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6" r:id="rId3"/>
    <p:sldId id="269" r:id="rId4"/>
    <p:sldId id="257" r:id="rId5"/>
    <p:sldId id="258" r:id="rId6"/>
    <p:sldId id="280" r:id="rId7"/>
    <p:sldId id="283" r:id="rId8"/>
    <p:sldId id="277" r:id="rId9"/>
    <p:sldId id="259" r:id="rId10"/>
    <p:sldId id="270" r:id="rId11"/>
    <p:sldId id="260" r:id="rId12"/>
    <p:sldId id="261" r:id="rId13"/>
    <p:sldId id="272" r:id="rId14"/>
    <p:sldId id="262" r:id="rId15"/>
    <p:sldId id="281" r:id="rId16"/>
    <p:sldId id="263" r:id="rId17"/>
    <p:sldId id="264" r:id="rId18"/>
    <p:sldId id="274" r:id="rId19"/>
    <p:sldId id="275" r:id="rId20"/>
    <p:sldId id="282" r:id="rId21"/>
    <p:sldId id="305" r:id="rId22"/>
    <p:sldId id="265" r:id="rId23"/>
    <p:sldId id="266" r:id="rId24"/>
    <p:sldId id="284" r:id="rId25"/>
    <p:sldId id="268" r:id="rId26"/>
    <p:sldId id="286" r:id="rId27"/>
    <p:sldId id="301" r:id="rId28"/>
    <p:sldId id="287" r:id="rId29"/>
    <p:sldId id="288" r:id="rId30"/>
    <p:sldId id="271" r:id="rId31"/>
    <p:sldId id="299" r:id="rId32"/>
    <p:sldId id="289" r:id="rId33"/>
    <p:sldId id="290" r:id="rId34"/>
    <p:sldId id="307" r:id="rId35"/>
    <p:sldId id="291" r:id="rId36"/>
    <p:sldId id="313" r:id="rId37"/>
    <p:sldId id="303" r:id="rId38"/>
    <p:sldId id="304" r:id="rId39"/>
    <p:sldId id="292" r:id="rId40"/>
    <p:sldId id="312" r:id="rId41"/>
    <p:sldId id="293" r:id="rId42"/>
    <p:sldId id="294" r:id="rId43"/>
    <p:sldId id="308" r:id="rId44"/>
    <p:sldId id="295" r:id="rId45"/>
    <p:sldId id="300" r:id="rId46"/>
    <p:sldId id="296" r:id="rId47"/>
    <p:sldId id="309" r:id="rId48"/>
    <p:sldId id="302" r:id="rId49"/>
    <p:sldId id="297" r:id="rId50"/>
    <p:sldId id="310" r:id="rId51"/>
    <p:sldId id="298" r:id="rId52"/>
    <p:sldId id="311" r:id="rId53"/>
    <p:sldId id="30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7" d="100"/>
          <a:sy n="77" d="100"/>
        </p:scale>
        <p:origin x="2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87668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211716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387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416989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3708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2820864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4166531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326662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161444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B25AC-D556-4BF0-9AEA-D981B7FA978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314077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DB25AC-D556-4BF0-9AEA-D981B7FA978B}"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9436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DB25AC-D556-4BF0-9AEA-D981B7FA978B}"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244128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DB25AC-D556-4BF0-9AEA-D981B7FA978B}" type="datetimeFigureOut">
              <a:rPr lang="en-US" smtClean="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209681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B25AC-D556-4BF0-9AEA-D981B7FA978B}" type="datetimeFigureOut">
              <a:rPr lang="en-US" smtClean="0"/>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135106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DB25AC-D556-4BF0-9AEA-D981B7FA978B}"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392857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B25AC-D556-4BF0-9AEA-D981B7FA978B}"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10646-82A5-4D82-A59B-33474A7EA472}" type="slidenum">
              <a:rPr lang="en-US" smtClean="0"/>
              <a:t>‹#›</a:t>
            </a:fld>
            <a:endParaRPr lang="en-US"/>
          </a:p>
        </p:txBody>
      </p:sp>
    </p:spTree>
    <p:extLst>
      <p:ext uri="{BB962C8B-B14F-4D97-AF65-F5344CB8AC3E}">
        <p14:creationId xmlns:p14="http://schemas.microsoft.com/office/powerpoint/2010/main" val="293086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DB25AC-D556-4BF0-9AEA-D981B7FA978B}" type="datetimeFigureOut">
              <a:rPr lang="en-US" smtClean="0"/>
              <a:t>3/18/2024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A10646-82A5-4D82-A59B-33474A7EA472}" type="slidenum">
              <a:rPr lang="en-US" smtClean="0"/>
              <a:t>‹#›</a:t>
            </a:fld>
            <a:endParaRPr lang="en-US"/>
          </a:p>
        </p:txBody>
      </p:sp>
    </p:spTree>
    <p:extLst>
      <p:ext uri="{BB962C8B-B14F-4D97-AF65-F5344CB8AC3E}">
        <p14:creationId xmlns:p14="http://schemas.microsoft.com/office/powerpoint/2010/main" val="546508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F11E-4D6B-4011-BCF4-7504358D0D47}"/>
              </a:ext>
            </a:extLst>
          </p:cNvPr>
          <p:cNvSpPr>
            <a:spLocks noGrp="1"/>
          </p:cNvSpPr>
          <p:nvPr>
            <p:ph type="title"/>
          </p:nvPr>
        </p:nvSpPr>
        <p:spPr>
          <a:xfrm>
            <a:off x="927855" y="2768600"/>
            <a:ext cx="8596668" cy="1320800"/>
          </a:xfrm>
        </p:spPr>
        <p:txBody>
          <a:bodyPr>
            <a:normAutofit/>
          </a:bodyPr>
          <a:lstStyle/>
          <a:p>
            <a:pPr algn="ctr">
              <a:spcBef>
                <a:spcPts val="0"/>
              </a:spcBef>
              <a:buClr>
                <a:schemeClr val="accent1"/>
              </a:buClr>
              <a:buSzPts val="6000"/>
            </a:pPr>
            <a:r>
              <a:rPr lang="en-US" sz="6600" b="1" dirty="0">
                <a:solidFill>
                  <a:schemeClr val="accent2">
                    <a:lumMod val="75000"/>
                  </a:schemeClr>
                </a:solidFill>
                <a:latin typeface="Trebuchet MS"/>
                <a:sym typeface="Trebuchet MS"/>
              </a:rPr>
              <a:t>WELCOME</a:t>
            </a:r>
          </a:p>
        </p:txBody>
      </p:sp>
    </p:spTree>
    <p:extLst>
      <p:ext uri="{BB962C8B-B14F-4D97-AF65-F5344CB8AC3E}">
        <p14:creationId xmlns:p14="http://schemas.microsoft.com/office/powerpoint/2010/main" val="681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358" y="1365921"/>
            <a:ext cx="9303209" cy="4452359"/>
          </a:xfrm>
        </p:spPr>
        <p:txBody>
          <a:bodyPr>
            <a:normAutofit fontScale="92500" lnSpcReduction="10000"/>
          </a:bodyPr>
          <a:lstStyle/>
          <a:p>
            <a:pPr algn="just">
              <a:lnSpc>
                <a:spcPct val="80000"/>
              </a:lnSpc>
              <a:spcBef>
                <a:spcPts val="1800"/>
              </a:spcBef>
              <a:buSzPts val="1920"/>
              <a:buFont typeface="Noto Sans Symbols"/>
              <a:buChar char="►"/>
            </a:pPr>
            <a:r>
              <a:rPr lang="en-US" sz="2400" dirty="0">
                <a:solidFill>
                  <a:srgbClr val="3F3F3F"/>
                </a:solidFill>
                <a:latin typeface="Trebuchet MS"/>
              </a:rPr>
              <a:t>Drug History: There is no history of </a:t>
            </a:r>
          </a:p>
          <a:p>
            <a:pPr marL="0" indent="0" algn="just">
              <a:lnSpc>
                <a:spcPct val="80000"/>
              </a:lnSpc>
              <a:spcBef>
                <a:spcPts val="1800"/>
              </a:spcBef>
              <a:buSzPts val="1920"/>
              <a:buNone/>
            </a:pPr>
            <a:r>
              <a:rPr lang="en-US" sz="2400" dirty="0">
                <a:solidFill>
                  <a:srgbClr val="3F3F3F"/>
                </a:solidFill>
                <a:latin typeface="Trebuchet MS"/>
              </a:rPr>
              <a:t>     taking drugs that may cause these symptoms  </a:t>
            </a:r>
          </a:p>
          <a:p>
            <a:pPr algn="just">
              <a:lnSpc>
                <a:spcPct val="80000"/>
              </a:lnSpc>
              <a:spcBef>
                <a:spcPts val="1800"/>
              </a:spcBef>
              <a:buSzPts val="1920"/>
              <a:buFont typeface="Noto Sans Symbols"/>
              <a:buChar char="►"/>
            </a:pPr>
            <a:r>
              <a:rPr lang="en-US" sz="2400" dirty="0">
                <a:solidFill>
                  <a:srgbClr val="3F3F3F"/>
                </a:solidFill>
                <a:latin typeface="Trebuchet MS"/>
              </a:rPr>
              <a:t>Family history: No other family member is suffering from this </a:t>
            </a:r>
          </a:p>
          <a:p>
            <a:pPr marL="0" indent="0" algn="just">
              <a:lnSpc>
                <a:spcPct val="80000"/>
              </a:lnSpc>
              <a:spcBef>
                <a:spcPts val="1800"/>
              </a:spcBef>
              <a:buSzPts val="1920"/>
              <a:buNone/>
            </a:pPr>
            <a:r>
              <a:rPr lang="en-US" sz="2400" dirty="0">
                <a:solidFill>
                  <a:srgbClr val="3F3F3F"/>
                </a:solidFill>
                <a:latin typeface="Trebuchet MS"/>
              </a:rPr>
              <a:t>    kind of illness. </a:t>
            </a:r>
          </a:p>
          <a:p>
            <a:pPr algn="just">
              <a:lnSpc>
                <a:spcPct val="80000"/>
              </a:lnSpc>
              <a:spcBef>
                <a:spcPts val="1800"/>
              </a:spcBef>
              <a:buSzPts val="1920"/>
              <a:buFont typeface="Noto Sans Symbols"/>
              <a:buChar char="►"/>
            </a:pPr>
            <a:r>
              <a:rPr lang="en-US" sz="2400" dirty="0">
                <a:solidFill>
                  <a:srgbClr val="3F3F3F"/>
                </a:solidFill>
                <a:latin typeface="Trebuchet MS"/>
              </a:rPr>
              <a:t>Personal history: There is nothing significant personal history. </a:t>
            </a:r>
          </a:p>
          <a:p>
            <a:pPr algn="just">
              <a:lnSpc>
                <a:spcPct val="80000"/>
              </a:lnSpc>
              <a:spcBef>
                <a:spcPts val="1800"/>
              </a:spcBef>
              <a:buSzPts val="1920"/>
              <a:buFont typeface="Noto Sans Symbols"/>
              <a:buChar char="►"/>
            </a:pPr>
            <a:r>
              <a:rPr lang="en-US" sz="2400" dirty="0">
                <a:solidFill>
                  <a:srgbClr val="3F3F3F"/>
                </a:solidFill>
                <a:latin typeface="Trebuchet MS"/>
              </a:rPr>
              <a:t>Allergic history: Have no significant H/O allergy to drugs or </a:t>
            </a:r>
          </a:p>
          <a:p>
            <a:pPr marL="0" indent="0" algn="just">
              <a:lnSpc>
                <a:spcPct val="80000"/>
              </a:lnSpc>
              <a:spcBef>
                <a:spcPts val="1800"/>
              </a:spcBef>
              <a:buSzPts val="1920"/>
              <a:buNone/>
            </a:pPr>
            <a:r>
              <a:rPr lang="en-US" sz="2400" dirty="0">
                <a:solidFill>
                  <a:srgbClr val="3F3F3F"/>
                </a:solidFill>
                <a:latin typeface="Trebuchet MS"/>
              </a:rPr>
              <a:t>    diet.</a:t>
            </a:r>
          </a:p>
          <a:p>
            <a:pPr marL="0" indent="0" algn="just">
              <a:lnSpc>
                <a:spcPct val="80000"/>
              </a:lnSpc>
              <a:spcBef>
                <a:spcPts val="1800"/>
              </a:spcBef>
              <a:buSzPts val="1920"/>
              <a:buNone/>
            </a:pPr>
            <a:r>
              <a:rPr lang="en-US" sz="2400" b="1" dirty="0">
                <a:solidFill>
                  <a:schemeClr val="accent2"/>
                </a:solidFill>
                <a:latin typeface="Trebuchet MS"/>
              </a:rPr>
              <a:t>Menstrual history:</a:t>
            </a:r>
          </a:p>
          <a:p>
            <a:pPr marL="0" indent="0" algn="just">
              <a:lnSpc>
                <a:spcPct val="80000"/>
              </a:lnSpc>
              <a:spcBef>
                <a:spcPts val="1800"/>
              </a:spcBef>
              <a:buSzPts val="1920"/>
              <a:buNone/>
            </a:pPr>
            <a:r>
              <a:rPr lang="en-US" sz="2400" dirty="0">
                <a:solidFill>
                  <a:srgbClr val="3F3F3F"/>
                </a:solidFill>
                <a:latin typeface="Trebuchet MS"/>
              </a:rPr>
              <a:t>Her menstruation was regular. But for  last few months, she is  oligomenorrheic.</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60" y="576800"/>
            <a:ext cx="9040972" cy="1121047"/>
          </a:xfrm>
        </p:spPr>
        <p:txBody>
          <a:bodyPr>
            <a:normAutofit/>
          </a:bodyPr>
          <a:lstStyle/>
          <a:p>
            <a:pPr>
              <a:spcBef>
                <a:spcPts val="0"/>
              </a:spcBef>
              <a:buClr>
                <a:schemeClr val="accent1"/>
              </a:buClr>
              <a:buSzPts val="3600"/>
            </a:pPr>
            <a:r>
              <a:rPr lang="en-US" b="1" dirty="0">
                <a:latin typeface="Trebuchet MS"/>
              </a:rPr>
              <a:t>GENERAL EXAMINATION :</a:t>
            </a:r>
          </a:p>
        </p:txBody>
      </p:sp>
      <p:sp>
        <p:nvSpPr>
          <p:cNvPr id="3" name="Content Placeholder 2"/>
          <p:cNvSpPr>
            <a:spLocks noGrp="1"/>
          </p:cNvSpPr>
          <p:nvPr>
            <p:ph idx="1"/>
          </p:nvPr>
        </p:nvSpPr>
        <p:spPr>
          <a:xfrm>
            <a:off x="791960" y="1697847"/>
            <a:ext cx="9040972" cy="4634060"/>
          </a:xfrm>
        </p:spPr>
        <p:txBody>
          <a:bodyPr>
            <a:normAutofit/>
          </a:bodyPr>
          <a:lstStyle/>
          <a:p>
            <a:pPr>
              <a:lnSpc>
                <a:spcPct val="70000"/>
              </a:lnSpc>
              <a:spcBef>
                <a:spcPts val="1800"/>
              </a:spcBef>
              <a:buSzPts val="1920"/>
            </a:pPr>
            <a:r>
              <a:rPr lang="en-US" sz="2400" dirty="0">
                <a:solidFill>
                  <a:schemeClr val="accent1"/>
                </a:solidFill>
                <a:latin typeface="Trebuchet MS"/>
              </a:rPr>
              <a:t>Appearance:</a:t>
            </a:r>
            <a:r>
              <a:rPr lang="en-US" sz="2400" dirty="0">
                <a:solidFill>
                  <a:srgbClr val="3F3F3F"/>
                </a:solidFill>
                <a:latin typeface="Trebuchet MS"/>
              </a:rPr>
              <a:t> The patient is anxious, agitated, frightened,  </a:t>
            </a:r>
          </a:p>
          <a:p>
            <a:pPr marL="0" indent="0">
              <a:lnSpc>
                <a:spcPct val="70000"/>
              </a:lnSpc>
              <a:spcBef>
                <a:spcPts val="1800"/>
              </a:spcBef>
              <a:buSzPts val="1920"/>
              <a:buNone/>
            </a:pPr>
            <a:r>
              <a:rPr lang="en-US" sz="2400" dirty="0">
                <a:solidFill>
                  <a:srgbClr val="3F3F3F"/>
                </a:solidFill>
                <a:latin typeface="Trebuchet MS"/>
              </a:rPr>
              <a:t>    restless with staring look and excessive sweating on palm </a:t>
            </a:r>
          </a:p>
          <a:p>
            <a:pPr marL="0" indent="0">
              <a:lnSpc>
                <a:spcPct val="70000"/>
              </a:lnSpc>
              <a:spcBef>
                <a:spcPts val="1800"/>
              </a:spcBef>
              <a:buSzPts val="1920"/>
              <a:buNone/>
            </a:pPr>
            <a:r>
              <a:rPr lang="en-US" sz="2400" dirty="0">
                <a:solidFill>
                  <a:srgbClr val="3F3F3F"/>
                </a:solidFill>
                <a:latin typeface="Trebuchet MS"/>
              </a:rPr>
              <a:t>    and hand.</a:t>
            </a:r>
          </a:p>
          <a:p>
            <a:pPr>
              <a:lnSpc>
                <a:spcPct val="70000"/>
              </a:lnSpc>
              <a:spcBef>
                <a:spcPts val="1800"/>
              </a:spcBef>
              <a:buSzPts val="1920"/>
            </a:pPr>
            <a:r>
              <a:rPr lang="en-US" sz="2400" dirty="0">
                <a:solidFill>
                  <a:schemeClr val="accent1"/>
                </a:solidFill>
                <a:latin typeface="Trebuchet MS"/>
              </a:rPr>
              <a:t>Body built: </a:t>
            </a:r>
            <a:r>
              <a:rPr lang="en-US" sz="2400" dirty="0">
                <a:solidFill>
                  <a:srgbClr val="3F3F3F"/>
                </a:solidFill>
                <a:latin typeface="Trebuchet MS"/>
              </a:rPr>
              <a:t>emaciated(cachectic)</a:t>
            </a:r>
          </a:p>
          <a:p>
            <a:pPr>
              <a:lnSpc>
                <a:spcPct val="70000"/>
              </a:lnSpc>
              <a:spcBef>
                <a:spcPts val="1800"/>
              </a:spcBef>
              <a:buSzPts val="1920"/>
            </a:pPr>
            <a:r>
              <a:rPr lang="en-US" sz="2400" dirty="0">
                <a:solidFill>
                  <a:schemeClr val="accent1"/>
                </a:solidFill>
                <a:latin typeface="Trebuchet MS"/>
              </a:rPr>
              <a:t>Co-operation:</a:t>
            </a:r>
            <a:r>
              <a:rPr lang="en-US" sz="2400" dirty="0">
                <a:solidFill>
                  <a:srgbClr val="3F3F3F"/>
                </a:solidFill>
                <a:latin typeface="Trebuchet MS"/>
              </a:rPr>
              <a:t> Cooperative</a:t>
            </a:r>
          </a:p>
          <a:p>
            <a:pPr>
              <a:lnSpc>
                <a:spcPct val="70000"/>
              </a:lnSpc>
              <a:spcBef>
                <a:spcPts val="1800"/>
              </a:spcBef>
              <a:buSzPts val="1920"/>
            </a:pPr>
            <a:r>
              <a:rPr lang="en-US" sz="2400" dirty="0">
                <a:solidFill>
                  <a:schemeClr val="accent1"/>
                </a:solidFill>
                <a:latin typeface="Trebuchet MS"/>
              </a:rPr>
              <a:t>Decubitus: </a:t>
            </a:r>
            <a:r>
              <a:rPr lang="en-US" sz="2400" dirty="0">
                <a:solidFill>
                  <a:srgbClr val="3F3F3F"/>
                </a:solidFill>
                <a:latin typeface="Trebuchet MS"/>
              </a:rPr>
              <a:t>On choice</a:t>
            </a:r>
          </a:p>
          <a:p>
            <a:pPr>
              <a:lnSpc>
                <a:spcPct val="70000"/>
              </a:lnSpc>
              <a:spcBef>
                <a:spcPts val="1800"/>
              </a:spcBef>
              <a:buSzPts val="1920"/>
            </a:pPr>
            <a:r>
              <a:rPr lang="en-US" sz="2400" dirty="0">
                <a:solidFill>
                  <a:schemeClr val="accent1"/>
                </a:solidFill>
                <a:latin typeface="Trebuchet MS"/>
              </a:rPr>
              <a:t>Nutritional state: </a:t>
            </a:r>
            <a:r>
              <a:rPr lang="en-US" sz="2400" dirty="0">
                <a:solidFill>
                  <a:srgbClr val="3F3F3F"/>
                </a:solidFill>
                <a:latin typeface="Trebuchet MS"/>
              </a:rPr>
              <a:t>Below average</a:t>
            </a:r>
          </a:p>
          <a:p>
            <a:pPr>
              <a:lnSpc>
                <a:spcPct val="70000"/>
              </a:lnSpc>
              <a:spcBef>
                <a:spcPts val="1800"/>
              </a:spcBef>
              <a:buSzPts val="1920"/>
            </a:pPr>
            <a:r>
              <a:rPr lang="en-US" sz="2400" dirty="0">
                <a:solidFill>
                  <a:schemeClr val="accent1"/>
                </a:solidFill>
                <a:latin typeface="Trebuchet MS"/>
              </a:rPr>
              <a:t>Anemia:</a:t>
            </a:r>
            <a:r>
              <a:rPr lang="en-US" sz="2400" dirty="0">
                <a:solidFill>
                  <a:srgbClr val="3F3F3F"/>
                </a:solidFill>
                <a:latin typeface="Trebuchet MS"/>
              </a:rPr>
              <a:t> Absent</a:t>
            </a:r>
          </a:p>
          <a:p>
            <a:pPr>
              <a:lnSpc>
                <a:spcPct val="70000"/>
              </a:lnSpc>
              <a:spcBef>
                <a:spcPts val="1800"/>
              </a:spcBef>
              <a:buSzPts val="1920"/>
            </a:pPr>
            <a:r>
              <a:rPr lang="en-US" sz="2400" dirty="0">
                <a:solidFill>
                  <a:schemeClr val="accent1"/>
                </a:solidFill>
                <a:latin typeface="Trebuchet MS"/>
              </a:rPr>
              <a:t>Jaundice:</a:t>
            </a:r>
            <a:r>
              <a:rPr lang="en-US" sz="2400" dirty="0">
                <a:solidFill>
                  <a:srgbClr val="3F3F3F"/>
                </a:solidFill>
                <a:latin typeface="Trebuchet MS"/>
              </a:rPr>
              <a:t> Absent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852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7087"/>
            <a:ext cx="8731685" cy="5335995"/>
          </a:xfrm>
        </p:spPr>
        <p:txBody>
          <a:bodyPr>
            <a:normAutofit/>
          </a:bodyPr>
          <a:lstStyle/>
          <a:p>
            <a:pPr>
              <a:lnSpc>
                <a:spcPct val="70000"/>
              </a:lnSpc>
              <a:spcBef>
                <a:spcPts val="1800"/>
              </a:spcBef>
              <a:buSzPts val="1920"/>
            </a:pPr>
            <a:r>
              <a:rPr lang="en-US" sz="2400" dirty="0">
                <a:solidFill>
                  <a:schemeClr val="accent1"/>
                </a:solidFill>
                <a:latin typeface="Trebuchet MS"/>
              </a:rPr>
              <a:t>Cyanosis: </a:t>
            </a:r>
            <a:r>
              <a:rPr lang="en-US" sz="2400" dirty="0">
                <a:solidFill>
                  <a:srgbClr val="3F3F3F"/>
                </a:solidFill>
                <a:latin typeface="Trebuchet MS"/>
              </a:rPr>
              <a:t>Absent</a:t>
            </a:r>
          </a:p>
          <a:p>
            <a:pPr>
              <a:lnSpc>
                <a:spcPct val="70000"/>
              </a:lnSpc>
              <a:spcBef>
                <a:spcPts val="1800"/>
              </a:spcBef>
              <a:buSzPts val="1920"/>
            </a:pPr>
            <a:r>
              <a:rPr lang="en-US" sz="2400" dirty="0">
                <a:solidFill>
                  <a:schemeClr val="accent1"/>
                </a:solidFill>
                <a:latin typeface="Trebuchet MS"/>
              </a:rPr>
              <a:t>Leukonychia:</a:t>
            </a:r>
            <a:r>
              <a:rPr lang="en-US" sz="2400" dirty="0">
                <a:solidFill>
                  <a:srgbClr val="3F3F3F"/>
                </a:solidFill>
                <a:latin typeface="Trebuchet MS"/>
              </a:rPr>
              <a:t> Absent</a:t>
            </a:r>
          </a:p>
          <a:p>
            <a:pPr>
              <a:lnSpc>
                <a:spcPct val="70000"/>
              </a:lnSpc>
              <a:spcBef>
                <a:spcPts val="1800"/>
              </a:spcBef>
              <a:buSzPts val="1920"/>
            </a:pPr>
            <a:r>
              <a:rPr lang="en-US" sz="2400" dirty="0">
                <a:solidFill>
                  <a:schemeClr val="accent1"/>
                </a:solidFill>
                <a:latin typeface="Trebuchet MS"/>
              </a:rPr>
              <a:t>Koilonychia:</a:t>
            </a:r>
            <a:r>
              <a:rPr lang="en-US" sz="2400" dirty="0">
                <a:solidFill>
                  <a:srgbClr val="3F3F3F"/>
                </a:solidFill>
                <a:latin typeface="Trebuchet MS"/>
              </a:rPr>
              <a:t> Absent</a:t>
            </a:r>
          </a:p>
          <a:p>
            <a:pPr>
              <a:lnSpc>
                <a:spcPct val="70000"/>
              </a:lnSpc>
              <a:spcBef>
                <a:spcPts val="1800"/>
              </a:spcBef>
              <a:buSzPts val="1920"/>
            </a:pPr>
            <a:r>
              <a:rPr lang="en-US" sz="2400" dirty="0">
                <a:solidFill>
                  <a:schemeClr val="accent1"/>
                </a:solidFill>
                <a:latin typeface="Trebuchet MS"/>
              </a:rPr>
              <a:t>Edema: </a:t>
            </a:r>
            <a:r>
              <a:rPr lang="en-US" sz="2400" dirty="0">
                <a:solidFill>
                  <a:srgbClr val="3F3F3F"/>
                </a:solidFill>
                <a:latin typeface="Trebuchet MS"/>
              </a:rPr>
              <a:t>Absent</a:t>
            </a:r>
          </a:p>
          <a:p>
            <a:pPr>
              <a:lnSpc>
                <a:spcPct val="70000"/>
              </a:lnSpc>
              <a:spcBef>
                <a:spcPts val="1800"/>
              </a:spcBef>
              <a:buSzPts val="1920"/>
            </a:pPr>
            <a:r>
              <a:rPr lang="en-US" sz="2400" dirty="0">
                <a:solidFill>
                  <a:schemeClr val="accent1"/>
                </a:solidFill>
                <a:latin typeface="Trebuchet MS"/>
              </a:rPr>
              <a:t>Dehydration : </a:t>
            </a:r>
            <a:r>
              <a:rPr lang="en-US" sz="2400" dirty="0">
                <a:solidFill>
                  <a:srgbClr val="3F3F3F"/>
                </a:solidFill>
                <a:latin typeface="Trebuchet MS"/>
              </a:rPr>
              <a:t>Absent</a:t>
            </a:r>
          </a:p>
          <a:p>
            <a:pPr>
              <a:lnSpc>
                <a:spcPct val="70000"/>
              </a:lnSpc>
              <a:spcBef>
                <a:spcPts val="1800"/>
              </a:spcBef>
              <a:buSzPts val="1920"/>
            </a:pPr>
            <a:r>
              <a:rPr lang="en-US" sz="2400" dirty="0">
                <a:solidFill>
                  <a:schemeClr val="accent1"/>
                </a:solidFill>
                <a:latin typeface="Trebuchet MS"/>
              </a:rPr>
              <a:t>Skin: </a:t>
            </a:r>
            <a:r>
              <a:rPr lang="en-US" sz="2400" b="1" dirty="0">
                <a:solidFill>
                  <a:srgbClr val="3F3F3F"/>
                </a:solidFill>
                <a:latin typeface="Trebuchet MS"/>
              </a:rPr>
              <a:t>Normal skin pigmentations  but palm and hands are </a:t>
            </a:r>
          </a:p>
          <a:p>
            <a:pPr marL="0" indent="0">
              <a:lnSpc>
                <a:spcPct val="70000"/>
              </a:lnSpc>
              <a:spcBef>
                <a:spcPts val="1800"/>
              </a:spcBef>
              <a:buSzPts val="1920"/>
              <a:buNone/>
            </a:pPr>
            <a:r>
              <a:rPr lang="en-US" sz="2400" b="1" dirty="0">
                <a:solidFill>
                  <a:srgbClr val="3F3F3F"/>
                </a:solidFill>
                <a:latin typeface="Trebuchet MS"/>
              </a:rPr>
              <a:t>    warm and moist .</a:t>
            </a:r>
          </a:p>
          <a:p>
            <a:pPr>
              <a:lnSpc>
                <a:spcPct val="70000"/>
              </a:lnSpc>
              <a:spcBef>
                <a:spcPts val="1800"/>
              </a:spcBef>
              <a:buSzPts val="1920"/>
            </a:pPr>
            <a:r>
              <a:rPr lang="en-US" sz="2400" dirty="0">
                <a:solidFill>
                  <a:schemeClr val="accent1"/>
                </a:solidFill>
                <a:latin typeface="Trebuchet MS"/>
              </a:rPr>
              <a:t>Fine tremor </a:t>
            </a:r>
            <a:r>
              <a:rPr lang="en-US" sz="2400" b="1" dirty="0">
                <a:solidFill>
                  <a:srgbClr val="3F3F3F"/>
                </a:solidFill>
                <a:latin typeface="Trebuchet MS"/>
              </a:rPr>
              <a:t>present on outstretched hands</a:t>
            </a:r>
            <a:r>
              <a:rPr lang="en-US" sz="2400" dirty="0">
                <a:solidFill>
                  <a:srgbClr val="3F3F3F"/>
                </a:solidFill>
                <a:latin typeface="Trebuchet MS"/>
              </a:rPr>
              <a:t>.</a:t>
            </a:r>
          </a:p>
          <a:p>
            <a:pPr>
              <a:lnSpc>
                <a:spcPct val="70000"/>
              </a:lnSpc>
              <a:spcBef>
                <a:spcPts val="1800"/>
              </a:spcBef>
              <a:buSzPts val="1920"/>
            </a:pPr>
            <a:r>
              <a:rPr lang="en-US" sz="2400" dirty="0" err="1">
                <a:solidFill>
                  <a:schemeClr val="accent1"/>
                </a:solidFill>
                <a:latin typeface="Trebuchet MS"/>
              </a:rPr>
              <a:t>Dupuytren’s</a:t>
            </a:r>
            <a:r>
              <a:rPr lang="en-US" sz="2400" dirty="0">
                <a:solidFill>
                  <a:schemeClr val="accent1"/>
                </a:solidFill>
                <a:latin typeface="Trebuchet MS"/>
              </a:rPr>
              <a:t> contracture: </a:t>
            </a:r>
            <a:r>
              <a:rPr lang="en-US" sz="2400" dirty="0">
                <a:solidFill>
                  <a:srgbClr val="3F3F3F"/>
                </a:solidFill>
                <a:latin typeface="Trebuchet MS"/>
              </a:rPr>
              <a:t>absent.</a:t>
            </a:r>
          </a:p>
          <a:p>
            <a:pPr>
              <a:lnSpc>
                <a:spcPct val="70000"/>
              </a:lnSpc>
              <a:spcBef>
                <a:spcPts val="1800"/>
              </a:spcBef>
              <a:buSzPts val="1920"/>
            </a:pPr>
            <a:r>
              <a:rPr lang="en-US" sz="2400" dirty="0">
                <a:solidFill>
                  <a:schemeClr val="accent1"/>
                </a:solidFill>
                <a:latin typeface="Trebuchet MS"/>
              </a:rPr>
              <a:t>Hair Distribution: </a:t>
            </a:r>
            <a:r>
              <a:rPr lang="en-US" sz="2400" b="1" dirty="0">
                <a:solidFill>
                  <a:srgbClr val="3F3F3F"/>
                </a:solidFill>
                <a:latin typeface="Trebuchet MS"/>
              </a:rPr>
              <a:t>Hair is friable , fine and silky</a:t>
            </a:r>
            <a:r>
              <a:rPr lang="en-US" sz="2400" dirty="0">
                <a:solidFill>
                  <a:srgbClr val="3F3F3F"/>
                </a:solidFill>
                <a:latin typeface="Trebuchet MS"/>
              </a:rPr>
              <a:t>.</a:t>
            </a:r>
          </a:p>
        </p:txBody>
      </p:sp>
      <p:sp>
        <p:nvSpPr>
          <p:cNvPr id="6" name="TextBox 5"/>
          <p:cNvSpPr txBox="1"/>
          <p:nvPr/>
        </p:nvSpPr>
        <p:spPr>
          <a:xfrm>
            <a:off x="838200" y="601354"/>
            <a:ext cx="7571574" cy="646331"/>
          </a:xfrm>
          <a:prstGeom prst="rect">
            <a:avLst/>
          </a:prstGeom>
          <a:noFill/>
        </p:spPr>
        <p:txBody>
          <a:bodyPr wrap="square" rtlCol="0">
            <a:spAutoFit/>
          </a:bodyPr>
          <a:lstStyle/>
          <a:p>
            <a:pPr>
              <a:spcBef>
                <a:spcPct val="0"/>
              </a:spcBef>
            </a:pPr>
            <a:r>
              <a:rPr lang="en-US" sz="3600" b="1" dirty="0">
                <a:solidFill>
                  <a:schemeClr val="accent1"/>
                </a:solidFill>
                <a:latin typeface="Trebuchet MS"/>
                <a:ea typeface="+mj-ea"/>
                <a:cs typeface="+mj-cs"/>
              </a:rPr>
              <a:t>CONTINUE..</a:t>
            </a:r>
          </a:p>
        </p:txBody>
      </p:sp>
    </p:spTree>
    <p:extLst>
      <p:ext uri="{BB962C8B-B14F-4D97-AF65-F5344CB8AC3E}">
        <p14:creationId xmlns:p14="http://schemas.microsoft.com/office/powerpoint/2010/main" val="290270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0EEA-3259-42CD-AEE1-28DBAF7C0872}"/>
              </a:ext>
            </a:extLst>
          </p:cNvPr>
          <p:cNvSpPr>
            <a:spLocks noGrp="1"/>
          </p:cNvSpPr>
          <p:nvPr>
            <p:ph type="title"/>
          </p:nvPr>
        </p:nvSpPr>
        <p:spPr>
          <a:xfrm>
            <a:off x="677334" y="609600"/>
            <a:ext cx="8596668" cy="984251"/>
          </a:xfrm>
        </p:spPr>
        <p:txBody>
          <a:bodyPr>
            <a:normAutofit fontScale="90000"/>
          </a:bodyPr>
          <a:lstStyle/>
          <a:p>
            <a:r>
              <a:rPr lang="en-US" sz="4000" b="1" dirty="0">
                <a:solidFill>
                  <a:schemeClr val="accent1"/>
                </a:solidFill>
                <a:latin typeface="Trebuchet MS"/>
                <a:ea typeface="+mj-ea"/>
                <a:cs typeface="+mj-cs"/>
              </a:rPr>
              <a:t>CONTINUE..</a:t>
            </a:r>
            <a:br>
              <a:rPr lang="en-US" sz="3600" b="1" dirty="0">
                <a:solidFill>
                  <a:schemeClr val="accent1"/>
                </a:solidFill>
                <a:latin typeface="Trebuchet MS"/>
                <a:ea typeface="+mj-ea"/>
                <a:cs typeface="+mj-cs"/>
              </a:rPr>
            </a:br>
            <a:endParaRPr lang="en-US" dirty="0"/>
          </a:p>
        </p:txBody>
      </p:sp>
      <p:sp>
        <p:nvSpPr>
          <p:cNvPr id="3" name="Content Placeholder 2"/>
          <p:cNvSpPr>
            <a:spLocks noGrp="1"/>
          </p:cNvSpPr>
          <p:nvPr>
            <p:ph idx="4294967295"/>
          </p:nvPr>
        </p:nvSpPr>
        <p:spPr>
          <a:xfrm>
            <a:off x="677334" y="1593850"/>
            <a:ext cx="8692134" cy="4794423"/>
          </a:xfrm>
        </p:spPr>
        <p:txBody>
          <a:bodyPr>
            <a:normAutofit fontScale="25000" lnSpcReduction="20000"/>
          </a:bodyPr>
          <a:lstStyle/>
          <a:p>
            <a:pPr>
              <a:lnSpc>
                <a:spcPct val="90000"/>
              </a:lnSpc>
              <a:spcBef>
                <a:spcPts val="1800"/>
              </a:spcBef>
              <a:buSzPts val="1920"/>
            </a:pPr>
            <a:r>
              <a:rPr lang="en-US" sz="9600" dirty="0">
                <a:solidFill>
                  <a:schemeClr val="accent1"/>
                </a:solidFill>
                <a:latin typeface="Trebuchet MS"/>
              </a:rPr>
              <a:t>Palmar erythema: </a:t>
            </a:r>
            <a:r>
              <a:rPr lang="en-US" sz="9600" dirty="0">
                <a:solidFill>
                  <a:srgbClr val="3F3F3F"/>
                </a:solidFill>
                <a:latin typeface="Trebuchet MS"/>
              </a:rPr>
              <a:t>Absent</a:t>
            </a:r>
          </a:p>
          <a:p>
            <a:pPr>
              <a:lnSpc>
                <a:spcPct val="90000"/>
              </a:lnSpc>
              <a:spcBef>
                <a:spcPts val="1800"/>
              </a:spcBef>
              <a:buSzPts val="1920"/>
            </a:pPr>
            <a:r>
              <a:rPr lang="en-US" sz="9600" dirty="0">
                <a:solidFill>
                  <a:schemeClr val="accent1"/>
                </a:solidFill>
                <a:latin typeface="Trebuchet MS"/>
              </a:rPr>
              <a:t>Gynecomastia: </a:t>
            </a:r>
            <a:r>
              <a:rPr lang="en-US" sz="9600" dirty="0">
                <a:solidFill>
                  <a:srgbClr val="3F3F3F"/>
                </a:solidFill>
                <a:latin typeface="Trebuchet MS"/>
              </a:rPr>
              <a:t>Absent</a:t>
            </a:r>
          </a:p>
          <a:p>
            <a:pPr>
              <a:lnSpc>
                <a:spcPct val="90000"/>
              </a:lnSpc>
              <a:spcBef>
                <a:spcPts val="1800"/>
              </a:spcBef>
              <a:buSzPts val="1920"/>
            </a:pPr>
            <a:r>
              <a:rPr lang="en-US" sz="9600" dirty="0">
                <a:solidFill>
                  <a:schemeClr val="accent1"/>
                </a:solidFill>
                <a:latin typeface="Trebuchet MS"/>
              </a:rPr>
              <a:t>Lymph nodes: </a:t>
            </a:r>
            <a:r>
              <a:rPr lang="en-US" sz="9600" dirty="0">
                <a:solidFill>
                  <a:srgbClr val="3F3F3F"/>
                </a:solidFill>
                <a:latin typeface="Trebuchet MS"/>
              </a:rPr>
              <a:t>Not palpable</a:t>
            </a:r>
          </a:p>
          <a:p>
            <a:pPr>
              <a:lnSpc>
                <a:spcPct val="90000"/>
              </a:lnSpc>
              <a:spcBef>
                <a:spcPts val="1800"/>
              </a:spcBef>
              <a:buSzPts val="1920"/>
            </a:pPr>
            <a:r>
              <a:rPr lang="en-US" sz="9600" dirty="0">
                <a:solidFill>
                  <a:schemeClr val="accent1"/>
                </a:solidFill>
                <a:latin typeface="Trebuchet MS"/>
              </a:rPr>
              <a:t>Parotid Gland: </a:t>
            </a:r>
            <a:r>
              <a:rPr lang="en-US" sz="9600" dirty="0">
                <a:solidFill>
                  <a:srgbClr val="3F3F3F"/>
                </a:solidFill>
                <a:latin typeface="Trebuchet MS"/>
              </a:rPr>
              <a:t>Not enlarged</a:t>
            </a:r>
          </a:p>
          <a:p>
            <a:pPr>
              <a:lnSpc>
                <a:spcPct val="90000"/>
              </a:lnSpc>
              <a:spcBef>
                <a:spcPts val="1800"/>
              </a:spcBef>
              <a:buSzPts val="1920"/>
            </a:pPr>
            <a:r>
              <a:rPr lang="en-US" sz="9600" dirty="0">
                <a:solidFill>
                  <a:schemeClr val="accent1"/>
                </a:solidFill>
                <a:latin typeface="Trebuchet MS"/>
              </a:rPr>
              <a:t>Neck vein: </a:t>
            </a:r>
            <a:r>
              <a:rPr lang="en-US" sz="9600" dirty="0">
                <a:solidFill>
                  <a:srgbClr val="3F3F3F"/>
                </a:solidFill>
                <a:latin typeface="Trebuchet MS"/>
              </a:rPr>
              <a:t>Not engorged</a:t>
            </a:r>
          </a:p>
          <a:p>
            <a:pPr>
              <a:lnSpc>
                <a:spcPct val="90000"/>
              </a:lnSpc>
              <a:spcBef>
                <a:spcPts val="1800"/>
              </a:spcBef>
              <a:buSzPts val="1920"/>
            </a:pPr>
            <a:r>
              <a:rPr lang="en-US" sz="9600" dirty="0">
                <a:solidFill>
                  <a:schemeClr val="accent1"/>
                </a:solidFill>
                <a:latin typeface="Trebuchet MS"/>
              </a:rPr>
              <a:t>BP-</a:t>
            </a:r>
            <a:r>
              <a:rPr lang="en-US" sz="9600" dirty="0">
                <a:solidFill>
                  <a:srgbClr val="3F3F3F"/>
                </a:solidFill>
                <a:latin typeface="Trebuchet MS"/>
              </a:rPr>
              <a:t>140/75 mm Hg.</a:t>
            </a:r>
          </a:p>
          <a:p>
            <a:pPr>
              <a:lnSpc>
                <a:spcPct val="90000"/>
              </a:lnSpc>
              <a:spcBef>
                <a:spcPts val="1800"/>
              </a:spcBef>
              <a:buSzPts val="1920"/>
            </a:pPr>
            <a:r>
              <a:rPr lang="en-US" sz="9600" dirty="0">
                <a:solidFill>
                  <a:schemeClr val="accent1"/>
                </a:solidFill>
                <a:latin typeface="Trebuchet MS"/>
              </a:rPr>
              <a:t>Pulse: </a:t>
            </a:r>
            <a:r>
              <a:rPr lang="en-US" sz="9600" b="1" dirty="0">
                <a:solidFill>
                  <a:srgbClr val="3F3F3F"/>
                </a:solidFill>
                <a:latin typeface="Trebuchet MS"/>
              </a:rPr>
              <a:t>105 beats/ min</a:t>
            </a:r>
          </a:p>
          <a:p>
            <a:pPr>
              <a:lnSpc>
                <a:spcPct val="90000"/>
              </a:lnSpc>
              <a:spcBef>
                <a:spcPts val="1800"/>
              </a:spcBef>
              <a:buSzPts val="1920"/>
            </a:pPr>
            <a:r>
              <a:rPr lang="en-US" sz="9600" dirty="0">
                <a:solidFill>
                  <a:schemeClr val="accent1"/>
                </a:solidFill>
                <a:latin typeface="Trebuchet MS"/>
              </a:rPr>
              <a:t>Temperature: </a:t>
            </a:r>
            <a:r>
              <a:rPr lang="en-US" sz="9600" dirty="0">
                <a:solidFill>
                  <a:srgbClr val="3F3F3F"/>
                </a:solidFill>
                <a:latin typeface="Trebuchet MS"/>
              </a:rPr>
              <a:t>99° F</a:t>
            </a:r>
          </a:p>
          <a:p>
            <a:pPr>
              <a:lnSpc>
                <a:spcPct val="90000"/>
              </a:lnSpc>
              <a:spcBef>
                <a:spcPts val="1800"/>
              </a:spcBef>
              <a:buSzPts val="1920"/>
            </a:pPr>
            <a:r>
              <a:rPr lang="en-US" sz="9600" dirty="0">
                <a:solidFill>
                  <a:schemeClr val="accent1"/>
                </a:solidFill>
                <a:latin typeface="Trebuchet MS"/>
              </a:rPr>
              <a:t>Respiratory rate: </a:t>
            </a:r>
            <a:r>
              <a:rPr lang="en-US" sz="9600" dirty="0">
                <a:solidFill>
                  <a:srgbClr val="3F3F3F"/>
                </a:solidFill>
                <a:latin typeface="Trebuchet MS"/>
              </a:rPr>
              <a:t>14-18 breaths/ min</a:t>
            </a:r>
          </a:p>
          <a:p>
            <a:pPr>
              <a:lnSpc>
                <a:spcPct val="90000"/>
              </a:lnSpc>
              <a:spcBef>
                <a:spcPts val="1800"/>
              </a:spcBef>
              <a:buSzPts val="1920"/>
            </a:pPr>
            <a:r>
              <a:rPr lang="en-US" sz="9600" dirty="0">
                <a:solidFill>
                  <a:schemeClr val="accent1"/>
                </a:solidFill>
                <a:latin typeface="Trebuchet MS"/>
              </a:rPr>
              <a:t>BMI:</a:t>
            </a:r>
            <a:r>
              <a:rPr lang="en-US" sz="9600" dirty="0">
                <a:solidFill>
                  <a:srgbClr val="3F3F3F"/>
                </a:solidFill>
                <a:latin typeface="Trebuchet MS"/>
              </a:rPr>
              <a:t>16.4</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9873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72" y="238095"/>
            <a:ext cx="9246431" cy="1327660"/>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sz="4000" b="1" dirty="0">
                <a:latin typeface="Trebuchet MS"/>
              </a:rPr>
              <a:t>SYSTEMIC EXAMINATION:</a:t>
            </a:r>
            <a:br>
              <a:rPr lang="en-US" sz="4900" dirty="0">
                <a:latin typeface="Times New Roman" panose="02020603050405020304" pitchFamily="18" charset="0"/>
                <a:cs typeface="Times New Roman" panose="02020603050405020304" pitchFamily="18" charset="0"/>
              </a:rPr>
            </a:br>
            <a:br>
              <a:rPr lang="en-US" sz="4900" dirty="0">
                <a:latin typeface="Times New Roman" panose="02020603050405020304" pitchFamily="18" charset="0"/>
                <a:cs typeface="Times New Roman" panose="02020603050405020304" pitchFamily="18" charset="0"/>
              </a:rPr>
            </a:br>
            <a:endParaRPr lang="en-US" sz="4900" dirty="0"/>
          </a:p>
        </p:txBody>
      </p:sp>
      <p:sp>
        <p:nvSpPr>
          <p:cNvPr id="3" name="Content Placeholder 2"/>
          <p:cNvSpPr>
            <a:spLocks noGrp="1"/>
          </p:cNvSpPr>
          <p:nvPr>
            <p:ph idx="1"/>
          </p:nvPr>
        </p:nvSpPr>
        <p:spPr>
          <a:xfrm>
            <a:off x="404872" y="1565754"/>
            <a:ext cx="9352903" cy="5054152"/>
          </a:xfrm>
        </p:spPr>
        <p:txBody>
          <a:bodyPr>
            <a:normAutofit fontScale="32500" lnSpcReduction="20000"/>
          </a:bodyPr>
          <a:lstStyle/>
          <a:p>
            <a:pPr marL="0" indent="0">
              <a:lnSpc>
                <a:spcPct val="170000"/>
              </a:lnSpc>
              <a:spcBef>
                <a:spcPts val="1800"/>
              </a:spcBef>
              <a:buSzPts val="1920"/>
              <a:buNone/>
            </a:pPr>
            <a:r>
              <a:rPr lang="en-US" sz="8600" b="1" dirty="0">
                <a:solidFill>
                  <a:srgbClr val="3F3F3F"/>
                </a:solidFill>
                <a:latin typeface="Trebuchet MS"/>
              </a:rPr>
              <a:t>Thyroid Gland</a:t>
            </a:r>
            <a:endParaRPr lang="en-US" sz="8600" dirty="0">
              <a:solidFill>
                <a:srgbClr val="3F3F3F"/>
              </a:solidFill>
              <a:latin typeface="Trebuchet MS"/>
            </a:endParaRPr>
          </a:p>
          <a:p>
            <a:pPr marL="0" indent="0">
              <a:lnSpc>
                <a:spcPct val="170000"/>
              </a:lnSpc>
              <a:spcBef>
                <a:spcPts val="1800"/>
              </a:spcBef>
              <a:buSzPts val="1920"/>
              <a:buNone/>
            </a:pPr>
            <a:r>
              <a:rPr lang="en-US" sz="7400" b="1" dirty="0">
                <a:solidFill>
                  <a:schemeClr val="accent2"/>
                </a:solidFill>
                <a:latin typeface="Trebuchet MS"/>
              </a:rPr>
              <a:t>Inspection: </a:t>
            </a:r>
          </a:p>
          <a:p>
            <a:pPr marL="0" indent="0" algn="just">
              <a:lnSpc>
                <a:spcPct val="170000"/>
              </a:lnSpc>
              <a:spcBef>
                <a:spcPts val="1800"/>
              </a:spcBef>
              <a:buSzPts val="1920"/>
              <a:buNone/>
            </a:pPr>
            <a:r>
              <a:rPr lang="en-US" sz="7400" dirty="0">
                <a:solidFill>
                  <a:srgbClr val="3F3F3F"/>
                </a:solidFill>
                <a:latin typeface="Trebuchet MS"/>
              </a:rPr>
              <a:t>Thyroid gland is diffusely enlarged, measuring 10 x 10 cm, right lobe is slightly larger than the left lobe. Which is moves with  swallowing, but not with protrusion of  tongue. overlying skin of the gland is normal, but have no scar mark or prominent veins.</a:t>
            </a:r>
            <a:endParaRPr lang="en-US" sz="7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22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59" y="0"/>
            <a:ext cx="10515600" cy="1177445"/>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sz="4000" b="1" dirty="0">
                <a:latin typeface="Trebuchet MS"/>
              </a:rPr>
              <a:t>CONTINUE..</a:t>
            </a:r>
            <a:br>
              <a:rPr lang="en-US" sz="4900" dirty="0">
                <a:latin typeface="Times New Roman" panose="02020603050405020304" pitchFamily="18" charset="0"/>
                <a:cs typeface="Times New Roman" panose="02020603050405020304" pitchFamily="18" charset="0"/>
              </a:rPr>
            </a:br>
            <a:br>
              <a:rPr lang="en-US" sz="4900" dirty="0">
                <a:latin typeface="Times New Roman" panose="02020603050405020304" pitchFamily="18" charset="0"/>
                <a:cs typeface="Times New Roman" panose="02020603050405020304" pitchFamily="18" charset="0"/>
              </a:rPr>
            </a:br>
            <a:endParaRPr lang="en-US" sz="4900" dirty="0"/>
          </a:p>
        </p:txBody>
      </p:sp>
      <p:sp>
        <p:nvSpPr>
          <p:cNvPr id="3" name="Content Placeholder 2"/>
          <p:cNvSpPr>
            <a:spLocks noGrp="1"/>
          </p:cNvSpPr>
          <p:nvPr>
            <p:ph idx="1"/>
          </p:nvPr>
        </p:nvSpPr>
        <p:spPr>
          <a:xfrm>
            <a:off x="465415" y="1202495"/>
            <a:ext cx="9267308" cy="5170118"/>
          </a:xfrm>
        </p:spPr>
        <p:txBody>
          <a:bodyPr>
            <a:noAutofit/>
          </a:bodyPr>
          <a:lstStyle/>
          <a:p>
            <a:pPr marL="0" indent="0" algn="just">
              <a:lnSpc>
                <a:spcPct val="90000"/>
              </a:lnSpc>
              <a:spcBef>
                <a:spcPts val="1200"/>
              </a:spcBef>
              <a:spcAft>
                <a:spcPts val="600"/>
              </a:spcAft>
              <a:buSzPts val="1920"/>
              <a:buNone/>
            </a:pPr>
            <a:r>
              <a:rPr lang="en-US" sz="2400" b="1" dirty="0">
                <a:solidFill>
                  <a:schemeClr val="accent2"/>
                </a:solidFill>
              </a:rPr>
              <a:t>Palpation:</a:t>
            </a:r>
            <a:r>
              <a:rPr lang="en-US" sz="2400" b="1" dirty="0">
                <a:solidFill>
                  <a:srgbClr val="3F3F3F"/>
                </a:solidFill>
              </a:rPr>
              <a:t> </a:t>
            </a:r>
          </a:p>
          <a:p>
            <a:pPr marL="0" indent="0" algn="just">
              <a:lnSpc>
                <a:spcPct val="150000"/>
              </a:lnSpc>
              <a:spcBef>
                <a:spcPts val="1200"/>
              </a:spcBef>
              <a:spcAft>
                <a:spcPts val="600"/>
              </a:spcAft>
              <a:buSzPts val="1920"/>
              <a:buNone/>
            </a:pPr>
            <a:r>
              <a:rPr lang="en-US" sz="2400" dirty="0">
                <a:solidFill>
                  <a:srgbClr val="3F3F3F"/>
                </a:solidFill>
              </a:rPr>
              <a:t>The gland is soft, non tender, mobile, surface is smooth, not fixed With underlying structure or overlying skin. Not associated  with lymphadenopathy. palpable thrill  present.</a:t>
            </a:r>
          </a:p>
          <a:p>
            <a:pPr marL="0" indent="0" algn="just">
              <a:lnSpc>
                <a:spcPct val="90000"/>
              </a:lnSpc>
              <a:spcBef>
                <a:spcPts val="1200"/>
              </a:spcBef>
              <a:spcAft>
                <a:spcPts val="600"/>
              </a:spcAft>
              <a:buSzPts val="1920"/>
              <a:buNone/>
            </a:pPr>
            <a:r>
              <a:rPr lang="en-US" sz="2400" b="1" dirty="0">
                <a:solidFill>
                  <a:schemeClr val="accent2"/>
                </a:solidFill>
              </a:rPr>
              <a:t>Percussion: </a:t>
            </a:r>
          </a:p>
          <a:p>
            <a:pPr marL="0" indent="0" algn="just">
              <a:lnSpc>
                <a:spcPct val="150000"/>
              </a:lnSpc>
              <a:spcBef>
                <a:spcPts val="1200"/>
              </a:spcBef>
              <a:spcAft>
                <a:spcPts val="600"/>
              </a:spcAft>
              <a:buSzPts val="1920"/>
              <a:buNone/>
            </a:pPr>
            <a:r>
              <a:rPr lang="en-US" sz="2400" dirty="0">
                <a:solidFill>
                  <a:srgbClr val="3F3F3F"/>
                </a:solidFill>
              </a:rPr>
              <a:t>Percussion note over the upper part of manubrium is resonant.so there is no retrosternal extension.</a:t>
            </a:r>
          </a:p>
          <a:p>
            <a:pPr marL="0" indent="0" algn="just">
              <a:lnSpc>
                <a:spcPct val="90000"/>
              </a:lnSpc>
              <a:spcBef>
                <a:spcPts val="1200"/>
              </a:spcBef>
              <a:spcAft>
                <a:spcPts val="600"/>
              </a:spcAft>
              <a:buSzPts val="1920"/>
              <a:buNone/>
            </a:pPr>
            <a:r>
              <a:rPr lang="en-US" sz="2400" b="1" dirty="0">
                <a:solidFill>
                  <a:schemeClr val="accent2"/>
                </a:solidFill>
              </a:rPr>
              <a:t>Auscultation:</a:t>
            </a:r>
            <a:r>
              <a:rPr lang="en-US" sz="2400" b="1" dirty="0">
                <a:solidFill>
                  <a:srgbClr val="3F3F3F"/>
                </a:solidFill>
              </a:rPr>
              <a:t> </a:t>
            </a:r>
          </a:p>
          <a:p>
            <a:pPr marL="0" indent="0" algn="just">
              <a:lnSpc>
                <a:spcPct val="90000"/>
              </a:lnSpc>
              <a:spcBef>
                <a:spcPts val="1200"/>
              </a:spcBef>
              <a:spcAft>
                <a:spcPts val="600"/>
              </a:spcAft>
              <a:buSzPts val="1920"/>
              <a:buNone/>
            </a:pPr>
            <a:r>
              <a:rPr lang="en-US" sz="2400" dirty="0">
                <a:solidFill>
                  <a:srgbClr val="3F3F3F"/>
                </a:solidFill>
              </a:rPr>
              <a:t>There is bruit over the right lobe.</a:t>
            </a:r>
            <a:endParaRPr lang="en-US" sz="2400" dirty="0">
              <a:cs typeface="Times New Roman" panose="02020603050405020304" pitchFamily="18" charset="0"/>
            </a:endParaRPr>
          </a:p>
          <a:p>
            <a:pPr marL="0" indent="0">
              <a:spcBef>
                <a:spcPts val="1800"/>
              </a:spcBef>
              <a:spcAft>
                <a:spcPts val="600"/>
              </a:spcAft>
              <a:buNone/>
            </a:pPr>
            <a:r>
              <a:rPr lang="en-US" sz="2400" dirty="0">
                <a:cs typeface="Times New Roman" panose="02020603050405020304" pitchFamily="18" charset="0"/>
              </a:rPr>
              <a:t>	</a:t>
            </a:r>
          </a:p>
        </p:txBody>
      </p:sp>
    </p:spTree>
    <p:extLst>
      <p:ext uri="{BB962C8B-B14F-4D97-AF65-F5344CB8AC3E}">
        <p14:creationId xmlns:p14="http://schemas.microsoft.com/office/powerpoint/2010/main" val="2148480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041" y="187890"/>
            <a:ext cx="8933827" cy="1876815"/>
          </a:xfrm>
        </p:spPr>
        <p:txBody>
          <a:bodyPr>
            <a:normAutofit/>
          </a:bodyPr>
          <a:lstStyle/>
          <a:p>
            <a:r>
              <a:rPr lang="en-US" b="1" dirty="0">
                <a:latin typeface="Trebuchet MS"/>
              </a:rPr>
              <a:t>EYE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1042" y="1227550"/>
            <a:ext cx="9118948" cy="5273457"/>
          </a:xfrm>
        </p:spPr>
        <p:txBody>
          <a:bodyPr>
            <a:noAutofit/>
          </a:bodyPr>
          <a:lstStyle/>
          <a:p>
            <a:pPr>
              <a:lnSpc>
                <a:spcPct val="150000"/>
              </a:lnSpc>
              <a:spcBef>
                <a:spcPts val="1800"/>
              </a:spcBef>
              <a:buSzPts val="1920"/>
            </a:pPr>
            <a:r>
              <a:rPr lang="en-US" sz="2800" dirty="0">
                <a:solidFill>
                  <a:srgbClr val="3F3F3F"/>
                </a:solidFill>
                <a:latin typeface="Trebuchet MS"/>
              </a:rPr>
              <a:t>Exophthalmos present in both eyes.</a:t>
            </a:r>
          </a:p>
          <a:p>
            <a:pPr>
              <a:lnSpc>
                <a:spcPct val="150000"/>
              </a:lnSpc>
              <a:spcBef>
                <a:spcPts val="1800"/>
              </a:spcBef>
              <a:buSzPts val="1920"/>
            </a:pPr>
            <a:r>
              <a:rPr lang="en-US" sz="2800" dirty="0">
                <a:solidFill>
                  <a:srgbClr val="3F3F3F"/>
                </a:solidFill>
                <a:latin typeface="Trebuchet MS"/>
              </a:rPr>
              <a:t>Lid retraction and lid lag present.</a:t>
            </a:r>
          </a:p>
          <a:p>
            <a:pPr>
              <a:lnSpc>
                <a:spcPct val="150000"/>
              </a:lnSpc>
              <a:spcBef>
                <a:spcPts val="1800"/>
              </a:spcBef>
              <a:buSzPts val="1920"/>
            </a:pPr>
            <a:r>
              <a:rPr lang="en-US" sz="2800" dirty="0" err="1">
                <a:solidFill>
                  <a:schemeClr val="accent1"/>
                </a:solidFill>
                <a:latin typeface="Trebuchet MS"/>
              </a:rPr>
              <a:t>Joffroy's</a:t>
            </a:r>
            <a:r>
              <a:rPr lang="en-US" sz="2800" dirty="0">
                <a:solidFill>
                  <a:srgbClr val="3F3F3F"/>
                </a:solidFill>
                <a:latin typeface="Trebuchet MS"/>
              </a:rPr>
              <a:t> sign present.</a:t>
            </a:r>
          </a:p>
          <a:p>
            <a:pPr>
              <a:lnSpc>
                <a:spcPct val="150000"/>
              </a:lnSpc>
              <a:spcBef>
                <a:spcPts val="1800"/>
              </a:spcBef>
              <a:buSzPts val="1920"/>
            </a:pPr>
            <a:r>
              <a:rPr lang="en-US" sz="2800" dirty="0">
                <a:solidFill>
                  <a:srgbClr val="3F3F3F"/>
                </a:solidFill>
                <a:latin typeface="Trebuchet MS"/>
              </a:rPr>
              <a:t>Mobius' sign and </a:t>
            </a:r>
            <a:r>
              <a:rPr lang="en-US" sz="2800" dirty="0" err="1">
                <a:solidFill>
                  <a:srgbClr val="3F3F3F"/>
                </a:solidFill>
                <a:latin typeface="Trebuchet MS"/>
              </a:rPr>
              <a:t>Stellwag's</a:t>
            </a:r>
            <a:r>
              <a:rPr lang="en-US" sz="2800" dirty="0">
                <a:solidFill>
                  <a:srgbClr val="3F3F3F"/>
                </a:solidFill>
                <a:latin typeface="Trebuchet MS"/>
              </a:rPr>
              <a:t> sign are absent.</a:t>
            </a:r>
          </a:p>
          <a:p>
            <a:pPr>
              <a:lnSpc>
                <a:spcPct val="150000"/>
              </a:lnSpc>
              <a:spcBef>
                <a:spcPts val="1800"/>
              </a:spcBef>
              <a:buSzPts val="1920"/>
            </a:pPr>
            <a:r>
              <a:rPr lang="en-US" sz="2800" dirty="0">
                <a:solidFill>
                  <a:srgbClr val="3F3F3F"/>
                </a:solidFill>
                <a:latin typeface="Trebuchet MS"/>
              </a:rPr>
              <a:t>Movement of the eyeball-normal in all directions.</a:t>
            </a:r>
          </a:p>
          <a:p>
            <a:pPr>
              <a:lnSpc>
                <a:spcPct val="150000"/>
              </a:lnSpc>
              <a:spcBef>
                <a:spcPts val="1800"/>
              </a:spcBef>
              <a:buSzPts val="1920"/>
            </a:pPr>
            <a:r>
              <a:rPr lang="en-US" sz="2800" dirty="0" err="1">
                <a:solidFill>
                  <a:srgbClr val="3F3F3F"/>
                </a:solidFill>
                <a:latin typeface="Trebuchet MS"/>
              </a:rPr>
              <a:t>Conjunctival</a:t>
            </a:r>
            <a:r>
              <a:rPr lang="en-US" sz="2800" dirty="0">
                <a:solidFill>
                  <a:srgbClr val="3F3F3F"/>
                </a:solidFill>
                <a:latin typeface="Trebuchet MS"/>
              </a:rPr>
              <a:t> congestion present</a:t>
            </a:r>
          </a:p>
        </p:txBody>
      </p:sp>
    </p:spTree>
    <p:extLst>
      <p:ext uri="{BB962C8B-B14F-4D97-AF65-F5344CB8AC3E}">
        <p14:creationId xmlns:p14="http://schemas.microsoft.com/office/powerpoint/2010/main" val="2219805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255" y="663879"/>
            <a:ext cx="8910747" cy="1473559"/>
          </a:xfrm>
        </p:spPr>
        <p:txBody>
          <a:bodyPr>
            <a:normAutofit/>
          </a:bodyPr>
          <a:lstStyle/>
          <a:p>
            <a:r>
              <a:rPr lang="en-US" b="1" dirty="0">
                <a:latin typeface="Trebuchet MS"/>
              </a:rPr>
              <a:t>CARDIOVASCULAR SYSTEM: </a:t>
            </a:r>
          </a:p>
        </p:txBody>
      </p:sp>
      <p:sp>
        <p:nvSpPr>
          <p:cNvPr id="3" name="Content Placeholder 2"/>
          <p:cNvSpPr>
            <a:spLocks noGrp="1"/>
          </p:cNvSpPr>
          <p:nvPr>
            <p:ph idx="1"/>
          </p:nvPr>
        </p:nvSpPr>
        <p:spPr>
          <a:xfrm>
            <a:off x="501041" y="1703541"/>
            <a:ext cx="8772961" cy="4337822"/>
          </a:xfrm>
        </p:spPr>
        <p:txBody>
          <a:bodyPr>
            <a:normAutofit/>
          </a:bodyPr>
          <a:lstStyle/>
          <a:p>
            <a:pPr>
              <a:lnSpc>
                <a:spcPct val="150000"/>
              </a:lnSpc>
              <a:spcBef>
                <a:spcPts val="1800"/>
              </a:spcBef>
              <a:buSzPts val="1920"/>
            </a:pPr>
            <a:r>
              <a:rPr lang="en-US" sz="2400" b="1" dirty="0">
                <a:solidFill>
                  <a:schemeClr val="accent1"/>
                </a:solidFill>
                <a:latin typeface="Trebuchet MS"/>
              </a:rPr>
              <a:t>Pulse-105/min</a:t>
            </a:r>
            <a:r>
              <a:rPr lang="en-US" sz="2400" dirty="0">
                <a:solidFill>
                  <a:srgbClr val="3F3F3F"/>
                </a:solidFill>
                <a:latin typeface="Trebuchet MS"/>
              </a:rPr>
              <a:t>, regular, high volume.</a:t>
            </a:r>
          </a:p>
          <a:p>
            <a:pPr>
              <a:lnSpc>
                <a:spcPct val="150000"/>
              </a:lnSpc>
              <a:spcBef>
                <a:spcPts val="1800"/>
              </a:spcBef>
              <a:buSzPts val="1920"/>
            </a:pPr>
            <a:r>
              <a:rPr lang="en-US" sz="2400" dirty="0">
                <a:solidFill>
                  <a:srgbClr val="3F3F3F"/>
                </a:solidFill>
                <a:latin typeface="Trebuchet MS"/>
              </a:rPr>
              <a:t>BP-140/75 mm Hg.</a:t>
            </a:r>
          </a:p>
          <a:p>
            <a:pPr>
              <a:lnSpc>
                <a:spcPct val="150000"/>
              </a:lnSpc>
              <a:spcBef>
                <a:spcPts val="1800"/>
              </a:spcBef>
              <a:buSzPts val="1920"/>
            </a:pPr>
            <a:r>
              <a:rPr lang="en-US" sz="2400" dirty="0">
                <a:solidFill>
                  <a:srgbClr val="3F3F3F"/>
                </a:solidFill>
                <a:latin typeface="Trebuchet MS"/>
              </a:rPr>
              <a:t>Precordium- Apex beat is thrusting in nature . Both first </a:t>
            </a:r>
          </a:p>
          <a:p>
            <a:pPr marL="0" indent="0">
              <a:lnSpc>
                <a:spcPct val="150000"/>
              </a:lnSpc>
              <a:spcBef>
                <a:spcPts val="1800"/>
              </a:spcBef>
              <a:buSzPts val="1920"/>
              <a:buNone/>
            </a:pPr>
            <a:r>
              <a:rPr lang="en-US" sz="2400" dirty="0">
                <a:solidFill>
                  <a:srgbClr val="3F3F3F"/>
                </a:solidFill>
                <a:latin typeface="Trebuchet MS"/>
              </a:rPr>
              <a:t>   and second heart sounds are loud. No other abnormalities     </a:t>
            </a:r>
          </a:p>
          <a:p>
            <a:pPr marL="0" indent="0">
              <a:lnSpc>
                <a:spcPct val="150000"/>
              </a:lnSpc>
              <a:spcBef>
                <a:spcPts val="1800"/>
              </a:spcBef>
              <a:buSzPts val="1920"/>
              <a:buNone/>
            </a:pPr>
            <a:r>
              <a:rPr lang="en-US" sz="2400" dirty="0">
                <a:solidFill>
                  <a:srgbClr val="3F3F3F"/>
                </a:solidFill>
                <a:latin typeface="Trebuchet MS"/>
              </a:rPr>
              <a:t>   are detected.</a:t>
            </a:r>
          </a:p>
        </p:txBody>
      </p:sp>
    </p:spTree>
    <p:extLst>
      <p:ext uri="{BB962C8B-B14F-4D97-AF65-F5344CB8AC3E}">
        <p14:creationId xmlns:p14="http://schemas.microsoft.com/office/powerpoint/2010/main" val="379315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93" y="350730"/>
            <a:ext cx="5218185" cy="939451"/>
          </a:xfrm>
        </p:spPr>
        <p:txBody>
          <a:bodyPr>
            <a:normAutofit/>
          </a:bodyPr>
          <a:lstStyle/>
          <a:p>
            <a:r>
              <a:rPr lang="en-US" b="1" dirty="0">
                <a:latin typeface="Trebuchet MS"/>
              </a:rPr>
              <a:t>NERVOUS SYSTEM: </a:t>
            </a:r>
          </a:p>
        </p:txBody>
      </p:sp>
      <p:sp>
        <p:nvSpPr>
          <p:cNvPr id="3" name="Content Placeholder 2"/>
          <p:cNvSpPr>
            <a:spLocks noGrp="1"/>
          </p:cNvSpPr>
          <p:nvPr>
            <p:ph idx="1"/>
          </p:nvPr>
        </p:nvSpPr>
        <p:spPr>
          <a:xfrm>
            <a:off x="526093" y="1290181"/>
            <a:ext cx="8931058" cy="5461348"/>
          </a:xfrm>
        </p:spPr>
        <p:txBody>
          <a:bodyPr>
            <a:noAutofit/>
          </a:bodyPr>
          <a:lstStyle/>
          <a:p>
            <a:pPr marL="0" indent="0">
              <a:lnSpc>
                <a:spcPct val="150000"/>
              </a:lnSpc>
              <a:spcBef>
                <a:spcPts val="1800"/>
              </a:spcBef>
              <a:buSzPts val="1920"/>
              <a:buNone/>
            </a:pPr>
            <a:r>
              <a:rPr lang="en-US" sz="2400" b="1" dirty="0">
                <a:solidFill>
                  <a:srgbClr val="3F3F3F"/>
                </a:solidFill>
                <a:latin typeface="Trebuchet MS"/>
              </a:rPr>
              <a:t>Higher psychic functions:</a:t>
            </a:r>
          </a:p>
          <a:p>
            <a:pPr>
              <a:lnSpc>
                <a:spcPct val="150000"/>
              </a:lnSpc>
              <a:spcBef>
                <a:spcPts val="1800"/>
              </a:spcBef>
              <a:buSzPts val="1920"/>
            </a:pPr>
            <a:r>
              <a:rPr lang="en-US" sz="2400" dirty="0">
                <a:solidFill>
                  <a:schemeClr val="accent1"/>
                </a:solidFill>
                <a:latin typeface="Trebuchet MS"/>
              </a:rPr>
              <a:t>Speech-</a:t>
            </a:r>
            <a:r>
              <a:rPr lang="en-US" sz="2400" dirty="0">
                <a:solidFill>
                  <a:srgbClr val="3F3F3F"/>
                </a:solidFill>
                <a:latin typeface="Trebuchet MS"/>
              </a:rPr>
              <a:t>normal</a:t>
            </a:r>
          </a:p>
          <a:p>
            <a:pPr>
              <a:lnSpc>
                <a:spcPct val="150000"/>
              </a:lnSpc>
              <a:spcBef>
                <a:spcPts val="1800"/>
              </a:spcBef>
              <a:buSzPts val="1920"/>
            </a:pPr>
            <a:r>
              <a:rPr lang="en-US" sz="2400" dirty="0">
                <a:solidFill>
                  <a:schemeClr val="accent1"/>
                </a:solidFill>
                <a:latin typeface="Trebuchet MS"/>
              </a:rPr>
              <a:t>Memory-</a:t>
            </a:r>
            <a:r>
              <a:rPr lang="en-US" sz="2400" dirty="0">
                <a:solidFill>
                  <a:srgbClr val="3F3F3F"/>
                </a:solidFill>
                <a:latin typeface="Trebuchet MS"/>
              </a:rPr>
              <a:t>intact</a:t>
            </a:r>
          </a:p>
          <a:p>
            <a:pPr>
              <a:lnSpc>
                <a:spcPct val="150000"/>
              </a:lnSpc>
              <a:spcBef>
                <a:spcPts val="1800"/>
              </a:spcBef>
              <a:buSzPts val="1920"/>
            </a:pPr>
            <a:r>
              <a:rPr lang="en-US" sz="2400" dirty="0">
                <a:solidFill>
                  <a:schemeClr val="accent1"/>
                </a:solidFill>
                <a:latin typeface="Trebuchet MS"/>
              </a:rPr>
              <a:t>Abbreviated mental test: </a:t>
            </a:r>
            <a:r>
              <a:rPr lang="en-US" sz="2400" dirty="0">
                <a:solidFill>
                  <a:srgbClr val="3F3F3F"/>
                </a:solidFill>
                <a:latin typeface="Trebuchet MS"/>
              </a:rPr>
              <a:t>normal</a:t>
            </a:r>
          </a:p>
          <a:p>
            <a:pPr>
              <a:lnSpc>
                <a:spcPct val="150000"/>
              </a:lnSpc>
              <a:spcBef>
                <a:spcPts val="1800"/>
              </a:spcBef>
              <a:buSzPts val="1920"/>
            </a:pPr>
            <a:r>
              <a:rPr lang="en-US" sz="2400" dirty="0">
                <a:solidFill>
                  <a:schemeClr val="accent1"/>
                </a:solidFill>
                <a:latin typeface="Trebuchet MS"/>
              </a:rPr>
              <a:t>Emotional status: </a:t>
            </a:r>
            <a:r>
              <a:rPr lang="en-US" sz="2400" dirty="0">
                <a:solidFill>
                  <a:srgbClr val="3F3F3F"/>
                </a:solidFill>
                <a:latin typeface="Trebuchet MS"/>
              </a:rPr>
              <a:t>normal</a:t>
            </a:r>
          </a:p>
          <a:p>
            <a:pPr>
              <a:lnSpc>
                <a:spcPct val="150000"/>
              </a:lnSpc>
              <a:spcBef>
                <a:spcPts val="1800"/>
              </a:spcBef>
              <a:buSzPts val="1920"/>
            </a:pPr>
            <a:r>
              <a:rPr lang="en-US" sz="2400" dirty="0">
                <a:solidFill>
                  <a:schemeClr val="accent1"/>
                </a:solidFill>
                <a:latin typeface="Trebuchet MS"/>
              </a:rPr>
              <a:t>Illusion, delusion or hallucination:</a:t>
            </a:r>
            <a:r>
              <a:rPr lang="en-US" sz="2400" dirty="0">
                <a:solidFill>
                  <a:srgbClr val="3F3F3F"/>
                </a:solidFill>
                <a:latin typeface="Trebuchet MS"/>
              </a:rPr>
              <a:t> absent</a:t>
            </a:r>
          </a:p>
          <a:p>
            <a:pPr>
              <a:lnSpc>
                <a:spcPct val="150000"/>
              </a:lnSpc>
              <a:spcBef>
                <a:spcPts val="1800"/>
              </a:spcBef>
              <a:buSzPts val="1920"/>
            </a:pPr>
            <a:r>
              <a:rPr lang="en-US" sz="2400" dirty="0">
                <a:solidFill>
                  <a:schemeClr val="accent1"/>
                </a:solidFill>
                <a:latin typeface="Trebuchet MS"/>
              </a:rPr>
              <a:t>Intelligence: </a:t>
            </a:r>
            <a:r>
              <a:rPr lang="en-US" sz="2400" dirty="0">
                <a:solidFill>
                  <a:srgbClr val="3F3F3F"/>
                </a:solidFill>
                <a:latin typeface="Trebuchet MS"/>
              </a:rPr>
              <a:t>normal</a:t>
            </a:r>
          </a:p>
        </p:txBody>
      </p:sp>
    </p:spTree>
    <p:extLst>
      <p:ext uri="{BB962C8B-B14F-4D97-AF65-F5344CB8AC3E}">
        <p14:creationId xmlns:p14="http://schemas.microsoft.com/office/powerpoint/2010/main" val="251534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27" y="226783"/>
            <a:ext cx="7581270" cy="850455"/>
          </a:xfrm>
        </p:spPr>
        <p:txBody>
          <a:bodyPr>
            <a:normAutofit fontScale="90000"/>
          </a:bodyPr>
          <a:lstStyle/>
          <a:p>
            <a:pPr lvl="0">
              <a:buClr>
                <a:schemeClr val="accent1"/>
              </a:buClr>
              <a:buSzPct val="80000"/>
            </a:pPr>
            <a:r>
              <a:rPr lang="en-US" sz="4000" b="1" dirty="0">
                <a:latin typeface="Trebuchet MS"/>
              </a:rPr>
              <a:t>MOTOR FUNCTIONS</a:t>
            </a:r>
            <a:r>
              <a:rPr lang="en-US" b="1" dirty="0">
                <a:latin typeface="Trebuchet MS"/>
              </a:rPr>
              <a:t> :</a:t>
            </a:r>
            <a:br>
              <a:rPr lang="en-US" b="1" dirty="0">
                <a:latin typeface="Trebuchet MS"/>
              </a:rPr>
            </a:br>
            <a:endParaRPr lang="en-US" b="1" dirty="0">
              <a:latin typeface="Trebuchet MS"/>
            </a:endParaRPr>
          </a:p>
        </p:txBody>
      </p:sp>
      <p:sp>
        <p:nvSpPr>
          <p:cNvPr id="3" name="Content Placeholder 2"/>
          <p:cNvSpPr>
            <a:spLocks noGrp="1"/>
          </p:cNvSpPr>
          <p:nvPr>
            <p:ph idx="1"/>
          </p:nvPr>
        </p:nvSpPr>
        <p:spPr>
          <a:xfrm>
            <a:off x="488515" y="914400"/>
            <a:ext cx="8939008" cy="5398718"/>
          </a:xfrm>
        </p:spPr>
        <p:txBody>
          <a:bodyPr>
            <a:noAutofit/>
          </a:bodyPr>
          <a:lstStyle/>
          <a:p>
            <a:pPr>
              <a:lnSpc>
                <a:spcPct val="150000"/>
              </a:lnSpc>
              <a:spcBef>
                <a:spcPts val="1800"/>
              </a:spcBef>
              <a:buSzPts val="1920"/>
            </a:pPr>
            <a:r>
              <a:rPr lang="en-US" sz="2400" dirty="0">
                <a:solidFill>
                  <a:schemeClr val="accent1"/>
                </a:solidFill>
                <a:latin typeface="Trebuchet MS"/>
              </a:rPr>
              <a:t>Jerk:</a:t>
            </a:r>
            <a:r>
              <a:rPr lang="en-US" sz="2400" dirty="0">
                <a:solidFill>
                  <a:srgbClr val="3F3F3F"/>
                </a:solidFill>
                <a:latin typeface="Trebuchet MS"/>
              </a:rPr>
              <a:t> </a:t>
            </a:r>
            <a:r>
              <a:rPr lang="en-US" sz="2400" b="1" dirty="0">
                <a:solidFill>
                  <a:srgbClr val="3F3F3F"/>
                </a:solidFill>
                <a:latin typeface="Trebuchet MS"/>
              </a:rPr>
              <a:t>Exaggerated </a:t>
            </a:r>
            <a:r>
              <a:rPr lang="en-US" sz="2400" dirty="0">
                <a:solidFill>
                  <a:srgbClr val="3F3F3F"/>
                </a:solidFill>
                <a:latin typeface="Trebuchet MS"/>
              </a:rPr>
              <a:t>( Ankle, Knee, Biceps, Triceps)</a:t>
            </a:r>
          </a:p>
          <a:p>
            <a:pPr>
              <a:lnSpc>
                <a:spcPct val="150000"/>
              </a:lnSpc>
              <a:spcBef>
                <a:spcPts val="1800"/>
              </a:spcBef>
              <a:buSzPts val="1920"/>
            </a:pPr>
            <a:r>
              <a:rPr lang="en-US" sz="2400" dirty="0">
                <a:solidFill>
                  <a:schemeClr val="accent1"/>
                </a:solidFill>
                <a:latin typeface="Trebuchet MS"/>
              </a:rPr>
              <a:t>Involuntary movement: </a:t>
            </a:r>
            <a:r>
              <a:rPr lang="en-US" sz="2400" b="1" dirty="0">
                <a:solidFill>
                  <a:srgbClr val="3F3F3F"/>
                </a:solidFill>
                <a:latin typeface="Trebuchet MS"/>
              </a:rPr>
              <a:t>fine tremor present in both hand</a:t>
            </a:r>
          </a:p>
          <a:p>
            <a:pPr>
              <a:lnSpc>
                <a:spcPct val="150000"/>
              </a:lnSpc>
              <a:spcBef>
                <a:spcPts val="1800"/>
              </a:spcBef>
              <a:buSzPts val="1920"/>
            </a:pPr>
            <a:r>
              <a:rPr lang="en-US" sz="2400" dirty="0">
                <a:solidFill>
                  <a:schemeClr val="accent1"/>
                </a:solidFill>
                <a:latin typeface="Trebuchet MS"/>
              </a:rPr>
              <a:t>Bulk of muscle: </a:t>
            </a:r>
            <a:r>
              <a:rPr lang="en-US" sz="2400" b="1" dirty="0">
                <a:solidFill>
                  <a:srgbClr val="3F3F3F"/>
                </a:solidFill>
                <a:latin typeface="Trebuchet MS"/>
              </a:rPr>
              <a:t>reduced</a:t>
            </a:r>
          </a:p>
          <a:p>
            <a:pPr>
              <a:lnSpc>
                <a:spcPct val="150000"/>
              </a:lnSpc>
              <a:spcBef>
                <a:spcPts val="1800"/>
              </a:spcBef>
              <a:buSzPts val="1920"/>
            </a:pPr>
            <a:r>
              <a:rPr lang="en-US" sz="2400" dirty="0">
                <a:solidFill>
                  <a:schemeClr val="accent1"/>
                </a:solidFill>
                <a:latin typeface="Trebuchet MS"/>
              </a:rPr>
              <a:t>Tone of muscle: </a:t>
            </a:r>
            <a:r>
              <a:rPr lang="en-US" sz="2400" dirty="0">
                <a:solidFill>
                  <a:srgbClr val="3F3F3F"/>
                </a:solidFill>
                <a:latin typeface="Trebuchet MS"/>
              </a:rPr>
              <a:t>normal</a:t>
            </a:r>
          </a:p>
          <a:p>
            <a:pPr>
              <a:lnSpc>
                <a:spcPct val="150000"/>
              </a:lnSpc>
              <a:spcBef>
                <a:spcPts val="1800"/>
              </a:spcBef>
              <a:buSzPts val="1920"/>
            </a:pPr>
            <a:r>
              <a:rPr lang="en-US" sz="2400" dirty="0">
                <a:solidFill>
                  <a:schemeClr val="accent1"/>
                </a:solidFill>
                <a:latin typeface="Trebuchet MS"/>
              </a:rPr>
              <a:t>MRC Power of the muscle: </a:t>
            </a:r>
            <a:r>
              <a:rPr lang="en-US" sz="2400" dirty="0">
                <a:solidFill>
                  <a:srgbClr val="3F3F3F"/>
                </a:solidFill>
                <a:latin typeface="Trebuchet MS"/>
              </a:rPr>
              <a:t>5/5</a:t>
            </a:r>
          </a:p>
          <a:p>
            <a:pPr>
              <a:lnSpc>
                <a:spcPct val="150000"/>
              </a:lnSpc>
              <a:spcBef>
                <a:spcPts val="1800"/>
              </a:spcBef>
              <a:buSzPts val="1920"/>
            </a:pPr>
            <a:r>
              <a:rPr lang="en-US" sz="2400" dirty="0">
                <a:solidFill>
                  <a:schemeClr val="accent1"/>
                </a:solidFill>
                <a:latin typeface="Trebuchet MS"/>
              </a:rPr>
              <a:t>Gait:</a:t>
            </a:r>
            <a:r>
              <a:rPr lang="en-US" sz="2400" dirty="0">
                <a:solidFill>
                  <a:srgbClr val="3F3F3F"/>
                </a:solidFill>
                <a:latin typeface="Trebuchet MS"/>
              </a:rPr>
              <a:t> normal</a:t>
            </a:r>
          </a:p>
          <a:p>
            <a:pPr>
              <a:lnSpc>
                <a:spcPct val="150000"/>
              </a:lnSpc>
              <a:spcBef>
                <a:spcPts val="1800"/>
              </a:spcBef>
              <a:buSzPts val="1920"/>
            </a:pPr>
            <a:r>
              <a:rPr lang="en-US" sz="2400" dirty="0">
                <a:solidFill>
                  <a:schemeClr val="accent1"/>
                </a:solidFill>
                <a:latin typeface="Trebuchet MS"/>
              </a:rPr>
              <a:t>Plantar reflex: </a:t>
            </a:r>
            <a:r>
              <a:rPr lang="en-US" sz="2400" dirty="0">
                <a:solidFill>
                  <a:srgbClr val="3F3F3F"/>
                </a:solidFill>
                <a:latin typeface="Trebuchet MS"/>
              </a:rPr>
              <a:t>flexor</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62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6718" y="538619"/>
            <a:ext cx="9006213" cy="2797973"/>
          </a:xfrm>
        </p:spPr>
        <p:txBody>
          <a:bodyPr>
            <a:noAutofit/>
          </a:bodyPr>
          <a:lstStyle/>
          <a:p>
            <a:pPr algn="ctr">
              <a:buClr>
                <a:schemeClr val="accent1"/>
              </a:buClr>
            </a:pPr>
            <a:r>
              <a:rPr lang="en-US" sz="4000" b="1" dirty="0">
                <a:solidFill>
                  <a:schemeClr val="accent2">
                    <a:lumMod val="75000"/>
                  </a:schemeClr>
                </a:solidFill>
                <a:latin typeface="Trebuchet MS" panose="020B0603020202020204" pitchFamily="34" charset="0"/>
                <a:sym typeface="Trebuchet MS"/>
              </a:rPr>
              <a:t>A CLINICAL CASE PRESENTATION ON THYROTOXICOSIS</a:t>
            </a:r>
          </a:p>
        </p:txBody>
      </p:sp>
      <p:sp>
        <p:nvSpPr>
          <p:cNvPr id="3" name="Subtitle 2"/>
          <p:cNvSpPr>
            <a:spLocks noGrp="1"/>
          </p:cNvSpPr>
          <p:nvPr>
            <p:ph type="subTitle" idx="1"/>
          </p:nvPr>
        </p:nvSpPr>
        <p:spPr>
          <a:xfrm>
            <a:off x="2217784" y="3336592"/>
            <a:ext cx="7461455" cy="2690949"/>
          </a:xfrm>
        </p:spPr>
        <p:txBody>
          <a:bodyPr>
            <a:normAutofit fontScale="92500"/>
          </a:bodyPr>
          <a:lstStyle/>
          <a:p>
            <a:pPr>
              <a:lnSpc>
                <a:spcPct val="120000"/>
              </a:lnSpc>
            </a:pPr>
            <a:endParaRPr lang="en-US" sz="4800" b="1" dirty="0">
              <a:solidFill>
                <a:schemeClr val="dk1"/>
              </a:solidFill>
              <a:latin typeface="Trebuchet MS"/>
              <a:sym typeface="Trebuchet MS"/>
            </a:endParaRPr>
          </a:p>
          <a:p>
            <a:pPr>
              <a:lnSpc>
                <a:spcPct val="120000"/>
              </a:lnSpc>
            </a:pPr>
            <a:endParaRPr lang="en-US" sz="1500" b="1" dirty="0">
              <a:solidFill>
                <a:schemeClr val="dk1"/>
              </a:solidFill>
              <a:latin typeface="Trebuchet MS"/>
              <a:sym typeface="Trebuchet MS"/>
            </a:endParaRPr>
          </a:p>
          <a:p>
            <a:pPr marL="457200" lvl="1" indent="0" algn="r">
              <a:buSzPct val="79999"/>
            </a:pPr>
            <a:r>
              <a:rPr lang="en-US" sz="2700" b="1" dirty="0">
                <a:solidFill>
                  <a:schemeClr val="dk1"/>
                </a:solidFill>
              </a:rPr>
              <a:t>DR. A.N.M. GOLAM HAMEEM</a:t>
            </a:r>
            <a:endParaRPr lang="en-US" sz="1700" dirty="0">
              <a:solidFill>
                <a:schemeClr val="dk1"/>
              </a:solidFill>
            </a:endParaRPr>
          </a:p>
          <a:p>
            <a:pPr marL="0" lvl="0" indent="0" algn="r" rtl="0">
              <a:spcBef>
                <a:spcPts val="1000"/>
              </a:spcBef>
              <a:spcAft>
                <a:spcPts val="0"/>
              </a:spcAft>
              <a:buSzPct val="80000"/>
              <a:buNone/>
            </a:pPr>
            <a:r>
              <a:rPr lang="en-US" sz="2100" dirty="0">
                <a:solidFill>
                  <a:schemeClr val="dk1"/>
                </a:solidFill>
              </a:rPr>
              <a:t>                                               DA TRAINEE</a:t>
            </a:r>
            <a:endParaRPr lang="en-US" sz="1900" dirty="0"/>
          </a:p>
          <a:p>
            <a:pPr marL="0" lvl="0" indent="0" algn="r" rtl="0">
              <a:spcBef>
                <a:spcPts val="1000"/>
              </a:spcBef>
              <a:spcAft>
                <a:spcPts val="0"/>
              </a:spcAft>
              <a:buSzPct val="80000"/>
              <a:buNone/>
            </a:pPr>
            <a:r>
              <a:rPr lang="en-US" sz="2100" dirty="0">
                <a:solidFill>
                  <a:schemeClr val="dk1"/>
                </a:solidFill>
              </a:rPr>
              <a:t>                                               DEPARTMENT OF ANESTHESIOLOG</a:t>
            </a:r>
            <a:r>
              <a:rPr lang="en-US" sz="2000" dirty="0">
                <a:solidFill>
                  <a:schemeClr val="dk1"/>
                </a:solidFill>
              </a:rPr>
              <a:t>Y</a:t>
            </a:r>
            <a:endParaRPr lang="en-US" dirty="0"/>
          </a:p>
        </p:txBody>
      </p:sp>
    </p:spTree>
    <p:extLst>
      <p:ext uri="{BB962C8B-B14F-4D97-AF65-F5344CB8AC3E}">
        <p14:creationId xmlns:p14="http://schemas.microsoft.com/office/powerpoint/2010/main" val="2355584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638" y="609600"/>
            <a:ext cx="8528364" cy="787825"/>
          </a:xfrm>
        </p:spPr>
        <p:txBody>
          <a:bodyPr>
            <a:normAutofit fontScale="90000"/>
          </a:bodyPr>
          <a:lstStyle/>
          <a:p>
            <a:pPr lvl="0">
              <a:buClr>
                <a:schemeClr val="accent1"/>
              </a:buClr>
              <a:buSzPct val="80000"/>
            </a:pPr>
            <a:br>
              <a:rPr lang="en-US" b="1" dirty="0">
                <a:latin typeface="Trebuchet MS"/>
              </a:rPr>
            </a:br>
            <a:endParaRPr lang="en-US" b="1" dirty="0">
              <a:latin typeface="Trebuchet MS"/>
            </a:endParaRPr>
          </a:p>
        </p:txBody>
      </p:sp>
      <p:sp>
        <p:nvSpPr>
          <p:cNvPr id="4" name="Rectangle 3"/>
          <p:cNvSpPr/>
          <p:nvPr/>
        </p:nvSpPr>
        <p:spPr>
          <a:xfrm>
            <a:off x="438412" y="2329842"/>
            <a:ext cx="10330636" cy="1015663"/>
          </a:xfrm>
          <a:prstGeom prst="rect">
            <a:avLst/>
          </a:prstGeom>
        </p:spPr>
        <p:txBody>
          <a:bodyPr wrap="square">
            <a:spAutoFit/>
          </a:bodyPr>
          <a:lstStyle/>
          <a:p>
            <a:pPr marL="914400" lvl="1" indent="-457200">
              <a:buFont typeface="Wingdings" panose="05000000000000000000" pitchFamily="2" charset="2"/>
              <a:buChar char="v"/>
            </a:pPr>
            <a:r>
              <a:rPr lang="en-US" sz="3200" b="1" dirty="0">
                <a:solidFill>
                  <a:schemeClr val="accent1">
                    <a:lumMod val="75000"/>
                  </a:schemeClr>
                </a:solidFill>
                <a:latin typeface="Times New Roman" panose="02020603050405020304" pitchFamily="18" charset="0"/>
                <a:cs typeface="Times New Roman" panose="02020603050405020304" pitchFamily="18" charset="0"/>
              </a:rPr>
              <a:t>Cranial nerve examination </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Functions of all cranial </a:t>
            </a:r>
          </a:p>
          <a:p>
            <a:r>
              <a:rPr lang="en-US" sz="2800" dirty="0">
                <a:latin typeface="Times New Roman" panose="02020603050405020304" pitchFamily="18" charset="0"/>
                <a:cs typeface="Times New Roman" panose="02020603050405020304" pitchFamily="18" charset="0"/>
              </a:rPr>
              <a:t>nerves are intact .</a:t>
            </a:r>
          </a:p>
        </p:txBody>
      </p:sp>
      <p:sp>
        <p:nvSpPr>
          <p:cNvPr id="6" name="Rectangle 5"/>
          <p:cNvSpPr/>
          <p:nvPr/>
        </p:nvSpPr>
        <p:spPr>
          <a:xfrm>
            <a:off x="914400" y="1397425"/>
            <a:ext cx="8295530" cy="646331"/>
          </a:xfrm>
          <a:prstGeom prst="rect">
            <a:avLst/>
          </a:prstGeom>
        </p:spPr>
        <p:txBody>
          <a:bodyPr wrap="square">
            <a:spAutoFit/>
          </a:bodyPr>
          <a:lstStyle/>
          <a:p>
            <a:pPr marL="571500" lvl="0" indent="-571500">
              <a:lnSpc>
                <a:spcPct val="90000"/>
              </a:lnSpc>
              <a:spcBef>
                <a:spcPts val="1000"/>
              </a:spcBef>
              <a:buFont typeface="Wingdings" panose="05000000000000000000" pitchFamily="2" charset="2"/>
              <a:buChar char="v"/>
            </a:pPr>
            <a:r>
              <a:rPr lang="en-US" sz="3600" b="1" dirty="0">
                <a:solidFill>
                  <a:schemeClr val="accent1">
                    <a:lumMod val="75000"/>
                  </a:schemeClr>
                </a:solidFill>
                <a:latin typeface="Times New Roman" panose="02020603050405020304" pitchFamily="18" charset="0"/>
                <a:cs typeface="Times New Roman" panose="02020603050405020304" pitchFamily="18" charset="0"/>
              </a:rPr>
              <a:t>Sensory functions</a:t>
            </a:r>
            <a:r>
              <a:rPr lang="en-US" sz="4000" b="1"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a:solidFill>
                  <a:schemeClr val="bg1">
                    <a:lumMod val="25000"/>
                  </a:schemeClr>
                </a:solidFill>
                <a:latin typeface="Times New Roman" panose="02020603050405020304" pitchFamily="18" charset="0"/>
                <a:cs typeface="Times New Roman" panose="02020603050405020304" pitchFamily="18" charset="0"/>
              </a:rPr>
              <a:t>Intact</a:t>
            </a:r>
          </a:p>
        </p:txBody>
      </p:sp>
    </p:spTree>
    <p:extLst>
      <p:ext uri="{BB962C8B-B14F-4D97-AF65-F5344CB8AC3E}">
        <p14:creationId xmlns:p14="http://schemas.microsoft.com/office/powerpoint/2010/main" val="247520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6182C-4A34-4DB2-BA39-6F09966F5BEE}"/>
              </a:ext>
            </a:extLst>
          </p:cNvPr>
          <p:cNvSpPr>
            <a:spLocks noGrp="1"/>
          </p:cNvSpPr>
          <p:nvPr>
            <p:ph idx="1"/>
          </p:nvPr>
        </p:nvSpPr>
        <p:spPr>
          <a:xfrm>
            <a:off x="1967515" y="2448687"/>
            <a:ext cx="7138907" cy="3880773"/>
          </a:xfrm>
        </p:spPr>
        <p:txBody>
          <a:bodyPr>
            <a:normAutofit/>
          </a:bodyPr>
          <a:lstStyle/>
          <a:p>
            <a:pPr marL="0" indent="0">
              <a:lnSpc>
                <a:spcPct val="150000"/>
              </a:lnSpc>
              <a:buNone/>
            </a:pPr>
            <a:r>
              <a:rPr lang="en-US" sz="3200" b="1" dirty="0"/>
              <a:t>Examination  of the other systems reveal No Abnormality </a:t>
            </a:r>
          </a:p>
        </p:txBody>
      </p:sp>
    </p:spTree>
    <p:extLst>
      <p:ext uri="{BB962C8B-B14F-4D97-AF65-F5344CB8AC3E}">
        <p14:creationId xmlns:p14="http://schemas.microsoft.com/office/powerpoint/2010/main" val="1185510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10" y="764087"/>
            <a:ext cx="8392438" cy="964505"/>
          </a:xfrm>
        </p:spPr>
        <p:txBody>
          <a:bodyPr>
            <a:normAutofit/>
          </a:bodyPr>
          <a:lstStyle/>
          <a:p>
            <a:r>
              <a:rPr lang="en-US" b="1" dirty="0">
                <a:latin typeface="Trebuchet MS"/>
              </a:rPr>
              <a:t>SALIENT FEATURES :</a:t>
            </a:r>
          </a:p>
        </p:txBody>
      </p:sp>
      <p:sp>
        <p:nvSpPr>
          <p:cNvPr id="3" name="Content Placeholder 2"/>
          <p:cNvSpPr>
            <a:spLocks noGrp="1"/>
          </p:cNvSpPr>
          <p:nvPr>
            <p:ph idx="1"/>
          </p:nvPr>
        </p:nvSpPr>
        <p:spPr>
          <a:xfrm>
            <a:off x="726510" y="1728592"/>
            <a:ext cx="9219156" cy="5223352"/>
          </a:xfrm>
        </p:spPr>
        <p:txBody>
          <a:bodyPr>
            <a:normAutofit/>
          </a:bodyPr>
          <a:lstStyle/>
          <a:p>
            <a:pPr marL="0" indent="0" algn="just">
              <a:lnSpc>
                <a:spcPct val="150000"/>
              </a:lnSpc>
              <a:spcBef>
                <a:spcPts val="1800"/>
              </a:spcBef>
              <a:buSzPts val="1920"/>
              <a:buNone/>
            </a:pPr>
            <a:r>
              <a:rPr lang="en-US" sz="2400" dirty="0" err="1">
                <a:solidFill>
                  <a:srgbClr val="3F3F3F"/>
                </a:solidFill>
                <a:latin typeface="Trebuchet MS"/>
                <a:sym typeface="Trebuchet MS"/>
              </a:rPr>
              <a:t>Mrs</a:t>
            </a:r>
            <a:r>
              <a:rPr lang="en-US" sz="2400" dirty="0">
                <a:solidFill>
                  <a:srgbClr val="3F3F3F"/>
                </a:solidFill>
                <a:latin typeface="Trebuchet MS"/>
                <a:sym typeface="Trebuchet MS"/>
              </a:rPr>
              <a:t> Tania Begum</a:t>
            </a:r>
            <a:r>
              <a:rPr lang="en-US" sz="2400" dirty="0">
                <a:solidFill>
                  <a:srgbClr val="3F3F3F"/>
                </a:solidFill>
                <a:latin typeface="Trebuchet MS"/>
              </a:rPr>
              <a:t>, </a:t>
            </a:r>
            <a:r>
              <a:rPr lang="en-US" sz="2400" dirty="0">
                <a:solidFill>
                  <a:srgbClr val="3F3F3F"/>
                </a:solidFill>
                <a:latin typeface="Trebuchet MS"/>
                <a:sym typeface="Trebuchet MS"/>
              </a:rPr>
              <a:t>31Y  </a:t>
            </a:r>
            <a:r>
              <a:rPr lang="en-US" sz="2400" dirty="0">
                <a:solidFill>
                  <a:srgbClr val="3F3F3F"/>
                </a:solidFill>
                <a:latin typeface="Trebuchet MS"/>
              </a:rPr>
              <a:t>old, housewife, </a:t>
            </a:r>
            <a:r>
              <a:rPr lang="en-US" sz="2400" dirty="0" err="1">
                <a:solidFill>
                  <a:srgbClr val="3F3F3F"/>
                </a:solidFill>
                <a:latin typeface="Trebuchet MS"/>
              </a:rPr>
              <a:t>normotensive,nondiabetic</a:t>
            </a:r>
            <a:r>
              <a:rPr lang="en-US" sz="2400" dirty="0">
                <a:solidFill>
                  <a:srgbClr val="3F3F3F"/>
                </a:solidFill>
                <a:latin typeface="Trebuchet MS"/>
              </a:rPr>
              <a:t> patient hailing from </a:t>
            </a:r>
            <a:r>
              <a:rPr lang="en-US" sz="2400" dirty="0" err="1">
                <a:solidFill>
                  <a:srgbClr val="3F3F3F"/>
                </a:solidFill>
                <a:latin typeface="Trebuchet MS"/>
                <a:sym typeface="Trebuchet MS"/>
              </a:rPr>
              <a:t>Narsingdi</a:t>
            </a:r>
            <a:r>
              <a:rPr lang="en-US" sz="2400" dirty="0">
                <a:solidFill>
                  <a:srgbClr val="3F3F3F"/>
                </a:solidFill>
                <a:latin typeface="Trebuchet MS"/>
              </a:rPr>
              <a:t> presented with the complaints of swelling in front of the neck for last 06 </a:t>
            </a:r>
            <a:r>
              <a:rPr lang="en-US" sz="2400" dirty="0" err="1">
                <a:solidFill>
                  <a:srgbClr val="3F3F3F"/>
                </a:solidFill>
                <a:latin typeface="Trebuchet MS"/>
              </a:rPr>
              <a:t>months.Also</a:t>
            </a:r>
            <a:r>
              <a:rPr lang="en-US" sz="2400" dirty="0">
                <a:solidFill>
                  <a:srgbClr val="3F3F3F"/>
                </a:solidFill>
                <a:latin typeface="Trebuchet MS"/>
              </a:rPr>
              <a:t> have excessive palmar sweating, heat intolerance ,palpitation, restlessness, insomnia, irritability for last 2 months with weight loss and Oligomenorrhoea for last 6 months. Patient gave H/O  occasional loose stool, 3-4 times a day too. </a:t>
            </a:r>
          </a:p>
          <a:p>
            <a:pPr marL="0" indent="0" algn="just">
              <a:lnSpc>
                <a:spcPct val="70000"/>
              </a:lnSpc>
              <a:spcBef>
                <a:spcPts val="1800"/>
              </a:spcBef>
              <a:buSzPts val="1920"/>
              <a:buNone/>
            </a:pPr>
            <a:endParaRPr lang="en-US" sz="2400" dirty="0">
              <a:solidFill>
                <a:srgbClr val="3F3F3F"/>
              </a:solidFill>
              <a:latin typeface="Trebuchet MS"/>
            </a:endParaRPr>
          </a:p>
          <a:p>
            <a:pPr algn="just">
              <a:lnSpc>
                <a:spcPct val="170000"/>
              </a:lnSpc>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20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9471" y="359483"/>
            <a:ext cx="10903721" cy="955750"/>
          </a:xfrm>
        </p:spPr>
        <p:txBody>
          <a:bodyPr>
            <a:normAutofit/>
          </a:bodyPr>
          <a:lstStyle/>
          <a:p>
            <a:r>
              <a:rPr lang="en-US" sz="2400" b="1" dirty="0">
                <a:latin typeface="Trebuchet MS"/>
              </a:rPr>
              <a:t>CONTINUE..</a:t>
            </a:r>
          </a:p>
        </p:txBody>
      </p:sp>
      <p:sp>
        <p:nvSpPr>
          <p:cNvPr id="3" name="Content Placeholder 2"/>
          <p:cNvSpPr>
            <a:spLocks noGrp="1"/>
          </p:cNvSpPr>
          <p:nvPr>
            <p:ph idx="1"/>
          </p:nvPr>
        </p:nvSpPr>
        <p:spPr>
          <a:xfrm>
            <a:off x="479471" y="926927"/>
            <a:ext cx="9303356" cy="5799550"/>
          </a:xfrm>
        </p:spPr>
        <p:txBody>
          <a:bodyPr>
            <a:normAutofit/>
          </a:bodyPr>
          <a:lstStyle/>
          <a:p>
            <a:pPr marL="0" marR="0" lvl="0" indent="0" algn="l" defTabSz="457200" rtl="0" eaLnBrk="1" fontAlgn="auto" latinLnBrk="0" hangingPunct="1">
              <a:lnSpc>
                <a:spcPct val="200000"/>
              </a:lnSpc>
              <a:spcBef>
                <a:spcPts val="1800"/>
              </a:spcBef>
              <a:spcAft>
                <a:spcPts val="0"/>
              </a:spcAft>
              <a:buClr>
                <a:srgbClr val="90C226"/>
              </a:buClr>
              <a:buSzPts val="1920"/>
              <a:buFont typeface="Wingdings 3" charset="2"/>
              <a:buNone/>
              <a:tabLst/>
              <a:defRPr/>
            </a:pPr>
            <a:r>
              <a:rPr lang="en-US" sz="2400" dirty="0">
                <a:solidFill>
                  <a:srgbClr val="3F3F3F"/>
                </a:solidFill>
              </a:rPr>
              <a:t>Her thyroid swelling was insidious in onset, </a:t>
            </a:r>
            <a:r>
              <a:rPr lang="en-US" sz="2400" dirty="0" err="1">
                <a:solidFill>
                  <a:srgbClr val="3F3F3F"/>
                </a:solidFill>
              </a:rPr>
              <a:t>progressiv</a:t>
            </a:r>
            <a:r>
              <a:rPr lang="en-US" sz="2400" dirty="0">
                <a:solidFill>
                  <a:srgbClr val="3F3F3F"/>
                </a:solidFill>
              </a:rPr>
              <a:t> </a:t>
            </a:r>
            <a:r>
              <a:rPr lang="en-US" sz="2400" dirty="0" err="1">
                <a:solidFill>
                  <a:srgbClr val="3F3F3F"/>
                </a:solidFill>
              </a:rPr>
              <a:t>nature,not</a:t>
            </a:r>
            <a:r>
              <a:rPr lang="en-US" sz="2400" dirty="0">
                <a:solidFill>
                  <a:srgbClr val="3F3F3F"/>
                </a:solidFill>
              </a:rPr>
              <a:t> painful &amp; not associated with difficulties in </a:t>
            </a:r>
            <a:r>
              <a:rPr lang="en-US" sz="2400" dirty="0" err="1">
                <a:solidFill>
                  <a:srgbClr val="3F3F3F"/>
                </a:solidFill>
              </a:rPr>
              <a:t>breathin</a:t>
            </a:r>
            <a:r>
              <a:rPr lang="en-US" sz="2400" dirty="0">
                <a:solidFill>
                  <a:srgbClr val="3F3F3F"/>
                </a:solidFill>
              </a:rPr>
              <a:t> or swallowing. On examination the patient is anxious, agitated, frightened, cachectic. Hair is friable ,fine and silky. Both hands are warm, moist and sweaty with fine tremor present on her outstretched hands. Pulse rate is 105/min, regular with high volume. </a:t>
            </a:r>
            <a:endParaRPr lang="en-US" dirty="0"/>
          </a:p>
        </p:txBody>
      </p:sp>
    </p:spTree>
    <p:extLst>
      <p:ext uri="{BB962C8B-B14F-4D97-AF65-F5344CB8AC3E}">
        <p14:creationId xmlns:p14="http://schemas.microsoft.com/office/powerpoint/2010/main" val="1644940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FC0B-FB82-4C63-86EC-67CC44335848}"/>
              </a:ext>
            </a:extLst>
          </p:cNvPr>
          <p:cNvSpPr>
            <a:spLocks noGrp="1"/>
          </p:cNvSpPr>
          <p:nvPr>
            <p:ph type="title"/>
          </p:nvPr>
        </p:nvSpPr>
        <p:spPr>
          <a:xfrm>
            <a:off x="488515" y="275573"/>
            <a:ext cx="8785487" cy="2143342"/>
          </a:xfrm>
        </p:spPr>
        <p:txBody>
          <a:bodyPr>
            <a:normAutofit/>
          </a:bodyPr>
          <a:lstStyle/>
          <a:p>
            <a:r>
              <a:rPr lang="en-US" sz="2400" b="1" dirty="0">
                <a:latin typeface="Trebuchet MS"/>
              </a:rPr>
              <a:t>CONTINUE..</a:t>
            </a:r>
            <a:endParaRPr lang="en-US" sz="2400" dirty="0"/>
          </a:p>
        </p:txBody>
      </p:sp>
      <p:sp>
        <p:nvSpPr>
          <p:cNvPr id="3" name="Content Placeholder 2">
            <a:extLst>
              <a:ext uri="{FF2B5EF4-FFF2-40B4-BE49-F238E27FC236}">
                <a16:creationId xmlns:a16="http://schemas.microsoft.com/office/drawing/2014/main" id="{96A3C91A-5B33-449C-92DC-7BAD7D2A6F5F}"/>
              </a:ext>
            </a:extLst>
          </p:cNvPr>
          <p:cNvSpPr>
            <a:spLocks noGrp="1"/>
          </p:cNvSpPr>
          <p:nvPr>
            <p:ph idx="1"/>
          </p:nvPr>
        </p:nvSpPr>
        <p:spPr>
          <a:xfrm>
            <a:off x="488514" y="688932"/>
            <a:ext cx="9219157" cy="5649237"/>
          </a:xfrm>
        </p:spPr>
        <p:txBody>
          <a:bodyPr>
            <a:noAutofit/>
          </a:bodyPr>
          <a:lstStyle/>
          <a:p>
            <a:pPr marL="0" marR="0" lvl="0" indent="0" algn="l" defTabSz="457200" rtl="0" eaLnBrk="1" fontAlgn="auto" latinLnBrk="0" hangingPunct="1">
              <a:lnSpc>
                <a:spcPct val="200000"/>
              </a:lnSpc>
              <a:spcBef>
                <a:spcPts val="1800"/>
              </a:spcBef>
              <a:spcAft>
                <a:spcPts val="0"/>
              </a:spcAft>
              <a:buClr>
                <a:srgbClr val="90C226"/>
              </a:buClr>
              <a:buSzPts val="1920"/>
              <a:buFont typeface="Wingdings 3" charset="2"/>
              <a:buNone/>
              <a:tabLst/>
              <a:defRPr/>
            </a:pPr>
            <a:r>
              <a:rPr kumimoji="0" lang="en-US" sz="2400" b="0" i="0" u="none" strike="noStrike" kern="1200" cap="none" spc="0" normalizeH="0" baseline="0" noProof="0" dirty="0">
                <a:ln>
                  <a:noFill/>
                </a:ln>
                <a:solidFill>
                  <a:srgbClr val="3F3F3F"/>
                </a:solidFill>
                <a:effectLst/>
                <a:uLnTx/>
                <a:uFillTx/>
                <a:latin typeface="Trebuchet MS" panose="020B0603020202020204"/>
                <a:ea typeface="+mn-ea"/>
                <a:cs typeface="+mn-cs"/>
              </a:rPr>
              <a:t>Her thyroid gland is diffusely enlarged, soft in consistency, non tender </a:t>
            </a:r>
            <a:r>
              <a:rPr lang="en-US" sz="2400" dirty="0">
                <a:solidFill>
                  <a:srgbClr val="3F3F3F"/>
                </a:solidFill>
                <a:latin typeface="Trebuchet MS"/>
              </a:rPr>
              <a:t>and mobile with palpable thrill and audible bruit on right lobe Bilateral </a:t>
            </a:r>
            <a:r>
              <a:rPr lang="en-US" sz="2400" dirty="0" err="1">
                <a:solidFill>
                  <a:srgbClr val="3F3F3F"/>
                </a:solidFill>
                <a:latin typeface="Trebuchet MS"/>
              </a:rPr>
              <a:t>exophthalmos,lid</a:t>
            </a:r>
            <a:r>
              <a:rPr lang="en-US" sz="2400" dirty="0">
                <a:solidFill>
                  <a:srgbClr val="3F3F3F"/>
                </a:solidFill>
                <a:latin typeface="Trebuchet MS"/>
              </a:rPr>
              <a:t> lag, lid retraction, </a:t>
            </a:r>
            <a:r>
              <a:rPr lang="en-US" sz="2400" dirty="0" err="1">
                <a:solidFill>
                  <a:srgbClr val="3F3F3F"/>
                </a:solidFill>
                <a:latin typeface="Trebuchet MS"/>
              </a:rPr>
              <a:t>Joffroy's</a:t>
            </a:r>
            <a:r>
              <a:rPr lang="en-US" sz="2400" dirty="0">
                <a:solidFill>
                  <a:srgbClr val="3F3F3F"/>
                </a:solidFill>
                <a:latin typeface="Trebuchet MS"/>
              </a:rPr>
              <a:t> sign and conjunctival congestion are present. Apex beat is thrusting in </a:t>
            </a:r>
            <a:r>
              <a:rPr lang="en-US" sz="2400" dirty="0" err="1">
                <a:solidFill>
                  <a:srgbClr val="3F3F3F"/>
                </a:solidFill>
                <a:latin typeface="Trebuchet MS"/>
              </a:rPr>
              <a:t>nature.First</a:t>
            </a:r>
            <a:r>
              <a:rPr lang="en-US" sz="2400" dirty="0">
                <a:solidFill>
                  <a:srgbClr val="3F3F3F"/>
                </a:solidFill>
                <a:latin typeface="Trebuchet MS"/>
              </a:rPr>
              <a:t> and second heart sounds are loud. All jerks are exaggerated but plantar response are bilaterally flexor. Functions of all cranial nerves remain intact.</a:t>
            </a:r>
          </a:p>
          <a:p>
            <a:pPr>
              <a:lnSpc>
                <a:spcPct val="200000"/>
              </a:lnSpc>
            </a:pPr>
            <a:endParaRPr lang="en-US" sz="2400" dirty="0"/>
          </a:p>
        </p:txBody>
      </p:sp>
    </p:spTree>
    <p:extLst>
      <p:ext uri="{BB962C8B-B14F-4D97-AF65-F5344CB8AC3E}">
        <p14:creationId xmlns:p14="http://schemas.microsoft.com/office/powerpoint/2010/main" val="116019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normAutofit/>
          </a:bodyPr>
          <a:lstStyle/>
          <a:p>
            <a:r>
              <a:rPr lang="en-US" b="1" dirty="0">
                <a:latin typeface="Trebuchet MS"/>
              </a:rPr>
              <a:t>PROVISIONAL DIAGNOSIS :</a:t>
            </a:r>
          </a:p>
        </p:txBody>
      </p:sp>
      <p:sp>
        <p:nvSpPr>
          <p:cNvPr id="3" name="Content Placeholder 2"/>
          <p:cNvSpPr>
            <a:spLocks noGrp="1"/>
          </p:cNvSpPr>
          <p:nvPr>
            <p:ph idx="1"/>
          </p:nvPr>
        </p:nvSpPr>
        <p:spPr/>
        <p:txBody>
          <a:bodyPr>
            <a:normAutofit/>
          </a:bodyPr>
          <a:lstStyle/>
          <a:p>
            <a:pPr>
              <a:lnSpc>
                <a:spcPct val="80000"/>
              </a:lnSpc>
              <a:spcBef>
                <a:spcPts val="1800"/>
              </a:spcBef>
              <a:buSzPts val="1920"/>
            </a:pPr>
            <a:r>
              <a:rPr lang="en-US" sz="2800" dirty="0">
                <a:solidFill>
                  <a:srgbClr val="3F3F3F"/>
                </a:solidFill>
                <a:latin typeface="Trebuchet MS"/>
              </a:rPr>
              <a:t>Thyrotoxicosis due to Graves diseases </a:t>
            </a:r>
          </a:p>
        </p:txBody>
      </p:sp>
    </p:spTree>
    <p:extLst>
      <p:ext uri="{BB962C8B-B14F-4D97-AF65-F5344CB8AC3E}">
        <p14:creationId xmlns:p14="http://schemas.microsoft.com/office/powerpoint/2010/main" val="2075952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95E7-D736-6F61-77DE-857460C80ED3}"/>
              </a:ext>
            </a:extLst>
          </p:cNvPr>
          <p:cNvSpPr>
            <a:spLocks noGrp="1"/>
          </p:cNvSpPr>
          <p:nvPr>
            <p:ph type="title"/>
          </p:nvPr>
        </p:nvSpPr>
        <p:spPr/>
        <p:txBody>
          <a:bodyPr/>
          <a:lstStyle/>
          <a:p>
            <a:r>
              <a:rPr lang="en-US" dirty="0"/>
              <a:t>INVESTIGATIONS:</a:t>
            </a:r>
          </a:p>
        </p:txBody>
      </p:sp>
      <p:sp>
        <p:nvSpPr>
          <p:cNvPr id="3" name="Content Placeholder 2">
            <a:extLst>
              <a:ext uri="{FF2B5EF4-FFF2-40B4-BE49-F238E27FC236}">
                <a16:creationId xmlns:a16="http://schemas.microsoft.com/office/drawing/2014/main" id="{C85F10C6-35AA-1A6A-3761-843946870A7A}"/>
              </a:ext>
            </a:extLst>
          </p:cNvPr>
          <p:cNvSpPr>
            <a:spLocks noGrp="1"/>
          </p:cNvSpPr>
          <p:nvPr>
            <p:ph idx="1"/>
          </p:nvPr>
        </p:nvSpPr>
        <p:spPr>
          <a:xfrm>
            <a:off x="544287" y="1579017"/>
            <a:ext cx="8596668" cy="4669383"/>
          </a:xfrm>
        </p:spPr>
        <p:txBody>
          <a:bodyPr>
            <a:noAutofit/>
          </a:bodyPr>
          <a:lstStyle/>
          <a:p>
            <a:pPr marL="342900" lvl="0" indent="-342900" algn="l" rtl="0">
              <a:lnSpc>
                <a:spcPct val="150000"/>
              </a:lnSpc>
              <a:spcBef>
                <a:spcPts val="0"/>
              </a:spcBef>
              <a:spcAft>
                <a:spcPts val="0"/>
              </a:spcAft>
              <a:buSzPts val="1920"/>
              <a:buChar char="►"/>
            </a:pPr>
            <a:r>
              <a:rPr lang="en-US" sz="2400" dirty="0">
                <a:solidFill>
                  <a:schemeClr val="accent1"/>
                </a:solidFill>
              </a:rPr>
              <a:t>CBC:</a:t>
            </a:r>
            <a:r>
              <a:rPr lang="en-US" sz="2400" dirty="0"/>
              <a:t> </a:t>
            </a:r>
            <a:r>
              <a:rPr lang="en-US" sz="2400" dirty="0" err="1"/>
              <a:t>Hb</a:t>
            </a:r>
            <a:r>
              <a:rPr lang="en-US" sz="2400" dirty="0"/>
              <a:t> 12g/dl, WBC-7000/</a:t>
            </a:r>
            <a:r>
              <a:rPr lang="en-US" sz="2400" dirty="0" err="1"/>
              <a:t>cumm</a:t>
            </a:r>
            <a:r>
              <a:rPr lang="en-US" sz="2400" dirty="0"/>
              <a:t>, Platelet-250k/</a:t>
            </a:r>
            <a:r>
              <a:rPr lang="en-US" sz="2400" dirty="0" err="1"/>
              <a:t>cumm</a:t>
            </a:r>
            <a:endParaRPr lang="en-US" sz="2400" dirty="0"/>
          </a:p>
          <a:p>
            <a:pPr marL="342900" lvl="0" indent="-342900" algn="l" rtl="0">
              <a:lnSpc>
                <a:spcPct val="150000"/>
              </a:lnSpc>
              <a:spcBef>
                <a:spcPts val="1000"/>
              </a:spcBef>
              <a:spcAft>
                <a:spcPts val="0"/>
              </a:spcAft>
              <a:buSzPts val="1920"/>
              <a:buChar char="►"/>
            </a:pPr>
            <a:r>
              <a:rPr lang="en-US" sz="2400" dirty="0">
                <a:solidFill>
                  <a:schemeClr val="accent1"/>
                </a:solidFill>
              </a:rPr>
              <a:t>RBS: </a:t>
            </a:r>
            <a:r>
              <a:rPr lang="en-US" sz="2400" dirty="0"/>
              <a:t>5.5 </a:t>
            </a:r>
            <a:r>
              <a:rPr lang="en-US" sz="2400" dirty="0" err="1"/>
              <a:t>mmol</a:t>
            </a:r>
            <a:r>
              <a:rPr lang="en-US" sz="2400" dirty="0"/>
              <a:t>/L.</a:t>
            </a:r>
          </a:p>
          <a:p>
            <a:pPr marL="342900" lvl="0" indent="-342900" algn="l" rtl="0">
              <a:lnSpc>
                <a:spcPct val="150000"/>
              </a:lnSpc>
              <a:spcBef>
                <a:spcPts val="1000"/>
              </a:spcBef>
              <a:spcAft>
                <a:spcPts val="0"/>
              </a:spcAft>
              <a:buSzPts val="1920"/>
              <a:buChar char="►"/>
            </a:pPr>
            <a:r>
              <a:rPr lang="en-US" sz="2400" dirty="0">
                <a:solidFill>
                  <a:schemeClr val="accent1"/>
                </a:solidFill>
              </a:rPr>
              <a:t>Serum Electrolytes, Serum Creatinine: </a:t>
            </a:r>
            <a:r>
              <a:rPr lang="en-US" sz="2400" dirty="0"/>
              <a:t>within Normal Range.</a:t>
            </a:r>
          </a:p>
          <a:p>
            <a:pPr marL="342900" lvl="0" indent="-342900" algn="l" rtl="0">
              <a:lnSpc>
                <a:spcPct val="150000"/>
              </a:lnSpc>
              <a:spcBef>
                <a:spcPts val="1000"/>
              </a:spcBef>
              <a:spcAft>
                <a:spcPts val="0"/>
              </a:spcAft>
              <a:buSzPts val="1920"/>
              <a:buChar char="►"/>
            </a:pPr>
            <a:r>
              <a:rPr lang="en-US" sz="2400" dirty="0">
                <a:solidFill>
                  <a:schemeClr val="accent1"/>
                </a:solidFill>
              </a:rPr>
              <a:t>LFT: </a:t>
            </a:r>
            <a:r>
              <a:rPr lang="en-US" sz="2400" dirty="0"/>
              <a:t>within normal range</a:t>
            </a:r>
          </a:p>
          <a:p>
            <a:pPr marL="342900" lvl="0" indent="-342900" algn="l" rtl="0">
              <a:lnSpc>
                <a:spcPct val="150000"/>
              </a:lnSpc>
              <a:spcBef>
                <a:spcPts val="1000"/>
              </a:spcBef>
              <a:spcAft>
                <a:spcPts val="0"/>
              </a:spcAft>
              <a:buSzPts val="1920"/>
              <a:buChar char="►"/>
            </a:pPr>
            <a:r>
              <a:rPr lang="en-GB" sz="2400" dirty="0" err="1">
                <a:solidFill>
                  <a:schemeClr val="accent1"/>
                </a:solidFill>
              </a:rPr>
              <a:t>S.Cholesterol</a:t>
            </a:r>
            <a:r>
              <a:rPr lang="en-GB" sz="2400" dirty="0">
                <a:solidFill>
                  <a:schemeClr val="accent1"/>
                </a:solidFill>
              </a:rPr>
              <a:t> : </a:t>
            </a:r>
            <a:r>
              <a:rPr lang="en-GB" sz="2400" dirty="0"/>
              <a:t>100 mg/dl</a:t>
            </a:r>
          </a:p>
          <a:p>
            <a:pPr>
              <a:lnSpc>
                <a:spcPct val="150000"/>
              </a:lnSpc>
              <a:buSzPts val="1920"/>
              <a:buFont typeface="Wingdings 3" charset="2"/>
              <a:buChar char="►"/>
            </a:pPr>
            <a:r>
              <a:rPr lang="en-US" sz="2400" dirty="0">
                <a:solidFill>
                  <a:schemeClr val="accent1"/>
                </a:solidFill>
              </a:rPr>
              <a:t>Chest X ray: </a:t>
            </a:r>
            <a:r>
              <a:rPr lang="en-US" sz="2400" dirty="0"/>
              <a:t>Normal Finding.</a:t>
            </a:r>
          </a:p>
          <a:p>
            <a:pPr marL="342900" lvl="0" indent="-342900" algn="l" rtl="0">
              <a:lnSpc>
                <a:spcPct val="150000"/>
              </a:lnSpc>
              <a:spcBef>
                <a:spcPts val="1000"/>
              </a:spcBef>
              <a:spcAft>
                <a:spcPts val="0"/>
              </a:spcAft>
              <a:buSzPts val="1920"/>
              <a:buChar char="►"/>
            </a:pPr>
            <a:endParaRPr lang="en-US" sz="2400" dirty="0"/>
          </a:p>
          <a:p>
            <a:pPr marL="0" lvl="0" indent="0" algn="l" rtl="0">
              <a:lnSpc>
                <a:spcPct val="150000"/>
              </a:lnSpc>
              <a:spcBef>
                <a:spcPts val="1000"/>
              </a:spcBef>
              <a:spcAft>
                <a:spcPts val="0"/>
              </a:spcAft>
              <a:buSzPts val="1920"/>
              <a:buNone/>
            </a:pPr>
            <a:endParaRPr lang="en-US" sz="2400" dirty="0"/>
          </a:p>
          <a:p>
            <a:pPr>
              <a:lnSpc>
                <a:spcPct val="150000"/>
              </a:lnSpc>
            </a:pPr>
            <a:endParaRPr lang="en-US" sz="2400" dirty="0"/>
          </a:p>
        </p:txBody>
      </p:sp>
      <p:pic>
        <p:nvPicPr>
          <p:cNvPr id="4" name="Picture 3">
            <a:extLst>
              <a:ext uri="{FF2B5EF4-FFF2-40B4-BE49-F238E27FC236}">
                <a16:creationId xmlns:a16="http://schemas.microsoft.com/office/drawing/2014/main" id="{0804E5DB-453B-7F0E-5590-0940DE6756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4612" y="2546349"/>
            <a:ext cx="2917194" cy="3086101"/>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AAFD142D-C5BB-18A0-8BEF-6632CBF8AC6F}"/>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42125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D01F4-C521-4322-AA75-9E08688A35CF}"/>
              </a:ext>
            </a:extLst>
          </p:cNvPr>
          <p:cNvSpPr>
            <a:spLocks noGrp="1"/>
          </p:cNvSpPr>
          <p:nvPr>
            <p:ph idx="1"/>
          </p:nvPr>
        </p:nvSpPr>
        <p:spPr>
          <a:xfrm>
            <a:off x="714913" y="1078317"/>
            <a:ext cx="8596668" cy="3880773"/>
          </a:xfrm>
        </p:spPr>
        <p:txBody>
          <a:bodyPr/>
          <a:lstStyle/>
          <a:p>
            <a:pPr>
              <a:buSzPts val="1920"/>
              <a:buFont typeface="Wingdings 3" charset="2"/>
              <a:buChar char="►"/>
            </a:pPr>
            <a:r>
              <a:rPr lang="en-US" sz="2400" dirty="0">
                <a:solidFill>
                  <a:schemeClr val="accent1"/>
                </a:solidFill>
              </a:rPr>
              <a:t>ECG: </a:t>
            </a:r>
            <a:r>
              <a:rPr lang="en-US" sz="2400" dirty="0"/>
              <a:t>Sinus Tachycardia</a:t>
            </a:r>
          </a:p>
          <a:p>
            <a:pPr marL="342900" lvl="0" indent="-342900" algn="l" rtl="0">
              <a:spcBef>
                <a:spcPts val="1000"/>
              </a:spcBef>
              <a:spcAft>
                <a:spcPts val="0"/>
              </a:spcAft>
              <a:buSzPts val="1920"/>
              <a:buChar char="►"/>
            </a:pPr>
            <a:r>
              <a:rPr lang="en-US" sz="2400" dirty="0">
                <a:solidFill>
                  <a:schemeClr val="accent1"/>
                </a:solidFill>
              </a:rPr>
              <a:t>Echocardiography  :</a:t>
            </a:r>
            <a:r>
              <a:rPr lang="en-US" sz="2400" dirty="0"/>
              <a:t>Normal,EF:72%</a:t>
            </a:r>
          </a:p>
          <a:p>
            <a:endParaRPr lang="en-US" dirty="0"/>
          </a:p>
        </p:txBody>
      </p:sp>
      <p:pic>
        <p:nvPicPr>
          <p:cNvPr id="8" name="Picture 7">
            <a:extLst>
              <a:ext uri="{FF2B5EF4-FFF2-40B4-BE49-F238E27FC236}">
                <a16:creationId xmlns:a16="http://schemas.microsoft.com/office/drawing/2014/main" id="{F4C406DB-F6AF-4A2F-B712-A4E76D3D5022}"/>
              </a:ext>
            </a:extLst>
          </p:cNvPr>
          <p:cNvPicPr>
            <a:picLocks noChangeAspect="1"/>
          </p:cNvPicPr>
          <p:nvPr/>
        </p:nvPicPr>
        <p:blipFill>
          <a:blip r:embed="rId2"/>
          <a:stretch>
            <a:fillRect/>
          </a:stretch>
        </p:blipFill>
        <p:spPr>
          <a:xfrm>
            <a:off x="1132806" y="3018703"/>
            <a:ext cx="7760881" cy="268247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69484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A896-CA72-C236-0425-8A8287F9FE43}"/>
              </a:ext>
            </a:extLst>
          </p:cNvPr>
          <p:cNvSpPr>
            <a:spLocks noGrp="1"/>
          </p:cNvSpPr>
          <p:nvPr>
            <p:ph type="title"/>
          </p:nvPr>
        </p:nvSpPr>
        <p:spPr>
          <a:xfrm>
            <a:off x="363255" y="87682"/>
            <a:ext cx="7991605" cy="826718"/>
          </a:xfrm>
        </p:spPr>
        <p:txBody>
          <a:bodyPr>
            <a:normAutofit/>
          </a:bodyPr>
          <a:lstStyle/>
          <a:p>
            <a:r>
              <a:rPr lang="en-US" sz="2400" dirty="0"/>
              <a:t>CONTINUE</a:t>
            </a:r>
            <a:r>
              <a:rPr lang="en-US" dirty="0"/>
              <a:t>… </a:t>
            </a:r>
          </a:p>
        </p:txBody>
      </p:sp>
      <p:sp>
        <p:nvSpPr>
          <p:cNvPr id="3" name="Content Placeholder 2">
            <a:extLst>
              <a:ext uri="{FF2B5EF4-FFF2-40B4-BE49-F238E27FC236}">
                <a16:creationId xmlns:a16="http://schemas.microsoft.com/office/drawing/2014/main" id="{BF9CA7A3-9FB2-3BAA-993D-539AB8FF0ABA}"/>
              </a:ext>
            </a:extLst>
          </p:cNvPr>
          <p:cNvSpPr>
            <a:spLocks noGrp="1"/>
          </p:cNvSpPr>
          <p:nvPr>
            <p:ph idx="1"/>
          </p:nvPr>
        </p:nvSpPr>
        <p:spPr>
          <a:xfrm>
            <a:off x="494778" y="845507"/>
            <a:ext cx="7478038" cy="10455124"/>
          </a:xfrm>
        </p:spPr>
        <p:txBody>
          <a:bodyPr>
            <a:noAutofit/>
          </a:bodyPr>
          <a:lstStyle/>
          <a:p>
            <a:pPr>
              <a:spcBef>
                <a:spcPts val="0"/>
              </a:spcBef>
              <a:buSzPts val="1920"/>
            </a:pPr>
            <a:r>
              <a:rPr lang="en-US" sz="2400" b="1" dirty="0">
                <a:solidFill>
                  <a:schemeClr val="accent1"/>
                </a:solidFill>
              </a:rPr>
              <a:t>Thyroid Function test </a:t>
            </a:r>
            <a:r>
              <a:rPr lang="en-US" sz="2400" dirty="0">
                <a:solidFill>
                  <a:schemeClr val="accent1"/>
                </a:solidFill>
              </a:rPr>
              <a:t>: </a:t>
            </a:r>
            <a:endParaRPr lang="en-US" sz="2400" dirty="0"/>
          </a:p>
          <a:p>
            <a:pPr marL="0" lvl="0" indent="0" algn="l" rtl="0">
              <a:lnSpc>
                <a:spcPct val="150000"/>
              </a:lnSpc>
              <a:spcBef>
                <a:spcPts val="0"/>
              </a:spcBef>
              <a:spcAft>
                <a:spcPts val="0"/>
              </a:spcAft>
              <a:buSzPts val="1920"/>
              <a:buNone/>
            </a:pPr>
            <a:r>
              <a:rPr lang="en-US" sz="2800" dirty="0"/>
              <a:t>    </a:t>
            </a:r>
            <a:r>
              <a:rPr lang="en-US" sz="2800" dirty="0">
                <a:solidFill>
                  <a:schemeClr val="accent2">
                    <a:lumMod val="50000"/>
                  </a:schemeClr>
                </a:solidFill>
              </a:rPr>
              <a:t> </a:t>
            </a:r>
            <a:r>
              <a:rPr lang="en-US" sz="2800" dirty="0">
                <a:solidFill>
                  <a:schemeClr val="accent2">
                    <a:lumMod val="75000"/>
                  </a:schemeClr>
                </a:solidFill>
              </a:rPr>
              <a:t> </a:t>
            </a:r>
            <a:r>
              <a:rPr lang="en-US" sz="2800" dirty="0">
                <a:solidFill>
                  <a:schemeClr val="accent4"/>
                </a:solidFill>
              </a:rPr>
              <a:t>At 30/10/2023:</a:t>
            </a:r>
          </a:p>
          <a:p>
            <a:pPr marL="0" lvl="0" indent="0" algn="l" rtl="0">
              <a:spcBef>
                <a:spcPts val="0"/>
              </a:spcBef>
              <a:spcAft>
                <a:spcPts val="0"/>
              </a:spcAft>
              <a:buSzPts val="1920"/>
              <a:buNone/>
            </a:pPr>
            <a:r>
              <a:rPr lang="en-US" sz="2800" dirty="0"/>
              <a:t>        *Serum TSH &lt; 0.01 </a:t>
            </a:r>
            <a:r>
              <a:rPr lang="en-US" sz="2800" dirty="0" err="1"/>
              <a:t>microIU</a:t>
            </a:r>
            <a:r>
              <a:rPr lang="en-US" sz="2800" dirty="0"/>
              <a:t>/ml</a:t>
            </a:r>
          </a:p>
          <a:p>
            <a:pPr marL="0" lvl="0" indent="0" algn="l" rtl="0">
              <a:spcBef>
                <a:spcPts val="0"/>
              </a:spcBef>
              <a:spcAft>
                <a:spcPts val="0"/>
              </a:spcAft>
              <a:buSzPts val="1920"/>
              <a:buNone/>
            </a:pPr>
            <a:r>
              <a:rPr lang="en-US" sz="2800" dirty="0"/>
              <a:t>        *Serum F-T3 = 37 </a:t>
            </a:r>
            <a:r>
              <a:rPr lang="en-US" sz="2800" dirty="0" err="1"/>
              <a:t>pmol</a:t>
            </a:r>
            <a:r>
              <a:rPr lang="en-US" sz="2800" dirty="0"/>
              <a:t>/l</a:t>
            </a:r>
          </a:p>
          <a:p>
            <a:pPr marL="0" lvl="0" indent="0" algn="l" rtl="0">
              <a:spcBef>
                <a:spcPts val="0"/>
              </a:spcBef>
              <a:spcAft>
                <a:spcPts val="0"/>
              </a:spcAft>
              <a:buSzPts val="1920"/>
              <a:buNone/>
            </a:pPr>
            <a:r>
              <a:rPr lang="en-US" sz="2800" dirty="0"/>
              <a:t>        *Serum F-T4 = 73.6 </a:t>
            </a:r>
            <a:r>
              <a:rPr lang="en-US" sz="2800" dirty="0" err="1"/>
              <a:t>pmol</a:t>
            </a:r>
            <a:r>
              <a:rPr lang="en-US" sz="2800" dirty="0"/>
              <a:t>/l</a:t>
            </a:r>
          </a:p>
          <a:p>
            <a:pPr marL="0" lvl="0" indent="0" algn="l" rtl="0">
              <a:spcBef>
                <a:spcPts val="0"/>
              </a:spcBef>
              <a:spcAft>
                <a:spcPts val="0"/>
              </a:spcAft>
              <a:buSzPts val="1920"/>
              <a:buNone/>
            </a:pPr>
            <a:r>
              <a:rPr lang="en-US" sz="2800" dirty="0">
                <a:solidFill>
                  <a:schemeClr val="accent4"/>
                </a:solidFill>
              </a:rPr>
              <a:t>      At 24/12/2023:</a:t>
            </a:r>
          </a:p>
          <a:p>
            <a:pPr marL="0" lvl="0" indent="0" algn="l" rtl="0">
              <a:spcBef>
                <a:spcPts val="0"/>
              </a:spcBef>
              <a:spcAft>
                <a:spcPts val="0"/>
              </a:spcAft>
              <a:buSzPts val="1920"/>
              <a:buNone/>
            </a:pPr>
            <a:r>
              <a:rPr lang="en-US" sz="2800" dirty="0"/>
              <a:t>        *Serum TSH = 0.01 </a:t>
            </a:r>
            <a:r>
              <a:rPr lang="en-US" sz="2800" dirty="0" err="1"/>
              <a:t>microIU</a:t>
            </a:r>
            <a:r>
              <a:rPr lang="en-US" sz="2800" dirty="0"/>
              <a:t>/ml</a:t>
            </a:r>
          </a:p>
          <a:p>
            <a:pPr marL="0" lvl="0" indent="0" algn="l" rtl="0">
              <a:spcBef>
                <a:spcPts val="0"/>
              </a:spcBef>
              <a:spcAft>
                <a:spcPts val="0"/>
              </a:spcAft>
              <a:buSzPts val="1920"/>
              <a:buNone/>
            </a:pPr>
            <a:r>
              <a:rPr lang="en-US" sz="2800" dirty="0"/>
              <a:t>        *Serum F-T3 = 22 </a:t>
            </a:r>
            <a:r>
              <a:rPr lang="en-US" sz="2800" dirty="0" err="1"/>
              <a:t>pmol</a:t>
            </a:r>
            <a:r>
              <a:rPr lang="en-US" sz="2800" dirty="0"/>
              <a:t>/l</a:t>
            </a:r>
          </a:p>
          <a:p>
            <a:pPr marL="0" lvl="0" indent="0" algn="l" rtl="0">
              <a:spcBef>
                <a:spcPts val="0"/>
              </a:spcBef>
              <a:spcAft>
                <a:spcPts val="0"/>
              </a:spcAft>
              <a:buSzPts val="1920"/>
              <a:buNone/>
            </a:pPr>
            <a:r>
              <a:rPr lang="en-US" sz="2800" dirty="0"/>
              <a:t>        *Serum F-T4 = 52 </a:t>
            </a:r>
            <a:r>
              <a:rPr lang="en-US" sz="2800" dirty="0" err="1"/>
              <a:t>pmol</a:t>
            </a:r>
            <a:r>
              <a:rPr lang="en-US" sz="2800" dirty="0"/>
              <a:t>/l</a:t>
            </a:r>
          </a:p>
          <a:p>
            <a:pPr marL="0" lvl="0" indent="0" algn="l" rtl="0">
              <a:spcBef>
                <a:spcPts val="0"/>
              </a:spcBef>
              <a:spcAft>
                <a:spcPts val="0"/>
              </a:spcAft>
              <a:buSzPts val="1920"/>
              <a:buNone/>
            </a:pPr>
            <a:r>
              <a:rPr lang="en-US" sz="2800" dirty="0">
                <a:solidFill>
                  <a:schemeClr val="accent4"/>
                </a:solidFill>
              </a:rPr>
              <a:t>      At 7/1/2024:</a:t>
            </a:r>
          </a:p>
          <a:p>
            <a:pPr marL="0" lvl="0" indent="0" algn="l" rtl="0">
              <a:spcBef>
                <a:spcPts val="0"/>
              </a:spcBef>
              <a:spcAft>
                <a:spcPts val="0"/>
              </a:spcAft>
              <a:buSzPts val="1920"/>
              <a:buNone/>
            </a:pPr>
            <a:r>
              <a:rPr lang="en-US" sz="2800" dirty="0"/>
              <a:t>        *Serum TSH = 0.01 </a:t>
            </a:r>
            <a:r>
              <a:rPr lang="en-US" sz="2800" dirty="0" err="1"/>
              <a:t>microIU</a:t>
            </a:r>
            <a:r>
              <a:rPr lang="en-US" sz="2800" dirty="0"/>
              <a:t>/l</a:t>
            </a:r>
          </a:p>
          <a:p>
            <a:pPr marL="0" lvl="0" indent="0" algn="l" rtl="0">
              <a:spcBef>
                <a:spcPts val="0"/>
              </a:spcBef>
              <a:spcAft>
                <a:spcPts val="0"/>
              </a:spcAft>
              <a:buSzPts val="1920"/>
              <a:buNone/>
            </a:pPr>
            <a:r>
              <a:rPr lang="en-US" sz="2800" dirty="0"/>
              <a:t>        *Serum F-T3 = 7.1 </a:t>
            </a:r>
            <a:r>
              <a:rPr lang="en-US" sz="2800" dirty="0" err="1"/>
              <a:t>pmol</a:t>
            </a:r>
            <a:r>
              <a:rPr lang="en-US" sz="2800" dirty="0"/>
              <a:t>/l</a:t>
            </a:r>
          </a:p>
          <a:p>
            <a:pPr marL="0" lvl="0" indent="0" algn="l" rtl="0">
              <a:spcBef>
                <a:spcPts val="0"/>
              </a:spcBef>
              <a:spcAft>
                <a:spcPts val="0"/>
              </a:spcAft>
              <a:buSzPts val="1920"/>
              <a:buNone/>
            </a:pPr>
            <a:r>
              <a:rPr lang="en-US" sz="2800" dirty="0"/>
              <a:t>        *Serum F-T4 = 19 </a:t>
            </a:r>
            <a:r>
              <a:rPr lang="en-US" sz="2800" dirty="0" err="1"/>
              <a:t>pmol</a:t>
            </a:r>
            <a:r>
              <a:rPr lang="en-US" sz="2800" dirty="0"/>
              <a:t>/l</a:t>
            </a:r>
          </a:p>
          <a:p>
            <a:pPr marL="0" indent="0">
              <a:spcBef>
                <a:spcPts val="0"/>
              </a:spcBef>
              <a:buSzPts val="1920"/>
              <a:buNone/>
            </a:pPr>
            <a:endParaRPr lang="en-US" sz="2400" dirty="0"/>
          </a:p>
        </p:txBody>
      </p:sp>
    </p:spTree>
    <p:extLst>
      <p:ext uri="{BB962C8B-B14F-4D97-AF65-F5344CB8AC3E}">
        <p14:creationId xmlns:p14="http://schemas.microsoft.com/office/powerpoint/2010/main" val="2906301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2CAD-0CE4-28DF-F972-CA5CAEB2E964}"/>
              </a:ext>
            </a:extLst>
          </p:cNvPr>
          <p:cNvSpPr>
            <a:spLocks noGrp="1"/>
          </p:cNvSpPr>
          <p:nvPr>
            <p:ph type="title"/>
          </p:nvPr>
        </p:nvSpPr>
        <p:spPr>
          <a:xfrm>
            <a:off x="226397" y="156238"/>
            <a:ext cx="8596668" cy="1320800"/>
          </a:xfrm>
        </p:spPr>
        <p:txBody>
          <a:bodyPr/>
          <a:lstStyle/>
          <a:p>
            <a:r>
              <a:rPr lang="en-US" sz="2400" dirty="0"/>
              <a:t>CONTINUE</a:t>
            </a:r>
            <a:r>
              <a:rPr lang="en-US" dirty="0"/>
              <a:t>… </a:t>
            </a:r>
          </a:p>
        </p:txBody>
      </p:sp>
      <p:sp>
        <p:nvSpPr>
          <p:cNvPr id="3" name="Content Placeholder 2">
            <a:extLst>
              <a:ext uri="{FF2B5EF4-FFF2-40B4-BE49-F238E27FC236}">
                <a16:creationId xmlns:a16="http://schemas.microsoft.com/office/drawing/2014/main" id="{ADE35F77-EFD9-8139-988E-6285AFEBFE2E}"/>
              </a:ext>
            </a:extLst>
          </p:cNvPr>
          <p:cNvSpPr>
            <a:spLocks noGrp="1"/>
          </p:cNvSpPr>
          <p:nvPr>
            <p:ph idx="1"/>
          </p:nvPr>
        </p:nvSpPr>
        <p:spPr>
          <a:xfrm>
            <a:off x="325677" y="1014608"/>
            <a:ext cx="8948325" cy="4950565"/>
          </a:xfrm>
        </p:spPr>
        <p:txBody>
          <a:bodyPr/>
          <a:lstStyle/>
          <a:p>
            <a:pPr>
              <a:lnSpc>
                <a:spcPct val="150000"/>
              </a:lnSpc>
            </a:pPr>
            <a:r>
              <a:rPr lang="en-US" sz="2400" dirty="0">
                <a:solidFill>
                  <a:schemeClr val="accent1"/>
                </a:solidFill>
              </a:rPr>
              <a:t>Anti Thyroglobulin antibody test: </a:t>
            </a:r>
            <a:r>
              <a:rPr lang="en-US" sz="2400" dirty="0"/>
              <a:t>Positive.</a:t>
            </a:r>
          </a:p>
          <a:p>
            <a:pPr>
              <a:lnSpc>
                <a:spcPct val="150000"/>
              </a:lnSpc>
            </a:pPr>
            <a:r>
              <a:rPr lang="en-US" sz="2400" dirty="0">
                <a:solidFill>
                  <a:schemeClr val="accent1"/>
                </a:solidFill>
              </a:rPr>
              <a:t>USG of Thyroid gland: </a:t>
            </a:r>
          </a:p>
          <a:p>
            <a:pPr marL="0" indent="0">
              <a:lnSpc>
                <a:spcPct val="150000"/>
              </a:lnSpc>
              <a:buNone/>
            </a:pPr>
            <a:r>
              <a:rPr lang="en-US" sz="2400" dirty="0">
                <a:solidFill>
                  <a:schemeClr val="accent1"/>
                </a:solidFill>
              </a:rPr>
              <a:t> </a:t>
            </a:r>
            <a:r>
              <a:rPr lang="en-US" sz="2400" dirty="0">
                <a:solidFill>
                  <a:schemeClr val="tx1"/>
                </a:solidFill>
              </a:rPr>
              <a:t> *</a:t>
            </a:r>
            <a:r>
              <a:rPr lang="en-US" sz="2400" dirty="0"/>
              <a:t>Left lobe: 52×18×16</a:t>
            </a:r>
          </a:p>
          <a:p>
            <a:pPr marL="0" indent="0">
              <a:lnSpc>
                <a:spcPct val="150000"/>
              </a:lnSpc>
              <a:buNone/>
            </a:pPr>
            <a:r>
              <a:rPr lang="en-US" sz="2400" dirty="0"/>
              <a:t>  *Right lobe: 55×20×18</a:t>
            </a:r>
          </a:p>
          <a:p>
            <a:pPr marL="0" indent="0">
              <a:lnSpc>
                <a:spcPct val="150000"/>
              </a:lnSpc>
              <a:buNone/>
            </a:pPr>
            <a:r>
              <a:rPr lang="en-US" sz="2400" dirty="0"/>
              <a:t>  *There is no retrosternal extension or tracheal </a:t>
            </a:r>
          </a:p>
          <a:p>
            <a:pPr marL="0" indent="0">
              <a:lnSpc>
                <a:spcPct val="150000"/>
              </a:lnSpc>
              <a:buNone/>
            </a:pPr>
            <a:r>
              <a:rPr lang="en-US" sz="2400" dirty="0"/>
              <a:t>   deviation.</a:t>
            </a:r>
          </a:p>
          <a:p>
            <a:pPr marL="0" indent="0">
              <a:lnSpc>
                <a:spcPct val="150000"/>
              </a:lnSpc>
              <a:buNone/>
            </a:pPr>
            <a:endParaRPr lang="en-US" dirty="0">
              <a:solidFill>
                <a:schemeClr val="accent1"/>
              </a:solidFill>
            </a:endParaRPr>
          </a:p>
        </p:txBody>
      </p:sp>
      <p:pic>
        <p:nvPicPr>
          <p:cNvPr id="4" name="Picture 3">
            <a:extLst>
              <a:ext uri="{FF2B5EF4-FFF2-40B4-BE49-F238E27FC236}">
                <a16:creationId xmlns:a16="http://schemas.microsoft.com/office/drawing/2014/main" id="{88A93611-D96F-1ED0-7436-4E4C63B42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753" y="2160589"/>
            <a:ext cx="4075135" cy="279444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713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16638"/>
            <a:ext cx="8239307" cy="1215024"/>
          </a:xfrm>
        </p:spPr>
        <p:txBody>
          <a:bodyPr>
            <a:normAutofit/>
          </a:bodyPr>
          <a:lstStyle/>
          <a:p>
            <a:pPr>
              <a:spcBef>
                <a:spcPts val="0"/>
              </a:spcBef>
              <a:buClr>
                <a:schemeClr val="accent1"/>
              </a:buClr>
              <a:buSzPts val="3600"/>
            </a:pPr>
            <a:r>
              <a:rPr lang="en-US" b="1" dirty="0">
                <a:latin typeface="Trebuchet MS"/>
                <a:sym typeface="Trebuchet MS"/>
              </a:rPr>
              <a:t>PARTICULARS OF THE PATIENT</a:t>
            </a:r>
            <a:r>
              <a:rPr lang="en-US" b="1" dirty="0">
                <a:latin typeface="Trebuchet MS"/>
              </a:rPr>
              <a:t> :</a:t>
            </a:r>
            <a:endParaRPr lang="en-US" b="1" dirty="0">
              <a:latin typeface="Trebuchet MS"/>
              <a:sym typeface="Trebuchet MS"/>
            </a:endParaRPr>
          </a:p>
        </p:txBody>
      </p:sp>
      <p:sp>
        <p:nvSpPr>
          <p:cNvPr id="3" name="Content Placeholder 2"/>
          <p:cNvSpPr>
            <a:spLocks noGrp="1"/>
          </p:cNvSpPr>
          <p:nvPr>
            <p:ph idx="1"/>
          </p:nvPr>
        </p:nvSpPr>
        <p:spPr>
          <a:xfrm>
            <a:off x="677334" y="2031662"/>
            <a:ext cx="8596668" cy="4185289"/>
          </a:xfrm>
        </p:spPr>
        <p:txBody>
          <a:bodyPr>
            <a:normAutofit/>
          </a:bodyPr>
          <a:lstStyle/>
          <a:p>
            <a:pPr>
              <a:spcBef>
                <a:spcPts val="1800"/>
              </a:spcBef>
              <a:buSzPts val="1920"/>
              <a:buFont typeface="Noto Sans Symbols"/>
              <a:buChar char="►"/>
            </a:pPr>
            <a:r>
              <a:rPr lang="en-US" sz="2400" dirty="0">
                <a:solidFill>
                  <a:srgbClr val="3F3F3F"/>
                </a:solidFill>
                <a:latin typeface="Trebuchet MS"/>
                <a:sym typeface="Trebuchet MS"/>
              </a:rPr>
              <a:t>Name: Mrs. Tania Begum, W/O </a:t>
            </a:r>
            <a:r>
              <a:rPr lang="en-US" sz="2400" dirty="0" err="1">
                <a:solidFill>
                  <a:srgbClr val="3F3F3F"/>
                </a:solidFill>
                <a:latin typeface="Trebuchet MS"/>
                <a:sym typeface="Trebuchet MS"/>
              </a:rPr>
              <a:t>Lcpl</a:t>
            </a:r>
            <a:r>
              <a:rPr lang="en-US" sz="2400" dirty="0">
                <a:solidFill>
                  <a:srgbClr val="3F3F3F"/>
                </a:solidFill>
                <a:latin typeface="Trebuchet MS"/>
                <a:sym typeface="Trebuchet MS"/>
              </a:rPr>
              <a:t> MD MOHABBAT ALI</a:t>
            </a:r>
          </a:p>
          <a:p>
            <a:pPr>
              <a:spcBef>
                <a:spcPts val="1800"/>
              </a:spcBef>
              <a:buSzPts val="1920"/>
              <a:buFont typeface="Noto Sans Symbols"/>
              <a:buChar char="►"/>
            </a:pPr>
            <a:r>
              <a:rPr lang="en-US" sz="2400" dirty="0">
                <a:solidFill>
                  <a:srgbClr val="3F3F3F"/>
                </a:solidFill>
                <a:latin typeface="Trebuchet MS"/>
                <a:sym typeface="Trebuchet MS"/>
              </a:rPr>
              <a:t>Age: 31Y</a:t>
            </a:r>
          </a:p>
          <a:p>
            <a:pPr>
              <a:spcBef>
                <a:spcPts val="1800"/>
              </a:spcBef>
              <a:buSzPts val="1920"/>
              <a:buFont typeface="Noto Sans Symbols"/>
              <a:buChar char="►"/>
            </a:pPr>
            <a:r>
              <a:rPr lang="en-US" sz="2400" dirty="0">
                <a:solidFill>
                  <a:srgbClr val="3F3F3F"/>
                </a:solidFill>
                <a:latin typeface="Trebuchet MS"/>
                <a:sym typeface="Trebuchet MS"/>
              </a:rPr>
              <a:t>Sex: Female</a:t>
            </a:r>
          </a:p>
          <a:p>
            <a:pPr>
              <a:spcBef>
                <a:spcPts val="1800"/>
              </a:spcBef>
              <a:buSzPts val="1920"/>
              <a:buFont typeface="Noto Sans Symbols"/>
              <a:buChar char="►"/>
            </a:pPr>
            <a:r>
              <a:rPr lang="en-US" sz="2400" dirty="0">
                <a:solidFill>
                  <a:srgbClr val="3F3F3F"/>
                </a:solidFill>
                <a:latin typeface="Trebuchet MS"/>
                <a:sym typeface="Trebuchet MS"/>
              </a:rPr>
              <a:t>Occupation: Housewife</a:t>
            </a:r>
          </a:p>
          <a:p>
            <a:pPr>
              <a:spcBef>
                <a:spcPts val="1800"/>
              </a:spcBef>
              <a:buSzPts val="1920"/>
              <a:buFont typeface="Noto Sans Symbols"/>
              <a:buChar char="►"/>
            </a:pPr>
            <a:r>
              <a:rPr lang="en-US" sz="2400" dirty="0">
                <a:solidFill>
                  <a:srgbClr val="3F3F3F"/>
                </a:solidFill>
                <a:latin typeface="Trebuchet MS"/>
                <a:sym typeface="Trebuchet MS"/>
              </a:rPr>
              <a:t>Address: </a:t>
            </a:r>
            <a:r>
              <a:rPr lang="en-US" sz="2400" dirty="0" err="1">
                <a:solidFill>
                  <a:srgbClr val="3F3F3F"/>
                </a:solidFill>
                <a:latin typeface="Trebuchet MS"/>
                <a:sym typeface="Trebuchet MS"/>
              </a:rPr>
              <a:t>Narsingdi</a:t>
            </a:r>
            <a:endParaRPr lang="en-US" sz="2400" dirty="0">
              <a:solidFill>
                <a:srgbClr val="3F3F3F"/>
              </a:solidFill>
              <a:latin typeface="Trebuchet MS"/>
              <a:sym typeface="Trebuchet MS"/>
            </a:endParaRPr>
          </a:p>
          <a:p>
            <a:pPr>
              <a:spcBef>
                <a:spcPts val="1800"/>
              </a:spcBef>
              <a:buSzPts val="1920"/>
              <a:buFont typeface="Noto Sans Symbols"/>
              <a:buChar char="►"/>
            </a:pPr>
            <a:r>
              <a:rPr lang="en-US" sz="2400" dirty="0">
                <a:solidFill>
                  <a:srgbClr val="3F3F3F"/>
                </a:solidFill>
                <a:latin typeface="Trebuchet MS"/>
                <a:sym typeface="Trebuchet MS"/>
              </a:rPr>
              <a:t>Religion: Islam</a:t>
            </a:r>
          </a:p>
          <a:p>
            <a:pPr>
              <a:spcBef>
                <a:spcPts val="1800"/>
              </a:spcBef>
              <a:buSzPts val="1920"/>
              <a:buFont typeface="Noto Sans Symbols"/>
              <a:buChar char="►"/>
            </a:pPr>
            <a:r>
              <a:rPr lang="en-US" sz="2400" dirty="0">
                <a:solidFill>
                  <a:srgbClr val="3F3F3F"/>
                </a:solidFill>
                <a:latin typeface="Trebuchet MS"/>
                <a:sym typeface="Trebuchet MS"/>
              </a:rPr>
              <a:t>Marital status: Married </a:t>
            </a:r>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C5598BD2-2951-E612-5FCF-01CD0AE3D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002" y="2594635"/>
            <a:ext cx="5121427" cy="3622316"/>
          </a:xfrm>
          <a:prstGeom prst="rect">
            <a:avLst/>
          </a:prstGeom>
        </p:spPr>
      </p:pic>
    </p:spTree>
    <p:extLst>
      <p:ext uri="{BB962C8B-B14F-4D97-AF65-F5344CB8AC3E}">
        <p14:creationId xmlns:p14="http://schemas.microsoft.com/office/powerpoint/2010/main" val="2483347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68" y="1003656"/>
            <a:ext cx="8596668" cy="1320800"/>
          </a:xfrm>
        </p:spPr>
        <p:txBody>
          <a:bodyPr>
            <a:normAutofit/>
          </a:bodyPr>
          <a:lstStyle/>
          <a:p>
            <a:r>
              <a:rPr lang="en-US" b="1" dirty="0">
                <a:latin typeface="Trebuchet MS"/>
              </a:rPr>
              <a:t>DIFFERENTIAL DIAGNOSIS :</a:t>
            </a:r>
          </a:p>
        </p:txBody>
      </p:sp>
      <p:sp>
        <p:nvSpPr>
          <p:cNvPr id="3" name="Content Placeholder 2"/>
          <p:cNvSpPr>
            <a:spLocks noGrp="1"/>
          </p:cNvSpPr>
          <p:nvPr>
            <p:ph idx="1"/>
          </p:nvPr>
        </p:nvSpPr>
        <p:spPr>
          <a:xfrm>
            <a:off x="877368" y="2331597"/>
            <a:ext cx="10515600" cy="1871529"/>
          </a:xfrm>
        </p:spPr>
        <p:txBody>
          <a:bodyPr>
            <a:normAutofit/>
          </a:bodyPr>
          <a:lstStyle/>
          <a:p>
            <a:pPr>
              <a:lnSpc>
                <a:spcPct val="150000"/>
              </a:lnSpc>
              <a:spcBef>
                <a:spcPts val="1800"/>
              </a:spcBef>
              <a:buSzPts val="1920"/>
            </a:pPr>
            <a:r>
              <a:rPr lang="en-US" sz="2800" dirty="0">
                <a:solidFill>
                  <a:srgbClr val="3F3F3F"/>
                </a:solidFill>
                <a:latin typeface="Trebuchet MS"/>
              </a:rPr>
              <a:t>Toxic nodular </a:t>
            </a:r>
            <a:r>
              <a:rPr lang="en-US" sz="2800" dirty="0" err="1">
                <a:solidFill>
                  <a:srgbClr val="3F3F3F"/>
                </a:solidFill>
                <a:latin typeface="Trebuchet MS"/>
              </a:rPr>
              <a:t>goitre</a:t>
            </a:r>
            <a:endParaRPr lang="en-US" sz="2800" dirty="0">
              <a:solidFill>
                <a:srgbClr val="3F3F3F"/>
              </a:solidFill>
              <a:latin typeface="Trebuchet MS"/>
            </a:endParaRPr>
          </a:p>
          <a:p>
            <a:pPr>
              <a:lnSpc>
                <a:spcPct val="150000"/>
              </a:lnSpc>
              <a:spcBef>
                <a:spcPts val="1800"/>
              </a:spcBef>
              <a:buSzPts val="1920"/>
            </a:pPr>
            <a:r>
              <a:rPr lang="en-US" sz="2800" dirty="0">
                <a:solidFill>
                  <a:srgbClr val="3F3F3F"/>
                </a:solidFill>
                <a:latin typeface="Trebuchet MS"/>
              </a:rPr>
              <a:t>Simple </a:t>
            </a:r>
            <a:r>
              <a:rPr lang="en-US" sz="2800" dirty="0" err="1">
                <a:solidFill>
                  <a:srgbClr val="3F3F3F"/>
                </a:solidFill>
                <a:latin typeface="Trebuchet MS"/>
              </a:rPr>
              <a:t>goitre</a:t>
            </a:r>
            <a:r>
              <a:rPr lang="en-US" sz="2800" dirty="0">
                <a:solidFill>
                  <a:srgbClr val="3F3F3F"/>
                </a:solidFill>
                <a:latin typeface="Trebuchet MS"/>
              </a:rPr>
              <a:t> with anxiety neurosis</a:t>
            </a:r>
          </a:p>
        </p:txBody>
      </p:sp>
    </p:spTree>
    <p:extLst>
      <p:ext uri="{BB962C8B-B14F-4D97-AF65-F5344CB8AC3E}">
        <p14:creationId xmlns:p14="http://schemas.microsoft.com/office/powerpoint/2010/main" val="3763297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F203-D1EF-4281-AF0B-93B3D93BB3F4}"/>
              </a:ext>
            </a:extLst>
          </p:cNvPr>
          <p:cNvSpPr>
            <a:spLocks noGrp="1"/>
          </p:cNvSpPr>
          <p:nvPr>
            <p:ph type="title"/>
          </p:nvPr>
        </p:nvSpPr>
        <p:spPr/>
        <p:txBody>
          <a:bodyPr/>
          <a:lstStyle/>
          <a:p>
            <a:r>
              <a:rPr lang="en-US" dirty="0"/>
              <a:t>CONFIRMATORY DIAGONOSIS:</a:t>
            </a:r>
          </a:p>
        </p:txBody>
      </p:sp>
      <p:sp>
        <p:nvSpPr>
          <p:cNvPr id="3" name="Content Placeholder 2">
            <a:extLst>
              <a:ext uri="{FF2B5EF4-FFF2-40B4-BE49-F238E27FC236}">
                <a16:creationId xmlns:a16="http://schemas.microsoft.com/office/drawing/2014/main" id="{C58950DF-8590-4A3E-8799-EBB333820E97}"/>
              </a:ext>
            </a:extLst>
          </p:cNvPr>
          <p:cNvSpPr>
            <a:spLocks noGrp="1"/>
          </p:cNvSpPr>
          <p:nvPr>
            <p:ph idx="1"/>
          </p:nvPr>
        </p:nvSpPr>
        <p:spPr/>
        <p:txBody>
          <a:bodyPr/>
          <a:lstStyle/>
          <a:p>
            <a:pPr marL="342900" marR="0" lvl="0" indent="-342900" algn="l" defTabSz="457200" rtl="0" eaLnBrk="1" fontAlgn="auto" latinLnBrk="0" hangingPunct="1">
              <a:lnSpc>
                <a:spcPct val="80000"/>
              </a:lnSpc>
              <a:spcBef>
                <a:spcPts val="1800"/>
              </a:spcBef>
              <a:spcAft>
                <a:spcPts val="0"/>
              </a:spcAft>
              <a:buClr>
                <a:srgbClr val="90C226"/>
              </a:buClr>
              <a:buSzPts val="1920"/>
              <a:buFont typeface="Wingdings 3" charset="2"/>
              <a:buChar char=""/>
              <a:tabLst/>
              <a:defRPr/>
            </a:pPr>
            <a:r>
              <a:rPr kumimoji="0" lang="en-US" sz="2800" b="1" i="0" u="none" strike="noStrike" kern="1200" cap="none" spc="0" normalizeH="0" baseline="0" noProof="0" dirty="0">
                <a:ln>
                  <a:noFill/>
                </a:ln>
                <a:solidFill>
                  <a:srgbClr val="3F3F3F"/>
                </a:solidFill>
                <a:effectLst/>
                <a:uLnTx/>
                <a:uFillTx/>
                <a:latin typeface="Trebuchet MS"/>
                <a:ea typeface="+mn-ea"/>
                <a:cs typeface="+mn-cs"/>
              </a:rPr>
              <a:t>Thyrotoxicosis due to Graves diseases </a:t>
            </a:r>
          </a:p>
          <a:p>
            <a:pPr marL="0" indent="0">
              <a:buNone/>
            </a:pPr>
            <a:endParaRPr lang="en-US" dirty="0"/>
          </a:p>
        </p:txBody>
      </p:sp>
    </p:spTree>
    <p:extLst>
      <p:ext uri="{BB962C8B-B14F-4D97-AF65-F5344CB8AC3E}">
        <p14:creationId xmlns:p14="http://schemas.microsoft.com/office/powerpoint/2010/main" val="2338822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68FF-316D-4C32-BE7A-38152996A3A6}"/>
              </a:ext>
            </a:extLst>
          </p:cNvPr>
          <p:cNvSpPr>
            <a:spLocks noGrp="1"/>
          </p:cNvSpPr>
          <p:nvPr>
            <p:ph type="title"/>
          </p:nvPr>
        </p:nvSpPr>
        <p:spPr>
          <a:xfrm>
            <a:off x="677334" y="609599"/>
            <a:ext cx="10220310" cy="1745293"/>
          </a:xfrm>
        </p:spPr>
        <p:txBody>
          <a:bodyPr>
            <a:normAutofit fontScale="90000"/>
          </a:bodyPr>
          <a:lstStyle/>
          <a:p>
            <a:r>
              <a:rPr lang="en-US" sz="6000" dirty="0">
                <a:ln w="0"/>
                <a:solidFill>
                  <a:schemeClr val="accent2">
                    <a:lumMod val="75000"/>
                  </a:schemeClr>
                </a:solidFill>
                <a:effectLst>
                  <a:outerShdw blurRad="38100" dist="19050" dir="2700000" algn="tl" rotWithShape="0">
                    <a:schemeClr val="dk1">
                      <a:alpha val="40000"/>
                    </a:schemeClr>
                  </a:outerShdw>
                </a:effectLst>
                <a:latin typeface="+mn-lt"/>
                <a:ea typeface="+mn-ea"/>
                <a:cs typeface="+mn-cs"/>
              </a:rPr>
              <a:t>ANAESTHETIC MANAGEMENT OF </a:t>
            </a:r>
            <a:br>
              <a:rPr lang="en-US" sz="6000" dirty="0">
                <a:ln w="0"/>
                <a:solidFill>
                  <a:schemeClr val="accent2">
                    <a:lumMod val="75000"/>
                  </a:schemeClr>
                </a:solidFill>
                <a:effectLst>
                  <a:outerShdw blurRad="38100" dist="19050" dir="2700000" algn="tl" rotWithShape="0">
                    <a:schemeClr val="dk1">
                      <a:alpha val="40000"/>
                    </a:schemeClr>
                  </a:outerShdw>
                </a:effectLst>
                <a:latin typeface="+mn-lt"/>
                <a:ea typeface="+mn-ea"/>
                <a:cs typeface="+mn-cs"/>
              </a:rPr>
            </a:br>
            <a:r>
              <a:rPr lang="en-US" sz="6000" dirty="0">
                <a:ln w="0"/>
                <a:solidFill>
                  <a:schemeClr val="accent2">
                    <a:lumMod val="75000"/>
                  </a:schemeClr>
                </a:solidFill>
                <a:effectLst>
                  <a:outerShdw blurRad="38100" dist="19050" dir="2700000" algn="tl" rotWithShape="0">
                    <a:schemeClr val="dk1">
                      <a:alpha val="40000"/>
                    </a:schemeClr>
                  </a:outerShdw>
                </a:effectLst>
                <a:latin typeface="+mn-lt"/>
                <a:ea typeface="+mn-ea"/>
                <a:cs typeface="+mn-cs"/>
              </a:rPr>
              <a:t>A CASE OF THYROTOXICOSIS</a:t>
            </a:r>
            <a:br>
              <a:rPr lang="en-US" sz="3600" dirty="0">
                <a:ln w="0"/>
                <a:effectLst>
                  <a:outerShdw blurRad="38100" dist="19050" dir="2700000" algn="tl" rotWithShape="0">
                    <a:schemeClr val="dk1">
                      <a:alpha val="40000"/>
                    </a:schemeClr>
                  </a:outerShdw>
                </a:effectLst>
              </a:rPr>
            </a:br>
            <a:endParaRPr lang="en-US" dirty="0"/>
          </a:p>
        </p:txBody>
      </p:sp>
      <p:pic>
        <p:nvPicPr>
          <p:cNvPr id="11" name="Content Placeholder 10">
            <a:extLst>
              <a:ext uri="{FF2B5EF4-FFF2-40B4-BE49-F238E27FC236}">
                <a16:creationId xmlns:a16="http://schemas.microsoft.com/office/drawing/2014/main" id="{6747BFEF-449F-440A-B2D7-900A1B05F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442" y="2555310"/>
            <a:ext cx="7778662" cy="385801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33425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8A18-EC92-4FB2-A077-497E4AFD5ED1}"/>
              </a:ext>
            </a:extLst>
          </p:cNvPr>
          <p:cNvSpPr>
            <a:spLocks noGrp="1"/>
          </p:cNvSpPr>
          <p:nvPr>
            <p:ph type="title"/>
          </p:nvPr>
        </p:nvSpPr>
        <p:spPr>
          <a:xfrm>
            <a:off x="589652" y="421710"/>
            <a:ext cx="8191093" cy="818368"/>
          </a:xfrm>
        </p:spPr>
        <p:txBody>
          <a:bodyPr>
            <a:normAutofit fontScale="90000"/>
          </a:bodyPr>
          <a:lstStyle/>
          <a:p>
            <a:pPr marL="0" marR="0" lvl="0" indent="0" defTabSz="914400" rtl="0" eaLnBrk="1" fontAlgn="auto" latinLnBrk="0" hangingPunct="1">
              <a:lnSpc>
                <a:spcPct val="150000"/>
              </a:lnSpc>
              <a:spcBef>
                <a:spcPts val="1000"/>
              </a:spcBef>
              <a:spcAft>
                <a:spcPts val="0"/>
              </a:spcAft>
              <a:tabLst/>
              <a:defRPr/>
            </a:pPr>
            <a:r>
              <a:rPr lang="en-US" sz="4000" b="1" dirty="0">
                <a:latin typeface="Trebuchet MS"/>
              </a:rPr>
              <a:t>PRE OP CHECKUP AND PREPARATION:</a:t>
            </a:r>
            <a:br>
              <a:rPr kumimoji="0" lang="en-US" sz="3600" b="0" i="0" u="none" strike="noStrike" kern="1200" cap="none" spc="0" normalizeH="0" baseline="0" noProof="0" dirty="0">
                <a:ln>
                  <a:noFill/>
                </a:ln>
                <a:solidFill>
                  <a:schemeClr val="accent2">
                    <a:lumMod val="75000"/>
                  </a:schemeClr>
                </a:solidFill>
                <a:effectLst/>
                <a:uLnTx/>
                <a:uFillTx/>
                <a:latin typeface="Calibri" panose="020F0502020204030204"/>
                <a:ea typeface="+mn-ea"/>
                <a:cs typeface="+mn-cs"/>
              </a:rPr>
            </a:br>
            <a:b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3100" b="0" i="0" u="none" strike="noStrike" kern="1200" cap="none" spc="0" normalizeH="0" baseline="0" noProof="0" dirty="0">
                <a:ln>
                  <a:noFill/>
                </a:ln>
                <a:solidFill>
                  <a:srgbClr val="000000"/>
                </a:solidFill>
                <a:effectLst/>
                <a:uLnTx/>
                <a:uFillTx/>
                <a:latin typeface="Calibri" panose="020F0502020204030204"/>
                <a:ea typeface="+mn-ea"/>
                <a:cs typeface="+mn-cs"/>
              </a:rPr>
              <a:t>All elective surgical procedures should be postponed until the patient is rendered clinically and biochemically euthyroid. It may require a substantial time (6 - 8 weeks) for the anti thyroid drugs to become effective.</a:t>
            </a:r>
            <a:br>
              <a:rPr kumimoji="0" lang="en-US" b="0" i="0" u="none" strike="noStrike" kern="1200" cap="none" spc="0" normalizeH="0" baseline="0" noProof="0" dirty="0">
                <a:ln>
                  <a:noFill/>
                </a:ln>
                <a:solidFill>
                  <a:srgbClr val="000000"/>
                </a:solidFill>
                <a:effectLst/>
                <a:uLnTx/>
                <a:uFillTx/>
                <a:latin typeface="Calibri" panose="020F0502020204030204"/>
                <a:ea typeface="+mn-ea"/>
                <a:cs typeface="+mn-cs"/>
              </a:rPr>
            </a:br>
            <a:endParaRPr lang="en-US" dirty="0"/>
          </a:p>
        </p:txBody>
      </p:sp>
    </p:spTree>
    <p:extLst>
      <p:ext uri="{BB962C8B-B14F-4D97-AF65-F5344CB8AC3E}">
        <p14:creationId xmlns:p14="http://schemas.microsoft.com/office/powerpoint/2010/main" val="214832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ED8D-790F-4959-B7F2-F1873888FBFE}"/>
              </a:ext>
            </a:extLst>
          </p:cNvPr>
          <p:cNvSpPr>
            <a:spLocks noGrp="1"/>
          </p:cNvSpPr>
          <p:nvPr>
            <p:ph type="title"/>
          </p:nvPr>
        </p:nvSpPr>
        <p:spPr/>
        <p:txBody>
          <a:bodyPr>
            <a:normAutofit/>
          </a:bodyPr>
          <a:lstStyle/>
          <a:p>
            <a:r>
              <a:rPr lang="en-US" sz="2000" b="1" dirty="0"/>
              <a:t>CONTINUE</a:t>
            </a:r>
          </a:p>
        </p:txBody>
      </p:sp>
      <p:sp>
        <p:nvSpPr>
          <p:cNvPr id="3" name="Content Placeholder 2">
            <a:extLst>
              <a:ext uri="{FF2B5EF4-FFF2-40B4-BE49-F238E27FC236}">
                <a16:creationId xmlns:a16="http://schemas.microsoft.com/office/drawing/2014/main" id="{57FA4921-29DB-4347-B518-15244B3425F3}"/>
              </a:ext>
            </a:extLst>
          </p:cNvPr>
          <p:cNvSpPr>
            <a:spLocks noGrp="1"/>
          </p:cNvSpPr>
          <p:nvPr>
            <p:ph idx="1"/>
          </p:nvPr>
        </p:nvSpPr>
        <p:spPr>
          <a:xfrm>
            <a:off x="614239" y="1270000"/>
            <a:ext cx="8722857" cy="4776233"/>
          </a:xfrm>
        </p:spPr>
        <p:txBody>
          <a:bodyPr>
            <a:normAutofit/>
          </a:bodyPr>
          <a:lstStyle/>
          <a:p>
            <a:pPr>
              <a:lnSpc>
                <a:spcPct val="150000"/>
              </a:lnSpc>
            </a:pPr>
            <a:r>
              <a:rPr kumimoji="0" lang="en-US" sz="2800" b="1" i="0" u="none" strike="noStrike" kern="1200" cap="none" spc="0" normalizeH="0" baseline="0" noProof="0" dirty="0">
                <a:ln>
                  <a:noFill/>
                </a:ln>
                <a:solidFill>
                  <a:srgbClr val="90C226"/>
                </a:solidFill>
                <a:effectLst/>
                <a:uLnTx/>
                <a:uFillTx/>
                <a:latin typeface="Trebuchet MS"/>
                <a:ea typeface="+mj-ea"/>
                <a:cs typeface="+mj-cs"/>
              </a:rPr>
              <a:t>Assessment should include:</a:t>
            </a:r>
            <a:r>
              <a:rPr kumimoji="0" lang="en-US" sz="2800" b="0" i="0" u="none" strike="noStrike" kern="1200" cap="none" spc="0" normalizeH="0" baseline="0" noProof="0" dirty="0">
                <a:ln>
                  <a:noFill/>
                </a:ln>
                <a:solidFill>
                  <a:srgbClr val="000000"/>
                </a:solidFill>
                <a:effectLst/>
                <a:uLnTx/>
                <a:uFillTx/>
                <a:latin typeface="Calibri" panose="020F0502020204030204"/>
                <a:ea typeface="+mj-ea"/>
                <a:cs typeface="+mj-cs"/>
              </a:rPr>
              <a:t>
- Normal TFTs
- No resting tachycardia (HR &lt; 90 bpm; sleeping HR)
 </a:t>
            </a:r>
            <a:r>
              <a:rPr kumimoji="0" lang="en-US" sz="2800" b="0" i="0" u="sng" strike="noStrike" kern="1200" cap="none" spc="0" normalizeH="0" baseline="0" noProof="0" dirty="0">
                <a:ln>
                  <a:noFill/>
                </a:ln>
                <a:solidFill>
                  <a:srgbClr val="000000"/>
                </a:solidFill>
                <a:effectLst/>
                <a:uLnTx/>
                <a:uFillTx/>
                <a:latin typeface="Calibri" panose="020F0502020204030204"/>
                <a:ea typeface="+mj-ea"/>
                <a:cs typeface="+mj-cs"/>
              </a:rPr>
              <a:t>Evaluation of the upper airway </a:t>
            </a:r>
            <a:r>
              <a:rPr kumimoji="0" lang="en-US" sz="2800" b="0" i="0" u="none" strike="noStrike" kern="1200" cap="none" spc="0" normalizeH="0" baseline="0" noProof="0" dirty="0">
                <a:ln>
                  <a:noFill/>
                </a:ln>
                <a:solidFill>
                  <a:srgbClr val="000000"/>
                </a:solidFill>
                <a:effectLst/>
                <a:uLnTx/>
                <a:uFillTx/>
                <a:latin typeface="Calibri" panose="020F0502020204030204"/>
                <a:ea typeface="+mj-ea"/>
                <a:cs typeface="+mj-cs"/>
              </a:rPr>
              <a:t>for evidence of tracheal compression/deviation caused by a goiter.</a:t>
            </a:r>
            <a:br>
              <a:rPr kumimoji="0" lang="en-GB" sz="2800" b="0" i="0" u="none" strike="noStrike" kern="1200" cap="none" spc="0" normalizeH="0" baseline="0" noProof="0" dirty="0">
                <a:ln>
                  <a:noFill/>
                </a:ln>
                <a:solidFill>
                  <a:prstClr val="black">
                    <a:tint val="75000"/>
                  </a:prstClr>
                </a:solidFill>
                <a:effectLst/>
                <a:uLnTx/>
                <a:uFillTx/>
                <a:latin typeface="Calibri" panose="020F0502020204030204"/>
                <a:ea typeface="+mj-ea"/>
                <a:cs typeface="+mj-cs"/>
              </a:rPr>
            </a:br>
            <a:endParaRPr lang="en-US" sz="2800" dirty="0"/>
          </a:p>
        </p:txBody>
      </p:sp>
    </p:spTree>
    <p:extLst>
      <p:ext uri="{BB962C8B-B14F-4D97-AF65-F5344CB8AC3E}">
        <p14:creationId xmlns:p14="http://schemas.microsoft.com/office/powerpoint/2010/main" val="268510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DFE3-E1D9-4F50-9987-576DEC078A06}"/>
              </a:ext>
            </a:extLst>
          </p:cNvPr>
          <p:cNvSpPr>
            <a:spLocks noGrp="1"/>
          </p:cNvSpPr>
          <p:nvPr>
            <p:ph type="title"/>
          </p:nvPr>
        </p:nvSpPr>
        <p:spPr/>
        <p:txBody>
          <a:bodyPr/>
          <a:lstStyle/>
          <a:p>
            <a:r>
              <a:rPr lang="en-US" sz="2800" dirty="0"/>
              <a:t>CONTINUE</a:t>
            </a:r>
            <a:r>
              <a:rPr lang="en-US" dirty="0"/>
              <a:t>…</a:t>
            </a:r>
          </a:p>
        </p:txBody>
      </p:sp>
      <p:sp>
        <p:nvSpPr>
          <p:cNvPr id="3" name="Content Placeholder 2">
            <a:extLst>
              <a:ext uri="{FF2B5EF4-FFF2-40B4-BE49-F238E27FC236}">
                <a16:creationId xmlns:a16="http://schemas.microsoft.com/office/drawing/2014/main" id="{95DCA600-3565-4169-BF9D-0847BD8FACB6}"/>
              </a:ext>
            </a:extLst>
          </p:cNvPr>
          <p:cNvSpPr>
            <a:spLocks noGrp="1"/>
          </p:cNvSpPr>
          <p:nvPr>
            <p:ph idx="1"/>
          </p:nvPr>
        </p:nvSpPr>
        <p:spPr>
          <a:xfrm>
            <a:off x="677334" y="1640910"/>
            <a:ext cx="8596668" cy="4847573"/>
          </a:xfrm>
        </p:spPr>
        <p:txBody>
          <a:bodyPr>
            <a:noAutofit/>
          </a:bodyPr>
          <a:lstStyle/>
          <a:p>
            <a:pPr>
              <a:lnSpc>
                <a:spcPct val="150000"/>
              </a:lnSpc>
            </a:pPr>
            <a:r>
              <a:rPr lang="en-US" sz="2800" dirty="0">
                <a:solidFill>
                  <a:srgbClr val="000000"/>
                </a:solidFill>
              </a:rPr>
              <a:t>CXR to look for Tracheal deviation or Xray of neck for Tracheal compression.</a:t>
            </a:r>
          </a:p>
          <a:p>
            <a:pPr>
              <a:lnSpc>
                <a:spcPct val="150000"/>
              </a:lnSpc>
            </a:pPr>
            <a:r>
              <a:rPr lang="en-US" sz="2800" dirty="0">
                <a:solidFill>
                  <a:srgbClr val="000000"/>
                </a:solidFill>
              </a:rPr>
              <a:t>Optimization</a:t>
            </a:r>
            <a:r>
              <a:rPr lang="en-US" sz="2800" u="sng" dirty="0">
                <a:solidFill>
                  <a:srgbClr val="000000"/>
                </a:solidFill>
              </a:rPr>
              <a:t> </a:t>
            </a:r>
            <a:r>
              <a:rPr lang="en-US" sz="2800" dirty="0">
                <a:solidFill>
                  <a:srgbClr val="000000"/>
                </a:solidFill>
              </a:rPr>
              <a:t>of</a:t>
            </a:r>
            <a:r>
              <a:rPr lang="en-US" sz="2800" u="sng" dirty="0">
                <a:solidFill>
                  <a:srgbClr val="000000"/>
                </a:solidFill>
              </a:rPr>
              <a:t> </a:t>
            </a:r>
            <a:r>
              <a:rPr lang="en-US" sz="2800" dirty="0">
                <a:solidFill>
                  <a:srgbClr val="000000"/>
                </a:solidFill>
              </a:rPr>
              <a:t>cardiovascular</a:t>
            </a:r>
            <a:r>
              <a:rPr lang="en-US" sz="2800" u="sng" dirty="0">
                <a:solidFill>
                  <a:srgbClr val="000000"/>
                </a:solidFill>
              </a:rPr>
              <a:t> </a:t>
            </a:r>
            <a:r>
              <a:rPr lang="en-US" sz="2800" dirty="0">
                <a:solidFill>
                  <a:srgbClr val="000000"/>
                </a:solidFill>
              </a:rPr>
              <a:t>status before surgery in hyperthyroid patients by:</a:t>
            </a:r>
          </a:p>
          <a:p>
            <a:pPr marL="0" indent="0">
              <a:lnSpc>
                <a:spcPct val="150000"/>
              </a:lnSpc>
              <a:buNone/>
            </a:pPr>
            <a:r>
              <a:rPr lang="en-US" sz="2800" dirty="0">
                <a:solidFill>
                  <a:srgbClr val="000000"/>
                </a:solidFill>
              </a:rPr>
              <a:t>    -B-blockers or
    - Calcium channel blockers
</a:t>
            </a:r>
          </a:p>
          <a:p>
            <a:pPr>
              <a:lnSpc>
                <a:spcPct val="150000"/>
              </a:lnSpc>
            </a:pPr>
            <a:endParaRPr lang="en-US" sz="2800" dirty="0"/>
          </a:p>
        </p:txBody>
      </p:sp>
    </p:spTree>
    <p:extLst>
      <p:ext uri="{BB962C8B-B14F-4D97-AF65-F5344CB8AC3E}">
        <p14:creationId xmlns:p14="http://schemas.microsoft.com/office/powerpoint/2010/main" val="1989540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0778-20D3-4F94-A0C8-EA60CDD7F9D4}"/>
              </a:ext>
            </a:extLst>
          </p:cNvPr>
          <p:cNvSpPr>
            <a:spLocks noGrp="1"/>
          </p:cNvSpPr>
          <p:nvPr>
            <p:ph type="title"/>
          </p:nvPr>
        </p:nvSpPr>
        <p:spPr/>
        <p:txBody>
          <a:bodyPr/>
          <a:lstStyle/>
          <a:p>
            <a:r>
              <a:rPr lang="en-US" sz="2800" dirty="0"/>
              <a:t>CONTINUE</a:t>
            </a:r>
            <a:r>
              <a:rPr lang="en-US" dirty="0"/>
              <a:t>…</a:t>
            </a:r>
          </a:p>
        </p:txBody>
      </p:sp>
      <p:sp>
        <p:nvSpPr>
          <p:cNvPr id="3" name="Content Placeholder 2">
            <a:extLst>
              <a:ext uri="{FF2B5EF4-FFF2-40B4-BE49-F238E27FC236}">
                <a16:creationId xmlns:a16="http://schemas.microsoft.com/office/drawing/2014/main" id="{D30FAA97-D406-4791-9ED8-538E578B2530}"/>
              </a:ext>
            </a:extLst>
          </p:cNvPr>
          <p:cNvSpPr>
            <a:spLocks noGrp="1"/>
          </p:cNvSpPr>
          <p:nvPr>
            <p:ph idx="1"/>
          </p:nvPr>
        </p:nvSpPr>
        <p:spPr/>
        <p:txBody>
          <a:bodyPr>
            <a:normAutofit/>
          </a:bodyPr>
          <a:lstStyle/>
          <a:p>
            <a:pPr>
              <a:lnSpc>
                <a:spcPct val="150000"/>
              </a:lnSpc>
            </a:pPr>
            <a:r>
              <a:rPr kumimoji="0" lang="en-US" sz="2800" b="0" i="0" u="none" strike="noStrike" kern="1200" cap="none" spc="0" normalizeH="0" baseline="0" noProof="0" dirty="0">
                <a:ln>
                  <a:noFill/>
                </a:ln>
                <a:solidFill>
                  <a:srgbClr val="000000"/>
                </a:solidFill>
                <a:effectLst/>
                <a:uLnTx/>
                <a:uFillTx/>
                <a:latin typeface="Trebuchet MS" panose="020B0603020202020204"/>
                <a:ea typeface="+mn-ea"/>
                <a:cs typeface="+mn-cs"/>
              </a:rPr>
              <a:t>If emergency surgery must to proceed despite clinical hyperthyroidism, hyper dynamic circulation can be controlled by titration of an Esmolol infusion (rapid distribution and  hydrolyzed in the blood by RBC esterase).</a:t>
            </a:r>
            <a:endParaRPr lang="en-US" sz="2800" dirty="0"/>
          </a:p>
        </p:txBody>
      </p:sp>
    </p:spTree>
    <p:extLst>
      <p:ext uri="{BB962C8B-B14F-4D97-AF65-F5344CB8AC3E}">
        <p14:creationId xmlns:p14="http://schemas.microsoft.com/office/powerpoint/2010/main" val="3809513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D4741C-A658-09EE-DC18-FCDC217B3CA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0" b="2241"/>
          <a:stretch/>
        </p:blipFill>
        <p:spPr>
          <a:xfrm>
            <a:off x="3991430" y="231625"/>
            <a:ext cx="3991428" cy="6251423"/>
          </a:xfrm>
        </p:spPr>
      </p:pic>
    </p:spTree>
    <p:extLst>
      <p:ext uri="{BB962C8B-B14F-4D97-AF65-F5344CB8AC3E}">
        <p14:creationId xmlns:p14="http://schemas.microsoft.com/office/powerpoint/2010/main" val="4198402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8771-5D16-4CE2-B18F-A7DB1B8EEED1}"/>
              </a:ext>
            </a:extLst>
          </p:cNvPr>
          <p:cNvSpPr>
            <a:spLocks noGrp="1"/>
          </p:cNvSpPr>
          <p:nvPr>
            <p:ph type="title"/>
          </p:nvPr>
        </p:nvSpPr>
        <p:spPr>
          <a:xfrm>
            <a:off x="664808" y="1761995"/>
            <a:ext cx="8596668" cy="1320800"/>
          </a:xfrm>
        </p:spPr>
        <p:txBody>
          <a:bodyPr/>
          <a:lstStyle/>
          <a:p>
            <a:r>
              <a:rPr lang="en-US" dirty="0">
                <a:solidFill>
                  <a:schemeClr val="tx1"/>
                </a:solidFill>
              </a:rPr>
              <a:t>Patient was accepted operation with ASA grade </a:t>
            </a:r>
            <a:r>
              <a:rPr lang="en-US" i="0" dirty="0">
                <a:solidFill>
                  <a:srgbClr val="000000"/>
                </a:solidFill>
                <a:effectLst/>
                <a:latin typeface="Untitled Sans"/>
              </a:rPr>
              <a:t>II</a:t>
            </a:r>
            <a:r>
              <a:rPr lang="en-US" dirty="0">
                <a:solidFill>
                  <a:schemeClr val="tx1"/>
                </a:solidFill>
              </a:rPr>
              <a:t> and </a:t>
            </a:r>
            <a:r>
              <a:rPr lang="en-US" b="1" dirty="0" err="1">
                <a:solidFill>
                  <a:schemeClr val="tx1"/>
                </a:solidFill>
              </a:rPr>
              <a:t>Mallampati</a:t>
            </a:r>
            <a:r>
              <a:rPr lang="en-US" dirty="0">
                <a:solidFill>
                  <a:schemeClr val="tx1"/>
                </a:solidFill>
              </a:rPr>
              <a:t> </a:t>
            </a:r>
            <a:r>
              <a:rPr lang="en-US" b="1" i="0" dirty="0">
                <a:solidFill>
                  <a:srgbClr val="000000"/>
                </a:solidFill>
                <a:effectLst/>
                <a:latin typeface="Untitled Sans"/>
              </a:rPr>
              <a:t>II</a:t>
            </a:r>
            <a:endParaRPr lang="en-US" b="1" dirty="0">
              <a:solidFill>
                <a:schemeClr val="tx1"/>
              </a:solidFill>
            </a:endParaRPr>
          </a:p>
        </p:txBody>
      </p:sp>
    </p:spTree>
    <p:extLst>
      <p:ext uri="{BB962C8B-B14F-4D97-AF65-F5344CB8AC3E}">
        <p14:creationId xmlns:p14="http://schemas.microsoft.com/office/powerpoint/2010/main" val="4139108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BC8FE-5501-464C-AA0D-428B0655083D}"/>
              </a:ext>
            </a:extLst>
          </p:cNvPr>
          <p:cNvSpPr>
            <a:spLocks noGrp="1"/>
          </p:cNvSpPr>
          <p:nvPr>
            <p:ph idx="1"/>
          </p:nvPr>
        </p:nvSpPr>
        <p:spPr>
          <a:xfrm>
            <a:off x="689860" y="807778"/>
            <a:ext cx="9230754" cy="5492814"/>
          </a:xfrm>
        </p:spPr>
        <p:txBody>
          <a:bodyPr>
            <a:noAutofit/>
          </a:bodyPr>
          <a:lstStyle/>
          <a:p>
            <a:pPr marL="0" indent="0">
              <a:buNone/>
            </a:pPr>
            <a:r>
              <a:rPr lang="en-US" sz="3600" b="1" dirty="0">
                <a:solidFill>
                  <a:schemeClr val="accent1"/>
                </a:solidFill>
                <a:latin typeface="Trebuchet MS"/>
                <a:ea typeface="+mj-ea"/>
                <a:cs typeface="+mj-cs"/>
              </a:rPr>
              <a:t>EMERGENCY CASE PREPARATION:</a:t>
            </a:r>
          </a:p>
        </p:txBody>
      </p:sp>
      <p:sp>
        <p:nvSpPr>
          <p:cNvPr id="4" name="TextBox 3">
            <a:extLst>
              <a:ext uri="{FF2B5EF4-FFF2-40B4-BE49-F238E27FC236}">
                <a16:creationId xmlns:a16="http://schemas.microsoft.com/office/drawing/2014/main" id="{5DDE6448-9DD0-45F1-B523-83BECFD1C4E8}"/>
              </a:ext>
            </a:extLst>
          </p:cNvPr>
          <p:cNvSpPr txBox="1"/>
          <p:nvPr/>
        </p:nvSpPr>
        <p:spPr>
          <a:xfrm>
            <a:off x="689860" y="2129734"/>
            <a:ext cx="9106421" cy="2598532"/>
          </a:xfrm>
          <a:prstGeom prst="rect">
            <a:avLst/>
          </a:prstGeom>
          <a:noFill/>
        </p:spPr>
        <p:txBody>
          <a:bodyPr wrap="square">
            <a:spAutoFit/>
          </a:bodyPr>
          <a:lstStyle/>
          <a:p>
            <a:pPr marL="400050" indent="-400050">
              <a:lnSpc>
                <a:spcPct val="150000"/>
              </a:lnSpc>
              <a:buFont typeface="+mj-lt"/>
              <a:buAutoNum type="romanUcPeriod"/>
            </a:pPr>
            <a:r>
              <a:rPr lang="en-US" sz="2800" dirty="0"/>
              <a:t>Intravenous B blocker</a:t>
            </a:r>
          </a:p>
          <a:p>
            <a:pPr marL="400050" indent="-400050">
              <a:lnSpc>
                <a:spcPct val="150000"/>
              </a:lnSpc>
              <a:buFont typeface="+mj-lt"/>
              <a:buAutoNum type="romanUcPeriod"/>
            </a:pPr>
            <a:r>
              <a:rPr lang="en-US" sz="2800" dirty="0"/>
              <a:t>Ipodate</a:t>
            </a:r>
          </a:p>
          <a:p>
            <a:pPr marL="400050" indent="-400050">
              <a:lnSpc>
                <a:spcPct val="150000"/>
              </a:lnSpc>
              <a:buFont typeface="+mj-lt"/>
              <a:buAutoNum type="romanUcPeriod"/>
            </a:pPr>
            <a:r>
              <a:rPr lang="en-US" sz="2800" dirty="0" err="1"/>
              <a:t>Dexamethason</a:t>
            </a:r>
            <a:r>
              <a:rPr lang="en-US" sz="2800" dirty="0"/>
              <a:t> 2mg IV 6 hourly</a:t>
            </a:r>
          </a:p>
          <a:p>
            <a:pPr marL="400050" indent="-400050">
              <a:lnSpc>
                <a:spcPct val="150000"/>
              </a:lnSpc>
              <a:buFont typeface="+mj-lt"/>
              <a:buAutoNum type="romanUcPeriod"/>
            </a:pPr>
            <a:r>
              <a:rPr lang="en-US" sz="2800" dirty="0"/>
              <a:t>PTU 200 -400mg 8 hourly</a:t>
            </a:r>
          </a:p>
        </p:txBody>
      </p:sp>
    </p:spTree>
    <p:extLst>
      <p:ext uri="{BB962C8B-B14F-4D97-AF65-F5344CB8AC3E}">
        <p14:creationId xmlns:p14="http://schemas.microsoft.com/office/powerpoint/2010/main" val="96467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30736"/>
            <a:ext cx="8481164" cy="1055039"/>
          </a:xfrm>
        </p:spPr>
        <p:txBody>
          <a:bodyPr>
            <a:noAutofit/>
          </a:bodyPr>
          <a:lstStyle/>
          <a:p>
            <a:pPr>
              <a:spcBef>
                <a:spcPts val="0"/>
              </a:spcBef>
              <a:buClr>
                <a:schemeClr val="accent1"/>
              </a:buClr>
              <a:buSzPts val="3600"/>
            </a:pPr>
            <a:br>
              <a:rPr lang="en-US" b="1" dirty="0">
                <a:latin typeface="Trebuchet MS"/>
              </a:rPr>
            </a:br>
            <a:r>
              <a:rPr lang="en-US" b="1" dirty="0">
                <a:latin typeface="Trebuchet MS"/>
              </a:rPr>
              <a:t>CHIEF COMPLAINTS :</a:t>
            </a:r>
            <a:br>
              <a:rPr lang="en-US" b="1" dirty="0">
                <a:latin typeface="Trebuchet MS"/>
              </a:rPr>
            </a:br>
            <a:endParaRPr lang="en-US" b="1" dirty="0">
              <a:latin typeface="Trebuchet MS"/>
            </a:endParaRPr>
          </a:p>
        </p:txBody>
      </p:sp>
      <p:sp>
        <p:nvSpPr>
          <p:cNvPr id="3" name="Content Placeholder 2"/>
          <p:cNvSpPr>
            <a:spLocks noGrp="1"/>
          </p:cNvSpPr>
          <p:nvPr>
            <p:ph idx="1"/>
          </p:nvPr>
        </p:nvSpPr>
        <p:spPr>
          <a:xfrm>
            <a:off x="838201" y="1039661"/>
            <a:ext cx="9307882" cy="5022936"/>
          </a:xfrm>
        </p:spPr>
        <p:txBody>
          <a:bodyPr>
            <a:normAutofit/>
          </a:bodyPr>
          <a:lstStyle/>
          <a:p>
            <a:pPr>
              <a:buFont typeface="Wingdings" panose="05000000000000000000" pitchFamily="2" charset="2"/>
              <a:buChar char="ü"/>
            </a:pPr>
            <a:endParaRPr lang="en-US" b="1"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indent="-457200">
              <a:spcBef>
                <a:spcPts val="1800"/>
              </a:spcBef>
              <a:buSzPts val="1920"/>
              <a:buFont typeface="+mj-lt"/>
              <a:buAutoNum type="arabicPeriod"/>
            </a:pPr>
            <a:r>
              <a:rPr lang="en-US" sz="2400" dirty="0">
                <a:solidFill>
                  <a:srgbClr val="3F3F3F"/>
                </a:solidFill>
                <a:latin typeface="Trebuchet MS"/>
              </a:rPr>
              <a:t>Swelling in front of the neck for last 06 months</a:t>
            </a:r>
          </a:p>
          <a:p>
            <a:pPr marL="457200" indent="-457200">
              <a:spcBef>
                <a:spcPts val="1800"/>
              </a:spcBef>
              <a:buSzPts val="1920"/>
              <a:buFont typeface="+mj-lt"/>
              <a:buAutoNum type="arabicPeriod"/>
            </a:pPr>
            <a:r>
              <a:rPr lang="en-US" sz="2400" dirty="0">
                <a:solidFill>
                  <a:srgbClr val="3F3F3F"/>
                </a:solidFill>
                <a:latin typeface="Trebuchet MS"/>
              </a:rPr>
              <a:t>Excessive sweating and heat intolerance for last 2 months</a:t>
            </a:r>
          </a:p>
          <a:p>
            <a:pPr marL="457200" indent="-457200">
              <a:spcBef>
                <a:spcPts val="1800"/>
              </a:spcBef>
              <a:buSzPts val="1920"/>
              <a:buFont typeface="+mj-lt"/>
              <a:buAutoNum type="arabicPeriod"/>
            </a:pPr>
            <a:r>
              <a:rPr lang="en-US" sz="2400" dirty="0">
                <a:solidFill>
                  <a:srgbClr val="3F3F3F"/>
                </a:solidFill>
                <a:latin typeface="Trebuchet MS"/>
              </a:rPr>
              <a:t>Palpitation, restlessness, insomnia, irritability for last 2 months</a:t>
            </a:r>
          </a:p>
          <a:p>
            <a:pPr marL="457200" indent="-457200">
              <a:spcBef>
                <a:spcPts val="1800"/>
              </a:spcBef>
              <a:buSzPts val="1920"/>
              <a:buFont typeface="+mj-lt"/>
              <a:buAutoNum type="arabicPeriod"/>
            </a:pPr>
            <a:r>
              <a:rPr lang="en-US" sz="2400" dirty="0">
                <a:solidFill>
                  <a:srgbClr val="3F3F3F"/>
                </a:solidFill>
                <a:latin typeface="Trebuchet MS"/>
              </a:rPr>
              <a:t>Weight loss for 6 months</a:t>
            </a:r>
          </a:p>
          <a:p>
            <a:pPr marL="457200" indent="-457200">
              <a:spcBef>
                <a:spcPts val="1800"/>
              </a:spcBef>
              <a:buSzPts val="1920"/>
              <a:buFont typeface="+mj-lt"/>
              <a:buAutoNum type="arabicPeriod"/>
            </a:pPr>
            <a:r>
              <a:rPr lang="en-US" sz="2400" dirty="0" err="1">
                <a:solidFill>
                  <a:srgbClr val="3F3F3F"/>
                </a:solidFill>
                <a:latin typeface="Trebuchet MS"/>
              </a:rPr>
              <a:t>Oligomenorrhoea</a:t>
            </a:r>
            <a:r>
              <a:rPr lang="en-US" sz="2400" dirty="0">
                <a:solidFill>
                  <a:srgbClr val="3F3F3F"/>
                </a:solidFill>
                <a:latin typeface="Trebuchet MS"/>
              </a:rPr>
              <a:t> for last 6 months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154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02F2-7BAA-4BDC-BA9A-F63307E65974}"/>
              </a:ext>
            </a:extLst>
          </p:cNvPr>
          <p:cNvSpPr>
            <a:spLocks noGrp="1"/>
          </p:cNvSpPr>
          <p:nvPr>
            <p:ph type="title"/>
          </p:nvPr>
        </p:nvSpPr>
        <p:spPr>
          <a:xfrm>
            <a:off x="576197" y="609600"/>
            <a:ext cx="8697805" cy="342378"/>
          </a:xfrm>
        </p:spPr>
        <p:txBody>
          <a:bodyPr>
            <a:normAutofit fontScale="90000"/>
          </a:bodyPr>
          <a:lstStyle/>
          <a:p>
            <a:r>
              <a:rPr lang="en-US" sz="2400" dirty="0"/>
              <a:t>CONTINUE</a:t>
            </a:r>
          </a:p>
        </p:txBody>
      </p:sp>
      <p:sp>
        <p:nvSpPr>
          <p:cNvPr id="3" name="Content Placeholder 2">
            <a:extLst>
              <a:ext uri="{FF2B5EF4-FFF2-40B4-BE49-F238E27FC236}">
                <a16:creationId xmlns:a16="http://schemas.microsoft.com/office/drawing/2014/main" id="{CE47DD35-A094-486B-86C9-FAC182D1040A}"/>
              </a:ext>
            </a:extLst>
          </p:cNvPr>
          <p:cNvSpPr>
            <a:spLocks noGrp="1"/>
          </p:cNvSpPr>
          <p:nvPr>
            <p:ph idx="1"/>
          </p:nvPr>
        </p:nvSpPr>
        <p:spPr>
          <a:xfrm>
            <a:off x="463463" y="1315233"/>
            <a:ext cx="8810539" cy="4726129"/>
          </a:xfrm>
        </p:spPr>
        <p:txBody>
          <a:bodyPr>
            <a:normAutofit/>
          </a:bodyPr>
          <a:lstStyle/>
          <a:p>
            <a:pPr>
              <a:lnSpc>
                <a:spcPct val="150000"/>
              </a:lnSpc>
            </a:pPr>
            <a:r>
              <a:rPr kumimoji="0" lang="en-US" sz="2800" b="0" i="0" u="none" strike="noStrike" kern="1200" cap="none" spc="0" normalizeH="0" baseline="0" noProof="0" dirty="0">
                <a:ln>
                  <a:noFill/>
                </a:ln>
                <a:solidFill>
                  <a:srgbClr val="000000"/>
                </a:solidFill>
                <a:effectLst/>
                <a:uLnTx/>
                <a:uFillTx/>
                <a:latin typeface="Trebuchet MS" panose="020B0603020202020204"/>
                <a:ea typeface="+mn-ea"/>
                <a:cs typeface="+mn-cs"/>
              </a:rPr>
              <a:t>Should always be prepared to manage thyroid storm (especially in patients with uncontrolled/poorly controlled disease)
Regional anesthesia may be a preferred technique for </a:t>
            </a:r>
            <a:r>
              <a:rPr kumimoji="0" lang="en-US" sz="2800" b="0" i="0" u="none" strike="noStrike" kern="1200" cap="none" spc="0" normalizeH="0" baseline="0" noProof="0" dirty="0" err="1">
                <a:ln>
                  <a:noFill/>
                </a:ln>
                <a:solidFill>
                  <a:srgbClr val="000000"/>
                </a:solidFill>
                <a:effectLst/>
                <a:uLnTx/>
                <a:uFillTx/>
                <a:latin typeface="Trebuchet MS" panose="020B0603020202020204"/>
                <a:ea typeface="+mn-ea"/>
                <a:cs typeface="+mn-cs"/>
              </a:rPr>
              <a:t>pt</a:t>
            </a:r>
            <a:r>
              <a:rPr kumimoji="0" lang="en-US" sz="2800" b="0" i="0" u="none" strike="noStrike" kern="1200" cap="none" spc="0" normalizeH="0" baseline="0" noProof="0" dirty="0">
                <a:ln>
                  <a:noFill/>
                </a:ln>
                <a:solidFill>
                  <a:srgbClr val="000000"/>
                </a:solidFill>
                <a:effectLst/>
                <a:uLnTx/>
                <a:uFillTx/>
                <a:latin typeface="Trebuchet MS" panose="020B0603020202020204"/>
                <a:ea typeface="+mn-ea"/>
                <a:cs typeface="+mn-cs"/>
              </a:rPr>
              <a:t> with hyperthyroidism undergoing non-thyroid surgery. Epinephrine-containing LA solutions should be avoided</a:t>
            </a:r>
            <a:endParaRPr lang="en-US" sz="2800" dirty="0"/>
          </a:p>
        </p:txBody>
      </p:sp>
    </p:spTree>
    <p:extLst>
      <p:ext uri="{BB962C8B-B14F-4D97-AF65-F5344CB8AC3E}">
        <p14:creationId xmlns:p14="http://schemas.microsoft.com/office/powerpoint/2010/main" val="4248764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BC842-2035-4999-820B-AC48C48B31C3}"/>
              </a:ext>
            </a:extLst>
          </p:cNvPr>
          <p:cNvSpPr>
            <a:spLocks noGrp="1"/>
          </p:cNvSpPr>
          <p:nvPr>
            <p:ph idx="1"/>
          </p:nvPr>
        </p:nvSpPr>
        <p:spPr>
          <a:xfrm>
            <a:off x="638827" y="413359"/>
            <a:ext cx="8823067" cy="5323561"/>
          </a:xfrm>
        </p:spPr>
        <p:txBody>
          <a:bodyPr>
            <a:normAutofit fontScale="92500" lnSpcReduction="20000"/>
          </a:bodyPr>
          <a:lstStyle/>
          <a:p>
            <a:pPr marL="0" indent="0">
              <a:lnSpc>
                <a:spcPct val="150000"/>
              </a:lnSpc>
              <a:buNone/>
            </a:pPr>
            <a:r>
              <a:rPr lang="en-US" sz="3600" b="1" dirty="0">
                <a:solidFill>
                  <a:schemeClr val="accent1"/>
                </a:solidFill>
                <a:latin typeface="Trebuchet MS"/>
                <a:ea typeface="+mj-ea"/>
                <a:cs typeface="+mj-cs"/>
              </a:rPr>
              <a:t>PREMEDICATION:</a:t>
            </a:r>
            <a:r>
              <a:rPr lang="en-US" sz="1800" dirty="0">
                <a:solidFill>
                  <a:srgbClr val="000000"/>
                </a:solidFill>
              </a:rPr>
              <a:t>
</a:t>
            </a:r>
            <a:r>
              <a:rPr lang="en-US" sz="2400" dirty="0">
                <a:solidFill>
                  <a:srgbClr val="000000"/>
                </a:solidFill>
              </a:rPr>
              <a:t>-</a:t>
            </a:r>
            <a:r>
              <a:rPr lang="en-US" sz="3000" dirty="0">
                <a:solidFill>
                  <a:srgbClr val="000000"/>
                </a:solidFill>
              </a:rPr>
              <a:t>BDZs
- Anti thyroid medications and Beta-blockers are continued through the morning of surgery.
-Avoid Anti </a:t>
            </a:r>
            <a:r>
              <a:rPr lang="en-US" sz="3000" dirty="0" err="1">
                <a:solidFill>
                  <a:srgbClr val="000000"/>
                </a:solidFill>
              </a:rPr>
              <a:t>cholinergics</a:t>
            </a:r>
            <a:endParaRPr lang="en-US" sz="3000" dirty="0">
              <a:solidFill>
                <a:srgbClr val="000000"/>
              </a:solidFill>
            </a:endParaRPr>
          </a:p>
          <a:p>
            <a:pPr marL="0" indent="0">
              <a:lnSpc>
                <a:spcPct val="150000"/>
              </a:lnSpc>
              <a:buNone/>
            </a:pPr>
            <a:r>
              <a:rPr lang="en-US" sz="3000" b="1" u="sng" dirty="0">
                <a:solidFill>
                  <a:schemeClr val="accent1"/>
                </a:solidFill>
              </a:rPr>
              <a:t>Induction:</a:t>
            </a:r>
            <a:r>
              <a:rPr lang="en-US" sz="3000" dirty="0">
                <a:solidFill>
                  <a:srgbClr val="000000"/>
                </a:solidFill>
              </a:rPr>
              <a:t>
-Establishing adequate </a:t>
            </a:r>
            <a:r>
              <a:rPr lang="en-US" sz="3000" dirty="0" err="1">
                <a:solidFill>
                  <a:srgbClr val="000000"/>
                </a:solidFill>
              </a:rPr>
              <a:t>anaesthetic</a:t>
            </a:r>
            <a:r>
              <a:rPr lang="en-US" sz="3000" dirty="0">
                <a:solidFill>
                  <a:srgbClr val="000000"/>
                </a:solidFill>
              </a:rPr>
              <a:t> depth to avoid exaggerated sympathetic responses.</a:t>
            </a:r>
            <a:endParaRPr lang="en-US" sz="3000" dirty="0"/>
          </a:p>
        </p:txBody>
      </p:sp>
    </p:spTree>
    <p:extLst>
      <p:ext uri="{BB962C8B-B14F-4D97-AF65-F5344CB8AC3E}">
        <p14:creationId xmlns:p14="http://schemas.microsoft.com/office/powerpoint/2010/main" val="4220853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0E20-DF9E-470C-9FB0-C7AEBD1C91FA}"/>
              </a:ext>
            </a:extLst>
          </p:cNvPr>
          <p:cNvSpPr>
            <a:spLocks noGrp="1"/>
          </p:cNvSpPr>
          <p:nvPr>
            <p:ph type="title"/>
          </p:nvPr>
        </p:nvSpPr>
        <p:spPr>
          <a:xfrm>
            <a:off x="894090" y="701458"/>
            <a:ext cx="8379911" cy="1228942"/>
          </a:xfrm>
        </p:spPr>
        <p:txBody>
          <a:bodyPr/>
          <a:lstStyle/>
          <a:p>
            <a:r>
              <a:rPr lang="en-US" sz="2400" dirty="0"/>
              <a:t>CONTINUE</a:t>
            </a:r>
            <a:r>
              <a:rPr lang="en-US" dirty="0"/>
              <a:t>…</a:t>
            </a:r>
            <a:br>
              <a:rPr lang="en-US" sz="3600" b="1" dirty="0">
                <a:solidFill>
                  <a:srgbClr val="000000"/>
                </a:solidFill>
              </a:rPr>
            </a:br>
            <a:endParaRPr lang="en-US" dirty="0"/>
          </a:p>
        </p:txBody>
      </p:sp>
      <p:sp>
        <p:nvSpPr>
          <p:cNvPr id="3" name="Content Placeholder 2">
            <a:extLst>
              <a:ext uri="{FF2B5EF4-FFF2-40B4-BE49-F238E27FC236}">
                <a16:creationId xmlns:a16="http://schemas.microsoft.com/office/drawing/2014/main" id="{CCDE32B6-D7A8-4BEC-8314-C59308883BE5}"/>
              </a:ext>
            </a:extLst>
          </p:cNvPr>
          <p:cNvSpPr>
            <a:spLocks noGrp="1"/>
          </p:cNvSpPr>
          <p:nvPr>
            <p:ph idx="1"/>
          </p:nvPr>
        </p:nvSpPr>
        <p:spPr>
          <a:xfrm>
            <a:off x="894091" y="1177446"/>
            <a:ext cx="8923272" cy="5371578"/>
          </a:xfrm>
        </p:spPr>
        <p:txBody>
          <a:bodyPr>
            <a:normAutofit lnSpcReduction="10000"/>
          </a:bodyPr>
          <a:lstStyle/>
          <a:p>
            <a:pPr algn="just"/>
            <a:endParaRPr lang="en-US" sz="1800" dirty="0">
              <a:solidFill>
                <a:srgbClr val="000000"/>
              </a:solidFill>
            </a:endParaRPr>
          </a:p>
          <a:p>
            <a:pPr algn="just">
              <a:lnSpc>
                <a:spcPct val="200000"/>
              </a:lnSpc>
            </a:pPr>
            <a:r>
              <a:rPr lang="en-US" sz="2800" dirty="0">
                <a:solidFill>
                  <a:srgbClr val="000000"/>
                </a:solidFill>
              </a:rPr>
              <a:t>Avoid drugs that stimulate sympathetic nervous system.(</a:t>
            </a:r>
            <a:r>
              <a:rPr lang="en-US" sz="2800" dirty="0" err="1">
                <a:solidFill>
                  <a:srgbClr val="000000"/>
                </a:solidFill>
              </a:rPr>
              <a:t>e.g</a:t>
            </a:r>
            <a:r>
              <a:rPr lang="en-US" sz="2800" dirty="0">
                <a:solidFill>
                  <a:srgbClr val="000000"/>
                </a:solidFill>
              </a:rPr>
              <a:t> ketamine, </a:t>
            </a:r>
            <a:r>
              <a:rPr lang="en-US" sz="2800" dirty="0" err="1">
                <a:solidFill>
                  <a:srgbClr val="000000"/>
                </a:solidFill>
              </a:rPr>
              <a:t>pancuronium</a:t>
            </a:r>
            <a:r>
              <a:rPr lang="en-US" sz="2800" dirty="0">
                <a:solidFill>
                  <a:srgbClr val="000000"/>
                </a:solidFill>
              </a:rPr>
              <a:t>, atropine, ephedrine, epinephrine, norepinephrine, dopamine etc.) because of possibility of exaggerated elevations in BP and HR (or administer in extremely low doses, if needed)</a:t>
            </a:r>
            <a:endParaRPr lang="en-US" sz="2800" dirty="0"/>
          </a:p>
        </p:txBody>
      </p:sp>
    </p:spTree>
    <p:extLst>
      <p:ext uri="{BB962C8B-B14F-4D97-AF65-F5344CB8AC3E}">
        <p14:creationId xmlns:p14="http://schemas.microsoft.com/office/powerpoint/2010/main" val="2635765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8D86-1E2C-46A8-A83B-92B82E81B86A}"/>
              </a:ext>
            </a:extLst>
          </p:cNvPr>
          <p:cNvSpPr>
            <a:spLocks noGrp="1"/>
          </p:cNvSpPr>
          <p:nvPr>
            <p:ph type="title"/>
          </p:nvPr>
        </p:nvSpPr>
        <p:spPr/>
        <p:txBody>
          <a:bodyPr>
            <a:normAutofit/>
          </a:bodyPr>
          <a:lstStyle/>
          <a:p>
            <a:r>
              <a:rPr lang="en-US" sz="2800" dirty="0"/>
              <a:t>CONTINUE</a:t>
            </a:r>
          </a:p>
        </p:txBody>
      </p:sp>
      <p:sp>
        <p:nvSpPr>
          <p:cNvPr id="3" name="Content Placeholder 2">
            <a:extLst>
              <a:ext uri="{FF2B5EF4-FFF2-40B4-BE49-F238E27FC236}">
                <a16:creationId xmlns:a16="http://schemas.microsoft.com/office/drawing/2014/main" id="{ABACAB03-B5B3-456A-ADEB-268A7387E8A2}"/>
              </a:ext>
            </a:extLst>
          </p:cNvPr>
          <p:cNvSpPr>
            <a:spLocks noGrp="1"/>
          </p:cNvSpPr>
          <p:nvPr>
            <p:ph idx="1"/>
          </p:nvPr>
        </p:nvSpPr>
        <p:spPr>
          <a:xfrm>
            <a:off x="677334" y="1488613"/>
            <a:ext cx="8596668" cy="3880773"/>
          </a:xfrm>
        </p:spPr>
        <p:txBody>
          <a:bodyPr>
            <a:normAutofit/>
          </a:bodyPr>
          <a:lstStyle/>
          <a:p>
            <a:pPr>
              <a:lnSpc>
                <a:spcPct val="200000"/>
              </a:lnSpc>
            </a:pPr>
            <a:r>
              <a:rPr kumimoji="0" lang="en-US" sz="2800" b="0" i="0" u="none" strike="noStrike" kern="1200" cap="none" spc="0" normalizeH="0" baseline="0" noProof="0" dirty="0">
                <a:ln>
                  <a:noFill/>
                </a:ln>
                <a:solidFill>
                  <a:srgbClr val="000000"/>
                </a:solidFill>
                <a:effectLst/>
                <a:uLnTx/>
                <a:uFillTx/>
                <a:latin typeface="Trebuchet MS" panose="020B0603020202020204"/>
                <a:ea typeface="+mn-ea"/>
                <a:cs typeface="+mn-cs"/>
              </a:rPr>
              <a:t> Thiopental sodium (TPS) possesses some anti thyroid activity at high doses, so it may be the agent of choice.(</a:t>
            </a:r>
            <a:r>
              <a:rPr kumimoji="0" lang="en-US" sz="2800" b="0" i="0" u="none" strike="noStrike" kern="1200" cap="none" spc="0" normalizeH="0" baseline="0" noProof="0" dirty="0" err="1">
                <a:ln>
                  <a:noFill/>
                </a:ln>
                <a:solidFill>
                  <a:srgbClr val="000000"/>
                </a:solidFill>
                <a:effectLst/>
                <a:uLnTx/>
                <a:uFillTx/>
                <a:latin typeface="Trebuchet MS" panose="020B0603020202020204"/>
                <a:ea typeface="+mn-ea"/>
                <a:cs typeface="+mn-cs"/>
              </a:rPr>
              <a:t>Thioureylene</a:t>
            </a:r>
            <a:r>
              <a:rPr kumimoji="0" lang="en-US" sz="2800" b="0" i="0" u="none" strike="noStrike" kern="1200" cap="none" spc="0" normalizeH="0" baseline="0" noProof="0" dirty="0">
                <a:ln>
                  <a:noFill/>
                </a:ln>
                <a:solidFill>
                  <a:srgbClr val="000000"/>
                </a:solidFill>
                <a:effectLst/>
                <a:uLnTx/>
                <a:uFillTx/>
                <a:latin typeface="Trebuchet MS" panose="020B0603020202020204"/>
                <a:ea typeface="+mn-ea"/>
                <a:cs typeface="+mn-cs"/>
              </a:rPr>
              <a:t> nucleus of TPS decreases peripheral conversion of T4 to T3).</a:t>
            </a:r>
            <a:endParaRPr lang="en-US" sz="2800" dirty="0"/>
          </a:p>
        </p:txBody>
      </p:sp>
    </p:spTree>
    <p:extLst>
      <p:ext uri="{BB962C8B-B14F-4D97-AF65-F5344CB8AC3E}">
        <p14:creationId xmlns:p14="http://schemas.microsoft.com/office/powerpoint/2010/main" val="1991305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6EFD-AB3A-4C32-8AD0-E89AA1AFF117}"/>
              </a:ext>
            </a:extLst>
          </p:cNvPr>
          <p:cNvSpPr>
            <a:spLocks noGrp="1"/>
          </p:cNvSpPr>
          <p:nvPr>
            <p:ph type="title"/>
          </p:nvPr>
        </p:nvSpPr>
        <p:spPr>
          <a:xfrm>
            <a:off x="450937" y="375781"/>
            <a:ext cx="8823065" cy="1917874"/>
          </a:xfrm>
        </p:spPr>
        <p:txBody>
          <a:bodyPr/>
          <a:lstStyle/>
          <a:p>
            <a:pPr>
              <a:spcBef>
                <a:spcPts val="1000"/>
              </a:spcBef>
              <a:buClr>
                <a:schemeClr val="accent1"/>
              </a:buClr>
              <a:buSzPct val="80000"/>
            </a:pPr>
            <a:r>
              <a:rPr lang="en-US" b="1" dirty="0">
                <a:latin typeface="Trebuchet MS"/>
              </a:rPr>
              <a:t>TRACHEAL INTUBATION:</a:t>
            </a:r>
          </a:p>
        </p:txBody>
      </p:sp>
      <p:sp>
        <p:nvSpPr>
          <p:cNvPr id="3" name="Content Placeholder 2">
            <a:extLst>
              <a:ext uri="{FF2B5EF4-FFF2-40B4-BE49-F238E27FC236}">
                <a16:creationId xmlns:a16="http://schemas.microsoft.com/office/drawing/2014/main" id="{F6742217-F636-441B-836F-81612030C655}"/>
              </a:ext>
            </a:extLst>
          </p:cNvPr>
          <p:cNvSpPr>
            <a:spLocks noGrp="1"/>
          </p:cNvSpPr>
          <p:nvPr>
            <p:ph idx="1"/>
          </p:nvPr>
        </p:nvSpPr>
        <p:spPr>
          <a:xfrm>
            <a:off x="588723" y="1202499"/>
            <a:ext cx="8685279" cy="4876441"/>
          </a:xfrm>
        </p:spPr>
        <p:txBody>
          <a:bodyPr>
            <a:noAutofit/>
          </a:bodyPr>
          <a:lstStyle/>
          <a:p>
            <a:pPr marL="0" indent="0">
              <a:lnSpc>
                <a:spcPct val="200000"/>
              </a:lnSpc>
              <a:buNone/>
            </a:pPr>
            <a:r>
              <a:rPr lang="en-US" sz="2400" dirty="0">
                <a:solidFill>
                  <a:srgbClr val="000000"/>
                </a:solidFill>
              </a:rPr>
              <a:t>Adequate anaesthetize depth must be established before laryngoscopy to avoid exaggerated sympathetic responses(tachycardia, hypertension and ventricular arrhythmias).In case of very large thyroid gland, an assistant may elevate it to facilitate </a:t>
            </a:r>
            <a:r>
              <a:rPr lang="en-US" sz="2400" dirty="0" err="1">
                <a:solidFill>
                  <a:srgbClr val="000000"/>
                </a:solidFill>
              </a:rPr>
              <a:t>intubation.Armored</a:t>
            </a:r>
            <a:r>
              <a:rPr lang="en-US" sz="2400" dirty="0">
                <a:solidFill>
                  <a:srgbClr val="000000"/>
                </a:solidFill>
              </a:rPr>
              <a:t> tube is preferred to avoid kinking/obstruction.</a:t>
            </a:r>
          </a:p>
          <a:p>
            <a:pPr marL="0" indent="0">
              <a:lnSpc>
                <a:spcPct val="200000"/>
              </a:lnSpc>
              <a:buNone/>
            </a:pPr>
            <a:r>
              <a:rPr lang="en-US" sz="2400" dirty="0">
                <a:solidFill>
                  <a:srgbClr val="000000"/>
                </a:solidFill>
              </a:rPr>
              <a:t>
</a:t>
            </a:r>
            <a:endParaRPr lang="en-US" sz="2400" dirty="0"/>
          </a:p>
        </p:txBody>
      </p:sp>
    </p:spTree>
    <p:extLst>
      <p:ext uri="{BB962C8B-B14F-4D97-AF65-F5344CB8AC3E}">
        <p14:creationId xmlns:p14="http://schemas.microsoft.com/office/powerpoint/2010/main" val="2057441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BF78-5382-41C9-9716-DE05BB9F06E7}"/>
              </a:ext>
            </a:extLst>
          </p:cNvPr>
          <p:cNvSpPr>
            <a:spLocks noGrp="1"/>
          </p:cNvSpPr>
          <p:nvPr>
            <p:ph type="title"/>
          </p:nvPr>
        </p:nvSpPr>
        <p:spPr>
          <a:xfrm>
            <a:off x="338203" y="388307"/>
            <a:ext cx="8935799" cy="1985224"/>
          </a:xfrm>
        </p:spPr>
        <p:txBody>
          <a:bodyPr/>
          <a:lstStyle/>
          <a:p>
            <a:pPr>
              <a:spcBef>
                <a:spcPts val="1000"/>
              </a:spcBef>
              <a:buClr>
                <a:schemeClr val="accent1"/>
              </a:buClr>
              <a:buSzPct val="80000"/>
            </a:pPr>
            <a:r>
              <a:rPr lang="en-US" b="1" dirty="0">
                <a:latin typeface="Trebuchet MS"/>
              </a:rPr>
              <a:t>POSITIONING AND PRECAUTION:</a:t>
            </a:r>
          </a:p>
        </p:txBody>
      </p:sp>
      <p:sp>
        <p:nvSpPr>
          <p:cNvPr id="3" name="Content Placeholder 2">
            <a:extLst>
              <a:ext uri="{FF2B5EF4-FFF2-40B4-BE49-F238E27FC236}">
                <a16:creationId xmlns:a16="http://schemas.microsoft.com/office/drawing/2014/main" id="{F2FD4157-1C1F-4C5C-8D25-472E20C94FC4}"/>
              </a:ext>
            </a:extLst>
          </p:cNvPr>
          <p:cNvSpPr>
            <a:spLocks noGrp="1"/>
          </p:cNvSpPr>
          <p:nvPr>
            <p:ph idx="1"/>
          </p:nvPr>
        </p:nvSpPr>
        <p:spPr>
          <a:xfrm>
            <a:off x="475989" y="776614"/>
            <a:ext cx="8798013" cy="5264749"/>
          </a:xfrm>
        </p:spPr>
        <p:txBody>
          <a:bodyPr>
            <a:normAutofit/>
          </a:bodyPr>
          <a:lstStyle/>
          <a:p>
            <a:pPr marL="0" indent="0">
              <a:lnSpc>
                <a:spcPct val="200000"/>
              </a:lnSpc>
              <a:buNone/>
            </a:pPr>
            <a:r>
              <a:rPr lang="en-US" sz="1800" dirty="0">
                <a:solidFill>
                  <a:srgbClr val="000000"/>
                </a:solidFill>
              </a:rPr>
              <a:t>
</a:t>
            </a:r>
            <a:r>
              <a:rPr lang="en-US" sz="2400" b="1" dirty="0">
                <a:solidFill>
                  <a:srgbClr val="FF0000"/>
                </a:solidFill>
              </a:rPr>
              <a:t>Head side </a:t>
            </a:r>
            <a:r>
              <a:rPr lang="en-US" sz="2400" dirty="0">
                <a:solidFill>
                  <a:srgbClr val="000000"/>
                </a:solidFill>
              </a:rPr>
              <a:t>can be raised 15-20° to aid venous drainage and reduce blood loss, though doing so increases the risk of venous air embolism.
</a:t>
            </a:r>
            <a:r>
              <a:rPr lang="en-US" sz="2400" b="1" dirty="0">
                <a:solidFill>
                  <a:srgbClr val="FF0000"/>
                </a:solidFill>
              </a:rPr>
              <a:t>Eye protection </a:t>
            </a:r>
            <a:r>
              <a:rPr lang="en-US" sz="2400" dirty="0">
                <a:solidFill>
                  <a:srgbClr val="000000"/>
                </a:solidFill>
              </a:rPr>
              <a:t>(eye drops, lubricants, eye pads) as exophthalmos/proptosis increases the risk of corneal abrasion/ulceration.</a:t>
            </a:r>
            <a:endParaRPr lang="en-US" sz="2400" dirty="0"/>
          </a:p>
        </p:txBody>
      </p:sp>
    </p:spTree>
    <p:extLst>
      <p:ext uri="{BB962C8B-B14F-4D97-AF65-F5344CB8AC3E}">
        <p14:creationId xmlns:p14="http://schemas.microsoft.com/office/powerpoint/2010/main" val="951576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B1780-0023-4650-BEAE-9EE257BECA21}"/>
              </a:ext>
            </a:extLst>
          </p:cNvPr>
          <p:cNvSpPr>
            <a:spLocks noGrp="1"/>
          </p:cNvSpPr>
          <p:nvPr>
            <p:ph idx="1"/>
          </p:nvPr>
        </p:nvSpPr>
        <p:spPr>
          <a:xfrm>
            <a:off x="388308" y="1402915"/>
            <a:ext cx="9194104" cy="4534498"/>
          </a:xfrm>
        </p:spPr>
        <p:txBody>
          <a:bodyPr>
            <a:noAutofit/>
          </a:bodyPr>
          <a:lstStyle/>
          <a:p>
            <a:pPr marL="0" indent="0" algn="just">
              <a:lnSpc>
                <a:spcPct val="200000"/>
              </a:lnSpc>
              <a:buNone/>
            </a:pPr>
            <a:r>
              <a:rPr lang="en-US" sz="2800" b="1" dirty="0">
                <a:solidFill>
                  <a:schemeClr val="accent2">
                    <a:lumMod val="75000"/>
                  </a:schemeClr>
                </a:solidFill>
              </a:rPr>
              <a:t>Monitoring</a:t>
            </a:r>
            <a:r>
              <a:rPr lang="en-US" sz="2400" b="1" dirty="0">
                <a:solidFill>
                  <a:schemeClr val="accent2">
                    <a:lumMod val="75000"/>
                  </a:schemeClr>
                </a:solidFill>
              </a:rPr>
              <a:t>: </a:t>
            </a:r>
            <a:r>
              <a:rPr lang="en-US" sz="2400" dirty="0">
                <a:solidFill>
                  <a:srgbClr val="000000"/>
                </a:solidFill>
              </a:rPr>
              <a:t>The surgical procedure as well as the patient's general condition dictate monitoring requirements. Cardiovascular function (ECG, NIBP, Pulse oximetry) and body temperature should be closely monitored.</a:t>
            </a:r>
          </a:p>
          <a:p>
            <a:pPr marL="0" indent="0" algn="just">
              <a:buNone/>
            </a:pPr>
            <a:endParaRPr lang="en-US" sz="2400" dirty="0">
              <a:solidFill>
                <a:srgbClr val="000000"/>
              </a:solidFill>
            </a:endParaRPr>
          </a:p>
        </p:txBody>
      </p:sp>
    </p:spTree>
    <p:extLst>
      <p:ext uri="{BB962C8B-B14F-4D97-AF65-F5344CB8AC3E}">
        <p14:creationId xmlns:p14="http://schemas.microsoft.com/office/powerpoint/2010/main" val="916800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0CBD-F4D6-4F31-BDB7-8C0EB9164860}"/>
              </a:ext>
            </a:extLst>
          </p:cNvPr>
          <p:cNvSpPr>
            <a:spLocks noGrp="1"/>
          </p:cNvSpPr>
          <p:nvPr>
            <p:ph type="title"/>
          </p:nvPr>
        </p:nvSpPr>
        <p:spPr/>
        <p:txBody>
          <a:bodyPr>
            <a:normAutofit/>
          </a:bodyPr>
          <a:lstStyle/>
          <a:p>
            <a:r>
              <a:rPr lang="en-US" sz="2400" dirty="0"/>
              <a:t>CONTINUE</a:t>
            </a:r>
          </a:p>
        </p:txBody>
      </p:sp>
      <p:sp>
        <p:nvSpPr>
          <p:cNvPr id="3" name="Content Placeholder 2">
            <a:extLst>
              <a:ext uri="{FF2B5EF4-FFF2-40B4-BE49-F238E27FC236}">
                <a16:creationId xmlns:a16="http://schemas.microsoft.com/office/drawing/2014/main" id="{DEA2B3A3-7364-4597-B409-F3A3CF0EC037}"/>
              </a:ext>
            </a:extLst>
          </p:cNvPr>
          <p:cNvSpPr>
            <a:spLocks noGrp="1"/>
          </p:cNvSpPr>
          <p:nvPr>
            <p:ph idx="1"/>
          </p:nvPr>
        </p:nvSpPr>
        <p:spPr>
          <a:xfrm>
            <a:off x="677334" y="1390389"/>
            <a:ext cx="8572544" cy="5311035"/>
          </a:xfrm>
        </p:spPr>
        <p:txBody>
          <a:bodyPr>
            <a:noAutofit/>
          </a:bodyPr>
          <a:lstStyle/>
          <a:p>
            <a:pPr marL="0" marR="0" lvl="0" indent="0" algn="just" defTabSz="457200" rtl="0" eaLnBrk="1" fontAlgn="auto" latinLnBrk="0" hangingPunct="1">
              <a:lnSpc>
                <a:spcPct val="200000"/>
              </a:lnSpc>
              <a:spcBef>
                <a:spcPts val="1000"/>
              </a:spcBef>
              <a:spcAft>
                <a:spcPts val="0"/>
              </a:spcAft>
              <a:buClr>
                <a:srgbClr val="90C226"/>
              </a:buClr>
              <a:buSzPct val="80000"/>
              <a:buFont typeface="Wingdings 3" charset="2"/>
              <a:buNone/>
              <a:tabLst/>
              <a:defRPr/>
            </a:pPr>
            <a:r>
              <a:rPr kumimoji="0" lang="en-US" sz="2400" b="1" i="0" u="none" strike="noStrike" kern="1200" cap="none" spc="0" normalizeH="0" baseline="0" noProof="0" dirty="0">
                <a:ln>
                  <a:noFill/>
                </a:ln>
                <a:solidFill>
                  <a:srgbClr val="54A021">
                    <a:lumMod val="75000"/>
                  </a:srgbClr>
                </a:solidFill>
                <a:effectLst/>
                <a:uLnTx/>
                <a:uFillTx/>
                <a:latin typeface="Trebuchet MS" panose="020B0603020202020204"/>
                <a:ea typeface="+mn-ea"/>
                <a:cs typeface="+mn-cs"/>
              </a:rPr>
              <a:t>Maintenance: </a:t>
            </a:r>
            <a:r>
              <a:rPr kumimoji="0" lang="en-US" sz="2400" b="0" i="0" u="none" strike="noStrike" kern="1200" cap="none" spc="0" normalizeH="0" baseline="0" noProof="0" dirty="0">
                <a:ln>
                  <a:noFill/>
                </a:ln>
                <a:solidFill>
                  <a:srgbClr val="000000"/>
                </a:solidFill>
                <a:effectLst/>
                <a:uLnTx/>
                <a:uFillTx/>
                <a:latin typeface="Trebuchet MS" panose="020B0603020202020204"/>
                <a:ea typeface="+mn-ea"/>
                <a:cs typeface="+mn-cs"/>
              </a:rPr>
              <a:t>No change in MAC. Volatile anesthetics, N2O, Propofol and opioids are generally regarded as safe &amp; satisfactory.</a:t>
            </a:r>
          </a:p>
          <a:p>
            <a:pPr marL="0" marR="0" lvl="0" indent="0" algn="just" defTabSz="457200" rtl="0" eaLnBrk="1" fontAlgn="auto" latinLnBrk="0" hangingPunct="1">
              <a:lnSpc>
                <a:spcPct val="200000"/>
              </a:lnSpc>
              <a:spcBef>
                <a:spcPts val="1000"/>
              </a:spcBef>
              <a:spcAft>
                <a:spcPts val="0"/>
              </a:spcAft>
              <a:buClr>
                <a:srgbClr val="90C226"/>
              </a:buClr>
              <a:buSzPct val="80000"/>
              <a:buFont typeface="Wingdings 3" charset="2"/>
              <a:buNone/>
              <a:tabLst/>
              <a:defRPr/>
            </a:pPr>
            <a:r>
              <a:rPr kumimoji="0" lang="en-US" sz="2400" b="0" i="0" u="none" strike="noStrike" kern="1200" cap="none" spc="0" normalizeH="0" baseline="0" noProof="0" dirty="0">
                <a:ln>
                  <a:noFill/>
                </a:ln>
                <a:solidFill>
                  <a:srgbClr val="FF0000"/>
                </a:solidFill>
                <a:effectLst/>
                <a:uLnTx/>
                <a:uFillTx/>
                <a:latin typeface="Trebuchet MS" panose="020B0603020202020204"/>
                <a:ea typeface="+mn-ea"/>
                <a:cs typeface="+mn-cs"/>
              </a:rPr>
              <a:t>Competitive NMBAs </a:t>
            </a:r>
            <a:r>
              <a:rPr kumimoji="0" lang="en-US" sz="2400" b="0" i="0" u="none" strike="noStrike" kern="1200" cap="none" spc="0" normalizeH="0" baseline="0" noProof="0" dirty="0">
                <a:ln>
                  <a:noFill/>
                </a:ln>
                <a:solidFill>
                  <a:srgbClr val="000000"/>
                </a:solidFill>
                <a:effectLst/>
                <a:uLnTx/>
                <a:uFillTx/>
                <a:latin typeface="Trebuchet MS" panose="020B0603020202020204"/>
                <a:ea typeface="+mn-ea"/>
                <a:cs typeface="+mn-cs"/>
              </a:rPr>
              <a:t>should be administered cautiously and carefully titrated, because hyperthyroid patients may have co-existing muscle disease (e.g. myopathies and myasthenia gravis).</a:t>
            </a:r>
            <a:endParaRPr kumimoji="0" lang="en-US" sz="2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a:lnSpc>
                <a:spcPct val="200000"/>
              </a:lnSpc>
            </a:pPr>
            <a:endParaRPr lang="en-US" sz="2400" dirty="0"/>
          </a:p>
        </p:txBody>
      </p:sp>
    </p:spTree>
    <p:extLst>
      <p:ext uri="{BB962C8B-B14F-4D97-AF65-F5344CB8AC3E}">
        <p14:creationId xmlns:p14="http://schemas.microsoft.com/office/powerpoint/2010/main" val="3367447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C6142A4-014E-47E2-B0D3-F81DAC88537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601" y="496471"/>
            <a:ext cx="4102304" cy="5469740"/>
          </a:xfrm>
          <a:prstGeom prst="rect">
            <a:avLst/>
          </a:prstGeom>
          <a:ln w="2286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37965223-26DC-4090-B879-E003F5FB12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810" y="496471"/>
            <a:ext cx="4188761" cy="558501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73367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428AD-E34D-4011-9392-C7CFFE2BA873}"/>
              </a:ext>
            </a:extLst>
          </p:cNvPr>
          <p:cNvSpPr>
            <a:spLocks noGrp="1"/>
          </p:cNvSpPr>
          <p:nvPr>
            <p:ph idx="1"/>
          </p:nvPr>
        </p:nvSpPr>
        <p:spPr>
          <a:xfrm>
            <a:off x="589651" y="905006"/>
            <a:ext cx="8596668" cy="5047988"/>
          </a:xfrm>
        </p:spPr>
        <p:txBody>
          <a:bodyPr>
            <a:noAutofit/>
          </a:bodyPr>
          <a:lstStyle/>
          <a:p>
            <a:pPr marL="0" indent="0">
              <a:lnSpc>
                <a:spcPct val="150000"/>
              </a:lnSpc>
              <a:buNone/>
            </a:pPr>
            <a:r>
              <a:rPr lang="en-US" sz="2800" dirty="0">
                <a:solidFill>
                  <a:srgbClr val="000000"/>
                </a:solidFill>
              </a:rPr>
              <a:t>Treat intraoperative hypotension with intravenous fluid and direct acting vasopressor(</a:t>
            </a:r>
            <a:r>
              <a:rPr lang="en-US" sz="2800" dirty="0" err="1">
                <a:solidFill>
                  <a:srgbClr val="000000"/>
                </a:solidFill>
              </a:rPr>
              <a:t>e.g.phenylephrine</a:t>
            </a:r>
            <a:r>
              <a:rPr lang="en-US" sz="2800" dirty="0">
                <a:solidFill>
                  <a:srgbClr val="000000"/>
                </a:solidFill>
              </a:rPr>
              <a:t>) is preferred.</a:t>
            </a:r>
          </a:p>
          <a:p>
            <a:pPr marL="0" indent="0">
              <a:lnSpc>
                <a:spcPct val="150000"/>
              </a:lnSpc>
              <a:buNone/>
            </a:pPr>
            <a:endParaRPr lang="en-US" sz="2800" dirty="0">
              <a:solidFill>
                <a:srgbClr val="000000"/>
              </a:solidFill>
            </a:endParaRPr>
          </a:p>
          <a:p>
            <a:pPr marL="0" indent="0">
              <a:lnSpc>
                <a:spcPct val="150000"/>
              </a:lnSpc>
              <a:buNone/>
            </a:pPr>
            <a:r>
              <a:rPr lang="en-US" sz="2800" b="1" dirty="0">
                <a:solidFill>
                  <a:schemeClr val="accent2">
                    <a:lumMod val="75000"/>
                  </a:schemeClr>
                </a:solidFill>
              </a:rPr>
              <a:t>Reversal:</a:t>
            </a:r>
            <a:r>
              <a:rPr lang="en-US" sz="2800" dirty="0">
                <a:solidFill>
                  <a:srgbClr val="000000"/>
                </a:solidFill>
              </a:rPr>
              <a:t>
Deep </a:t>
            </a:r>
            <a:r>
              <a:rPr lang="en-US" sz="2800" dirty="0" err="1">
                <a:solidFill>
                  <a:srgbClr val="000000"/>
                </a:solidFill>
              </a:rPr>
              <a:t>extubation</a:t>
            </a:r>
            <a:r>
              <a:rPr lang="en-US" sz="2800" dirty="0">
                <a:solidFill>
                  <a:srgbClr val="000000"/>
                </a:solidFill>
              </a:rPr>
              <a:t> may be a choice. Acetylcholinesterase </a:t>
            </a:r>
            <a:r>
              <a:rPr lang="en-US" sz="2800" dirty="0" err="1">
                <a:solidFill>
                  <a:srgbClr val="000000"/>
                </a:solidFill>
              </a:rPr>
              <a:t>inhibitor+Glycopyrrolate</a:t>
            </a:r>
            <a:r>
              <a:rPr lang="en-US" sz="2800" dirty="0">
                <a:solidFill>
                  <a:srgbClr val="000000"/>
                </a:solidFill>
              </a:rPr>
              <a:t>.</a:t>
            </a:r>
          </a:p>
          <a:p>
            <a:pPr marL="0" indent="0">
              <a:lnSpc>
                <a:spcPct val="150000"/>
              </a:lnSpc>
              <a:buNone/>
            </a:pPr>
            <a:r>
              <a:rPr lang="en-US" sz="2800" dirty="0">
                <a:solidFill>
                  <a:srgbClr val="000000"/>
                </a:solidFill>
              </a:rPr>
              <a:t>
</a:t>
            </a:r>
            <a:endParaRPr lang="en-US" sz="2800" dirty="0"/>
          </a:p>
        </p:txBody>
      </p:sp>
    </p:spTree>
    <p:extLst>
      <p:ext uri="{BB962C8B-B14F-4D97-AF65-F5344CB8AC3E}">
        <p14:creationId xmlns:p14="http://schemas.microsoft.com/office/powerpoint/2010/main" val="143431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019" y="817646"/>
            <a:ext cx="7007317" cy="1179320"/>
          </a:xfrm>
        </p:spPr>
        <p:txBody>
          <a:bodyPr>
            <a:normAutofit/>
          </a:bodyPr>
          <a:lstStyle/>
          <a:p>
            <a:pPr>
              <a:spcBef>
                <a:spcPts val="0"/>
              </a:spcBef>
              <a:buClr>
                <a:schemeClr val="accent1"/>
              </a:buClr>
              <a:buSzPts val="3600"/>
            </a:pPr>
            <a:r>
              <a:rPr lang="en-US" b="1" dirty="0">
                <a:latin typeface="Trebuchet MS"/>
              </a:rPr>
              <a:t>HISTORY OF PRESENT ILLNESS :</a:t>
            </a:r>
          </a:p>
        </p:txBody>
      </p:sp>
      <p:sp>
        <p:nvSpPr>
          <p:cNvPr id="3" name="Content Placeholder 2"/>
          <p:cNvSpPr>
            <a:spLocks noGrp="1"/>
          </p:cNvSpPr>
          <p:nvPr>
            <p:ph idx="1"/>
          </p:nvPr>
        </p:nvSpPr>
        <p:spPr>
          <a:xfrm>
            <a:off x="269603" y="1671289"/>
            <a:ext cx="9300282" cy="4879823"/>
          </a:xfrm>
        </p:spPr>
        <p:txBody>
          <a:bodyPr>
            <a:normAutofit/>
          </a:bodyPr>
          <a:lstStyle/>
          <a:p>
            <a:pPr marL="182880" indent="0" algn="just">
              <a:lnSpc>
                <a:spcPct val="150000"/>
              </a:lnSpc>
              <a:spcBef>
                <a:spcPts val="600"/>
              </a:spcBef>
              <a:spcAft>
                <a:spcPts val="600"/>
              </a:spcAft>
              <a:buSzPts val="1920"/>
              <a:buNone/>
            </a:pPr>
            <a:r>
              <a:rPr lang="en-US" sz="2400" dirty="0">
                <a:solidFill>
                  <a:srgbClr val="3F3F3F"/>
                </a:solidFill>
                <a:latin typeface="Trebuchet MS"/>
              </a:rPr>
              <a:t>According to the statement of the patient  she was reasonably well about 06 months back. Then she noticed  a swelling in front of her neck. The swelling was insidious in onset, progressive in nature, not painful , not associated with difficulties in breathing or swallowing. There was no H/O of changes of her voice. She also complained of excessive palmar sweating and intolerance to heat for the last 02 months and felt comfortable in cold environment.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869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7B90-CD71-49B7-8356-DC5675CD5204}"/>
              </a:ext>
            </a:extLst>
          </p:cNvPr>
          <p:cNvSpPr>
            <a:spLocks noGrp="1"/>
          </p:cNvSpPr>
          <p:nvPr>
            <p:ph type="title"/>
          </p:nvPr>
        </p:nvSpPr>
        <p:spPr/>
        <p:txBody>
          <a:bodyPr>
            <a:normAutofit/>
          </a:bodyPr>
          <a:lstStyle/>
          <a:p>
            <a:r>
              <a:rPr lang="en-US" sz="2400" dirty="0"/>
              <a:t>CONTINUE</a:t>
            </a:r>
          </a:p>
        </p:txBody>
      </p:sp>
      <p:sp>
        <p:nvSpPr>
          <p:cNvPr id="3" name="Content Placeholder 2">
            <a:extLst>
              <a:ext uri="{FF2B5EF4-FFF2-40B4-BE49-F238E27FC236}">
                <a16:creationId xmlns:a16="http://schemas.microsoft.com/office/drawing/2014/main" id="{1F34D1CC-C8BA-4739-A4FA-7E22D81C7BE1}"/>
              </a:ext>
            </a:extLst>
          </p:cNvPr>
          <p:cNvSpPr>
            <a:spLocks noGrp="1"/>
          </p:cNvSpPr>
          <p:nvPr>
            <p:ph idx="1"/>
          </p:nvPr>
        </p:nvSpPr>
        <p:spPr>
          <a:xfrm>
            <a:off x="677334" y="1240077"/>
            <a:ext cx="8596668" cy="4801285"/>
          </a:xfrm>
        </p:spPr>
        <p:txBody>
          <a:bodyPr/>
          <a:lstStyle/>
          <a:p>
            <a:pPr>
              <a:lnSpc>
                <a:spcPct val="200000"/>
              </a:lnSpc>
            </a:pPr>
            <a:r>
              <a:rPr kumimoji="0" lang="en-US" sz="2400" b="1" i="0" u="none" strike="noStrike" kern="1200" cap="none" spc="0" normalizeH="0" baseline="0" noProof="0" dirty="0">
                <a:ln>
                  <a:noFill/>
                </a:ln>
                <a:solidFill>
                  <a:srgbClr val="54A021">
                    <a:lumMod val="75000"/>
                  </a:srgbClr>
                </a:solidFill>
                <a:effectLst/>
                <a:uLnTx/>
                <a:uFillTx/>
                <a:latin typeface="Trebuchet MS" panose="020B0603020202020204"/>
                <a:ea typeface="+mn-ea"/>
                <a:cs typeface="+mn-cs"/>
              </a:rPr>
              <a:t>Post-operative:</a:t>
            </a:r>
            <a:r>
              <a:rPr kumimoji="0" lang="en-US" sz="2400" b="0" i="0" u="none" strike="noStrike" kern="1200" cap="none" spc="0" normalizeH="0" baseline="0" noProof="0" dirty="0">
                <a:ln>
                  <a:noFill/>
                </a:ln>
                <a:solidFill>
                  <a:srgbClr val="000000"/>
                </a:solidFill>
                <a:effectLst/>
                <a:uLnTx/>
                <a:uFillTx/>
                <a:latin typeface="Trebuchet MS" panose="020B0603020202020204"/>
                <a:ea typeface="+mn-ea"/>
                <a:cs typeface="+mn-cs"/>
              </a:rPr>
              <a:t>
Vocal cord function can be evaluated by laryngoscopy immediately following deep </a:t>
            </a:r>
            <a:r>
              <a:rPr kumimoji="0" lang="en-US" sz="2400" b="0" i="0" u="none" strike="noStrike" kern="1200" cap="none" spc="0" normalizeH="0" baseline="0" noProof="0" dirty="0" err="1">
                <a:ln>
                  <a:noFill/>
                </a:ln>
                <a:solidFill>
                  <a:srgbClr val="000000"/>
                </a:solidFill>
                <a:effectLst/>
                <a:uLnTx/>
                <a:uFillTx/>
                <a:latin typeface="Trebuchet MS" panose="020B0603020202020204"/>
                <a:ea typeface="+mn-ea"/>
                <a:cs typeface="+mn-cs"/>
              </a:rPr>
              <a:t>extubation</a:t>
            </a:r>
            <a:r>
              <a:rPr kumimoji="0" lang="en-US" sz="2400" b="0" i="0" u="none" strike="noStrike" kern="1200" cap="none" spc="0" normalizeH="0" baseline="0" noProof="0" dirty="0">
                <a:ln>
                  <a:noFill/>
                </a:ln>
                <a:solidFill>
                  <a:srgbClr val="000000"/>
                </a:solidFill>
                <a:effectLst/>
                <a:uLnTx/>
                <a:uFillTx/>
                <a:latin typeface="Trebuchet MS" panose="020B0603020202020204"/>
                <a:ea typeface="+mn-ea"/>
                <a:cs typeface="+mn-cs"/>
              </a:rPr>
              <a:t>, though rarely necessary. Failure of one or both cords to move may require re intubation and exploration of the wound.</a:t>
            </a:r>
            <a:endParaRPr lang="en-US" dirty="0"/>
          </a:p>
        </p:txBody>
      </p:sp>
    </p:spTree>
    <p:extLst>
      <p:ext uri="{BB962C8B-B14F-4D97-AF65-F5344CB8AC3E}">
        <p14:creationId xmlns:p14="http://schemas.microsoft.com/office/powerpoint/2010/main" val="1607369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C416-8121-470E-8B29-437611E9E3F7}"/>
              </a:ext>
            </a:extLst>
          </p:cNvPr>
          <p:cNvSpPr>
            <a:spLocks noGrp="1"/>
          </p:cNvSpPr>
          <p:nvPr>
            <p:ph type="title"/>
          </p:nvPr>
        </p:nvSpPr>
        <p:spPr>
          <a:xfrm>
            <a:off x="527021" y="363254"/>
            <a:ext cx="3556463" cy="901875"/>
          </a:xfrm>
        </p:spPr>
        <p:txBody>
          <a:bodyPr>
            <a:normAutofit fontScale="90000"/>
          </a:bodyPr>
          <a:lstStyle/>
          <a:p>
            <a:r>
              <a:rPr lang="en-US" sz="4000" dirty="0"/>
              <a:t>CONTINUE…</a:t>
            </a:r>
            <a:br>
              <a:rPr lang="en-US" sz="3600" b="1" dirty="0">
                <a:solidFill>
                  <a:srgbClr val="000000"/>
                </a:solidFill>
              </a:rPr>
            </a:br>
            <a:br>
              <a:rPr lang="en-US" sz="3600" b="1" dirty="0">
                <a:solidFill>
                  <a:srgbClr val="000000"/>
                </a:solidFill>
              </a:rPr>
            </a:br>
            <a:endParaRPr lang="en-US" dirty="0"/>
          </a:p>
        </p:txBody>
      </p:sp>
      <p:sp>
        <p:nvSpPr>
          <p:cNvPr id="3" name="Content Placeholder 2">
            <a:extLst>
              <a:ext uri="{FF2B5EF4-FFF2-40B4-BE49-F238E27FC236}">
                <a16:creationId xmlns:a16="http://schemas.microsoft.com/office/drawing/2014/main" id="{DF471D5B-0EA3-4C12-B424-66AFAA5E86B0}"/>
              </a:ext>
            </a:extLst>
          </p:cNvPr>
          <p:cNvSpPr>
            <a:spLocks noGrp="1"/>
          </p:cNvSpPr>
          <p:nvPr>
            <p:ph idx="1"/>
          </p:nvPr>
        </p:nvSpPr>
        <p:spPr>
          <a:xfrm>
            <a:off x="527021" y="1111685"/>
            <a:ext cx="9543905" cy="4634629"/>
          </a:xfrm>
        </p:spPr>
        <p:txBody>
          <a:bodyPr>
            <a:normAutofit fontScale="92500" lnSpcReduction="10000"/>
          </a:bodyPr>
          <a:lstStyle/>
          <a:p>
            <a:pPr marL="0" indent="0" algn="just">
              <a:lnSpc>
                <a:spcPct val="150000"/>
              </a:lnSpc>
              <a:buNone/>
            </a:pPr>
            <a:endParaRPr lang="en-US" sz="1800" dirty="0">
              <a:solidFill>
                <a:srgbClr val="000000"/>
              </a:solidFill>
            </a:endParaRPr>
          </a:p>
          <a:p>
            <a:pPr>
              <a:lnSpc>
                <a:spcPct val="210000"/>
              </a:lnSpc>
            </a:pPr>
            <a:r>
              <a:rPr lang="en-US" sz="2800" dirty="0">
                <a:solidFill>
                  <a:srgbClr val="000000"/>
                </a:solidFill>
              </a:rPr>
              <a:t>Talking to the patient to check the voice.
Immediate treatment of hematoma formation following thyroidectomy   includes opening the neck wound and evacuating the clot, then reassessing the need for reintubation.</a:t>
            </a:r>
            <a:endParaRPr lang="en-US" sz="2800" dirty="0"/>
          </a:p>
        </p:txBody>
      </p:sp>
    </p:spTree>
    <p:extLst>
      <p:ext uri="{BB962C8B-B14F-4D97-AF65-F5344CB8AC3E}">
        <p14:creationId xmlns:p14="http://schemas.microsoft.com/office/powerpoint/2010/main" val="1826434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5CE8-A9F4-4DA3-B689-4075F017632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9AE62CF6-2324-4AB8-93E7-40A912334897}"/>
              </a:ext>
            </a:extLst>
          </p:cNvPr>
          <p:cNvSpPr>
            <a:spLocks noGrp="1"/>
          </p:cNvSpPr>
          <p:nvPr>
            <p:ph idx="1"/>
          </p:nvPr>
        </p:nvSpPr>
        <p:spPr>
          <a:xfrm>
            <a:off x="677334" y="1488613"/>
            <a:ext cx="8421304" cy="4548932"/>
          </a:xfrm>
        </p:spPr>
        <p:txBody>
          <a:bodyPr>
            <a:noAutofit/>
          </a:bodyPr>
          <a:lstStyle/>
          <a:p>
            <a:pPr marL="342900" marR="0" lvl="0" indent="-342900" algn="l" defTabSz="457200" rtl="0" eaLnBrk="1" fontAlgn="auto" latinLnBrk="0" hangingPunct="1">
              <a:lnSpc>
                <a:spcPct val="20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dirty="0">
                <a:ln>
                  <a:noFill/>
                </a:ln>
                <a:solidFill>
                  <a:srgbClr val="000000"/>
                </a:solidFill>
                <a:effectLst/>
                <a:uLnTx/>
                <a:uFillTx/>
                <a:latin typeface="Trebuchet MS" panose="020B0603020202020204"/>
                <a:ea typeface="+mn-ea"/>
                <a:cs typeface="+mn-cs"/>
              </a:rPr>
              <a:t>Take into account thyroid storm and other complications.
ß-blocker therapy may need to be continued in the postoperative period (because half life of T4 is 7- 8 days).</a:t>
            </a:r>
          </a:p>
          <a:p>
            <a:endParaRPr lang="en-US" sz="2800" dirty="0"/>
          </a:p>
        </p:txBody>
      </p:sp>
    </p:spTree>
    <p:extLst>
      <p:ext uri="{BB962C8B-B14F-4D97-AF65-F5344CB8AC3E}">
        <p14:creationId xmlns:p14="http://schemas.microsoft.com/office/powerpoint/2010/main" val="12349649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Diagonal Corners Snipped 4">
            <a:extLst>
              <a:ext uri="{FF2B5EF4-FFF2-40B4-BE49-F238E27FC236}">
                <a16:creationId xmlns:a16="http://schemas.microsoft.com/office/drawing/2014/main" id="{69A00641-E88C-4FAC-BD1B-7756BBF7AD62}"/>
              </a:ext>
            </a:extLst>
          </p:cNvPr>
          <p:cNvSpPr/>
          <p:nvPr/>
        </p:nvSpPr>
        <p:spPr>
          <a:xfrm>
            <a:off x="1177446" y="1653436"/>
            <a:ext cx="7027101" cy="311898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FBFFF5C-D2A0-4652-93FA-03B6160CE34F}"/>
              </a:ext>
            </a:extLst>
          </p:cNvPr>
          <p:cNvSpPr>
            <a:spLocks noGrp="1"/>
          </p:cNvSpPr>
          <p:nvPr>
            <p:ph idx="1"/>
          </p:nvPr>
        </p:nvSpPr>
        <p:spPr>
          <a:xfrm>
            <a:off x="1979112" y="2404997"/>
            <a:ext cx="5920636" cy="2367420"/>
          </a:xfrm>
        </p:spPr>
        <p:txBody>
          <a:bodyPr>
            <a:normAutofit/>
          </a:bodyPr>
          <a:lstStyle/>
          <a:p>
            <a:pPr marL="0" indent="0">
              <a:buNone/>
            </a:pPr>
            <a:r>
              <a:rPr lang="en-US" sz="4200" b="1" dirty="0"/>
              <a:t>      THANK YOU </a:t>
            </a:r>
          </a:p>
          <a:p>
            <a:pPr marL="0" indent="0">
              <a:buNone/>
            </a:pPr>
            <a:r>
              <a:rPr lang="en-US" sz="4200" b="1" dirty="0"/>
              <a:t>    ANY QUESTION? </a:t>
            </a:r>
          </a:p>
        </p:txBody>
      </p:sp>
    </p:spTree>
    <p:extLst>
      <p:ext uri="{BB962C8B-B14F-4D97-AF65-F5344CB8AC3E}">
        <p14:creationId xmlns:p14="http://schemas.microsoft.com/office/powerpoint/2010/main" val="358579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018" y="654807"/>
            <a:ext cx="7007317" cy="1179320"/>
          </a:xfrm>
        </p:spPr>
        <p:txBody>
          <a:bodyPr>
            <a:normAutofit/>
          </a:bodyPr>
          <a:lstStyle/>
          <a:p>
            <a:pPr>
              <a:spcBef>
                <a:spcPts val="0"/>
              </a:spcBef>
              <a:buClr>
                <a:schemeClr val="accent1"/>
              </a:buClr>
              <a:buSzPts val="3600"/>
            </a:pPr>
            <a:r>
              <a:rPr lang="en-US" b="1" dirty="0">
                <a:latin typeface="Trebuchet MS"/>
              </a:rPr>
              <a:t>CONTINUE..</a:t>
            </a:r>
          </a:p>
        </p:txBody>
      </p:sp>
      <p:sp>
        <p:nvSpPr>
          <p:cNvPr id="3" name="Content Placeholder 2"/>
          <p:cNvSpPr>
            <a:spLocks noGrp="1"/>
          </p:cNvSpPr>
          <p:nvPr>
            <p:ph idx="1"/>
          </p:nvPr>
        </p:nvSpPr>
        <p:spPr>
          <a:xfrm>
            <a:off x="470019" y="1696341"/>
            <a:ext cx="9513226" cy="4644638"/>
          </a:xfrm>
        </p:spPr>
        <p:txBody>
          <a:bodyPr>
            <a:normAutofit/>
          </a:bodyPr>
          <a:lstStyle/>
          <a:p>
            <a:pPr marL="0" indent="0" algn="just">
              <a:lnSpc>
                <a:spcPct val="150000"/>
              </a:lnSpc>
              <a:spcBef>
                <a:spcPts val="1800"/>
              </a:spcBef>
              <a:buSzPts val="1920"/>
              <a:buNone/>
            </a:pPr>
            <a:r>
              <a:rPr lang="en-US" sz="2400" dirty="0">
                <a:solidFill>
                  <a:srgbClr val="3F3F3F"/>
                </a:solidFill>
                <a:latin typeface="Trebuchet MS"/>
              </a:rPr>
              <a:t>She  experienced palpitation, even at rest which is more marked on exertion. She  noticed significant  weight loss despite of good appetite for the last 06 months. Her weight changes was gradual and not associated with cough, hemoptysis, breathlessness, dyspepsia, melena, </a:t>
            </a:r>
            <a:r>
              <a:rPr lang="en-US" sz="2400" dirty="0" err="1">
                <a:solidFill>
                  <a:srgbClr val="3F3F3F"/>
                </a:solidFill>
                <a:latin typeface="Trebuchet MS"/>
              </a:rPr>
              <a:t>haematochezia</a:t>
            </a:r>
            <a:r>
              <a:rPr lang="en-US" sz="2400" dirty="0">
                <a:solidFill>
                  <a:srgbClr val="3F3F3F"/>
                </a:solidFill>
                <a:latin typeface="Trebuchet MS"/>
              </a:rPr>
              <a:t>, chronic fever or any abdominal swelling. She also complaints of insomnia, irritability and restlessness for the last 02 months.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81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24A4-0DE3-4C74-9D4A-518E2E4507EB}"/>
              </a:ext>
            </a:extLst>
          </p:cNvPr>
          <p:cNvSpPr>
            <a:spLocks noGrp="1"/>
          </p:cNvSpPr>
          <p:nvPr>
            <p:ph type="title"/>
          </p:nvPr>
        </p:nvSpPr>
        <p:spPr>
          <a:xfrm>
            <a:off x="840172" y="839789"/>
            <a:ext cx="8596668" cy="1320800"/>
          </a:xfrm>
        </p:spPr>
        <p:txBody>
          <a:bodyPr>
            <a:normAutofit/>
          </a:bodyPr>
          <a:lstStyle/>
          <a:p>
            <a:r>
              <a:rPr lang="en-US" b="1" dirty="0">
                <a:latin typeface="Trebuchet MS"/>
              </a:rPr>
              <a:t>CONTINUE..</a:t>
            </a:r>
          </a:p>
        </p:txBody>
      </p:sp>
      <p:sp>
        <p:nvSpPr>
          <p:cNvPr id="3" name="Content Placeholder 2">
            <a:extLst>
              <a:ext uri="{FF2B5EF4-FFF2-40B4-BE49-F238E27FC236}">
                <a16:creationId xmlns:a16="http://schemas.microsoft.com/office/drawing/2014/main" id="{3F3453DB-60A2-476B-8046-16C623312D1B}"/>
              </a:ext>
            </a:extLst>
          </p:cNvPr>
          <p:cNvSpPr>
            <a:spLocks noGrp="1"/>
          </p:cNvSpPr>
          <p:nvPr>
            <p:ph idx="1"/>
          </p:nvPr>
        </p:nvSpPr>
        <p:spPr>
          <a:xfrm>
            <a:off x="677334" y="1791223"/>
            <a:ext cx="8596668" cy="4250140"/>
          </a:xfrm>
        </p:spPr>
        <p:txBody>
          <a:bodyPr/>
          <a:lstStyle/>
          <a:p>
            <a:pPr marL="0" indent="0" algn="just">
              <a:lnSpc>
                <a:spcPct val="150000"/>
              </a:lnSpc>
              <a:spcBef>
                <a:spcPts val="1800"/>
              </a:spcBef>
              <a:buSzPts val="1920"/>
              <a:buNone/>
            </a:pPr>
            <a:r>
              <a:rPr lang="en-US" sz="2400" dirty="0">
                <a:solidFill>
                  <a:srgbClr val="3F3F3F"/>
                </a:solidFill>
                <a:latin typeface="Trebuchet MS"/>
              </a:rPr>
              <a:t>She experienced generalized weakness for the last 6 months period occasionally. Also gave H/O  occasional loose stool, 3-4 times a day, which is not associated with mucous/blood or not related to intake of any food or milk. Besides all of these, on questioning, she disclosed that she has been experienced </a:t>
            </a:r>
            <a:r>
              <a:rPr lang="en-US" sz="2400" dirty="0" err="1">
                <a:solidFill>
                  <a:srgbClr val="3F3F3F"/>
                </a:solidFill>
                <a:latin typeface="Trebuchet MS"/>
              </a:rPr>
              <a:t>oligomaenorrhoea</a:t>
            </a:r>
            <a:r>
              <a:rPr lang="en-US" sz="2400" dirty="0">
                <a:solidFill>
                  <a:srgbClr val="3F3F3F"/>
                </a:solidFill>
                <a:latin typeface="Trebuchet MS"/>
              </a:rPr>
              <a:t> which was developed gradually over a period of last 6 months.</a:t>
            </a:r>
          </a:p>
        </p:txBody>
      </p:sp>
    </p:spTree>
    <p:extLst>
      <p:ext uri="{BB962C8B-B14F-4D97-AF65-F5344CB8AC3E}">
        <p14:creationId xmlns:p14="http://schemas.microsoft.com/office/powerpoint/2010/main" val="211567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42" y="693857"/>
            <a:ext cx="5529130" cy="999858"/>
          </a:xfrm>
        </p:spPr>
        <p:txBody>
          <a:bodyPr>
            <a:normAutofit/>
          </a:bodyPr>
          <a:lstStyle/>
          <a:p>
            <a:r>
              <a:rPr lang="en-US" b="1" dirty="0">
                <a:latin typeface="Trebuchet MS"/>
              </a:rPr>
              <a:t>CONTINUE</a:t>
            </a:r>
            <a:r>
              <a:rPr lang="en-US" sz="4000" dirty="0"/>
              <a: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7642" y="1979111"/>
            <a:ext cx="8846879" cy="3685103"/>
          </a:xfrm>
        </p:spPr>
        <p:txBody>
          <a:bodyPr>
            <a:noAutofit/>
          </a:bodyPr>
          <a:lstStyle/>
          <a:p>
            <a:pPr marL="0" indent="0" algn="just">
              <a:lnSpc>
                <a:spcPct val="150000"/>
              </a:lnSpc>
              <a:spcBef>
                <a:spcPts val="1800"/>
              </a:spcBef>
              <a:buSzPts val="1920"/>
              <a:buNone/>
            </a:pPr>
            <a:r>
              <a:rPr lang="en-US" sz="2400" dirty="0">
                <a:solidFill>
                  <a:srgbClr val="3F3F3F"/>
                </a:solidFill>
                <a:latin typeface="Trebuchet MS"/>
              </a:rPr>
              <a:t>She have no H/O fever, joint swelling/pain, hoarseness of voice, excessive thirst or polyuria, abdominal or chest pain,  cough, sputum, hemoptysis, jaundice, itching or oliguria. Her bladder habit is normal. </a:t>
            </a:r>
          </a:p>
        </p:txBody>
      </p:sp>
    </p:spTree>
    <p:extLst>
      <p:ext uri="{BB962C8B-B14F-4D97-AF65-F5344CB8AC3E}">
        <p14:creationId xmlns:p14="http://schemas.microsoft.com/office/powerpoint/2010/main" val="76367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177" y="889348"/>
            <a:ext cx="8805319" cy="1127343"/>
          </a:xfrm>
        </p:spPr>
        <p:txBody>
          <a:bodyPr>
            <a:normAutofit/>
          </a:bodyPr>
          <a:lstStyle/>
          <a:p>
            <a:pPr>
              <a:spcBef>
                <a:spcPts val="0"/>
              </a:spcBef>
              <a:buClr>
                <a:schemeClr val="accent1"/>
              </a:buClr>
              <a:buSzPts val="3600"/>
            </a:pPr>
            <a:r>
              <a:rPr lang="en-US" b="1" dirty="0">
                <a:latin typeface="Trebuchet MS"/>
              </a:rPr>
              <a:t>HISTORY OF PAST ILLNESS:</a:t>
            </a:r>
          </a:p>
        </p:txBody>
      </p:sp>
      <p:sp>
        <p:nvSpPr>
          <p:cNvPr id="3" name="Content Placeholder 2"/>
          <p:cNvSpPr>
            <a:spLocks noGrp="1"/>
          </p:cNvSpPr>
          <p:nvPr>
            <p:ph idx="1"/>
          </p:nvPr>
        </p:nvSpPr>
        <p:spPr>
          <a:xfrm>
            <a:off x="367470" y="1741118"/>
            <a:ext cx="9114734" cy="4010202"/>
          </a:xfrm>
        </p:spPr>
        <p:txBody>
          <a:bodyPr>
            <a:normAutofit lnSpcReduction="10000"/>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lnSpc>
                <a:spcPct val="80000"/>
              </a:lnSpc>
              <a:spcBef>
                <a:spcPts val="1800"/>
              </a:spcBef>
              <a:buSzPts val="1920"/>
              <a:buFont typeface="Noto Sans Symbols"/>
              <a:buChar char="►"/>
            </a:pPr>
            <a:r>
              <a:rPr lang="en-US" sz="2400" dirty="0">
                <a:solidFill>
                  <a:srgbClr val="3F3F3F"/>
                </a:solidFill>
                <a:latin typeface="Trebuchet MS"/>
              </a:rPr>
              <a:t>She is non diabetic and  normotensive. Have no H/O TB, liver </a:t>
            </a:r>
          </a:p>
          <a:p>
            <a:pPr marL="0" indent="0" algn="just">
              <a:lnSpc>
                <a:spcPct val="80000"/>
              </a:lnSpc>
              <a:spcBef>
                <a:spcPts val="1800"/>
              </a:spcBef>
              <a:buSzPts val="1920"/>
              <a:buNone/>
            </a:pPr>
            <a:r>
              <a:rPr lang="en-US" sz="2400" dirty="0">
                <a:solidFill>
                  <a:srgbClr val="3F3F3F"/>
                </a:solidFill>
                <a:latin typeface="Trebuchet MS"/>
              </a:rPr>
              <a:t>   disease, any cardiac or kidney disease.</a:t>
            </a:r>
          </a:p>
          <a:p>
            <a:pPr algn="just">
              <a:lnSpc>
                <a:spcPct val="80000"/>
              </a:lnSpc>
              <a:spcBef>
                <a:spcPts val="1800"/>
              </a:spcBef>
              <a:buSzPts val="1920"/>
              <a:buFont typeface="Noto Sans Symbols"/>
              <a:buChar char="►"/>
            </a:pPr>
            <a:r>
              <a:rPr lang="en-US" sz="2400" dirty="0">
                <a:solidFill>
                  <a:srgbClr val="3F3F3F"/>
                </a:solidFill>
                <a:latin typeface="Trebuchet MS"/>
              </a:rPr>
              <a:t>Have H/O Covid 19 positive 1 year back which was resolved </a:t>
            </a:r>
          </a:p>
          <a:p>
            <a:pPr marL="0" indent="0" algn="just">
              <a:lnSpc>
                <a:spcPct val="80000"/>
              </a:lnSpc>
              <a:spcBef>
                <a:spcPts val="1800"/>
              </a:spcBef>
              <a:buSzPts val="1920"/>
              <a:buNone/>
            </a:pPr>
            <a:r>
              <a:rPr lang="en-US" sz="2400" dirty="0">
                <a:solidFill>
                  <a:srgbClr val="3F3F3F"/>
                </a:solidFill>
                <a:latin typeface="Trebuchet MS"/>
              </a:rPr>
              <a:t>    without any complication. Now patient is immunized with 3 </a:t>
            </a:r>
          </a:p>
          <a:p>
            <a:pPr marL="0" indent="0" algn="just">
              <a:lnSpc>
                <a:spcPct val="80000"/>
              </a:lnSpc>
              <a:spcBef>
                <a:spcPts val="1800"/>
              </a:spcBef>
              <a:buSzPts val="1920"/>
              <a:buNone/>
            </a:pPr>
            <a:r>
              <a:rPr lang="en-US" sz="2400" dirty="0">
                <a:solidFill>
                  <a:srgbClr val="3F3F3F"/>
                </a:solidFill>
                <a:latin typeface="Trebuchet MS"/>
              </a:rPr>
              <a:t>    doses of Covid 19 vaccine.</a:t>
            </a:r>
          </a:p>
          <a:p>
            <a:pPr algn="just">
              <a:lnSpc>
                <a:spcPct val="80000"/>
              </a:lnSpc>
              <a:spcBef>
                <a:spcPts val="1800"/>
              </a:spcBef>
              <a:buSzPts val="1920"/>
              <a:buFont typeface="Noto Sans Symbols"/>
              <a:buChar char="►"/>
            </a:pPr>
            <a:r>
              <a:rPr lang="en-US" sz="2400" dirty="0">
                <a:solidFill>
                  <a:srgbClr val="3F3F3F"/>
                </a:solidFill>
                <a:latin typeface="Trebuchet MS"/>
              </a:rPr>
              <a:t>There is nothing other significant  H/O past illness</a:t>
            </a:r>
          </a:p>
          <a:p>
            <a:pPr algn="just">
              <a:lnSpc>
                <a:spcPct val="80000"/>
              </a:lnSpc>
              <a:spcBef>
                <a:spcPts val="1800"/>
              </a:spcBef>
              <a:buSzPts val="1920"/>
              <a:buFont typeface="Noto Sans Symbols"/>
              <a:buChar char="►"/>
            </a:pPr>
            <a:r>
              <a:rPr lang="en-US" sz="2400" dirty="0">
                <a:solidFill>
                  <a:srgbClr val="3F3F3F"/>
                </a:solidFill>
                <a:latin typeface="Trebuchet MS"/>
              </a:rPr>
              <a:t>Have no H/O hospitalization before</a:t>
            </a:r>
          </a:p>
        </p:txBody>
      </p:sp>
    </p:spTree>
    <p:extLst>
      <p:ext uri="{BB962C8B-B14F-4D97-AF65-F5344CB8AC3E}">
        <p14:creationId xmlns:p14="http://schemas.microsoft.com/office/powerpoint/2010/main" val="14161231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1674</TotalTime>
  <Words>2199</Words>
  <Application>Microsoft Office PowerPoint</Application>
  <PresentationFormat>Widescreen</PresentationFormat>
  <Paragraphs>226</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Facet</vt:lpstr>
      <vt:lpstr>WELCOME</vt:lpstr>
      <vt:lpstr>A CLINICAL CASE PRESENTATION ON THYROTOXICOSIS</vt:lpstr>
      <vt:lpstr>PARTICULARS OF THE PATIENT :</vt:lpstr>
      <vt:lpstr> CHIEF COMPLAINTS : </vt:lpstr>
      <vt:lpstr>HISTORY OF PRESENT ILLNESS :</vt:lpstr>
      <vt:lpstr>CONTINUE..</vt:lpstr>
      <vt:lpstr>CONTINUE..</vt:lpstr>
      <vt:lpstr>CONTINUE..</vt:lpstr>
      <vt:lpstr>HISTORY OF PAST ILLNESS:</vt:lpstr>
      <vt:lpstr>PowerPoint Presentation</vt:lpstr>
      <vt:lpstr>GENERAL EXAMINATION :</vt:lpstr>
      <vt:lpstr>PowerPoint Presentation</vt:lpstr>
      <vt:lpstr>CONTINUE.. </vt:lpstr>
      <vt:lpstr> SYSTEMIC EXAMINATION:  </vt:lpstr>
      <vt:lpstr> CONTINUE..  </vt:lpstr>
      <vt:lpstr>EYE : </vt:lpstr>
      <vt:lpstr>CARDIOVASCULAR SYSTEM: </vt:lpstr>
      <vt:lpstr>NERVOUS SYSTEM: </vt:lpstr>
      <vt:lpstr>MOTOR FUNCTIONS : </vt:lpstr>
      <vt:lpstr> </vt:lpstr>
      <vt:lpstr>PowerPoint Presentation</vt:lpstr>
      <vt:lpstr>SALIENT FEATURES :</vt:lpstr>
      <vt:lpstr>CONTINUE..</vt:lpstr>
      <vt:lpstr>CONTINUE..</vt:lpstr>
      <vt:lpstr>PROVISIONAL DIAGNOSIS :</vt:lpstr>
      <vt:lpstr>INVESTIGATIONS:</vt:lpstr>
      <vt:lpstr>PowerPoint Presentation</vt:lpstr>
      <vt:lpstr>CONTINUE… </vt:lpstr>
      <vt:lpstr>CONTINUE… </vt:lpstr>
      <vt:lpstr>DIFFERENTIAL DIAGNOSIS :</vt:lpstr>
      <vt:lpstr>CONFIRMATORY DIAGONOSIS:</vt:lpstr>
      <vt:lpstr>ANAESTHETIC MANAGEMENT OF  A CASE OF THYROTOXICOSIS </vt:lpstr>
      <vt:lpstr>PRE OP CHECKUP AND PREPARATION:  All elective surgical procedures should be postponed until the patient is rendered clinically and biochemically euthyroid. It may require a substantial time (6 - 8 weeks) for the anti thyroid drugs to become effective. </vt:lpstr>
      <vt:lpstr>CONTINUE</vt:lpstr>
      <vt:lpstr>CONTINUE…</vt:lpstr>
      <vt:lpstr>CONTINUE…</vt:lpstr>
      <vt:lpstr>PowerPoint Presentation</vt:lpstr>
      <vt:lpstr>Patient was accepted operation with ASA grade II and Mallampati II</vt:lpstr>
      <vt:lpstr>PowerPoint Presentation</vt:lpstr>
      <vt:lpstr>CONTINUE</vt:lpstr>
      <vt:lpstr>PowerPoint Presentation</vt:lpstr>
      <vt:lpstr>CONTINUE… </vt:lpstr>
      <vt:lpstr>CONTINUE</vt:lpstr>
      <vt:lpstr>TRACHEAL INTUBATION:</vt:lpstr>
      <vt:lpstr>POSITIONING AND PRECAUTION:</vt:lpstr>
      <vt:lpstr>PowerPoint Presentation</vt:lpstr>
      <vt:lpstr>CONTINUE</vt:lpstr>
      <vt:lpstr>PowerPoint Presentation</vt:lpstr>
      <vt:lpstr>PowerPoint Presentation</vt:lpstr>
      <vt:lpstr>CONTINUE</vt:lpstr>
      <vt:lpstr>CONTINUE…  </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PRESENTATION ON</dc:title>
  <dc:creator>MD. Ehsanul Haque</dc:creator>
  <cp:lastModifiedBy>opurbakhatun340@gmail.com</cp:lastModifiedBy>
  <cp:revision>228</cp:revision>
  <dcterms:created xsi:type="dcterms:W3CDTF">2022-05-28T02:54:07Z</dcterms:created>
  <dcterms:modified xsi:type="dcterms:W3CDTF">2024-03-18T15:18:14Z</dcterms:modified>
</cp:coreProperties>
</file>