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jdpJeDSaU5buqACS5Oqe2u2dcD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CC53D5-1C0C-4A74-A4FD-699E4A194407}">
  <a:tblStyle styleId="{E6CC53D5-1C0C-4A74-A4FD-699E4A1944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1e8e11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1e8e11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e1e8e11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e1e8e11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e1e8e11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e1e8e11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1e8e11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1e8e11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nT-u7kNxjuPTrWTYO5ZITh30voLQHkOC/view?usp=shar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RNA-IFAM-2024-1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Equipe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Sprint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2"/>
          <p:cNvGraphicFramePr/>
          <p:nvPr/>
        </p:nvGraphicFramePr>
        <p:xfrm>
          <a:off x="634750" y="642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{E6CC53D5-1C0C-4A74-A4FD-699E4A194407}</a:tableStyleId>
              </a:tblPr>
              <a:tblGrid>
                <a:gridCol w="7139175"/>
                <a:gridCol w="988200"/>
              </a:tblGrid>
              <a:tr h="55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Tasks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Status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/>
                        <a:t>[TR/TE.1]: Reprodução do Projeto de </a:t>
                      </a:r>
                      <a:r>
                        <a:rPr b="1" lang="pt-BR"/>
                        <a:t>Referência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 </a:t>
                      </a:r>
                      <a:r>
                        <a:rPr lang="pt-BR"/>
                        <a:t>Reprodução do </a:t>
                      </a:r>
                      <a:r>
                        <a:rPr lang="pt-BR"/>
                        <a:t>Projeto</a:t>
                      </a:r>
                      <a:r>
                        <a:rPr lang="pt-BR"/>
                        <a:t> de </a:t>
                      </a:r>
                      <a:r>
                        <a:rPr lang="pt-BR"/>
                        <a:t>Referência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2. </a:t>
                      </a:r>
                      <a:r>
                        <a:rPr lang="pt-BR"/>
                        <a:t>Análise</a:t>
                      </a:r>
                      <a:r>
                        <a:rPr lang="pt-BR"/>
                        <a:t> do Projeto de Referência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3</a:t>
                      </a:r>
                      <a:r>
                        <a:rPr lang="pt-BR" sz="1400" u="none" cap="none" strike="noStrike"/>
                        <a:t>. </a:t>
                      </a:r>
                      <a:r>
                        <a:rPr lang="pt-BR" sz="1400" u="none" cap="none" strike="noStrike"/>
                        <a:t>Report.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0" y="55425"/>
            <a:ext cx="91440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800">
                <a:solidFill>
                  <a:schemeClr val="dk1"/>
                </a:solidFill>
              </a:rPr>
              <a:t>Reprodução do Projeto de </a:t>
            </a:r>
            <a:r>
              <a:rPr b="1" lang="pt-BR" sz="1800">
                <a:solidFill>
                  <a:schemeClr val="dk1"/>
                </a:solidFill>
              </a:rPr>
              <a:t>Referência:</a:t>
            </a:r>
            <a:r>
              <a:rPr b="1" lang="pt-BR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800">
                <a:solidFill>
                  <a:schemeClr val="dk1"/>
                </a:solidFill>
              </a:rPr>
              <a:t>Treinamento e Teste de Modelo de Detecção de Máscaras</a:t>
            </a:r>
            <a:r>
              <a:rPr b="1"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chemeClr val="dk1"/>
                </a:solidFill>
              </a:rPr>
              <a:t>Faciais.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173925" y="1206550"/>
            <a:ext cx="502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279750" y="1317300"/>
            <a:ext cx="8584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chemeClr val="dk1"/>
                </a:solidFill>
              </a:rPr>
              <a:t>Reproduzir o projeto de referência do modelo para classificar imagens em duas categorias: "com máscara" e "sem máscara".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Preparação dos Dados: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Diretório de Dados: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300">
                <a:solidFill>
                  <a:schemeClr val="dk1"/>
                </a:solidFill>
              </a:rPr>
              <a:t>Os dados foram organizados em pastas de treino e teste.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Transformações Aplicadas:</a:t>
            </a:r>
            <a:r>
              <a:rPr lang="pt-BR" sz="1300">
                <a:solidFill>
                  <a:schemeClr val="dk1"/>
                </a:solidFill>
              </a:rPr>
              <a:t>  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Redimensionamento das imagens para 224x224 pixels.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Conversão das imagens para tensores.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1e8e1136_0_1"/>
          <p:cNvSpPr txBox="1"/>
          <p:nvPr>
            <p:ph idx="1" type="subTitle"/>
          </p:nvPr>
        </p:nvSpPr>
        <p:spPr>
          <a:xfrm>
            <a:off x="423750" y="368400"/>
            <a:ext cx="8296500" cy="4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16">
                <a:solidFill>
                  <a:schemeClr val="dk1"/>
                </a:solidFill>
              </a:rPr>
              <a:t>Estrutura do Modelo:</a:t>
            </a:r>
            <a:endParaRPr b="1" sz="171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Modelo Utilizado:</a:t>
            </a:r>
            <a:r>
              <a:rPr lang="pt-BR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ResNet50 pré-treinado.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Modificações:</a:t>
            </a:r>
            <a:r>
              <a:rPr lang="pt-BR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A camada final foi substituída para se adequar ao problema de classificação binária.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Treinamento do Modelo:</a:t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Hiperparâmetros:</a:t>
            </a:r>
            <a:endParaRPr b="1" sz="1400">
              <a:solidFill>
                <a:schemeClr val="dk1"/>
              </a:solidFill>
            </a:endParaRPr>
          </a:p>
          <a:p>
            <a:pPr indent="-31083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400">
                <a:solidFill>
                  <a:schemeClr val="dk1"/>
                </a:solidFill>
              </a:rPr>
              <a:t>Taxa de aprendizado: 0.001</a:t>
            </a:r>
            <a:endParaRPr sz="1400">
              <a:solidFill>
                <a:schemeClr val="dk1"/>
              </a:solidFill>
            </a:endParaRPr>
          </a:p>
          <a:p>
            <a:pPr indent="-31083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400">
                <a:solidFill>
                  <a:schemeClr val="dk1"/>
                </a:solidFill>
              </a:rPr>
              <a:t>Batch size: 8</a:t>
            </a:r>
            <a:endParaRPr sz="1400">
              <a:solidFill>
                <a:schemeClr val="dk1"/>
              </a:solidFill>
            </a:endParaRPr>
          </a:p>
          <a:p>
            <a:pPr indent="-310832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400">
                <a:solidFill>
                  <a:schemeClr val="dk1"/>
                </a:solidFill>
              </a:rPr>
              <a:t>Épocas: 10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58">
                <a:solidFill>
                  <a:schemeClr val="dk1"/>
                </a:solidFill>
              </a:rPr>
              <a:t>Critério de Perda:</a:t>
            </a:r>
            <a:r>
              <a:rPr lang="pt-BR" sz="1458">
                <a:solidFill>
                  <a:schemeClr val="dk1"/>
                </a:solidFill>
              </a:rPr>
              <a:t> CrossEntropyLoss</a:t>
            </a:r>
            <a:endParaRPr sz="14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58">
                <a:solidFill>
                  <a:schemeClr val="dk1"/>
                </a:solidFill>
              </a:rPr>
              <a:t>Otimização:</a:t>
            </a:r>
            <a:r>
              <a:rPr lang="pt-BR" sz="1458">
                <a:solidFill>
                  <a:schemeClr val="dk1"/>
                </a:solidFill>
              </a:rPr>
              <a:t> SGD com momentum de 0.9.</a:t>
            </a:r>
            <a:endParaRPr sz="14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58">
                <a:solidFill>
                  <a:schemeClr val="dk1"/>
                </a:solidFill>
              </a:rPr>
              <a:t>Scheduler:</a:t>
            </a:r>
            <a:r>
              <a:rPr lang="pt-BR" sz="1458">
                <a:solidFill>
                  <a:schemeClr val="dk1"/>
                </a:solidFill>
              </a:rPr>
              <a:t> StepLR com redução a cada 7 épocas.</a:t>
            </a:r>
            <a:endParaRPr sz="145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1e8e1136_0_8"/>
          <p:cNvSpPr txBox="1"/>
          <p:nvPr/>
        </p:nvSpPr>
        <p:spPr>
          <a:xfrm>
            <a:off x="286800" y="296675"/>
            <a:ext cx="85704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Resultados do Treinamento</a:t>
            </a:r>
            <a:r>
              <a:rPr b="1" lang="pt-BR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Acurácia:</a:t>
            </a:r>
            <a:endParaRPr b="1"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Treinamento: 97.93%</a:t>
            </a:r>
            <a:endParaRPr sz="13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Média da Acurácia de Teste: 99.82%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</a:rPr>
              <a:t>Tempo de execução: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	</a:t>
            </a:r>
            <a:r>
              <a:rPr lang="pt-BR" sz="1300">
                <a:solidFill>
                  <a:schemeClr val="dk1"/>
                </a:solidFill>
              </a:rPr>
              <a:t>Samuel: 2 min 3s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		Sabrina: 66 min 28s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												   Tabela das Épocas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(A diferença de tempo de execução foi devido, ao acesso a base dados feita de maneira diferente.)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Link: </a:t>
            </a:r>
            <a:r>
              <a:rPr lang="pt-BR" sz="1300" u="sng">
                <a:solidFill>
                  <a:schemeClr val="hlink"/>
                </a:solidFill>
                <a:hlinkClick r:id="rId3"/>
              </a:rPr>
              <a:t>https://drive.google.com/file/d/1nT-u7kNxjuPTrWTYO5ZITh30voLQHkOC/view?usp=sharing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8" name="Google Shape;78;g2ee1e8e1136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50" y="507350"/>
            <a:ext cx="40473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2ee1e8e113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88" y="862950"/>
            <a:ext cx="8351225" cy="3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ee1e8e1136_0_17"/>
          <p:cNvSpPr txBox="1"/>
          <p:nvPr/>
        </p:nvSpPr>
        <p:spPr>
          <a:xfrm>
            <a:off x="783300" y="313450"/>
            <a:ext cx="75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              </a:t>
            </a:r>
            <a:r>
              <a:rPr b="1" lang="pt-BR" sz="1800">
                <a:solidFill>
                  <a:schemeClr val="dk1"/>
                </a:solidFill>
              </a:rPr>
              <a:t>Gráfico de perda                                  Gráfico de acurácia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e1e8e1136_0_27"/>
          <p:cNvSpPr txBox="1"/>
          <p:nvPr/>
        </p:nvSpPr>
        <p:spPr>
          <a:xfrm>
            <a:off x="665900" y="589350"/>
            <a:ext cx="77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pt-BR" sz="1500">
                <a:solidFill>
                  <a:schemeClr val="dk1"/>
                </a:solidFill>
              </a:rPr>
              <a:t>Atividades Futuras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g2ee1e8e1136_0_27"/>
          <p:cNvSpPr txBox="1"/>
          <p:nvPr/>
        </p:nvSpPr>
        <p:spPr>
          <a:xfrm>
            <a:off x="298500" y="1247625"/>
            <a:ext cx="796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Experimentar outras arquitetura de modelo : EfficientNet, VGG16/VGG19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