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hWU1NyoFemzLLbP0elujo/qALl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AD3857-A90F-4114-A4E2-9D501C500D4D}">
  <a:tblStyle styleId="{F3AD3857-A90F-4114-A4E2-9D501C500D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03EF200-5FD6-4D15-AD19-12DAC0CCED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5773db1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5773db1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35c555bc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f35c555bc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a5fad27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f5a5fad2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35c555bc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f35c555bc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54a7400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54a7400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35c555b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f35c555b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35c555b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f35c555b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35c555bc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f35c555b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35c555b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f35c555b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54a74002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54a74002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5773db1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5773db1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I29JoHmJw-M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s://youtu.be/I29JoHmJw-M?si=wR0vCDQekxnmte3_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-p36idbTyKimmEMrAO6FyECdsuhYS076/view" TargetMode="External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IAMMD</a:t>
            </a:r>
            <a:r>
              <a:rPr lang="pt-BR"/>
              <a:t>-IFAM-2024-1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Equipe 4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Sprint 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5773db141_0_11"/>
          <p:cNvSpPr txBox="1"/>
          <p:nvPr/>
        </p:nvSpPr>
        <p:spPr>
          <a:xfrm>
            <a:off x="218900" y="103775"/>
            <a:ext cx="38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Retrospectiva Sprint 3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8" name="Google Shape;118;g2f5773db141_0_11"/>
          <p:cNvSpPr txBox="1"/>
          <p:nvPr/>
        </p:nvSpPr>
        <p:spPr>
          <a:xfrm>
            <a:off x="452575" y="565475"/>
            <a:ext cx="7980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Resultados de Desempenho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700">
                <a:solidFill>
                  <a:srgbClr val="000000"/>
                </a:solidFill>
              </a:rPr>
              <a:t>Acurácia do Modelo:</a:t>
            </a:r>
            <a:endParaRPr b="1"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Melhor Acurácia no Conjunto de Teste: 99,48%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700">
                <a:solidFill>
                  <a:srgbClr val="000000"/>
                </a:solidFill>
              </a:rPr>
              <a:t>Perda do Modelo:</a:t>
            </a:r>
            <a:endParaRPr b="1"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Perda mínima no conjunto de teste: 0,0407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000000"/>
                </a:solidFill>
              </a:rPr>
              <a:t>Média da Acurácia:</a:t>
            </a:r>
            <a:r>
              <a:rPr lang="pt-BR" sz="1600">
                <a:solidFill>
                  <a:srgbClr val="000000"/>
                </a:solidFill>
              </a:rPr>
              <a:t> aproximadamente 98,12%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Média da Perda:</a:t>
            </a:r>
            <a:r>
              <a:rPr lang="pt-BR" sz="1600">
                <a:solidFill>
                  <a:srgbClr val="000000"/>
                </a:solidFill>
              </a:rPr>
              <a:t> aproximadamente 0,0572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pt-BR" sz="1500">
                <a:solidFill>
                  <a:srgbClr val="000000"/>
                </a:solidFill>
              </a:rPr>
              <a:t>O modelo demonstrou excelente capacidade de generalização.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pt-BR" sz="1500">
                <a:solidFill>
                  <a:srgbClr val="000000"/>
                </a:solidFill>
              </a:rPr>
              <a:t>Alta acurácia sugere que o modelo é eficaz na detecção de máscaras.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35c555bc5_0_62"/>
          <p:cNvSpPr txBox="1"/>
          <p:nvPr/>
        </p:nvSpPr>
        <p:spPr>
          <a:xfrm>
            <a:off x="1562475" y="851500"/>
            <a:ext cx="197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Adam, 15 </a:t>
            </a:r>
            <a:r>
              <a:rPr lang="pt-BR" sz="1600">
                <a:solidFill>
                  <a:schemeClr val="dk1"/>
                </a:solidFill>
              </a:rPr>
              <a:t>épocas</a:t>
            </a:r>
            <a:r>
              <a:rPr lang="pt-BR" sz="1600">
                <a:solidFill>
                  <a:schemeClr val="dk1"/>
                </a:solidFill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f35c555bc5_0_62"/>
          <p:cNvSpPr txBox="1"/>
          <p:nvPr/>
        </p:nvSpPr>
        <p:spPr>
          <a:xfrm>
            <a:off x="1844063" y="1128700"/>
            <a:ext cx="11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f35c555bc5_0_62"/>
          <p:cNvSpPr txBox="1"/>
          <p:nvPr/>
        </p:nvSpPr>
        <p:spPr>
          <a:xfrm>
            <a:off x="7176100" y="1074950"/>
            <a:ext cx="149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f35c555bc5_0_62"/>
          <p:cNvSpPr txBox="1"/>
          <p:nvPr/>
        </p:nvSpPr>
        <p:spPr>
          <a:xfrm>
            <a:off x="638125" y="389800"/>
            <a:ext cx="50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Predição em tempo real em </a:t>
            </a:r>
            <a:r>
              <a:rPr b="1" lang="pt-BR" sz="1800">
                <a:solidFill>
                  <a:schemeClr val="dk1"/>
                </a:solidFill>
              </a:rPr>
              <a:t>vídeo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7" name="Google Shape;127;g2f35c555bc5_0_62" title="Detecção de mascara com Resnet5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975" y="1225550"/>
            <a:ext cx="6613075" cy="30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f35c555bc5_0_62"/>
          <p:cNvSpPr txBox="1"/>
          <p:nvPr/>
        </p:nvSpPr>
        <p:spPr>
          <a:xfrm>
            <a:off x="2195125" y="1074950"/>
            <a:ext cx="66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g2f35c555bc5_0_62"/>
          <p:cNvSpPr txBox="1"/>
          <p:nvPr/>
        </p:nvSpPr>
        <p:spPr>
          <a:xfrm>
            <a:off x="4988600" y="851500"/>
            <a:ext cx="197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SGD</a:t>
            </a:r>
            <a:r>
              <a:rPr lang="pt-BR" sz="1600">
                <a:solidFill>
                  <a:schemeClr val="dk1"/>
                </a:solidFill>
              </a:rPr>
              <a:t>, 10 épocas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f35c555bc5_0_62"/>
          <p:cNvSpPr txBox="1"/>
          <p:nvPr/>
        </p:nvSpPr>
        <p:spPr>
          <a:xfrm>
            <a:off x="1264000" y="4315800"/>
            <a:ext cx="591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hlinkClick r:id="rId5"/>
              </a:rPr>
              <a:t>Detecção de máscara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5a5fad27c_0_3"/>
          <p:cNvSpPr txBox="1"/>
          <p:nvPr/>
        </p:nvSpPr>
        <p:spPr>
          <a:xfrm>
            <a:off x="1562475" y="851500"/>
            <a:ext cx="197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Adam, 15 épocas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f5a5fad27c_0_3"/>
          <p:cNvSpPr txBox="1"/>
          <p:nvPr/>
        </p:nvSpPr>
        <p:spPr>
          <a:xfrm>
            <a:off x="1844063" y="1128700"/>
            <a:ext cx="11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f5a5fad27c_0_3"/>
          <p:cNvSpPr txBox="1"/>
          <p:nvPr/>
        </p:nvSpPr>
        <p:spPr>
          <a:xfrm>
            <a:off x="7176100" y="1074950"/>
            <a:ext cx="149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f5a5fad27c_0_3"/>
          <p:cNvSpPr txBox="1"/>
          <p:nvPr/>
        </p:nvSpPr>
        <p:spPr>
          <a:xfrm>
            <a:off x="638125" y="389800"/>
            <a:ext cx="50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Predição em tempo real em vídeo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9" name="Google Shape;139;g2f5a5fad27c_0_3"/>
          <p:cNvSpPr txBox="1"/>
          <p:nvPr/>
        </p:nvSpPr>
        <p:spPr>
          <a:xfrm>
            <a:off x="2195125" y="1074950"/>
            <a:ext cx="66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g2f5a5fad27c_0_3"/>
          <p:cNvSpPr txBox="1"/>
          <p:nvPr/>
        </p:nvSpPr>
        <p:spPr>
          <a:xfrm>
            <a:off x="4988600" y="851500"/>
            <a:ext cx="197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SGD, 10 épocas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2f5a5fad27c_0_3" title="Gravação de Tela 2024-08-22 22414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350" y="1439775"/>
            <a:ext cx="6288976" cy="2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2f35c555bc5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50" y="525600"/>
            <a:ext cx="8663402" cy="36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f35c555bc5_0_92"/>
          <p:cNvSpPr txBox="1"/>
          <p:nvPr/>
        </p:nvSpPr>
        <p:spPr>
          <a:xfrm>
            <a:off x="205625" y="4408925"/>
            <a:ext cx="237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Legenda:     Pior cenário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           Melhor cenário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g2f35c555bc5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593" y="4553893"/>
            <a:ext cx="152350" cy="1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f35c555bc5_0_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4588" y="4747638"/>
            <a:ext cx="152350" cy="160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f35c555bc5_0_92"/>
          <p:cNvSpPr txBox="1"/>
          <p:nvPr/>
        </p:nvSpPr>
        <p:spPr>
          <a:xfrm>
            <a:off x="145750" y="63900"/>
            <a:ext cx="38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Resultados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1" name="Google Shape;151;g2f35c555bc5_0_92"/>
          <p:cNvSpPr txBox="1"/>
          <p:nvPr/>
        </p:nvSpPr>
        <p:spPr>
          <a:xfrm>
            <a:off x="145750" y="4140925"/>
            <a:ext cx="38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Fonte: </a:t>
            </a:r>
            <a:r>
              <a:rPr lang="pt-BR" sz="1000">
                <a:solidFill>
                  <a:schemeClr val="dk1"/>
                </a:solidFill>
              </a:rPr>
              <a:t>Próprio</a:t>
            </a:r>
            <a:r>
              <a:rPr lang="pt-BR" sz="1000">
                <a:solidFill>
                  <a:schemeClr val="dk1"/>
                </a:solidFill>
              </a:rPr>
              <a:t> autor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/>
        </p:nvSpPr>
        <p:spPr>
          <a:xfrm>
            <a:off x="1928800" y="1463225"/>
            <a:ext cx="4256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</a:rPr>
              <a:t>Obrigado!</a:t>
            </a:r>
            <a:endParaRPr sz="4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</a:rPr>
              <a:t>Até a próxima!</a:t>
            </a:r>
            <a:endParaRPr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54a74002e_0_10"/>
          <p:cNvSpPr txBox="1"/>
          <p:nvPr>
            <p:ph idx="1" type="subTitle"/>
          </p:nvPr>
        </p:nvSpPr>
        <p:spPr>
          <a:xfrm>
            <a:off x="0" y="4532175"/>
            <a:ext cx="667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Prof.  Me.: José Elislande Breno de Souza Linhares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Equipe 04: Sabrina Frazão e Samuel Anijar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1" name="Google Shape;61;g2f54a74002e_0_10"/>
          <p:cNvSpPr txBox="1"/>
          <p:nvPr/>
        </p:nvSpPr>
        <p:spPr>
          <a:xfrm>
            <a:off x="258850" y="256850"/>
            <a:ext cx="8749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</a:rPr>
              <a:t> Sprint 4: Apresentação Final : </a:t>
            </a:r>
            <a:endParaRPr b="1" sz="2200">
              <a:solidFill>
                <a:schemeClr val="dk1"/>
              </a:solidFill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</a:rPr>
              <a:t>Retrospectiva das Sprints (0 a 3)  e Sprint 4 com as evidências e evoluções do problema abordado.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62" name="Google Shape;62;g2f54a74002e_0_10"/>
          <p:cNvSpPr txBox="1"/>
          <p:nvPr/>
        </p:nvSpPr>
        <p:spPr>
          <a:xfrm>
            <a:off x="1277600" y="2225850"/>
            <a:ext cx="680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</a:rPr>
              <a:t>Objetivo: </a:t>
            </a:r>
            <a:r>
              <a:rPr b="1" lang="pt-BR" sz="2200">
                <a:solidFill>
                  <a:schemeClr val="dk1"/>
                </a:solidFill>
              </a:rPr>
              <a:t>Detectar a presença de máscaras que cobrem parcialmente o rosto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63" name="Google Shape;63;g2f54a74002e_0_10"/>
          <p:cNvSpPr txBox="1"/>
          <p:nvPr/>
        </p:nvSpPr>
        <p:spPr>
          <a:xfrm>
            <a:off x="382825" y="3672975"/>
            <a:ext cx="383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Data </a:t>
            </a:r>
            <a:r>
              <a:rPr b="1" lang="pt-BR">
                <a:solidFill>
                  <a:schemeClr val="dk1"/>
                </a:solidFill>
              </a:rPr>
              <a:t>início</a:t>
            </a:r>
            <a:r>
              <a:rPr lang="pt-BR">
                <a:solidFill>
                  <a:schemeClr val="dk1"/>
                </a:solidFill>
              </a:rPr>
              <a:t>: 16/08/2024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Data  fim: </a:t>
            </a:r>
            <a:r>
              <a:rPr lang="pt-BR">
                <a:solidFill>
                  <a:schemeClr val="dk1"/>
                </a:solidFill>
              </a:rPr>
              <a:t>23/08/202024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68;p2"/>
          <p:cNvGraphicFramePr/>
          <p:nvPr/>
        </p:nvGraphicFramePr>
        <p:xfrm>
          <a:off x="508313" y="3778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{F3AD3857-A90F-4114-A4E2-9D501C500D4D}</a:tableStyleId>
              </a:tblPr>
              <a:tblGrid>
                <a:gridCol w="7139175"/>
                <a:gridCol w="988200"/>
              </a:tblGrid>
              <a:tr h="43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pt-BR" sz="1400" u="none" cap="none" strike="noStrike"/>
                        <a:t>Tasks</a:t>
                      </a:r>
                      <a:endParaRPr b="1" i="1" sz="1400" u="none" cap="none" strike="noStrike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pt-BR" sz="1400" u="none" cap="none" strike="noStrike"/>
                        <a:t>Status</a:t>
                      </a:r>
                      <a:endParaRPr b="1" i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/>
                        <a:t>[BD.4, PE.4, TE.4, TR.4, AAM.4] Apresentação Final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    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1. </a:t>
                      </a:r>
                      <a:r>
                        <a:rPr lang="pt-BR"/>
                        <a:t>Criar vídeo demonstrativo de predição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2. </a:t>
                      </a:r>
                      <a:r>
                        <a:rPr lang="pt-BR"/>
                        <a:t>Criar report de retrospectiva das sprints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3</a:t>
                      </a:r>
                      <a:r>
                        <a:rPr lang="pt-BR" sz="1400" u="none" cap="none" strike="noStrike"/>
                        <a:t>. Report.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35c555bc5_0_20"/>
          <p:cNvSpPr txBox="1"/>
          <p:nvPr/>
        </p:nvSpPr>
        <p:spPr>
          <a:xfrm>
            <a:off x="626450" y="232900"/>
            <a:ext cx="182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Features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f35c555bc5_0_20"/>
          <p:cNvSpPr txBox="1"/>
          <p:nvPr/>
        </p:nvSpPr>
        <p:spPr>
          <a:xfrm>
            <a:off x="702288" y="3616500"/>
            <a:ext cx="38697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i="1" lang="pt-BR" sz="1450">
                <a:solidFill>
                  <a:schemeClr val="dk1"/>
                </a:solidFill>
              </a:rPr>
              <a:t>Classe Desejada:</a:t>
            </a:r>
            <a:endParaRPr b="1" i="1" sz="14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</a:rPr>
              <a:t>'with_mask' e 'without_mask',</a:t>
            </a:r>
            <a:endParaRPr sz="14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50">
                <a:solidFill>
                  <a:schemeClr val="dk1"/>
                </a:solidFill>
              </a:rPr>
              <a:t>Com máscara e sem máscara.</a:t>
            </a:r>
            <a:endParaRPr b="1" i="1" sz="1450">
              <a:solidFill>
                <a:schemeClr val="dk1"/>
              </a:solidFill>
            </a:endParaRPr>
          </a:p>
        </p:txBody>
      </p:sp>
      <p:sp>
        <p:nvSpPr>
          <p:cNvPr id="75" name="Google Shape;75;g2f35c555bc5_0_20"/>
          <p:cNvSpPr txBox="1"/>
          <p:nvPr/>
        </p:nvSpPr>
        <p:spPr>
          <a:xfrm>
            <a:off x="5164600" y="711975"/>
            <a:ext cx="3771600" cy="2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i="1" lang="pt-BR" sz="1450">
                <a:solidFill>
                  <a:schemeClr val="dk1"/>
                </a:solidFill>
              </a:rPr>
              <a:t>Quantidade de Dados:</a:t>
            </a:r>
            <a:endParaRPr b="1" i="1" sz="14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chemeClr val="dk1"/>
                </a:solidFill>
              </a:rPr>
              <a:t>1376 imagens, sendo 686 sem máscara e 690 com máscara.</a:t>
            </a:r>
            <a:endParaRPr sz="14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i="1" lang="pt-BR" sz="1450">
                <a:solidFill>
                  <a:schemeClr val="dk1"/>
                </a:solidFill>
              </a:rPr>
              <a:t>Divisão Treino-Teste:</a:t>
            </a:r>
            <a:r>
              <a:rPr i="1" lang="pt-BR" sz="1450">
                <a:solidFill>
                  <a:schemeClr val="dk1"/>
                </a:solidFill>
              </a:rPr>
              <a:t> </a:t>
            </a:r>
            <a:endParaRPr i="1" sz="14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50">
                <a:solidFill>
                  <a:schemeClr val="dk1"/>
                </a:solidFill>
              </a:rPr>
              <a:t>80% para treino e 20% para teste.</a:t>
            </a:r>
            <a:endParaRPr/>
          </a:p>
        </p:txBody>
      </p:sp>
      <p:graphicFrame>
        <p:nvGraphicFramePr>
          <p:cNvPr id="76" name="Google Shape;76;g2f35c555bc5_0_20"/>
          <p:cNvGraphicFramePr/>
          <p:nvPr/>
        </p:nvGraphicFramePr>
        <p:xfrm>
          <a:off x="626450" y="71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{F03EF200-5FD6-4D15-AD19-12DAC0CCED14}</a:tableStyleId>
              </a:tblPr>
              <a:tblGrid>
                <a:gridCol w="1068400"/>
                <a:gridCol w="3422525"/>
              </a:tblGrid>
              <a:tr h="37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Descrição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Detecção do nariz na imagem.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Mouth Right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Identificação da parte direita da boca.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Right Eye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Detecção do olho direito.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Left Eye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Detecção do olho esquerdo.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Mouth Left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Identificação da parte esquerda da boca.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35c555bc5_0_0"/>
          <p:cNvSpPr txBox="1"/>
          <p:nvPr/>
        </p:nvSpPr>
        <p:spPr>
          <a:xfrm>
            <a:off x="483950" y="854825"/>
            <a:ext cx="71691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95">
              <a:solidFill>
                <a:schemeClr val="dk1"/>
              </a:solidFill>
            </a:endParaRPr>
          </a:p>
          <a:p>
            <a:pPr indent="-3235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b="1" i="1" lang="pt-BR" sz="1495">
                <a:solidFill>
                  <a:schemeClr val="dk1"/>
                </a:solidFill>
              </a:rPr>
              <a:t>Objetivo</a:t>
            </a:r>
            <a:r>
              <a:rPr b="1" i="1" lang="pt-BR" sz="1495">
                <a:solidFill>
                  <a:schemeClr val="dk1"/>
                </a:solidFill>
              </a:rPr>
              <a:t>: </a:t>
            </a:r>
            <a:r>
              <a:rPr i="1" lang="pt-BR" sz="1495">
                <a:solidFill>
                  <a:schemeClr val="dk1"/>
                </a:solidFill>
              </a:rPr>
              <a:t>Concepção do projeto </a:t>
            </a:r>
            <a:endParaRPr i="1" sz="1495">
              <a:solidFill>
                <a:schemeClr val="dk1"/>
              </a:solidFill>
            </a:endParaRPr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i="1" lang="pt-BR" sz="1495">
                <a:solidFill>
                  <a:schemeClr val="dk1"/>
                </a:solidFill>
              </a:rPr>
              <a:t>Formação da Equipe</a:t>
            </a:r>
            <a:endParaRPr i="1" sz="149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495">
              <a:solidFill>
                <a:schemeClr val="dk1"/>
              </a:solidFill>
            </a:endParaRPr>
          </a:p>
          <a:p>
            <a:pPr indent="-3235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b="1" i="1" lang="pt-BR" sz="1495">
                <a:solidFill>
                  <a:schemeClr val="dk1"/>
                </a:solidFill>
              </a:rPr>
              <a:t>Problema: </a:t>
            </a:r>
            <a:r>
              <a:rPr b="1" i="1" lang="pt-BR">
                <a:solidFill>
                  <a:schemeClr val="dk1"/>
                </a:solidFill>
              </a:rPr>
              <a:t>Determinar se a pessoa está usando máscara facial ou não.</a:t>
            </a:r>
            <a:endParaRPr i="1" sz="1495">
              <a:solidFill>
                <a:schemeClr val="dk1"/>
              </a:solidFill>
            </a:endParaRPr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b="1" i="1" lang="pt-BR" sz="1495">
                <a:solidFill>
                  <a:schemeClr val="dk1"/>
                </a:solidFill>
              </a:rPr>
              <a:t>Tipo de sistema de aprendizagem utilizado:</a:t>
            </a:r>
            <a:endParaRPr b="1" i="1" sz="1495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95">
                <a:solidFill>
                  <a:schemeClr val="dk1"/>
                </a:solidFill>
              </a:rPr>
              <a:t>Aprendizado Supervisionado.</a:t>
            </a:r>
            <a:endParaRPr sz="1495">
              <a:solidFill>
                <a:schemeClr val="dk1"/>
              </a:solidFill>
            </a:endParaRPr>
          </a:p>
          <a:p>
            <a:pPr indent="-3235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b="1" i="1" lang="pt-BR" sz="1495">
                <a:solidFill>
                  <a:schemeClr val="dk1"/>
                </a:solidFill>
              </a:rPr>
              <a:t>Tarefa desempenhada:</a:t>
            </a:r>
            <a:endParaRPr b="1" i="1" sz="1495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95">
                <a:solidFill>
                  <a:schemeClr val="dk1"/>
                </a:solidFill>
              </a:rPr>
              <a:t>Detectar a presença de máscaras que cobrem parcialmente o rosto</a:t>
            </a:r>
            <a:endParaRPr sz="1495">
              <a:solidFill>
                <a:schemeClr val="dk1"/>
              </a:solidFill>
            </a:endParaRPr>
          </a:p>
          <a:p>
            <a:pPr indent="-3235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b="1" lang="pt-BR" sz="1495">
                <a:solidFill>
                  <a:schemeClr val="dk1"/>
                </a:solidFill>
              </a:rPr>
              <a:t> </a:t>
            </a:r>
            <a:r>
              <a:rPr b="1" i="1" lang="pt-BR" sz="1495">
                <a:solidFill>
                  <a:schemeClr val="dk1"/>
                </a:solidFill>
              </a:rPr>
              <a:t>Classe e espécie de algoritmo de aprendizagem de máquina:</a:t>
            </a:r>
            <a:endParaRPr b="1" i="1" sz="1495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95">
                <a:solidFill>
                  <a:schemeClr val="dk1"/>
                </a:solidFill>
              </a:rPr>
              <a:t>Classe: redes neurais artificiais; Espécie: Convolutional Neural Networks (CNN)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2" name="Google Shape;82;g2f35c555bc5_0_0"/>
          <p:cNvSpPr txBox="1"/>
          <p:nvPr/>
        </p:nvSpPr>
        <p:spPr>
          <a:xfrm>
            <a:off x="192275" y="93400"/>
            <a:ext cx="3832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Retrospectiva Sprint 0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chemeClr val="dk1"/>
                </a:solidFill>
              </a:rPr>
              <a:t>Data início: 01/07/2024</a:t>
            </a:r>
            <a:endParaRPr b="1" i="1"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chemeClr val="dk1"/>
                </a:solidFill>
              </a:rPr>
              <a:t>Data fim: 12/07/2024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35c555bc5_0_29"/>
          <p:cNvSpPr txBox="1"/>
          <p:nvPr/>
        </p:nvSpPr>
        <p:spPr>
          <a:xfrm>
            <a:off x="1858050" y="158875"/>
            <a:ext cx="610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f35c555bc5_0_29"/>
          <p:cNvSpPr txBox="1"/>
          <p:nvPr/>
        </p:nvSpPr>
        <p:spPr>
          <a:xfrm>
            <a:off x="635800" y="1021925"/>
            <a:ext cx="7381800" cy="3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Objetivo:</a:t>
            </a:r>
            <a:r>
              <a:rPr b="1" lang="pt-BR" sz="1500">
                <a:solidFill>
                  <a:schemeClr val="dk1"/>
                </a:solidFill>
              </a:rPr>
              <a:t> Reproduzir o projeto de referência do modelo para classificar imagens em duas categorias: "com máscara" e "sem máscara".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Transformações Aplicadas: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Redimensionamento das imagens para 224x224 pixels.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Conversão das imagens para tensores.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Estrutura do Modelo: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16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Modelo Utilizado: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ResNet50 pré-treinado.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Modificações: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camada final foi substituída para se adequar ao problema de classificação binária.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g2f35c555bc5_0_29"/>
          <p:cNvSpPr txBox="1"/>
          <p:nvPr/>
        </p:nvSpPr>
        <p:spPr>
          <a:xfrm>
            <a:off x="181450" y="0"/>
            <a:ext cx="3832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Retrospectiva Sprint 1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chemeClr val="dk1"/>
                </a:solidFill>
              </a:rPr>
              <a:t>Data início: 12/07/2024</a:t>
            </a:r>
            <a:endParaRPr b="1" i="1"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chemeClr val="dk1"/>
                </a:solidFill>
              </a:rPr>
              <a:t>Data fim: 26/07/2024 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35c555bc5_0_46"/>
          <p:cNvSpPr txBox="1"/>
          <p:nvPr/>
        </p:nvSpPr>
        <p:spPr>
          <a:xfrm>
            <a:off x="1455050" y="158875"/>
            <a:ext cx="610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f35c555bc5_0_46"/>
          <p:cNvSpPr txBox="1"/>
          <p:nvPr/>
        </p:nvSpPr>
        <p:spPr>
          <a:xfrm>
            <a:off x="260450" y="158875"/>
            <a:ext cx="4974900" cy="22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Treinamento do Modelo:</a:t>
            </a:r>
            <a:endParaRPr b="1"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Hiperparâmetros:</a:t>
            </a:r>
            <a:endParaRPr b="1"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Taxa de aprendizado: 0.001</a:t>
            </a:r>
            <a:endParaRPr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Batch size: 8</a:t>
            </a:r>
            <a:endParaRPr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Épocas: 10</a:t>
            </a:r>
            <a:endParaRPr>
              <a:solidFill>
                <a:schemeClr val="dk1"/>
              </a:solidFill>
            </a:endParaRPr>
          </a:p>
          <a:p>
            <a:pPr indent="-321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8"/>
              <a:buChar char="●"/>
            </a:pPr>
            <a:r>
              <a:rPr b="1" lang="pt-BR" sz="1458">
                <a:solidFill>
                  <a:schemeClr val="dk1"/>
                </a:solidFill>
              </a:rPr>
              <a:t>Critério de Perda:</a:t>
            </a:r>
            <a:r>
              <a:rPr lang="pt-BR" sz="1458">
                <a:solidFill>
                  <a:schemeClr val="dk1"/>
                </a:solidFill>
              </a:rPr>
              <a:t> CrossEntropyLoss</a:t>
            </a:r>
            <a:endParaRPr sz="1458">
              <a:solidFill>
                <a:schemeClr val="dk1"/>
              </a:solidFill>
            </a:endParaRPr>
          </a:p>
          <a:p>
            <a:pPr indent="-321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8"/>
              <a:buChar char="●"/>
            </a:pPr>
            <a:r>
              <a:rPr b="1" lang="pt-BR" sz="1458">
                <a:solidFill>
                  <a:schemeClr val="dk1"/>
                </a:solidFill>
              </a:rPr>
              <a:t>Otimização:</a:t>
            </a:r>
            <a:r>
              <a:rPr lang="pt-BR" sz="1458">
                <a:solidFill>
                  <a:schemeClr val="dk1"/>
                </a:solidFill>
              </a:rPr>
              <a:t> SGD com momentum de 0.9.</a:t>
            </a:r>
            <a:endParaRPr sz="1458">
              <a:solidFill>
                <a:schemeClr val="dk1"/>
              </a:solidFill>
            </a:endParaRPr>
          </a:p>
          <a:p>
            <a:pPr indent="-321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8"/>
              <a:buChar char="●"/>
            </a:pPr>
            <a:r>
              <a:rPr b="1" lang="pt-BR" sz="1458">
                <a:solidFill>
                  <a:schemeClr val="dk1"/>
                </a:solidFill>
              </a:rPr>
              <a:t>Scheduler:</a:t>
            </a:r>
            <a:r>
              <a:rPr lang="pt-BR" sz="1458">
                <a:solidFill>
                  <a:schemeClr val="dk1"/>
                </a:solidFill>
              </a:rPr>
              <a:t> StepLR com redução a cada 7 épocas.</a:t>
            </a:r>
            <a:endParaRPr/>
          </a:p>
        </p:txBody>
      </p:sp>
      <p:pic>
        <p:nvPicPr>
          <p:cNvPr id="96" name="Google Shape;96;g2f35c555bc5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50" y="2491625"/>
            <a:ext cx="5848899" cy="21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f35c555bc5_0_46"/>
          <p:cNvSpPr txBox="1"/>
          <p:nvPr/>
        </p:nvSpPr>
        <p:spPr>
          <a:xfrm>
            <a:off x="6117600" y="1803000"/>
            <a:ext cx="29931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Acurácia: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pt-BR" sz="1500">
                <a:solidFill>
                  <a:schemeClr val="dk1"/>
                </a:solidFill>
              </a:rPr>
              <a:t>Média da Acurácia de Treinamento: 97.93%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pt-BR" sz="1500">
                <a:solidFill>
                  <a:schemeClr val="dk1"/>
                </a:solidFill>
              </a:rPr>
              <a:t>Média da Acurácia de Teste: 99.82%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pt-BR" sz="1500">
                <a:solidFill>
                  <a:schemeClr val="dk1"/>
                </a:solidFill>
              </a:rPr>
              <a:t>Média de perda de Treino: 0.10593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pt-BR" sz="1500">
                <a:solidFill>
                  <a:schemeClr val="dk1"/>
                </a:solidFill>
              </a:rPr>
              <a:t>Média de perda de Treino: 0.02480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54a74002e_0_33"/>
          <p:cNvSpPr txBox="1"/>
          <p:nvPr/>
        </p:nvSpPr>
        <p:spPr>
          <a:xfrm>
            <a:off x="218900" y="37250"/>
            <a:ext cx="3832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Retrospectiva Sprint 2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chemeClr val="dk1"/>
                </a:solidFill>
              </a:rPr>
              <a:t>Data </a:t>
            </a:r>
            <a:r>
              <a:rPr b="1" i="1" lang="pt-BR" sz="1500">
                <a:solidFill>
                  <a:schemeClr val="dk1"/>
                </a:solidFill>
              </a:rPr>
              <a:t>início</a:t>
            </a:r>
            <a:r>
              <a:rPr b="1" i="1" lang="pt-BR" sz="1500">
                <a:solidFill>
                  <a:schemeClr val="dk1"/>
                </a:solidFill>
              </a:rPr>
              <a:t>: 09/08/2024</a:t>
            </a:r>
            <a:endParaRPr b="1" i="1"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chemeClr val="dk1"/>
                </a:solidFill>
              </a:rPr>
              <a:t>Data fim: 16/08/2024 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3" name="Google Shape;103;g2f54a74002e_0_33"/>
          <p:cNvSpPr txBox="1"/>
          <p:nvPr/>
        </p:nvSpPr>
        <p:spPr>
          <a:xfrm>
            <a:off x="185625" y="902300"/>
            <a:ext cx="8212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Objetivo:</a:t>
            </a:r>
            <a:r>
              <a:rPr lang="pt-BR" sz="1600">
                <a:solidFill>
                  <a:srgbClr val="000000"/>
                </a:solidFill>
              </a:rPr>
              <a:t> Discutir os resultados do modelo treinado utilizando </a:t>
            </a:r>
            <a:r>
              <a:rPr b="1" lang="pt-BR" sz="1600">
                <a:solidFill>
                  <a:srgbClr val="000000"/>
                </a:solidFill>
              </a:rPr>
              <a:t>Otimizador SGD com Momentum </a:t>
            </a:r>
            <a:r>
              <a:rPr lang="pt-BR" sz="1600">
                <a:solidFill>
                  <a:srgbClr val="000000"/>
                </a:solidFill>
              </a:rPr>
              <a:t>e</a:t>
            </a:r>
            <a:r>
              <a:rPr b="1" lang="pt-BR" sz="1600">
                <a:solidFill>
                  <a:srgbClr val="000000"/>
                </a:solidFill>
              </a:rPr>
              <a:t> Adam,</a:t>
            </a:r>
            <a:r>
              <a:rPr lang="pt-BR" sz="1600">
                <a:solidFill>
                  <a:srgbClr val="000000"/>
                </a:solidFill>
              </a:rPr>
              <a:t> treinamento nas épocas de 10, 15 e 20.</a:t>
            </a:r>
            <a:endParaRPr sz="1600">
              <a:solidFill>
                <a:srgbClr val="000000"/>
              </a:solidFill>
            </a:endParaRPr>
          </a:p>
        </p:txBody>
      </p:sp>
      <p:graphicFrame>
        <p:nvGraphicFramePr>
          <p:cNvPr id="104" name="Google Shape;104;g2f54a74002e_0_33"/>
          <p:cNvGraphicFramePr/>
          <p:nvPr/>
        </p:nvGraphicFramePr>
        <p:xfrm>
          <a:off x="317525" y="157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{F03EF200-5FD6-4D15-AD19-12DAC0CCED14}</a:tableStyleId>
              </a:tblPr>
              <a:tblGrid>
                <a:gridCol w="1211600"/>
                <a:gridCol w="971825"/>
                <a:gridCol w="1315900"/>
                <a:gridCol w="1503975"/>
                <a:gridCol w="1283000"/>
                <a:gridCol w="1398475"/>
              </a:tblGrid>
              <a:tr h="43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200"/>
                        <a:t>Otimizador</a:t>
                      </a:r>
                      <a:endParaRPr b="1" sz="1200"/>
                    </a:p>
                  </a:txBody>
                  <a:tcPr marT="76200" marB="76200" marR="76200" marL="762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Épocas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Perda de Treino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Acurácia de Treino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000000"/>
                          </a:solidFill>
                        </a:rPr>
                        <a:t>Perda de Teste	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Acurácia de Teste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54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SGD com Momentum (0.9)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0.1186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0.9555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0.0317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0.9964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SGD com Momentum (0.9)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15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0.1135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0.9563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0.0301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0.9955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SGD com Momentum (0.9)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20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0.1009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0.9605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0.0271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0.9938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   0.1115	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 0.9610	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 0.0359	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   0.9913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15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0.1306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 0.9703	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0.0227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0.9989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20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0.0844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0.9711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0.0179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0.9974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5773db141_0_3"/>
          <p:cNvSpPr txBox="1"/>
          <p:nvPr/>
        </p:nvSpPr>
        <p:spPr>
          <a:xfrm>
            <a:off x="218900" y="150375"/>
            <a:ext cx="38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Retrospectiva Sprint 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0" name="Google Shape;110;g2f5773db141_0_3"/>
          <p:cNvSpPr txBox="1"/>
          <p:nvPr/>
        </p:nvSpPr>
        <p:spPr>
          <a:xfrm>
            <a:off x="291875" y="545550"/>
            <a:ext cx="82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Melhor desempenho: </a:t>
            </a:r>
            <a:r>
              <a:rPr lang="pt-BR" sz="1600"/>
              <a:t>épocas: 15, Otimizador: Adam</a:t>
            </a:r>
            <a:r>
              <a:rPr b="1" lang="pt-BR" sz="1600"/>
              <a:t>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11" name="Google Shape;111;g2f5773db14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88" y="1204488"/>
            <a:ext cx="6354226" cy="296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f5773db141_0_3"/>
          <p:cNvSpPr txBox="1"/>
          <p:nvPr/>
        </p:nvSpPr>
        <p:spPr>
          <a:xfrm>
            <a:off x="6709700" y="1411250"/>
            <a:ext cx="2299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000000"/>
                </a:solidFill>
              </a:rPr>
              <a:t>Perda de Treino: </a:t>
            </a:r>
            <a:r>
              <a:rPr lang="pt-BR" sz="1500">
                <a:solidFill>
                  <a:srgbClr val="000000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  0.1306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000000"/>
                </a:solidFill>
              </a:rPr>
              <a:t>Acurácia de Treino:</a:t>
            </a:r>
            <a:r>
              <a:rPr lang="pt-BR" sz="1500">
                <a:solidFill>
                  <a:srgbClr val="000000"/>
                </a:solidFill>
              </a:rPr>
              <a:t>  </a:t>
            </a:r>
            <a:r>
              <a:rPr lang="pt-BR" sz="1500">
                <a:solidFill>
                  <a:schemeClr val="dk1"/>
                </a:solidFill>
              </a:rPr>
              <a:t>97,03</a:t>
            </a:r>
            <a:r>
              <a:rPr lang="pt-BR" sz="1500">
                <a:solidFill>
                  <a:srgbClr val="000000"/>
                </a:solidFill>
              </a:rPr>
              <a:t>%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000000"/>
                </a:solidFill>
              </a:rPr>
              <a:t>Perda de Teste: </a:t>
            </a:r>
            <a:r>
              <a:rPr lang="pt-BR" sz="1500">
                <a:solidFill>
                  <a:schemeClr val="dk1"/>
                </a:solidFill>
              </a:rPr>
              <a:t>  0.0227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000000"/>
                </a:solidFill>
              </a:rPr>
              <a:t>Acurácia de Teste: </a:t>
            </a:r>
            <a:r>
              <a:rPr lang="pt-BR" sz="1500">
                <a:solidFill>
                  <a:schemeClr val="dk1"/>
                </a:solidFill>
              </a:rPr>
              <a:t>99,89</a:t>
            </a:r>
            <a:r>
              <a:rPr lang="pt-BR" sz="1500">
                <a:solidFill>
                  <a:srgbClr val="000000"/>
                </a:solidFill>
              </a:rPr>
              <a:t>%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