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08XGartF21BH6y+1G/idePUzo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8C127D-273F-465F-8145-8DC45DF6139F}">
  <a:tblStyle styleId="{358C127D-273F-465F-8145-8DC45DF613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4230E71-8CF0-4CB3-AEF4-560A873CE8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79c1b7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79c1b7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9c1b7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179c1b7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79c1b7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179c1b7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79c1b7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79c1b7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179c1b7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179c1b7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179c1b7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179c1b7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179c1b7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179c1b7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179c1b7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179c1b7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179c1b78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179c1b78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e1e8e11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ee1e8e11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1e8e11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ee1e8e11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179c1b7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179c1b7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79c1b7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f179c1b7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79c1b78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f179c1b78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9c1b78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f179c1b78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179c1b78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179c1b78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RNA-IFAM-2024-1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Equipe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Sprint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79c1b788_0_15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3" name="Google Shape;123;g2f179c1b788_0_15"/>
          <p:cNvSpPr txBox="1"/>
          <p:nvPr/>
        </p:nvSpPr>
        <p:spPr>
          <a:xfrm>
            <a:off x="563050" y="9068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Visão Geral dos Resultados :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124" name="Google Shape;124;g2f179c1b788_0_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{34230E71-8CF0-4CB3-AEF4-560A873CE89D}</a:tableStyleId>
              </a:tblPr>
              <a:tblGrid>
                <a:gridCol w="865725"/>
                <a:gridCol w="1521875"/>
                <a:gridCol w="1797050"/>
                <a:gridCol w="1521900"/>
                <a:gridCol w="1765275"/>
              </a:tblGrid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Épocas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Perda de Treino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Acurácia de Treino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Perda de Teste	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Acurácia de Teste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0.1115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</a:t>
                      </a:r>
                      <a:r>
                        <a:rPr lang="pt-BR"/>
                        <a:t>0.9610	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</a:t>
                      </a:r>
                      <a:r>
                        <a:rPr lang="pt-BR"/>
                        <a:t>0.0359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</a:t>
                      </a:r>
                      <a:r>
                        <a:rPr lang="pt-BR"/>
                        <a:t>0.9913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</a:t>
                      </a:r>
                      <a:r>
                        <a:rPr lang="pt-BR"/>
                        <a:t>0.1306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0.9703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</a:t>
                      </a:r>
                      <a:r>
                        <a:rPr lang="pt-BR"/>
                        <a:t>0.0227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</a:t>
                      </a:r>
                      <a:r>
                        <a:rPr lang="pt-BR"/>
                        <a:t>0.0844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</a:t>
                      </a:r>
                      <a:r>
                        <a:rPr lang="pt-BR"/>
                        <a:t>0.9711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</a:t>
                      </a:r>
                      <a:r>
                        <a:rPr lang="pt-BR"/>
                        <a:t>0.0179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0.9974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79c1b788_0_34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0" name="Google Shape;130;g2f179c1b788_0_34"/>
          <p:cNvSpPr txBox="1"/>
          <p:nvPr/>
        </p:nvSpPr>
        <p:spPr>
          <a:xfrm>
            <a:off x="563050" y="9068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</a:t>
            </a:r>
            <a:r>
              <a:rPr b="1" lang="pt-BR" sz="1600">
                <a:solidFill>
                  <a:schemeClr val="dk1"/>
                </a:solidFill>
              </a:rPr>
              <a:t>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31" name="Google Shape;131;g2f179c1b788_0_34"/>
          <p:cNvSpPr txBox="1"/>
          <p:nvPr/>
        </p:nvSpPr>
        <p:spPr>
          <a:xfrm>
            <a:off x="679450" y="13685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10 </a:t>
            </a:r>
            <a:r>
              <a:rPr b="1" lang="pt-BR" sz="1600">
                <a:solidFill>
                  <a:schemeClr val="dk1"/>
                </a:solidFill>
              </a:rPr>
              <a:t>épocas: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32" name="Google Shape;132;g2f179c1b78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50" y="1909225"/>
            <a:ext cx="51943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f179c1b788_0_34"/>
          <p:cNvSpPr txBox="1"/>
          <p:nvPr/>
        </p:nvSpPr>
        <p:spPr>
          <a:xfrm>
            <a:off x="6055775" y="1909225"/>
            <a:ext cx="302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Treino:</a:t>
            </a:r>
            <a:r>
              <a:rPr lang="pt-BR" sz="1800">
                <a:solidFill>
                  <a:schemeClr val="dk1"/>
                </a:solidFill>
              </a:rPr>
              <a:t>0.1115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Acurácia de Treino: </a:t>
            </a:r>
            <a:r>
              <a:rPr lang="pt-BR" sz="1800">
                <a:solidFill>
                  <a:schemeClr val="dk1"/>
                </a:solidFill>
              </a:rPr>
              <a:t>0.9610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Teste: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0.0359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Acurácia de Teste: </a:t>
            </a:r>
            <a:r>
              <a:rPr lang="pt-BR" sz="1800">
                <a:solidFill>
                  <a:schemeClr val="dk1"/>
                </a:solidFill>
              </a:rPr>
              <a:t>0.9913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79c1b788_0_43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9" name="Google Shape;139;g2f179c1b788_0_43"/>
          <p:cNvSpPr txBox="1"/>
          <p:nvPr/>
        </p:nvSpPr>
        <p:spPr>
          <a:xfrm>
            <a:off x="679450" y="726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0" name="Google Shape;140;g2f179c1b788_0_43"/>
          <p:cNvSpPr txBox="1"/>
          <p:nvPr/>
        </p:nvSpPr>
        <p:spPr>
          <a:xfrm>
            <a:off x="785275" y="1188600"/>
            <a:ext cx="60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10 épocas: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41" name="Google Shape;141;g2f179c1b78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50" y="1745550"/>
            <a:ext cx="6339425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f179c1b788_0_43"/>
          <p:cNvSpPr txBox="1"/>
          <p:nvPr/>
        </p:nvSpPr>
        <p:spPr>
          <a:xfrm>
            <a:off x="7114100" y="2159000"/>
            <a:ext cx="196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modelo apresentou uma boa acurácia, indicando que está aprendendo bem.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79c1b788_0_53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8" name="Google Shape;148;g2f179c1b788_0_53"/>
          <p:cNvSpPr txBox="1"/>
          <p:nvPr/>
        </p:nvSpPr>
        <p:spPr>
          <a:xfrm>
            <a:off x="679450" y="726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9" name="Google Shape;149;g2f179c1b788_0_53"/>
          <p:cNvSpPr txBox="1"/>
          <p:nvPr/>
        </p:nvSpPr>
        <p:spPr>
          <a:xfrm>
            <a:off x="785275" y="11886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15 épocas: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50" name="Google Shape;150;g2f179c1b78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25" y="1650300"/>
            <a:ext cx="5130799" cy="31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f179c1b788_0_53"/>
          <p:cNvSpPr txBox="1"/>
          <p:nvPr/>
        </p:nvSpPr>
        <p:spPr>
          <a:xfrm>
            <a:off x="6436775" y="1883400"/>
            <a:ext cx="2529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Treino: </a:t>
            </a:r>
            <a:r>
              <a:rPr lang="pt-BR" sz="1800">
                <a:solidFill>
                  <a:schemeClr val="dk1"/>
                </a:solidFill>
              </a:rPr>
              <a:t> 0.1306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Acurácia de Treino:</a:t>
            </a:r>
            <a:r>
              <a:rPr lang="pt-BR" sz="1800">
                <a:solidFill>
                  <a:schemeClr val="dk1"/>
                </a:solidFill>
              </a:rPr>
              <a:t> 0.970</a:t>
            </a:r>
            <a:r>
              <a:rPr lang="pt-BR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Teste: </a:t>
            </a:r>
            <a:r>
              <a:rPr lang="pt-BR" sz="1800">
                <a:solidFill>
                  <a:schemeClr val="dk1"/>
                </a:solidFill>
              </a:rPr>
              <a:t> 0.0227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Acurácia de Teste: </a:t>
            </a:r>
            <a:r>
              <a:rPr lang="pt-BR">
                <a:solidFill>
                  <a:schemeClr val="dk1"/>
                </a:solidFill>
              </a:rPr>
              <a:t>0.9989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179c1b788_0_63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7" name="Google Shape;157;g2f179c1b788_0_63"/>
          <p:cNvSpPr txBox="1"/>
          <p:nvPr/>
        </p:nvSpPr>
        <p:spPr>
          <a:xfrm>
            <a:off x="679450" y="726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8" name="Google Shape;158;g2f179c1b788_0_63"/>
          <p:cNvSpPr txBox="1"/>
          <p:nvPr/>
        </p:nvSpPr>
        <p:spPr>
          <a:xfrm>
            <a:off x="785275" y="11886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15 épocas: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59" name="Google Shape;159;g2f179c1b788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75" y="1749775"/>
            <a:ext cx="6476999" cy="31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f179c1b788_0_63"/>
          <p:cNvSpPr txBox="1"/>
          <p:nvPr/>
        </p:nvSpPr>
        <p:spPr>
          <a:xfrm>
            <a:off x="7569200" y="2163225"/>
            <a:ext cx="137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Análise: Melhoria na perda de teste, mantendo a acurácia elevada.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179c1b788_0_79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66" name="Google Shape;166;g2f179c1b788_0_79"/>
          <p:cNvSpPr txBox="1"/>
          <p:nvPr/>
        </p:nvSpPr>
        <p:spPr>
          <a:xfrm>
            <a:off x="679450" y="726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7" name="Google Shape;167;g2f179c1b788_0_79"/>
          <p:cNvSpPr txBox="1"/>
          <p:nvPr/>
        </p:nvSpPr>
        <p:spPr>
          <a:xfrm>
            <a:off x="785275" y="11886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20</a:t>
            </a:r>
            <a:r>
              <a:rPr b="1" lang="pt-BR" sz="1600">
                <a:solidFill>
                  <a:schemeClr val="dk1"/>
                </a:solidFill>
              </a:rPr>
              <a:t> épocas: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68" name="Google Shape;168;g2f179c1b788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50" y="1650300"/>
            <a:ext cx="5035550" cy="29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f179c1b788_0_79"/>
          <p:cNvSpPr txBox="1"/>
          <p:nvPr/>
        </p:nvSpPr>
        <p:spPr>
          <a:xfrm>
            <a:off x="5971125" y="2253550"/>
            <a:ext cx="3101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Treino: </a:t>
            </a:r>
            <a:r>
              <a:rPr lang="pt-BR" sz="1800">
                <a:solidFill>
                  <a:schemeClr val="dk1"/>
                </a:solidFill>
              </a:rPr>
              <a:t> 0.0844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Acurácia de Treino:</a:t>
            </a:r>
            <a:r>
              <a:rPr lang="pt-BR" sz="1800">
                <a:solidFill>
                  <a:schemeClr val="dk1"/>
                </a:solidFill>
              </a:rPr>
              <a:t>  0.9711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Perda de Teste: </a:t>
            </a:r>
            <a:r>
              <a:rPr lang="pt-BR" sz="1800">
                <a:solidFill>
                  <a:schemeClr val="dk1"/>
                </a:solidFill>
              </a:rPr>
              <a:t>0.0179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Acurácia de Teste: </a:t>
            </a:r>
            <a:r>
              <a:rPr lang="pt-BR" sz="1800">
                <a:solidFill>
                  <a:schemeClr val="dk1"/>
                </a:solidFill>
              </a:rPr>
              <a:t>0.9974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179c1b788_0_90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5" name="Google Shape;175;g2f179c1b788_0_90"/>
          <p:cNvSpPr txBox="1"/>
          <p:nvPr/>
        </p:nvSpPr>
        <p:spPr>
          <a:xfrm>
            <a:off x="679450" y="726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por Época 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6" name="Google Shape;176;g2f179c1b788_0_90"/>
          <p:cNvSpPr txBox="1"/>
          <p:nvPr/>
        </p:nvSpPr>
        <p:spPr>
          <a:xfrm>
            <a:off x="785275" y="11886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15 épocas: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7" name="Google Shape;177;g2f179c1b788_0_90"/>
          <p:cNvSpPr txBox="1"/>
          <p:nvPr/>
        </p:nvSpPr>
        <p:spPr>
          <a:xfrm>
            <a:off x="6997725" y="1932688"/>
            <a:ext cx="188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perda de treino aumentou ligeiramente, mas a acurácia de teste permaneceu.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8" name="Google Shape;178;g2f179c1b788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38" y="1650300"/>
            <a:ext cx="6354226" cy="29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179c1b788_0_130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</a:t>
            </a:r>
            <a:r>
              <a:rPr b="1" lang="pt-BR" sz="2000">
                <a:solidFill>
                  <a:schemeClr val="dk1"/>
                </a:solidFill>
              </a:rPr>
              <a:t>SGD com Momentum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e </a:t>
            </a:r>
            <a:r>
              <a:rPr b="1" lang="pt-BR" sz="2000">
                <a:solidFill>
                  <a:schemeClr val="dk1"/>
                </a:solidFill>
              </a:rPr>
              <a:t>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4" name="Google Shape;184;g2f179c1b788_0_130"/>
          <p:cNvSpPr txBox="1"/>
          <p:nvPr/>
        </p:nvSpPr>
        <p:spPr>
          <a:xfrm>
            <a:off x="552475" y="673975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Visão Geral dos Resultados :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185" name="Google Shape;185;g2f179c1b788_0_130"/>
          <p:cNvGraphicFramePr/>
          <p:nvPr/>
        </p:nvGraphicFramePr>
        <p:xfrm>
          <a:off x="271025" y="11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{34230E71-8CF0-4CB3-AEF4-560A873CE89D}</a:tableStyleId>
              </a:tblPr>
              <a:tblGrid>
                <a:gridCol w="1178000"/>
                <a:gridCol w="944900"/>
                <a:gridCol w="1279425"/>
                <a:gridCol w="1462300"/>
                <a:gridCol w="1247450"/>
                <a:gridCol w="1359725"/>
              </a:tblGrid>
              <a:tr h="42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200"/>
                        <a:t>Otimizador</a:t>
                      </a:r>
                      <a:endParaRPr b="1" sz="1200"/>
                    </a:p>
                  </a:txBody>
                  <a:tcPr marT="76200" marB="76200" marR="76200" marL="762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Épocas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Perda de Treino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Acurácia de Treino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Perda de Teste	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Acurácia de Teste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0.1186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0.9555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0.1135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0.9563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0.0301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0.1009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0.9605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0.0271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0.9938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 </a:t>
                      </a:r>
                      <a:r>
                        <a:rPr lang="pt-BR" sz="1100"/>
                        <a:t>0.1115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0.9610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0.0359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</a:t>
                      </a:r>
                      <a:r>
                        <a:rPr lang="pt-BR" sz="1100"/>
                        <a:t> 0.9913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0.1306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</a:t>
                      </a:r>
                      <a:r>
                        <a:rPr lang="pt-BR" sz="1100"/>
                        <a:t>0.9703	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0.0227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0.9989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0.0844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0.9711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0.0179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0.9974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79c1b788_0_144"/>
          <p:cNvSpPr txBox="1"/>
          <p:nvPr>
            <p:ph idx="1" type="subTitle"/>
          </p:nvPr>
        </p:nvSpPr>
        <p:spPr>
          <a:xfrm>
            <a:off x="205875" y="11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Modelo com Otimizador SGD com Momentum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e Adam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1" name="Google Shape;191;g2f179c1b788_0_144"/>
          <p:cNvSpPr txBox="1"/>
          <p:nvPr/>
        </p:nvSpPr>
        <p:spPr>
          <a:xfrm>
            <a:off x="396900" y="1694400"/>
            <a:ext cx="835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Visão Geral dos Resultados 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O otimizador Adam apresentou melhor desempenho em termos de perda de teste e acurácia, especialmente nas 15 e 20 épocas. O SGD com Momentum, embora eficaz, mostrou um desempenho levemente inferior em comparação com o Adam.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e1e8e1136_0_27"/>
          <p:cNvSpPr txBox="1"/>
          <p:nvPr/>
        </p:nvSpPr>
        <p:spPr>
          <a:xfrm>
            <a:off x="665900" y="589350"/>
            <a:ext cx="77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Atividades Futuras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ee1e8e1136_0_27"/>
          <p:cNvSpPr txBox="1"/>
          <p:nvPr/>
        </p:nvSpPr>
        <p:spPr>
          <a:xfrm>
            <a:off x="298500" y="1247625"/>
            <a:ext cx="796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Experimentar outras arquitetura de modelo : EfficientNet, VGG16/VGG19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2"/>
          <p:cNvGraphicFramePr/>
          <p:nvPr/>
        </p:nvGraphicFramePr>
        <p:xfrm>
          <a:off x="1273975" y="560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{358C127D-273F-465F-8145-8DC45DF6139F}</a:tableStyleId>
              </a:tblPr>
              <a:tblGrid>
                <a:gridCol w="5243925"/>
                <a:gridCol w="1236075"/>
              </a:tblGrid>
              <a:tr h="37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u="none" cap="none" strike="noStrike"/>
                        <a:t>Tasks</a:t>
                      </a:r>
                      <a:endParaRPr b="1" i="1" u="none" cap="none" strike="noStrike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u="none" cap="none" strike="noStrike"/>
                        <a:t>Status</a:t>
                      </a:r>
                      <a:endParaRPr b="1" i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200"/>
                        <a:t>[TR.2/TE.2] Comparação de </a:t>
                      </a:r>
                      <a:r>
                        <a:rPr b="1" lang="pt-BR" sz="1200"/>
                        <a:t>Otimizadores</a:t>
                      </a:r>
                      <a:r>
                        <a:rPr b="1" lang="pt-BR" sz="1200"/>
                        <a:t>: Adam vs SGD com Momentum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u="none" cap="none" strike="noStrike"/>
                        <a:t>OK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200"/>
                        <a:t>1</a:t>
                      </a:r>
                      <a:r>
                        <a:rPr lang="pt-BR" sz="1200" u="none" cap="none" strike="noStrike"/>
                        <a:t>. </a:t>
                      </a:r>
                      <a:r>
                        <a:rPr lang="pt-BR" sz="1200"/>
                        <a:t>Treinar o modelo usando SGD com Momentum para 15 e 20 épocas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r>
                        <a:rPr lang="pt-BR" sz="1200"/>
                        <a:t>. Implementar o Adam: Treinar o modelo usando Adam para 10, 15 e 20 épocas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</a:t>
                      </a:r>
                      <a:r>
                        <a:rPr lang="pt-BR" sz="1200"/>
                        <a:t>. Avaliar a performance do modelo para cada configuração (otimizador e épocas)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</a:t>
                      </a:r>
                      <a:r>
                        <a:rPr lang="pt-BR" sz="1200"/>
                        <a:t>. Registrar a perda e a acurácia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5</a:t>
                      </a:r>
                      <a:r>
                        <a:rPr lang="pt-BR" sz="1200"/>
                        <a:t>. Comparar os resultados entre SGD com Momentum e Adam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6</a:t>
                      </a:r>
                      <a:r>
                        <a:rPr lang="pt-BR" sz="1200"/>
                        <a:t>. Plotar gráficos de perda e acurácia para visualização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7</a:t>
                      </a:r>
                      <a:r>
                        <a:rPr lang="pt-BR" sz="1200"/>
                        <a:t>. Report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205350" y="285400"/>
            <a:ext cx="8733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Resultados do Treinamento com SGD com Momentum e Adam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78350" y="1772000"/>
            <a:ext cx="821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Objetivo:</a:t>
            </a:r>
            <a:r>
              <a:rPr lang="pt-BR" sz="1600">
                <a:solidFill>
                  <a:schemeClr val="dk1"/>
                </a:solidFill>
              </a:rPr>
              <a:t> Discutir os resultados do modelo treinado utilizando </a:t>
            </a:r>
            <a:r>
              <a:rPr b="1" lang="pt-BR" sz="1600">
                <a:solidFill>
                  <a:schemeClr val="dk1"/>
                </a:solidFill>
              </a:rPr>
              <a:t>Otimizador SGD com Momentum </a:t>
            </a:r>
            <a:r>
              <a:rPr lang="pt-BR" sz="1600">
                <a:solidFill>
                  <a:schemeClr val="dk1"/>
                </a:solidFill>
              </a:rPr>
              <a:t>e</a:t>
            </a:r>
            <a:r>
              <a:rPr b="1" lang="pt-BR" sz="1600">
                <a:solidFill>
                  <a:schemeClr val="dk1"/>
                </a:solidFill>
              </a:rPr>
              <a:t> Adam,</a:t>
            </a:r>
            <a:r>
              <a:rPr lang="pt-BR" sz="1600">
                <a:solidFill>
                  <a:schemeClr val="dk1"/>
                </a:solidFill>
              </a:rPr>
              <a:t> treinamento</a:t>
            </a:r>
            <a:r>
              <a:rPr lang="pt-BR" sz="1600">
                <a:solidFill>
                  <a:schemeClr val="dk1"/>
                </a:solidFill>
              </a:rPr>
              <a:t> nas épocas de 10, 15 e 20.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78350" y="2717400"/>
            <a:ext cx="632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Momentum baixo (ex: 0.5)</a:t>
            </a:r>
            <a:r>
              <a:rPr lang="pt-BR">
                <a:solidFill>
                  <a:schemeClr val="dk1"/>
                </a:solidFill>
              </a:rPr>
              <a:t>: O otimizador reage mais às mudanças do gradiente atual, mas pode oscilar mais.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Momentum alto (ex: 0.9)</a:t>
            </a:r>
            <a:r>
              <a:rPr lang="pt-BR">
                <a:solidFill>
                  <a:schemeClr val="dk1"/>
                </a:solidFill>
              </a:rPr>
              <a:t>: As atualizações são mais suaves e rápidas, mas pode haver risco de passar do ponto ótimo (overshooting).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1e8e1136_0_8"/>
          <p:cNvSpPr txBox="1"/>
          <p:nvPr/>
        </p:nvSpPr>
        <p:spPr>
          <a:xfrm>
            <a:off x="286800" y="296675"/>
            <a:ext cx="857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ee1e8e1136_0_8"/>
          <p:cNvSpPr txBox="1"/>
          <p:nvPr/>
        </p:nvSpPr>
        <p:spPr>
          <a:xfrm>
            <a:off x="286800" y="273575"/>
            <a:ext cx="388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do Treinamento com S</a:t>
            </a:r>
            <a:r>
              <a:rPr b="1" lang="pt-BR" sz="1600">
                <a:solidFill>
                  <a:schemeClr val="dk1"/>
                </a:solidFill>
              </a:rPr>
              <a:t>GD com Momentum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b="1" sz="1600"/>
          </a:p>
        </p:txBody>
      </p:sp>
      <p:sp>
        <p:nvSpPr>
          <p:cNvPr id="74" name="Google Shape;74;g2ee1e8e1136_0_8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0.9 e 10 épocas:</a:t>
            </a:r>
            <a:r>
              <a:rPr lang="pt-B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95,55%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99.64%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1m 59s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5" name="Google Shape;75;g2ee1e8e113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478675"/>
            <a:ext cx="5734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ee1e8e113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200" y="232850"/>
            <a:ext cx="4034850" cy="21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79c1b788_1_7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0.9 e 15 épocas: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95,63%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99.55%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chemeClr val="dk1"/>
                </a:solidFill>
              </a:rPr>
              <a:t>2m 56s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g2f179c1b78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0" y="150550"/>
            <a:ext cx="4057200" cy="2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f179c1b788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619750"/>
            <a:ext cx="5734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f179c1b788_1_7"/>
          <p:cNvSpPr txBox="1"/>
          <p:nvPr/>
        </p:nvSpPr>
        <p:spPr>
          <a:xfrm>
            <a:off x="286800" y="150550"/>
            <a:ext cx="38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Treinamento: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79c1b788_1_21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0.9 e 20 épocas: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96,05%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99.38%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chemeClr val="dk1"/>
                </a:solidFill>
              </a:rPr>
              <a:t>3m 54s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0" name="Google Shape;90;g2f179c1b78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71750"/>
            <a:ext cx="5734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179c1b788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550" y="123525"/>
            <a:ext cx="3910475" cy="24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179c1b788_1_21"/>
          <p:cNvSpPr txBox="1"/>
          <p:nvPr/>
        </p:nvSpPr>
        <p:spPr>
          <a:xfrm>
            <a:off x="286800" y="123525"/>
            <a:ext cx="368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Treinamento: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79c1b788_1_33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0.5 e 10 épocas: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95,47%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98.86%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1m 59s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8" name="Google Shape;98;g2f179c1b788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620675"/>
            <a:ext cx="5734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79c1b788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50" y="188425"/>
            <a:ext cx="42957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f179c1b788_1_33"/>
          <p:cNvSpPr txBox="1"/>
          <p:nvPr/>
        </p:nvSpPr>
        <p:spPr>
          <a:xfrm>
            <a:off x="286800" y="188425"/>
            <a:ext cx="37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Treinamento: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79c1b788_1_47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0.5 e 15 épocas: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94,93%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99%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2m 57s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6" name="Google Shape;106;g2f179c1b788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605325"/>
            <a:ext cx="5734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f179c1b788_1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33" y="133825"/>
            <a:ext cx="3358592" cy="24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179c1b788_1_47"/>
          <p:cNvSpPr txBox="1"/>
          <p:nvPr/>
        </p:nvSpPr>
        <p:spPr>
          <a:xfrm>
            <a:off x="286800" y="176300"/>
            <a:ext cx="38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Treinamento: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79c1b788_1_59"/>
          <p:cNvSpPr txBox="1"/>
          <p:nvPr/>
        </p:nvSpPr>
        <p:spPr>
          <a:xfrm>
            <a:off x="286800" y="296675"/>
            <a:ext cx="857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f179c1b788_1_59"/>
          <p:cNvSpPr txBox="1"/>
          <p:nvPr/>
        </p:nvSpPr>
        <p:spPr>
          <a:xfrm>
            <a:off x="286800" y="273575"/>
            <a:ext cx="399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Resultados do Treinamento:</a:t>
            </a:r>
            <a:endParaRPr sz="2000"/>
          </a:p>
        </p:txBody>
      </p:sp>
      <p:sp>
        <p:nvSpPr>
          <p:cNvPr id="115" name="Google Shape;115;g2f179c1b788_1_59"/>
          <p:cNvSpPr txBox="1"/>
          <p:nvPr/>
        </p:nvSpPr>
        <p:spPr>
          <a:xfrm>
            <a:off x="286800" y="939025"/>
            <a:ext cx="4415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momentum 0.5 e 20 épocas: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95,52%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98,89%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Duração:</a:t>
            </a:r>
            <a:r>
              <a:rPr lang="pt-BR" sz="1300">
                <a:solidFill>
                  <a:schemeClr val="dk1"/>
                </a:solidFill>
              </a:rPr>
              <a:t> 3m 59s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6" name="Google Shape;116;g2f179c1b788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636000"/>
            <a:ext cx="5734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f179c1b788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175" y="130300"/>
            <a:ext cx="3610424" cy="24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