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7" roundtripDataSignature="AMtx7mj3ehEqBYUnf0NwKt3IhPuzevTy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8CF84F-98AC-4D80-85D0-55C4306C8140}">
  <a:tblStyle styleId="{A88CF84F-98AC-4D80-85D0-55C4306C814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31D3D092-133F-4A2D-8B32-B30EBB6227E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35c555b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35c555b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35c555bc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35c555bc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35c555bc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35c555bc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35c555bc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35c555bc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35c555bc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35c555bc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35c555bc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35c555bc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35c555bc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35c555bc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RNA-IFAM-2024-1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/>
              <a:t>Equipe 4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Sprint 03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idx="1" type="subTitle"/>
          </p:nvPr>
        </p:nvSpPr>
        <p:spPr>
          <a:xfrm>
            <a:off x="311700" y="210025"/>
            <a:ext cx="8520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1500">
                <a:solidFill>
                  <a:schemeClr val="dk1"/>
                </a:solidFill>
              </a:rPr>
              <a:t>Atividades Futuras</a:t>
            </a:r>
            <a:endParaRPr b="1" sz="1500"/>
          </a:p>
        </p:txBody>
      </p:sp>
      <p:sp>
        <p:nvSpPr>
          <p:cNvPr id="117" name="Google Shape;117;p8"/>
          <p:cNvSpPr txBox="1"/>
          <p:nvPr/>
        </p:nvSpPr>
        <p:spPr>
          <a:xfrm>
            <a:off x="829075" y="908450"/>
            <a:ext cx="5021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 txBox="1"/>
          <p:nvPr/>
        </p:nvSpPr>
        <p:spPr>
          <a:xfrm>
            <a:off x="1126275" y="1096575"/>
            <a:ext cx="6108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Experimentar outras arquitetura de modelo : VGG16/VGG19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Sugestão do Professor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2"/>
          <p:cNvGraphicFramePr/>
          <p:nvPr/>
        </p:nvGraphicFramePr>
        <p:xfrm>
          <a:off x="508313" y="3778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{A88CF84F-98AC-4D80-85D0-55C4306C8140}</a:tableStyleId>
              </a:tblPr>
              <a:tblGrid>
                <a:gridCol w="7139175"/>
                <a:gridCol w="988200"/>
              </a:tblGrid>
              <a:tr h="43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pt-BR" sz="1400" u="none" cap="none" strike="noStrike"/>
                        <a:t>Tasks</a:t>
                      </a:r>
                      <a:endParaRPr b="1" i="1" sz="1400" u="none" cap="none" strike="noStrike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pt-BR" sz="1400" u="none" cap="none" strike="noStrike"/>
                        <a:t>Status</a:t>
                      </a:r>
                      <a:endParaRPr b="1" i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430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/>
                        <a:t>[TR.3/TE.3] Comparação de Desempenho: ResNet vs EfficientNet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    OK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430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1. </a:t>
                      </a:r>
                      <a:r>
                        <a:rPr lang="pt-BR" sz="1400" u="none" cap="none" strike="noStrike"/>
                        <a:t>Importação do modelo EfficientNet pré-treinado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OK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</a:tr>
              <a:tr h="430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2.</a:t>
                      </a:r>
                      <a:r>
                        <a:rPr lang="pt-BR"/>
                        <a:t> </a:t>
                      </a:r>
                      <a:r>
                        <a:rPr lang="pt-BR" sz="1400" u="none" cap="none" strike="noStrike"/>
                        <a:t>Configuração do otimizador Adam.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OK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430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3. Treinamento do Modelo:  treinamento por 15 épocas.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</a:rPr>
                        <a:t>OK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430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4. Teste do modelo em dados de teste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OK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430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5. Registrar a perda e a acurácia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OK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575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6. Criação de gráficos para visualizar a evolução da perda e acurácia ao longo das épocas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OK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430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7. Comparação entre os resultados dos modelos Resnet50 e EfficientNet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OK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4309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8</a:t>
                      </a:r>
                      <a:r>
                        <a:rPr lang="pt-BR" sz="1400" u="none" cap="none" strike="noStrike"/>
                        <a:t>. Report.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</a:rPr>
                        <a:t>OK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35c555bc5_0_0"/>
          <p:cNvSpPr txBox="1"/>
          <p:nvPr>
            <p:ph idx="1" type="subTitle"/>
          </p:nvPr>
        </p:nvSpPr>
        <p:spPr>
          <a:xfrm>
            <a:off x="152625" y="214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 sz="2000">
                <a:solidFill>
                  <a:schemeClr val="dk1"/>
                </a:solidFill>
              </a:rPr>
              <a:t>Comparação de Desempenho: ResNet vs EfficientNet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2f35c555bc5_0_0"/>
          <p:cNvSpPr txBox="1"/>
          <p:nvPr/>
        </p:nvSpPr>
        <p:spPr>
          <a:xfrm>
            <a:off x="152625" y="958700"/>
            <a:ext cx="71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Desempenho do modelo EfficientNet na detecção de máscaras.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67" name="Google Shape;67;g2f35c555bc5_0_0"/>
          <p:cNvSpPr txBox="1"/>
          <p:nvPr/>
        </p:nvSpPr>
        <p:spPr>
          <a:xfrm>
            <a:off x="606600" y="1701050"/>
            <a:ext cx="61086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Modelo Utilizado: EfficientNet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Arquitetura eficiente para classificação de imagens.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Pré-treinamento em grandes conjuntos de dados (ImageNet).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Treino:</a:t>
            </a:r>
            <a:r>
              <a:rPr lang="pt-BR" sz="1600">
                <a:solidFill>
                  <a:schemeClr val="dk1"/>
                </a:solidFill>
              </a:rPr>
              <a:t> 15 </a:t>
            </a:r>
            <a:r>
              <a:rPr lang="pt-BR" sz="1600">
                <a:solidFill>
                  <a:schemeClr val="dk1"/>
                </a:solidFill>
              </a:rPr>
              <a:t>épocas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Otimizador:</a:t>
            </a:r>
            <a:r>
              <a:rPr lang="pt-BR" sz="1600">
                <a:solidFill>
                  <a:schemeClr val="dk1"/>
                </a:solidFill>
              </a:rPr>
              <a:t> Adam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35c555bc5_0_20"/>
          <p:cNvSpPr txBox="1"/>
          <p:nvPr/>
        </p:nvSpPr>
        <p:spPr>
          <a:xfrm>
            <a:off x="512450" y="881500"/>
            <a:ext cx="7980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Resultados de Desempenho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00">
                <a:solidFill>
                  <a:schemeClr val="dk1"/>
                </a:solidFill>
              </a:rPr>
              <a:t>Acurácia do Modelo:</a:t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Melhor Acurácia no Conjunto de Teste: 99,48%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00">
                <a:solidFill>
                  <a:schemeClr val="dk1"/>
                </a:solidFill>
              </a:rPr>
              <a:t>Perda do Modelo:</a:t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Perda mínima no conjunto de teste: 0,0407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</a:rPr>
              <a:t>Média da Acurácia:</a:t>
            </a:r>
            <a:r>
              <a:rPr lang="pt-BR" sz="1600">
                <a:solidFill>
                  <a:schemeClr val="dk1"/>
                </a:solidFill>
              </a:rPr>
              <a:t> aproximadamente 98,12%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Média da Perda:</a:t>
            </a:r>
            <a:r>
              <a:rPr lang="pt-BR" sz="1600">
                <a:solidFill>
                  <a:schemeClr val="dk1"/>
                </a:solidFill>
              </a:rPr>
              <a:t> aproximadamente 0,0572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pt-BR" sz="1500">
                <a:solidFill>
                  <a:schemeClr val="dk1"/>
                </a:solidFill>
              </a:rPr>
              <a:t>O modelo demonstrou excelente capacidade de generalização.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pt-BR" sz="1500">
                <a:solidFill>
                  <a:schemeClr val="dk1"/>
                </a:solidFill>
              </a:rPr>
              <a:t>Alta acurácia sugere que o modelo é eficaz na detecção de máscaras.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g2f35c555bc5_0_20"/>
          <p:cNvSpPr txBox="1"/>
          <p:nvPr/>
        </p:nvSpPr>
        <p:spPr>
          <a:xfrm>
            <a:off x="120825" y="216325"/>
            <a:ext cx="890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Desempenho do modelo EfficientNet na detecção de máscaras.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35c555bc5_0_29"/>
          <p:cNvSpPr txBox="1"/>
          <p:nvPr/>
        </p:nvSpPr>
        <p:spPr>
          <a:xfrm>
            <a:off x="1858050" y="158875"/>
            <a:ext cx="6108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Tabela Demonstrativa e </a:t>
            </a:r>
            <a:r>
              <a:rPr b="1" lang="pt-BR" sz="1800">
                <a:solidFill>
                  <a:schemeClr val="dk1"/>
                </a:solidFill>
              </a:rPr>
              <a:t>Gráfico</a:t>
            </a:r>
            <a:r>
              <a:rPr b="1" lang="pt-BR" sz="1800">
                <a:solidFill>
                  <a:schemeClr val="dk1"/>
                </a:solidFill>
              </a:rPr>
              <a:t>: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79" name="Google Shape;79;g2f35c555bc5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682300"/>
            <a:ext cx="4267200" cy="195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2f35c555bc5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4463" y="2666900"/>
            <a:ext cx="4675074" cy="24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35c555bc5_0_46"/>
          <p:cNvSpPr txBox="1"/>
          <p:nvPr/>
        </p:nvSpPr>
        <p:spPr>
          <a:xfrm>
            <a:off x="1455050" y="158875"/>
            <a:ext cx="6108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Predição do modelo : Código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6" name="Google Shape;86;g2f35c555bc5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75" y="788325"/>
            <a:ext cx="3879675" cy="386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2f35c555bc5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075" y="735325"/>
            <a:ext cx="4220850" cy="41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35c555bc5_0_62"/>
          <p:cNvSpPr txBox="1"/>
          <p:nvPr/>
        </p:nvSpPr>
        <p:spPr>
          <a:xfrm>
            <a:off x="214225" y="158875"/>
            <a:ext cx="813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Comparação de Desempenho: ResNet vs EfficientNet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3" name="Google Shape;93;g2f35c555bc5_0_62"/>
          <p:cNvSpPr txBox="1"/>
          <p:nvPr/>
        </p:nvSpPr>
        <p:spPr>
          <a:xfrm>
            <a:off x="1844063" y="1128700"/>
            <a:ext cx="114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1"/>
                </a:solidFill>
              </a:rPr>
              <a:t>Resnet50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4" name="Google Shape;94;g2f35c555bc5_0_62"/>
          <p:cNvPicPr preferRelativeResize="0"/>
          <p:nvPr/>
        </p:nvPicPr>
        <p:blipFill rotWithShape="1">
          <a:blip r:embed="rId3">
            <a:alphaModFix/>
          </a:blip>
          <a:srcRect b="0" l="0" r="1009" t="0"/>
          <a:stretch/>
        </p:blipFill>
        <p:spPr>
          <a:xfrm>
            <a:off x="214225" y="1621800"/>
            <a:ext cx="4357776" cy="292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2f35c555bc5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300" y="1621800"/>
            <a:ext cx="4317650" cy="29218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2f35c555bc5_0_62"/>
          <p:cNvSpPr txBox="1"/>
          <p:nvPr/>
        </p:nvSpPr>
        <p:spPr>
          <a:xfrm>
            <a:off x="6116675" y="1128700"/>
            <a:ext cx="149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00">
                <a:solidFill>
                  <a:schemeClr val="dk1"/>
                </a:solidFill>
              </a:rPr>
              <a:t>EfficientNet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35c555bc5_0_92"/>
          <p:cNvSpPr txBox="1"/>
          <p:nvPr/>
        </p:nvSpPr>
        <p:spPr>
          <a:xfrm>
            <a:off x="138025" y="158875"/>
            <a:ext cx="8134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Comparação de Desempenho: ResNet vs EfficientNet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2" name="Google Shape;102;g2f35c555bc5_0_92"/>
          <p:cNvSpPr txBox="1"/>
          <p:nvPr/>
        </p:nvSpPr>
        <p:spPr>
          <a:xfrm>
            <a:off x="383900" y="714775"/>
            <a:ext cx="6108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Comparação dos Modelos: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103" name="Google Shape;103;g2f35c555bc5_0_92"/>
          <p:cNvGraphicFramePr/>
          <p:nvPr/>
        </p:nvGraphicFramePr>
        <p:xfrm>
          <a:off x="1085075" y="1163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{31D3D092-133F-4A2D-8B32-B30EBB6227E6}</a:tableStyleId>
              </a:tblPr>
              <a:tblGrid>
                <a:gridCol w="2413000"/>
                <a:gridCol w="2349375"/>
                <a:gridCol w="2211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Métrica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 EfficientNet	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ResNet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     Melhor Acurácia	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99.48%	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Perda de Treino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0.0558	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0.0571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         Perda de Teste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0.0401</a:t>
                      </a:r>
                      <a:r>
                        <a:rPr lang="pt-BR"/>
                        <a:t>	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0.0133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4" name="Google Shape;104;g2f35c555bc5_0_92"/>
          <p:cNvSpPr txBox="1"/>
          <p:nvPr/>
        </p:nvSpPr>
        <p:spPr>
          <a:xfrm>
            <a:off x="442575" y="3014925"/>
            <a:ext cx="69147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Evolução da Perda: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pt-BR" sz="1600">
                <a:solidFill>
                  <a:schemeClr val="dk1"/>
                </a:solidFill>
              </a:rPr>
              <a:t>O modelo ResNet também apresentou uma redução significativa na perda durante o treinamento.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Evolução da Acurácia: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pt-BR" sz="1600">
                <a:solidFill>
                  <a:schemeClr val="dk1"/>
                </a:solidFill>
              </a:rPr>
              <a:t>A acurácia do modelo ResNet atingiu 100% na última época, demonstrando excelente desempenho.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35c555bc5_0_68"/>
          <p:cNvSpPr txBox="1"/>
          <p:nvPr/>
        </p:nvSpPr>
        <p:spPr>
          <a:xfrm>
            <a:off x="214225" y="158875"/>
            <a:ext cx="8134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Comparação de Desempenho: ResNet vs EfficientNet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0" name="Google Shape;110;g2f35c555bc5_0_68"/>
          <p:cNvSpPr txBox="1"/>
          <p:nvPr/>
        </p:nvSpPr>
        <p:spPr>
          <a:xfrm>
            <a:off x="479350" y="1096575"/>
            <a:ext cx="61086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1"/>
                </a:solidFill>
              </a:rPr>
              <a:t>Comparação dos Modelos </a:t>
            </a:r>
            <a:r>
              <a:rPr b="1" lang="pt-BR" sz="1700">
                <a:solidFill>
                  <a:schemeClr val="dk1"/>
                </a:solidFill>
              </a:rPr>
              <a:t>Média Geral</a:t>
            </a:r>
            <a:r>
              <a:rPr b="1" lang="pt-BR" sz="1700">
                <a:solidFill>
                  <a:schemeClr val="dk1"/>
                </a:solidFill>
              </a:rPr>
              <a:t>: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111" name="Google Shape;111;g2f35c555bc5_0_68"/>
          <p:cNvGraphicFramePr/>
          <p:nvPr/>
        </p:nvGraphicFramePr>
        <p:xfrm>
          <a:off x="1180513" y="183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{31D3D092-133F-4A2D-8B32-B30EBB6227E6}</a:tableStyleId>
              </a:tblPr>
              <a:tblGrid>
                <a:gridCol w="2731150"/>
                <a:gridCol w="1967575"/>
                <a:gridCol w="2084250"/>
              </a:tblGrid>
              <a:tr h="397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Métrica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EfficientNet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ResNet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79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Média Acurácia de Treino	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96.53%</a:t>
                      </a:r>
                      <a:r>
                        <a:rPr lang="pt-BR"/>
                        <a:t>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97.03%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Média Acurácia de Teste	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98.11%</a:t>
                      </a:r>
                      <a:r>
                        <a:rPr lang="pt-BR"/>
                        <a:t>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98.89%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Média Perda de Treinamento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0.0945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700">
                          <a:solidFill>
                            <a:schemeClr val="dk1"/>
                          </a:solidFill>
                        </a:rPr>
                        <a:t>            </a:t>
                      </a:r>
                      <a:r>
                        <a:rPr lang="pt-BR">
                          <a:solidFill>
                            <a:schemeClr val="dk1"/>
                          </a:solidFill>
                        </a:rPr>
                        <a:t>0.0227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9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Média Perda de Teste	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0.0490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           </a:t>
                      </a:r>
                      <a:r>
                        <a:rPr lang="pt-BR">
                          <a:solidFill>
                            <a:schemeClr val="dk1"/>
                          </a:solidFill>
                        </a:rPr>
                        <a:t> 0.1306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