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2" r:id="rId6"/>
    <p:sldId id="264" r:id="rId7"/>
    <p:sldId id="287" r:id="rId8"/>
    <p:sldId id="288" r:id="rId9"/>
    <p:sldId id="263" r:id="rId10"/>
    <p:sldId id="265" r:id="rId11"/>
    <p:sldId id="270" r:id="rId12"/>
    <p:sldId id="267" r:id="rId13"/>
    <p:sldId id="269" r:id="rId14"/>
    <p:sldId id="271" r:id="rId15"/>
    <p:sldId id="289" r:id="rId16"/>
    <p:sldId id="266" r:id="rId17"/>
    <p:sldId id="273" r:id="rId18"/>
    <p:sldId id="272" r:id="rId19"/>
    <p:sldId id="274" r:id="rId20"/>
    <p:sldId id="279" r:id="rId21"/>
    <p:sldId id="286" r:id="rId22"/>
    <p:sldId id="280" r:id="rId23"/>
    <p:sldId id="281" r:id="rId24"/>
    <p:sldId id="283" r:id="rId25"/>
    <p:sldId id="285" r:id="rId26"/>
    <p:sldId id="275" r:id="rId27"/>
    <p:sldId id="277" r:id="rId28"/>
    <p:sldId id="278" r:id="rId29"/>
    <p:sldId id="276" r:id="rId30"/>
    <p:sldId id="25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60" d="100"/>
          <a:sy n="60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il-net.com/album/Soil-Net/Cast/slides/ant_01.html" TargetMode="External"/><Relationship Id="rId5" Type="http://schemas.openxmlformats.org/officeDocument/2006/relationships/image" Target="../media/image22.jpg"/><Relationship Id="rId4" Type="http://schemas.openxmlformats.org/officeDocument/2006/relationships/hyperlink" Target="https://en.wikipedia.org/wiki/File:Archery_Target_80cm.sv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il-net.com/album/Soil-Net/Cast/slides/ant_01.html" TargetMode="External"/><Relationship Id="rId5" Type="http://schemas.openxmlformats.org/officeDocument/2006/relationships/image" Target="../media/image22.jpg"/><Relationship Id="rId4" Type="http://schemas.openxmlformats.org/officeDocument/2006/relationships/hyperlink" Target="https://en.wikipedia.org/wiki/File:Archery_Target_80cm.sv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kaswiss.com/2017/02/how-to-choose-right-algorithm-for-your-machine-learning-problem.html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drone-uav-quadrocopter-hobby-sky-3198326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hyperlink" Target="https://www.naftaliharris.com/blog/visualizing-k-means-clusterin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veritas.wordpress.com/2013/01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eriments.withgoogle.com/collection/ai" TargetMode="External"/><Relationship Id="rId5" Type="http://schemas.openxmlformats.org/officeDocument/2006/relationships/hyperlink" Target="https://user.ceng.metu.edu.tr/~akifakkus/courses/ceng574/k-means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4.jp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.wikipedia.org/wiki/Golden_retriever" TargetMode="External"/><Relationship Id="rId11" Type="http://schemas.openxmlformats.org/officeDocument/2006/relationships/image" Target="../media/image19.jpg"/><Relationship Id="rId5" Type="http://schemas.openxmlformats.org/officeDocument/2006/relationships/image" Target="../media/image6.jpg"/><Relationship Id="rId10" Type="http://schemas.openxmlformats.org/officeDocument/2006/relationships/image" Target="../media/image18.jpg"/><Relationship Id="rId4" Type="http://schemas.openxmlformats.org/officeDocument/2006/relationships/image" Target="../media/image15.jpg"/><Relationship Id="rId9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File:Archery_Target_80cm.svg" TargetMode="Externa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ile:Archery_Target_80cm.sv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pixabay.com/en/ruler-straight-edge-tool-geometry-145940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hyperlink" Target="https://en.wikipedia.org/wiki/File:Archery_Target_80cm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-120911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it is, how it works, and why we use it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FFD5-704F-4BD8-ABE9-3389E994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049" y="-243314"/>
            <a:ext cx="9905998" cy="1478570"/>
          </a:xfrm>
        </p:spPr>
        <p:txBody>
          <a:bodyPr/>
          <a:lstStyle/>
          <a:p>
            <a:r>
              <a:rPr lang="en-US" dirty="0"/>
              <a:t>Supervised Machine learning (simplified)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E5D0662-DB93-44AB-A2F7-8A79732412BA}"/>
              </a:ext>
            </a:extLst>
          </p:cNvPr>
          <p:cNvGrpSpPr/>
          <p:nvPr/>
        </p:nvGrpSpPr>
        <p:grpSpPr>
          <a:xfrm>
            <a:off x="5114786" y="1776408"/>
            <a:ext cx="3305184" cy="3305184"/>
            <a:chOff x="8886816" y="2743047"/>
            <a:chExt cx="3305184" cy="330518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C964BBE-11B4-41C3-9FEF-7C6239DD0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216"/>
                      </a14:imgEffect>
                      <a14:imgEffect>
                        <a14:saturation sat="43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8886816" y="2743047"/>
              <a:ext cx="3305184" cy="3305184"/>
            </a:xfrm>
            <a:prstGeom prst="rect">
              <a:avLst/>
            </a:prstGeom>
            <a:effectLst>
              <a:glow rad="127000">
                <a:schemeClr val="accent1">
                  <a:alpha val="14000"/>
                </a:schemeClr>
              </a:glow>
            </a:effectLst>
          </p:spPr>
        </p:pic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55838AC1-DD56-4813-879D-D7B284A40D0B}"/>
                </a:ext>
              </a:extLst>
            </p:cNvPr>
            <p:cNvSpPr/>
            <p:nvPr/>
          </p:nvSpPr>
          <p:spPr>
            <a:xfrm>
              <a:off x="10079182" y="5133831"/>
              <a:ext cx="228600" cy="227878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2206E3B-B0B0-4980-9FF6-449DA725C181}"/>
              </a:ext>
            </a:extLst>
          </p:cNvPr>
          <p:cNvGrpSpPr/>
          <p:nvPr/>
        </p:nvGrpSpPr>
        <p:grpSpPr>
          <a:xfrm>
            <a:off x="2028870" y="1552362"/>
            <a:ext cx="2489734" cy="3581622"/>
            <a:chOff x="4538993" y="1717598"/>
            <a:chExt cx="2078485" cy="342752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428E07-B38C-41D8-A385-5EB15214B03A}"/>
                </a:ext>
              </a:extLst>
            </p:cNvPr>
            <p:cNvSpPr/>
            <p:nvPr/>
          </p:nvSpPr>
          <p:spPr>
            <a:xfrm>
              <a:off x="4538993" y="1717598"/>
              <a:ext cx="2038368" cy="1197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Update guess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E79FB8-D867-4141-B8A7-19743C737DF1}"/>
                </a:ext>
              </a:extLst>
            </p:cNvPr>
            <p:cNvSpPr/>
            <p:nvPr/>
          </p:nvSpPr>
          <p:spPr>
            <a:xfrm>
              <a:off x="4579110" y="3947858"/>
              <a:ext cx="2038368" cy="1197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Also called the learning rate or step size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CC46ED1-2764-400B-9E7D-8E9F81322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403641" y="2000301"/>
            <a:ext cx="2240583" cy="31336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12C4A1D-29FB-4562-A906-0B71592EEF6F}"/>
              </a:ext>
            </a:extLst>
          </p:cNvPr>
          <p:cNvSpPr/>
          <p:nvPr/>
        </p:nvSpPr>
        <p:spPr>
          <a:xfrm>
            <a:off x="8402522" y="4844929"/>
            <a:ext cx="2441679" cy="1251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Small steps, learning rate must be small</a:t>
            </a:r>
          </a:p>
        </p:txBody>
      </p:sp>
    </p:spTree>
    <p:extLst>
      <p:ext uri="{BB962C8B-B14F-4D97-AF65-F5344CB8AC3E}">
        <p14:creationId xmlns:p14="http://schemas.microsoft.com/office/powerpoint/2010/main" val="291796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FFD5-704F-4BD8-ABE9-3389E994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049" y="-243314"/>
            <a:ext cx="9905998" cy="1478570"/>
          </a:xfrm>
        </p:spPr>
        <p:txBody>
          <a:bodyPr/>
          <a:lstStyle/>
          <a:p>
            <a:r>
              <a:rPr lang="en-US" dirty="0"/>
              <a:t>Supervised Machine learning (simplified)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E5D0662-DB93-44AB-A2F7-8A79732412BA}"/>
              </a:ext>
            </a:extLst>
          </p:cNvPr>
          <p:cNvGrpSpPr/>
          <p:nvPr/>
        </p:nvGrpSpPr>
        <p:grpSpPr>
          <a:xfrm>
            <a:off x="7303803" y="1150860"/>
            <a:ext cx="3305184" cy="3305184"/>
            <a:chOff x="8886816" y="2743047"/>
            <a:chExt cx="3305184" cy="330518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C964BBE-11B4-41C3-9FEF-7C6239DD0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216"/>
                      </a14:imgEffect>
                      <a14:imgEffect>
                        <a14:saturation sat="43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8886816" y="2743047"/>
              <a:ext cx="3305184" cy="3305184"/>
            </a:xfrm>
            <a:prstGeom prst="rect">
              <a:avLst/>
            </a:prstGeom>
            <a:effectLst>
              <a:glow rad="127000">
                <a:schemeClr val="accent1">
                  <a:alpha val="14000"/>
                </a:schemeClr>
              </a:glow>
            </a:effectLst>
          </p:spPr>
        </p:pic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55838AC1-DD56-4813-879D-D7B284A40D0B}"/>
                </a:ext>
              </a:extLst>
            </p:cNvPr>
            <p:cNvSpPr/>
            <p:nvPr/>
          </p:nvSpPr>
          <p:spPr>
            <a:xfrm>
              <a:off x="10079182" y="5133831"/>
              <a:ext cx="228600" cy="227878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2206E3B-B0B0-4980-9FF6-449DA725C181}"/>
              </a:ext>
            </a:extLst>
          </p:cNvPr>
          <p:cNvGrpSpPr/>
          <p:nvPr/>
        </p:nvGrpSpPr>
        <p:grpSpPr>
          <a:xfrm>
            <a:off x="2028870" y="1552362"/>
            <a:ext cx="2489734" cy="3581622"/>
            <a:chOff x="4538993" y="1717598"/>
            <a:chExt cx="2078485" cy="342752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428E07-B38C-41D8-A385-5EB15214B03A}"/>
                </a:ext>
              </a:extLst>
            </p:cNvPr>
            <p:cNvSpPr/>
            <p:nvPr/>
          </p:nvSpPr>
          <p:spPr>
            <a:xfrm>
              <a:off x="4538993" y="1717598"/>
              <a:ext cx="2038368" cy="1197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Update guess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E79FB8-D867-4141-B8A7-19743C737DF1}"/>
                </a:ext>
              </a:extLst>
            </p:cNvPr>
            <p:cNvSpPr/>
            <p:nvPr/>
          </p:nvSpPr>
          <p:spPr>
            <a:xfrm>
              <a:off x="4579110" y="3947858"/>
              <a:ext cx="2038368" cy="1197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Also called the learning rate or step size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CC46ED1-2764-400B-9E7D-8E9F81322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911257" y="3514750"/>
            <a:ext cx="2240583" cy="313368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48894C-A548-4933-AE48-79774B9D3BC4}"/>
              </a:ext>
            </a:extLst>
          </p:cNvPr>
          <p:cNvSpPr/>
          <p:nvPr/>
        </p:nvSpPr>
        <p:spPr>
          <a:xfrm>
            <a:off x="361795" y="1368396"/>
            <a:ext cx="6602948" cy="429270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REPEAT lots of times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Until cost is as small as possible</a:t>
            </a:r>
          </a:p>
          <a:p>
            <a:pPr algn="ctr"/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AD7BF-0A78-4DF0-9183-3A8ECE247090}"/>
              </a:ext>
            </a:extLst>
          </p:cNvPr>
          <p:cNvSpPr/>
          <p:nvPr/>
        </p:nvSpPr>
        <p:spPr>
          <a:xfrm>
            <a:off x="8842095" y="2689513"/>
            <a:ext cx="228600" cy="22787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ABAFF12-B5C3-418C-9F2F-1212C2917A5F}"/>
              </a:ext>
            </a:extLst>
          </p:cNvPr>
          <p:cNvSpPr/>
          <p:nvPr/>
        </p:nvSpPr>
        <p:spPr>
          <a:xfrm>
            <a:off x="8613495" y="3146713"/>
            <a:ext cx="228600" cy="22787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6E74C60-DCBB-4A5A-A8D7-D29154D258CC}"/>
              </a:ext>
            </a:extLst>
          </p:cNvPr>
          <p:cNvSpPr/>
          <p:nvPr/>
        </p:nvSpPr>
        <p:spPr>
          <a:xfrm>
            <a:off x="8897325" y="2915696"/>
            <a:ext cx="228600" cy="22787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1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F14D-9653-46EE-B20B-0DFDA247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8" y="0"/>
            <a:ext cx="7072145" cy="1478570"/>
          </a:xfrm>
        </p:spPr>
        <p:txBody>
          <a:bodyPr/>
          <a:lstStyle/>
          <a:p>
            <a:r>
              <a:rPr lang="en-US" dirty="0"/>
              <a:t>Supervised and unsupervised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2747F-DF69-425B-8AA0-2BFB5271E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64967" y="619401"/>
            <a:ext cx="5727033" cy="6238599"/>
          </a:xfr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E269A5D-0847-4CAA-8C16-323A0397734E}"/>
              </a:ext>
            </a:extLst>
          </p:cNvPr>
          <p:cNvSpPr/>
          <p:nvPr/>
        </p:nvSpPr>
        <p:spPr>
          <a:xfrm>
            <a:off x="2592013" y="1042737"/>
            <a:ext cx="3503987" cy="1247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Uses labeled data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31D2D4-4C8C-4463-9EFB-ACFC756BE064}"/>
              </a:ext>
            </a:extLst>
          </p:cNvPr>
          <p:cNvSpPr/>
          <p:nvPr/>
        </p:nvSpPr>
        <p:spPr>
          <a:xfrm>
            <a:off x="2776496" y="3115063"/>
            <a:ext cx="3503987" cy="1247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Finds patterns in the data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21A78E-A382-4721-8D23-895383182794}"/>
              </a:ext>
            </a:extLst>
          </p:cNvPr>
          <p:cNvSpPr/>
          <p:nvPr/>
        </p:nvSpPr>
        <p:spPr>
          <a:xfrm>
            <a:off x="2960980" y="4991325"/>
            <a:ext cx="3503987" cy="1247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Trying to emulate how our brains learn</a:t>
            </a:r>
          </a:p>
        </p:txBody>
      </p:sp>
    </p:spTree>
    <p:extLst>
      <p:ext uri="{BB962C8B-B14F-4D97-AF65-F5344CB8AC3E}">
        <p14:creationId xmlns:p14="http://schemas.microsoft.com/office/powerpoint/2010/main" val="3381144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0BEB-464B-497C-AC2F-C633F47D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B1298-90E6-42BB-B2D5-E1CB7100D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AFC0F-ADED-4AB8-B040-46BC8CDC6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097088"/>
            <a:ext cx="5487650" cy="365843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E497B15-2742-46CB-BC24-D0F245B3790D}"/>
              </a:ext>
            </a:extLst>
          </p:cNvPr>
          <p:cNvSpPr/>
          <p:nvPr/>
        </p:nvSpPr>
        <p:spPr>
          <a:xfrm>
            <a:off x="7273636" y="1213888"/>
            <a:ext cx="3634996" cy="2957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Say you are trying to design an algorithm to figure out the best place to deliver a newspaper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F8E95-BF8E-458A-BC24-8B31A01ED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29390" y="3634043"/>
            <a:ext cx="3914274" cy="26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58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0BEB-464B-497C-AC2F-C633F47D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B1298-90E6-42BB-B2D5-E1CB7100D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3B630-E2EC-401D-B6B0-14878BC41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48" y="1598738"/>
            <a:ext cx="6961116" cy="464074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E497B15-2742-46CB-BC24-D0F245B3790D}"/>
              </a:ext>
            </a:extLst>
          </p:cNvPr>
          <p:cNvSpPr/>
          <p:nvPr/>
        </p:nvSpPr>
        <p:spPr>
          <a:xfrm>
            <a:off x="8728364" y="316274"/>
            <a:ext cx="3233448" cy="296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Where are the targets most likely located?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How many targets do you think we have?</a:t>
            </a:r>
          </a:p>
        </p:txBody>
      </p:sp>
    </p:spTree>
    <p:extLst>
      <p:ext uri="{BB962C8B-B14F-4D97-AF65-F5344CB8AC3E}">
        <p14:creationId xmlns:p14="http://schemas.microsoft.com/office/powerpoint/2010/main" val="424704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CE88-A1F6-44E5-BFFC-BA57EBDB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0D6001-AD8E-427F-AC27-E229ADFF4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844" y="1813070"/>
            <a:ext cx="5312568" cy="35417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500812-A4A8-451D-913D-4BFF9B4BC27F}"/>
              </a:ext>
            </a:extLst>
          </p:cNvPr>
          <p:cNvSpPr/>
          <p:nvPr/>
        </p:nvSpPr>
        <p:spPr>
          <a:xfrm>
            <a:off x="6953393" y="1813070"/>
            <a:ext cx="4094018" cy="442641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DD158-7421-4A68-89A1-ED71AE03DB7C}"/>
              </a:ext>
            </a:extLst>
          </p:cNvPr>
          <p:cNvSpPr txBox="1"/>
          <p:nvPr/>
        </p:nvSpPr>
        <p:spPr>
          <a:xfrm>
            <a:off x="7254729" y="1794483"/>
            <a:ext cx="3491345" cy="4444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3200" dirty="0"/>
              <a:t>Make a guess on number of targets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3200" dirty="0"/>
              <a:t>Initialize random target values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3200" dirty="0"/>
              <a:t>Calculate error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32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63526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CE88-A1F6-44E5-BFFC-BA57EBDB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0D6001-AD8E-427F-AC27-E229ADFF4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844" y="1813070"/>
            <a:ext cx="5312568" cy="35417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500812-A4A8-451D-913D-4BFF9B4BC27F}"/>
              </a:ext>
            </a:extLst>
          </p:cNvPr>
          <p:cNvSpPr/>
          <p:nvPr/>
        </p:nvSpPr>
        <p:spPr>
          <a:xfrm>
            <a:off x="6953393" y="1813070"/>
            <a:ext cx="4094018" cy="442641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DD158-7421-4A68-89A1-ED71AE03DB7C}"/>
              </a:ext>
            </a:extLst>
          </p:cNvPr>
          <p:cNvSpPr txBox="1"/>
          <p:nvPr/>
        </p:nvSpPr>
        <p:spPr>
          <a:xfrm>
            <a:off x="7254729" y="1794483"/>
            <a:ext cx="3491345" cy="4444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3200" dirty="0"/>
              <a:t>Decide number of kernels to test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3200" dirty="0"/>
              <a:t>Decide learning rate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3200" dirty="0"/>
              <a:t>Calculate number of repeats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7C4F7A23-D289-4FF9-91F1-6BCFE83F5D5D}"/>
              </a:ext>
            </a:extLst>
          </p:cNvPr>
          <p:cNvSpPr/>
          <p:nvPr/>
        </p:nvSpPr>
        <p:spPr>
          <a:xfrm>
            <a:off x="8184716" y="467216"/>
            <a:ext cx="1808018" cy="14785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To-do</a:t>
            </a:r>
          </a:p>
        </p:txBody>
      </p:sp>
    </p:spTree>
    <p:extLst>
      <p:ext uri="{BB962C8B-B14F-4D97-AF65-F5344CB8AC3E}">
        <p14:creationId xmlns:p14="http://schemas.microsoft.com/office/powerpoint/2010/main" val="286814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76CE-70B8-456C-B252-C9959B39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41D22B-4E3D-4E62-941A-D0A4DD4B0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46" r="20260" b="-460"/>
          <a:stretch/>
        </p:blipFill>
        <p:spPr>
          <a:xfrm>
            <a:off x="457200" y="1930833"/>
            <a:ext cx="7813963" cy="450843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7C8F6D-9D1B-4576-BCFD-8269EAA4679F}"/>
              </a:ext>
            </a:extLst>
          </p:cNvPr>
          <p:cNvSpPr/>
          <p:nvPr/>
        </p:nvSpPr>
        <p:spPr>
          <a:xfrm>
            <a:off x="7865918" y="1834830"/>
            <a:ext cx="3586738" cy="2350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Our code will generate these graphs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This is loss versus iteration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6F70CE9-CD66-407A-9318-7FC90D8B0932}"/>
              </a:ext>
            </a:extLst>
          </p:cNvPr>
          <p:cNvSpPr/>
          <p:nvPr/>
        </p:nvSpPr>
        <p:spPr>
          <a:xfrm>
            <a:off x="5133109" y="45246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B411F-1E43-4FC6-A292-238B6871336A}"/>
              </a:ext>
            </a:extLst>
          </p:cNvPr>
          <p:cNvSpPr/>
          <p:nvPr/>
        </p:nvSpPr>
        <p:spPr>
          <a:xfrm>
            <a:off x="4279179" y="3120812"/>
            <a:ext cx="2703511" cy="869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Minimum loss</a:t>
            </a:r>
          </a:p>
        </p:txBody>
      </p:sp>
    </p:spTree>
    <p:extLst>
      <p:ext uri="{BB962C8B-B14F-4D97-AF65-F5344CB8AC3E}">
        <p14:creationId xmlns:p14="http://schemas.microsoft.com/office/powerpoint/2010/main" val="10164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C5B3-F084-4F60-9056-89DEDDDF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Explore! ML visualizations!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547D-600A-46BA-9E5B-448DEDBA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K means Clustering </a:t>
            </a:r>
            <a:endParaRPr lang="en-US" u="sng" dirty="0">
              <a:hlinkClick r:id="rId2"/>
            </a:endParaRPr>
          </a:p>
          <a:p>
            <a:r>
              <a:rPr lang="en-US" dirty="0">
                <a:hlinkClick r:id="rId2"/>
              </a:rPr>
              <a:t>https://www.naftaliharris.com/blog/visualizing-k-means-clustering/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Another similar algorithm </a:t>
            </a:r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42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0C16-6120-404D-94E5-1C8DAE2D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D298-4C60-451A-9288-633C2EB3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next few slides will show you how to run the code environment</a:t>
            </a:r>
          </a:p>
          <a:p>
            <a:r>
              <a:rPr lang="en-US" dirty="0"/>
              <a:t>You will get to play around with different hyperparameters such as learning rate, iterations, number of centroids. </a:t>
            </a:r>
          </a:p>
          <a:p>
            <a:r>
              <a:rPr lang="en-US" dirty="0"/>
              <a:t>On a separate piece of paper record your findings!</a:t>
            </a:r>
          </a:p>
          <a:p>
            <a:r>
              <a:rPr lang="en-US" dirty="0"/>
              <a:t>This model is not the most optimized, what would you do differently in order to create better parameters</a:t>
            </a:r>
          </a:p>
        </p:txBody>
      </p:sp>
    </p:spTree>
    <p:extLst>
      <p:ext uri="{BB962C8B-B14F-4D97-AF65-F5344CB8AC3E}">
        <p14:creationId xmlns:p14="http://schemas.microsoft.com/office/powerpoint/2010/main" val="355330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1338973-DC7D-45CF-AE0F-888407D6A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16099" y="1845425"/>
            <a:ext cx="1884257" cy="154232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B679E7-22BA-4980-A399-9743FDBD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9639"/>
            <a:ext cx="9905998" cy="1478570"/>
          </a:xfrm>
        </p:spPr>
        <p:txBody>
          <a:bodyPr/>
          <a:lstStyle/>
          <a:p>
            <a:r>
              <a:rPr lang="en-US" dirty="0"/>
              <a:t>What is machine learning?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10EFD1-0C83-4173-9FF6-1136F780B2B2}"/>
              </a:ext>
            </a:extLst>
          </p:cNvPr>
          <p:cNvGrpSpPr/>
          <p:nvPr/>
        </p:nvGrpSpPr>
        <p:grpSpPr>
          <a:xfrm>
            <a:off x="1316099" y="3558000"/>
            <a:ext cx="9905998" cy="914400"/>
            <a:chOff x="1993703" y="918574"/>
            <a:chExt cx="8073442" cy="861107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AA5D0C2-C226-428B-AD35-85B708898387}"/>
                </a:ext>
              </a:extLst>
            </p:cNvPr>
            <p:cNvSpPr/>
            <p:nvPr/>
          </p:nvSpPr>
          <p:spPr>
            <a:xfrm>
              <a:off x="3905209" y="1113521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6131D5C7-AF68-405B-9AB8-7D90FE7BD735}"/>
                </a:ext>
              </a:extLst>
            </p:cNvPr>
            <p:cNvSpPr/>
            <p:nvPr/>
          </p:nvSpPr>
          <p:spPr>
            <a:xfrm>
              <a:off x="7109027" y="1079773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E6531B-F5D0-4B46-B752-AEB29DC4F8C8}"/>
                </a:ext>
              </a:extLst>
            </p:cNvPr>
            <p:cNvSpPr/>
            <p:nvPr/>
          </p:nvSpPr>
          <p:spPr>
            <a:xfrm>
              <a:off x="5140042" y="954082"/>
              <a:ext cx="1655081" cy="803510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FANCY MATH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D00B20-877B-4133-86F1-CB782038319B}"/>
                </a:ext>
              </a:extLst>
            </p:cNvPr>
            <p:cNvSpPr/>
            <p:nvPr/>
          </p:nvSpPr>
          <p:spPr>
            <a:xfrm>
              <a:off x="1993703" y="918574"/>
              <a:ext cx="1655081" cy="746249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6D83E4-A20D-4760-90CE-39BBAA736BB1}"/>
                </a:ext>
              </a:extLst>
            </p:cNvPr>
            <p:cNvSpPr/>
            <p:nvPr/>
          </p:nvSpPr>
          <p:spPr>
            <a:xfrm>
              <a:off x="8412064" y="931993"/>
              <a:ext cx="1655081" cy="847688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MAKE A PREDICTION!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C3244C1-0413-4F2F-A967-E986E76112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09" r="15758" b="10391"/>
          <a:stretch/>
        </p:blipFill>
        <p:spPr>
          <a:xfrm>
            <a:off x="6965509" y="4802988"/>
            <a:ext cx="2458948" cy="1478570"/>
          </a:xfrm>
          <a:prstGeom prst="rect">
            <a:avLst/>
          </a:prstGeom>
        </p:spPr>
      </p:pic>
      <p:sp>
        <p:nvSpPr>
          <p:cNvPr id="14" name="Action Button: Help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295E970-84E5-4C30-84F2-E4DD2C424250}"/>
              </a:ext>
            </a:extLst>
          </p:cNvPr>
          <p:cNvSpPr/>
          <p:nvPr/>
        </p:nvSpPr>
        <p:spPr>
          <a:xfrm>
            <a:off x="10796493" y="5064065"/>
            <a:ext cx="966016" cy="106075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D87FDD68-7C31-419B-A9E8-E2656BE95BB2}"/>
              </a:ext>
            </a:extLst>
          </p:cNvPr>
          <p:cNvSpPr/>
          <p:nvPr/>
        </p:nvSpPr>
        <p:spPr>
          <a:xfrm>
            <a:off x="9639414" y="4958465"/>
            <a:ext cx="966016" cy="106075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9EC1CB-F7AC-4014-B6D9-6BE33D52859D}"/>
              </a:ext>
            </a:extLst>
          </p:cNvPr>
          <p:cNvGrpSpPr/>
          <p:nvPr/>
        </p:nvGrpSpPr>
        <p:grpSpPr>
          <a:xfrm>
            <a:off x="4216307" y="1862739"/>
            <a:ext cx="3976467" cy="1709510"/>
            <a:chOff x="3424244" y="4723747"/>
            <a:chExt cx="3999885" cy="2134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1B808F6-4A44-493B-BBCD-1F3EF65E654C}"/>
                    </a:ext>
                  </a:extLst>
                </p:cNvPr>
                <p:cNvSpPr/>
                <p:nvPr/>
              </p:nvSpPr>
              <p:spPr>
                <a:xfrm>
                  <a:off x="3424244" y="4723747"/>
                  <a:ext cx="2362199" cy="147857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1B808F6-4A44-493B-BBCD-1F3EF65E65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4244" y="4723747"/>
                  <a:ext cx="2362199" cy="14785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8" name="Picture 4" descr="Linear algebra - Wikipedia">
              <a:extLst>
                <a:ext uri="{FF2B5EF4-FFF2-40B4-BE49-F238E27FC236}">
                  <a16:creationId xmlns:a16="http://schemas.microsoft.com/office/drawing/2014/main" id="{354D327F-6EA8-461F-AE3B-9EF8232FF3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988" y="5379430"/>
              <a:ext cx="2037141" cy="1478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8551A28-5873-407A-8538-27A74F40FFE5}"/>
              </a:ext>
            </a:extLst>
          </p:cNvPr>
          <p:cNvSpPr/>
          <p:nvPr/>
        </p:nvSpPr>
        <p:spPr>
          <a:xfrm>
            <a:off x="10616101" y="4951687"/>
            <a:ext cx="1584564" cy="1181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Cat!</a:t>
            </a:r>
          </a:p>
        </p:txBody>
      </p:sp>
    </p:spTree>
    <p:extLst>
      <p:ext uri="{BB962C8B-B14F-4D97-AF65-F5344CB8AC3E}">
        <p14:creationId xmlns:p14="http://schemas.microsoft.com/office/powerpoint/2010/main" val="139068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CD7B-E0B9-4727-9B59-03F9FE6B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D61DE5-D73A-40F5-9828-C954F16CF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513" y="1770118"/>
            <a:ext cx="11233685" cy="490897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1FDE47-697D-4B4C-9461-D9D8E2445760}"/>
              </a:ext>
            </a:extLst>
          </p:cNvPr>
          <p:cNvSpPr/>
          <p:nvPr/>
        </p:nvSpPr>
        <p:spPr>
          <a:xfrm>
            <a:off x="6094411" y="618518"/>
            <a:ext cx="5187307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https://colab.research.google.com/</a:t>
            </a:r>
          </a:p>
        </p:txBody>
      </p:sp>
    </p:spTree>
    <p:extLst>
      <p:ext uri="{BB962C8B-B14F-4D97-AF65-F5344CB8AC3E}">
        <p14:creationId xmlns:p14="http://schemas.microsoft.com/office/powerpoint/2010/main" val="693336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CD7B-E0B9-4727-9B59-03F9FE6B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D61DE5-D73A-40F5-9828-C954F16CF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437" y="1844258"/>
            <a:ext cx="11233685" cy="490897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1FDE47-697D-4B4C-9461-D9D8E2445760}"/>
              </a:ext>
            </a:extLst>
          </p:cNvPr>
          <p:cNvSpPr/>
          <p:nvPr/>
        </p:nvSpPr>
        <p:spPr>
          <a:xfrm>
            <a:off x="6094411" y="618518"/>
            <a:ext cx="5187307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https://colab.research.google.com/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35F0897-B2C4-4B87-A1F4-64845FFB331C}"/>
              </a:ext>
            </a:extLst>
          </p:cNvPr>
          <p:cNvSpPr/>
          <p:nvPr/>
        </p:nvSpPr>
        <p:spPr>
          <a:xfrm rot="16200000">
            <a:off x="7123670" y="2943093"/>
            <a:ext cx="1383709" cy="729295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922D30-C0A1-41E7-A03D-11BB0BAD72FC}"/>
              </a:ext>
            </a:extLst>
          </p:cNvPr>
          <p:cNvSpPr/>
          <p:nvPr/>
        </p:nvSpPr>
        <p:spPr>
          <a:xfrm>
            <a:off x="7151956" y="3840152"/>
            <a:ext cx="1536108" cy="470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533145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914A491-852B-412B-8112-2F31C0462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38" y="887430"/>
            <a:ext cx="10272145" cy="59054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1FDE47-697D-4B4C-9461-D9D8E2445760}"/>
              </a:ext>
            </a:extLst>
          </p:cNvPr>
          <p:cNvSpPr/>
          <p:nvPr/>
        </p:nvSpPr>
        <p:spPr>
          <a:xfrm>
            <a:off x="1526394" y="4856464"/>
            <a:ext cx="505087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https://github.com/sabrinafuller/USTEP2021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ACD7B-E0B9-4727-9B59-03F9FE6B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51567"/>
            <a:ext cx="9905998" cy="1478570"/>
          </a:xfrm>
        </p:spPr>
        <p:txBody>
          <a:bodyPr/>
          <a:lstStyle/>
          <a:p>
            <a:r>
              <a:rPr lang="en-US" dirty="0"/>
              <a:t>Instructions: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35F0897-B2C4-4B87-A1F4-64845FFB331C}"/>
              </a:ext>
            </a:extLst>
          </p:cNvPr>
          <p:cNvSpPr/>
          <p:nvPr/>
        </p:nvSpPr>
        <p:spPr>
          <a:xfrm rot="16200000">
            <a:off x="8538124" y="4402750"/>
            <a:ext cx="1383709" cy="7292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922D30-C0A1-41E7-A03D-11BB0BAD72FC}"/>
              </a:ext>
            </a:extLst>
          </p:cNvPr>
          <p:cNvSpPr/>
          <p:nvPr/>
        </p:nvSpPr>
        <p:spPr>
          <a:xfrm>
            <a:off x="8461924" y="5499787"/>
            <a:ext cx="1917318" cy="9984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</a:t>
            </a:r>
          </a:p>
          <a:p>
            <a:pPr algn="ctr"/>
            <a:r>
              <a:rPr lang="en-US" dirty="0"/>
              <a:t>To make the python notebook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E33F28D-34B6-4B51-B454-6BCF7AB5D49F}"/>
              </a:ext>
            </a:extLst>
          </p:cNvPr>
          <p:cNvSpPr/>
          <p:nvPr/>
        </p:nvSpPr>
        <p:spPr>
          <a:xfrm rot="16200000">
            <a:off x="1630307" y="2913675"/>
            <a:ext cx="2564737" cy="16502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F77183-11B5-4BD6-9879-713418D53CA3}"/>
              </a:ext>
            </a:extLst>
          </p:cNvPr>
          <p:cNvSpPr/>
          <p:nvPr/>
        </p:nvSpPr>
        <p:spPr>
          <a:xfrm>
            <a:off x="2455475" y="3671151"/>
            <a:ext cx="914400" cy="1350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Step (1)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E94B6A-F6C8-44F5-ADA8-72686620F55B}"/>
              </a:ext>
            </a:extLst>
          </p:cNvPr>
          <p:cNvSpPr/>
          <p:nvPr/>
        </p:nvSpPr>
        <p:spPr>
          <a:xfrm>
            <a:off x="7941422" y="4420836"/>
            <a:ext cx="914400" cy="1350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Step (2)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F4B740-462F-42A4-8343-C3CC7F1C90E5}"/>
              </a:ext>
            </a:extLst>
          </p:cNvPr>
          <p:cNvSpPr/>
          <p:nvPr/>
        </p:nvSpPr>
        <p:spPr>
          <a:xfrm>
            <a:off x="1845875" y="5888108"/>
            <a:ext cx="2261934" cy="5421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Type in</a:t>
            </a:r>
          </a:p>
        </p:txBody>
      </p:sp>
    </p:spTree>
    <p:extLst>
      <p:ext uri="{BB962C8B-B14F-4D97-AF65-F5344CB8AC3E}">
        <p14:creationId xmlns:p14="http://schemas.microsoft.com/office/powerpoint/2010/main" val="2608433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CCAE33-9508-4F7F-B4FB-B8A4BD8D6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3" y="0"/>
            <a:ext cx="9559636" cy="6561581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917FFA4C-7393-4495-B9E5-90E9B126BACF}"/>
              </a:ext>
            </a:extLst>
          </p:cNvPr>
          <p:cNvSpPr/>
          <p:nvPr/>
        </p:nvSpPr>
        <p:spPr>
          <a:xfrm>
            <a:off x="7495308" y="685800"/>
            <a:ext cx="1898073" cy="1579418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coding is necessary</a:t>
            </a:r>
          </a:p>
        </p:txBody>
      </p:sp>
    </p:spTree>
    <p:extLst>
      <p:ext uri="{BB962C8B-B14F-4D97-AF65-F5344CB8AC3E}">
        <p14:creationId xmlns:p14="http://schemas.microsoft.com/office/powerpoint/2010/main" val="1347298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CCAE33-9508-4F7F-B4FB-B8A4BD8D6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3" y="0"/>
            <a:ext cx="9559636" cy="6561581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1FC5AA71-A8AB-4208-9BB2-2F37468E7808}"/>
              </a:ext>
            </a:extLst>
          </p:cNvPr>
          <p:cNvSpPr/>
          <p:nvPr/>
        </p:nvSpPr>
        <p:spPr>
          <a:xfrm>
            <a:off x="1211583" y="279615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6F9A475-0CAD-41ED-B0D7-AF32EEEF27A0}"/>
              </a:ext>
            </a:extLst>
          </p:cNvPr>
          <p:cNvSpPr/>
          <p:nvPr/>
        </p:nvSpPr>
        <p:spPr>
          <a:xfrm>
            <a:off x="1234026" y="333489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56F47F9-3498-46A0-809B-AFBD6A20E9F2}"/>
              </a:ext>
            </a:extLst>
          </p:cNvPr>
          <p:cNvSpPr/>
          <p:nvPr/>
        </p:nvSpPr>
        <p:spPr>
          <a:xfrm>
            <a:off x="1286811" y="445486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712A1BF2-DAEF-4141-82C4-FD4886D2D9CF}"/>
              </a:ext>
            </a:extLst>
          </p:cNvPr>
          <p:cNvSpPr/>
          <p:nvPr/>
        </p:nvSpPr>
        <p:spPr>
          <a:xfrm>
            <a:off x="3013363" y="2901533"/>
            <a:ext cx="3241964" cy="2665354"/>
          </a:xfrm>
          <a:prstGeom prst="hex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these cells</a:t>
            </a:r>
          </a:p>
          <a:p>
            <a:pPr algn="ctr"/>
            <a:r>
              <a:rPr lang="en-US" dirty="0"/>
              <a:t>Click on the arrow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These load the needed code</a:t>
            </a:r>
          </a:p>
          <a:p>
            <a:pPr algn="ctr"/>
            <a:endParaRPr lang="en-US" dirty="0"/>
          </a:p>
        </p:txBody>
      </p:sp>
      <p:sp>
        <p:nvSpPr>
          <p:cNvPr id="9" name="Action Button: Go Forward or Next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2352F14-51E3-4BD7-B619-1B808B06A033}"/>
              </a:ext>
            </a:extLst>
          </p:cNvPr>
          <p:cNvSpPr/>
          <p:nvPr/>
        </p:nvSpPr>
        <p:spPr>
          <a:xfrm>
            <a:off x="4925291" y="3837668"/>
            <a:ext cx="666681" cy="39996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28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CCAE33-9508-4F7F-B4FB-B8A4BD8D6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3" y="0"/>
            <a:ext cx="9559636" cy="6561581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E56F47F9-3498-46A0-809B-AFBD6A20E9F2}"/>
              </a:ext>
            </a:extLst>
          </p:cNvPr>
          <p:cNvSpPr/>
          <p:nvPr/>
        </p:nvSpPr>
        <p:spPr>
          <a:xfrm>
            <a:off x="1234026" y="4948238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712A1BF2-DAEF-4141-82C4-FD4886D2D9CF}"/>
              </a:ext>
            </a:extLst>
          </p:cNvPr>
          <p:cNvSpPr/>
          <p:nvPr/>
        </p:nvSpPr>
        <p:spPr>
          <a:xfrm>
            <a:off x="3013363" y="2901533"/>
            <a:ext cx="3241964" cy="2665354"/>
          </a:xfrm>
          <a:prstGeom prst="hex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these cells</a:t>
            </a:r>
          </a:p>
          <a:p>
            <a:pPr algn="ctr"/>
            <a:r>
              <a:rPr lang="en-US" dirty="0"/>
              <a:t>Click on the arrow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Click on this run bottom to run your algorithm</a:t>
            </a:r>
          </a:p>
          <a:p>
            <a:pPr algn="ctr"/>
            <a:endParaRPr lang="en-US" dirty="0"/>
          </a:p>
        </p:txBody>
      </p:sp>
      <p:sp>
        <p:nvSpPr>
          <p:cNvPr id="9" name="Action Button: Go Forward or Next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2352F14-51E3-4BD7-B619-1B808B06A033}"/>
              </a:ext>
            </a:extLst>
          </p:cNvPr>
          <p:cNvSpPr/>
          <p:nvPr/>
        </p:nvSpPr>
        <p:spPr>
          <a:xfrm>
            <a:off x="4925291" y="3624752"/>
            <a:ext cx="666681" cy="39996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80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8101A7-78B4-46EA-A37F-D28FCA308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76" y="177944"/>
            <a:ext cx="9795309" cy="5916410"/>
          </a:xfrm>
          <a:prstGeom prst="rect">
            <a:avLst/>
          </a:prstGeom>
        </p:spPr>
      </p:pic>
      <p:sp>
        <p:nvSpPr>
          <p:cNvPr id="3" name="Hexagon 2">
            <a:extLst>
              <a:ext uri="{FF2B5EF4-FFF2-40B4-BE49-F238E27FC236}">
                <a16:creationId xmlns:a16="http://schemas.microsoft.com/office/drawing/2014/main" id="{BF2343CF-96BD-4B93-966D-85F5F2561CC2}"/>
              </a:ext>
            </a:extLst>
          </p:cNvPr>
          <p:cNvSpPr/>
          <p:nvPr/>
        </p:nvSpPr>
        <p:spPr>
          <a:xfrm>
            <a:off x="7613071" y="4014702"/>
            <a:ext cx="3241964" cy="2665354"/>
          </a:xfrm>
          <a:prstGeom prst="hex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you run you will be prompted to enter your learning rate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28DBF4-4951-422A-BA15-A3C345B8AC33}"/>
              </a:ext>
            </a:extLst>
          </p:cNvPr>
          <p:cNvSpPr/>
          <p:nvPr/>
        </p:nvSpPr>
        <p:spPr>
          <a:xfrm>
            <a:off x="290945" y="2119745"/>
            <a:ext cx="9767455" cy="26653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15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angle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475" y="618518"/>
            <a:ext cx="915193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Explore more!</a:t>
            </a:r>
            <a:br>
              <a:rPr lang="en-US" sz="3200" dirty="0"/>
            </a:br>
            <a:r>
              <a:rPr lang="en-US" sz="3200" dirty="0"/>
              <a:t>Other machine learning models</a:t>
            </a:r>
          </a:p>
        </p:txBody>
      </p:sp>
      <p:grpSp>
        <p:nvGrpSpPr>
          <p:cNvPr id="341" name="Group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9B34C-7423-4DDE-9392-52CDF92F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k-means algorithm </a:t>
            </a:r>
          </a:p>
          <a:p>
            <a:r>
              <a:rPr lang="en-US" dirty="0">
                <a:hlinkClick r:id="rId5"/>
              </a:rPr>
              <a:t>https://user.ceng.metu.edu.tr/~akifakkus/courses/ceng574/k-means/</a:t>
            </a:r>
            <a:r>
              <a:rPr lang="en-US" dirty="0"/>
              <a:t> </a:t>
            </a:r>
          </a:p>
          <a:p>
            <a:endParaRPr lang="en-US" dirty="0">
              <a:hlinkClick r:id="rId5"/>
            </a:endParaRPr>
          </a:p>
          <a:p>
            <a:r>
              <a:rPr lang="en-US" dirty="0"/>
              <a:t>Image model used earlier in the slides</a:t>
            </a:r>
          </a:p>
          <a:p>
            <a:r>
              <a:rPr lang="en-US" dirty="0">
                <a:hlinkClick r:id="rId6"/>
              </a:rPr>
              <a:t>https://experiments.withgoogle.com/collection/ai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4625-2AEE-4793-A075-B38A9536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machine learning</a:t>
            </a:r>
          </a:p>
        </p:txBody>
      </p:sp>
      <p:pic>
        <p:nvPicPr>
          <p:cNvPr id="2050" name="Picture 2" descr="Why the interest in Big Data? | Enterprise Big Data Framework">
            <a:extLst>
              <a:ext uri="{FF2B5EF4-FFF2-40B4-BE49-F238E27FC236}">
                <a16:creationId xmlns:a16="http://schemas.microsoft.com/office/drawing/2014/main" id="{4826781E-0045-4706-9DF4-F31A3B0BFF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693646"/>
            <a:ext cx="9022431" cy="51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009E2F-F103-4B42-85BA-90C07D7D1465}"/>
              </a:ext>
            </a:extLst>
          </p:cNvPr>
          <p:cNvSpPr/>
          <p:nvPr/>
        </p:nvSpPr>
        <p:spPr>
          <a:xfrm>
            <a:off x="561109" y="2055524"/>
            <a:ext cx="2223655" cy="1331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Big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D00A0D-D66D-4AF7-B123-3D484388B096}"/>
              </a:ext>
            </a:extLst>
          </p:cNvPr>
          <p:cNvSpPr/>
          <p:nvPr/>
        </p:nvSpPr>
        <p:spPr>
          <a:xfrm>
            <a:off x="8491247" y="1693646"/>
            <a:ext cx="2556164" cy="1331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Find patterns humans can’t and don’t notice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7ADACE-F346-481F-B030-684771A0EE1F}"/>
              </a:ext>
            </a:extLst>
          </p:cNvPr>
          <p:cNvSpPr/>
          <p:nvPr/>
        </p:nvSpPr>
        <p:spPr>
          <a:xfrm>
            <a:off x="7607679" y="5164354"/>
            <a:ext cx="2556164" cy="113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Computer vision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E4B799-C3B1-4AE5-AB42-E8D8FFB53280}"/>
              </a:ext>
            </a:extLst>
          </p:cNvPr>
          <p:cNvSpPr/>
          <p:nvPr/>
        </p:nvSpPr>
        <p:spPr>
          <a:xfrm>
            <a:off x="2234046" y="5432598"/>
            <a:ext cx="2556164" cy="1331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Natural Language processing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(NLP)</a:t>
            </a:r>
          </a:p>
        </p:txBody>
      </p:sp>
    </p:spTree>
    <p:extLst>
      <p:ext uri="{BB962C8B-B14F-4D97-AF65-F5344CB8AC3E}">
        <p14:creationId xmlns:p14="http://schemas.microsoft.com/office/powerpoint/2010/main" val="318433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665B-9F9D-4461-A11F-F28EC67D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and 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399BCD-7942-44FB-B25C-171CA2E24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4405" y="378380"/>
            <a:ext cx="5915479" cy="3541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B8FDD8-D061-4108-8351-D8642D061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87" y="2201383"/>
            <a:ext cx="6213318" cy="40380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60C9EC-E435-4D72-B339-0D8FDABD348D}"/>
              </a:ext>
            </a:extLst>
          </p:cNvPr>
          <p:cNvSpPr/>
          <p:nvPr/>
        </p:nvSpPr>
        <p:spPr>
          <a:xfrm>
            <a:off x="6623513" y="4160230"/>
            <a:ext cx="5327400" cy="1459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Research: </a:t>
            </a:r>
          </a:p>
          <a:p>
            <a:r>
              <a:rPr lang="en-US" b="1" dirty="0">
                <a:solidFill>
                  <a:schemeClr val="bg1"/>
                </a:solidFill>
              </a:rPr>
              <a:t>Machine learning based approaches for detecting COVID-19 using clinical text data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58B038-63CC-414D-9C63-87067CA2373B}"/>
              </a:ext>
            </a:extLst>
          </p:cNvPr>
          <p:cNvSpPr/>
          <p:nvPr/>
        </p:nvSpPr>
        <p:spPr>
          <a:xfrm>
            <a:off x="10107947" y="5689554"/>
            <a:ext cx="2261937" cy="102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 err="1">
                <a:solidFill>
                  <a:schemeClr val="tx1"/>
                </a:solidFill>
                <a:latin typeface="Arial" panose="020B0604020202020204" pitchFamily="34" charset="0"/>
              </a:rPr>
              <a:t>Akib</a:t>
            </a:r>
            <a:r>
              <a:rPr lang="en-US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050" dirty="0" err="1">
                <a:solidFill>
                  <a:schemeClr val="tx1"/>
                </a:solidFill>
                <a:latin typeface="Arial" panose="020B0604020202020204" pitchFamily="34" charset="0"/>
              </a:rPr>
              <a:t>Mohi</a:t>
            </a:r>
            <a:r>
              <a:rPr lang="en-US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050" dirty="0" err="1">
                <a:solidFill>
                  <a:schemeClr val="tx1"/>
                </a:solidFill>
                <a:latin typeface="Arial" panose="020B0604020202020204" pitchFamily="34" charset="0"/>
              </a:rPr>
              <a:t>Ud</a:t>
            </a:r>
            <a:r>
              <a:rPr lang="en-US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 Din </a:t>
            </a:r>
            <a:r>
              <a:rPr lang="en-US" altLang="en-US" sz="1050" dirty="0" err="1">
                <a:solidFill>
                  <a:schemeClr val="tx1"/>
                </a:solidFill>
                <a:latin typeface="Arial" panose="020B0604020202020204" pitchFamily="34" charset="0"/>
              </a:rPr>
              <a:t>Khanday</a:t>
            </a:r>
            <a:r>
              <a:rPr lang="en-US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Syed </a:t>
            </a:r>
            <a:r>
              <a:rPr lang="en-US" altLang="en-US" sz="1050" dirty="0" err="1">
                <a:solidFill>
                  <a:schemeClr val="tx1"/>
                </a:solidFill>
                <a:latin typeface="Arial" panose="020B0604020202020204" pitchFamily="34" charset="0"/>
              </a:rPr>
              <a:t>Tanzeel</a:t>
            </a:r>
            <a:r>
              <a:rPr lang="en-US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050" dirty="0" err="1">
                <a:solidFill>
                  <a:schemeClr val="tx1"/>
                </a:solidFill>
                <a:latin typeface="Arial" panose="020B0604020202020204" pitchFamily="34" charset="0"/>
              </a:rPr>
              <a:t>Rabani</a:t>
            </a:r>
            <a:r>
              <a:rPr lang="en-US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Qamar </a:t>
            </a:r>
            <a:r>
              <a:rPr lang="en-US" altLang="en-US" sz="1050" dirty="0" err="1">
                <a:solidFill>
                  <a:schemeClr val="tx1"/>
                </a:solidFill>
                <a:latin typeface="Arial" panose="020B0604020202020204" pitchFamily="34" charset="0"/>
              </a:rPr>
              <a:t>Rayees</a:t>
            </a:r>
            <a:r>
              <a:rPr lang="en-US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 Khan,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Nusrat </a:t>
            </a:r>
            <a:r>
              <a:rPr lang="en-US" altLang="en-US" sz="1050" dirty="0" err="1">
                <a:solidFill>
                  <a:schemeClr val="tx1"/>
                </a:solidFill>
                <a:latin typeface="Arial" panose="020B0604020202020204" pitchFamily="34" charset="0"/>
              </a:rPr>
              <a:t>Rouf</a:t>
            </a:r>
            <a:r>
              <a:rPr lang="en-US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 &amp;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50" dirty="0" err="1">
                <a:solidFill>
                  <a:schemeClr val="tx1"/>
                </a:solidFill>
                <a:latin typeface="Arial" panose="020B0604020202020204" pitchFamily="34" charset="0"/>
              </a:rPr>
              <a:t>Masarat</a:t>
            </a:r>
            <a:r>
              <a:rPr lang="en-US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050" dirty="0" err="1">
                <a:solidFill>
                  <a:schemeClr val="tx1"/>
                </a:solidFill>
                <a:latin typeface="Arial" panose="020B0604020202020204" pitchFamily="34" charset="0"/>
              </a:rPr>
              <a:t>Mohi</a:t>
            </a:r>
            <a:r>
              <a:rPr lang="en-US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050" dirty="0" err="1">
                <a:solidFill>
                  <a:schemeClr val="tx1"/>
                </a:solidFill>
                <a:latin typeface="Arial" panose="020B0604020202020204" pitchFamily="34" charset="0"/>
              </a:rPr>
              <a:t>Ud</a:t>
            </a:r>
            <a:r>
              <a:rPr lang="en-US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 Din 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4BC8B18-6008-456C-87DB-6AF2FE40B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67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DA0B-C00F-4C4B-A28D-99071BFA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Vision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30EFE2-936C-4077-B46B-7B06BEFDF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194" y="1880520"/>
            <a:ext cx="5192218" cy="354171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EA30C1-67A9-46EC-B8D3-A792CB483785}"/>
              </a:ext>
            </a:extLst>
          </p:cNvPr>
          <p:cNvSpPr/>
          <p:nvPr/>
        </p:nvSpPr>
        <p:spPr>
          <a:xfrm>
            <a:off x="5181600" y="1357803"/>
            <a:ext cx="3682672" cy="77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Helping computers see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659D3-671F-4FA4-959D-C77DE351A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394" y="2409011"/>
            <a:ext cx="5206082" cy="388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6117E4-1C56-4D13-97CD-052E197D94EC}"/>
              </a:ext>
            </a:extLst>
          </p:cNvPr>
          <p:cNvCxnSpPr>
            <a:cxnSpLocks/>
          </p:cNvCxnSpPr>
          <p:nvPr/>
        </p:nvCxnSpPr>
        <p:spPr>
          <a:xfrm flipV="1">
            <a:off x="6422111" y="3715114"/>
            <a:ext cx="25213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3F09AB7-4B36-4AE6-AE5B-A677DFD50FDB}"/>
              </a:ext>
            </a:extLst>
          </p:cNvPr>
          <p:cNvSpPr/>
          <p:nvPr/>
        </p:nvSpPr>
        <p:spPr>
          <a:xfrm>
            <a:off x="4705068" y="2951997"/>
            <a:ext cx="2344156" cy="1569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teachablemachine.withgoogle.com/models/MhR0yhfrV/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B7408-A05D-426F-89C2-A48AC44A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703" y="-55404"/>
            <a:ext cx="9905998" cy="1052766"/>
          </a:xfrm>
        </p:spPr>
        <p:txBody>
          <a:bodyPr/>
          <a:lstStyle/>
          <a:p>
            <a:r>
              <a:rPr lang="en-US" dirty="0"/>
              <a:t>How we use machine learning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A00488-A0BB-43A0-89E8-154A419C5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14" b="11598"/>
          <a:stretch/>
        </p:blipFill>
        <p:spPr>
          <a:xfrm>
            <a:off x="391349" y="1530359"/>
            <a:ext cx="977630" cy="648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E4C578-3794-4962-ADCA-12C214CED6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13" t="1" r="15146" b="8134"/>
          <a:stretch/>
        </p:blipFill>
        <p:spPr>
          <a:xfrm>
            <a:off x="682299" y="2137245"/>
            <a:ext cx="768246" cy="648774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3ED08A-A6EB-4E3D-8D2A-EF0059B1C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0580" r="4477" b="13194"/>
          <a:stretch/>
        </p:blipFill>
        <p:spPr>
          <a:xfrm>
            <a:off x="1251574" y="1940398"/>
            <a:ext cx="745121" cy="484071"/>
          </a:xfr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26A279D1-77C8-4B2E-B6B3-CD162939D9CB}"/>
              </a:ext>
            </a:extLst>
          </p:cNvPr>
          <p:cNvGrpSpPr/>
          <p:nvPr/>
        </p:nvGrpSpPr>
        <p:grpSpPr>
          <a:xfrm>
            <a:off x="9246192" y="2135970"/>
            <a:ext cx="2752575" cy="1906186"/>
            <a:chOff x="8422064" y="879833"/>
            <a:chExt cx="2752575" cy="190618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5809F42-02B9-4F05-8473-E16697C4B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2064" y="1962290"/>
              <a:ext cx="1892350" cy="823729"/>
            </a:xfrm>
            <a:prstGeom prst="rect">
              <a:avLst/>
            </a:prstGeom>
          </p:spPr>
        </p:pic>
        <p:sp>
          <p:nvSpPr>
            <p:cNvPr id="25" name="Speech Bubble: Oval 24">
              <a:extLst>
                <a:ext uri="{FF2B5EF4-FFF2-40B4-BE49-F238E27FC236}">
                  <a16:creationId xmlns:a16="http://schemas.microsoft.com/office/drawing/2014/main" id="{4A7144C8-75AA-4EDF-BB8B-638C85B949DF}"/>
                </a:ext>
              </a:extLst>
            </p:cNvPr>
            <p:cNvSpPr/>
            <p:nvPr/>
          </p:nvSpPr>
          <p:spPr>
            <a:xfrm>
              <a:off x="9519559" y="879833"/>
              <a:ext cx="1655080" cy="1082457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model says I’m a dog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5A6EAE-61D1-4A29-9550-0B512DAF7EB8}"/>
              </a:ext>
            </a:extLst>
          </p:cNvPr>
          <p:cNvSpPr txBox="1"/>
          <p:nvPr/>
        </p:nvSpPr>
        <p:spPr>
          <a:xfrm>
            <a:off x="9368239" y="6566727"/>
            <a:ext cx="3233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 tooltip="https://ca.wikipedia.org/wiki/Golden_retriever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7" tooltip="https://creativecommons.org/licenses/by-sa/3.0/"/>
              </a:rPr>
              <a:t>CC BY-SA</a:t>
            </a:r>
            <a:endParaRPr lang="en-US" sz="9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FDA5CE-1E0C-457F-A6DC-03CD74F8A628}"/>
              </a:ext>
            </a:extLst>
          </p:cNvPr>
          <p:cNvGrpSpPr/>
          <p:nvPr/>
        </p:nvGrpSpPr>
        <p:grpSpPr>
          <a:xfrm>
            <a:off x="4104983" y="4846910"/>
            <a:ext cx="3346753" cy="922991"/>
            <a:chOff x="4642215" y="4510415"/>
            <a:chExt cx="3283880" cy="100547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6663074-DAA5-4940-A46F-5CDAD8FAB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2215" y="4601492"/>
              <a:ext cx="1351337" cy="756749"/>
            </a:xfrm>
            <a:prstGeom prst="rect">
              <a:avLst/>
            </a:prstGeom>
          </p:spPr>
        </p:pic>
        <p:sp>
          <p:nvSpPr>
            <p:cNvPr id="32" name="Equals 31">
              <a:extLst>
                <a:ext uri="{FF2B5EF4-FFF2-40B4-BE49-F238E27FC236}">
                  <a16:creationId xmlns:a16="http://schemas.microsoft.com/office/drawing/2014/main" id="{8438D23F-451D-4820-B7B7-D65B43986E6D}"/>
                </a:ext>
              </a:extLst>
            </p:cNvPr>
            <p:cNvSpPr/>
            <p:nvPr/>
          </p:nvSpPr>
          <p:spPr>
            <a:xfrm>
              <a:off x="6001413" y="4510415"/>
              <a:ext cx="914400" cy="91440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C7DE91F-42EE-4A22-97F7-0E9DEF5B652B}"/>
                </a:ext>
              </a:extLst>
            </p:cNvPr>
            <p:cNvSpPr/>
            <p:nvPr/>
          </p:nvSpPr>
          <p:spPr>
            <a:xfrm>
              <a:off x="7011695" y="4601492"/>
              <a:ext cx="9144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Cat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6769568-AB11-4B6C-9A74-8E6C5C1C8B83}"/>
              </a:ext>
            </a:extLst>
          </p:cNvPr>
          <p:cNvGrpSpPr/>
          <p:nvPr/>
        </p:nvGrpSpPr>
        <p:grpSpPr>
          <a:xfrm>
            <a:off x="4642215" y="1979832"/>
            <a:ext cx="2809521" cy="823729"/>
            <a:chOff x="4642215" y="2170472"/>
            <a:chExt cx="3191246" cy="92702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B484412-D7BA-4C2B-848E-CA34BC811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642215" y="2295360"/>
              <a:ext cx="1047889" cy="696846"/>
            </a:xfrm>
            <a:prstGeom prst="rect">
              <a:avLst/>
            </a:prstGeom>
          </p:spPr>
        </p:pic>
        <p:sp>
          <p:nvSpPr>
            <p:cNvPr id="34" name="Equals 33">
              <a:extLst>
                <a:ext uri="{FF2B5EF4-FFF2-40B4-BE49-F238E27FC236}">
                  <a16:creationId xmlns:a16="http://schemas.microsoft.com/office/drawing/2014/main" id="{2CEB4D45-2F1D-4966-8162-F16AB8FDB924}"/>
                </a:ext>
              </a:extLst>
            </p:cNvPr>
            <p:cNvSpPr/>
            <p:nvPr/>
          </p:nvSpPr>
          <p:spPr>
            <a:xfrm>
              <a:off x="5881698" y="2183095"/>
              <a:ext cx="914400" cy="91440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DA9382-FCB5-4112-9112-3423E41F3C3F}"/>
                </a:ext>
              </a:extLst>
            </p:cNvPr>
            <p:cNvSpPr/>
            <p:nvPr/>
          </p:nvSpPr>
          <p:spPr>
            <a:xfrm>
              <a:off x="6919061" y="217047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Dog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396F6-B337-4312-A18C-D429079E6278}"/>
              </a:ext>
            </a:extLst>
          </p:cNvPr>
          <p:cNvGrpSpPr/>
          <p:nvPr/>
        </p:nvGrpSpPr>
        <p:grpSpPr>
          <a:xfrm>
            <a:off x="1993703" y="918574"/>
            <a:ext cx="8910778" cy="861107"/>
            <a:chOff x="1993703" y="918574"/>
            <a:chExt cx="8910778" cy="86110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D0DBFEFC-580B-4860-839F-8687087BD551}"/>
                </a:ext>
              </a:extLst>
            </p:cNvPr>
            <p:cNvSpPr/>
            <p:nvPr/>
          </p:nvSpPr>
          <p:spPr>
            <a:xfrm>
              <a:off x="3905209" y="1113521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758BCC5-3C1D-46DE-8611-26E5BD48D11A}"/>
                </a:ext>
              </a:extLst>
            </p:cNvPr>
            <p:cNvSpPr/>
            <p:nvPr/>
          </p:nvSpPr>
          <p:spPr>
            <a:xfrm>
              <a:off x="7533057" y="1077424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62025E-129A-41B8-A1F9-72F70188BAD7}"/>
                </a:ext>
              </a:extLst>
            </p:cNvPr>
            <p:cNvSpPr/>
            <p:nvPr/>
          </p:nvSpPr>
          <p:spPr>
            <a:xfrm>
              <a:off x="5140042" y="954082"/>
              <a:ext cx="1655081" cy="803510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 the 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3AD8E7-ABBF-41AB-BA51-68CED358B6EC}"/>
                </a:ext>
              </a:extLst>
            </p:cNvPr>
            <p:cNvSpPr/>
            <p:nvPr/>
          </p:nvSpPr>
          <p:spPr>
            <a:xfrm>
              <a:off x="1993703" y="918574"/>
              <a:ext cx="1655081" cy="746249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Labeled Data:</a:t>
              </a:r>
            </a:p>
            <a:p>
              <a:pPr algn="ctr"/>
              <a:r>
                <a:rPr lang="en-US" dirty="0"/>
                <a:t>Cats &amp; Dogs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162CCE-5748-4F61-90FC-0BC1DD6F6A20}"/>
                </a:ext>
              </a:extLst>
            </p:cNvPr>
            <p:cNvSpPr/>
            <p:nvPr/>
          </p:nvSpPr>
          <p:spPr>
            <a:xfrm>
              <a:off x="9249400" y="931993"/>
              <a:ext cx="1655081" cy="847688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the model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4EB372C-CA21-458F-9533-70FB97F1D1C9}"/>
              </a:ext>
            </a:extLst>
          </p:cNvPr>
          <p:cNvCxnSpPr>
            <a:cxnSpLocks/>
          </p:cNvCxnSpPr>
          <p:nvPr/>
        </p:nvCxnSpPr>
        <p:spPr>
          <a:xfrm flipV="1">
            <a:off x="1628128" y="3953350"/>
            <a:ext cx="3255489" cy="71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25FE34-B7B9-4A08-B66B-81B674EDE7BD}"/>
              </a:ext>
            </a:extLst>
          </p:cNvPr>
          <p:cNvGrpSpPr/>
          <p:nvPr/>
        </p:nvGrpSpPr>
        <p:grpSpPr>
          <a:xfrm>
            <a:off x="808481" y="4177942"/>
            <a:ext cx="1311404" cy="1337935"/>
            <a:chOff x="1011330" y="4260576"/>
            <a:chExt cx="1873118" cy="178372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6270310-9296-445A-BF99-C7CE82E92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1330" y="4260576"/>
              <a:ext cx="1059779" cy="96927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6D2C3DE-65D9-420F-A9E9-44E750079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83715" y="4776994"/>
              <a:ext cx="1200733" cy="70836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7EC568C-9BA0-4E04-B433-D8712527DF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2024" t="-86" r="1783" b="13659"/>
            <a:stretch/>
          </p:blipFill>
          <p:spPr>
            <a:xfrm>
              <a:off x="1157549" y="5160033"/>
              <a:ext cx="767343" cy="884270"/>
            </a:xfrm>
            <a:prstGeom prst="rect">
              <a:avLst/>
            </a:prstGeom>
          </p:spPr>
        </p:pic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7A9B377-F833-4E7C-8630-C5155C01528F}"/>
              </a:ext>
            </a:extLst>
          </p:cNvPr>
          <p:cNvCxnSpPr>
            <a:cxnSpLocks/>
          </p:cNvCxnSpPr>
          <p:nvPr/>
        </p:nvCxnSpPr>
        <p:spPr>
          <a:xfrm>
            <a:off x="1624134" y="2090804"/>
            <a:ext cx="3205904" cy="1258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xplosion: 8 Points 58">
            <a:extLst>
              <a:ext uri="{FF2B5EF4-FFF2-40B4-BE49-F238E27FC236}">
                <a16:creationId xmlns:a16="http://schemas.microsoft.com/office/drawing/2014/main" id="{9BFB532E-6EC5-44E0-9FD9-3DA9BA205CA4}"/>
              </a:ext>
            </a:extLst>
          </p:cNvPr>
          <p:cNvSpPr/>
          <p:nvPr/>
        </p:nvSpPr>
        <p:spPr>
          <a:xfrm>
            <a:off x="8368669" y="4279809"/>
            <a:ext cx="3014850" cy="2286914"/>
          </a:xfrm>
          <a:prstGeom prst="irregularSeal1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This model actually works!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Click on link!</a:t>
            </a:r>
          </a:p>
        </p:txBody>
      </p:sp>
    </p:spTree>
    <p:extLst>
      <p:ext uri="{BB962C8B-B14F-4D97-AF65-F5344CB8AC3E}">
        <p14:creationId xmlns:p14="http://schemas.microsoft.com/office/powerpoint/2010/main" val="244188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FFD5-704F-4BD8-ABE9-3389E994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64" y="-21512"/>
            <a:ext cx="9905998" cy="1478570"/>
          </a:xfrm>
        </p:spPr>
        <p:txBody>
          <a:bodyPr/>
          <a:lstStyle/>
          <a:p>
            <a:r>
              <a:rPr lang="en-US" dirty="0"/>
              <a:t>Supervised Machine learning (simplified)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AC94FD-F86A-4AC0-BD88-433B24FDA62E}"/>
              </a:ext>
            </a:extLst>
          </p:cNvPr>
          <p:cNvSpPr/>
          <p:nvPr/>
        </p:nvSpPr>
        <p:spPr>
          <a:xfrm>
            <a:off x="618343" y="5133831"/>
            <a:ext cx="15237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(1) Make a random  guess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428E07-B38C-41D8-A385-5EB15214B03A}"/>
              </a:ext>
            </a:extLst>
          </p:cNvPr>
          <p:cNvSpPr/>
          <p:nvPr/>
        </p:nvSpPr>
        <p:spPr>
          <a:xfrm>
            <a:off x="5076816" y="1607352"/>
            <a:ext cx="2038368" cy="119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(2) Figure out how bad that guess was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Process 21">
                <a:extLst>
                  <a:ext uri="{FF2B5EF4-FFF2-40B4-BE49-F238E27FC236}">
                    <a16:creationId xmlns:a16="http://schemas.microsoft.com/office/drawing/2014/main" id="{B295FCF5-D8B3-4717-9C9F-4D0F04866EBE}"/>
                  </a:ext>
                </a:extLst>
              </p:cNvPr>
              <p:cNvSpPr/>
              <p:nvPr/>
            </p:nvSpPr>
            <p:spPr>
              <a:xfrm>
                <a:off x="3951817" y="3105203"/>
                <a:ext cx="4445493" cy="114636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𝐺𝑢𝑒𝑠𝑠</m:t>
                              </m:r>
                              <m:r>
                                <a:rPr lang="en-U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𝑐𝑒𝑛𝑡𝑒𝑟</m:t>
                              </m:r>
                              <m:r>
                                <a:rPr lang="en-U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0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Flowchart: Process 21">
                <a:extLst>
                  <a:ext uri="{FF2B5EF4-FFF2-40B4-BE49-F238E27FC236}">
                    <a16:creationId xmlns:a16="http://schemas.microsoft.com/office/drawing/2014/main" id="{B295FCF5-D8B3-4717-9C9F-4D0F04866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817" y="3105203"/>
                <a:ext cx="4445493" cy="1146365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CA1E9EA5-4955-4F3B-808E-E927364A8ECE}"/>
              </a:ext>
            </a:extLst>
          </p:cNvPr>
          <p:cNvSpPr/>
          <p:nvPr/>
        </p:nvSpPr>
        <p:spPr>
          <a:xfrm>
            <a:off x="9532250" y="1300788"/>
            <a:ext cx="2038368" cy="119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 guess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(Make a slightly better guess)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A338D0-982B-4201-B064-06A3A3EA94D6}"/>
              </a:ext>
            </a:extLst>
          </p:cNvPr>
          <p:cNvGrpSpPr/>
          <p:nvPr/>
        </p:nvGrpSpPr>
        <p:grpSpPr>
          <a:xfrm>
            <a:off x="157127" y="1027178"/>
            <a:ext cx="3305184" cy="3305184"/>
            <a:chOff x="489508" y="1179594"/>
            <a:chExt cx="3305184" cy="330518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3D40890-1F05-499C-B58C-6AEC38241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2216"/>
                      </a14:imgEffect>
                      <a14:imgEffect>
                        <a14:saturation sat="43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489508" y="1179594"/>
              <a:ext cx="3305184" cy="3305184"/>
            </a:xfrm>
            <a:prstGeom prst="rect">
              <a:avLst/>
            </a:prstGeom>
            <a:effectLst>
              <a:glow rad="127000">
                <a:schemeClr val="accent1">
                  <a:alpha val="14000"/>
                </a:schemeClr>
              </a:glow>
            </a:effectLst>
          </p:spPr>
        </p:pic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ED2BB51D-87BE-4935-90E3-FA853ED47FC8}"/>
                </a:ext>
              </a:extLst>
            </p:cNvPr>
            <p:cNvSpPr/>
            <p:nvPr/>
          </p:nvSpPr>
          <p:spPr>
            <a:xfrm>
              <a:off x="1309254" y="4073236"/>
              <a:ext cx="230173" cy="199114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E5D0662-DB93-44AB-A2F7-8A79732412BA}"/>
              </a:ext>
            </a:extLst>
          </p:cNvPr>
          <p:cNvGrpSpPr/>
          <p:nvPr/>
        </p:nvGrpSpPr>
        <p:grpSpPr>
          <a:xfrm>
            <a:off x="8886816" y="2743047"/>
            <a:ext cx="3305184" cy="3305184"/>
            <a:chOff x="8886816" y="2743047"/>
            <a:chExt cx="3305184" cy="330518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C964BBE-11B4-41C3-9FEF-7C6239DD0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2216"/>
                      </a14:imgEffect>
                      <a14:imgEffect>
                        <a14:saturation sat="43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8886816" y="2743047"/>
              <a:ext cx="3305184" cy="3305184"/>
            </a:xfrm>
            <a:prstGeom prst="rect">
              <a:avLst/>
            </a:prstGeom>
            <a:effectLst>
              <a:glow rad="127000">
                <a:schemeClr val="accent1">
                  <a:alpha val="14000"/>
                </a:schemeClr>
              </a:glow>
            </a:effectLst>
          </p:spPr>
        </p:pic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55838AC1-DD56-4813-879D-D7B284A40D0B}"/>
                </a:ext>
              </a:extLst>
            </p:cNvPr>
            <p:cNvSpPr/>
            <p:nvPr/>
          </p:nvSpPr>
          <p:spPr>
            <a:xfrm>
              <a:off x="10079182" y="5133831"/>
              <a:ext cx="228600" cy="227878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839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2" grpId="1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FFD5-704F-4BD8-ABE9-3389E994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64" y="-21512"/>
            <a:ext cx="9905998" cy="1478570"/>
          </a:xfrm>
        </p:spPr>
        <p:txBody>
          <a:bodyPr/>
          <a:lstStyle/>
          <a:p>
            <a:r>
              <a:rPr lang="en-US" dirty="0"/>
              <a:t>Supervised Machine learning (simplified)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AC94FD-F86A-4AC0-BD88-433B24FDA62E}"/>
              </a:ext>
            </a:extLst>
          </p:cNvPr>
          <p:cNvSpPr/>
          <p:nvPr/>
        </p:nvSpPr>
        <p:spPr>
          <a:xfrm>
            <a:off x="618343" y="5133831"/>
            <a:ext cx="15237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(1) Make a random  guess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A338D0-982B-4201-B064-06A3A3EA94D6}"/>
              </a:ext>
            </a:extLst>
          </p:cNvPr>
          <p:cNvGrpSpPr/>
          <p:nvPr/>
        </p:nvGrpSpPr>
        <p:grpSpPr>
          <a:xfrm>
            <a:off x="3581286" y="1079780"/>
            <a:ext cx="3305184" cy="3305184"/>
            <a:chOff x="489508" y="1179594"/>
            <a:chExt cx="3305184" cy="330518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3D40890-1F05-499C-B58C-6AEC38241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216"/>
                      </a14:imgEffect>
                      <a14:imgEffect>
                        <a14:saturation sat="43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489508" y="1179594"/>
              <a:ext cx="3305184" cy="3305184"/>
            </a:xfrm>
            <a:prstGeom prst="rect">
              <a:avLst/>
            </a:prstGeom>
            <a:effectLst>
              <a:glow rad="127000">
                <a:schemeClr val="accent1">
                  <a:alpha val="14000"/>
                </a:schemeClr>
              </a:glow>
            </a:effectLst>
          </p:spPr>
        </p:pic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ED2BB51D-87BE-4935-90E3-FA853ED47FC8}"/>
                </a:ext>
              </a:extLst>
            </p:cNvPr>
            <p:cNvSpPr/>
            <p:nvPr/>
          </p:nvSpPr>
          <p:spPr>
            <a:xfrm>
              <a:off x="1309254" y="4073236"/>
              <a:ext cx="230173" cy="199114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8EB5E40-5B98-4593-8ADA-3905FE144BFB}"/>
              </a:ext>
            </a:extLst>
          </p:cNvPr>
          <p:cNvSpPr/>
          <p:nvPr/>
        </p:nvSpPr>
        <p:spPr>
          <a:xfrm>
            <a:off x="3462311" y="4863820"/>
            <a:ext cx="17715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Initialize your model</a:t>
            </a:r>
          </a:p>
        </p:txBody>
      </p:sp>
    </p:spTree>
    <p:extLst>
      <p:ext uri="{BB962C8B-B14F-4D97-AF65-F5344CB8AC3E}">
        <p14:creationId xmlns:p14="http://schemas.microsoft.com/office/powerpoint/2010/main" val="252446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FFD5-704F-4BD8-ABE9-3389E994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65" y="-215487"/>
            <a:ext cx="9905998" cy="1478570"/>
          </a:xfrm>
        </p:spPr>
        <p:txBody>
          <a:bodyPr/>
          <a:lstStyle/>
          <a:p>
            <a:r>
              <a:rPr lang="en-US" dirty="0"/>
              <a:t>Supervised Machine learning (simplified)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A338D0-982B-4201-B064-06A3A3EA94D6}"/>
              </a:ext>
            </a:extLst>
          </p:cNvPr>
          <p:cNvGrpSpPr/>
          <p:nvPr/>
        </p:nvGrpSpPr>
        <p:grpSpPr>
          <a:xfrm>
            <a:off x="714207" y="1006428"/>
            <a:ext cx="3305184" cy="3305184"/>
            <a:chOff x="489508" y="1179594"/>
            <a:chExt cx="3305184" cy="330518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3D40890-1F05-499C-B58C-6AEC38241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216"/>
                      </a14:imgEffect>
                      <a14:imgEffect>
                        <a14:saturation sat="43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489508" y="1179594"/>
              <a:ext cx="3305184" cy="3305184"/>
            </a:xfrm>
            <a:prstGeom prst="rect">
              <a:avLst/>
            </a:prstGeom>
            <a:effectLst>
              <a:glow rad="127000">
                <a:schemeClr val="accent1">
                  <a:alpha val="14000"/>
                </a:schemeClr>
              </a:glow>
            </a:effectLst>
          </p:spPr>
        </p:pic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ED2BB51D-87BE-4935-90E3-FA853ED47FC8}"/>
                </a:ext>
              </a:extLst>
            </p:cNvPr>
            <p:cNvSpPr/>
            <p:nvPr/>
          </p:nvSpPr>
          <p:spPr>
            <a:xfrm>
              <a:off x="1309254" y="4073236"/>
              <a:ext cx="230173" cy="199114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2206E3B-B0B0-4980-9FF6-449DA725C181}"/>
              </a:ext>
            </a:extLst>
          </p:cNvPr>
          <p:cNvGrpSpPr/>
          <p:nvPr/>
        </p:nvGrpSpPr>
        <p:grpSpPr>
          <a:xfrm>
            <a:off x="5014775" y="1607352"/>
            <a:ext cx="5001753" cy="4083025"/>
            <a:chOff x="5054284" y="1607352"/>
            <a:chExt cx="5200287" cy="4320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428E07-B38C-41D8-A385-5EB15214B03A}"/>
                </a:ext>
              </a:extLst>
            </p:cNvPr>
            <p:cNvSpPr/>
            <p:nvPr/>
          </p:nvSpPr>
          <p:spPr>
            <a:xfrm>
              <a:off x="5076816" y="1607352"/>
              <a:ext cx="2563664" cy="1310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(2) Measure the distance from guess to target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E79FB8-D867-4141-B8A7-19743C737DF1}"/>
                </a:ext>
              </a:extLst>
            </p:cNvPr>
            <p:cNvSpPr/>
            <p:nvPr/>
          </p:nvSpPr>
          <p:spPr>
            <a:xfrm>
              <a:off x="5054284" y="3198377"/>
              <a:ext cx="2038368" cy="1197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Calculate the error using a cost function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Flowchart: Process 13">
                  <a:extLst>
                    <a:ext uri="{FF2B5EF4-FFF2-40B4-BE49-F238E27FC236}">
                      <a16:creationId xmlns:a16="http://schemas.microsoft.com/office/drawing/2014/main" id="{4F6E37CE-3F32-4EE1-BFD2-EDF6B53472BC}"/>
                    </a:ext>
                  </a:extLst>
                </p:cNvPr>
                <p:cNvSpPr/>
                <p:nvPr/>
              </p:nvSpPr>
              <p:spPr>
                <a:xfrm>
                  <a:off x="5809078" y="4781763"/>
                  <a:ext cx="4445493" cy="1146364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𝐺𝑢𝑒𝑠𝑠</m:t>
                                </m:r>
                                <m:r>
                                  <a:rPr lang="en-US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𝑐𝑒𝑛𝑡𝑒𝑟</m:t>
                                </m:r>
                                <m:r>
                                  <a:rPr lang="en-US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rad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Flowchart: Process 13">
                  <a:extLst>
                    <a:ext uri="{FF2B5EF4-FFF2-40B4-BE49-F238E27FC236}">
                      <a16:creationId xmlns:a16="http://schemas.microsoft.com/office/drawing/2014/main" id="{4F6E37CE-3F32-4EE1-BFD2-EDF6B53472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078" y="4781763"/>
                  <a:ext cx="4445493" cy="1146364"/>
                </a:xfrm>
                <a:prstGeom prst="flowChart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EFB8FB8-E2FF-4827-ABCB-35B52E87C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0235" y="4173426"/>
            <a:ext cx="3893127" cy="19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53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909</TotalTime>
  <Words>629</Words>
  <Application>Microsoft Office PowerPoint</Application>
  <PresentationFormat>Widescreen</PresentationFormat>
  <Paragraphs>124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Tw Cen MT</vt:lpstr>
      <vt:lpstr>Circuit</vt:lpstr>
      <vt:lpstr>Machine learning</vt:lpstr>
      <vt:lpstr>What is machine learning?</vt:lpstr>
      <vt:lpstr>Why we use machine learning</vt:lpstr>
      <vt:lpstr>Covid and ML</vt:lpstr>
      <vt:lpstr>Computer Vision </vt:lpstr>
      <vt:lpstr>How we use machine learning</vt:lpstr>
      <vt:lpstr>Supervised Machine learning (simplified)</vt:lpstr>
      <vt:lpstr>Supervised Machine learning (simplified)</vt:lpstr>
      <vt:lpstr>Supervised Machine learning (simplified)</vt:lpstr>
      <vt:lpstr>Supervised Machine learning (simplified)</vt:lpstr>
      <vt:lpstr>Supervised Machine learning (simplified)</vt:lpstr>
      <vt:lpstr>Supervised and unsupervised </vt:lpstr>
      <vt:lpstr>K-means algorithm  </vt:lpstr>
      <vt:lpstr>K-means algorithm  </vt:lpstr>
      <vt:lpstr>Our algorithm</vt:lpstr>
      <vt:lpstr>Our algorithm</vt:lpstr>
      <vt:lpstr>Analysis</vt:lpstr>
      <vt:lpstr>Explore! ML visualizations!</vt:lpstr>
      <vt:lpstr>Explore!</vt:lpstr>
      <vt:lpstr>Instructions: </vt:lpstr>
      <vt:lpstr>Instructions: </vt:lpstr>
      <vt:lpstr>Instructions: </vt:lpstr>
      <vt:lpstr>PowerPoint Presentation</vt:lpstr>
      <vt:lpstr>PowerPoint Presentation</vt:lpstr>
      <vt:lpstr>PowerPoint Presentation</vt:lpstr>
      <vt:lpstr>PowerPoint Presentation</vt:lpstr>
      <vt:lpstr>Explore more! Other machine learning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Fuller, Sabrina (sf8ez)</dc:creator>
  <cp:lastModifiedBy>Fuller, Sabrina (sf8ez)</cp:lastModifiedBy>
  <cp:revision>30</cp:revision>
  <dcterms:created xsi:type="dcterms:W3CDTF">2021-01-26T21:26:59Z</dcterms:created>
  <dcterms:modified xsi:type="dcterms:W3CDTF">2021-02-21T13:56:25Z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