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0"/>
  </p:notesMasterIdLst>
  <p:sldIdLst>
    <p:sldId id="259" r:id="rId2"/>
    <p:sldId id="260" r:id="rId3"/>
    <p:sldId id="297" r:id="rId4"/>
    <p:sldId id="301" r:id="rId5"/>
    <p:sldId id="329" r:id="rId6"/>
    <p:sldId id="328" r:id="rId7"/>
    <p:sldId id="330" r:id="rId8"/>
    <p:sldId id="331" r:id="rId9"/>
    <p:sldId id="332" r:id="rId10"/>
    <p:sldId id="306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  <a:srgbClr val="D1AE2D"/>
    <a:srgbClr val="639CCB"/>
    <a:srgbClr val="AE78D6"/>
    <a:srgbClr val="EEE8E3"/>
    <a:srgbClr val="FFFFFF"/>
    <a:srgbClr val="1D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3F76-FC48-41FB-8416-0995F5BD2021}" v="2" dt="2025-10-15T08:02:17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0" autoAdjust="0"/>
  </p:normalViewPr>
  <p:slideViewPr>
    <p:cSldViewPr snapToGrid="0">
      <p:cViewPr varScale="1">
        <p:scale>
          <a:sx n="109" d="100"/>
          <a:sy n="109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584D-108F-4663-B987-4F454F32649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D2B-B293-4FA1-8606-91021862E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1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4BC32-0A1A-0B65-6802-135C6AD4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82EA48-9BFD-89FB-C5EC-21D0AF07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9D432-D278-7BC8-D079-50FB3613F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117EE-5320-0DD0-08DE-0FD4F1D85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40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52CFE-5109-F5AF-F26B-92F46A55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5F1CF8-C1B2-44C6-5E8D-9676C74F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7F5213-3EA3-13C9-5560-9D3F17B9F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1D98F-BFCF-6D86-5E8D-5CB7254F6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4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B69C8-6D33-D18F-E384-7168242B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E926C2-D6B7-7701-88BB-EA6E99F17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25FB6-BCA9-9D62-27FB-54E0D2E21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B8702-E8F4-9384-26B0-DB202A1D6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42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1CB3-065F-B397-1A8D-0C765C84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11726B-CE98-11A7-9822-8886B9484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5267559-863E-E555-95E4-1EACD11A1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F0CA3C-4368-DC61-7BFC-0094B6537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9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F4AB-CCEA-5D98-C9A4-41EB381C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E93F28-A2F0-55A0-89AA-72ECB1D6D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EB85DA-FB89-CC46-F569-4A10B075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CAB41-3DEC-AE16-D2A4-488322C76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44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F14EE-53AC-AB95-B2AD-1AB556E9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371C8E-AE9B-96C6-20F8-5D21723E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8C37C2-4DAA-EAD1-454A-BFF3FCB4A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661498-1342-D760-233C-53E22651D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90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EAE4-44C0-2AC9-E994-870C14E1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CB7397-01CF-15BE-1D37-C56211A04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F3FE11-0B51-DB0C-D568-FA810640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BBDF6-AA92-C94C-FE0C-A5639B999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9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EFBC-2D3B-46AC-1DD5-036C6533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84D091-D930-CFE9-7651-13FF8737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C9DD9F-A0A1-C87B-14BB-3484B0A2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0A61C3-5A04-A738-8D28-886F5FA73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03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FBB9-67DF-520D-89F4-03CEA003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E59C2-203D-AAA7-AC57-08217AB6E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988230-81DC-7CE0-4584-77E58D39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E81E8C-FA32-875A-8256-C5B46B830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32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94426-5063-79C2-4571-66ECFF15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EEF0112-06C6-336E-A9AA-20C4A7924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C1EB80-3A81-3D2A-5B8B-9B57E0D65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6974-7402-E287-ADBD-1D908C3DA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9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8BBC-F420-9B04-4B22-5910A1DFB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45BD09-71AF-165D-5C2A-6E0571823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9D16E6-432C-648B-9775-AAB89CBCB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030ECD-E592-2C46-82D3-21E8CE8A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977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C3B5-BC62-DC6E-6D40-A27DE9433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03D1DFE-B720-072A-D899-023953EC0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341F6C-A8CD-3B78-E488-469C4910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9742B-617B-9557-02E6-491A40E2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648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055-E636-67C5-5A83-35C92771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97A80-DB1C-4577-D933-61386F790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FF955E6-7982-0BBB-0C69-676486C92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BED15F-916F-77EE-96A7-90192051F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276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66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D5BB8-1DF1-95E3-3874-45FDB8B5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7AA75E4-997C-168F-1776-89C81CC8B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7CFBC7A-8760-5465-5914-3A68789E0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B2C18-CD06-E118-B553-DF443F077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084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F23D-22B0-E794-164A-DDB356BB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45A2F61-F055-94DD-AD6A-7AA4D450E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1452B3-1C9E-FDB5-F0EB-EFBF20286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60A92-797F-7067-6743-E91FF5ADD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7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5EBE4-3CC0-9544-5226-BA2188DC7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C74B66-98C5-8FA6-92A0-9C25FF453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36673A-ABCD-E7C3-0022-677700C4E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20763B-8876-FFC5-EF11-8F33B4255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326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240B-EEA1-193E-E24C-318B46A9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642698-0DF6-1945-3820-04689C70C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551F6FF-37F9-2200-9265-8F1AC0A99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1F927-5B4E-2364-7DC9-72B689EF6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981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23D53-3414-E686-15F6-02B868EA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A274736-B01C-8BD3-1FF0-52638F049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70D1A6-F46A-D9FB-10D3-66AD65FB9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CE98F9-D577-E20F-9C02-6BBD94220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99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E84-F0F7-2FFF-F766-2EDC64F4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2AA58AE-7F4D-5FEB-DEB4-20F2496C6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F5217B-8151-8AA8-D515-F2E6513B3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5E511-A3BA-4F92-5E13-BEC741D04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75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0575-1B6A-0FDF-C522-DE540154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45DBA38-82B3-F08F-52CF-B2EC34C16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6271E-3DC1-C11A-B275-148DD49B2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30CCBD-37B2-8ABE-14E8-A99A2180B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714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1EF8-EA3C-CAC4-C5E0-165A47AED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252FE7-32F3-5A65-8D3C-10327D86A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671DBB-8FBC-1D38-475A-B77925E2B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92F286-A92D-42CB-CC92-0D0854B37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260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17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A34E-3223-A135-99DA-C8BF8626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AC3E7B6-F6B2-EACD-3CE7-53DA7B765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A2E0CC-E142-C19A-A8EB-A7D713EEF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E7EEC-A620-4282-8C16-DBBF621EC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297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D301-3C5B-0D1C-9EC4-8617BAA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60B402-732E-190A-9DB4-54D847457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A2BFD1-66AE-56BA-C029-A1E280A3B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725EF8-96FB-ABA7-50BE-E27AF609A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90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6FD81-F54F-DFD9-121A-824832C2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E1956C4-E246-923C-D168-F424287DC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E4328-2080-1079-5DD7-D0629F511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FDEADC-4415-8DAB-555B-88161274D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091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3DBD7-6CFE-23F6-083A-94703EF3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9EA70E-BBCA-58D6-CF39-97A5A67B1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E83E2E-8B6F-3153-CB10-0F4A06098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7D32C0-7856-9C51-98F5-64B4C1ED5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478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C909-54AC-F320-BB15-3AFD9AAF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D78B44-4DAB-B33C-1F66-38ED51019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8F04AD-A357-7F65-75AD-04CCE949B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562AF-249F-E8F6-22F8-074F0BACF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61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D3520-0F43-DE34-F243-BE77699D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38A2FA-1808-FD3E-659C-E39D017DA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31C014-6902-FD2A-4C5A-38C300CC3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7FD997-EC39-0388-FC3E-77AC8B914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70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ADE0D-4DA7-0038-6200-45D750768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7DB055-18D8-089A-315F-5304708B3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1B7819-2201-E144-4CB2-B4832A46B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EC0A9-5D7F-D114-8897-2886834C3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4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DAF5-F03A-1CD6-381E-7861AE33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EB7BDE-6AF3-3E22-0BF7-3CD53B256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A311A2-F980-DA53-8C52-9E8FE1D4B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6DD955-755D-DE6E-1318-FC9125DF6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55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4E29-6C15-F9DC-2FC8-9B56D9CB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300DE8-0D69-1674-F26E-089B4B260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28D905-AD4F-6479-6FF9-843053A98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FD831-0159-9417-8EB1-01249D5CD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178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48D84-F1E9-6F63-12F8-3EA5314E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2F5596-5C2C-BE16-116A-1299DEA55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56B4CF-3DFB-464C-A598-CFCFDF997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BDF76-4EBA-E70E-BDD4-1718D0CF0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427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82431-8595-5414-C72E-341ABA8B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C3D88C-92F7-44A9-59A7-699BB45C3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D81829-5FA7-6C1A-DA60-383144E32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489E79-FC50-A651-6563-EDF334197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231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33475-4B7A-F753-B33C-ED6F475AB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945EBC5-87ED-225C-B83F-E8B95E8C7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A6656E-E0A3-441E-843F-85A93263F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88214-FDB1-6748-FA70-D3F4F4A93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802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8037-8084-8F08-B4B5-7E8A4C08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5AE621-2660-1B0F-FCB9-6D069F03A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17A5C9-3633-B16D-1283-43F70E09E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41C20-9FF7-2BAA-CF10-F18647C19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309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905E-60FD-83E1-F335-AF1697F9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418369-C3B9-5000-934A-411263F10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DC35F8-0B66-E039-3CCC-38C05C596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A3DEF-67B1-855E-8EA0-75AF0BFDC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45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9A6C-D74C-A354-8CA7-793A75EA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F6C655-6032-7349-B929-A13DE1AB3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5378F5-CDCB-60CD-F395-4D9F8B18E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486B32-178F-B561-B6FC-C378FBB51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96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688C-5520-D673-499B-351A835B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1E346D0-398F-1986-788E-387F4125C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2C6D99-4A9D-E080-61DD-A15EC8283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46A0E6-E656-AD12-6721-AFBF985A4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8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7A55C-AD6D-F493-B76F-4143245D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A985EEB-1BD7-E37B-B752-D2881D324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1DA83D-08CF-719E-E87A-3475E1FCF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A1DB5-38A9-F02D-F2FE-A88F4B279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07DC-603A-4DCC-788D-63254E3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BC5ECA-EB29-4C96-E2C3-D01A76AF2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C62574-933E-9611-6D3E-553DE807A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EC6E2-FED7-23B7-D21E-7F7636489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4170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0490-6A27-209C-202C-491394B3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7126B3-F5EB-709F-29F3-6BFF95A0D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51712FD-CB0E-FE59-05E8-4EA8C0A46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9FFB8A-3EAF-888E-E514-D5125B299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40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C056F-16EC-76A0-65EA-8032AC52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8275AD-3D26-BD81-E504-D8C7C97F1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4EE14D-233C-0106-280E-0C0C2E21B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30ABB-21EC-2846-7D4C-F6E3FD306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3408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D547A-CF2E-056A-0824-4B1650A3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C66E61-0269-308C-727B-7A91A6997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628CED-854A-B71F-2219-B67638369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DD2CA-BC5D-D017-9908-1A91E39A3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0182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84566-E822-AB4E-E2C0-70E9D437F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6A301F-2D63-C951-7B07-424716D7E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C3A11E-AB93-2CA8-B361-C48F8434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BC601B-BDA5-C4CA-3939-D81C303EF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0600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B11BE-7696-3C21-0ACC-654C2C25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32CF97-9AE7-08B2-1A60-62FA5B39E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291D35E-E8B7-3B89-40E9-A87BAAE3F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0528D-39E7-DE0A-F134-0A2A8568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440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41B4-82F7-2E3E-8197-0593B2BB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5581250-E956-F618-C366-E990E11B5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2AE283-C593-803A-9979-FC82DB54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0A6A62-BE50-6C3B-527E-28A7DB25E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026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47C0-2567-2186-0320-4EF4073B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E5481F-49EA-FA27-C9CD-D17DFD946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D42680-DFC0-8584-41B2-C750147EF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380324-0865-9267-F26F-0963038DF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866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E857-0571-01AC-993C-B1111B1E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9B9F80C-6B3C-9198-64B7-A12CD3873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42868A-2372-7F26-DE3D-45E3CED94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620F7-32B5-58BB-8B4F-E8E8CAE74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480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A8BB-E9A5-1478-3A2B-9AB97C5D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0CA6128-0062-61D7-A0AD-FEC85BD34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B13D19-35F5-A5FB-70AE-18E5E0049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1C8F1-3A40-2BA2-AE0E-1E3C28CDD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070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1BE5-81D0-2CFB-00DF-49A5434C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D20CA3-C22B-A6DB-2024-1443DDD71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272F67-416C-C044-4DC7-B787A2241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BF8D22-83BF-297C-54B7-D08F56C67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CE2FA-C6FD-F094-CBE6-5097FDFF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948EC8-3AB9-196E-0D40-0A07CEBE0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4DAC43-1FFF-0EEF-3A89-7890C47F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D9B69A-2AFB-CAA4-A415-EB0D0C055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117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8464-0D63-C84B-E3E4-40D0136BA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2166A5-A95D-EFC2-F668-692B7A8E9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45970E1-7D2E-B862-A2EB-778BD9EAE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3455F5-6852-F720-0977-2EDB810AF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852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2E84B-FBF2-9A22-B395-E02EC06C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F62F9C-BF5B-FF60-F3C9-61B2C02A9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575D3-7C0F-7A6C-B442-519878C16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9E638-613C-4A48-50DF-0215C6D5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7162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AE6D-A4F5-6C8C-D8B5-E4E369E8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98AFA7-9E69-AA25-3F6C-486256D01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01D3C-A007-8BB4-DA1F-BED9CB793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56656B-BC7B-0DF6-7BE2-2BD5ACA46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535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AA58-E4D0-D3E6-33B0-34D481064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96EA9E-60F4-0977-564B-640400DBB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3D56F9-20C9-EDB7-D97A-D6EACA0CE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E96B88-C55F-AD0E-0D8A-036547C14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8006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CDE30-FB30-213C-7949-62A694137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85FE81-9244-37C7-B852-8FAF09235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EBA891-9904-BA55-AFDA-FCC57717E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A258D-0474-A3FF-81AF-8BAA8C48A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22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6AAA-F839-58AE-EA7F-024A8063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945B5FB-9A51-BF46-B654-68FB46E27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898A89-CAAA-1515-4202-AC41A2F35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A494A-E1F4-1AE8-D400-607AEAB81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6624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BD114-C0E6-A12A-BB45-A51296AE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B8A8FC-DE82-0E39-05C3-E64AD75D28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7DB9D4-70DB-9382-EE9E-20EF14D1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A7FC49-819A-A57F-A834-12B453CAF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2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1FA86-ED4F-D192-4AD5-03C20FC8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FA092D-A374-F6D9-4490-2DA700729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A20E7F-2546-D3F5-0DB1-1FF82C7BC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FD319-3383-C9DC-964F-EE257675C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3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66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36CD-6FA7-6F33-5E96-68815CCE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674B66-30AC-7F3C-E411-032887694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088E07-B18C-E41B-ACED-F3F5D6C12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B96B53-AD63-0AFA-5D1A-A9EBCD03D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33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8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6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8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667A3A-3F8F-44D2-9D26-3DDCD902BA7B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4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6.png"/><Relationship Id="rId10" Type="http://schemas.openxmlformats.org/officeDocument/2006/relationships/image" Target="../media/image75.png"/><Relationship Id="rId4" Type="http://schemas.microsoft.com/office/2007/relationships/hdphoto" Target="../media/hdphoto1.wdp"/><Relationship Id="rId9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7.png"/><Relationship Id="rId7" Type="http://schemas.openxmlformats.org/officeDocument/2006/relationships/image" Target="../media/image90.sv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6.png"/><Relationship Id="rId10" Type="http://schemas.openxmlformats.org/officeDocument/2006/relationships/image" Target="../media/image93.png"/><Relationship Id="rId4" Type="http://schemas.microsoft.com/office/2007/relationships/hdphoto" Target="../media/hdphoto1.wdp"/><Relationship Id="rId9" Type="http://schemas.openxmlformats.org/officeDocument/2006/relationships/image" Target="../media/image92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94.sv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3.png"/><Relationship Id="rId5" Type="http://schemas.microsoft.com/office/2007/relationships/hdphoto" Target="../media/hdphoto1.wdp"/><Relationship Id="rId15" Type="http://schemas.openxmlformats.org/officeDocument/2006/relationships/image" Target="../media/image98.png"/><Relationship Id="rId10" Type="http://schemas.openxmlformats.org/officeDocument/2006/relationships/image" Target="../media/image92.svg"/><Relationship Id="rId4" Type="http://schemas.openxmlformats.org/officeDocument/2006/relationships/image" Target="../media/image7.png"/><Relationship Id="rId9" Type="http://schemas.openxmlformats.org/officeDocument/2006/relationships/image" Target="../media/image91.png"/><Relationship Id="rId1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7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6.png"/><Relationship Id="rId10" Type="http://schemas.openxmlformats.org/officeDocument/2006/relationships/image" Target="../media/image108.png"/><Relationship Id="rId4" Type="http://schemas.microsoft.com/office/2007/relationships/hdphoto" Target="../media/hdphoto1.wdp"/><Relationship Id="rId9" Type="http://schemas.openxmlformats.org/officeDocument/2006/relationships/image" Target="../media/image10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7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7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7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6.png"/><Relationship Id="rId10" Type="http://schemas.openxmlformats.org/officeDocument/2006/relationships/image" Target="../media/image128.png"/><Relationship Id="rId4" Type="http://schemas.microsoft.com/office/2007/relationships/hdphoto" Target="../media/hdphoto1.wdp"/><Relationship Id="rId9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6.png"/><Relationship Id="rId10" Type="http://schemas.openxmlformats.org/officeDocument/2006/relationships/image" Target="../media/image133.png"/><Relationship Id="rId4" Type="http://schemas.microsoft.com/office/2007/relationships/hdphoto" Target="../media/hdphoto1.wdp"/><Relationship Id="rId9" Type="http://schemas.openxmlformats.org/officeDocument/2006/relationships/image" Target="../media/image1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7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</a:t>
            </a:r>
          </a:p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Programación de Inteligencia Artificial</a:t>
            </a: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9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424069" y="1329323"/>
            <a:ext cx="11632906" cy="550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Evalúa la experiencia y las certificaciones del candidato para determinar una oferta de trabajo.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Inputs del candidato: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Años de experiencia (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Conocimientos en Python (si/no)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Utiliza un condicional ternario para convertir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Bool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Certificado Cloud (si/no)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Utiliza un condicional ternario para convertir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Bool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Color de pelo (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“Rubio”/”Moreno”/”Castaño”)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más de 5 años de experiencia y conocimientos en Python: “Oferta Senior”.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más o 3 años de experiencia y conocimientos Python: “Oferta Desarrollador”.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Si, además, tiene certificado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cloud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“Adicional: bono por certificación Cloud” (condicional anidado)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entre 1 y 3 años de experiencia (ambos no incluidos), tiene conocimientos Python y NO tiene certificado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cloud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“Oferta Junior”.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Resto de casos: “Becario” + “Rubio”/”Moreno”/”Castaño/”Calvo” en función de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color_pelo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.(match).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6753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76E31-5021-F090-E3D0-64B7D3BB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5F3A3F8A-0F7C-25A1-1A5E-E9EA0F441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F83AED-7F55-73D2-E713-5667ADE656AA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31A31B9-33AF-025E-293F-0A8E54CF7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ED2A65F-3C43-ABFF-136F-FB1165E64586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 utiliza para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iterar sobre una secuencia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(lista, tupla, diccionario o ¡incluso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!). Es ideal cuando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sabes cuántas veces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quieres repetir una acción.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C215B-4ACA-1F3E-9273-C4E5424A874F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0B7F9F5-50FD-9727-14B3-16D0D92C565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A8888A-95EE-D7CF-4936-511CBA45E47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C2BBB1C-C6A1-E249-6B67-F0FF027B876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12BC4EA-5843-F714-92F3-8BD48EFAF30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58C85D-CAE3-BDFB-40D0-11F83D4B4562}"/>
              </a:ext>
            </a:extLst>
          </p:cNvPr>
          <p:cNvSpPr txBox="1"/>
          <p:nvPr/>
        </p:nvSpPr>
        <p:spPr>
          <a:xfrm>
            <a:off x="2132524" y="4400645"/>
            <a:ext cx="6118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32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A744217-3F21-E580-E647-635CB531BB85}"/>
              </a:ext>
            </a:extLst>
          </p:cNvPr>
          <p:cNvSpPr txBox="1"/>
          <p:nvPr/>
        </p:nvSpPr>
        <p:spPr>
          <a:xfrm>
            <a:off x="398710" y="3939510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Cada uno de los elementos que compone el iterable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D903B26-D737-E537-B43F-F6F6D18569DB}"/>
              </a:ext>
            </a:extLst>
          </p:cNvPr>
          <p:cNvSpPr txBox="1"/>
          <p:nvPr/>
        </p:nvSpPr>
        <p:spPr>
          <a:xfrm>
            <a:off x="7956116" y="3602625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Secuencia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00746A4-4E4E-0BB5-35F1-F6F317267913}"/>
              </a:ext>
            </a:extLst>
          </p:cNvPr>
          <p:cNvSpPr txBox="1"/>
          <p:nvPr/>
        </p:nvSpPr>
        <p:spPr>
          <a:xfrm>
            <a:off x="15755" y="5642753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Tabulación</a:t>
            </a:r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F124EAA-32DB-BEB2-97F3-E276E2DD27FE}"/>
              </a:ext>
            </a:extLst>
          </p:cNvPr>
          <p:cNvSpPr txBox="1"/>
          <p:nvPr/>
        </p:nvSpPr>
        <p:spPr>
          <a:xfrm>
            <a:off x="908746" y="6062448"/>
            <a:ext cx="10805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Código que se ejecuta en cada iteración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Podemos llamar al elemento que está siendo iterado o a sus atributos a través del nombre definido 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5646D72-FCF3-9633-6B31-E797F98DF404}"/>
              </a:ext>
            </a:extLst>
          </p:cNvPr>
          <p:cNvCxnSpPr>
            <a:cxnSpLocks/>
          </p:cNvCxnSpPr>
          <p:nvPr/>
        </p:nvCxnSpPr>
        <p:spPr>
          <a:xfrm flipV="1">
            <a:off x="1087395" y="5325162"/>
            <a:ext cx="1021986" cy="317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2B79AF4-05C1-ECD5-8A1D-6B447928C7F4}"/>
              </a:ext>
            </a:extLst>
          </p:cNvPr>
          <p:cNvCxnSpPr>
            <a:cxnSpLocks/>
          </p:cNvCxnSpPr>
          <p:nvPr/>
        </p:nvCxnSpPr>
        <p:spPr>
          <a:xfrm>
            <a:off x="3683028" y="4370847"/>
            <a:ext cx="173407" cy="178947"/>
          </a:xfrm>
          <a:prstGeom prst="straightConnector1">
            <a:avLst/>
          </a:prstGeom>
          <a:ln w="57150">
            <a:solidFill>
              <a:srgbClr val="EEE8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3783138-EA57-0FEF-999B-D0646E5BA50D}"/>
              </a:ext>
            </a:extLst>
          </p:cNvPr>
          <p:cNvCxnSpPr>
            <a:cxnSpLocks/>
          </p:cNvCxnSpPr>
          <p:nvPr/>
        </p:nvCxnSpPr>
        <p:spPr>
          <a:xfrm flipH="1">
            <a:off x="6881613" y="3886478"/>
            <a:ext cx="1044612" cy="690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FDC0A77-070C-5417-2E8F-5C400A2EACDB}"/>
              </a:ext>
            </a:extLst>
          </p:cNvPr>
          <p:cNvCxnSpPr>
            <a:cxnSpLocks/>
          </p:cNvCxnSpPr>
          <p:nvPr/>
        </p:nvCxnSpPr>
        <p:spPr>
          <a:xfrm flipV="1">
            <a:off x="5327174" y="5577526"/>
            <a:ext cx="0" cy="347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C04530D8-31B8-5F18-CBD7-081444BFE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714" y="4347818"/>
            <a:ext cx="359092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C0BE1F9-F57A-0E09-06C6-217169C03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0602" y="4657767"/>
            <a:ext cx="895350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5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9D4F-C077-21B3-1FDB-2EA19788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371FBFA-22A7-0A3C-D5EE-7C14F17DB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5BA2BE-8A4F-AB58-A315-6CFEF44A6897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16E6343-6D06-915A-0F65-F49A6D73D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8F541-63C3-772C-9D54-FFCC2D58C141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¿Podemos obtener el valor del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iteraciones?</a:t>
            </a: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Sí, para ello utilizaremos el método: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4893A0-EE0F-46B3-895B-7D980810C1B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94F9E6-D5B4-8FC9-1AC0-FD51FB4B8BB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346BDD3-429C-935C-1F56-5798A3313C5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A58EBE-6A3D-DADD-0B3D-644A7152FFB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0B2A9E-D710-A847-70A5-13750E52A2B7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87BAF2-8744-EB58-283A-AD2F683B6B23}"/>
              </a:ext>
            </a:extLst>
          </p:cNvPr>
          <p:cNvSpPr txBox="1"/>
          <p:nvPr/>
        </p:nvSpPr>
        <p:spPr>
          <a:xfrm>
            <a:off x="356595" y="3677386"/>
            <a:ext cx="11819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800" b="1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iterable,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1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00FA14-FF00-E5D2-14A3-B5F6645B0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068" y="4810360"/>
            <a:ext cx="6058624" cy="1145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0472BE-1BA3-BD30-BC38-AB39A6E69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435" y="4985764"/>
            <a:ext cx="1400175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22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595C8-1372-6D05-7BFD-F021184B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8C355FC-47A5-CDCD-C4C3-BEB17552A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78E6A8C-4CF6-B035-AD61-FC4A84BFDFF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3CF8767-959B-8FE7-AFC8-FF53D905B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5B72341-742B-B816-CB00-3D2D01CFD744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¿Podemos obtener el valor del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iteraciones?</a:t>
            </a: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También utilizando las funciones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y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aunque es 	 	menos eficiente.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2DFC71-014C-4382-4EBB-B491EDD2D9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11B3AD-290A-C542-E8FF-EE5A801019A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4135E8E-881B-B3E4-27A5-854AD3C9971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EFA7FBA-140D-B8DB-125F-67CD3A2D086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C06588-895D-E573-A90D-67D51AAD05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8B2500-2778-17AB-D700-019319A7617B}"/>
              </a:ext>
            </a:extLst>
          </p:cNvPr>
          <p:cNvSpPr txBox="1"/>
          <p:nvPr/>
        </p:nvSpPr>
        <p:spPr>
          <a:xfrm>
            <a:off x="2082713" y="4139051"/>
            <a:ext cx="11819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CF6EB9-C61F-C640-7CF3-898F6C44E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249" y="5146560"/>
            <a:ext cx="49911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5F285A-C99A-083C-F950-7B929D77F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55" y="5573467"/>
            <a:ext cx="24384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56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883E1-3352-7407-3A21-BA159E62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70D09895-45CC-20F8-43BC-EABCC7D99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E0D077-DA4F-3F30-0ED4-5597AF557EDF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B7EDEDF1-787D-F382-A578-FE4B5894D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A9DD790-3822-2C47-3EF5-473DA8198EF8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nos facilita llevar la cuenta de las iteraciones, pero realmente lo que hace es devolver una lista de tuplas (índice, “valor”).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3C7CB7-DD38-C2D5-E1F0-6AA3950E14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90FE8AA-14EF-390B-9F52-527E9A00552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78C7B5B-A416-5E92-7F20-B372C1771B34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99DE252-E2BE-6C63-06C7-2CA495B7B14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83C7ED-769E-C77B-CF50-2A22C6BA644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F73CE3-5536-4EE6-F56E-F08A699F8442}"/>
              </a:ext>
            </a:extLst>
          </p:cNvPr>
          <p:cNvSpPr txBox="1"/>
          <p:nvPr/>
        </p:nvSpPr>
        <p:spPr>
          <a:xfrm>
            <a:off x="2781300" y="4032723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8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F303CC1-4B58-24D9-156E-F9A29CBA2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43" y="4870398"/>
            <a:ext cx="4748023" cy="84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B4FC30A-D7C5-71AB-8C6F-3F44475B5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97" y="5678029"/>
            <a:ext cx="11672806" cy="504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72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E405-B4A1-2767-F649-95DA4F5A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164C1EC2-1C38-93E4-3713-8CFA33D8A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45478A1-8E48-58D5-C759-24D13A290F9C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2321C523-4B6A-6DB9-2382-633E4ABC0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F3366C-1EF6-973E-B011-501F4D971C8C}"/>
              </a:ext>
            </a:extLst>
          </p:cNvPr>
          <p:cNvSpPr txBox="1"/>
          <p:nvPr/>
        </p:nvSpPr>
        <p:spPr>
          <a:xfrm>
            <a:off x="599379" y="1601572"/>
            <a:ext cx="10993242" cy="354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también devuelve una secuencia de números dados 3 parámetros. Se utiliza fundamentalmente para controlar el número de ejecuciones de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pero también para crear rápidamente una serie de valores: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C403DE-0E33-A425-E240-28A9243D8FE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4C484DB-31E9-4916-8AFF-BCB77E43A08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3B2D43B-0BB9-735F-F79E-7C7F433E7F0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D0F7814-F288-1301-1011-C87130A2303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5AF2DF-71B8-28E0-4D88-2C33A9BAA68F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F2DE25-9785-5B37-8E2A-81C61C541982}"/>
              </a:ext>
            </a:extLst>
          </p:cNvPr>
          <p:cNvSpPr txBox="1"/>
          <p:nvPr/>
        </p:nvSpPr>
        <p:spPr>
          <a:xfrm>
            <a:off x="2404972" y="4466749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valor_inicio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valor_final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6D853C-90DC-1168-313E-E25039265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46" y="5231085"/>
            <a:ext cx="4312609" cy="1016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214776-C0AC-F7B8-3012-FA52C406C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906" y="6074203"/>
            <a:ext cx="2378280" cy="579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633CC-7536-6304-9139-88A50A0EB4C0}"/>
              </a:ext>
            </a:extLst>
          </p:cNvPr>
          <p:cNvSpPr txBox="1"/>
          <p:nvPr/>
        </p:nvSpPr>
        <p:spPr>
          <a:xfrm>
            <a:off x="5747513" y="5112174"/>
            <a:ext cx="6053874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único valor obligatorio es el </a:t>
            </a:r>
            <a:r>
              <a:rPr lang="es-ES" sz="1800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valor_final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ya que el </a:t>
            </a:r>
            <a:r>
              <a:rPr lang="es-ES" sz="1800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valor_inicial</a:t>
            </a:r>
            <a:r>
              <a:rPr lang="es-ES" sz="18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</a:t>
            </a:r>
            <a:r>
              <a:rPr lang="es-ES" sz="18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por defecto son 0 y 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74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38154-C032-9FD9-B53B-78F857FD8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E4119C4-0108-4441-F2BD-CBF8C4472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A0C8CD0-E078-A521-59A7-FD7C11D23444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F098840-D5C8-4B5A-917B-DD330426F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CC083B-3FEE-79F9-49CA-9BED9374BB0A}"/>
              </a:ext>
            </a:extLst>
          </p:cNvPr>
          <p:cNvSpPr txBox="1"/>
          <p:nvPr/>
        </p:nvSpPr>
        <p:spPr>
          <a:xfrm>
            <a:off x="599379" y="1601572"/>
            <a:ext cx="10993242" cy="354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bien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son otro tipo de bucles, resultan más parecidos a los condicionales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a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Podemos pensar en ellos como una estructura condicional que se ejecuta en repetición, hasta que se convierte en falsa.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E08793-F63A-242D-7443-7E3A0EE49C6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089F8F8-FB06-26DE-1A3B-7F57541BE7F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1ABE35F-C574-E61F-3376-51495DCE2D64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A57AAB4-B0F9-2A9E-82A6-327739925C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B36CA7-E197-0986-0F52-7ACC976573E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11A682-2B68-9DA1-2F90-66DBAE0D58BC}"/>
              </a:ext>
            </a:extLst>
          </p:cNvPr>
          <p:cNvSpPr txBox="1"/>
          <p:nvPr/>
        </p:nvSpPr>
        <p:spPr>
          <a:xfrm>
            <a:off x="3614304" y="4701238"/>
            <a:ext cx="11819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condición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</a:p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 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B47E1B-65E5-A3DC-B3E3-35AA21E492A8}"/>
              </a:ext>
            </a:extLst>
          </p:cNvPr>
          <p:cNvSpPr txBox="1"/>
          <p:nvPr/>
        </p:nvSpPr>
        <p:spPr>
          <a:xfrm>
            <a:off x="747605" y="5884244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Tabulación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3599BC-16DF-ECE9-A839-8A7CF0681A63}"/>
              </a:ext>
            </a:extLst>
          </p:cNvPr>
          <p:cNvCxnSpPr>
            <a:cxnSpLocks/>
          </p:cNvCxnSpPr>
          <p:nvPr/>
        </p:nvCxnSpPr>
        <p:spPr>
          <a:xfrm flipV="1">
            <a:off x="2300467" y="5501961"/>
            <a:ext cx="1021986" cy="317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B0DA4D8-0EF1-D5A4-2324-986033460A7F}"/>
              </a:ext>
            </a:extLst>
          </p:cNvPr>
          <p:cNvCxnSpPr>
            <a:cxnSpLocks/>
          </p:cNvCxnSpPr>
          <p:nvPr/>
        </p:nvCxnSpPr>
        <p:spPr>
          <a:xfrm>
            <a:off x="2446393" y="6276247"/>
            <a:ext cx="1021986" cy="11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EB7DBD-05C1-7744-7564-805BDA2E15A3}"/>
              </a:ext>
            </a:extLst>
          </p:cNvPr>
          <p:cNvSpPr txBox="1"/>
          <p:nvPr/>
        </p:nvSpPr>
        <p:spPr>
          <a:xfrm>
            <a:off x="8210050" y="5902740"/>
            <a:ext cx="3513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Este código se ejecutará cuando la condición se convierta en </a:t>
            </a:r>
            <a:r>
              <a:rPr lang="es-ES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1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FB5F-0864-C5CA-6522-B444B6485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158C2130-DB48-1DB7-33E4-63027007E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0CF15D2-C4E2-58D7-A367-9875F613D54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5F32630-0325-0C70-C0FB-4E4F50D52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AED2EAD-B4C3-8408-2939-E7364A82B6F7}"/>
              </a:ext>
            </a:extLst>
          </p:cNvPr>
          <p:cNvSpPr txBox="1"/>
          <p:nvPr/>
        </p:nvSpPr>
        <p:spPr>
          <a:xfrm>
            <a:off x="599379" y="1601572"/>
            <a:ext cx="10993242" cy="1700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1E460C-D53D-61EB-D6D7-ECA19A1D911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270CAF0-F670-54C9-8740-F848B097743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9B67F4-E13A-4862-D564-52DD67BC3C43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409BC1-C6F1-AF0F-6D15-57663C256DD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36A6A3-6020-34EF-EBC6-9A7EEE9709F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24FBC9-C040-7AD6-544F-F9FF5EA40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213" y="2980035"/>
            <a:ext cx="5793301" cy="2760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7F34CB-CBC1-8F8C-27DC-5786375A4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343" y="4469036"/>
            <a:ext cx="3726464" cy="200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79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776C-EE90-A5C9-324C-C83ED06B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4BF77BE-B78C-8C04-F266-1B0DAD4E0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3507C8-2359-3B00-5379-F53F98615562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8FB91E9-3917-D73A-6AF6-6B3A33CAC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419A639-D689-49D3-8ABE-6AD8CED36015}"/>
              </a:ext>
            </a:extLst>
          </p:cNvPr>
          <p:cNvSpPr txBox="1"/>
          <p:nvPr/>
        </p:nvSpPr>
        <p:spPr>
          <a:xfrm>
            <a:off x="599379" y="1601572"/>
            <a:ext cx="10993242" cy="539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Instrucciones especiales: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el código llega a una instrucción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 produce la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salida del bucle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interrumpe la iteración actual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llevando al programa a la parte superior del bucle.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 altera el programa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ocupa un lugar donde se espera una declaración, pero no se desea realizar una acción.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645755-E112-0BB2-B252-384067CE181F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984917D-B927-98DE-58E5-8B3D169162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C3D7A7B-9909-A256-B6F0-9ACCCCA245B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1F0979B-4433-7D2D-D549-D6BC205C127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95CB40F-E4A8-2824-D563-7646B04D9323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411850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EB139-4834-EB40-F58E-510DD336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2EABF360-A954-1234-F811-306CDE6AE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4220394-BF82-CB4D-1D78-9468B20DF5D6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A683EC3-DBE9-62E8-4A17-BDC711588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C171E7C-E75E-DB4F-7D86-E2324FF1D518}"/>
              </a:ext>
            </a:extLst>
          </p:cNvPr>
          <p:cNvSpPr txBox="1"/>
          <p:nvPr/>
        </p:nvSpPr>
        <p:spPr>
          <a:xfrm>
            <a:off x="599379" y="1601572"/>
            <a:ext cx="10993242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Instrucciones especiales: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E66BF7-A9A4-80B3-F5C7-D5BBE6B6F97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892372-AF8A-17E1-81CE-B161CD15285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8C16876-508C-E2FE-7895-4E702402CBF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25C596-5DA7-D35C-C6E3-A920B1CDEBE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31FAC9-186E-D665-82FE-8509870A615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7F800D-C63C-566F-6648-EC9357CAC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426" y="3184585"/>
            <a:ext cx="2088893" cy="3314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EBAF42-359A-FAB0-7D7A-459A2A0B0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290" y="3899357"/>
            <a:ext cx="674860" cy="2655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3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3E9B7A7-9704-2FAF-69CE-1E26F80FDB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9BE3053-AAF0-0943-37EB-050D23E28A12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2070113-7BB7-7024-E433-0280FBD0E38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8F33F-6F03-39DA-D2DC-62BFF9F3DF27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  <a:endParaRPr lang="es-ES" sz="3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7472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Inteligencia Artificial.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Caracterización de los Lenguajes de Programación.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Python?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Entendiendo el Entorno de Desarrollo: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 y Tipos de Datos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y Comparadores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Listas y Diccionarios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Sets y Booleanos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40BC5-0758-8AEC-AE66-3B1B85F01C5B}"/>
              </a:ext>
            </a:extLst>
          </p:cNvPr>
          <p:cNvSpPr txBox="1"/>
          <p:nvPr/>
        </p:nvSpPr>
        <p:spPr>
          <a:xfrm>
            <a:off x="5823550" y="3951370"/>
            <a:ext cx="6122504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Condicionales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 y Herencia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Errores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Paquetes y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Collections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3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CBB7-27C9-4AD8-C73F-5A02E3BF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306A216-8709-2880-7E77-6AA63A1B0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0A838B-09B6-A562-9E7C-807782EEB34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FA79D72-ACC3-6CD6-F285-6C84550A6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0585132-646F-B7B9-ADE8-33007514ECB0}"/>
              </a:ext>
            </a:extLst>
          </p:cNvPr>
          <p:cNvSpPr txBox="1"/>
          <p:nvPr/>
        </p:nvSpPr>
        <p:spPr>
          <a:xfrm>
            <a:off x="424069" y="1329323"/>
            <a:ext cx="11632906" cy="550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Eres el encargado de desarrollar un simulador interactivo para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PortAventura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El programa guiará al usuario a través de las atracciones disponibles en el parque. El usuario podrá decidir si subir a la atracción, pasar o irse del parque.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 la siguiente 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atracciones de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PortAventura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Inicializa variables para el bucle: un índice y el valor máximo de iteraciones, que coincide con la longitud de la lista (</a:t>
            </a:r>
            <a:r>
              <a:rPr lang="es-ES" sz="14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Tras mostrar un mensaje de bienvenida y la lista de atracciones, crea un bucle </a:t>
            </a:r>
            <a:r>
              <a:rPr lang="es-ES" sz="14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continuará ejecutándose mientras el índice sea menor que el total de atracciones.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 comenzar cada iteración del bucle imprime en pantalla la atracción actual y pregunta al usuario si desea subir (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()). Convierte la respuesta a un booleano (True/False, mediante un ternario.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afirmativa, imprime un mensaje deseando que disfrute de la atracción.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es negativa, incrementa el índice en 1 y utiliza 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saltar al siguiente ciclo.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9841CA-023B-ECFB-6E24-DDF7CE00512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97BA515-212A-FF88-5AF4-36C47658B0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777864E-7F3D-EAAD-A782-696B1A9EDAE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84817A2-F149-E581-739D-B1D675A64B1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55E1F3D-FC5B-0098-2C34-FFE0D6397A8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B89137-7A87-7010-FEBB-59AFC8B59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510" y="3766902"/>
            <a:ext cx="9188980" cy="369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59FB63-929A-D85E-4C4D-FE65C6478011}"/>
              </a:ext>
            </a:extLst>
          </p:cNvPr>
          <p:cNvSpPr txBox="1"/>
          <p:nvPr/>
        </p:nvSpPr>
        <p:spPr>
          <a:xfrm>
            <a:off x="5444644" y="1557706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¡OJO! 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Continua en la siguiente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53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CD05-7BC2-65D2-2C84-98EF1A77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54E8BBF-55E7-D51B-9969-77B3434C7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44D1EF-FFDA-C040-9773-A36293DF43B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438DB1A-E0CC-EE81-2455-4E0F9B68C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219D76E-5F83-3971-28BF-8FA3305CC9E1}"/>
              </a:ext>
            </a:extLst>
          </p:cNvPr>
          <p:cNvSpPr txBox="1"/>
          <p:nvPr/>
        </p:nvSpPr>
        <p:spPr>
          <a:xfrm>
            <a:off x="424069" y="1329323"/>
            <a:ext cx="11632906" cy="38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continuación, pregunta al usuario si desea salir del parque y convierte la respuesta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afirmativa, imprime un mensaje de bienvenida y utiliza un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brak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terminar el programa.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negativa, imprime un mensaje indicando que continuarán con la siguiente atracción.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Incrementa el índice.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Muestra un mensaje de despedida.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Ejemplo de salida en consola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4763C1-BB59-DDEC-08A6-EAD8F450817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AFB46CD-F2E2-C66E-8983-7131DBA85D0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D4184F4-E338-973D-1C19-64E4FB81363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147CF39-9D78-E6D9-F987-D22D0CBAF7F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13A042-CF29-6CFA-2C24-1AB845FBC2E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D962F6-3BE7-9268-5EFE-D064BBEAC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804" y="3637020"/>
            <a:ext cx="3570896" cy="3102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04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BB5D-3C5D-18C4-19B6-1981F65A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C4E27D2-5358-7C3B-8672-C348FEFBE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7A3C9C2-145A-73ED-9D62-5C67A5A45405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87C217D-37DB-7429-A4D0-1FCC7CA13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62D6622-E7C9-691C-4093-AE1E4E5846A0}"/>
              </a:ext>
            </a:extLst>
          </p:cNvPr>
          <p:cNvSpPr txBox="1"/>
          <p:nvPr/>
        </p:nvSpPr>
        <p:spPr>
          <a:xfrm>
            <a:off x="599379" y="1601572"/>
            <a:ext cx="10993242" cy="234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zip()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Cremallera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La función zip() crea un iterador formado por los elementos agrupados 	del mismo índice provenientes de dos o más iterables. La función se 	detiene cuando se agota el iterable con menor cantidad de elementos: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B126CA-54EF-55A6-B905-E56B6EB32DC6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674143-659A-0337-0B2C-2C773A93612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715D058-21D8-8C2D-0075-4FEC6D71C77E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8A74872-3ECF-6FFE-A458-06AB8DEC80F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0AACBF-A679-305C-F763-D776AF876A7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8B8082-DFB7-7991-E43F-096F7827B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393" y="4148923"/>
            <a:ext cx="7355178" cy="1691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E49423-2208-A2AE-BA48-807277C92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611" y="4994768"/>
            <a:ext cx="1709116" cy="1319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37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9659-0AB3-26CF-B7A4-BC386E79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FAF75D5-56E2-B78C-F755-6FB305908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A4DA87-2A2F-C651-3D7F-54654C94F8A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1EACC4B-F787-5FFD-5F40-08BD86F0B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55EE6A5-8D77-2488-946D-C1A06832598E}"/>
              </a:ext>
            </a:extLst>
          </p:cNvPr>
          <p:cNvSpPr txBox="1"/>
          <p:nvPr/>
        </p:nvSpPr>
        <p:spPr>
          <a:xfrm>
            <a:off x="599379" y="1601572"/>
            <a:ext cx="10993242" cy="511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 y min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función min() retorna 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 el valor más bajo dentro de un iterable, mientras que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devuelve el más alto. También puede ordenar alfabéticamente.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un diccionario, si quisiéramos obtener la llave para el valor más alto/bajo, podemos transformar este en una lista de tuplas temporalmente: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40780B-3847-ACBE-7555-37894C4F6D7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9FB7198-4397-22CE-E555-3AF804057F8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25A036-51BC-3523-9B83-230F4B55353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4432973-A8C5-A572-9EBC-0F39EDF0FEC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BC0D6C-90F5-6EEE-03A1-148A9698108E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C9AD1-2BD5-9011-E3E1-0F716B311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0" y="3541627"/>
            <a:ext cx="7285664" cy="940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030FC1-870D-F384-8D52-A68D579B6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759" y="4057755"/>
            <a:ext cx="4370241" cy="620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1934A1-8168-EB4C-DF9F-B4AFEECB1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394" y="5902740"/>
            <a:ext cx="7044861" cy="446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8DCFE0-C604-C5FB-0E99-6990AD597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342" y="6259554"/>
            <a:ext cx="3300135" cy="30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773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A046-3291-9443-56C9-25AFE60B7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34A7B87-5767-5326-24E4-76922191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ED8A866-5ED7-FED8-73D0-0BF3B311AA7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62979A63-CE32-A926-0534-AAD5A8F75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9910044-B8B5-A1D3-EF46-972741D43537}"/>
              </a:ext>
            </a:extLst>
          </p:cNvPr>
          <p:cNvSpPr txBox="1"/>
          <p:nvPr/>
        </p:nvSpPr>
        <p:spPr>
          <a:xfrm>
            <a:off x="599379" y="1601572"/>
            <a:ext cx="10993242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“Aleatorio”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nos facilita un módulo (conjunto de funciones) que nos permite generar selecciones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pseudo-aleatorias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entre valores o secuencias.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primer lugar, tendremos que importar el módulo: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51A0D-7BD8-83CD-6200-E893B75BB0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ADE54F8-85E8-323E-A00C-8FB01FA7157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FBBC54D-9B4E-341B-7517-E9AA18394B0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AE8989C-E62B-F94B-61BF-C95F36C56B1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C6F0FC-DADF-D5DD-A002-26C9E1AF187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4E93FD-9432-373F-8381-82E63300A0F0}"/>
              </a:ext>
            </a:extLst>
          </p:cNvPr>
          <p:cNvSpPr txBox="1"/>
          <p:nvPr/>
        </p:nvSpPr>
        <p:spPr>
          <a:xfrm>
            <a:off x="1861347" y="4099290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s-ES" sz="2800" b="1" dirty="0">
              <a:solidFill>
                <a:srgbClr val="D1AE2D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035A70-AE7F-F0EA-12B9-2B8BF3A5EF5B}"/>
              </a:ext>
            </a:extLst>
          </p:cNvPr>
          <p:cNvSpPr txBox="1"/>
          <p:nvPr/>
        </p:nvSpPr>
        <p:spPr>
          <a:xfrm>
            <a:off x="6457705" y="4225880"/>
            <a:ext cx="7745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“del módulo </a:t>
            </a:r>
            <a:r>
              <a:rPr lang="es-E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importa todo”</a:t>
            </a:r>
            <a:endParaRPr lang="es-ES" i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2A08B3-F861-0CA3-7813-4F169C1DD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834" y="4748086"/>
            <a:ext cx="2940871" cy="1952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4E71F06-98FD-7C4E-4242-C4B20107E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213" y="4929961"/>
            <a:ext cx="2725535" cy="1620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99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8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Documentación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documentación es nuestra biblioteca de consulta en Python a la hora de descubrir nuevos métodos que no sabemos utilizar. 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si mantenemos el cursor encima del nombre del método en cuestión, se desplegará una ventana flotante con información sobre este método: tipo de instrucción, tipo del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argumentos de entrada, descripción…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2E677B-2CF3-BAD4-D4A8-30359FC71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044" y="4549815"/>
            <a:ext cx="6973044" cy="175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861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424069" y="1329323"/>
            <a:ext cx="11632906" cy="360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Documentación: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Haciendo uso de la ayuda de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realiza las siguientes tareas: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lstrip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()/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rstrip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utiliza estos métodos para eliminar los caracteres “</a:t>
            </a:r>
            <a:r>
              <a:rPr lang="es-ES" sz="1600" dirty="0">
                <a:highlight>
                  <a:srgbClr val="8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,:%_#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del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“</a:t>
            </a:r>
            <a:r>
              <a:rPr lang="es-ES" sz="1600" dirty="0">
                <a:highlight>
                  <a:srgbClr val="8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,:_#,,,,,,:::____##PIA,,,,,,::#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utiliza este método para introducir el elemento “naranja” en la cuarta posición dentro de “</a:t>
            </a:r>
            <a:r>
              <a:rPr lang="es-ES" sz="1600" dirty="0">
                <a:highlight>
                  <a:srgbClr val="8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frutas = [“mango”, “pera”, “melón”, “kiwi”]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completa el siguiente script para que se impriman los cuadrados de los números  de la lista haciendo uso del método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7B0D63-C715-125F-2EFC-CA8382C00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356" y="5051466"/>
            <a:ext cx="2333625" cy="134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425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CCEC-7417-DE20-751D-4C9701278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1E5C66CC-1BF5-C319-C6C3-D424312B3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35DB8E-4895-A854-AF63-C25CCE8B84B3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B21D719-5073-3D74-6909-8B1B0A911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6352096-9330-8040-7D01-405F4B87C737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 función es un bloque de código que solamente se ejecuta cuando es llamada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Estamos enseñando a la “máquina” a hacer algo, pero 				    no por eso lo hace, para que lo haga “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llamamos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 a la</a:t>
            </a:r>
          </a:p>
          <a:p>
            <a:pPr lvl="1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			 función después de “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declararla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3D08DA-7260-7C3C-0FB4-6D7BB4C7623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D8ADDA8-9ECD-90A5-A8B2-E5CECBE5AF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A51FE61-7D78-A98B-5553-ACCD76E1BE79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1D44322-626C-E802-9C7C-203993D1BBA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546AFF-1B6C-72DD-7F26-057E7D33F6A9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90886E-2251-F5D4-6979-2879CFF50C05}"/>
              </a:ext>
            </a:extLst>
          </p:cNvPr>
          <p:cNvSpPr txBox="1"/>
          <p:nvPr/>
        </p:nvSpPr>
        <p:spPr>
          <a:xfrm>
            <a:off x="1306989" y="4471598"/>
            <a:ext cx="57351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mi_funcion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400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arg1, arg2, …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s-ES" sz="24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24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I</a:t>
            </a:r>
          </a:p>
          <a:p>
            <a:endParaRPr lang="es-ES" sz="24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mi_funcion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400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par1, par2, …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4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890D31-4D14-22D6-FBA4-9CD1855F3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554" y="4305105"/>
            <a:ext cx="4478291" cy="1972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AB4D67-E6FD-CDD0-40BC-C686C3AD0C02}"/>
              </a:ext>
            </a:extLst>
          </p:cNvPr>
          <p:cNvSpPr txBox="1"/>
          <p:nvPr/>
        </p:nvSpPr>
        <p:spPr>
          <a:xfrm>
            <a:off x="255731" y="3601562"/>
            <a:ext cx="129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Indica que se trata de una función</a:t>
            </a:r>
            <a:endParaRPr lang="es-ES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4F439A-2B78-889A-47BF-026026BB70ED}"/>
              </a:ext>
            </a:extLst>
          </p:cNvPr>
          <p:cNvSpPr txBox="1"/>
          <p:nvPr/>
        </p:nvSpPr>
        <p:spPr>
          <a:xfrm>
            <a:off x="4679293" y="3924727"/>
            <a:ext cx="1291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Argumentos de entrada</a:t>
            </a:r>
            <a:endParaRPr lang="es-ES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96548-D05F-BC7F-5F96-75F1BA84071D}"/>
              </a:ext>
            </a:extLst>
          </p:cNvPr>
          <p:cNvSpPr txBox="1"/>
          <p:nvPr/>
        </p:nvSpPr>
        <p:spPr>
          <a:xfrm>
            <a:off x="2124329" y="3823888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Nombre</a:t>
            </a:r>
            <a:endParaRPr lang="es-ES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50B4F6-436D-70E0-3F20-492346C8AA19}"/>
              </a:ext>
            </a:extLst>
          </p:cNvPr>
          <p:cNvSpPr txBox="1"/>
          <p:nvPr/>
        </p:nvSpPr>
        <p:spPr>
          <a:xfrm>
            <a:off x="15755" y="5311107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Tabulación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7E98A8-1B5E-EE7C-B813-27C1783789D9}"/>
              </a:ext>
            </a:extLst>
          </p:cNvPr>
          <p:cNvSpPr txBox="1"/>
          <p:nvPr/>
        </p:nvSpPr>
        <p:spPr>
          <a:xfrm>
            <a:off x="1306989" y="6323203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Llamada</a:t>
            </a:r>
            <a:endParaRPr lang="es-ES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10974D-CD7A-6B15-A7A5-B6DA4CCDFB0D}"/>
              </a:ext>
            </a:extLst>
          </p:cNvPr>
          <p:cNvSpPr txBox="1"/>
          <p:nvPr/>
        </p:nvSpPr>
        <p:spPr>
          <a:xfrm>
            <a:off x="4063558" y="6181136"/>
            <a:ext cx="1291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Parámetros de entrada</a:t>
            </a:r>
            <a:endParaRPr lang="es-ES" sz="12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81EB8CA-5B84-6C6F-77C3-0EC474BA007B}"/>
              </a:ext>
            </a:extLst>
          </p:cNvPr>
          <p:cNvCxnSpPr>
            <a:cxnSpLocks/>
          </p:cNvCxnSpPr>
          <p:nvPr/>
        </p:nvCxnSpPr>
        <p:spPr>
          <a:xfrm>
            <a:off x="927652" y="4305105"/>
            <a:ext cx="379337" cy="382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4BA250-F139-F292-B2F9-2CCAEF817A01}"/>
              </a:ext>
            </a:extLst>
          </p:cNvPr>
          <p:cNvCxnSpPr>
            <a:cxnSpLocks/>
          </p:cNvCxnSpPr>
          <p:nvPr/>
        </p:nvCxnSpPr>
        <p:spPr>
          <a:xfrm>
            <a:off x="2542796" y="4100887"/>
            <a:ext cx="27923" cy="370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4BAB74B-B1D0-7DCB-708A-6767A2F74739}"/>
              </a:ext>
            </a:extLst>
          </p:cNvPr>
          <p:cNvCxnSpPr>
            <a:cxnSpLocks/>
          </p:cNvCxnSpPr>
          <p:nvPr/>
        </p:nvCxnSpPr>
        <p:spPr>
          <a:xfrm flipH="1">
            <a:off x="4549889" y="4386392"/>
            <a:ext cx="189019" cy="104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1A6ED7E-E2E5-70BE-0087-DAE284183E00}"/>
              </a:ext>
            </a:extLst>
          </p:cNvPr>
          <p:cNvCxnSpPr>
            <a:cxnSpLocks/>
          </p:cNvCxnSpPr>
          <p:nvPr/>
        </p:nvCxnSpPr>
        <p:spPr>
          <a:xfrm>
            <a:off x="5374763" y="4386392"/>
            <a:ext cx="0" cy="1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2D633CC-8AB3-3996-972D-74DDA73F4A54}"/>
              </a:ext>
            </a:extLst>
          </p:cNvPr>
          <p:cNvCxnSpPr>
            <a:cxnSpLocks/>
          </p:cNvCxnSpPr>
          <p:nvPr/>
        </p:nvCxnSpPr>
        <p:spPr>
          <a:xfrm>
            <a:off x="5754101" y="4360731"/>
            <a:ext cx="362094" cy="258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C54907B-255F-8158-5E75-BB680C4D8F7D}"/>
              </a:ext>
            </a:extLst>
          </p:cNvPr>
          <p:cNvCxnSpPr>
            <a:cxnSpLocks/>
          </p:cNvCxnSpPr>
          <p:nvPr/>
        </p:nvCxnSpPr>
        <p:spPr>
          <a:xfrm flipV="1">
            <a:off x="1035496" y="5251484"/>
            <a:ext cx="284178" cy="86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5F05191-7FBF-4788-675E-93DE0595423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952606" y="5977164"/>
            <a:ext cx="171723" cy="346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F68AA36-8E95-2E7E-6BF2-613D294F903F}"/>
              </a:ext>
            </a:extLst>
          </p:cNvPr>
          <p:cNvCxnSpPr>
            <a:cxnSpLocks/>
          </p:cNvCxnSpPr>
          <p:nvPr/>
        </p:nvCxnSpPr>
        <p:spPr>
          <a:xfrm flipH="1" flipV="1">
            <a:off x="3912995" y="6009211"/>
            <a:ext cx="150563" cy="171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E8A816C-71AF-8113-A8AE-C7D759457CEF}"/>
              </a:ext>
            </a:extLst>
          </p:cNvPr>
          <p:cNvCxnSpPr>
            <a:cxnSpLocks/>
          </p:cNvCxnSpPr>
          <p:nvPr/>
        </p:nvCxnSpPr>
        <p:spPr>
          <a:xfrm flipV="1">
            <a:off x="4587755" y="6009211"/>
            <a:ext cx="0" cy="16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549112C-F0D0-412C-0134-243E0A4BF4F1}"/>
              </a:ext>
            </a:extLst>
          </p:cNvPr>
          <p:cNvCxnSpPr>
            <a:cxnSpLocks/>
          </p:cNvCxnSpPr>
          <p:nvPr/>
        </p:nvCxnSpPr>
        <p:spPr>
          <a:xfrm flipV="1">
            <a:off x="5038153" y="5977164"/>
            <a:ext cx="336610" cy="22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EFA95DD1-96DF-1C62-22D1-1C071DFE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7490" y="5887142"/>
            <a:ext cx="2110104" cy="631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FF0997EB-DAB4-D87A-CF10-15485714770F}"/>
              </a:ext>
            </a:extLst>
          </p:cNvPr>
          <p:cNvSpPr txBox="1"/>
          <p:nvPr/>
        </p:nvSpPr>
        <p:spPr>
          <a:xfrm>
            <a:off x="5935148" y="1436957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¡OJO! 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Declara la función antes de llamarla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277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93AA8-3A74-8BCA-7DAA-CB10EB55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05EA6A60-EDE9-DC6D-7CE0-AD56246B7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8B28DEF-9A47-936B-09EF-35F25A2BC588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6AE29341-816C-9C65-110F-D6EFF7823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689666C-F8C0-F89D-37D2-B641D77AB850}"/>
              </a:ext>
            </a:extLst>
          </p:cNvPr>
          <p:cNvSpPr txBox="1"/>
          <p:nvPr/>
        </p:nvSpPr>
        <p:spPr>
          <a:xfrm>
            <a:off x="599379" y="1601572"/>
            <a:ext cx="10993242" cy="234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deVolveré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Return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 posible que creemos una función de la cual esperamos que devuelva un valor, y que pueda ser almacenado en una variable. Para conseguir esto utilizamos la declaración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FD1619-D4FF-A66C-8253-7C380DF1F21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663B8B9-92F2-3C75-1225-51A1A0C46FD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3D65E3-EF6C-9E9B-2220-211EDE315EA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1876F7-13A9-74F7-03D1-9CE141B58E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2DBDA64-20A6-3DE6-ABBE-03D002C0729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843079-1B5F-FCA6-1C76-6BEBC388C449}"/>
              </a:ext>
            </a:extLst>
          </p:cNvPr>
          <p:cNvSpPr txBox="1"/>
          <p:nvPr/>
        </p:nvSpPr>
        <p:spPr>
          <a:xfrm>
            <a:off x="1703047" y="4416919"/>
            <a:ext cx="7091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mi_funcion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400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arg1, arg2, …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s-ES" sz="24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24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I</a:t>
            </a:r>
          </a:p>
          <a:p>
            <a:r>
              <a:rPr lang="es-ES" sz="24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4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salida</a:t>
            </a:r>
          </a:p>
          <a:p>
            <a:endParaRPr lang="es-ES" sz="24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</a:t>
            </a:r>
            <a:r>
              <a:rPr lang="es-ES" sz="2400" b="1" dirty="0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mi_funcion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400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par1, par2, …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A2E5F2-12F8-8143-7F1F-DBCA4ECB8BF9}"/>
              </a:ext>
            </a:extLst>
          </p:cNvPr>
          <p:cNvSpPr txBox="1"/>
          <p:nvPr/>
        </p:nvSpPr>
        <p:spPr>
          <a:xfrm>
            <a:off x="651789" y="3546883"/>
            <a:ext cx="129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Indica que se trata de una función</a:t>
            </a:r>
            <a:endParaRPr lang="es-ES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D84B94-DC67-C7CE-D8F4-13CAEE4DC3FA}"/>
              </a:ext>
            </a:extLst>
          </p:cNvPr>
          <p:cNvSpPr txBox="1"/>
          <p:nvPr/>
        </p:nvSpPr>
        <p:spPr>
          <a:xfrm>
            <a:off x="5075351" y="3870048"/>
            <a:ext cx="1291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Argumentos de entrada</a:t>
            </a:r>
            <a:endParaRPr lang="es-ES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5CFE81-AF89-EC3A-44B0-68AF14D49418}"/>
              </a:ext>
            </a:extLst>
          </p:cNvPr>
          <p:cNvSpPr txBox="1"/>
          <p:nvPr/>
        </p:nvSpPr>
        <p:spPr>
          <a:xfrm>
            <a:off x="2520387" y="3769209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Nombre</a:t>
            </a:r>
            <a:endParaRPr lang="es-ES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E561F-C2D8-062F-9E0B-EC1530E77A7D}"/>
              </a:ext>
            </a:extLst>
          </p:cNvPr>
          <p:cNvSpPr txBox="1"/>
          <p:nvPr/>
        </p:nvSpPr>
        <p:spPr>
          <a:xfrm>
            <a:off x="411813" y="5256428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Tabulación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61E331-6E42-9330-A7F4-FA27D41B3DB5}"/>
              </a:ext>
            </a:extLst>
          </p:cNvPr>
          <p:cNvSpPr txBox="1"/>
          <p:nvPr/>
        </p:nvSpPr>
        <p:spPr>
          <a:xfrm>
            <a:off x="3849901" y="6613082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Llamada</a:t>
            </a:r>
            <a:endParaRPr lang="es-ES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AA7CEE-9BC1-F1C1-7110-083B3CFFB9E2}"/>
              </a:ext>
            </a:extLst>
          </p:cNvPr>
          <p:cNvSpPr txBox="1"/>
          <p:nvPr/>
        </p:nvSpPr>
        <p:spPr>
          <a:xfrm>
            <a:off x="6606470" y="6471015"/>
            <a:ext cx="1291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Parámetros de entrada</a:t>
            </a:r>
            <a:endParaRPr lang="es-ES" sz="12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A1BCEB2-032D-3220-1C61-FFE0E78E3522}"/>
              </a:ext>
            </a:extLst>
          </p:cNvPr>
          <p:cNvCxnSpPr>
            <a:cxnSpLocks/>
          </p:cNvCxnSpPr>
          <p:nvPr/>
        </p:nvCxnSpPr>
        <p:spPr>
          <a:xfrm>
            <a:off x="1323710" y="4250426"/>
            <a:ext cx="379337" cy="382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BC77400-69D6-589E-4B73-80A0E6AB0BC0}"/>
              </a:ext>
            </a:extLst>
          </p:cNvPr>
          <p:cNvCxnSpPr>
            <a:cxnSpLocks/>
          </p:cNvCxnSpPr>
          <p:nvPr/>
        </p:nvCxnSpPr>
        <p:spPr>
          <a:xfrm>
            <a:off x="2938854" y="4046208"/>
            <a:ext cx="27923" cy="370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DD371C9-1820-8F5C-C3E3-F4B96C909F87}"/>
              </a:ext>
            </a:extLst>
          </p:cNvPr>
          <p:cNvCxnSpPr>
            <a:cxnSpLocks/>
          </p:cNvCxnSpPr>
          <p:nvPr/>
        </p:nvCxnSpPr>
        <p:spPr>
          <a:xfrm flipH="1">
            <a:off x="4945947" y="4331713"/>
            <a:ext cx="189019" cy="104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EA3FD5D-8029-EC35-AA50-C595DC92DFF3}"/>
              </a:ext>
            </a:extLst>
          </p:cNvPr>
          <p:cNvCxnSpPr>
            <a:cxnSpLocks/>
          </p:cNvCxnSpPr>
          <p:nvPr/>
        </p:nvCxnSpPr>
        <p:spPr>
          <a:xfrm>
            <a:off x="5770821" y="4331713"/>
            <a:ext cx="0" cy="1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770AFB6-B2C7-A0E9-7151-C5F21B145263}"/>
              </a:ext>
            </a:extLst>
          </p:cNvPr>
          <p:cNvCxnSpPr>
            <a:cxnSpLocks/>
          </p:cNvCxnSpPr>
          <p:nvPr/>
        </p:nvCxnSpPr>
        <p:spPr>
          <a:xfrm>
            <a:off x="6150159" y="4306052"/>
            <a:ext cx="362094" cy="258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C111F5-A9BD-FA0D-E482-9E7A8095D829}"/>
              </a:ext>
            </a:extLst>
          </p:cNvPr>
          <p:cNvCxnSpPr>
            <a:cxnSpLocks/>
          </p:cNvCxnSpPr>
          <p:nvPr/>
        </p:nvCxnSpPr>
        <p:spPr>
          <a:xfrm flipV="1">
            <a:off x="1431554" y="5196805"/>
            <a:ext cx="284178" cy="86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ED07729-43E3-FB1E-4879-2CB0C0ADBDF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495518" y="6267043"/>
            <a:ext cx="171723" cy="346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1A48C5A-99C2-708C-4519-0886C0AB3453}"/>
              </a:ext>
            </a:extLst>
          </p:cNvPr>
          <p:cNvCxnSpPr>
            <a:cxnSpLocks/>
          </p:cNvCxnSpPr>
          <p:nvPr/>
        </p:nvCxnSpPr>
        <p:spPr>
          <a:xfrm flipH="1" flipV="1">
            <a:off x="6455907" y="6299090"/>
            <a:ext cx="150563" cy="171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A51D455-79AA-E9FD-F8E8-89BB811C8D64}"/>
              </a:ext>
            </a:extLst>
          </p:cNvPr>
          <p:cNvCxnSpPr>
            <a:cxnSpLocks/>
          </p:cNvCxnSpPr>
          <p:nvPr/>
        </p:nvCxnSpPr>
        <p:spPr>
          <a:xfrm flipV="1">
            <a:off x="7130667" y="6299090"/>
            <a:ext cx="0" cy="16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C6EFF89-E573-ACBE-9BF8-66D632A853FF}"/>
              </a:ext>
            </a:extLst>
          </p:cNvPr>
          <p:cNvCxnSpPr>
            <a:cxnSpLocks/>
          </p:cNvCxnSpPr>
          <p:nvPr/>
        </p:nvCxnSpPr>
        <p:spPr>
          <a:xfrm flipV="1">
            <a:off x="7581065" y="6267043"/>
            <a:ext cx="336610" cy="22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rminator | Universal Pictures Wiki | Fandom">
            <a:extLst>
              <a:ext uri="{FF2B5EF4-FFF2-40B4-BE49-F238E27FC236}">
                <a16:creationId xmlns:a16="http://schemas.microsoft.com/office/drawing/2014/main" id="{87593249-2501-1D1E-7981-D4E51385B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59"/>
          <a:stretch/>
        </p:blipFill>
        <p:spPr bwMode="auto">
          <a:xfrm>
            <a:off x="965430" y="792128"/>
            <a:ext cx="1488248" cy="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A2D7F6-CF67-F8D5-01F5-234D90A39A76}"/>
              </a:ext>
            </a:extLst>
          </p:cNvPr>
          <p:cNvSpPr txBox="1"/>
          <p:nvPr/>
        </p:nvSpPr>
        <p:spPr>
          <a:xfrm>
            <a:off x="405471" y="5799203"/>
            <a:ext cx="129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Return</a:t>
            </a:r>
            <a:endParaRPr lang="es-ES" sz="12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99E9D33-D4A0-C097-B1F5-813B560EC66E}"/>
              </a:ext>
            </a:extLst>
          </p:cNvPr>
          <p:cNvCxnSpPr>
            <a:cxnSpLocks/>
          </p:cNvCxnSpPr>
          <p:nvPr/>
        </p:nvCxnSpPr>
        <p:spPr>
          <a:xfrm flipV="1">
            <a:off x="1425212" y="5570824"/>
            <a:ext cx="1188004" cy="254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118ED59-A442-2D71-70C9-50820C038BDC}"/>
              </a:ext>
            </a:extLst>
          </p:cNvPr>
          <p:cNvSpPr txBox="1"/>
          <p:nvPr/>
        </p:nvSpPr>
        <p:spPr>
          <a:xfrm>
            <a:off x="5131922" y="5508399"/>
            <a:ext cx="6122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variable devuelta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F749552-900B-733F-AAF3-B54C5F5C67A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911478" y="5436258"/>
            <a:ext cx="220444" cy="210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82B02AC5-F2ED-1CB6-7BE2-4C8F71994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365" y="3696164"/>
            <a:ext cx="30480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6A13B07-7096-676C-5D1E-F192748ADB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5544" y="5363151"/>
            <a:ext cx="1061475" cy="603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6E6D6BF-BF51-5BB2-AFA4-1B6C1E6409C7}"/>
              </a:ext>
            </a:extLst>
          </p:cNvPr>
          <p:cNvSpPr txBox="1"/>
          <p:nvPr/>
        </p:nvSpPr>
        <p:spPr>
          <a:xfrm>
            <a:off x="4495518" y="1436957"/>
            <a:ext cx="756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¡OJO! “</a:t>
            </a:r>
            <a:r>
              <a:rPr lang="es-ES" sz="1800" dirty="0" err="1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</a:t>
            </a:r>
            <a:r>
              <a:rPr lang="es-ES" dirty="0" err="1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eturn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 finalizará la función, pero también el bucle o condicional en el que se encuentre.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6613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E37F-F00D-276E-8321-0390AED8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28C0E0D8-1E77-943D-ACB2-C0BA01751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AE7FB9E-A053-547B-562B-DCB6ECD31656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5D2B6E0-A847-C750-706F-BD2ED5A1F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4ABED50-A20F-EC83-FF91-8AEA21BC18CB}"/>
              </a:ext>
            </a:extLst>
          </p:cNvPr>
          <p:cNvSpPr txBox="1"/>
          <p:nvPr/>
        </p:nvSpPr>
        <p:spPr>
          <a:xfrm>
            <a:off x="599379" y="1601572"/>
            <a:ext cx="10993242" cy="539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 Dinámicas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Son aquellas que tienen anidadas control de flujo o incluso otras funciones.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 ejemplo:</a:t>
            </a:r>
          </a:p>
          <a:p>
            <a:pPr lvl="2"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Tenemos una carta de cafés en una estructura de datos de tipo diccionario, y queremos obtener cuál es el producto más caro:</a:t>
            </a:r>
          </a:p>
          <a:p>
            <a:pPr lvl="2"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Podemos recorrer cada elemento con un bucle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mediante un condicional conseguir nuestro propósito, pero… ¿qué ocurre si necesito obtener también la infusión más cara? ¿repito el mismo bloque de código?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B180EF-C4A1-86A7-B5D2-52F828FBFE94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B9754A-AED7-A1D7-1427-18BDD9646BC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5F3C295-2D25-6683-6BF3-538071B682E3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798A34C-4DCF-5A67-2D65-FB5811D51E0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B9F4088-2D72-F4F1-E78C-69C4A5B2EA39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F3CF17-A25A-DD82-74B7-B2A8D2F30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160" y="3651932"/>
            <a:ext cx="5808595" cy="1711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40FD80-C5F1-53FA-0BBA-26D3FFAD7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111" y="6226974"/>
            <a:ext cx="5029200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5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  <a:p>
            <a:pPr algn="l"/>
            <a:endParaRPr lang="es-ES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32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5490C-2E03-454E-A650-0BC4A730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0DE7EE4-D6E8-EA05-9CB4-619F75065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5B7711-2B0B-D8AD-1CFA-8D8A29496E7D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C877CBC-73DE-4C3B-2F9D-E5F9BDE33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051B615-2B75-DA1E-9732-9B919823D79A}"/>
              </a:ext>
            </a:extLst>
          </p:cNvPr>
          <p:cNvSpPr txBox="1"/>
          <p:nvPr/>
        </p:nvSpPr>
        <p:spPr>
          <a:xfrm>
            <a:off x="599379" y="1601572"/>
            <a:ext cx="10993242" cy="1700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 Dinámicas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evitar esto, crearé una función que tenga anidada el bucle y condicional anterior, pero que trabaje de manera general, independientemente del producto: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D82FFB-639D-9D47-6B8E-40C107EB96A8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5234151-643E-61E5-63C2-0ED3DB7EE7C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9446D1F-42EA-EC70-6E0E-215A5E6317C6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870164-ED8E-6240-1CCA-DD921409143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1EC592-1A70-1767-C046-46DED54C8F0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E6DCF5-7FBB-8417-F7E4-076254BA5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972943"/>
            <a:ext cx="35814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9D68769-C8CF-11CE-8B67-4BB72CCEEE4F}"/>
              </a:ext>
            </a:extLst>
          </p:cNvPr>
          <p:cNvSpPr txBox="1"/>
          <p:nvPr/>
        </p:nvSpPr>
        <p:spPr>
          <a:xfrm>
            <a:off x="4587755" y="3429000"/>
            <a:ext cx="6122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este caso, incluso puedo utilizar una nueva función para imprimir el tipo de moneda: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BF66569-F8BE-3205-FFF0-976B8E95B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697" y="4443026"/>
            <a:ext cx="753427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475D78C-DC1E-C870-537D-236567711B7F}"/>
              </a:ext>
            </a:extLst>
          </p:cNvPr>
          <p:cNvSpPr txBox="1"/>
          <p:nvPr/>
        </p:nvSpPr>
        <p:spPr>
          <a:xfrm>
            <a:off x="599379" y="5444889"/>
            <a:ext cx="3952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¡No olvidemos llamar a la función!</a:t>
            </a:r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71DF2C9-F019-AC26-A0FA-5F40D0E57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7565" y="5838623"/>
            <a:ext cx="2346838" cy="94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733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3B20-ED5D-F136-E6C2-05FCBBF3A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E1CF38E-84FD-DF05-A6CF-90349B331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768D047-D2DC-DF26-2EF6-FD58839373B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DD271680-0988-1B13-E48A-C3D615F76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9D0B834-0FEA-EDE8-03B3-E2F74681F56A}"/>
              </a:ext>
            </a:extLst>
          </p:cNvPr>
          <p:cNvSpPr txBox="1"/>
          <p:nvPr/>
        </p:nvSpPr>
        <p:spPr>
          <a:xfrm>
            <a:off x="424069" y="1329323"/>
            <a:ext cx="11632906" cy="494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Escribe un programa con dos funciones: una para el cálculo de % de estudiantes aprobados y otra para el cálculo de estudiantes suspensos. 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Muestra un saludo y a continuación pídele al usuario si quiere calcular el % de aprobados o suspensos (1 o 2/”aprobados” o “suspensos”/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etc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Pídele al usuario el número de estudiantes totales y el número de estudiantes aprobados.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Define la función “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calculo_aprobados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con dos argumentos de entrada, los estudiantes totales y los aprobados. Esta función calcula y devuelve el porcentaje de la forma (aprobados/totales)*100.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Define la función “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calculo_suspensos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con los mismos argumentos de entrada. Esta función calcula el porcentaje como “100 - %aprobados”. Para obtener el % de aprobados, llamará a la función “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calculo_aprobados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”. 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 un condicional que, en función de la elección del usuario, muestre un porcentaje u otro en un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 una frase indicando el resultado.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684600-9E43-0D4D-EA11-930F5642C8B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7C2BE97-D933-E2D3-9F8D-20359A24E16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CD47902-933B-7B39-4C33-E870FCE40A89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F1B5F63-83C5-E266-7182-36680668A2E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4E0BBB-F398-46B7-7A17-02B66A765A3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36576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EAE36-6A3E-B046-8013-5BB7F5F4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920AFD1-E7FE-68AD-C110-EA38A18D4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838A249-479C-D514-6CF9-8CD8807CB9A8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DD809392-88B6-552C-7019-071DB997E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FC1D18E-4D5E-56BC-A595-DE8CACA988DE}"/>
              </a:ext>
            </a:extLst>
          </p:cNvPr>
          <p:cNvSpPr txBox="1"/>
          <p:nvPr/>
        </p:nvSpPr>
        <p:spPr>
          <a:xfrm>
            <a:off x="424069" y="1329323"/>
            <a:ext cx="11632906" cy="171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Escribe un programa con dos funciones: una para el cálculo de % de estudiantes aprobados y otra para el cálculo de estudiantes suspensos.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AD705F-22D3-D62B-BF0B-99DCA85AB34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CA8019B-EE01-5A14-96DB-EF11466543C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D2FBEC4-F733-21A1-FCF1-30933B1D983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7948914-3C88-D504-4FA2-F7817097D88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892A5D-ED7B-ACD4-E11F-4002CF191CAF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408E7-6293-FC2C-20F2-29AFF97D7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205" y="3268139"/>
            <a:ext cx="3892412" cy="315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22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1964-32A7-F5F7-7E94-19826ADD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ED388DC2-1560-8262-CA36-EB42251E1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2A46F6B-B07A-3868-4445-7685CB8AFE96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57246AA-3B26-5EA8-D7BA-4612BC233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82E31C1-4EEE-3EC1-241A-7A0151F82F29}"/>
              </a:ext>
            </a:extLst>
          </p:cNvPr>
          <p:cNvSpPr txBox="1"/>
          <p:nvPr/>
        </p:nvSpPr>
        <p:spPr>
          <a:xfrm>
            <a:off x="599379" y="1601572"/>
            <a:ext cx="10993242" cy="248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¡No sé cuántos argumentos de entrada tengo! ¡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Aaa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Puede darse el caso de que no sepamos cuantos argumentos de entrada vamos a tener, para ello podemos declarar un argumento de entrada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s-ES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(aunque realmente la clave es el *), que nos devolverá una tupla: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12818B-55BC-0DC9-63CE-0D670D2E50FE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DB0CC5-2BEB-A8E5-A692-B0A0556FD08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DE6758F-08A6-DA62-8E62-F7CCF4A0E1A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0E6FF3D-268E-6277-61F5-0DF2EC62DCC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5726C0-202C-8775-B1BB-05DB0E5ED5A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C3B33-01D8-66F2-3BE7-E4ADF5F62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734" y="3597246"/>
            <a:ext cx="6280571" cy="248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72BA0F-2F31-20E3-C460-32071FF37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682" y="4492994"/>
            <a:ext cx="4363616" cy="1801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906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25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Actividad 04.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entregará un proyecto o fichero .</a:t>
            </a:r>
            <a:r>
              <a:rPr lang="es-ES" sz="1800" b="1" kern="10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py</a:t>
            </a: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con el script descrito en el documento de la Actividad 04 de Moodle.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36989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E3E2-6C64-9E40-34F7-412AC9DA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76CF851-8F3B-37B6-C85F-67D7F108B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764C8A4-36FA-7178-E85E-B6444F02E9AA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A9515F0-F08C-7E27-D207-022A6E5C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12DD658-9E29-61DF-980E-0D72135B2BF5}"/>
              </a:ext>
            </a:extLst>
          </p:cNvPr>
          <p:cNvSpPr txBox="1"/>
          <p:nvPr/>
        </p:nvSpPr>
        <p:spPr>
          <a:xfrm>
            <a:off x="599379" y="1601572"/>
            <a:ext cx="10993242" cy="225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 .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isalpha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Devuelve un True si el </a:t>
            </a:r>
            <a:r>
              <a:rPr lang="es-ES" sz="1800" b="1" kern="10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contiene únicamente letras del abecedario (cualquier idioma).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3F6D457-01AE-9CAD-A87F-F566928A737F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A16F6D8-DC17-49FE-1588-DA6C0F2F78D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80CF2B7-4BF8-CC29-41B1-5B59EDF6701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9C46D02-CBB4-FE5A-E2E7-18FF5319CF3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62A0CB-9356-17B7-D9E9-0F85ABBE97B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2A690B-1288-9CD7-4067-EFFD58406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25" y="3076390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B64BE5-2EE7-A48A-186D-41084F891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012" y="5044954"/>
            <a:ext cx="39052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9064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485E9-E22E-4387-C16F-539388336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21796FF6-AC24-6EA6-7D6A-C4355D471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07226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54E555-DB2F-AE30-87A2-050E67766DE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AB512D0-3D9E-04C1-7404-A6CE9D44A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A49F5BF-0733-22CC-697E-2D0323DBA3A3}"/>
              </a:ext>
            </a:extLst>
          </p:cNvPr>
          <p:cNvSpPr txBox="1"/>
          <p:nvPr/>
        </p:nvSpPr>
        <p:spPr>
          <a:xfrm>
            <a:off x="599379" y="1601572"/>
            <a:ext cx="10993242" cy="225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 globales: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Son aquellas que se definen fuera de cualquier función y están disponibles para ser utilizadas en todo el script.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C8F0CB-B282-55D9-263D-0BF97B4EB00A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9C2130-3BF9-6D20-1278-732BD66074C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2762EC7-3D07-4E26-8189-C9692FF82D1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2FF4AC0-9DDD-62C8-680C-1EDFBB78F18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3BD5DC-7539-B103-84A3-5990FF6E0EC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941796-40E8-EA99-2B3A-0A6B5E0B7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117403"/>
            <a:ext cx="5062538" cy="2785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FA39DD-9186-7277-B71C-1E8C8B6E0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49" y="5686425"/>
            <a:ext cx="197167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EC48978-36E9-5F63-478F-50D65F126621}"/>
              </a:ext>
            </a:extLst>
          </p:cNvPr>
          <p:cNvSpPr txBox="1"/>
          <p:nvPr/>
        </p:nvSpPr>
        <p:spPr>
          <a:xfrm>
            <a:off x="6158610" y="3176357"/>
            <a:ext cx="4457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 intentamos modificar una variable global sin utilizar la palabra clave, Python asumirá que estás creando una nueva.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21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D5D57-7E8B-D84D-FBC2-618E48E7D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E676A2D8-E9AA-898A-740E-A29DD3355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575DD6-E6F2-9DDC-B849-5869DB2F314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3F19588-35F0-5B74-9EBF-633B34518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1599B6A-2554-8189-3548-3BA88EA0B1C7}"/>
              </a:ext>
            </a:extLst>
          </p:cNvPr>
          <p:cNvSpPr txBox="1"/>
          <p:nvPr/>
        </p:nvSpPr>
        <p:spPr>
          <a:xfrm>
            <a:off x="599379" y="1601572"/>
            <a:ext cx="10993242" cy="465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manipulación de archivos desde Python se engloba bajo las funciones de </a:t>
            </a:r>
            <a:r>
              <a:rPr lang="es-ES" sz="16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E/S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(entrada/salida, o </a:t>
            </a:r>
            <a:r>
              <a:rPr lang="es-ES" sz="16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I/O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inglés). Comenzaremos con las funciones básicas: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open(archivo, modo)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abre un archivo, y devuelve un objeto de tipo archivo sobre el que se pueden aplicar métodos (por defecto modo lectura ‘r’).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seek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mueve el puntero de lectura a una posición.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tell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sirve para obtener esta posición.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B6E8C6-46B4-3A5F-060E-E09F05DBB8D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3075F23-9CF9-EAEF-9640-6ACDB3F19E5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2368D98-EAC0-C3A8-C0AD-5489F5D3EC6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4E3ADC1-2D6C-477C-A57F-F57D69E8D87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55309DB-770E-0215-169B-BAF10382CC3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46272F-62CC-B386-4B3D-991E697406EF}"/>
              </a:ext>
            </a:extLst>
          </p:cNvPr>
          <p:cNvSpPr txBox="1"/>
          <p:nvPr/>
        </p:nvSpPr>
        <p:spPr>
          <a:xfrm>
            <a:off x="5340626" y="1436957"/>
            <a:ext cx="6717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¡OJO! Después de cada lectura, el puntero de lectura se mueve hasta el final.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A2CCF6-6708-4048-FCE6-ED3325973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747" y="3565557"/>
            <a:ext cx="264795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3F4D938-18C9-087C-8214-0EB218148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229" y="5253465"/>
            <a:ext cx="2843797" cy="923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7908FB6-C6F0-A3C2-198B-136D17910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3568" y="5584133"/>
            <a:ext cx="708837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158961D-EFC6-D6C1-EFCA-0903D22AC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842" y="3966487"/>
            <a:ext cx="5523427" cy="507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293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F350-A08F-33FB-23E8-33DC3F5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A8038D62-A851-467D-E463-0A7DA2C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DCFAE4-6843-BC76-4A94-6FB95F7D1A41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EE70D51-E0EC-5BE1-EE65-83E3CB729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50E1EF9-E8FB-770D-64BC-448187A38C78}"/>
              </a:ext>
            </a:extLst>
          </p:cNvPr>
          <p:cNvSpPr txBox="1"/>
          <p:nvPr/>
        </p:nvSpPr>
        <p:spPr>
          <a:xfrm>
            <a:off x="599379" y="1601572"/>
            <a:ext cx="10993242" cy="434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manipulación de archivos desde Python se engloba bajo las funciones de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E/S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(entrada/salida, o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I/O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inglés). Comenzaremos con las funciones básicas: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(bytes)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devuelve un número especificado de bytes del archivo. Por defecto devolverá el archivo completo (equivalente a escribir -1).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readline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(bytes)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devuelve una línea del archivo, limitada por el argumento de entrada en bytes.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997084-0892-A840-2971-FA11AC970D1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D62FD4-F2EF-DA6E-5985-660CBEA4107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126B6AE-7CC0-7A66-316F-B6F7920421E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33F82C2-5EC4-4F8A-9B93-033E0AF7CB0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12E8A39-9F26-92FE-4317-841020350D1F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3C2BE2-5E68-D144-A10E-2C51B3AD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602" y="4117491"/>
            <a:ext cx="2628900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E5550F-54E1-C70C-3E9E-32C76C833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724" y="4393340"/>
            <a:ext cx="2484852" cy="805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3B72AC-E39D-988D-2E72-A88D62336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9127" y="5548558"/>
            <a:ext cx="25622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D7A434-1E23-B47D-52BD-95ADD32E2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2959" y="5782913"/>
            <a:ext cx="2806982" cy="996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352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1210-9B06-2E88-196A-2C8DDDCE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A112E9C-70F3-7AE4-D1F5-588CDD733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6A4853F-1AB2-89B6-0255-68F2A47D63B4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39C600DE-B84B-0907-3A3C-E592613A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49AA950-3DB1-1FB6-D6CA-54E155592B8A}"/>
              </a:ext>
            </a:extLst>
          </p:cNvPr>
          <p:cNvSpPr txBox="1"/>
          <p:nvPr/>
        </p:nvSpPr>
        <p:spPr>
          <a:xfrm>
            <a:off x="599379" y="1601572"/>
            <a:ext cx="10993242" cy="397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manipulación de archivos desde Python se engloba bajo las funciones de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E/S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(entrada/salida, o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I/O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inglés). Comenzaremos con las funciones básicas: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readLines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(bytes)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devuelve todas las líneas del fichero en una lista.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close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finalmente, es muy importante cerrar el fichero de lectura.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2E8A1B-D78F-B7C8-5A82-FC1DFB49949E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71349F6-F473-EB1E-089A-BA049ED8D4E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CEDACCD-6256-D180-A192-7926399AF73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42790FB-B7FF-56A1-3761-372D2E5F8A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C2AA59B-04D0-BF69-CE15-AE969496EFB3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0493AD-94C7-91BB-B9E0-07BF1FD68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304" y="3903388"/>
            <a:ext cx="3309298" cy="717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C8E569-A025-31D8-427D-E190AAD73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715" y="4541698"/>
            <a:ext cx="7092967" cy="32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CF8F39-760A-E0CD-61FD-B992CFEE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510" y="5930114"/>
            <a:ext cx="2323056" cy="405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3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código de programación se suele leer de arriba hacia abajo y de izquierda a derecha, procesándose, por norma general, de esta forma.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9D4554A-980F-A36E-0423-2776DDDE9F68}"/>
              </a:ext>
            </a:extLst>
          </p:cNvPr>
          <p:cNvSpPr/>
          <p:nvPr/>
        </p:nvSpPr>
        <p:spPr>
          <a:xfrm>
            <a:off x="5197392" y="3194665"/>
            <a:ext cx="2183923" cy="35125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63D4F0B-9F91-9705-2363-666ACF34B1DF}"/>
              </a:ext>
            </a:extLst>
          </p:cNvPr>
          <p:cNvCxnSpPr/>
          <p:nvPr/>
        </p:nvCxnSpPr>
        <p:spPr>
          <a:xfrm>
            <a:off x="5384179" y="3498339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19D8C59-FE96-0FA2-C734-F9636002B3F8}"/>
              </a:ext>
            </a:extLst>
          </p:cNvPr>
          <p:cNvCxnSpPr>
            <a:cxnSpLocks/>
          </p:cNvCxnSpPr>
          <p:nvPr/>
        </p:nvCxnSpPr>
        <p:spPr>
          <a:xfrm>
            <a:off x="5819801" y="3709422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6E110B-C61C-9EB2-0ECA-5EFC1458ADD2}"/>
              </a:ext>
            </a:extLst>
          </p:cNvPr>
          <p:cNvCxnSpPr>
            <a:cxnSpLocks/>
          </p:cNvCxnSpPr>
          <p:nvPr/>
        </p:nvCxnSpPr>
        <p:spPr>
          <a:xfrm>
            <a:off x="5819801" y="3946228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E76DB15-D2E6-B030-CE20-28F4F81BF8F8}"/>
              </a:ext>
            </a:extLst>
          </p:cNvPr>
          <p:cNvCxnSpPr>
            <a:cxnSpLocks/>
          </p:cNvCxnSpPr>
          <p:nvPr/>
        </p:nvCxnSpPr>
        <p:spPr>
          <a:xfrm>
            <a:off x="5384179" y="4184634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8F49917-1DB2-BD85-6ED3-086799C5BF87}"/>
              </a:ext>
            </a:extLst>
          </p:cNvPr>
          <p:cNvCxnSpPr/>
          <p:nvPr/>
        </p:nvCxnSpPr>
        <p:spPr>
          <a:xfrm>
            <a:off x="5382309" y="455839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425E400-863D-FFD5-2356-4C8453FCAB51}"/>
              </a:ext>
            </a:extLst>
          </p:cNvPr>
          <p:cNvCxnSpPr>
            <a:cxnSpLocks/>
          </p:cNvCxnSpPr>
          <p:nvPr/>
        </p:nvCxnSpPr>
        <p:spPr>
          <a:xfrm>
            <a:off x="5817931" y="476948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2444FC9-2CE4-85E8-9D9E-2268568E194F}"/>
              </a:ext>
            </a:extLst>
          </p:cNvPr>
          <p:cNvCxnSpPr>
            <a:cxnSpLocks/>
          </p:cNvCxnSpPr>
          <p:nvPr/>
        </p:nvCxnSpPr>
        <p:spPr>
          <a:xfrm>
            <a:off x="5817931" y="500628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22FF372-6117-A1DB-C166-971592C57D9C}"/>
              </a:ext>
            </a:extLst>
          </p:cNvPr>
          <p:cNvCxnSpPr>
            <a:cxnSpLocks/>
          </p:cNvCxnSpPr>
          <p:nvPr/>
        </p:nvCxnSpPr>
        <p:spPr>
          <a:xfrm>
            <a:off x="5382309" y="524469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57EFDE6-12DB-38E4-A311-C7977AF94B95}"/>
              </a:ext>
            </a:extLst>
          </p:cNvPr>
          <p:cNvCxnSpPr/>
          <p:nvPr/>
        </p:nvCxnSpPr>
        <p:spPr>
          <a:xfrm>
            <a:off x="5380439" y="5681469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B4E26E8-CA48-3069-69FD-24A76F6D2FE9}"/>
              </a:ext>
            </a:extLst>
          </p:cNvPr>
          <p:cNvCxnSpPr>
            <a:cxnSpLocks/>
          </p:cNvCxnSpPr>
          <p:nvPr/>
        </p:nvCxnSpPr>
        <p:spPr>
          <a:xfrm>
            <a:off x="5816061" y="5892552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A94F35F-872C-AED8-A200-070D3535A817}"/>
              </a:ext>
            </a:extLst>
          </p:cNvPr>
          <p:cNvCxnSpPr>
            <a:cxnSpLocks/>
          </p:cNvCxnSpPr>
          <p:nvPr/>
        </p:nvCxnSpPr>
        <p:spPr>
          <a:xfrm>
            <a:off x="5816061" y="6129358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DEECFD9-D435-760A-A80A-3C01933997A9}"/>
              </a:ext>
            </a:extLst>
          </p:cNvPr>
          <p:cNvCxnSpPr>
            <a:cxnSpLocks/>
          </p:cNvCxnSpPr>
          <p:nvPr/>
        </p:nvCxnSpPr>
        <p:spPr>
          <a:xfrm>
            <a:off x="5380439" y="6367764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52E16D0-0A57-F957-7F0A-E9128E96295C}"/>
              </a:ext>
            </a:extLst>
          </p:cNvPr>
          <p:cNvSpPr/>
          <p:nvPr/>
        </p:nvSpPr>
        <p:spPr>
          <a:xfrm>
            <a:off x="3294649" y="3330931"/>
            <a:ext cx="4228332" cy="10163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8C053E-A3D2-C03A-B8F3-62A43BD7545C}"/>
              </a:ext>
            </a:extLst>
          </p:cNvPr>
          <p:cNvSpPr/>
          <p:nvPr/>
        </p:nvSpPr>
        <p:spPr>
          <a:xfrm>
            <a:off x="3278236" y="4425866"/>
            <a:ext cx="4228332" cy="101637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DF7D455-BBF3-B240-425C-F2DC9A705491}"/>
              </a:ext>
            </a:extLst>
          </p:cNvPr>
          <p:cNvSpPr/>
          <p:nvPr/>
        </p:nvSpPr>
        <p:spPr>
          <a:xfrm>
            <a:off x="3275890" y="5548933"/>
            <a:ext cx="4228332" cy="101637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C94F9E-8EBE-8014-9D9D-06C921D9DB03}"/>
              </a:ext>
            </a:extLst>
          </p:cNvPr>
          <p:cNvCxnSpPr/>
          <p:nvPr/>
        </p:nvCxnSpPr>
        <p:spPr>
          <a:xfrm>
            <a:off x="8028429" y="3194665"/>
            <a:ext cx="0" cy="35125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615F0D-8FAF-1131-8B9A-AB12278D0DC0}"/>
              </a:ext>
            </a:extLst>
          </p:cNvPr>
          <p:cNvSpPr txBox="1"/>
          <p:nvPr/>
        </p:nvSpPr>
        <p:spPr>
          <a:xfrm>
            <a:off x="8225600" y="3174658"/>
            <a:ext cx="1910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FLUJO SECUENCIAL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9DAF2CE-B711-9B33-5E6A-03D3C1128124}"/>
              </a:ext>
            </a:extLst>
          </p:cNvPr>
          <p:cNvSpPr txBox="1"/>
          <p:nvPr/>
        </p:nvSpPr>
        <p:spPr>
          <a:xfrm>
            <a:off x="3475994" y="3735839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</a:t>
            </a:r>
            <a:endParaRPr lang="es-ES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68E4E2-F786-726D-5DAB-6A9E8B789976}"/>
              </a:ext>
            </a:extLst>
          </p:cNvPr>
          <p:cNvSpPr txBox="1"/>
          <p:nvPr/>
        </p:nvSpPr>
        <p:spPr>
          <a:xfrm>
            <a:off x="3475994" y="4816319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II</a:t>
            </a:r>
            <a:endParaRPr lang="es-ES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B6B0CA2-828A-38E6-0ACD-34496157C233}"/>
              </a:ext>
            </a:extLst>
          </p:cNvPr>
          <p:cNvSpPr txBox="1"/>
          <p:nvPr/>
        </p:nvSpPr>
        <p:spPr>
          <a:xfrm>
            <a:off x="3475994" y="594011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III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6061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8D63-9587-EA7E-9964-7C3E93CC4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543B19AA-81F0-38A0-9B62-370058745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443FF9C-9C0F-FE33-6917-C75188254B6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4DE46F4-B168-8CA7-5099-4C9D081C5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6EE84B0-F864-1CFD-EFC4-78CD6AECCE40}"/>
              </a:ext>
            </a:extLst>
          </p:cNvPr>
          <p:cNvSpPr txBox="1"/>
          <p:nvPr/>
        </p:nvSpPr>
        <p:spPr>
          <a:xfrm>
            <a:off x="599379" y="1601572"/>
            <a:ext cx="10993242" cy="512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Hasta ahora, los cambios que hemos hecho han sido sobre el programa, pero los ficheros se han mantenido tal cual. Eso es porque lo hemos abierto en 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de lectura ‘r’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que es el que tiene por defecto.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de lectura ‘r’ 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read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permite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leer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pero no escribir y devuelve un error si el archivo no existe.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de añadido ‘a’ 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append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abre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el archivo para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añadir líneas a continuación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la última que ya existe.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 un archivo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 éste no existía.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de escritura ‘w’ 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write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abre o crea un archivo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 no existía y cualquier contenido previo se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sobrescribirá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writelines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escribe en forma de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de creación ‘x’ 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createx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?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crea un archivo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</a:t>
            </a:r>
            <a:r>
              <a:rPr lang="es-ES" sz="16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arroja un error si ya existía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 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EBCC9D-864A-E38D-14C6-05D40CBED1A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8EB151-F3A3-D4E2-2076-06AF98609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320EFB2-7A42-F6C0-9466-9C4AC403365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84534DF-4BFF-1197-0152-FD8F265E2C1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778D276-4133-F185-DA11-5F6B56EC596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423673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A55E-0387-0CC8-7C5D-D96843182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699149E-1F71-D573-0234-42ABD8B1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9CEB38C-FE8C-8E3C-3BDC-66154C0E15E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BAA96C5-E43A-7200-D0CC-EBE3A22CA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53EBF18-B30E-B639-1CDD-9459FD9C9454}"/>
              </a:ext>
            </a:extLst>
          </p:cNvPr>
          <p:cNvSpPr txBox="1"/>
          <p:nvPr/>
        </p:nvSpPr>
        <p:spPr>
          <a:xfrm>
            <a:off x="599379" y="1601572"/>
            <a:ext cx="10993242" cy="258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abrimos en modo 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lectura ‘w’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fichero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.write</a:t>
            </a:r>
            <a:r>
              <a:rPr lang="es-ES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podemos pasar como argumento de entrada un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sustituirá al contenido que tenía el fichero.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no se cierra el fichero, nuevos .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añadirán información, pero no la sustituirán, al igual que haría el 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modo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append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‘a’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61960E-7AAB-3727-D637-8CAF5ED770B0}"/>
              </a:ext>
            </a:extLst>
          </p:cNvPr>
          <p:cNvSpPr txBox="1"/>
          <p:nvPr/>
        </p:nvSpPr>
        <p:spPr>
          <a:xfrm>
            <a:off x="15755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E42E8CA-14CA-ADFB-136D-FDBC0BA7616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47AC633-DFED-9D59-BBAD-D3098C7DF966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D16905-A6B1-8626-1153-C5FFDE6098D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5BF38FC-7E75-030C-9085-6920F4562116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AE3C8D-F6F7-9795-ACFC-B4BEC05D1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621" y="4346713"/>
            <a:ext cx="3173267" cy="2141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0F2903-D69B-9AE1-8DC8-38564349B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547977"/>
            <a:ext cx="4152900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447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AE09-B156-A05C-01CE-A9343F6D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D2BF82E4-FB65-0E1E-484C-3CDBBC1B7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A6EC28F-25A1-FA0F-7569-057DDE96345D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554A30F-CC53-A72E-D063-5FA28DE4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0497009-382B-5CD5-39D1-5A37542CA878}"/>
              </a:ext>
            </a:extLst>
          </p:cNvPr>
          <p:cNvSpPr txBox="1"/>
          <p:nvPr/>
        </p:nvSpPr>
        <p:spPr>
          <a:xfrm>
            <a:off x="599379" y="1601572"/>
            <a:ext cx="10993242" cy="419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Directorios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Trabajar sobre archivos que se encuentran en directorios diferentes al de nuestro código requiere de soporte del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módulo 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que contiene una serie de funciones para interactuar con el S.O.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os.getcwd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obtenemos la ruta actual.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os.chdir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(“nueva ruta”)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cambiamos la ruta actual, si la ruta no existe la, crea.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E90C05-3689-6F2B-2920-F3B06CD5A78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EB736F5-627C-88E6-BB8A-232FEAAC8F9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B03DDDA-2AA7-BBB0-FDCE-233F8FC326F6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05AA71A-BBA2-2CCB-E79F-F8580D771A2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2862E9-63F6-F011-537B-A4F2365BDD3E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51209C-483D-BD1D-E3F0-0C1E1B1D9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527" y="4078269"/>
            <a:ext cx="172402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CB5027-95AD-39E0-BFB3-C53E6E228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300" y="4516419"/>
            <a:ext cx="80772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AAE01C-D7AC-C3BD-0007-DF786157A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020" y="5437283"/>
            <a:ext cx="5419234" cy="828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3E001A6-5FDD-10D1-CE95-41066D1E4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4361" y="5953770"/>
            <a:ext cx="2073975" cy="465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ACCB75-0416-B66D-B9B1-ED1AE6D2DE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775" y="5902839"/>
            <a:ext cx="3829050" cy="48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555E7A8-CB8D-17F9-FCA6-095D7B828B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8717" y="1414936"/>
            <a:ext cx="1974264" cy="61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2933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A237-7A87-CFE9-F2B8-63401CC4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22D8DC6-4C2C-D96D-F6D4-C7A5B09D9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0D903CF-0B9F-BDFB-4589-DBC9EB1C1EE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A829208-49A7-C5C4-AD21-316EAC275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E788B93-3943-FC81-CFA0-90646A2762FF}"/>
              </a:ext>
            </a:extLst>
          </p:cNvPr>
          <p:cNvSpPr txBox="1"/>
          <p:nvPr/>
        </p:nvSpPr>
        <p:spPr>
          <a:xfrm>
            <a:off x="599379" y="1601572"/>
            <a:ext cx="10993242" cy="373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Directorios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módulo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pathlib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permite crear objetos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generando rutas que pueden ser interpretadas por diferentes S.O.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ruta =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(“Ruta”):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devuelve la ruta que el sistema puede comprender y en caso de ser un fichero abriría este y lo cerraría automáticamente tras su uso.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CE5EC8-90EF-9288-5347-EEDB7F9DCF2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88B97FE-7C8E-253D-4A48-5744052D3BA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E4603A5-6B2E-2574-AE36-21B0C9EED12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A45854A-E6ED-B4DA-0198-7CC13EF41FD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0AC8473-4163-1EF7-62DC-45DFB42EAE6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2DB77B-7451-27CF-5BD0-4544ADD66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626" y="1501782"/>
            <a:ext cx="4763320" cy="536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A58406-BC47-F030-65CD-7142D3FDD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92" y="4642116"/>
            <a:ext cx="577215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B1A8C64-7976-DBCF-49B5-8D006AEC0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887" y="5616426"/>
            <a:ext cx="3161770" cy="604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C6E3295-51E3-73D1-89CB-7C0C107FE3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529" y="4642116"/>
            <a:ext cx="5509806" cy="41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DF83529-4FF5-0692-4F1B-D8B501755FCC}"/>
              </a:ext>
            </a:extLst>
          </p:cNvPr>
          <p:cNvSpPr txBox="1"/>
          <p:nvPr/>
        </p:nvSpPr>
        <p:spPr>
          <a:xfrm>
            <a:off x="7034009" y="509304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Carpeta en el f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ichero raíz del 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7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AFCF-2D2B-130A-870C-DD064DBE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3ACA01C-D8F6-74DA-25AC-AF23B4D3E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534E5FB-B5B2-5491-9FCC-E71437A03F6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186276D-8541-24EF-9773-437D97564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54719CE-9CA4-7FE1-26C9-59318F13A030}"/>
              </a:ext>
            </a:extLst>
          </p:cNvPr>
          <p:cNvSpPr txBox="1"/>
          <p:nvPr/>
        </p:nvSpPr>
        <p:spPr>
          <a:xfrm>
            <a:off x="599379" y="1601572"/>
            <a:ext cx="10993242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Cuando se abre un archivo utilizando “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”, Python gestiona el contexto y se asegura de que el recurso se cierre correctamente después de terminar el bloque, incluso si se produce un error.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FE571-1884-4BF8-D48B-D7E9F26FB18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122393D-9361-AD55-30D6-21AB297DBCD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7CF6942-0EAA-3BC2-1914-783DC7BE7D15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1F11A1E-3BF3-5196-1FB2-3DF5355B56F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16B7C7-03B6-C3D7-1DFC-B23CF97FDFF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1F1C1F-0292-455D-4634-5CCE3753E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10" y="3822988"/>
            <a:ext cx="5888706" cy="1304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40AD1B-E4C5-424E-5091-40B935DA7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690" y="5051251"/>
            <a:ext cx="6417185" cy="1513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72B0E0-3780-146B-C666-F20A461FFAE2}"/>
              </a:ext>
            </a:extLst>
          </p:cNvPr>
          <p:cNvSpPr txBox="1"/>
          <p:nvPr/>
        </p:nvSpPr>
        <p:spPr>
          <a:xfrm>
            <a:off x="8630471" y="4476641"/>
            <a:ext cx="6128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 </a:t>
            </a:r>
            <a:r>
              <a:rPr lang="es-E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endParaRPr lang="es-ES" sz="3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194943-2A80-6C03-62C2-28753D1FBC53}"/>
              </a:ext>
            </a:extLst>
          </p:cNvPr>
          <p:cNvSpPr txBox="1"/>
          <p:nvPr/>
        </p:nvSpPr>
        <p:spPr>
          <a:xfrm>
            <a:off x="447099" y="5178070"/>
            <a:ext cx="6128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Sin </a:t>
            </a:r>
            <a:r>
              <a:rPr lang="es-E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9969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F5165-6BB1-CB09-37E1-60DAEE76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D11BC36-B2CA-6153-1A8C-A79E3F629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A7FAA05-9F2D-5B08-85C0-EFD3F4B54B11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EA13DAA-70DB-27AB-7DAB-129C7A003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058D8E8-98C6-73D8-27F0-E4C74B017BDC}"/>
              </a:ext>
            </a:extLst>
          </p:cNvPr>
          <p:cNvSpPr txBox="1"/>
          <p:nvPr/>
        </p:nvSpPr>
        <p:spPr>
          <a:xfrm>
            <a:off x="424069" y="1329323"/>
            <a:ext cx="11632906" cy="520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r>
              <a:rPr lang="es-ES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Sigamos los pasos para realizar un gestor de dinosaurios.</a:t>
            </a:r>
          </a:p>
          <a:p>
            <a:pPr lvl="1">
              <a:lnSpc>
                <a:spcPct val="150000"/>
              </a:lnSpc>
            </a:pPr>
            <a:endParaRPr lang="es-E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 Crea la carpeta dinosaurios, con dos subcarpetas: Carnívoros y Vegetarianos.</a:t>
            </a: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 Dentro de cada subcarpeta, crea los archivos carnivoros.txt y vegetarianos.txt.</a:t>
            </a:r>
          </a:p>
          <a:p>
            <a:pPr lvl="1">
              <a:lnSpc>
                <a:spcPct val="150000"/>
              </a:lnSpc>
            </a:pPr>
            <a:endParaRPr lang="es-E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 Funciones principales: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Leer dinosaurios: Muestra todos los dinosaurios de la categoría seleccionada.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Añadir dinosaurio: Agrega un nuevo dinosaurio al archivo correspondiente.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Eliminar dinosaurio: Borra un dinosaurio del archivo si existe.</a:t>
            </a:r>
          </a:p>
          <a:p>
            <a:pPr lvl="1">
              <a:lnSpc>
                <a:spcPct val="150000"/>
              </a:lnSpc>
            </a:pPr>
            <a:endParaRPr lang="es-E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191A622-3906-B697-1DB3-8ADCBDB84988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1BCC391-E52C-7374-C61A-04969954737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E1E0B69-BF7E-65AE-B847-EEA3C28F70E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0EE42D0-F1ED-CD10-2691-5A534952B95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DFE3C4A-319B-09F0-AADE-7F7A9F2DFDD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531660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22A4A-4105-0F44-3C37-D82D58D5F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AC971589-E371-BF79-7C19-6062DCA34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0C31EE4-1E10-97B7-29F3-2D28A823EFE4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8FFC40-8239-C244-542C-477F1115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556A88E-E0A2-9173-1BA9-74A51A6D7845}"/>
              </a:ext>
            </a:extLst>
          </p:cNvPr>
          <p:cNvSpPr txBox="1"/>
          <p:nvPr/>
        </p:nvSpPr>
        <p:spPr>
          <a:xfrm>
            <a:off x="424069" y="1329323"/>
            <a:ext cx="11632906" cy="516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 Interacción con el menú: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menú permite seleccionar: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Leer dinosaurios.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Añadir dinosaurio.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Eliminar dinosaurio.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Salir del programa.</a:t>
            </a:r>
          </a:p>
          <a:p>
            <a:pPr lvl="2">
              <a:lnSpc>
                <a:spcPct val="150000"/>
              </a:lnSpc>
            </a:pPr>
            <a:endParaRPr lang="es-E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4. Ejecuta el programa:</a:t>
            </a: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Utiliza el menú para gestionar las listas de dinosaurios de cada categoría.</a:t>
            </a:r>
          </a:p>
          <a:p>
            <a:pPr lvl="1">
              <a:lnSpc>
                <a:spcPct val="150000"/>
              </a:lnSpc>
            </a:pPr>
            <a:endParaRPr lang="es-E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86A2BC-F2DD-D7C5-BD2B-13AA015A5DE6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218D8D4-36F2-8CA2-35EC-17C8A6C4D0F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D06F04-67EA-7991-A2FB-0E294B3BCDE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7CAF73F-7A29-6436-DE5F-D58BBD0EDA8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D388917-AE8A-3FE9-B508-B918B72E36E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954402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1988-58ED-2E53-AB61-727A5D14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C508D897-A52A-6F85-98BE-6EBCF3951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7AF90F9-7940-65F4-7232-30EAC09BBA34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0094E29-2098-566B-D42D-27F9D48DF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036A86A-C9B3-A28A-4D8F-D6E5E85D6CBA}"/>
              </a:ext>
            </a:extLst>
          </p:cNvPr>
          <p:cNvSpPr txBox="1"/>
          <p:nvPr/>
        </p:nvSpPr>
        <p:spPr>
          <a:xfrm>
            <a:off x="424069" y="1329323"/>
            <a:ext cx="11632906" cy="183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¡Qué empiece la función!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Resultados:</a:t>
            </a:r>
          </a:p>
          <a:p>
            <a:pPr lvl="1">
              <a:lnSpc>
                <a:spcPct val="150000"/>
              </a:lnSpc>
            </a:pPr>
            <a:endParaRPr lang="es-E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6F9DF5-B06D-B295-02AB-A8BCA20CF7D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D010594-53AD-B7D0-3C58-305ED01C0DD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780BA34-7651-3C08-6E8E-B1321ABBD7B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76B04BC-33DF-ED1B-7C34-D22FE1CF7A9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D37F85-3000-7530-B4E5-BC79E2AAD899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B63A52-5605-8361-566F-9115E4F07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578" y="2789978"/>
            <a:ext cx="3343921" cy="3653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D8CDCF-6EF3-E343-3811-B2D043380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502" y="2723966"/>
            <a:ext cx="3631011" cy="3719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120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57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es un lenguaje de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Orientada a Objetos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(POO). Como tal, utiliza y manipula objetos a través de sus métodos y propiedades.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 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clases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van a ser las herramientas que nos permitan crear objetos, que “empaquetan” datos y funcionalidades juntos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Podemos entender las clases como las “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plantillas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 a partir de los cuales podemos crear objetos individuales.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0" name="Imagen 9" descr="Un dibujo de una casa&#10;&#10;Descripción generada automáticamente con confianza baja">
            <a:extLst>
              <a:ext uri="{FF2B5EF4-FFF2-40B4-BE49-F238E27FC236}">
                <a16:creationId xmlns:a16="http://schemas.microsoft.com/office/drawing/2014/main" id="{94DBB03D-6AE7-B9C2-140C-C3619EBA8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4537851"/>
            <a:ext cx="7943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3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493-E3DE-C1F6-2354-50802C92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B60A0F6-20F0-4F85-9E17-5DF7AAE2D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C196CFD-F6AF-949A-E471-D9D1AA572302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2D0BEF4-B714-9280-32D3-50D74ADCE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CC99956-FB58-BE70-D010-E84435585EC1}"/>
              </a:ext>
            </a:extLst>
          </p:cNvPr>
          <p:cNvSpPr txBox="1"/>
          <p:nvPr/>
        </p:nvSpPr>
        <p:spPr>
          <a:xfrm>
            <a:off x="599379" y="1601572"/>
            <a:ext cx="10993242" cy="611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POO?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Aunque ya existen las </a:t>
            </a:r>
            <a:r>
              <a:rPr lang="es-E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que permiten ejecutar un bloque de código, llamando a la función con unos argumentos de entrada, y devolviendo unos de salida, en general, </a:t>
            </a:r>
            <a:r>
              <a:rPr lang="es-E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 se conservan los datos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intermedios.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 clases y los objetos permiten almacenar los valores de las variables y parámetros de cada uno, así como asignar métodos propios.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943350" lvl="8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Solo hay un constructor, y no varios como en java.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E2F127-64B0-39EB-9D39-1AC05634296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82AECFA-9966-6F5F-1DE4-9D68F4ED3B6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B7A7912-B379-0CA1-D114-6A11F9388D14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5292D6B-FCB0-D069-4100-49BC7517798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A9945F-F6FA-0A5C-B85B-491BB699EE4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8155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2C-9569-04AB-2094-85771CEE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AF66675-9C4A-8FD9-54D5-C45A41051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E0EA6-B8AB-4A7B-5CA4-CAE1D30FA30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40AA709-B5DC-093D-9732-DD05C4B5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7AA17A1-88FC-AA25-93FD-D483FCD25AC2}"/>
              </a:ext>
            </a:extLst>
          </p:cNvPr>
          <p:cNvSpPr txBox="1"/>
          <p:nvPr/>
        </p:nvSpPr>
        <p:spPr>
          <a:xfrm>
            <a:off x="599379" y="1601572"/>
            <a:ext cx="10993242" cy="585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control de flujo determina el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orden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el que el código de un programa se va ejecutando. En Python, este flujo está controlado por estructuras </a:t>
            </a:r>
            <a:r>
              <a:rPr lang="es-ES" sz="2000" dirty="0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 err="1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s-ES" sz="2000" dirty="0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es necesario?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Permite que el programa elija diferentes caminos basándose en condiciones específicas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Tomar decisiones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Facilita la repetición de tareas sin tener que escribir el mismo código varias veces 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Repetición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Ayuda al programa a adaptarse a diferentes situaciones y responda de manera adecuada 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Flexibilidad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e inteligencia.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31B7A7-74E3-A045-B2C1-884A2740BEC1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2B91365-C2AB-FBAC-736E-EE7C602D62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9AD2A41-6E97-4CA1-07F7-C800F6F2D6C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66AD987-3152-57DA-F235-4B16F185C01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510C64-DB9A-4B28-AC1C-26A13D863AA7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015794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1CA-41CA-B116-654B-028805C30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C3CA8AB4-5324-72DE-E289-8FC427AA8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D4861E0-0846-3FA8-3347-9B2B600999DF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42968F6-515E-158A-8056-650031F81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0E0C35E-E1F7-2EDA-4645-F714812A75AB}"/>
              </a:ext>
            </a:extLst>
          </p:cNvPr>
          <p:cNvSpPr txBox="1"/>
          <p:nvPr/>
        </p:nvSpPr>
        <p:spPr>
          <a:xfrm>
            <a:off x="599379" y="1601572"/>
            <a:ext cx="10993242" cy="320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Definir la Clase y Atributos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 </a:t>
            </a:r>
            <a:r>
              <a:rPr lang="es-E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son atributos compartidos por todas las instancias (objetos) de la clase.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 </a:t>
            </a:r>
            <a:r>
              <a:rPr lang="es-E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instancia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son distintos en cada instancia (objeto).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4A42BE-B1E9-D8BC-AB7D-AB58D6E563CE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AD98B93-67A5-9BEC-4594-CD4D16CB041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60A2A10-C03F-0E4E-95CF-BE7B4495220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27FFF16-6344-726F-4D27-5D4BEDC6EA4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2A7E95-DCF6-C5A5-E9EB-0A0B5553B45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53F615-F362-0C2D-5CB8-1498542DD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535" y="3693623"/>
            <a:ext cx="6184220" cy="160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E2D416-3C90-549F-7E9E-D8F6239D8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79" y="5520949"/>
            <a:ext cx="7567157" cy="747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C54482-E3DA-C4EA-726B-A8A2785DB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607" y="6206171"/>
            <a:ext cx="6064478" cy="461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7492E75-5FC5-3F56-42F5-77565D3FE51D}"/>
              </a:ext>
            </a:extLst>
          </p:cNvPr>
          <p:cNvSpPr txBox="1"/>
          <p:nvPr/>
        </p:nvSpPr>
        <p:spPr>
          <a:xfrm>
            <a:off x="599379" y="3706935"/>
            <a:ext cx="20844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s-ES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 un método para asignar los atributos de instancia.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915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98E0-1AA7-18B9-A97B-EC74066C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E0EFDCE6-BD7A-32B1-B0C9-8589BFD1944D}"/>
              </a:ext>
            </a:extLst>
          </p:cNvPr>
          <p:cNvSpPr txBox="1"/>
          <p:nvPr/>
        </p:nvSpPr>
        <p:spPr>
          <a:xfrm>
            <a:off x="339364" y="2563398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equino: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4760EA-5AA1-38B6-6F1D-C430A93CA1FF}"/>
              </a:ext>
            </a:extLst>
          </p:cNvPr>
          <p:cNvSpPr txBox="1"/>
          <p:nvPr/>
        </p:nvSpPr>
        <p:spPr>
          <a:xfrm>
            <a:off x="1725278" y="3117447"/>
            <a:ext cx="6122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Atributos: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Nombre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Patas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Cuerno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Rayas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Acciones: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Trotar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Comer(hierba, manzana)</a:t>
            </a:r>
            <a:endParaRPr lang="es-ES" dirty="0"/>
          </a:p>
        </p:txBody>
      </p:sp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E06CFF52-9B3E-5357-0D9C-296328AEE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C90208E-D26A-22CF-5109-76FCC29D5BA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7A0BD17-915C-0111-77D7-8239BCEF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618E81A-8E13-A76A-AB77-00988168387A}"/>
              </a:ext>
            </a:extLst>
          </p:cNvPr>
          <p:cNvSpPr txBox="1"/>
          <p:nvPr/>
        </p:nvSpPr>
        <p:spPr>
          <a:xfrm>
            <a:off x="599379" y="1601572"/>
            <a:ext cx="10993242" cy="154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instancia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/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69FF12-0508-B74C-5EE1-8445CF5B0186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7AA8111-32AB-6FD4-83F9-D7067E0C2DE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FD36D40-4CAF-1DD6-E3CE-1E015DB4258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A3DFA2-6BDE-6EB4-791A-E08FD248B06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31DB30-D67A-C038-093C-6081739CB20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Gráfico 4" descr="Caballo con relleno sólido">
            <a:extLst>
              <a:ext uri="{FF2B5EF4-FFF2-40B4-BE49-F238E27FC236}">
                <a16:creationId xmlns:a16="http://schemas.microsoft.com/office/drawing/2014/main" id="{8BB0E97E-EC0C-7C60-90E9-DAA8F6BE4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241" y="3092610"/>
            <a:ext cx="1348425" cy="1348425"/>
          </a:xfrm>
          <a:prstGeom prst="rect">
            <a:avLst/>
          </a:prstGeom>
        </p:spPr>
      </p:pic>
      <p:pic>
        <p:nvPicPr>
          <p:cNvPr id="13" name="Gráfico 12" descr="Cebra con relleno sólido">
            <a:extLst>
              <a:ext uri="{FF2B5EF4-FFF2-40B4-BE49-F238E27FC236}">
                <a16:creationId xmlns:a16="http://schemas.microsoft.com/office/drawing/2014/main" id="{A6012802-49E4-8D56-8F53-FBCCBECB2D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8172" y="2748053"/>
            <a:ext cx="1495654" cy="1495654"/>
          </a:xfrm>
          <a:prstGeom prst="rect">
            <a:avLst/>
          </a:prstGeom>
        </p:spPr>
      </p:pic>
      <p:pic>
        <p:nvPicPr>
          <p:cNvPr id="15" name="Gráfico 14" descr="Unicornio con relleno sólido">
            <a:extLst>
              <a:ext uri="{FF2B5EF4-FFF2-40B4-BE49-F238E27FC236}">
                <a16:creationId xmlns:a16="http://schemas.microsoft.com/office/drawing/2014/main" id="{08903BD9-FF86-682B-35FF-566C19439E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8385" y="4887326"/>
            <a:ext cx="1275229" cy="127522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232DA61-F647-E1D3-2BF6-D39C53B283B9}"/>
              </a:ext>
            </a:extLst>
          </p:cNvPr>
          <p:cNvSpPr txBox="1"/>
          <p:nvPr/>
        </p:nvSpPr>
        <p:spPr>
          <a:xfrm>
            <a:off x="7197364" y="2235949"/>
            <a:ext cx="612250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Objeto: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zebra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equino(nombre = “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Zebra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”, </a:t>
            </a:r>
          </a:p>
          <a:p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patas = 4, cuerno = False, rayas = True)</a:t>
            </a:r>
          </a:p>
          <a:p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 qué hace el objeto?</a:t>
            </a:r>
          </a:p>
          <a:p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zebra.trotar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unicornio = equino(nombre = “Unicornio”, </a:t>
            </a:r>
          </a:p>
          <a:p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patas = 4, cuerno = True, rayas = False)</a:t>
            </a:r>
          </a:p>
          <a:p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 qué hace el objeto?</a:t>
            </a:r>
          </a:p>
          <a:p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unicornio.comer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(manzana)</a:t>
            </a: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60519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BB5E-BB2A-B8C5-8B23-CE0FFEFDD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F4D6A5-3F19-7CB7-CDF4-F53D2EDA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2" y="2406998"/>
            <a:ext cx="552450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D542059-343F-FD65-E991-4E6BFABF2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177A71D-B786-7378-1CB1-3C2BB65E8A5A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0EF5C29-4B52-0ECA-4A56-58A64106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F087911-F0DA-1B3C-EFF4-6909882B0382}"/>
              </a:ext>
            </a:extLst>
          </p:cNvPr>
          <p:cNvSpPr txBox="1"/>
          <p:nvPr/>
        </p:nvSpPr>
        <p:spPr>
          <a:xfrm>
            <a:off x="599379" y="1601572"/>
            <a:ext cx="10993242" cy="108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B5A5FD-F168-0053-5A3A-136F67304E9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45C0111-635F-7B72-2C51-C68D13F0784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863332D-890A-C66E-4F73-7F9DEADFCBF9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06AA553-84EC-C5C8-CB0C-46E0D5256F6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2D1F07F-C56B-E74F-BC7C-AD4AC45EDFEE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Gráfico 4" descr="Caballo con relleno sólido">
            <a:extLst>
              <a:ext uri="{FF2B5EF4-FFF2-40B4-BE49-F238E27FC236}">
                <a16:creationId xmlns:a16="http://schemas.microsoft.com/office/drawing/2014/main" id="{97D680FD-8085-6784-4400-1224C01C2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3817" y="2218168"/>
            <a:ext cx="1495654" cy="1495654"/>
          </a:xfrm>
          <a:prstGeom prst="rect">
            <a:avLst/>
          </a:prstGeom>
        </p:spPr>
      </p:pic>
      <p:pic>
        <p:nvPicPr>
          <p:cNvPr id="13" name="Gráfico 12" descr="Cebra con relleno sólido">
            <a:extLst>
              <a:ext uri="{FF2B5EF4-FFF2-40B4-BE49-F238E27FC236}">
                <a16:creationId xmlns:a16="http://schemas.microsoft.com/office/drawing/2014/main" id="{9AFC41E8-E6FE-716D-2C22-CBC71ADDB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3817" y="3713822"/>
            <a:ext cx="1495654" cy="1495654"/>
          </a:xfrm>
          <a:prstGeom prst="rect">
            <a:avLst/>
          </a:prstGeom>
        </p:spPr>
      </p:pic>
      <p:pic>
        <p:nvPicPr>
          <p:cNvPr id="15" name="Gráfico 14" descr="Unicornio con relleno sólido">
            <a:extLst>
              <a:ext uri="{FF2B5EF4-FFF2-40B4-BE49-F238E27FC236}">
                <a16:creationId xmlns:a16="http://schemas.microsoft.com/office/drawing/2014/main" id="{2121F804-F2CA-DB0B-09CF-9C00F3D7F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3817" y="5213439"/>
            <a:ext cx="1275229" cy="1275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05D793-1E2D-CECD-A8C4-C636B415A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9695" y="2366836"/>
            <a:ext cx="3175965" cy="716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D20D831-89FA-37E1-5478-5051375077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2981" y="4056181"/>
            <a:ext cx="4208116" cy="53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95070F-867D-CC86-23DD-78FD86FD36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7838" y="5547219"/>
            <a:ext cx="4486155" cy="404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0D95B71-6292-E097-DFF0-141551AD4E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5297" y="2971527"/>
            <a:ext cx="2560611" cy="37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803AEC6-5479-4DC7-B3A6-7F6962105C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2777" y="5895074"/>
            <a:ext cx="3722398" cy="399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7A528CF-8D74-AECE-A403-990E254117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66400" y="4507582"/>
            <a:ext cx="3508632" cy="43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57F49B6-42A9-65DE-1E5B-FC5452D919FC}"/>
              </a:ext>
            </a:extLst>
          </p:cNvPr>
          <p:cNvSpPr txBox="1"/>
          <p:nvPr/>
        </p:nvSpPr>
        <p:spPr>
          <a:xfrm>
            <a:off x="356318" y="5545384"/>
            <a:ext cx="49559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Cada vez que invoquemos un atributo del objeto incluiremos </a:t>
            </a:r>
            <a:r>
              <a:rPr lang="es-ES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que se refiere a la instancia en cuestión.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622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8439-4EA1-8E25-A5D7-1F08A0E52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C049B0E0-B8B4-8727-DD19-6E6B18D1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BB1D27A-FAB7-60CC-394A-F36ED8515BA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39F2500-B50E-E20F-F04E-9AF84D92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59B4215-3229-6EB2-306E-E354570095C7}"/>
              </a:ext>
            </a:extLst>
          </p:cNvPr>
          <p:cNvSpPr txBox="1"/>
          <p:nvPr/>
        </p:nvSpPr>
        <p:spPr>
          <a:xfrm>
            <a:off x="599379" y="1601572"/>
            <a:ext cx="10993242" cy="320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instancia: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Desde un método de instancia, se puede acceder a métodos y propiedades del objeto.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DA9576-E7AE-A5B7-21F5-24D6A7E81E58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881458A-7531-E569-05D8-3550D23C750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68C007F-1A17-EC3F-150A-7EA06DA5806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346B249-E839-5331-D5B4-3E7C9E48786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8CD442-D13C-00E2-CD09-00D3463088F9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98AEDC-E930-3087-A04B-53255ADFA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644" y="2905977"/>
            <a:ext cx="3122506" cy="3154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5451E9-51FC-2E7D-981A-E0A52C876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354" y="3117834"/>
            <a:ext cx="4092334" cy="2104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9820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48022-D04A-55DA-71AA-B6DC2B6AF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0C641E53-3C09-7CB4-4815-99EBD1698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6E9ACEF-8BEB-888D-C08F-8CE3D8B635D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BAE34162-7EB7-221E-5179-6096F7461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C435870-F9BD-890B-3248-560D7C157E0D}"/>
              </a:ext>
            </a:extLst>
          </p:cNvPr>
          <p:cNvSpPr txBox="1"/>
          <p:nvPr/>
        </p:nvSpPr>
        <p:spPr>
          <a:xfrm>
            <a:off x="599379" y="1601572"/>
            <a:ext cx="10993242" cy="570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clase y estáticos.</a:t>
            </a:r>
            <a:endParaRPr lang="es-ES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 clase @classmethod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accede a métodos y atributos de la clase, pero no de la instancia. No requiere instancia.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Estáticos @staticmethod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no puede acceder a métodos ni atributos de clase o instancia. No requiere instancia.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7DBBB9C-F18E-4104-C4EB-9AD07A2D827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BD266B8-8042-F53A-ABCD-915E55F6558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943C7DA-16F0-CA9A-9F8F-2581676DD1AE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921DC35-3373-C62A-ECC9-2E3C40D1792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07A0EA-1252-9543-D4FE-B1DF34782950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F0261-E3EF-4301-F34A-9BF1F30D6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22" y="3229366"/>
            <a:ext cx="50101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E34868-FA6A-4B1B-6C3B-BB023E6B6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130" y="2904022"/>
            <a:ext cx="390525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A36E9C-3F66-4ABC-5B49-142D33A0A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0767" y="3056452"/>
            <a:ext cx="2151812" cy="345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BE52AB1-37D8-E7F3-82EB-3023EE9B7F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6618" y="3402279"/>
            <a:ext cx="2151812" cy="268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49A2105-9152-F78E-D7CA-5EB2104AB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3873" y="5361828"/>
            <a:ext cx="3363701" cy="1126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003EB19-5BC8-41FB-1EBB-CD05656183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5153" y="5534345"/>
            <a:ext cx="2255656" cy="401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18D8487-F390-9C8C-B2E3-149B19B6F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9008" y="5880529"/>
            <a:ext cx="1533060" cy="401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304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2DC6-9ED4-988B-213D-49AE582F9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5739DF4-5DBF-3621-35FF-22291807A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4290CD5-BFCD-82AC-F347-219055294928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168B2E0-7CC2-60EB-FB30-1978036E1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1610300-4E1A-422E-290F-402B19BF6F32}"/>
              </a:ext>
            </a:extLst>
          </p:cNvPr>
          <p:cNvSpPr txBox="1"/>
          <p:nvPr/>
        </p:nvSpPr>
        <p:spPr>
          <a:xfrm>
            <a:off x="599379" y="1601572"/>
            <a:ext cx="10993242" cy="417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Propiedades: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Herencia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proceso mediante el cual una clase puede tomar métodos y atributos de una clase superior, evitando repetición de código cuando varias clases tienen atributos o métodos en común.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D04392-4EFD-1A05-D4A9-2737FC030888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893A7DA-2F01-1A9B-9958-45AA1EED01B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7D1CDF7-244D-563A-6095-4F21565F6DB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0AE54BA-33F7-71E6-F2BB-B88548EFFDE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7504A3D-7E63-EE8C-4040-A395117626A7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389CEA-9EEF-C710-EA27-1BCE375DF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30" y="3983067"/>
            <a:ext cx="4322590" cy="2116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588F555-DBCA-282B-2605-B404DDD60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550" y="3983067"/>
            <a:ext cx="386715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DDE797-84CB-69FB-0BB3-34EC01CF2FFE}"/>
              </a:ext>
            </a:extLst>
          </p:cNvPr>
          <p:cNvCxnSpPr/>
          <p:nvPr/>
        </p:nvCxnSpPr>
        <p:spPr>
          <a:xfrm>
            <a:off x="4455886" y="4823989"/>
            <a:ext cx="13062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83F7C560-C068-7744-61F0-8AB36683B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527" y="5429053"/>
            <a:ext cx="187642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3E67EA8-22CC-48A4-416F-098902C03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2440" y="5871428"/>
            <a:ext cx="230505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47B7D946-4E02-73FB-12CA-A13C4B81D81C}"/>
              </a:ext>
            </a:extLst>
          </p:cNvPr>
          <p:cNvSpPr txBox="1"/>
          <p:nvPr/>
        </p:nvSpPr>
        <p:spPr>
          <a:xfrm>
            <a:off x="9779962" y="4103084"/>
            <a:ext cx="2046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este ejemplo, hemos sustituido un método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441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2E713-E3DC-7113-AC59-3185BDC8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25D41582-080D-F0D9-45B9-FD09AC21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A9AADB-0231-EB8E-A701-6BA830466847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601F024-B795-4C1D-0CA3-57161D312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6B1E820-F919-A19E-84F8-D80B8BE831AD}"/>
              </a:ext>
            </a:extLst>
          </p:cNvPr>
          <p:cNvSpPr txBox="1"/>
          <p:nvPr/>
        </p:nvSpPr>
        <p:spPr>
          <a:xfrm>
            <a:off x="599379" y="1601572"/>
            <a:ext cx="10993242" cy="417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Propiedades: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Herencia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para modificar atributos, tenemos que volver a definir el método __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 y utilizar super(), que llama al constructor</a:t>
            </a: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					de la clase base.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15877A-6EE6-026C-F8BA-539723D7042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02BF55-8354-07F6-05EE-ABC7444261D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8999130-C2E0-C90E-84B8-8E04F03EEF8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AE46071-3081-1154-19A1-4A8EF208FF3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71098A-2EBD-EB9F-3E21-2C3D4E2007E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019A06-F8FD-CE12-75E8-8BC942A3C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40" y="3670675"/>
            <a:ext cx="5623087" cy="2232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BCC0C18-E9EF-9F5D-B9C8-ED441F8B5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880" y="4888543"/>
            <a:ext cx="6918779" cy="142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857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49A4-C363-A75A-3BD4-9B004738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A64C7CC-0F4A-06F1-A21C-69233D802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8B824D-6325-A046-106A-F5720720E902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38523438-93F9-5C35-5B17-D0BFE0606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93599FA-6CF7-67C9-64FC-5884B9B2724D}"/>
              </a:ext>
            </a:extLst>
          </p:cNvPr>
          <p:cNvSpPr txBox="1"/>
          <p:nvPr/>
        </p:nvSpPr>
        <p:spPr>
          <a:xfrm>
            <a:off x="599379" y="1601572"/>
            <a:ext cx="10993242" cy="37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Propiedades: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Polimorfismo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es el pilar de POO mediante el cual un mismo método puede comportarse de diferentes maneras según el objeto sobre el que está actuando. 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2C3C3-12BF-D61F-A865-8BD3BAE6C58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A0A8C25-B721-785E-A714-5671FF2025F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4053BF1-CA33-B62E-68C2-CD541F1D245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BEC6E4D-182D-2204-78AF-9943682EAE6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04221F0-F39A-1506-7FF4-D16CB895088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308F60-580B-9AB7-5BD4-1C55B4921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54" y="3806965"/>
            <a:ext cx="4016700" cy="2681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90BB0D-3361-6A96-C707-9C174DE07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53" y="3934832"/>
            <a:ext cx="2877103" cy="1321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7BC3D2C-2918-0344-F5D9-D92CE61D4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8667" y="5201026"/>
            <a:ext cx="2470234" cy="587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41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9A28-B87D-1736-9C92-678148BC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D3FD4BC2-FAC1-BCD9-C906-D1CEF4200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95832A-669E-2EB9-7B1D-5A7C69C6132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AB31571B-6802-4FB0-2CB7-901757697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7B48D5E-257A-3BE5-08B0-DC4ACDC9327C}"/>
              </a:ext>
            </a:extLst>
          </p:cNvPr>
          <p:cNvSpPr txBox="1"/>
          <p:nvPr/>
        </p:nvSpPr>
        <p:spPr>
          <a:xfrm>
            <a:off x="599379" y="1601572"/>
            <a:ext cx="10993242" cy="37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¿Ya hemos terminado con la introducción?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 a ser que no.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Propiedades: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especiales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podemos encontrarlos con el nombre de métodos mágicos o de doble guion bajo. Permite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sobreescribir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(@override en java) métodos incorporados de Python. 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861BC4-996D-FA72-0B5D-E971DAA06E73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0B2D9B3-47AD-188E-2963-BFEC7392107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3C8B6B8-F141-E7C2-618A-639325EE7FE2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39DD9D9-752E-9BF5-A2C2-F8EA011C5E1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8D2955-9585-E3C0-18C2-6A6B9979197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C42B10-AE89-9A52-1760-4FD08740B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59" y="3968505"/>
            <a:ext cx="5673143" cy="2520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FB9158-36D4-E41F-4C46-1F080A764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870" y="4522791"/>
            <a:ext cx="595312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B59179-702E-780A-0D26-1F79D7547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507" y="5440278"/>
            <a:ext cx="7379108" cy="28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749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C5CA-36C7-C222-3C51-ADEADF56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090DFF9-A08F-1EEA-6078-42EF46A5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69F63BA-3C8A-4205-2457-0D81C60F4588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E8C3AE8-56EE-9482-F3DF-B7D51A954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7135D9E-9C8B-9075-C2DE-16EFC8C407B4}"/>
              </a:ext>
            </a:extLst>
          </p:cNvPr>
          <p:cNvSpPr txBox="1"/>
          <p:nvPr/>
        </p:nvSpPr>
        <p:spPr>
          <a:xfrm>
            <a:off x="592710" y="1407428"/>
            <a:ext cx="10993242" cy="622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Examen de mentira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Escribe un script de Python que permita al usuario crear un personaje: Mago, Guerrero o Arquero.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creará una clase </a:t>
            </a:r>
            <a:r>
              <a:rPr lang="es-ES" sz="16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Personaje_Humano</a:t>
            </a: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con los atributos: nombre, salud y nivel, y el método de instancia atacar, que mostrará un mensaje.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creará una variable en dicha clase “especie” con valor “humano”.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creará en dicha clase un método @classmethod que muestra por pantalla la especie del </a:t>
            </a:r>
            <a:r>
              <a:rPr lang="es-ES" sz="16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Personaje_Humano</a:t>
            </a: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Crea subclases heredando la clase </a:t>
            </a:r>
            <a:r>
              <a:rPr lang="es-ES" sz="16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Personaje_Humano</a:t>
            </a: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para: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Mago: añade el atributo “hechizo” y dale un valor. Modifica su método de ataque para indicar con qué está atacando. “Nombre ataca con Hechizo”.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Arquero: añade el atributo “</a:t>
            </a:r>
            <a:r>
              <a:rPr lang="es-ES" sz="16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precision</a:t>
            </a: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” y un método que le de un valor aleatorio entre 0 y 1. Si es &lt;0.25, mostrará por consola que el ataque ha fallado.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Guerrero: añade el atributo “defensa”, que sumará 50 puntos a su salud. 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9DD175-6134-E64F-C07A-41A170D81C9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01EA097-E349-F1F8-B5B3-3B01A03EB7D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2D4D87-1301-AAD3-A373-BF5A17EAAB3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13C62D3-E4A6-EE8A-F494-6B9107593B2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8621A6-C9CC-4BF8-6C52-60B8D78DA3D3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03263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6EDD-0746-ABCD-A7CC-C941E623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FDC6DB8-1362-A416-3000-20D97E1CD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751BC23-E923-8165-6750-7B9436D60ACF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8DDB378-2818-FE4B-5737-A5FBD5023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A2096D5-9A33-C48F-9571-225DDB6835C1}"/>
              </a:ext>
            </a:extLst>
          </p:cNvPr>
          <p:cNvSpPr txBox="1"/>
          <p:nvPr/>
        </p:nvSpPr>
        <p:spPr>
          <a:xfrm>
            <a:off x="599379" y="1601572"/>
            <a:ext cx="10993242" cy="216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 estructura condicional evalúa una condición y ejecuta un bloque de código si esta es verdadera.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1F349E-429E-83F7-E25B-B52BC8FBC5B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8BCB24-F7C2-CCC8-AC05-A98AE244DE4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774D18D-B879-1362-F08F-567A3C30F24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A355E09-8229-D601-42E0-266CDD03F20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DE1FADA-EBEA-DA8C-B80D-A6DBEF175C5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A90268E-B6B2-327D-BDA1-455CDD291396}"/>
              </a:ext>
            </a:extLst>
          </p:cNvPr>
          <p:cNvSpPr/>
          <p:nvPr/>
        </p:nvSpPr>
        <p:spPr>
          <a:xfrm>
            <a:off x="8226373" y="2799774"/>
            <a:ext cx="2183923" cy="35125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A34F931E-960E-6394-34BF-8CB86F8E0541}"/>
              </a:ext>
            </a:extLst>
          </p:cNvPr>
          <p:cNvCxnSpPr/>
          <p:nvPr/>
        </p:nvCxnSpPr>
        <p:spPr>
          <a:xfrm>
            <a:off x="8413160" y="310344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FEE7784C-A603-D99D-95A9-E5CA8E877912}"/>
              </a:ext>
            </a:extLst>
          </p:cNvPr>
          <p:cNvCxnSpPr>
            <a:cxnSpLocks/>
          </p:cNvCxnSpPr>
          <p:nvPr/>
        </p:nvCxnSpPr>
        <p:spPr>
          <a:xfrm>
            <a:off x="8848782" y="331453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D5D8BF8-2F6A-DFE8-ADF5-122ACD34E744}"/>
              </a:ext>
            </a:extLst>
          </p:cNvPr>
          <p:cNvCxnSpPr>
            <a:cxnSpLocks/>
          </p:cNvCxnSpPr>
          <p:nvPr/>
        </p:nvCxnSpPr>
        <p:spPr>
          <a:xfrm>
            <a:off x="8848782" y="355133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2380202-3020-A4ED-BF8A-74722468B49A}"/>
              </a:ext>
            </a:extLst>
          </p:cNvPr>
          <p:cNvCxnSpPr>
            <a:cxnSpLocks/>
          </p:cNvCxnSpPr>
          <p:nvPr/>
        </p:nvCxnSpPr>
        <p:spPr>
          <a:xfrm>
            <a:off x="8413160" y="378974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E7AB5B0-C164-D30C-9B88-EE2426A6FF56}"/>
              </a:ext>
            </a:extLst>
          </p:cNvPr>
          <p:cNvCxnSpPr/>
          <p:nvPr/>
        </p:nvCxnSpPr>
        <p:spPr>
          <a:xfrm>
            <a:off x="8411290" y="4163507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0BD5336-4C41-EE75-4AC0-2425B5AAFD0D}"/>
              </a:ext>
            </a:extLst>
          </p:cNvPr>
          <p:cNvCxnSpPr>
            <a:cxnSpLocks/>
          </p:cNvCxnSpPr>
          <p:nvPr/>
        </p:nvCxnSpPr>
        <p:spPr>
          <a:xfrm>
            <a:off x="8846912" y="4374590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539CC25-5636-ADA4-238D-2D5F5B860715}"/>
              </a:ext>
            </a:extLst>
          </p:cNvPr>
          <p:cNvCxnSpPr>
            <a:cxnSpLocks/>
          </p:cNvCxnSpPr>
          <p:nvPr/>
        </p:nvCxnSpPr>
        <p:spPr>
          <a:xfrm>
            <a:off x="8846912" y="4611396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F30E065-5245-C424-281A-83CF17330568}"/>
              </a:ext>
            </a:extLst>
          </p:cNvPr>
          <p:cNvCxnSpPr>
            <a:cxnSpLocks/>
          </p:cNvCxnSpPr>
          <p:nvPr/>
        </p:nvCxnSpPr>
        <p:spPr>
          <a:xfrm>
            <a:off x="8411290" y="4849802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2A19EA41-B61F-0C86-12EA-3A95AAD09ED7}"/>
              </a:ext>
            </a:extLst>
          </p:cNvPr>
          <p:cNvCxnSpPr/>
          <p:nvPr/>
        </p:nvCxnSpPr>
        <p:spPr>
          <a:xfrm>
            <a:off x="8409420" y="528657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090C9A2-AAA6-67F3-7883-4C175DDAEF20}"/>
              </a:ext>
            </a:extLst>
          </p:cNvPr>
          <p:cNvCxnSpPr>
            <a:cxnSpLocks/>
          </p:cNvCxnSpPr>
          <p:nvPr/>
        </p:nvCxnSpPr>
        <p:spPr>
          <a:xfrm>
            <a:off x="8845042" y="549766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6F903B8-A794-36FE-BDEF-8370C15AC452}"/>
              </a:ext>
            </a:extLst>
          </p:cNvPr>
          <p:cNvCxnSpPr>
            <a:cxnSpLocks/>
          </p:cNvCxnSpPr>
          <p:nvPr/>
        </p:nvCxnSpPr>
        <p:spPr>
          <a:xfrm>
            <a:off x="8845042" y="573446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16CB45F-F4CF-5780-BAC7-4BD4A0F52A48}"/>
              </a:ext>
            </a:extLst>
          </p:cNvPr>
          <p:cNvCxnSpPr>
            <a:cxnSpLocks/>
          </p:cNvCxnSpPr>
          <p:nvPr/>
        </p:nvCxnSpPr>
        <p:spPr>
          <a:xfrm>
            <a:off x="8409420" y="597287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F809CDB-76FA-6DBE-91EA-43081E19DC70}"/>
              </a:ext>
            </a:extLst>
          </p:cNvPr>
          <p:cNvSpPr/>
          <p:nvPr/>
        </p:nvSpPr>
        <p:spPr>
          <a:xfrm>
            <a:off x="6323630" y="2936040"/>
            <a:ext cx="4896994" cy="101637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9D58BBE-9182-F1FD-5C23-CA516BFD8CF1}"/>
              </a:ext>
            </a:extLst>
          </p:cNvPr>
          <p:cNvSpPr/>
          <p:nvPr/>
        </p:nvSpPr>
        <p:spPr>
          <a:xfrm>
            <a:off x="6307217" y="4030975"/>
            <a:ext cx="4228332" cy="10163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0E177E7-E003-C23C-BAA2-5DBF212BFE97}"/>
              </a:ext>
            </a:extLst>
          </p:cNvPr>
          <p:cNvSpPr/>
          <p:nvPr/>
        </p:nvSpPr>
        <p:spPr>
          <a:xfrm>
            <a:off x="6304871" y="5154042"/>
            <a:ext cx="4228332" cy="1016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31C8EFD-C7D7-2F2D-D2B9-22FAB552379F}"/>
              </a:ext>
            </a:extLst>
          </p:cNvPr>
          <p:cNvSpPr txBox="1"/>
          <p:nvPr/>
        </p:nvSpPr>
        <p:spPr>
          <a:xfrm>
            <a:off x="6508056" y="328808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Condición</a:t>
            </a:r>
            <a:endParaRPr lang="es-E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F7385BA-321C-9CAC-2A84-A260FEB70D8B}"/>
              </a:ext>
            </a:extLst>
          </p:cNvPr>
          <p:cNvSpPr txBox="1"/>
          <p:nvPr/>
        </p:nvSpPr>
        <p:spPr>
          <a:xfrm>
            <a:off x="6508056" y="436856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Wingdings" panose="05000000000000000000" pitchFamily="2" charset="2"/>
              </a:rPr>
              <a:t>Si se cumple</a:t>
            </a:r>
            <a:endParaRPr lang="es-ES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416B78F-2A0B-E607-F17C-2D1A3CC2EA2F}"/>
              </a:ext>
            </a:extLst>
          </p:cNvPr>
          <p:cNvSpPr txBox="1"/>
          <p:nvPr/>
        </p:nvSpPr>
        <p:spPr>
          <a:xfrm>
            <a:off x="6508056" y="5326459"/>
            <a:ext cx="1557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Si no se cumple</a:t>
            </a:r>
            <a:endParaRPr lang="es-ES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BF841572-3677-1DA4-C856-BA06615D90C2}"/>
              </a:ext>
            </a:extLst>
          </p:cNvPr>
          <p:cNvCxnSpPr/>
          <p:nvPr/>
        </p:nvCxnSpPr>
        <p:spPr>
          <a:xfrm rot="10800000" flipV="1">
            <a:off x="11254952" y="2787249"/>
            <a:ext cx="510139" cy="398307"/>
          </a:xfrm>
          <a:prstGeom prst="bentConnector3">
            <a:avLst>
              <a:gd name="adj1" fmla="val 36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04A47695-374D-5AA8-9BED-41355A3577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3752" y="3934415"/>
            <a:ext cx="656872" cy="647746"/>
          </a:xfrm>
          <a:prstGeom prst="bentConnector3">
            <a:avLst>
              <a:gd name="adj1" fmla="val -84922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BAE8FDC7-9B1D-CA15-F838-8AA4ECAD4C71}"/>
              </a:ext>
            </a:extLst>
          </p:cNvPr>
          <p:cNvCxnSpPr>
            <a:cxnSpLocks/>
          </p:cNvCxnSpPr>
          <p:nvPr/>
        </p:nvCxnSpPr>
        <p:spPr>
          <a:xfrm rot="5400000">
            <a:off x="9722267" y="4133737"/>
            <a:ext cx="2309295" cy="687421"/>
          </a:xfrm>
          <a:prstGeom prst="bentConnector3">
            <a:avLst>
              <a:gd name="adj1" fmla="val 9995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7CEC090-DEBF-E9E5-811F-A256B0044856}"/>
              </a:ext>
            </a:extLst>
          </p:cNvPr>
          <p:cNvCxnSpPr>
            <a:cxnSpLocks/>
          </p:cNvCxnSpPr>
          <p:nvPr/>
        </p:nvCxnSpPr>
        <p:spPr>
          <a:xfrm>
            <a:off x="6303806" y="4643463"/>
            <a:ext cx="0" cy="20005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01BF83A-01A1-D932-9E8D-7C900CF62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270" y="3418826"/>
            <a:ext cx="3461954" cy="3461954"/>
          </a:xfrm>
          <a:prstGeom prst="rect">
            <a:avLst/>
          </a:prstGeom>
        </p:spPr>
      </p:pic>
      <p:sp>
        <p:nvSpPr>
          <p:cNvPr id="92" name="Bocadillo: rectángulo 91">
            <a:extLst>
              <a:ext uri="{FF2B5EF4-FFF2-40B4-BE49-F238E27FC236}">
                <a16:creationId xmlns:a16="http://schemas.microsoft.com/office/drawing/2014/main" id="{790BD4AA-A104-30D6-3214-0A9C170B4998}"/>
              </a:ext>
            </a:extLst>
          </p:cNvPr>
          <p:cNvSpPr/>
          <p:nvPr/>
        </p:nvSpPr>
        <p:spPr>
          <a:xfrm>
            <a:off x="3928354" y="3082270"/>
            <a:ext cx="2084071" cy="527013"/>
          </a:xfrm>
          <a:prstGeom prst="wedgeRectCallout">
            <a:avLst>
              <a:gd name="adj1" fmla="val 59288"/>
              <a:gd name="adj2" fmla="val 27296"/>
            </a:avLst>
          </a:prstGeom>
          <a:solidFill>
            <a:srgbClr val="FFFFFF">
              <a:alpha val="89804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731B6A1-BD8C-A0A7-DFC7-CD7345D76BF8}"/>
              </a:ext>
            </a:extLst>
          </p:cNvPr>
          <p:cNvSpPr txBox="1"/>
          <p:nvPr/>
        </p:nvSpPr>
        <p:spPr>
          <a:xfrm>
            <a:off x="4099523" y="3200384"/>
            <a:ext cx="7160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¿Hay </a:t>
            </a:r>
            <a:r>
              <a:rPr lang="es-ES" sz="1400" b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Rickcola</a:t>
            </a:r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?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3" name="Bocadillo: rectángulo 92">
            <a:extLst>
              <a:ext uri="{FF2B5EF4-FFF2-40B4-BE49-F238E27FC236}">
                <a16:creationId xmlns:a16="http://schemas.microsoft.com/office/drawing/2014/main" id="{0136BD4B-AE67-9BF3-1391-0954897CBC75}"/>
              </a:ext>
            </a:extLst>
          </p:cNvPr>
          <p:cNvSpPr/>
          <p:nvPr/>
        </p:nvSpPr>
        <p:spPr>
          <a:xfrm>
            <a:off x="3962400" y="4267518"/>
            <a:ext cx="2084071" cy="527013"/>
          </a:xfrm>
          <a:prstGeom prst="wedgeRectCallout">
            <a:avLst>
              <a:gd name="adj1" fmla="val -59621"/>
              <a:gd name="adj2" fmla="val 97704"/>
            </a:avLst>
          </a:prstGeom>
          <a:solidFill>
            <a:srgbClr val="FFFFFF">
              <a:alpha val="89804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77B2201-B905-D6B1-7C73-C60787875FAF}"/>
              </a:ext>
            </a:extLst>
          </p:cNvPr>
          <p:cNvSpPr txBox="1"/>
          <p:nvPr/>
        </p:nvSpPr>
        <p:spPr>
          <a:xfrm>
            <a:off x="4060170" y="4375004"/>
            <a:ext cx="7160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¡Sí! Aquí tienes.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5" name="Bocadillo: rectángulo 94">
            <a:extLst>
              <a:ext uri="{FF2B5EF4-FFF2-40B4-BE49-F238E27FC236}">
                <a16:creationId xmlns:a16="http://schemas.microsoft.com/office/drawing/2014/main" id="{DFAAB4D8-D1BB-6E6B-1FE2-A31B40E7B755}"/>
              </a:ext>
            </a:extLst>
          </p:cNvPr>
          <p:cNvSpPr/>
          <p:nvPr/>
        </p:nvSpPr>
        <p:spPr>
          <a:xfrm>
            <a:off x="4011929" y="5347163"/>
            <a:ext cx="2084071" cy="527013"/>
          </a:xfrm>
          <a:prstGeom prst="wedgeRectCallout">
            <a:avLst>
              <a:gd name="adj1" fmla="val -59621"/>
              <a:gd name="adj2" fmla="val 97704"/>
            </a:avLst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B9FD085-FFF7-23E3-E9F4-6BE9540963AA}"/>
              </a:ext>
            </a:extLst>
          </p:cNvPr>
          <p:cNvSpPr txBox="1"/>
          <p:nvPr/>
        </p:nvSpPr>
        <p:spPr>
          <a:xfrm>
            <a:off x="4046360" y="5347163"/>
            <a:ext cx="1948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No, pero tengo Pepsi.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22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51A-E4D9-9585-8886-92F126825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87D7065D-6AA3-5D2B-E00F-A44614285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C628957-3B44-F633-C8A7-1D59B48C56F2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BBF22B4-804B-6A51-5941-4A2B1C752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88FA454-7014-BE93-A040-02D0FA090140}"/>
              </a:ext>
            </a:extLst>
          </p:cNvPr>
          <p:cNvSpPr txBox="1"/>
          <p:nvPr/>
        </p:nvSpPr>
        <p:spPr>
          <a:xfrm>
            <a:off x="592710" y="1407428"/>
            <a:ext cx="10993242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Examen de mentira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Craa</a:t>
            </a: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un método que pida al usuario el tipo de personaje que quiera crear y su nombre. Utiliza un condicional para ayudarte.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 continuación, el personaje atacará.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mostrará por consola la especie del personaje (Humano).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14D403-407C-46F7-DB41-0718634F298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BCD1ED4-E154-5A89-9E6A-5F149FD530A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85882BF-F8DE-A688-E5F3-6F4F6BD37D7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5C98D7C-BCB1-413C-9403-716B5430515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7D9E058-7CA5-6F5A-E0B6-2027DD8E01B3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DEAAB0-A952-F93B-9DA0-4F3F632C0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527" y="3720913"/>
            <a:ext cx="8958746" cy="1871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1818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1E613-A17E-9B8A-EC86-25922BE5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ACE2C694-0132-B8FB-0286-DBF567613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70E5BE3-6DE4-541C-3D27-28F5D39AB0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0DF4DDE-4DFA-B925-F65C-92B98C1A4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816AC04-F4F9-C1FE-4D23-ED696EE92DCE}"/>
              </a:ext>
            </a:extLst>
          </p:cNvPr>
          <p:cNvSpPr txBox="1"/>
          <p:nvPr/>
        </p:nvSpPr>
        <p:spPr>
          <a:xfrm>
            <a:off x="599379" y="1601572"/>
            <a:ext cx="10993242" cy="602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Excepciones Básico.</a:t>
            </a:r>
            <a:endParaRPr lang="es-ES" sz="20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errores permite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los programas respondan a fallos inesperados sin interrumpirse abruptamente. En el caso de Python, utilizaremos los bloques: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define el bloque de código que podría lanzar un error.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captura y maneja el error especificado.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se ejecuta si no hubo errores en el try.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se ejecuta siempre, ocurra o no un error.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raise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lanza un error personalizado 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Requiere una clase especial.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CAFFC6-464A-5534-5041-84C577E94EA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7DB6F58-9F87-C44E-ADEC-71B362717B6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D7DB8C5-8C72-BB55-F4A0-54353EEFCC8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CB07A2B-C1DA-2D50-D3ED-18980AB8E3B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B1B2F8-9776-4B6F-38F7-4DE5ED361571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43505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6A4C-D28D-AC5B-F5A1-D01BED229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27F16EE-FEBB-44CA-4AE5-C01FA74D7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31CE166-EB3E-ADB0-77A0-C9E75E292063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66E04C7C-8303-4CD3-0632-F3AC0AB21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9AB6F88-3662-3AFC-3855-F6197A38FFFD}"/>
              </a:ext>
            </a:extLst>
          </p:cNvPr>
          <p:cNvSpPr txBox="1"/>
          <p:nvPr/>
        </p:nvSpPr>
        <p:spPr>
          <a:xfrm>
            <a:off x="599379" y="1601572"/>
            <a:ext cx="10993242" cy="191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Excepciones Básico.</a:t>
            </a:r>
            <a:endParaRPr lang="es-ES" sz="2000" dirty="0"/>
          </a:p>
          <a:p>
            <a:pPr lvl="2" algn="just">
              <a:lnSpc>
                <a:spcPct val="150000"/>
              </a:lnSpc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27EAA5-0873-26EB-15FD-E753FEAAACEA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E3F0092-638C-F877-7E3D-8F3AC8CB6AF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621D0CB-68BD-FA41-5A25-7DFD21F3186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E860ED9-E46F-B444-7F5C-91D736CF981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44F7924-DA1F-9449-ACF1-F482FB51DFF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B9812B-393B-D3B9-4F9D-CF381EDDA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351" y="2178529"/>
            <a:ext cx="4199905" cy="4310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1C9E5B-D392-3B2E-5B03-172167413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15" y="3403895"/>
            <a:ext cx="2367442" cy="10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FD9AF5-7225-1E78-CF79-0C947DCBA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648" y="2285568"/>
            <a:ext cx="2661773" cy="1051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AB597F-5BEA-698D-C2C8-F119F3A23D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1415" y="4551688"/>
            <a:ext cx="3090881" cy="905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D204EA4-B90F-2DBD-7AF4-AB15D04AE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3597" y="5501864"/>
            <a:ext cx="3543521" cy="905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967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EA399-CA4A-DA45-BAFC-E9937612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A2DD7517-ABE0-C86D-0342-46362EC4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2A6EF5-530A-765D-0FBD-AAE638A6E838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5053571-1EE4-60B7-F9ED-A4877DF3B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06E4B18-C074-0F07-A815-5564B7AB1593}"/>
              </a:ext>
            </a:extLst>
          </p:cNvPr>
          <p:cNvSpPr txBox="1"/>
          <p:nvPr/>
        </p:nvSpPr>
        <p:spPr>
          <a:xfrm>
            <a:off x="599379" y="1601572"/>
            <a:ext cx="10993242" cy="191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Excepciones Básico.</a:t>
            </a:r>
            <a:endParaRPr lang="es-ES" sz="2000" dirty="0"/>
          </a:p>
          <a:p>
            <a:pPr lvl="2" algn="just">
              <a:lnSpc>
                <a:spcPct val="150000"/>
              </a:lnSpc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416D2-602F-E178-9E07-29F39126FE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CA55883-EE53-CB4D-4DDE-35CAE15602C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044AD27-7070-9C6C-03ED-8FDCA340571F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BA0B5E-56B2-DC1B-9EEC-A6057C25F8E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545143-BA27-1DB9-2618-A8239115A5DF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1BB2D9F-A28B-DA74-7C56-4517873F2B36}"/>
              </a:ext>
            </a:extLst>
          </p:cNvPr>
          <p:cNvGraphicFramePr>
            <a:graphicFrameLocks noGrp="1"/>
          </p:cNvGraphicFramePr>
          <p:nvPr/>
        </p:nvGraphicFramePr>
        <p:xfrm>
          <a:off x="599379" y="2125202"/>
          <a:ext cx="10993242" cy="437166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1786">
                  <a:extLst>
                    <a:ext uri="{9D8B030D-6E8A-4147-A177-3AD203B41FA5}">
                      <a16:colId xmlns:a16="http://schemas.microsoft.com/office/drawing/2014/main" val="2638248425"/>
                    </a:ext>
                  </a:extLst>
                </a:gridCol>
                <a:gridCol w="5102087">
                  <a:extLst>
                    <a:ext uri="{9D8B030D-6E8A-4147-A177-3AD203B41FA5}">
                      <a16:colId xmlns:a16="http://schemas.microsoft.com/office/drawing/2014/main" val="3396272864"/>
                    </a:ext>
                  </a:extLst>
                </a:gridCol>
                <a:gridCol w="3959369">
                  <a:extLst>
                    <a:ext uri="{9D8B030D-6E8A-4147-A177-3AD203B41FA5}">
                      <a16:colId xmlns:a16="http://schemas.microsoft.com/office/drawing/2014/main" val="3745884094"/>
                    </a:ext>
                  </a:extLst>
                </a:gridCol>
              </a:tblGrid>
              <a:tr h="347377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Excepción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Definición Breve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Ejemplo Corto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01103"/>
                  </a:ext>
                </a:extLst>
              </a:tr>
              <a:tr h="247887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ValueError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Tipo correcto, valor inapropiado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("texto")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08863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TypeError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Operación entre tipos incompatibles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"texto" + 5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28434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IndexError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Índice fuera del rango en listas o tuplas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[1, 2, 3][5]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8904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KeyError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Clave inexistente en un diccionario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{"clave": "valor"}["</a:t>
                      </a:r>
                      <a:r>
                        <a:rPr lang="es-ES" sz="12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otra_clave</a:t>
                      </a:r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"]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77209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AttributeError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Atributo o método inexistente en un objeto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"texto".append("a")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14868"/>
                  </a:ext>
                </a:extLst>
              </a:tr>
              <a:tr h="247887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ZeroDivisionError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Intento de dividir por cero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10 / 0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620897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FileNotFoundError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Archivo no encontrado en la ruta especificada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open("archivo.txt", "r")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45644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ImportError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Módulo o paquete inexistente o inaccesible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import modulo_que_no_existe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76905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StopIteration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Iteración finalizada sin más elementos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next</a:t>
                      </a:r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s-ES" sz="12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iter</a:t>
                      </a:r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([1])) después de agotar elementos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84157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RuntimeError</a:t>
                      </a:r>
                      <a:endParaRPr lang="es-ES" sz="14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Error en tiempo de ejecución sin causa específica clara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Recursión infinita con </a:t>
                      </a:r>
                      <a:r>
                        <a:rPr lang="es-ES" sz="1200" b="1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def</a:t>
                      </a:r>
                      <a:r>
                        <a:rPr lang="es-ES" sz="1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f(): f(); f()</a:t>
                      </a:r>
                    </a:p>
                  </a:txBody>
                  <a:tcPr marL="59695" marR="59695" marT="29847" marB="2984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5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1E6C-9838-1D2F-3E5C-F806C5F4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8982427-5FA2-55DA-5F60-028BAE258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FE49A14-ECD8-C790-7A1C-6C49FA6FA4A7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1999B865-26DF-38FD-FA55-F3BFEA54E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BBB6987-0C51-63D3-DDA3-6024C3DFEBD2}"/>
              </a:ext>
            </a:extLst>
          </p:cNvPr>
          <p:cNvSpPr txBox="1"/>
          <p:nvPr/>
        </p:nvSpPr>
        <p:spPr>
          <a:xfrm>
            <a:off x="599379" y="1601572"/>
            <a:ext cx="10993242" cy="3993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 era hora: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</a:t>
            </a:r>
            <a:endParaRPr lang="es-ES" sz="2000" dirty="0">
              <a:highlight>
                <a:srgbClr val="BC451B"/>
              </a:highlight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módulo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permite trabajar con fechas y tiempos de manera precisa: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datetime.datetime.now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obtiene la fecha y hora actual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datetime.timedelta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realiza operaciones con fechas y tiempos, como sumar o restar.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strftime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strptime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formatea las fechas.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D90F13-2174-C313-DEE9-AA02D530EEA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D46C16A-5859-41CB-D2E5-5B05D42FA16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E483AF0-5E70-290E-02F4-240935F6C65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F70D6C8-7A3C-1861-D4B3-ED7989A9065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7D83F65-578F-D0B2-7209-F318258BAE68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201F9-F8C4-4078-F826-95B100AB4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23" y="4197366"/>
            <a:ext cx="3473447" cy="2044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B75D02-0CCD-C5EB-EE01-834F48DCD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293" y="5677005"/>
            <a:ext cx="33718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1A4F8D-B284-A377-A7A6-B8E5707B00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020" y="4132823"/>
            <a:ext cx="3007619" cy="1382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5236ED9-F341-2EF2-0B9D-9CCA5936B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8300" y="5410549"/>
            <a:ext cx="316230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44A92B-E3CA-45B1-863E-12D39B4D4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2272" y="4132823"/>
            <a:ext cx="3162300" cy="451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5595C25-192E-E7F4-398A-DC248D4643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2995" y="4581343"/>
            <a:ext cx="265747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373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2782-A60D-4681-B29C-CD3DBD3F1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A5F8C692-FB05-11AF-711B-2B73CD33B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0F6A8F7-1727-C93B-5742-38BFF09AB98A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55F6FC5-0F0A-3262-3736-310DB9311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FD5F7E7-D692-B16A-E9E7-30205D506744}"/>
              </a:ext>
            </a:extLst>
          </p:cNvPr>
          <p:cNvSpPr txBox="1"/>
          <p:nvPr/>
        </p:nvSpPr>
        <p:spPr>
          <a:xfrm>
            <a:off x="599379" y="1601572"/>
            <a:ext cx="10993242" cy="3162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Tiempo al tiempo: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</a:t>
            </a:r>
            <a:endParaRPr lang="es-ES" sz="2000" dirty="0">
              <a:highlight>
                <a:srgbClr val="BC451B"/>
              </a:highlight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Continuando con el manejo de los tiempos, podemos utilizar el módulo time para medir el tiempo en segundos con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time.time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 con mayor precisión con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time.perf_counter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y, del mismo modo, realizar pausas con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time.sleep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FD94DB-0646-1442-DECB-29318E0435D8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F57F4BF-163B-6D2E-63B7-D9433C8F545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C852484-6B69-6FBA-F588-147D8BA7ED56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FBC3B1D-9C5A-10D2-EE55-02BE5E87E32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2F7AE9-FE5D-B2BC-618A-569DAFDFBEF1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BC525D-A3C8-B008-56D2-26F6F2B12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056" y="3429000"/>
            <a:ext cx="4895397" cy="2696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CA49107-DB91-E45B-17C2-9EABF47BE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945" y="4011019"/>
            <a:ext cx="3743325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228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AC3F-5B60-121D-8F6C-F364E5D1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8A2FABE-5405-E58B-AC77-3AD1FC6F9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CB4DAFA-97EF-DB86-9171-5F6EA5E3B277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47E1D21-8658-049B-0791-C8DD42422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048FFDF-8A98-F18A-517B-10991E9262C9}"/>
              </a:ext>
            </a:extLst>
          </p:cNvPr>
          <p:cNvSpPr txBox="1"/>
          <p:nvPr/>
        </p:nvSpPr>
        <p:spPr>
          <a:xfrm>
            <a:off x="592710" y="1407428"/>
            <a:ext cx="10993242" cy="627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Examen de mentira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Eres un programador encargado de crear un simulador de viajes en el tiempo para una agencia de viajes. Este simulador permitirá a los usuarios viajar a una fecha del pasado o del futuro con los siguientes requisitos: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pedirá al usuario la cantidad de años a viajar. Valores positivos para el futuro y negativos para el pasado </a:t>
            </a: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Si el ingreso no es un número, se mostrará un mensaje de error y el programa finalizará.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Si el usuario intenta viajar 0 años, saltará un error personalizado indicando que esa cantidad no es válida. 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Si la cantidad es válida, se mostrará la fecha actual como punto de partida, se calculará a la fecha que viajará utilizando el módulo </a:t>
            </a:r>
            <a:r>
              <a:rPr lang="es-ES" sz="1400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datetime</a:t>
            </a: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Para dar realismo, añadiremos una pausa de 2 segundos antes de mostrar la fecha de destino y, a continuación, mostraremos un mensaje indicando que el viaje ha sido completado, mostrando esta fecha. 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Siempre se mostrará un mensaje al final que indique “Programa finalizado”, incluso si han ocurrido excepciones.</a:t>
            </a:r>
            <a:endParaRPr lang="es-ES" sz="1400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627C030-FF4A-253F-848E-5661E975E7A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C3310C6-2130-8313-AD1B-68270B9E7DA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C443657-ECA5-409D-DC37-82EF81CD70A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E375649-94AE-FA99-AC09-55ED90D277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072FDB-D55D-DEB4-DDB4-9EA902D1843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191728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C48E-F734-ED3A-10CC-6B784717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7E7865A-0F6C-194A-B079-3EEBA0C0A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182C2E2-4FAC-F978-C9C6-6757B4FB1A8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4CAEC22B-8E7E-E50E-E54C-FA741CF8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C8B762C-964E-6D12-3DD5-D8A0967DBD8F}"/>
              </a:ext>
            </a:extLst>
          </p:cNvPr>
          <p:cNvSpPr txBox="1"/>
          <p:nvPr/>
        </p:nvSpPr>
        <p:spPr>
          <a:xfrm>
            <a:off x="592710" y="1407428"/>
            <a:ext cx="10993242" cy="174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Examen de mentira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Ejemplo de resultados: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ABBDBB-6BDE-FFA6-7EE2-AC5716F8D08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5F12489-61AC-7DA8-2905-C3FF060741D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EF59522-3078-7EB0-1442-1B7D100D371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C7468C3-600A-647B-A617-AF05137DF29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B6D4A37-8F85-6FE9-F751-783689871C9E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12C5E1-5BE0-439B-0286-EB6ABFB3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5" y="2564400"/>
            <a:ext cx="6787394" cy="1747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CEDC29-D7D9-C1DC-8DC3-5E2CC31BBA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618" y="3951575"/>
            <a:ext cx="6923042" cy="776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D78D48-06E2-049E-3C0F-45BCDA1D6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677" y="4646646"/>
            <a:ext cx="7210246" cy="1315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050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AC9DE-22BE-208B-F141-30EFDFEA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838EECD2-4A57-C871-E4CE-5E1A74C2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FC6B43E-D4AC-8F48-39C3-94B339D83966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645FAEE-1BB2-A8F3-9322-EF4EACDFC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7518517-25F1-B5DB-BA86-C6163EC17782}"/>
              </a:ext>
            </a:extLst>
          </p:cNvPr>
          <p:cNvSpPr txBox="1"/>
          <p:nvPr/>
        </p:nvSpPr>
        <p:spPr>
          <a:xfrm>
            <a:off x="592710" y="1407428"/>
            <a:ext cx="10993242" cy="359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Cosas pendientes: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Formato Unix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(segundos desde el 1 de enero de 1970 a las 00:00:00 UTC)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Obtener el tiempo en formato Unix </a:t>
            </a: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time.time</a:t>
            </a: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Convertir una fecha a formato Unix  </a:t>
            </a:r>
            <a:r>
              <a:rPr lang="es-ES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fecha.timestamp</a:t>
            </a: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Convertir formato Unix a fecha  </a:t>
            </a:r>
            <a:r>
              <a:rPr lang="es-ES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datetime.fromtimestamp</a:t>
            </a: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s-ES" b="1" kern="100" dirty="0" err="1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unix</a:t>
            </a:r>
            <a:r>
              <a:rPr lang="es-ES" b="1" kern="100" dirty="0"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Strftime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b="1" kern="100" dirty="0">
              <a:latin typeface="Cascadia Code" panose="020B060902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111AE4-D81F-40D6-1744-44924CBAA42E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4175235-066C-69C3-C43B-E1BD04DA188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13E4570-1317-ACEC-6A54-C8C7D390708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F84D045-F820-0A6A-CAA7-C6B9865D714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F50CC3E-7D65-A075-6C7B-19BF05BC130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7075EB-0877-3D7E-8F9A-F0B5F3400D1A}"/>
              </a:ext>
            </a:extLst>
          </p:cNvPr>
          <p:cNvSpPr txBox="1"/>
          <p:nvPr/>
        </p:nvSpPr>
        <p:spPr>
          <a:xfrm>
            <a:off x="457033" y="4492414"/>
            <a:ext cx="6128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Especificadores Comunes en </a:t>
            </a:r>
            <a:r>
              <a:rPr lang="es-ES" sz="1400" b="1" kern="100" dirty="0" err="1">
                <a:latin typeface="Cascadia Code" panose="020B0609020000020004" pitchFamily="49" charset="0"/>
                <a:cs typeface="Times New Roman" panose="02020603050405020304" pitchFamily="18" charset="0"/>
              </a:rPr>
              <a:t>strftime</a:t>
            </a:r>
            <a:endParaRPr lang="es-ES" sz="1400" b="1" kern="100" dirty="0">
              <a:latin typeface="Cascadia Code" panose="020B0609020000020004" pitchFamily="49" charset="0"/>
              <a:cs typeface="Times New Roman" panose="02020603050405020304" pitchFamily="18" charset="0"/>
            </a:endParaRP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%Y: Año con cuatro dígitos (por ejemplo, 2023).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%y: Año con dos dígitos (por ejemplo, 23).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%m: Mes en número (01 a 12).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%B: Nombre completo del mes (por ejemplo, </a:t>
            </a:r>
            <a:r>
              <a:rPr lang="es-ES" sz="1400" b="1" kern="100" dirty="0" err="1">
                <a:latin typeface="Cascadia Code" panose="020B0609020000020004" pitchFamily="49" charset="0"/>
                <a:cs typeface="Times New Roman" panose="02020603050405020304" pitchFamily="18" charset="0"/>
              </a:rPr>
              <a:t>November</a:t>
            </a:r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%b: Abreviatura del mes (por ejemplo, Nov).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%d: Día del mes con dos dígitos (01 a 31).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%A: Nombre completo del día de la semana (por ejemplo, </a:t>
            </a:r>
            <a:r>
              <a:rPr lang="es-ES" sz="1400" b="1" kern="100" dirty="0" err="1">
                <a:latin typeface="Cascadia Code" panose="020B0609020000020004" pitchFamily="49" charset="0"/>
                <a:cs typeface="Times New Roman" panose="02020603050405020304" pitchFamily="18" charset="0"/>
              </a:rPr>
              <a:t>Tuesday</a:t>
            </a:r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).</a:t>
            </a:r>
          </a:p>
          <a:p>
            <a:r>
              <a:rPr lang="es-ES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%a: Abreviatura del día de la semana (por ejemplo, Tue).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E7DDC6-E6F9-D4F1-84D4-9C294832544C}"/>
              </a:ext>
            </a:extLst>
          </p:cNvPr>
          <p:cNvSpPr txBox="1"/>
          <p:nvPr/>
        </p:nvSpPr>
        <p:spPr>
          <a:xfrm>
            <a:off x="6512502" y="4488197"/>
            <a:ext cx="61280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Especificadores de Hora</a:t>
            </a:r>
          </a:p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%H: Hora </a:t>
            </a:r>
            <a:r>
              <a:rPr lang="pt-BR" sz="1400" b="1" kern="100" dirty="0" err="1">
                <a:latin typeface="Cascadia Code" panose="020B0609020000020004" pitchFamily="49" charset="0"/>
                <a:cs typeface="Times New Roman" panose="02020603050405020304" pitchFamily="18" charset="0"/>
              </a:rPr>
              <a:t>en</a:t>
            </a:r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 formato de 24 horas (00 a 23).</a:t>
            </a:r>
          </a:p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%I: Hora </a:t>
            </a:r>
            <a:r>
              <a:rPr lang="pt-BR" sz="1400" b="1" kern="100" dirty="0" err="1">
                <a:latin typeface="Cascadia Code" panose="020B0609020000020004" pitchFamily="49" charset="0"/>
                <a:cs typeface="Times New Roman" panose="02020603050405020304" pitchFamily="18" charset="0"/>
              </a:rPr>
              <a:t>en</a:t>
            </a:r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 formato de 12 horas (01 a 12).</a:t>
            </a:r>
          </a:p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%p: AM o PM.</a:t>
            </a:r>
          </a:p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%M: Minutos (00 a 59).</a:t>
            </a:r>
          </a:p>
          <a:p>
            <a:r>
              <a:rPr lang="pt-BR" sz="1400" b="1" kern="100" dirty="0">
                <a:latin typeface="Cascadia Code" panose="020B0609020000020004" pitchFamily="49" charset="0"/>
                <a:cs typeface="Times New Roman" panose="02020603050405020304" pitchFamily="18" charset="0"/>
              </a:rPr>
              <a:t>%S: Segundos (00 a 59).</a:t>
            </a:r>
            <a:endParaRPr lang="es-ES" sz="1400" b="1" kern="100" dirty="0">
              <a:latin typeface="Cascadia Code" panose="020B060902000002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C56E-EA0A-058C-6A35-1D20A4FC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8CA2316-092E-B9A2-321D-0D263335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3E1AA31-B1D4-6E55-C696-748C1609F88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A797461-0C43-B160-A725-3805BD537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F26773C-148F-CB36-48F7-A5E5EC7A98D5}"/>
              </a:ext>
            </a:extLst>
          </p:cNvPr>
          <p:cNvSpPr txBox="1"/>
          <p:nvPr/>
        </p:nvSpPr>
        <p:spPr>
          <a:xfrm>
            <a:off x="599379" y="1601572"/>
            <a:ext cx="10993242" cy="216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una estructura condicional, podemos encontrar 3 instrucciones principales: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E8998A-C475-2EEB-7914-658A2808F01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B5A1C86-EE91-F623-3C83-119ED60FF76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3C730C1-A367-2E0D-C4FC-BD02E14778F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45864B5-6994-8507-ED93-5352C1BEF7A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0A5F06-5F0A-0D0E-204B-028604EC2DD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CE1214-A2AA-11E7-4CBB-A600FF23E063}"/>
              </a:ext>
            </a:extLst>
          </p:cNvPr>
          <p:cNvSpPr txBox="1"/>
          <p:nvPr/>
        </p:nvSpPr>
        <p:spPr>
          <a:xfrm>
            <a:off x="553052" y="2911064"/>
            <a:ext cx="6126044" cy="378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(si…) permite ejecutar un bloque de código si su expresión o condición es verdadera.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declaración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en cambio, si…), permite evaluar otras condiciones adicionales.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declaración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(en caso contrario…), ejecuta un bloque si el resto de condiciones son falsas.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DE1127-2813-A311-DAD8-D4B6167DC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630" y="2798085"/>
            <a:ext cx="4833731" cy="1891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377CA85-FB4F-D66C-B0A0-AD567E03C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180" y="4642368"/>
            <a:ext cx="370522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62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90F8-B4CC-9833-4ED6-068A74DF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4308F9-B075-C33E-339F-78725C71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36D196B-B649-B39C-D39D-9F18C43146F3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2CF12A0-CCF6-BE26-1526-C97A03A59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B1C049D-C490-3532-CC69-EDB99FF22A6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 de tipo “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 Ternario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ternarios permiten asignar valores a variables de forma concisa basándose en una sola condición.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EE9900-FA05-F90E-51ED-BFA0A97497A1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09DED62-5FB4-A4CD-0E16-E34D631E66E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928C4E0-1CE5-6414-F33E-5EC6DC48ACC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E2A03ED-8512-0913-211E-520C4CDD417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E19490C-76E9-3B52-8DDF-F99A47414C3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0C3547-25B7-5037-85C9-E4818CA0CA80}"/>
              </a:ext>
            </a:extLst>
          </p:cNvPr>
          <p:cNvSpPr txBox="1"/>
          <p:nvPr/>
        </p:nvSpPr>
        <p:spPr>
          <a:xfrm>
            <a:off x="599379" y="3764215"/>
            <a:ext cx="1141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 = </a:t>
            </a:r>
            <a:r>
              <a:rPr lang="es-ES" sz="24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valor_si_verdadero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condición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valor_si_falso</a:t>
            </a:r>
            <a:endParaRPr lang="es-ES" sz="2400" b="1" dirty="0">
              <a:solidFill>
                <a:srgbClr val="BC451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38A0FE-7EE8-7FAE-F8F7-FB255F7F8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191" y="4387035"/>
            <a:ext cx="7202564" cy="1027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909017-CC6C-E7E9-7C10-281E8F391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964" y="5158829"/>
            <a:ext cx="4027622" cy="607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39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5A64-07A4-AB5B-98BD-D8EDBDB4C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E5CF398-08DF-9856-35BE-3AC22A86C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273B73B-B3E7-0E83-35AA-DB794C6EF2CC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476C625-9B5C-5F25-C55F-2A06E3E2D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491506A-8E05-1254-B6BF-46F09D9B5222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 de tipo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Match-case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(Switch-case para los amigos).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Permite manejar múltiples casos discretos de una variable (en lugar de condiciones), de manera más organizada y legible.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EADF7B-B78B-3A86-D3AF-0AE08ECFEF1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2C80C1-F8BF-5314-C555-83E69F30AC3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4C65177-78A3-1692-0301-D55864EC326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B892107-61E1-E847-12D1-39A9267207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4F1968-5EA0-7D3B-86EF-4CA1AEB8A4F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7E111-7666-77C2-93B2-D97C87D6A55B}"/>
              </a:ext>
            </a:extLst>
          </p:cNvPr>
          <p:cNvSpPr txBox="1"/>
          <p:nvPr/>
        </p:nvSpPr>
        <p:spPr>
          <a:xfrm>
            <a:off x="1400477" y="3762748"/>
            <a:ext cx="6122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variable: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s-ES" sz="20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case &lt;patron_1&gt;: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1</a:t>
            </a:r>
          </a:p>
          <a:p>
            <a:r>
              <a:rPr lang="es-ES" sz="20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case &lt;patron_2&gt;: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2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2000" dirty="0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case _: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Resto</a:t>
            </a:r>
            <a:endParaRPr lang="es-E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E1D5F6-8832-535D-1663-1DCEE0EE8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045" y="3692241"/>
            <a:ext cx="309562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8C82A2-42C9-1C89-A6D2-16E85DAE4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074" y="6295897"/>
            <a:ext cx="1657504" cy="443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4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21910</TotalTime>
  <Words>6090</Words>
  <Application>Microsoft Office PowerPoint</Application>
  <PresentationFormat>Panorámica</PresentationFormat>
  <Paragraphs>773</Paragraphs>
  <Slides>68</Slides>
  <Notes>66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9" baseType="lpstr">
      <vt:lpstr>Abadi Extra Light</vt:lpstr>
      <vt:lpstr>Aptos</vt:lpstr>
      <vt:lpstr>Arial</vt:lpstr>
      <vt:lpstr>Bauhaus 93</vt:lpstr>
      <vt:lpstr>Calisto MT</vt:lpstr>
      <vt:lpstr>Cascadia Code</vt:lpstr>
      <vt:lpstr>Cascadia Code SemiBold</vt:lpstr>
      <vt:lpstr>Cascadia Mono</vt:lpstr>
      <vt:lpstr>Wingdings</vt:lpstr>
      <vt:lpstr>Wingdings 2</vt:lpstr>
      <vt:lpstr>Pizarra</vt:lpstr>
      <vt:lpstr>Programación de Inteligencia Artificial</vt:lpstr>
      <vt:lpstr>Presentación de PowerPoint</vt:lpstr>
      <vt:lpstr>Programación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Hidalgo García</dc:creator>
  <cp:lastModifiedBy>Carlos Hidalgo García</cp:lastModifiedBy>
  <cp:revision>2</cp:revision>
  <dcterms:created xsi:type="dcterms:W3CDTF">2024-09-16T20:30:32Z</dcterms:created>
  <dcterms:modified xsi:type="dcterms:W3CDTF">2025-10-15T08:56:52Z</dcterms:modified>
</cp:coreProperties>
</file>