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ource Sans 3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3606DD-1F33-4B4C-BAD1-E1CCB53D7ACF}">
  <a:tblStyle styleId="{4C3606DD-1F33-4B4C-BAD1-E1CCB53D7A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3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Sans3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3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3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fc14753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fc14753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c14753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c14753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fc147530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fc147530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c147530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c147530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fc1475303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fc1475303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c147530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c147530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fc147530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fc147530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172c7f93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172c7f93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172c7f93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172c7f93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gif"/><Relationship Id="rId4" Type="http://schemas.openxmlformats.org/officeDocument/2006/relationships/image" Target="../media/image3.gif"/><Relationship Id="rId5" Type="http://schemas.openxmlformats.org/officeDocument/2006/relationships/image" Target="../media/image6.gif"/><Relationship Id="rId6" Type="http://schemas.openxmlformats.org/officeDocument/2006/relationships/image" Target="../media/image13.gif"/><Relationship Id="rId7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image" Target="../media/image12.png"/><Relationship Id="rId5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abrinahirani/reinforcement-learning-w-gym/blob/main/DQ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65325" y="1899325"/>
            <a:ext cx="5271000" cy="267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40025" y="877250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Reinforcement Learning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292000" y="2477925"/>
            <a:ext cx="57528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eriod"/>
            </a:pP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What Is Reinforcement Learning?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eriod"/>
            </a:pP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Markov Decision Process MDP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eriod"/>
            </a:pP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Evaluating Policies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eriod"/>
            </a:pP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Aside: Preliminary Machine Learning Background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AutoNum type="arabicPeriod"/>
            </a:pP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Code Walkthrough: DQN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41825" y="7084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INTRODUCTION TO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65322" y="1899325"/>
            <a:ext cx="9276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AGENDA</a:t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Robot Vector Images | Free Photos, PNG Stickers, Wallpapers &amp; Backgrounds -  rawpixel" id="60" name="Google Shape;60;p13"/>
          <p:cNvPicPr preferRelativeResize="0"/>
          <p:nvPr/>
        </p:nvPicPr>
        <p:blipFill rotWithShape="1">
          <a:blip r:embed="rId3">
            <a:alphaModFix/>
          </a:blip>
          <a:srcRect b="33422" l="50077" r="26366" t="34437"/>
          <a:stretch/>
        </p:blipFill>
        <p:spPr>
          <a:xfrm>
            <a:off x="602775" y="1913500"/>
            <a:ext cx="1243974" cy="11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Robot Vector Images | Free Photos, PNG Stickers, Wallpapers &amp; Backgrounds -  rawpixel" id="61" name="Google Shape;61;p13"/>
          <p:cNvPicPr preferRelativeResize="0"/>
          <p:nvPr/>
        </p:nvPicPr>
        <p:blipFill rotWithShape="1">
          <a:blip r:embed="rId3">
            <a:alphaModFix/>
          </a:blip>
          <a:srcRect b="0" l="75053" r="0" t="66850"/>
          <a:stretch/>
        </p:blipFill>
        <p:spPr>
          <a:xfrm>
            <a:off x="1441825" y="3218231"/>
            <a:ext cx="1428176" cy="126519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bot Vector Images | Free Photos, PNG Stickers, Wallpapers &amp; Backgrounds -  rawpixel"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00" y="0"/>
            <a:ext cx="77153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602775" y="5919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What Is </a:t>
            </a: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Reinforcement Learning?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41513"/>
          <a:stretch/>
        </p:blipFill>
        <p:spPr>
          <a:xfrm>
            <a:off x="1112300" y="2534601"/>
            <a:ext cx="6919399" cy="205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71" idx="2"/>
            <a:endCxn id="72" idx="0"/>
          </p:cNvCxnSpPr>
          <p:nvPr/>
        </p:nvCxnSpPr>
        <p:spPr>
          <a:xfrm flipH="1" rot="-5400000">
            <a:off x="5498100" y="903375"/>
            <a:ext cx="381900" cy="2234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4" idx="0"/>
            <a:endCxn id="71" idx="2"/>
          </p:cNvCxnSpPr>
          <p:nvPr/>
        </p:nvCxnSpPr>
        <p:spPr>
          <a:xfrm rot="-5400000">
            <a:off x="3213250" y="852575"/>
            <a:ext cx="381900" cy="2335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3509700" y="1245075"/>
            <a:ext cx="2124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Machine Learning</a:t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93300" y="2211275"/>
            <a:ext cx="1686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Supervised Learning</a:t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814175" y="2211275"/>
            <a:ext cx="1983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Reinforcement Learning</a:t>
            </a:r>
            <a:endParaRPr b="1"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61863" y="2211275"/>
            <a:ext cx="2124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Unsupervised </a:t>
            </a: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Learning</a:t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602775" y="5919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What Is Reinforcement Learning?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839450" y="1473675"/>
            <a:ext cx="5034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Reinforcement Learning (RL) is a type of machine learning where an agent learns to make decisions by interacting with an environment. The agent receives feedback from the environment in the form of a reward or a penalty and learns from this feedback to make better decisions. The goal is to maximize cumulative reward over time.</a:t>
            </a:r>
            <a:endParaRPr sz="1300"/>
          </a:p>
        </p:txBody>
      </p:sp>
      <p:pic>
        <p:nvPicPr>
          <p:cNvPr descr="Robot Vector Images | Free Photos, PNG Stickers, Wallpapers &amp; Backgrounds -  rawpixel" id="84" name="Google Shape;84;p15"/>
          <p:cNvPicPr preferRelativeResize="0"/>
          <p:nvPr/>
        </p:nvPicPr>
        <p:blipFill rotWithShape="1">
          <a:blip r:embed="rId3">
            <a:alphaModFix/>
          </a:blip>
          <a:srcRect b="36042" l="25215" r="53574" t="34248"/>
          <a:stretch/>
        </p:blipFill>
        <p:spPr>
          <a:xfrm>
            <a:off x="4761550" y="3405125"/>
            <a:ext cx="1152788" cy="1076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Robot Vector Images | Free Photos, PNG Stickers, Wallpapers &amp; Backgrounds -  rawpixel" id="85" name="Google Shape;85;p15"/>
          <p:cNvPicPr preferRelativeResize="0"/>
          <p:nvPr/>
        </p:nvPicPr>
        <p:blipFill rotWithShape="1">
          <a:blip r:embed="rId3">
            <a:alphaModFix/>
          </a:blip>
          <a:srcRect b="68411" l="75420" r="0" t="0"/>
          <a:stretch/>
        </p:blipFill>
        <p:spPr>
          <a:xfrm>
            <a:off x="7048950" y="1702270"/>
            <a:ext cx="1256400" cy="10764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925" y="3051588"/>
            <a:ext cx="2360299" cy="157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ctrTitle"/>
          </p:nvPr>
        </p:nvSpPr>
        <p:spPr>
          <a:xfrm>
            <a:off x="602775" y="5919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Markov Decision Process MDP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78975" y="3113475"/>
            <a:ext cx="807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Trajectory/Episode:</a:t>
            </a: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a sequence of states and actions representing a single run of the agent interacting with the environment</a:t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Policy (π</a:t>
            </a:r>
            <a:r>
              <a:rPr b="1" baseline="-25000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θ</a:t>
            </a: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): </a:t>
            </a:r>
            <a:r>
              <a:rPr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a mapping from states to actions that defines the behaviour of the agent in the environment</a:t>
            </a:r>
            <a:endParaRPr sz="13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98" y="1565075"/>
            <a:ext cx="3684222" cy="12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947400" y="4278150"/>
            <a:ext cx="724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The goal of reinforcement learning is to find the optimal policy </a:t>
            </a: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π</a:t>
            </a:r>
            <a:r>
              <a:rPr b="1" baseline="-25000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θ</a:t>
            </a:r>
            <a:r>
              <a:rPr b="1" baseline="30000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*</a:t>
            </a:r>
            <a:r>
              <a:rPr b="1" lang="en" sz="13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.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200" y="3413875"/>
            <a:ext cx="1710524" cy="1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type="ctrTitle"/>
          </p:nvPr>
        </p:nvSpPr>
        <p:spPr>
          <a:xfrm>
            <a:off x="-128625" y="5797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Evaluating Policies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83775" y="1621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(Undiscounted) Return:</a:t>
            </a:r>
            <a:endParaRPr sz="15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87" y="1537700"/>
            <a:ext cx="2843051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1750" y="2278875"/>
            <a:ext cx="3426376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983775" y="2375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Discounted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Return:</a:t>
            </a:r>
            <a:endParaRPr sz="1500"/>
          </a:p>
        </p:txBody>
      </p:sp>
      <p:sp>
        <p:nvSpPr>
          <p:cNvPr id="109" name="Google Shape;109;p17"/>
          <p:cNvSpPr txBox="1"/>
          <p:nvPr/>
        </p:nvSpPr>
        <p:spPr>
          <a:xfrm>
            <a:off x="983775" y="31304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State-Value Function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:</a:t>
            </a:r>
            <a:endParaRPr sz="1500"/>
          </a:p>
        </p:txBody>
      </p:sp>
      <p:sp>
        <p:nvSpPr>
          <p:cNvPr id="110" name="Google Shape;110;p17"/>
          <p:cNvSpPr txBox="1"/>
          <p:nvPr/>
        </p:nvSpPr>
        <p:spPr>
          <a:xfrm>
            <a:off x="968850" y="382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Action-Value Function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:</a:t>
            </a:r>
            <a:endParaRPr sz="1500"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275" y="3194600"/>
            <a:ext cx="2195461" cy="2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3625" y="2523950"/>
            <a:ext cx="712850" cy="1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1750" y="3885025"/>
            <a:ext cx="3411550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8"/>
          <p:cNvSpPr txBox="1"/>
          <p:nvPr>
            <p:ph type="ctrTitle"/>
          </p:nvPr>
        </p:nvSpPr>
        <p:spPr>
          <a:xfrm>
            <a:off x="-128625" y="5797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Evaluating Policies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52879" l="0" r="11268" t="0"/>
          <a:stretch/>
        </p:blipFill>
        <p:spPr>
          <a:xfrm>
            <a:off x="983775" y="2516950"/>
            <a:ext cx="338746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1690" t="40568"/>
          <a:stretch/>
        </p:blipFill>
        <p:spPr>
          <a:xfrm>
            <a:off x="1115900" y="3137725"/>
            <a:ext cx="3943736" cy="4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83775" y="18499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Bellman Equations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:</a:t>
            </a:r>
            <a:endParaRPr sz="1500"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6201400" y="27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{4C3606DD-1F33-4B4C-BAD1-E1CCB53D7ACF}</a:tableStyleId>
              </a:tblPr>
              <a:tblGrid>
                <a:gridCol w="683550"/>
                <a:gridCol w="683550"/>
                <a:gridCol w="683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</a:t>
                      </a:r>
                      <a:r>
                        <a:rPr baseline="-25000"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0</a:t>
                      </a:r>
                      <a:endParaRPr baseline="-25000"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Robot Vector Images | Free Photos, PNG Stickers, Wallpapers &amp; Backgrounds -  rawpixel" id="125" name="Google Shape;125;p18"/>
          <p:cNvPicPr preferRelativeResize="0"/>
          <p:nvPr/>
        </p:nvPicPr>
        <p:blipFill rotWithShape="1">
          <a:blip r:embed="rId4">
            <a:alphaModFix/>
          </a:blip>
          <a:srcRect b="67033" l="25832" r="51699" t="0"/>
          <a:stretch/>
        </p:blipFill>
        <p:spPr>
          <a:xfrm>
            <a:off x="7267525" y="1416000"/>
            <a:ext cx="1125500" cy="1100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Robot Vector Images | Free Photos, PNG Stickers, Wallpapers &amp; Backgrounds -  rawpixel" id="126" name="Google Shape;126;p18"/>
          <p:cNvPicPr preferRelativeResize="0"/>
          <p:nvPr/>
        </p:nvPicPr>
        <p:blipFill rotWithShape="1">
          <a:blip r:embed="rId4">
            <a:alphaModFix/>
          </a:blip>
          <a:srcRect b="66483" l="50077" r="25313" t="0"/>
          <a:stretch/>
        </p:blipFill>
        <p:spPr>
          <a:xfrm>
            <a:off x="5059625" y="3861425"/>
            <a:ext cx="852850" cy="774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type="ctrTitle"/>
          </p:nvPr>
        </p:nvSpPr>
        <p:spPr>
          <a:xfrm>
            <a:off x="602775" y="591975"/>
            <a:ext cx="6458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Aside: Preliminary Machine Learning Background 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45525" y="1234325"/>
            <a:ext cx="515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BGK #1:</a:t>
            </a: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 A neural network is a function approximator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75" y="1920600"/>
            <a:ext cx="2438401" cy="18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475" y="3549300"/>
            <a:ext cx="1894604" cy="87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0" t="3072"/>
          <a:stretch/>
        </p:blipFill>
        <p:spPr>
          <a:xfrm>
            <a:off x="4165150" y="1993175"/>
            <a:ext cx="4393624" cy="20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7592" l="23163" r="10712" t="10854"/>
          <a:stretch/>
        </p:blipFill>
        <p:spPr>
          <a:xfrm>
            <a:off x="2678294" y="2255825"/>
            <a:ext cx="3189382" cy="25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type="ctrTitle"/>
          </p:nvPr>
        </p:nvSpPr>
        <p:spPr>
          <a:xfrm>
            <a:off x="602775" y="591975"/>
            <a:ext cx="64584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Aside: Preliminary Machine Learning Background 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45525" y="1234325"/>
            <a:ext cx="6117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BGK #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1</a:t>
            </a: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:</a:t>
            </a: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 A neural network is a function approximation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BGK #2:</a:t>
            </a:r>
            <a:r>
              <a:rPr lang="en" sz="15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 This function approximation is fine-tuned via gradient descent</a:t>
            </a:r>
            <a:endParaRPr sz="15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650" y="2255819"/>
            <a:ext cx="2801850" cy="18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5">
            <a:alphaModFix/>
          </a:blip>
          <a:srcRect b="23008" l="11983" r="17563" t="28997"/>
          <a:stretch/>
        </p:blipFill>
        <p:spPr>
          <a:xfrm>
            <a:off x="887225" y="2148425"/>
            <a:ext cx="2149749" cy="5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236100" y="210150"/>
            <a:ext cx="8671800" cy="472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type="ctrTitle"/>
          </p:nvPr>
        </p:nvSpPr>
        <p:spPr>
          <a:xfrm>
            <a:off x="374175" y="591975"/>
            <a:ext cx="50349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Source Sans 3"/>
                <a:ea typeface="Source Sans 3"/>
                <a:cs typeface="Source Sans 3"/>
                <a:sym typeface="Source Sans 3"/>
              </a:rPr>
              <a:t>Code Walkthrough: DQN</a:t>
            </a:r>
            <a:endParaRPr b="1" sz="25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36100" y="210150"/>
            <a:ext cx="1256400" cy="36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INTRO TO RL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997250" y="2479700"/>
            <a:ext cx="69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</a:t>
            </a:r>
            <a:r>
              <a:rPr lang="en" sz="1300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3"/>
              </a:rPr>
              <a:t>https://github.com/sabrinahirani/reinforcement-learning-w-gym/blob/main/DQN.ipynb</a:t>
            </a:r>
            <a:endParaRPr sz="1300"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