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22_2932F32F.xml" ContentType="application/vnd.ms-powerpoint.comments+xml"/>
  <Override PartName="/ppt/comments/modernComment_123_D306381C.xml" ContentType="application/vnd.ms-powerpoint.comments+xml"/>
  <Override PartName="/ppt/comments/modernComment_11F_DF6C82C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1" r:id="rId4"/>
    <p:sldId id="293" r:id="rId5"/>
    <p:sldId id="287" r:id="rId6"/>
    <p:sldId id="286" r:id="rId7"/>
    <p:sldId id="296" r:id="rId8"/>
    <p:sldId id="258" r:id="rId9"/>
    <p:sldId id="295" r:id="rId10"/>
    <p:sldId id="298" r:id="rId11"/>
    <p:sldId id="299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5BCD30-4BB6-85AF-B116-EAD51F15E899}" name="Gao, Yu" initials="GY" userId="S::yugao@uic.edu::76a76fdc-45fd-44f0-b235-6b1c5caf702c" providerId="AD"/>
  <p188:author id="{5E1803F4-0C46-16CE-7535-9F94C093858F}" name="Khuntia, Sabrina" initials="SK" userId="S::khuntia3@uic.edu::2542d5fe-8b45-4881-a227-78b36b46b9f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1F_DF6C82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380D1B8-5AC5-4088-AE51-699C9F8CCD9F}" authorId="{EA5BCD30-4BB6-85AF-B116-EAD51F15E899}" status="resolved" created="2024-02-12T16:59:16.51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48430542" sldId="287"/>
      <ac:spMk id="2" creationId="{AF37CD6D-C0DA-0D11-6D18-9461679B109C}"/>
      <ac:txMk cp="0">
        <ac:context len="57" hash="2353704547"/>
      </ac:txMk>
    </ac:txMkLst>
    <p188:pos x="4469446" y="577516"/>
    <p188:txBody>
      <a:bodyPr/>
      <a:lstStyle/>
      <a:p>
        <a:r>
          <a:rPr lang="en-US"/>
          <a:t>Protease cleavage site specificity map</a:t>
        </a:r>
      </a:p>
    </p188:txBody>
  </p188:cm>
</p188:cmLst>
</file>

<file path=ppt/comments/modernComment_122_2932F3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49CCD8-7FD3-4866-BE3A-4FDB296582F9}" authorId="{EA5BCD30-4BB6-85AF-B116-EAD51F15E899}" status="resolved" created="2024-02-12T17:01:44.99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91204911" sldId="290"/>
      <ac:spMk id="3" creationId="{BB34E5B3-5F72-F0FE-D528-C10D729B5B32}"/>
      <ac:txMk cp="66">
        <ac:context len="192" hash="3874441627"/>
      </ac:txMk>
    </ac:txMkLst>
    <p188:pos x="3486293" y="1103205"/>
    <p188:txBody>
      <a:bodyPr/>
      <a:lstStyle/>
      <a:p>
        <a:r>
          <a:rPr lang="en-US"/>
          <a:t>Change to cleavage simulation</a:t>
        </a:r>
      </a:p>
    </p188:txBody>
  </p188:cm>
  <p188:cm id="{4BDD00D6-C035-46A9-B256-A1270DD97A9F}" authorId="{EA5BCD30-4BB6-85AF-B116-EAD51F15E899}" status="resolved" created="2024-02-12T17:02:00.48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91204911" sldId="290"/>
      <ac:spMk id="3" creationId="{BB34E5B3-5F72-F0FE-D528-C10D729B5B32}"/>
      <ac:txMk cp="112">
        <ac:context len="192" hash="3874441627"/>
      </ac:txMk>
    </ac:txMkLst>
    <p188:pos x="7797036" y="1103205"/>
    <p188:txBody>
      <a:bodyPr/>
      <a:lstStyle/>
      <a:p>
        <a:r>
          <a:rPr lang="en-US"/>
          <a:t>Use all the proteins, not just one</a:t>
        </a:r>
      </a:p>
    </p188:txBody>
  </p188:cm>
</p188:cmLst>
</file>

<file path=ppt/comments/modernComment_123_D30638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0AC6E7-6F5E-41FC-9EBD-70E80138BDC3}" authorId="{EA5BCD30-4BB6-85AF-B116-EAD51F15E899}" status="resolved" created="2024-02-12T16:58:44.14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40400156" sldId="291"/>
      <ac:spMk id="3" creationId="{F292CFAC-ACCD-B13A-BEF3-24BB0A7CD536}"/>
      <ac:txMk cp="125" len="39">
        <ac:context len="166" hash="905966191"/>
      </ac:txMk>
    </ac:txMkLst>
    <p188:pos x="5117666" y="2254536"/>
    <p188:txBody>
      <a:bodyPr/>
      <a:lstStyle/>
      <a:p>
        <a:r>
          <a:rPr lang="en-US"/>
          <a:t>Remove, not limited to promega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D99C-77E8-0241-A8C6-34A75AC62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20419-294B-B49B-3209-66028D621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7AE0-A18F-AF69-75FA-CBEAA049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AC52-8204-AE54-2104-90570DD4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DF68-C44D-3CAC-375C-1A695FAF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EAB0-C858-16AD-4F36-6B5445B1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3586-2AEE-D9BC-C7A0-D9A9856A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1F70-E919-DBF6-66D7-49B02973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94375-A347-62FE-4119-9AC2FC7B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EF7-6819-A96F-D401-76574D30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68360-2C83-14E4-4138-8745CC1F6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E8A85-0BD9-F6F0-7903-964521EE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45A6-FB47-6531-BE2F-D019F47B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A411-4A47-82C1-3570-8B04D813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CF74-7230-7A3D-C6C7-902CA57E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D02E-B020-FD0A-1140-3CE12CF9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07BD-3BCE-50A6-EA0F-EBA3D827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03C7-7814-C6F8-DBA4-F368CFCF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24FC-BC89-4C59-5CDE-FE690729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F9C2-B017-2F90-7664-635A5203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54CF-1440-48DC-CFCF-22767F8C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9043E-31D4-1709-336F-D3DC5B70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43BE-3884-5134-8F7D-6727AF06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CF30-D1DB-23EB-A26F-B2201085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6221-C28A-1391-0875-8747AB62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D228-E262-3589-68F6-EA77D419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214A-7288-240E-CBFC-6295363FA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62404-DC5A-EBBF-9ECB-E69AE1AEF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0E27C-DA70-C8CC-D8AA-4EF4FE17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43F1F-438D-5B83-F951-6B309510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3CC1-9559-6D48-DC61-20A309B2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22A9-B5E3-ECBD-6B0C-BC6FB52B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3F57-C041-E757-63F4-FEF8D103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E034-9613-4DD5-1346-E6F6E3AF8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5F593-287C-B220-DA63-DFB28DB42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951D1-D378-E86D-9083-6E5D8EACF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AA410-25FC-9971-C1D6-611E3E2B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EB17B-8866-E2F9-3305-F8BCC61D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72561-40CB-9E47-663B-08932635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C702-B3BC-42BD-A190-DB6A0A11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DFE80-79FE-1EC9-939D-3022C193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C994C-844C-3A00-139A-204FFFA9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317F-DB77-F48B-A0D8-2EA1B337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0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E9A42-6478-4D89-3E2A-1667B8EA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A6DD0-90E9-21F5-408D-7FCF6A43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D635E-2511-49E9-E3DE-F0DCE392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1722-D596-C020-7BBA-4CF2F140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4F2F-AF1A-5FB8-5A40-7B9ACE4D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656C9-56D2-65A2-859D-3F5A68EB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2A27E-301A-95F0-D59D-16648C78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8BCCF-F0DB-BC65-1D1E-8A0C457D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8096-5A23-D80B-4E08-AA2C470B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6002-8452-1D1B-5595-EF222964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19E46-FCAB-6F6B-624E-2FB8B6369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786C3-BCFE-A1B3-C163-858AA492E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67F6-F53E-6D48-60CD-509F395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8F30-1E82-64AB-7E22-75A692EA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8383-30A0-2186-B418-6D1993AC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F786-E684-6F14-26AD-336474BF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D57C-515F-E9FC-A20C-EC25D803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CCB8-AA7A-30D1-FEBD-E659720C2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42CDA-DC5C-4063-808C-FAB6400D0F6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2A3C-4FC4-9DD8-BDF2-2811EA40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E593-D507-BC18-71E0-2B12F3BBB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0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22_2932F32F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23_D306381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F_DF6C82CE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94F2A53-B272-4761-8014-2B7AF4A86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63" y="712788"/>
            <a:ext cx="7213600" cy="4002088"/>
          </a:xfrm>
          <a:prstGeom prst="rect">
            <a:avLst/>
          </a:prstGeom>
        </p:spPr>
      </p:pic>
      <p:pic>
        <p:nvPicPr>
          <p:cNvPr id="1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F8F699-B271-4469-81F4-0DB1BE6A182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63" y="4779963"/>
            <a:ext cx="7213600" cy="133508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9B492D-90AC-4449-A0BE-CF62E06D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4100" b="1" dirty="0">
                <a:cs typeface="Helvetica" panose="020B0604020202020204" pitchFamily="34" charset="0"/>
              </a:rPr>
              <a:t>Optimizing</a:t>
            </a:r>
            <a:br>
              <a:rPr lang="en-US" sz="4100" b="1" dirty="0">
                <a:cs typeface="Helvetica" panose="020B0604020202020204" pitchFamily="34" charset="0"/>
              </a:rPr>
            </a:br>
            <a:r>
              <a:rPr lang="en-US" sz="4100" b="1" dirty="0">
                <a:cs typeface="Helvetica" panose="020B0604020202020204" pitchFamily="34" charset="0"/>
              </a:rPr>
              <a:t>enzyme combinations </a:t>
            </a:r>
            <a:br>
              <a:rPr lang="en-US" sz="4100" b="1" dirty="0">
                <a:cs typeface="Helvetica" panose="020B0604020202020204" pitchFamily="34" charset="0"/>
              </a:rPr>
            </a:br>
            <a:r>
              <a:rPr lang="en-US" sz="4100" b="1" dirty="0">
                <a:cs typeface="Helvetica" panose="020B0604020202020204" pitchFamily="34" charset="0"/>
              </a:rPr>
              <a:t>for shotgun proteomics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AE3605B-96C0-4D45-9A43-B23C7551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latin typeface="+mj-lt"/>
              </a:rPr>
              <a:t>Sabrina Khuntia</a:t>
            </a:r>
          </a:p>
          <a:p>
            <a:pPr algn="l"/>
            <a:r>
              <a:rPr lang="en-US" dirty="0">
                <a:latin typeface="+mj-lt"/>
              </a:rPr>
              <a:t>Gao Lab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(College of Pharmacy)</a:t>
            </a:r>
          </a:p>
        </p:txBody>
      </p:sp>
    </p:spTree>
    <p:extLst>
      <p:ext uri="{BB962C8B-B14F-4D97-AF65-F5344CB8AC3E}">
        <p14:creationId xmlns:p14="http://schemas.microsoft.com/office/powerpoint/2010/main" val="2227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092D714-2BD5-10CC-7772-FFA237B3AD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59CEA-F7DF-886A-07D1-47D784A9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849" y="1151597"/>
            <a:ext cx="3356578" cy="3402279"/>
          </a:xfrm>
          <a:prstGeom prst="rect">
            <a:avLst/>
          </a:prstGeom>
        </p:spPr>
      </p:pic>
      <p:pic>
        <p:nvPicPr>
          <p:cNvPr id="1026" name="Picture 2" descr="An elegant solution to the convex hull problem – O’Reilly">
            <a:extLst>
              <a:ext uri="{FF2B5EF4-FFF2-40B4-BE49-F238E27FC236}">
                <a16:creationId xmlns:a16="http://schemas.microsoft.com/office/drawing/2014/main" id="{59DFA858-9A05-2973-6C4B-80A53A4987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60" y="1573326"/>
            <a:ext cx="3798030" cy="27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02F-7DB1-804E-274C-BD596406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36" y="377000"/>
            <a:ext cx="10515600" cy="1325563"/>
          </a:xfrm>
        </p:spPr>
        <p:txBody>
          <a:bodyPr/>
          <a:lstStyle/>
          <a:p>
            <a:r>
              <a:rPr lang="en-US" dirty="0"/>
              <a:t>Structurizing molecular models </a:t>
            </a:r>
            <a:br>
              <a:rPr lang="en-US" dirty="0"/>
            </a:br>
            <a:r>
              <a:rPr lang="en-US" dirty="0"/>
              <a:t>with convex hulls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B3F8-5BAA-7865-709C-1F7AFDAF9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825624"/>
            <a:ext cx="7324724" cy="465537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convex hull</a:t>
            </a: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smallest convex shape that contains the given set of points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 Find a three-dimensional convex hull by </a:t>
            </a: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determining </a:t>
            </a: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following: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largest polyhedron whose vertices are points in B.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set of all convex combinations of points in B.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intersection of all convex regions in B.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union of all simplices with vertices in B.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continue layering, ideally until the minimum hull size is reached (for biomolecules, set this value as the length of the smallest building block in the structure):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“Delete” vertices (for calculation purposes only – this step accounts for the extreme observations – but keep values for plots).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3) Repeat steps 1-3 (in other words, keep finding a new hull based on the previous hull).</a:t>
            </a:r>
          </a:p>
        </p:txBody>
      </p:sp>
      <p:pic>
        <p:nvPicPr>
          <p:cNvPr id="9" name="Picture 4" descr="Gift Wrap Algorithm (Jarvis March Algorithm) to find Convex Hull">
            <a:extLst>
              <a:ext uri="{FF2B5EF4-FFF2-40B4-BE49-F238E27FC236}">
                <a16:creationId xmlns:a16="http://schemas.microsoft.com/office/drawing/2014/main" id="{7BE2D072-D95E-310E-B138-67ACA727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82" y="2276475"/>
            <a:ext cx="33147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9A58DE-9A6C-7683-BD48-AA1EE9BC6C47}"/>
              </a:ext>
            </a:extLst>
          </p:cNvPr>
          <p:cNvSpPr txBox="1"/>
          <p:nvPr/>
        </p:nvSpPr>
        <p:spPr>
          <a:xfrm>
            <a:off x="2881549" y="2091809"/>
            <a:ext cx="5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5E42A-4604-1AE8-382A-3B0D3B8B572D}"/>
              </a:ext>
            </a:extLst>
          </p:cNvPr>
          <p:cNvSpPr txBox="1"/>
          <p:nvPr/>
        </p:nvSpPr>
        <p:spPr>
          <a:xfrm>
            <a:off x="5979585" y="1415483"/>
            <a:ext cx="213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3D (GENERAL)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6F4D9-CCA0-FD31-B8AA-9AFC440FD898}"/>
              </a:ext>
            </a:extLst>
          </p:cNvPr>
          <p:cNvSpPr txBox="1"/>
          <p:nvPr/>
        </p:nvSpPr>
        <p:spPr>
          <a:xfrm>
            <a:off x="8943790" y="1212693"/>
            <a:ext cx="213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3D (PROTEIN)</a:t>
            </a:r>
          </a:p>
        </p:txBody>
      </p:sp>
    </p:spTree>
    <p:extLst>
      <p:ext uri="{BB962C8B-B14F-4D97-AF65-F5344CB8AC3E}">
        <p14:creationId xmlns:p14="http://schemas.microsoft.com/office/powerpoint/2010/main" val="28401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 descr="Text">
            <a:extLst>
              <a:ext uri="{FF2B5EF4-FFF2-40B4-BE49-F238E27FC236}">
                <a16:creationId xmlns:a16="http://schemas.microsoft.com/office/drawing/2014/main" id="{BDFAE6A6-48A1-95CE-2C07-5DA63DF91B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2177F-8C9F-11BD-E929-8B63ED8E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combined approach to determine the kinetics of enzymatic cleavage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B655-4765-A2C1-B844-34065FFC6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Limited Proteolysis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69364-E945-B3B1-0B08-306564C0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Discrete Geometry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7CF70-2754-5BF8-DE70-F0950EDD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9109"/>
            <a:ext cx="3479157" cy="3203724"/>
          </a:xfrm>
          <a:prstGeom prst="rect">
            <a:avLst/>
          </a:prstGeom>
        </p:spPr>
      </p:pic>
      <p:pic>
        <p:nvPicPr>
          <p:cNvPr id="14" name="Picture 13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DACC582F-AF89-4DCF-2808-7EADEAC60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72810"/>
            <a:ext cx="4529735" cy="34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5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1472A388-39F4-4EA4-972F-EA6837406F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3B2AA-971D-4129-BE85-7EC5FD4D602B}"/>
              </a:ext>
            </a:extLst>
          </p:cNvPr>
          <p:cNvSpPr txBox="1"/>
          <p:nvPr/>
        </p:nvSpPr>
        <p:spPr>
          <a:xfrm>
            <a:off x="324464" y="1120876"/>
            <a:ext cx="5361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869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956B7-60F4-33CA-E32F-D537EC37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83662E7-A1CD-0050-7A5B-E44DE96CAD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5DDAA-96EF-8184-5383-8BE8EFC5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E5B3-5F72-F0FE-D528-C10D729B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Physicochemical property comparisons</a:t>
            </a:r>
          </a:p>
          <a:p>
            <a:r>
              <a:rPr lang="en-US" dirty="0"/>
              <a:t>Enzymatic cleavage simulation (using AlphaFold predicted collagen protein structures)</a:t>
            </a:r>
          </a:p>
          <a:p>
            <a:r>
              <a:rPr lang="en-US" dirty="0"/>
              <a:t>Developing a structural kinetic mathematical model</a:t>
            </a:r>
          </a:p>
        </p:txBody>
      </p:sp>
    </p:spTree>
    <p:extLst>
      <p:ext uri="{BB962C8B-B14F-4D97-AF65-F5344CB8AC3E}">
        <p14:creationId xmlns:p14="http://schemas.microsoft.com/office/powerpoint/2010/main" val="6912049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1FF4E-91DD-51AC-BE96-A8CFBEBD0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B675E83-3D41-35D2-A86C-417B945299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96889-9D00-81D6-5544-D6535492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CFAC-ACCD-B13A-BEF3-24BB0A7C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11" y="1822450"/>
            <a:ext cx="5257800" cy="4560888"/>
          </a:xfrm>
        </p:spPr>
        <p:txBody>
          <a:bodyPr/>
          <a:lstStyle/>
          <a:p>
            <a:r>
              <a:rPr lang="en-US" dirty="0"/>
              <a:t>Limitations of average proteomic experiments</a:t>
            </a:r>
          </a:p>
          <a:p>
            <a:pPr lvl="1"/>
            <a:r>
              <a:rPr lang="en-US" dirty="0"/>
              <a:t>Ex: coverage of human proteome = 99% with 6 enzymes </a:t>
            </a:r>
            <a:br>
              <a:rPr lang="en-US" dirty="0"/>
            </a:br>
            <a:r>
              <a:rPr lang="en-US" dirty="0"/>
              <a:t>vs. 86% with trypsin alone</a:t>
            </a:r>
          </a:p>
          <a:p>
            <a:r>
              <a:rPr lang="en-US" dirty="0"/>
              <a:t>Emphasis on mass spectrometry proteases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5A28F-E582-EF28-D5D1-4324ECFAB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90688"/>
            <a:ext cx="5886980" cy="35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001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2A891E8-AF3A-A353-FF3C-FF5C915623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FFE10-C8F8-2399-D31E-4DE9674C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Helvetica" panose="020B0604020202020204" pitchFamily="34" charset="0"/>
              </a:rPr>
              <a:t>Optimization focus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DDF30D-47AB-8329-4FC8-874CA24CD5C9}"/>
              </a:ext>
            </a:extLst>
          </p:cNvPr>
          <p:cNvGrpSpPr/>
          <p:nvPr/>
        </p:nvGrpSpPr>
        <p:grpSpPr>
          <a:xfrm>
            <a:off x="3599579" y="1028699"/>
            <a:ext cx="4992842" cy="5267325"/>
            <a:chOff x="3225494" y="880946"/>
            <a:chExt cx="5741011" cy="5977054"/>
          </a:xfrm>
        </p:grpSpPr>
        <p:pic>
          <p:nvPicPr>
            <p:cNvPr id="4" name="Picture 2" descr="Illustration of shotgun proteomics workflow. | Download Scientific Diagram">
              <a:extLst>
                <a:ext uri="{FF2B5EF4-FFF2-40B4-BE49-F238E27FC236}">
                  <a16:creationId xmlns:a16="http://schemas.microsoft.com/office/drawing/2014/main" id="{D0BCC6A4-E290-9DCC-6047-3A91AE966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494" y="2055813"/>
              <a:ext cx="5741011" cy="480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A0DBF3-3D2A-D593-00EE-AD3A56033049}"/>
                </a:ext>
              </a:extLst>
            </p:cNvPr>
            <p:cNvSpPr/>
            <p:nvPr/>
          </p:nvSpPr>
          <p:spPr>
            <a:xfrm>
              <a:off x="4908855" y="1905272"/>
              <a:ext cx="2080747" cy="132556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1CD337A-D637-DACF-FE35-D1768FA3C8F5}"/>
                </a:ext>
              </a:extLst>
            </p:cNvPr>
            <p:cNvCxnSpPr>
              <a:cxnSpLocks/>
            </p:cNvCxnSpPr>
            <p:nvPr/>
          </p:nvCxnSpPr>
          <p:spPr>
            <a:xfrm>
              <a:off x="4449337" y="880946"/>
              <a:ext cx="400567" cy="93025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D6B1D7-40A1-37C3-EDEB-5CE8B6ED0F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9625" y="880946"/>
              <a:ext cx="458599" cy="96028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7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95582-1F30-BDA4-B864-C31582923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52F313A-DE8D-6343-2549-94803A90E3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3C220-08EA-30C0-38DF-B24BD138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94" y="1325563"/>
            <a:ext cx="5335034" cy="4445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37CD6D-C0DA-0D11-6D18-9461679B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Protease Cleavage Site + pH Difference </a:t>
            </a:r>
            <a:br>
              <a:rPr lang="en-US" sz="3600" dirty="0"/>
            </a:br>
            <a:r>
              <a:rPr lang="en-US" sz="3600" dirty="0"/>
              <a:t>Specificity Maps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9D505-6646-A9A3-376B-8D33F17B1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327" y="1328272"/>
            <a:ext cx="5335033" cy="44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05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37C0A-EF5A-84D8-9B6E-04870A8D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6E5B86B-9A92-64AC-A08F-1186FBF9B7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05D77F-E615-792F-B957-2F72457E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Simulation results with </a:t>
            </a:r>
            <a:r>
              <a:rPr lang="en-US" sz="3600" b="1" dirty="0"/>
              <a:t>trypsin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496EC-DBC7-AA7C-7325-66AE1E23698B}"/>
              </a:ext>
            </a:extLst>
          </p:cNvPr>
          <p:cNvSpPr txBox="1"/>
          <p:nvPr/>
        </p:nvSpPr>
        <p:spPr>
          <a:xfrm>
            <a:off x="0" y="1504345"/>
            <a:ext cx="304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Number of peptides that satisfy the mass spectrometer's detectability conditions: 11372</a:t>
            </a:r>
          </a:p>
          <a:p>
            <a:endParaRPr lang="en-US" sz="1600" dirty="0"/>
          </a:p>
          <a:p>
            <a:r>
              <a:rPr lang="en-US" sz="1600" dirty="0"/>
              <a:t>Theoretical average detected sequence coverage by trypsin: 42.32%</a:t>
            </a:r>
          </a:p>
          <a:p>
            <a:endParaRPr lang="en-US" sz="1600" dirty="0"/>
          </a:p>
          <a:p>
            <a:r>
              <a:rPr lang="en-US" sz="1600" dirty="0"/>
              <a:t>Average size of digested peptides: 9.734062668827661</a:t>
            </a:r>
          </a:p>
          <a:p>
            <a:endParaRPr lang="en-US" sz="1600" dirty="0"/>
          </a:p>
          <a:p>
            <a:r>
              <a:rPr lang="en-US" sz="1600" dirty="0"/>
              <a:t>Maximum size of undigested peptides: 104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9CA1B-2E36-3B6A-4D86-16C26C84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E3EDE-FDAC-1633-04CE-1C9DA2CE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BDA490B-F9A9-D323-8902-76ADEACFD3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C456B-812D-55EE-80E4-086DA50C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Simulation results with </a:t>
            </a:r>
            <a:r>
              <a:rPr lang="en-US" sz="3600" b="1" dirty="0"/>
              <a:t>chymotrypsin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138A7-5CBA-8BF0-5BD6-A17788BB08CF}"/>
              </a:ext>
            </a:extLst>
          </p:cNvPr>
          <p:cNvSpPr txBox="1"/>
          <p:nvPr/>
        </p:nvSpPr>
        <p:spPr>
          <a:xfrm>
            <a:off x="0" y="1504345"/>
            <a:ext cx="304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Number of peptides that satisfy the mass spectrometer's detectability conditions: 9787</a:t>
            </a:r>
          </a:p>
          <a:p>
            <a:endParaRPr lang="en-US" sz="1600" dirty="0"/>
          </a:p>
          <a:p>
            <a:r>
              <a:rPr lang="en-US" sz="1600" dirty="0"/>
              <a:t>Theoretical average detected sequence coverage by chymotrypsin: 38.42%</a:t>
            </a:r>
          </a:p>
          <a:p>
            <a:endParaRPr lang="en-US" sz="1600" dirty="0"/>
          </a:p>
          <a:p>
            <a:r>
              <a:rPr lang="en-US" sz="1600" dirty="0"/>
              <a:t>Average size of digested peptides: 3.52816487712542</a:t>
            </a:r>
          </a:p>
          <a:p>
            <a:endParaRPr lang="en-US" sz="1600" dirty="0"/>
          </a:p>
          <a:p>
            <a:r>
              <a:rPr lang="en-US" sz="1600" dirty="0"/>
              <a:t>Maximum size of undigested peptides: 51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28ED3-8AB2-4FAB-BA6A-205588549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5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558DD8E-D097-4109-A149-1D87DAA0FA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1DC53-8901-E174-9562-E3D393B83BC3}"/>
              </a:ext>
            </a:extLst>
          </p:cNvPr>
          <p:cNvSpPr txBox="1"/>
          <p:nvPr/>
        </p:nvSpPr>
        <p:spPr>
          <a:xfrm>
            <a:off x="0" y="1436906"/>
            <a:ext cx="304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Number of peptides that satisfy the mass spectrometer's detectability conditions: 13300</a:t>
            </a:r>
          </a:p>
          <a:p>
            <a:endParaRPr lang="en-US" sz="1600" dirty="0"/>
          </a:p>
          <a:p>
            <a:r>
              <a:rPr lang="en-US" sz="1600" dirty="0"/>
              <a:t>Theoretical average detected sequence coverage by trypsin and chymotrypsin: 49.56824982771619%</a:t>
            </a:r>
          </a:p>
          <a:p>
            <a:endParaRPr lang="en-US" sz="1600" dirty="0"/>
          </a:p>
          <a:p>
            <a:r>
              <a:rPr lang="en-US" sz="1600" dirty="0"/>
              <a:t>Average size of digested peptides: 4.094245299096745</a:t>
            </a:r>
          </a:p>
          <a:p>
            <a:endParaRPr lang="en-US" sz="1600" dirty="0"/>
          </a:p>
          <a:p>
            <a:r>
              <a:rPr lang="en-US" sz="1600" dirty="0"/>
              <a:t>Maximum size of undigested peptides: 104</a:t>
            </a:r>
          </a:p>
          <a:p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05DB11-9EBC-1A3D-43F4-B2EAD9FC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Simulation results with </a:t>
            </a:r>
            <a:br>
              <a:rPr lang="en-US" sz="3600" dirty="0"/>
            </a:br>
            <a:r>
              <a:rPr lang="en-US" sz="3600" b="1" dirty="0"/>
              <a:t>trypsin + chymotrypsin (sequential)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BC92D-817E-0E20-FB05-EEC341399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1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AC176-F24C-0376-F536-178F5921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9439D26-F110-FDE5-EFBA-D19A74F650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D64F03-1450-22B0-F436-EE9AFBBF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13" y="494501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latin typeface="+mj-lt"/>
                <a:ea typeface="+mj-ea"/>
                <a:cs typeface="+mj-cs"/>
              </a:rPr>
              <a:t>Parameter: </a:t>
            </a:r>
            <a:br>
              <a:rPr lang="en-US" sz="5000" kern="1200" dirty="0">
                <a:latin typeface="+mj-lt"/>
                <a:ea typeface="+mj-ea"/>
                <a:cs typeface="+mj-cs"/>
              </a:rPr>
            </a:br>
            <a:r>
              <a:rPr lang="en-US" sz="5000" kern="1200" dirty="0">
                <a:latin typeface="+mj-lt"/>
                <a:ea typeface="+mj-ea"/>
                <a:cs typeface="+mj-cs"/>
              </a:rPr>
              <a:t>Detected </a:t>
            </a:r>
            <a:br>
              <a:rPr lang="en-US" sz="5000" kern="1200" dirty="0">
                <a:latin typeface="+mj-lt"/>
                <a:ea typeface="+mj-ea"/>
                <a:cs typeface="+mj-cs"/>
              </a:rPr>
            </a:br>
            <a:r>
              <a:rPr lang="en-US" sz="5000" kern="1200" dirty="0">
                <a:latin typeface="+mj-lt"/>
                <a:ea typeface="+mj-ea"/>
                <a:cs typeface="+mj-cs"/>
              </a:rPr>
              <a:t>Hull Layers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79614B-B761-8168-C249-43757265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59" y="3681400"/>
            <a:ext cx="6869339" cy="2387601"/>
          </a:xfrm>
        </p:spPr>
        <p:txBody>
          <a:bodyPr>
            <a:normAutofit/>
          </a:bodyPr>
          <a:lstStyle/>
          <a:p>
            <a:r>
              <a:rPr lang="en-US" sz="2400" dirty="0"/>
              <a:t>Convex hull peeling method</a:t>
            </a:r>
          </a:p>
          <a:p>
            <a:r>
              <a:rPr lang="en-US" sz="2400" dirty="0"/>
              <a:t>Imposes layers on backbone atomic coordinates</a:t>
            </a:r>
          </a:p>
          <a:p>
            <a:r>
              <a:rPr lang="en-US" sz="2400" dirty="0"/>
              <a:t>Allows for a better idea of directional affinity relative to the centroid</a:t>
            </a:r>
          </a:p>
          <a:p>
            <a:r>
              <a:rPr lang="en-US" sz="2400" dirty="0"/>
              <a:t>Gauges when the substrate breaks apart</a:t>
            </a:r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09AA90-ECF7-FD62-FCBC-3B8619A6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02819"/>
            <a:ext cx="5322660" cy="29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29DE3389-A2C1-2E43-87D0-F74BB25CA5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7736" b="34224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202cd47-7a56-4baa-99e3-e3b71a7c77dd}" enabled="0" method="" siteId="{e202cd47-7a56-4baa-99e3-e3b71a7c77d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424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Helvetica</vt:lpstr>
      <vt:lpstr>Office Theme</vt:lpstr>
      <vt:lpstr>Optimizing enzyme combinations  for shotgun proteomics</vt:lpstr>
      <vt:lpstr>Outline</vt:lpstr>
      <vt:lpstr>Introduction</vt:lpstr>
      <vt:lpstr>Optimization focus</vt:lpstr>
      <vt:lpstr>Protease Cleavage Site + pH Difference  Specificity Maps</vt:lpstr>
      <vt:lpstr>Simulation results with trypsin</vt:lpstr>
      <vt:lpstr>Simulation results with chymotrypsin</vt:lpstr>
      <vt:lpstr>Simulation results with  trypsin + chymotrypsin (sequential)</vt:lpstr>
      <vt:lpstr>Parameter:  Detected  Hull Layers</vt:lpstr>
      <vt:lpstr>Structurizing molecular models  with convex hulls</vt:lpstr>
      <vt:lpstr>A combined approach to determine the kinetics of enzymatic cleavage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Khuntia, Sabrina</dc:creator>
  <cp:lastModifiedBy>Khuntia, Sabrina</cp:lastModifiedBy>
  <cp:revision>58</cp:revision>
  <dcterms:created xsi:type="dcterms:W3CDTF">2024-02-12T16:14:10Z</dcterms:created>
  <dcterms:modified xsi:type="dcterms:W3CDTF">2024-02-12T21:38:34Z</dcterms:modified>
</cp:coreProperties>
</file>