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6"/>
  </p:notesMasterIdLst>
  <p:sldIdLst>
    <p:sldId id="256" r:id="rId4"/>
    <p:sldId id="258" r:id="rId5"/>
  </p:sldIdLst>
  <p:sldSz cx="10969625" cy="6170613"/>
  <p:notesSz cx="6858000" cy="9144000"/>
  <p:custDataLst>
    <p:tags r:id="rId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728" autoAdjust="0"/>
  </p:normalViewPr>
  <p:slideViewPr>
    <p:cSldViewPr snapToGrid="0">
      <p:cViewPr varScale="1">
        <p:scale>
          <a:sx n="55" d="100"/>
          <a:sy n="55" d="100"/>
        </p:scale>
        <p:origin x="13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everyone,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Sabrina. 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give you an introduction about SAPUI5 Architecture with S4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HANA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architecture, we could get, with the simplified data model of S/4 Hana,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odata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services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genertated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using CDS views which resides at HANA database level.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Fiori apps as the top layer,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data from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odata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provided by s/4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makes user experience improve.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time we deploy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fiori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apps on SAP Cloud Platform which can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ccelerate integration across users’ value chain, simplify development of application extensions, and expand business value with an open ecosystem.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437638-4513-4326-A1FC-BC5AC0503A15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53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Page Graph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Add Closing Phrase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ustom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pter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Chapter Title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“Add Quotation”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Add 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CI/DAV1.5 | 2020-09-07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Bosch (China) Investment Ltd. 2020.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0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9.emf"/><Relationship Id="rId2" Type="http://schemas.openxmlformats.org/officeDocument/2006/relationships/tags" Target="../tags/tag2.xml"/><Relationship Id="rId16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6" Type="http://schemas.openxmlformats.org/officeDocument/2006/relationships/tags" Target="../tags/tag6.xml"/><Relationship Id="rId11" Type="http://schemas.openxmlformats.org/officeDocument/2006/relationships/oleObject" Target="../embeddings/oleObject1.bin"/><Relationship Id="rId5" Type="http://schemas.openxmlformats.org/officeDocument/2006/relationships/tags" Target="../tags/tag5.xml"/><Relationship Id="rId15" Type="http://schemas.openxmlformats.org/officeDocument/2006/relationships/image" Target="../media/image12.png"/><Relationship Id="rId10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82EB9-F888-4EF5-9BD3-4FB532D11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78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764" y="168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think-cell Folie" r:id="rId11" imgW="622" imgH="623" progId="TCLayout.ActiveDocument.1">
                  <p:embed/>
                </p:oleObj>
              </mc:Choice>
              <mc:Fallback>
                <p:oleObj name="think-cell Folie" r:id="rId11" imgW="622" imgH="623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64" y="168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>
          <a:xfrm>
            <a:off x="177" y="99"/>
            <a:ext cx="158745" cy="158745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14333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dirty="0">
              <a:solidFill>
                <a:srgbClr val="000000"/>
              </a:solidFill>
              <a:sym typeface="Bosch Office Sans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2631" y="648079"/>
            <a:ext cx="10450800" cy="388787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defTabSz="914333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  <a:latin typeface="Bosch Office Sans" pitchFamily="34" charset="0"/>
              </a:rPr>
              <a:t>S/4HANA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  <a:latin typeface="Bosch Office Sans" pitchFamily="2" charset="0"/>
            </a:endParaRPr>
          </a:p>
        </p:txBody>
      </p:sp>
      <p:cxnSp>
        <p:nvCxnSpPr>
          <p:cNvPr id="9" name="Gerader Verbinder 5"/>
          <p:cNvCxnSpPr/>
          <p:nvPr/>
        </p:nvCxnSpPr>
        <p:spPr>
          <a:xfrm>
            <a:off x="8734751" y="1036932"/>
            <a:ext cx="0" cy="4350954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6"/>
          <p:cNvSpPr/>
          <p:nvPr/>
        </p:nvSpPr>
        <p:spPr>
          <a:xfrm>
            <a:off x="2549644" y="1274407"/>
            <a:ext cx="5973366" cy="4113478"/>
          </a:xfrm>
          <a:prstGeom prst="rect">
            <a:avLst/>
          </a:prstGeom>
          <a:solidFill>
            <a:srgbClr val="D7D7D7"/>
          </a:solidFill>
          <a:ln w="9525" cap="flat" cmpd="sng" algn="ctr">
            <a:solidFill>
              <a:srgbClr val="D7D7D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b"/>
          <a:lstStyle/>
          <a:p>
            <a:pPr algn="ctr" defTabSz="822625"/>
            <a:endParaRPr lang="en-GB" sz="1260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11" name="Rechteck 7"/>
          <p:cNvSpPr/>
          <p:nvPr/>
        </p:nvSpPr>
        <p:spPr>
          <a:xfrm>
            <a:off x="2748190" y="4358801"/>
            <a:ext cx="5555104" cy="94498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842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t"/>
          <a:lstStyle/>
          <a:p>
            <a:pPr defTabSz="822625"/>
            <a:r>
              <a:rPr lang="en-GB" sz="1260" kern="0" dirty="0">
                <a:solidFill>
                  <a:srgbClr val="08427E"/>
                </a:solidFill>
                <a:latin typeface="Bosch Office Sans"/>
              </a:rPr>
              <a:t>HANA</a:t>
            </a:r>
          </a:p>
        </p:txBody>
      </p:sp>
      <p:sp>
        <p:nvSpPr>
          <p:cNvPr id="12" name="Rechteck 8"/>
          <p:cNvSpPr/>
          <p:nvPr/>
        </p:nvSpPr>
        <p:spPr>
          <a:xfrm>
            <a:off x="2748190" y="3040470"/>
            <a:ext cx="5555104" cy="120688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E78C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t"/>
          <a:lstStyle/>
          <a:p>
            <a:pPr defTabSz="822625"/>
            <a:r>
              <a:rPr lang="en-GB" sz="1260" kern="0" dirty="0">
                <a:solidFill>
                  <a:srgbClr val="0E78C5"/>
                </a:solidFill>
                <a:latin typeface="Bosch Office Sans"/>
              </a:rPr>
              <a:t>SAP S/4HANA </a:t>
            </a:r>
          </a:p>
          <a:p>
            <a:pPr defTabSz="822625"/>
            <a:r>
              <a:rPr lang="en-GB" sz="1260" kern="0" dirty="0">
                <a:solidFill>
                  <a:srgbClr val="0E78C5"/>
                </a:solidFill>
                <a:latin typeface="Bosch Office Sans"/>
              </a:rPr>
              <a:t>ABAP</a:t>
            </a:r>
          </a:p>
        </p:txBody>
      </p:sp>
      <p:sp>
        <p:nvSpPr>
          <p:cNvPr id="13" name="Wolke 9"/>
          <p:cNvSpPr/>
          <p:nvPr/>
        </p:nvSpPr>
        <p:spPr>
          <a:xfrm>
            <a:off x="8864151" y="1407378"/>
            <a:ext cx="1669371" cy="847230"/>
          </a:xfrm>
          <a:prstGeom prst="cloud">
            <a:avLst/>
          </a:prstGeom>
          <a:noFill/>
          <a:ln w="9525" cap="flat" cmpd="sng" algn="ctr">
            <a:solidFill>
              <a:srgbClr val="67B4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822625"/>
            <a:endParaRPr lang="en-GB" sz="1619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14" name="Abgerundetes Rechteck 10"/>
          <p:cNvSpPr/>
          <p:nvPr/>
        </p:nvSpPr>
        <p:spPr>
          <a:xfrm>
            <a:off x="4043494" y="4143546"/>
            <a:ext cx="3196221" cy="33636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0842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822625"/>
            <a:r>
              <a:rPr lang="en-GB" sz="1260" kern="0" dirty="0">
                <a:solidFill>
                  <a:srgbClr val="08427E"/>
                </a:solidFill>
                <a:latin typeface="Bosch Office Sans"/>
              </a:rPr>
              <a:t>CDS Views</a:t>
            </a:r>
          </a:p>
        </p:txBody>
      </p:sp>
      <p:sp>
        <p:nvSpPr>
          <p:cNvPr id="16" name="Rechteck 12"/>
          <p:cNvSpPr/>
          <p:nvPr/>
        </p:nvSpPr>
        <p:spPr>
          <a:xfrm>
            <a:off x="3320890" y="4753658"/>
            <a:ext cx="4332313" cy="355974"/>
          </a:xfrm>
          <a:prstGeom prst="rect">
            <a:avLst/>
          </a:prstGeom>
          <a:solidFill>
            <a:srgbClr val="08427E"/>
          </a:solidFill>
          <a:ln w="9525" cap="flat" cmpd="sng" algn="ctr">
            <a:solidFill>
              <a:srgbClr val="0842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822625"/>
            <a:r>
              <a:rPr lang="en-GB" sz="1080" kern="0" dirty="0">
                <a:solidFill>
                  <a:prstClr val="white"/>
                </a:solidFill>
                <a:latin typeface="Bosch Office Sans"/>
              </a:rPr>
              <a:t>Database Tables</a:t>
            </a:r>
          </a:p>
        </p:txBody>
      </p:sp>
      <p:cxnSp>
        <p:nvCxnSpPr>
          <p:cNvPr id="17" name="Gerade Verbindung mit Pfeil 13"/>
          <p:cNvCxnSpPr/>
          <p:nvPr/>
        </p:nvCxnSpPr>
        <p:spPr>
          <a:xfrm flipV="1">
            <a:off x="5507339" y="4479907"/>
            <a:ext cx="3956" cy="27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4"/>
          <p:cNvSpPr/>
          <p:nvPr/>
        </p:nvSpPr>
        <p:spPr>
          <a:xfrm>
            <a:off x="4852126" y="3643601"/>
            <a:ext cx="1321060" cy="304081"/>
          </a:xfrm>
          <a:prstGeom prst="rect">
            <a:avLst/>
          </a:prstGeom>
          <a:solidFill>
            <a:srgbClr val="0E78C5"/>
          </a:solidFill>
          <a:ln w="9525" cap="flat" cmpd="sng" algn="ctr">
            <a:solidFill>
              <a:srgbClr val="0E78C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822625"/>
            <a:r>
              <a:rPr lang="en-GB" sz="990" kern="0" dirty="0">
                <a:solidFill>
                  <a:srgbClr val="FFFFFF"/>
                </a:solidFill>
                <a:latin typeface="Bosch Office Sans"/>
              </a:rPr>
              <a:t>Transactional</a:t>
            </a:r>
          </a:p>
        </p:txBody>
      </p:sp>
      <p:sp>
        <p:nvSpPr>
          <p:cNvPr id="21" name="Rechteck 17"/>
          <p:cNvSpPr/>
          <p:nvPr/>
        </p:nvSpPr>
        <p:spPr>
          <a:xfrm>
            <a:off x="4274921" y="3176587"/>
            <a:ext cx="2611151" cy="301041"/>
          </a:xfrm>
          <a:prstGeom prst="rect">
            <a:avLst/>
          </a:prstGeom>
          <a:solidFill>
            <a:srgbClr val="0E78C5"/>
          </a:solidFill>
          <a:ln w="9525" cap="flat" cmpd="sng" algn="ctr">
            <a:solidFill>
              <a:srgbClr val="0E78C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822625"/>
            <a:r>
              <a:rPr lang="en-GB" sz="990" kern="0" dirty="0">
                <a:solidFill>
                  <a:srgbClr val="FFFFFF"/>
                </a:solidFill>
                <a:latin typeface="Bosch Office Sans"/>
              </a:rPr>
              <a:t>Gateway</a:t>
            </a:r>
          </a:p>
        </p:txBody>
      </p:sp>
      <p:cxnSp>
        <p:nvCxnSpPr>
          <p:cNvPr id="22" name="Gerade Verbindung mit Pfeil 18"/>
          <p:cNvCxnSpPr/>
          <p:nvPr/>
        </p:nvCxnSpPr>
        <p:spPr>
          <a:xfrm>
            <a:off x="5505297" y="3958780"/>
            <a:ext cx="0" cy="19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2"/>
          <p:cNvCxnSpPr/>
          <p:nvPr/>
        </p:nvCxnSpPr>
        <p:spPr>
          <a:xfrm>
            <a:off x="5507178" y="3480669"/>
            <a:ext cx="0" cy="166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4"/>
          <p:cNvSpPr/>
          <p:nvPr/>
        </p:nvSpPr>
        <p:spPr>
          <a:xfrm>
            <a:off x="2748190" y="1373177"/>
            <a:ext cx="5555104" cy="108122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7B4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t"/>
          <a:lstStyle/>
          <a:p>
            <a:pPr defTabSz="822625"/>
            <a:r>
              <a:rPr lang="en-GB" sz="1260" kern="0" dirty="0">
                <a:solidFill>
                  <a:srgbClr val="67B419"/>
                </a:solidFill>
                <a:latin typeface="Bosch Office Sans"/>
              </a:rPr>
              <a:t>Fiori Shell</a:t>
            </a:r>
          </a:p>
        </p:txBody>
      </p:sp>
      <p:sp>
        <p:nvSpPr>
          <p:cNvPr id="29" name="Rechteck 25"/>
          <p:cNvSpPr/>
          <p:nvPr/>
        </p:nvSpPr>
        <p:spPr>
          <a:xfrm>
            <a:off x="5053463" y="2085803"/>
            <a:ext cx="911110" cy="304079"/>
          </a:xfrm>
          <a:prstGeom prst="rect">
            <a:avLst/>
          </a:prstGeom>
          <a:solidFill>
            <a:srgbClr val="67B419"/>
          </a:solidFill>
          <a:ln w="9525" cap="flat" cmpd="sng" algn="ctr">
            <a:solidFill>
              <a:srgbClr val="67B4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822625"/>
            <a:r>
              <a:rPr lang="en-GB" sz="990" kern="0" dirty="0" smtClean="0">
                <a:solidFill>
                  <a:srgbClr val="FFFFFF"/>
                </a:solidFill>
                <a:latin typeface="Bosch Office Sans"/>
              </a:rPr>
              <a:t>SAPUI5 </a:t>
            </a:r>
            <a:r>
              <a:rPr lang="en-GB" sz="990" kern="0" dirty="0">
                <a:solidFill>
                  <a:srgbClr val="FFFFFF"/>
                </a:solidFill>
                <a:latin typeface="Bosch Office Sans"/>
              </a:rPr>
              <a:t>Apps</a:t>
            </a:r>
          </a:p>
        </p:txBody>
      </p:sp>
      <p:pic>
        <p:nvPicPr>
          <p:cNvPr id="34" name="Grafik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53462" y="1470714"/>
            <a:ext cx="909172" cy="606795"/>
          </a:xfrm>
          <a:prstGeom prst="rect">
            <a:avLst/>
          </a:prstGeom>
        </p:spPr>
      </p:pic>
      <p:cxnSp>
        <p:nvCxnSpPr>
          <p:cNvPr id="35" name="Gerade Verbindung mit Pfeil 31"/>
          <p:cNvCxnSpPr>
            <a:stCxn id="29" idx="2"/>
          </p:cNvCxnSpPr>
          <p:nvPr/>
        </p:nvCxnSpPr>
        <p:spPr>
          <a:xfrm flipH="1">
            <a:off x="5508049" y="2389882"/>
            <a:ext cx="1" cy="80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5" descr="S4HANA_logo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407494" y="1063410"/>
            <a:ext cx="1071584" cy="1983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9" name="Rechteck 35"/>
          <p:cNvSpPr/>
          <p:nvPr/>
        </p:nvSpPr>
        <p:spPr>
          <a:xfrm>
            <a:off x="545304" y="3209746"/>
            <a:ext cx="1610039" cy="590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22625"/>
            <a:r>
              <a:rPr lang="fr-FR" sz="1619" b="1" dirty="0">
                <a:solidFill>
                  <a:srgbClr val="0E78C5"/>
                </a:solidFill>
                <a:latin typeface="Bosch Office Sans"/>
              </a:rPr>
              <a:t>SAP S/4HANA </a:t>
            </a:r>
            <a:br>
              <a:rPr lang="fr-FR" sz="1619" b="1" dirty="0">
                <a:solidFill>
                  <a:srgbClr val="0E78C5"/>
                </a:solidFill>
                <a:latin typeface="Bosch Office Sans"/>
              </a:rPr>
            </a:br>
            <a:r>
              <a:rPr lang="fr-FR" sz="1619" b="1" dirty="0">
                <a:solidFill>
                  <a:srgbClr val="0E78C5"/>
                </a:solidFill>
                <a:latin typeface="Bosch Office Sans"/>
              </a:rPr>
              <a:t>Applications </a:t>
            </a:r>
          </a:p>
        </p:txBody>
      </p:sp>
      <p:sp>
        <p:nvSpPr>
          <p:cNvPr id="40" name="Rectangle 28"/>
          <p:cNvSpPr/>
          <p:nvPr>
            <p:custDataLst>
              <p:tags r:id="rId5"/>
            </p:custDataLst>
          </p:nvPr>
        </p:nvSpPr>
        <p:spPr>
          <a:xfrm>
            <a:off x="555149" y="1797925"/>
            <a:ext cx="1600192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822625">
              <a:lnSpc>
                <a:spcPts val="2068"/>
              </a:lnSpc>
            </a:pPr>
            <a:r>
              <a:rPr lang="fr-FR" sz="1619" b="1" dirty="0">
                <a:solidFill>
                  <a:srgbClr val="67B419"/>
                </a:solidFill>
                <a:latin typeface="Bosch Office Sans"/>
              </a:rPr>
              <a:t>SAP Fiori UX</a:t>
            </a:r>
          </a:p>
        </p:txBody>
      </p:sp>
      <p:sp>
        <p:nvSpPr>
          <p:cNvPr id="41" name="Rectangle 33"/>
          <p:cNvSpPr/>
          <p:nvPr>
            <p:custDataLst>
              <p:tags r:id="rId6"/>
            </p:custDataLst>
          </p:nvPr>
        </p:nvSpPr>
        <p:spPr>
          <a:xfrm>
            <a:off x="545303" y="4528120"/>
            <a:ext cx="1610038" cy="590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22625"/>
            <a:r>
              <a:rPr lang="fr-FR" sz="1619" b="1" kern="0" dirty="0">
                <a:solidFill>
                  <a:srgbClr val="08427E"/>
                </a:solidFill>
                <a:latin typeface="Bosch Office Sans"/>
                <a:ea typeface="Arial Unicode MS" pitchFamily="34" charset="-128"/>
                <a:cs typeface="Arial Unicode MS" pitchFamily="34" charset="-128"/>
              </a:rPr>
              <a:t>SAP HANA </a:t>
            </a:r>
            <a:br>
              <a:rPr lang="fr-FR" sz="1619" b="1" kern="0" dirty="0">
                <a:solidFill>
                  <a:srgbClr val="08427E"/>
                </a:solidFill>
                <a:latin typeface="Bosch Office Sans"/>
                <a:ea typeface="Arial Unicode MS" pitchFamily="34" charset="-128"/>
                <a:cs typeface="Arial Unicode MS" pitchFamily="34" charset="-128"/>
              </a:rPr>
            </a:br>
            <a:r>
              <a:rPr lang="fr-FR" sz="1619" b="1" kern="0" dirty="0" err="1">
                <a:solidFill>
                  <a:srgbClr val="08427E"/>
                </a:solidFill>
                <a:latin typeface="Bosch Office Sans"/>
                <a:ea typeface="Arial Unicode MS" pitchFamily="34" charset="-128"/>
                <a:cs typeface="Arial Unicode MS" pitchFamily="34" charset="-128"/>
              </a:rPr>
              <a:t>Database</a:t>
            </a:r>
            <a:endParaRPr lang="en-US" sz="1619" b="1" dirty="0">
              <a:solidFill>
                <a:srgbClr val="08427E"/>
              </a:solidFill>
              <a:latin typeface="Bosch Office Sans"/>
            </a:endParaRPr>
          </a:p>
        </p:txBody>
      </p:sp>
      <p:cxnSp>
        <p:nvCxnSpPr>
          <p:cNvPr id="42" name="Straight Connector 72"/>
          <p:cNvCxnSpPr/>
          <p:nvPr>
            <p:custDataLst>
              <p:tags r:id="rId7"/>
            </p:custDataLst>
          </p:nvPr>
        </p:nvCxnSpPr>
        <p:spPr>
          <a:xfrm>
            <a:off x="266043" y="2719591"/>
            <a:ext cx="2105948" cy="0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75000"/>
              </a:schemeClr>
            </a:solidFill>
            <a:prstDash val="sysDot"/>
          </a:ln>
          <a:effectLst/>
        </p:spPr>
      </p:cxnSp>
      <p:cxnSp>
        <p:nvCxnSpPr>
          <p:cNvPr id="43" name="Straight Connector 72_"/>
          <p:cNvCxnSpPr/>
          <p:nvPr>
            <p:custDataLst>
              <p:tags r:id="rId8"/>
            </p:custDataLst>
          </p:nvPr>
        </p:nvCxnSpPr>
        <p:spPr>
          <a:xfrm>
            <a:off x="254563" y="4297553"/>
            <a:ext cx="2105948" cy="0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75000"/>
              </a:schemeClr>
            </a:solidFill>
            <a:prstDash val="sysDot"/>
          </a:ln>
          <a:effectLst/>
        </p:spPr>
      </p:cxnSp>
      <p:pic>
        <p:nvPicPr>
          <p:cNvPr id="44" name="Grafik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493" y="1606176"/>
            <a:ext cx="1506462" cy="371760"/>
          </a:xfrm>
          <a:prstGeom prst="rect">
            <a:avLst/>
          </a:prstGeom>
        </p:spPr>
      </p:pic>
      <p:cxnSp>
        <p:nvCxnSpPr>
          <p:cNvPr id="45" name="Gewinkelter Verbinder 41"/>
          <p:cNvCxnSpPr>
            <a:stCxn id="46" idx="3"/>
            <a:endCxn id="13" idx="1"/>
          </p:cNvCxnSpPr>
          <p:nvPr/>
        </p:nvCxnSpPr>
        <p:spPr>
          <a:xfrm flipV="1">
            <a:off x="8303295" y="2253706"/>
            <a:ext cx="1395542" cy="474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2"/>
          <p:cNvSpPr/>
          <p:nvPr/>
        </p:nvSpPr>
        <p:spPr>
          <a:xfrm>
            <a:off x="2748191" y="2609714"/>
            <a:ext cx="5555104" cy="23659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defTabSz="822625"/>
            <a:r>
              <a:rPr lang="en-GB" sz="1080" kern="0" dirty="0">
                <a:solidFill>
                  <a:prstClr val="white"/>
                </a:solidFill>
                <a:latin typeface="Bosch Office Sans"/>
              </a:rPr>
              <a:t>Dispatcher</a:t>
            </a:r>
          </a:p>
        </p:txBody>
      </p:sp>
      <p:sp>
        <p:nvSpPr>
          <p:cNvPr id="47" name="Ellipse 44"/>
          <p:cNvSpPr/>
          <p:nvPr/>
        </p:nvSpPr>
        <p:spPr>
          <a:xfrm flipH="1">
            <a:off x="4637607" y="2893802"/>
            <a:ext cx="87144" cy="87144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algn="ctr" defTabSz="822625"/>
            <a:endParaRPr lang="en-US" sz="1619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49" name="Textfeld 46"/>
          <p:cNvSpPr txBox="1"/>
          <p:nvPr/>
        </p:nvSpPr>
        <p:spPr>
          <a:xfrm>
            <a:off x="5591839" y="2795328"/>
            <a:ext cx="822696" cy="4115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822625">
              <a:lnSpc>
                <a:spcPts val="2068"/>
              </a:lnSpc>
              <a:spcBef>
                <a:spcPts val="450"/>
              </a:spcBef>
            </a:pPr>
            <a:r>
              <a:rPr lang="en-US" sz="900" kern="0">
                <a:solidFill>
                  <a:srgbClr val="000000"/>
                </a:solidFill>
                <a:latin typeface="Bosch Office Sans"/>
              </a:rPr>
              <a:t>oData</a:t>
            </a:r>
            <a:endParaRPr lang="en-US" sz="900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54" name="Titel 1"/>
          <p:cNvSpPr txBox="1">
            <a:spLocks/>
          </p:cNvSpPr>
          <p:nvPr/>
        </p:nvSpPr>
        <p:spPr>
          <a:xfrm>
            <a:off x="288083" y="720185"/>
            <a:ext cx="11615361" cy="432111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lvl1pPr algn="l" defTabSz="822716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sz="1800" b="0" i="0" u="none" kern="1200" baseline="0">
                <a:solidFill>
                  <a:schemeClr val="tx1"/>
                </a:solidFill>
                <a:latin typeface="Bosch Office Sans" pitchFamily="2" charset="0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solidFill>
                  <a:srgbClr val="0070C0"/>
                </a:solidFill>
                <a:ea typeface="+mn-ea"/>
                <a:cs typeface="+mn-cs"/>
              </a:rPr>
              <a:t>UI5 </a:t>
            </a:r>
            <a:r>
              <a:rPr lang="en-GB" sz="2800" dirty="0">
                <a:solidFill>
                  <a:srgbClr val="0070C0"/>
                </a:solidFill>
                <a:ea typeface="+mn-ea"/>
                <a:cs typeface="+mn-cs"/>
              </a:rPr>
              <a:t>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62083" y="1386651"/>
            <a:ext cx="1319935" cy="105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2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YoLX4XoTYiMbO7pG.gy2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LightBlue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LightGreen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heme/theme1.xml><?xml version="1.0" encoding="utf-8"?>
<a:theme xmlns:a="http://schemas.openxmlformats.org/drawingml/2006/main" name="Bosch NG">
  <a:themeElements>
    <a:clrScheme name="Bosch_Fuchsia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A80163"/>
      </a:accent1>
      <a:accent2>
        <a:srgbClr val="D067AD"/>
      </a:accent2>
      <a:accent3>
        <a:srgbClr val="B2B3B5"/>
      </a:accent3>
      <a:accent4>
        <a:srgbClr val="424C58"/>
      </a:accent4>
      <a:accent5>
        <a:srgbClr val="3F136C"/>
      </a:accent5>
      <a:accent6>
        <a:srgbClr val="967CB1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1.potx" id="{F7EF9966-F53A-44CC-A756-EF9E132AF5E6}" vid="{BE1FDABE-663E-4397-8AF3-7005A7B11CB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CI/DAV1.5</OrgInhalt>
      <Wert>CI/DAV1.5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Bosch (China) Investment Ltd. 2020. All rights reserved, also regarding any disposal, exploitation, reproduction, editing, distribution, as well as in the event of applications for industrial property rights.</OrgInhalt>
      <Wert>© Bosch (China) Investment Ltd. 2020.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2020-09-07</OrgInhalt>
      <Wert>2020-09-07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elect>
  <Line>
    <Color val="D70012"/>
    <Color val="EA6876"/>
    <Color val="a80163"/>
    <Color val="D067AD"/>
    <Color val="3f136c"/>
    <Color val="967CB1"/>
    <Color val="08427e"/>
    <Color val="6D9ABC"/>
    <Color val="0e78c5"/>
    <Color val="6FB9E2"/>
    <Color val="1399a0"/>
    <Color val="6FC9CC"/>
    <Color val="67b419"/>
    <Color val="AEDB7D"/>
    <Color val="0a5139"/>
    <Color val="6EA293"/>
    <Color val="999FA6"/>
    <Color val="D7D7D7"/>
    <Color val="000000"/>
    <Color val="FFFFFF"/>
  </Line>
</sax_ColorSelect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presentation_169_4</Template>
  <TotalTime>0</TotalTime>
  <Words>143</Words>
  <Application>Microsoft Office PowerPoint</Application>
  <PresentationFormat>Custom</PresentationFormat>
  <Paragraphs>21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 Unicode MS</vt:lpstr>
      <vt:lpstr>等线</vt:lpstr>
      <vt:lpstr>Bosch Office Sans</vt:lpstr>
      <vt:lpstr>Calibri</vt:lpstr>
      <vt:lpstr>Wingdings 3</vt:lpstr>
      <vt:lpstr>Bosch NG</vt:lpstr>
      <vt:lpstr>think-cell Folie</vt:lpstr>
      <vt:lpstr>PowerPoint Presentation</vt:lpstr>
      <vt:lpstr> 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Sabrina (CI/DAV1.5)</dc:creator>
  <cp:lastModifiedBy>LI Sabrina (CI/DAV1.5)</cp:lastModifiedBy>
  <cp:revision>15</cp:revision>
  <dcterms:created xsi:type="dcterms:W3CDTF">2020-09-07T06:17:49Z</dcterms:created>
  <dcterms:modified xsi:type="dcterms:W3CDTF">2020-09-22T06:22:44Z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