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9"/>
  </p:notesMasterIdLst>
  <p:sldIdLst>
    <p:sldId id="274" r:id="rId4"/>
    <p:sldId id="275" r:id="rId5"/>
    <p:sldId id="257" r:id="rId6"/>
    <p:sldId id="279" r:id="rId7"/>
    <p:sldId id="277" r:id="rId8"/>
    <p:sldId id="270" r:id="rId9"/>
    <p:sldId id="272" r:id="rId10"/>
    <p:sldId id="278" r:id="rId11"/>
    <p:sldId id="280" r:id="rId12"/>
    <p:sldId id="281" r:id="rId13"/>
    <p:sldId id="273" r:id="rId14"/>
    <p:sldId id="260" r:id="rId15"/>
    <p:sldId id="261" r:id="rId16"/>
    <p:sldId id="263" r:id="rId17"/>
    <p:sldId id="266" r:id="rId18"/>
  </p:sldIdLst>
  <p:sldSz cx="10969625" cy="6170613"/>
  <p:notesSz cx="6858000" cy="9144000"/>
  <p:custDataLst>
    <p:tags r:id="rId2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F5F8"/>
    <a:srgbClr val="1399A0"/>
    <a:srgbClr val="E7EFF0"/>
    <a:srgbClr val="CCDEDF"/>
    <a:srgbClr val="E1CBD3"/>
    <a:srgbClr val="F1E7EA"/>
    <a:srgbClr val="999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48" autoAdjust="0"/>
    <p:restoredTop sz="94660"/>
  </p:normalViewPr>
  <p:slideViewPr>
    <p:cSldViewPr snapToGrid="0">
      <p:cViewPr varScale="1">
        <p:scale>
          <a:sx n="76" d="100"/>
          <a:sy n="76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2D48B2-9EB0-4B37-9B35-FC11E2EA535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21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Page Graph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Add Closing Phrase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ustom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pter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Chapter Title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“Add Quotation”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Add 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CI/DAV5.9 | 2020-11-06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Bosch (China) Investment Ltd. 2020.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rb-powerbi-q.bosch.com/reports/powerbi/Production/ClaimAnalysis_257078?rs:embed=tru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-docupedia.bosch.com/confluence/display/SHCFCADG/2.1+Introduction+to+SAP+Hybris+Cloud+for+Customer" TargetMode="Externa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27.png"/><Relationship Id="rId4" Type="http://schemas.openxmlformats.org/officeDocument/2006/relationships/hyperlink" Target="https://help.sap.com/viewer/product/SAP_CLOUD_FOR_CUSTOMER/CLOUD/en-US?task=discover_task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inside-share2.bosch.com/sites/133487/_layouts/15/WopiFrame2.aspx?sourcedoc=/sites/133487/Documents/03_Process_HLDP/01_E2E_Processes/01_O2C/50_Functions/Claims%20registration%20and%20Returns_post_processing/Claims_registration/PD.O2C.L.SAL.030.020.010_Claims_registration_and_processing_V.Bo.docx&amp;action=default" TargetMode="Externa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../Claim%20Request%20Summary.xlsx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</a:t>
            </a:fld>
            <a:endParaRPr lang="en-US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1" r="-346"/>
          <a:stretch/>
        </p:blipFill>
        <p:spPr>
          <a:xfrm>
            <a:off x="1" y="0"/>
            <a:ext cx="4973631" cy="6038850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>
            <a:off x="2381857" y="-8180"/>
            <a:ext cx="2577931" cy="6038850"/>
          </a:xfrm>
          <a:prstGeom prst="triangle">
            <a:avLst>
              <a:gd name="adj" fmla="val 99775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3999627-7BD8-4AA0-91B7-16FB67477F7C}"/>
              </a:ext>
            </a:extLst>
          </p:cNvPr>
          <p:cNvSpPr txBox="1">
            <a:spLocks/>
          </p:cNvSpPr>
          <p:nvPr/>
        </p:nvSpPr>
        <p:spPr>
          <a:xfrm>
            <a:off x="4754043" y="944740"/>
            <a:ext cx="5931301" cy="1584177"/>
          </a:xfrm>
          <a:prstGeom prst="rect">
            <a:avLst/>
          </a:prstGeom>
          <a:noFill/>
        </p:spPr>
        <p:txBody>
          <a:bodyPr anchor="t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4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3200" dirty="0">
                <a:solidFill>
                  <a:schemeClr val="accent4"/>
                </a:solidFill>
              </a:rPr>
              <a:t>CPT Claim </a:t>
            </a:r>
            <a:r>
              <a:rPr lang="en-US" altLang="ko-KR" sz="3200" dirty="0" smtClean="0">
                <a:solidFill>
                  <a:schemeClr val="accent4"/>
                </a:solidFill>
              </a:rPr>
              <a:t>Process Study</a:t>
            </a:r>
          </a:p>
          <a:p>
            <a:pPr lvl="0" algn="ctr"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- General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Idea 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- 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85843" y="3019425"/>
            <a:ext cx="2667699" cy="17746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Contact:</a:t>
            </a:r>
          </a:p>
          <a:p>
            <a:pPr marL="285750" marR="0" indent="-28575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1600" kern="0" dirty="0" smtClean="0">
                <a:solidFill>
                  <a:srgbClr val="000000"/>
                </a:solidFill>
              </a:rPr>
              <a:t>Tang Totti(CI/DAV5.9)</a:t>
            </a:r>
          </a:p>
          <a:p>
            <a:pPr marL="285750" marR="0" indent="-28575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Jin Jedy(CI/DAV5.9)</a:t>
            </a:r>
          </a:p>
          <a:p>
            <a:pPr marL="285750" marR="0" indent="-28575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1600" kern="0" dirty="0" smtClean="0">
                <a:solidFill>
                  <a:srgbClr val="000000"/>
                </a:solidFill>
              </a:rPr>
              <a:t>Zhao Elaine(CI/DAV5.9)</a:t>
            </a:r>
          </a:p>
          <a:p>
            <a:pPr marL="285750" marR="0" indent="-28575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Zhang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Xiang(CI/DAV5.9)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95457" y="5041287"/>
            <a:ext cx="3733101" cy="48656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Version: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2020.11.20</a:t>
            </a:r>
          </a:p>
        </p:txBody>
      </p:sp>
    </p:spTree>
    <p:extLst>
      <p:ext uri="{BB962C8B-B14F-4D97-AF65-F5344CB8AC3E}">
        <p14:creationId xmlns:p14="http://schemas.microsoft.com/office/powerpoint/2010/main" val="4243956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" y="2084266"/>
            <a:ext cx="6625135" cy="354437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961" y="2084267"/>
            <a:ext cx="6882601" cy="35443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CQS solution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Action Plan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Investigate background for existing CQS </a:t>
            </a:r>
            <a:r>
              <a:rPr lang="en-US" dirty="0" smtClean="0"/>
              <a:t>design</a:t>
            </a:r>
            <a:r>
              <a:rPr lang="en-US" dirty="0"/>
              <a:t>, </a:t>
            </a:r>
            <a:r>
              <a:rPr lang="en-US" dirty="0" smtClean="0">
                <a:hlinkClick r:id="rId4"/>
              </a:rPr>
              <a:t>gap </a:t>
            </a:r>
            <a:r>
              <a:rPr lang="en-US" dirty="0">
                <a:hlinkClick r:id="rId4"/>
              </a:rPr>
              <a:t>analysis </a:t>
            </a:r>
            <a:r>
              <a:rPr lang="en-US" dirty="0"/>
              <a:t>between available requirement and existing </a:t>
            </a:r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process &amp; solution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Action Plan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10450800" cy="887932"/>
          </a:xfrm>
        </p:spPr>
        <p:txBody>
          <a:bodyPr/>
          <a:lstStyle/>
          <a:p>
            <a:r>
              <a:rPr lang="en-US" dirty="0" smtClean="0"/>
              <a:t>Option C: New Side by Side </a:t>
            </a:r>
            <a:r>
              <a:rPr lang="en-US" dirty="0"/>
              <a:t>development on SAP Cloud </a:t>
            </a:r>
            <a:r>
              <a:rPr lang="en-US" dirty="0" smtClean="0"/>
              <a:t>Platform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Working together with Side by side team, cover front-end and back-end development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Prototype via one </a:t>
            </a:r>
            <a:r>
              <a:rPr lang="en-US" sz="1400" dirty="0" smtClean="0"/>
              <a:t>scenario(Over-delivery</a:t>
            </a:r>
            <a:r>
              <a:rPr lang="en-US" sz="1400" dirty="0"/>
              <a:t> based on PT</a:t>
            </a:r>
            <a:r>
              <a:rPr lang="en-US" sz="1400" dirty="0" smtClean="0"/>
              <a:t>)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62794" y="2692866"/>
            <a:ext cx="91258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3005" y="2260205"/>
            <a:ext cx="9135611" cy="320459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273416" y="2260205"/>
            <a:ext cx="0" cy="32045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26822" y="2260205"/>
            <a:ext cx="0" cy="32045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03160" y="2260205"/>
            <a:ext cx="0" cy="32045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0" idx="2"/>
            <a:endCxn id="21" idx="1"/>
          </p:cNvCxnSpPr>
          <p:nvPr/>
        </p:nvCxnSpPr>
        <p:spPr>
          <a:xfrm rot="16200000" flipH="1">
            <a:off x="1631719" y="2981898"/>
            <a:ext cx="565687" cy="11061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2794" y="2253593"/>
            <a:ext cx="1810622" cy="43266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</a:rPr>
              <a:t>Customer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5820" y="2253593"/>
            <a:ext cx="3724012" cy="43266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</a:rPr>
              <a:t>Customer Service Center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54990" y="2700336"/>
            <a:ext cx="1640830" cy="13566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APP 1</a:t>
            </a:r>
          </a:p>
        </p:txBody>
      </p:sp>
      <p:cxnSp>
        <p:nvCxnSpPr>
          <p:cNvPr id="39" name="Elbow Connector 38"/>
          <p:cNvCxnSpPr>
            <a:stCxn id="22" idx="3"/>
            <a:endCxn id="24" idx="1"/>
          </p:cNvCxnSpPr>
          <p:nvPr/>
        </p:nvCxnSpPr>
        <p:spPr>
          <a:xfrm>
            <a:off x="3767954" y="3101653"/>
            <a:ext cx="510391" cy="7161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55516" y="2253593"/>
            <a:ext cx="1947643" cy="43266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</a:rPr>
              <a:t>SBO</a:t>
            </a:r>
          </a:p>
        </p:txBody>
      </p:sp>
      <p:cxnSp>
        <p:nvCxnSpPr>
          <p:cNvPr id="41" name="Straight Arrow Connector 40"/>
          <p:cNvCxnSpPr>
            <a:stCxn id="21" idx="3"/>
            <a:endCxn id="24" idx="1"/>
          </p:cNvCxnSpPr>
          <p:nvPr/>
        </p:nvCxnSpPr>
        <p:spPr>
          <a:xfrm>
            <a:off x="3767954" y="3817840"/>
            <a:ext cx="510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03160" y="2253593"/>
            <a:ext cx="1792447" cy="43266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</a:rPr>
              <a:t>Warehouse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313573" y="2700336"/>
            <a:ext cx="1640830" cy="13566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APP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1317" y="2924983"/>
            <a:ext cx="1300294" cy="3271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1399A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Raise request(ext.)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67660" y="3654255"/>
            <a:ext cx="1300294" cy="3271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1399A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Review request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67660" y="2938068"/>
            <a:ext cx="1300294" cy="3271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1399A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Raise request</a:t>
            </a:r>
            <a:r>
              <a:rPr lang="en-US" sz="1000" kern="0" dirty="0" smtClean="0">
                <a:solidFill>
                  <a:schemeClr val="accent5"/>
                </a:solidFill>
                <a:latin typeface="Bosch Office Sans"/>
              </a:rPr>
              <a:t>(Int.)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54" name="Straight Arrow Connector 53"/>
          <p:cNvCxnSpPr>
            <a:stCxn id="24" idx="3"/>
            <a:endCxn id="26" idx="1"/>
          </p:cNvCxnSpPr>
          <p:nvPr/>
        </p:nvCxnSpPr>
        <p:spPr>
          <a:xfrm flipV="1">
            <a:off x="5624079" y="3814534"/>
            <a:ext cx="632710" cy="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2"/>
            <a:endCxn id="28" idx="0"/>
          </p:cNvCxnSpPr>
          <p:nvPr/>
        </p:nvCxnSpPr>
        <p:spPr>
          <a:xfrm>
            <a:off x="6906936" y="3978119"/>
            <a:ext cx="0" cy="27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56702" y="4696589"/>
            <a:ext cx="1640830" cy="13566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APP 4</a:t>
            </a:r>
          </a:p>
        </p:txBody>
      </p:sp>
      <p:cxnSp>
        <p:nvCxnSpPr>
          <p:cNvPr id="45" name="Elbow Connector 44"/>
          <p:cNvCxnSpPr>
            <a:stCxn id="27" idx="2"/>
            <a:endCxn id="28" idx="3"/>
          </p:cNvCxnSpPr>
          <p:nvPr/>
        </p:nvCxnSpPr>
        <p:spPr>
          <a:xfrm rot="5400000">
            <a:off x="7909283" y="3629226"/>
            <a:ext cx="432310" cy="1136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/>
          <p:cNvSpPr/>
          <p:nvPr/>
        </p:nvSpPr>
        <p:spPr>
          <a:xfrm>
            <a:off x="4278345" y="3439295"/>
            <a:ext cx="1345734" cy="75709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1399A0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kern="0" dirty="0">
                <a:solidFill>
                  <a:schemeClr val="accent5"/>
                </a:solidFill>
                <a:latin typeface="Bosch Office Sans"/>
              </a:rPr>
              <a:t>Order Wrongly?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049534" y="3440558"/>
            <a:ext cx="1640830" cy="13566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APP 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1317" y="4915586"/>
            <a:ext cx="1300294" cy="3271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1399A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Status Checking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256789" y="3650949"/>
            <a:ext cx="1300294" cy="3271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1399A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Confirm request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43645" y="3654255"/>
            <a:ext cx="1300294" cy="3271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1399A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Further</a:t>
            </a:r>
            <a:r>
              <a:rPr kumimoji="0" lang="en-US" sz="1000" b="0" i="0" u="none" strike="noStrike" kern="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check reason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020810" y="4696589"/>
            <a:ext cx="1640830" cy="13566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APP 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56789" y="4250150"/>
            <a:ext cx="1300294" cy="3271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1399A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kern="0" noProof="0" dirty="0" smtClean="0">
                <a:solidFill>
                  <a:schemeClr val="accent5"/>
                </a:solidFill>
                <a:latin typeface="Bosch Office Sans"/>
              </a:rPr>
              <a:t>Trigger follow up action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Bosch Office Sans"/>
            </a:endParaRPr>
          </a:p>
        </p:txBody>
      </p:sp>
      <p:cxnSp>
        <p:nvCxnSpPr>
          <p:cNvPr id="32" name="Elbow Connector 31"/>
          <p:cNvCxnSpPr>
            <a:stCxn id="24" idx="0"/>
            <a:endCxn id="27" idx="0"/>
          </p:cNvCxnSpPr>
          <p:nvPr/>
        </p:nvCxnSpPr>
        <p:spPr>
          <a:xfrm rot="16200000" flipH="1">
            <a:off x="6715022" y="1675485"/>
            <a:ext cx="214960" cy="3742580"/>
          </a:xfrm>
          <a:prstGeom prst="bentConnector3">
            <a:avLst>
              <a:gd name="adj1" fmla="val -1063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206292" y="4915586"/>
            <a:ext cx="1298448" cy="3271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1399A0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kern="0" dirty="0">
                <a:solidFill>
                  <a:schemeClr val="accent5"/>
                </a:solidFill>
                <a:latin typeface="Bosch Office Sans"/>
              </a:rPr>
              <a:t>Analytic Report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93681" y="2972086"/>
            <a:ext cx="308752" cy="2896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</a:rPr>
              <a:t>No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83054" y="3552697"/>
            <a:ext cx="308752" cy="2896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26242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4" grpId="0" animBg="1"/>
      <p:bldP spid="63" grpId="0" animBg="1"/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process &amp; solution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Action Plan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Option D: C/4 </a:t>
            </a:r>
            <a:r>
              <a:rPr lang="en-US" dirty="0"/>
              <a:t>Cloud service </a:t>
            </a:r>
            <a:r>
              <a:rPr lang="en-US" dirty="0" smtClean="0"/>
              <a:t>investigation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F0000"/>
                </a:solidFill>
                <a:latin typeface="+mj-lt"/>
              </a:rPr>
              <a:t>Bosch </a:t>
            </a:r>
            <a:r>
              <a:rPr lang="en-US" sz="1400" dirty="0" smtClean="0">
                <a:solidFill>
                  <a:srgbClr val="FF0000"/>
                </a:solidFill>
                <a:latin typeface="+mj-lt"/>
              </a:rPr>
              <a:t>C/4HANA responsible 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team: </a:t>
            </a:r>
            <a:r>
              <a:rPr lang="en-US" sz="1400" dirty="0" smtClean="0">
                <a:solidFill>
                  <a:srgbClr val="FF0000"/>
                </a:solidFill>
                <a:latin typeface="+mj-lt"/>
              </a:rPr>
              <a:t>CI/DAP3.1 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&amp; </a:t>
            </a:r>
            <a:r>
              <a:rPr lang="en-US" sz="1400" dirty="0" smtClean="0">
                <a:solidFill>
                  <a:srgbClr val="FF0000"/>
                </a:solidFill>
                <a:latin typeface="+mj-lt"/>
              </a:rPr>
              <a:t>CI/DAP3.2</a:t>
            </a:r>
            <a:endParaRPr lang="en-US" sz="1400" dirty="0">
              <a:solidFill>
                <a:srgbClr val="FF0000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+mj-lt"/>
              </a:rPr>
              <a:t>C/4 </a:t>
            </a:r>
            <a:r>
              <a:rPr lang="en-US" sz="1400" dirty="0">
                <a:latin typeface="+mj-lt"/>
              </a:rPr>
              <a:t>Main functions investigation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+mj-lt"/>
              </a:rPr>
              <a:t>Matrix between requirement and C/4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+mj-lt"/>
              </a:rPr>
              <a:t>Design </a:t>
            </a:r>
            <a:r>
              <a:rPr lang="en-US" sz="1400" dirty="0">
                <a:latin typeface="+mj-lt"/>
              </a:rPr>
              <a:t>a sample scenario end to end</a:t>
            </a:r>
          </a:p>
          <a:p>
            <a:pPr marL="233983" lvl="1" indent="0">
              <a:buNone/>
            </a:pPr>
            <a:r>
              <a:rPr lang="en-US" sz="1400" dirty="0">
                <a:latin typeface="+mj-lt"/>
              </a:rPr>
              <a:t>     Step1</a:t>
            </a:r>
            <a:r>
              <a:rPr lang="en-US" sz="1400" dirty="0" smtClean="0">
                <a:latin typeface="+mj-lt"/>
              </a:rPr>
              <a:t>: </a:t>
            </a:r>
            <a:r>
              <a:rPr lang="en-US" sz="1400" dirty="0">
                <a:latin typeface="+mj-lt"/>
              </a:rPr>
              <a:t>Claim engagement –Choose one path(Such as web portal or </a:t>
            </a:r>
            <a:r>
              <a:rPr lang="en-US" sz="1400" dirty="0" smtClean="0">
                <a:latin typeface="+mj-lt"/>
              </a:rPr>
              <a:t>WeChat)</a:t>
            </a:r>
            <a:endParaRPr lang="en-US" sz="1400" dirty="0">
              <a:latin typeface="+mj-lt"/>
            </a:endParaRPr>
          </a:p>
          <a:p>
            <a:pPr marL="233983" lvl="1" indent="0">
              <a:buNone/>
            </a:pPr>
            <a:r>
              <a:rPr lang="en-US" sz="1400" dirty="0">
                <a:latin typeface="+mj-lt"/>
              </a:rPr>
              <a:t>     </a:t>
            </a:r>
            <a:r>
              <a:rPr lang="en-US" sz="1400" dirty="0" smtClean="0">
                <a:latin typeface="+mj-lt"/>
              </a:rPr>
              <a:t>Step2: </a:t>
            </a:r>
            <a:r>
              <a:rPr lang="en-US" altLang="zh-CN" sz="1400" dirty="0" smtClean="0">
                <a:latin typeface="+mj-lt"/>
              </a:rPr>
              <a:t>Create </a:t>
            </a:r>
            <a:r>
              <a:rPr lang="en-US" altLang="zh-CN" sz="1400" dirty="0">
                <a:latin typeface="+mj-lt"/>
              </a:rPr>
              <a:t>claim order</a:t>
            </a:r>
          </a:p>
          <a:p>
            <a:pPr marL="233983" lvl="1" indent="0">
              <a:buNone/>
            </a:pPr>
            <a:r>
              <a:rPr lang="en-US" sz="1400" dirty="0">
                <a:latin typeface="+mj-lt"/>
              </a:rPr>
              <a:t>     </a:t>
            </a:r>
            <a:r>
              <a:rPr lang="en-US" sz="1400" dirty="0" smtClean="0">
                <a:latin typeface="+mj-lt"/>
              </a:rPr>
              <a:t>S</a:t>
            </a:r>
            <a:r>
              <a:rPr lang="en-US" altLang="zh-CN" sz="1400" dirty="0" smtClean="0">
                <a:latin typeface="+mj-lt"/>
              </a:rPr>
              <a:t>tep3: Pre-analysis </a:t>
            </a:r>
            <a:r>
              <a:rPr lang="en-US" altLang="zh-CN" sz="1400" dirty="0">
                <a:latin typeface="+mj-lt"/>
              </a:rPr>
              <a:t>of claim order</a:t>
            </a:r>
          </a:p>
          <a:p>
            <a:pPr marL="233983" lvl="1" indent="0">
              <a:buNone/>
            </a:pPr>
            <a:r>
              <a:rPr lang="en-US" sz="1400" dirty="0">
                <a:latin typeface="+mj-lt"/>
              </a:rPr>
              <a:t>     Step4: </a:t>
            </a:r>
            <a:r>
              <a:rPr lang="en-US" sz="1400" dirty="0" smtClean="0">
                <a:latin typeface="+mj-lt"/>
              </a:rPr>
              <a:t>Trigger </a:t>
            </a:r>
            <a:r>
              <a:rPr lang="en-US" sz="1400" dirty="0">
                <a:latin typeface="+mj-lt"/>
              </a:rPr>
              <a:t>workflow involve different departments to solve the issue</a:t>
            </a:r>
          </a:p>
          <a:p>
            <a:pPr marL="233983" lvl="1" indent="0">
              <a:buNone/>
            </a:pPr>
            <a:r>
              <a:rPr lang="en-US" sz="1400" dirty="0">
                <a:latin typeface="+mj-lt"/>
              </a:rPr>
              <a:t>     Step5</a:t>
            </a:r>
            <a:r>
              <a:rPr lang="en-US" sz="1400" dirty="0" smtClean="0">
                <a:latin typeface="+mj-lt"/>
              </a:rPr>
              <a:t>: </a:t>
            </a:r>
            <a:r>
              <a:rPr lang="en-US" sz="1400" dirty="0">
                <a:latin typeface="+mj-lt"/>
              </a:rPr>
              <a:t>Trigger integration between C4 and SAP ERP to create subsequent orders</a:t>
            </a:r>
          </a:p>
          <a:p>
            <a:pPr marL="233983" lvl="1" indent="0">
              <a:buNone/>
            </a:pPr>
            <a:r>
              <a:rPr lang="en-US" sz="1400" dirty="0">
                <a:latin typeface="+mj-lt"/>
              </a:rPr>
              <a:t>     Step6</a:t>
            </a:r>
            <a:r>
              <a:rPr lang="en-US" sz="1400" dirty="0" smtClean="0">
                <a:latin typeface="+mj-lt"/>
              </a:rPr>
              <a:t>: </a:t>
            </a:r>
            <a:r>
              <a:rPr lang="en-US" sz="1400" dirty="0">
                <a:latin typeface="+mj-lt"/>
              </a:rPr>
              <a:t>Close the claim order</a:t>
            </a:r>
          </a:p>
          <a:p>
            <a:pPr marL="233983" lvl="1" indent="0">
              <a:buNone/>
            </a:pPr>
            <a:r>
              <a:rPr lang="en-US" sz="1400" dirty="0">
                <a:latin typeface="+mj-lt"/>
              </a:rPr>
              <a:t>     Step7</a:t>
            </a:r>
            <a:r>
              <a:rPr lang="en-US" sz="1400" dirty="0" smtClean="0">
                <a:latin typeface="+mj-lt"/>
              </a:rPr>
              <a:t>: </a:t>
            </a:r>
            <a:r>
              <a:rPr lang="en-US" sz="1400" dirty="0">
                <a:latin typeface="+mj-lt"/>
              </a:rPr>
              <a:t>Do the customer survey of the service </a:t>
            </a:r>
            <a:r>
              <a:rPr lang="en-US" sz="1400" dirty="0" smtClean="0">
                <a:latin typeface="+mj-lt"/>
              </a:rPr>
              <a:t>quality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56317" y="4756558"/>
            <a:ext cx="3858935" cy="7082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hlinkClick r:id="rId3"/>
              </a:rPr>
              <a:t>C/4HANA Cloud </a:t>
            </a:r>
            <a:r>
              <a:rPr lang="en-US" sz="1400" dirty="0" err="1" smtClean="0">
                <a:hlinkClick r:id="rId3"/>
              </a:rPr>
              <a:t>Service@Bosch</a:t>
            </a:r>
            <a:endParaRPr lang="en-US" sz="1400" dirty="0" smtClean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hlinkClick r:id="rId4"/>
              </a:rPr>
              <a:t>SAP Could for Customer(SAP Help Portal) </a:t>
            </a: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 rot="1487601">
            <a:off x="9921415" y="4671855"/>
            <a:ext cx="1037060" cy="2811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Link</a:t>
            </a:r>
            <a:endParaRPr kumimoji="0" lang="en-US" sz="180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427" y="341904"/>
            <a:ext cx="4068714" cy="221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62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and collaboration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Action Plan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Keep updates of UD progress and </a:t>
            </a:r>
            <a:r>
              <a:rPr lang="en-US" dirty="0" smtClean="0"/>
              <a:t>planning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Contact window: Richter </a:t>
            </a:r>
            <a:r>
              <a:rPr lang="en-US" sz="1400" dirty="0"/>
              <a:t>Ellen (GS/PSD6</a:t>
            </a:r>
            <a:r>
              <a:rPr lang="en-US" sz="14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Follow up on new updates from user department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Remind UD about missing requirement based on process study and design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FF0000"/>
                </a:solidFill>
              </a:rPr>
              <a:t>Question: From UD, what’s the understanding of CN CI team involvement</a:t>
            </a:r>
            <a:r>
              <a:rPr lang="en-US" dirty="0" smtClean="0">
                <a:solidFill>
                  <a:srgbClr val="FF0000"/>
                </a:solidFill>
              </a:rPr>
              <a:t>? </a:t>
            </a:r>
            <a:r>
              <a:rPr lang="en-US" sz="1400" dirty="0" smtClean="0">
                <a:solidFill>
                  <a:srgbClr val="FF0000"/>
                </a:solidFill>
              </a:rPr>
              <a:t>keep CI updates? Or existing solution support?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Regular </a:t>
            </a:r>
            <a:r>
              <a:rPr lang="en-US" dirty="0"/>
              <a:t>exchange with CPT team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Contact window</a:t>
            </a:r>
            <a:r>
              <a:rPr lang="en-US" sz="1400" dirty="0"/>
              <a:t>: Zyznowski Marcin (CI/DAV5.2) &amp; Woerthmann Simon (CI/DAV51) 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Monthly exchange meeting for updates and idea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F0000"/>
                </a:solidFill>
              </a:rPr>
              <a:t>Question</a:t>
            </a:r>
            <a:r>
              <a:rPr lang="en-US" sz="1400" dirty="0" smtClean="0">
                <a:solidFill>
                  <a:srgbClr val="FF0000"/>
                </a:solidFill>
              </a:rPr>
              <a:t>: what’s the expectation from CPT team?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2021.03 ~ 06 </a:t>
            </a:r>
            <a:r>
              <a:rPr lang="en-US" dirty="0" smtClean="0">
                <a:solidFill>
                  <a:srgbClr val="FF0000"/>
                </a:solidFill>
              </a:rPr>
              <a:t>– Solution Proposal with prototype (CN team provide)</a:t>
            </a:r>
            <a:endParaRPr lang="en-US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2021.08? </a:t>
            </a:r>
            <a:r>
              <a:rPr lang="en-US" dirty="0" smtClean="0">
                <a:solidFill>
                  <a:srgbClr val="FF0000"/>
                </a:solidFill>
              </a:rPr>
              <a:t>– Decision (CPT team make decision)</a:t>
            </a:r>
            <a:endParaRPr lang="en-US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2022.12 </a:t>
            </a:r>
            <a:r>
              <a:rPr lang="en-US" dirty="0" smtClean="0">
                <a:solidFill>
                  <a:srgbClr val="FF0000"/>
                </a:solidFill>
              </a:rPr>
              <a:t>– Delivery 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sz="1400" dirty="0" smtClean="0">
              <a:solidFill>
                <a:srgbClr val="FF0000"/>
              </a:solidFill>
            </a:endParaRPr>
          </a:p>
          <a:p>
            <a:pPr marL="525561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32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Action Plan 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446868"/>
              </p:ext>
            </p:extLst>
          </p:nvPr>
        </p:nvGraphicFramePr>
        <p:xfrm>
          <a:off x="266700" y="1209454"/>
          <a:ext cx="10101204" cy="228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604">
                  <a:extLst>
                    <a:ext uri="{9D8B030D-6E8A-4147-A177-3AD203B41FA5}">
                      <a16:colId xmlns:a16="http://schemas.microsoft.com/office/drawing/2014/main" val="399445416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4263468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51132020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87017266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26562063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522383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Bosch Office Sans" pitchFamily="2" charset="0"/>
                        </a:rPr>
                        <a:t>Name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Bosch Office Sans" pitchFamily="2" charset="0"/>
                        </a:rPr>
                        <a:t>Nov. 2020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Bosch Office Sans" pitchFamily="2" charset="0"/>
                        </a:rPr>
                        <a:t>Dec. 2020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Bosch Office Sans" pitchFamily="2" charset="0"/>
                        </a:rPr>
                        <a:t>Jan. 2021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Bosch Office Sans" pitchFamily="2" charset="0"/>
                        </a:rPr>
                        <a:t>Feb. 2021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Bosch Office Sans" pitchFamily="2" charset="0"/>
                        </a:rPr>
                        <a:t>Mar. 2021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2845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Tang Totti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0260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Jin Jedy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9819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Zhao Elaine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537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Zhang Xiang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1769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SbS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 team</a:t>
                      </a: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(Frontend &amp; Backend)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61924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752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85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33612" y="3578388"/>
            <a:ext cx="288290" cy="41021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98AEC0-503E-4FA4-859C-D0F72D6E3F79}" type="slidenum">
              <a:rPr kumimoji="0" lang="en-US" sz="1200" b="0" i="0" u="none" strike="noStrike" kern="0" cap="none" spc="0" normalizeH="0" baseline="0" noProof="1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1" r="-346"/>
          <a:stretch/>
        </p:blipFill>
        <p:spPr>
          <a:xfrm>
            <a:off x="1" y="0"/>
            <a:ext cx="4973631" cy="6038850"/>
          </a:xfrm>
          <a:prstGeom prst="rect">
            <a:avLst/>
          </a:prstGeom>
        </p:spPr>
      </p:pic>
      <p:sp>
        <p:nvSpPr>
          <p:cNvPr id="55" name="Isosceles Triangle 54"/>
          <p:cNvSpPr/>
          <p:nvPr/>
        </p:nvSpPr>
        <p:spPr>
          <a:xfrm>
            <a:off x="2381857" y="-8180"/>
            <a:ext cx="2577931" cy="6038850"/>
          </a:xfrm>
          <a:prstGeom prst="triangle">
            <a:avLst>
              <a:gd name="adj" fmla="val 99775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31326" y="1545328"/>
            <a:ext cx="5770110" cy="731458"/>
            <a:chOff x="3414539" y="1203598"/>
            <a:chExt cx="5328568" cy="755873"/>
          </a:xfrm>
        </p:grpSpPr>
        <p:grpSp>
          <p:nvGrpSpPr>
            <p:cNvPr id="4" name="Group 3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8" name="Rectangle 7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9700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15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9700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159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9700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15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314639" y="1373955"/>
              <a:ext cx="4428468" cy="585516"/>
              <a:chOff x="4572000" y="1734418"/>
              <a:chExt cx="4428468" cy="585516"/>
            </a:xfrm>
            <a:solidFill>
              <a:schemeClr val="bg1">
                <a:lumMod val="95000"/>
              </a:schemeClr>
            </a:solidFill>
          </p:grpSpPr>
          <p:sp>
            <p:nvSpPr>
              <p:cNvPr id="6" name="Rectangle 5"/>
              <p:cNvSpPr/>
              <p:nvPr/>
            </p:nvSpPr>
            <p:spPr>
              <a:xfrm>
                <a:off x="4788000" y="1734418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109700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E2E Process</a:t>
                </a:r>
                <a:r>
                  <a:rPr kumimoji="0" lang="en-US" altLang="ko-KR" sz="1800" b="0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Understanding</a:t>
                </a:r>
                <a:endPara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9700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15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4611928" y="2436300"/>
            <a:ext cx="5789383" cy="731520"/>
            <a:chOff x="3414539" y="1203598"/>
            <a:chExt cx="5328592" cy="755937"/>
          </a:xfrm>
        </p:grpSpPr>
        <p:grpSp>
          <p:nvGrpSpPr>
            <p:cNvPr id="12" name="Group 11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6" name="Rectangle 15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9700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15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9700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15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9700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15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109700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Draft Ideas</a:t>
                </a:r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9700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15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4217171" y="3377457"/>
            <a:ext cx="5884212" cy="731520"/>
            <a:chOff x="3414539" y="1203598"/>
            <a:chExt cx="5474491" cy="755937"/>
          </a:xfrm>
        </p:grpSpPr>
        <p:grpSp>
          <p:nvGrpSpPr>
            <p:cNvPr id="20" name="Group 19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4" name="Rectangle 2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9700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15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9700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159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9700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15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314639" y="1383471"/>
              <a:ext cx="4574391" cy="576064"/>
              <a:chOff x="4572000" y="1743934"/>
              <a:chExt cx="4574391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2" name="Rectangle 21"/>
              <p:cNvSpPr/>
              <p:nvPr/>
            </p:nvSpPr>
            <p:spPr>
              <a:xfrm>
                <a:off x="4788023" y="1743934"/>
                <a:ext cx="43583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109700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Next </a:t>
                </a:r>
                <a:r>
                  <a:rPr lang="en-US" altLang="ko-KR" dirty="0" smtClean="0">
                    <a:solidFill>
                      <a:prstClr val="black"/>
                    </a:solidFill>
                    <a:latin typeface="Arial"/>
                  </a:rPr>
                  <a:t>Action </a:t>
                </a:r>
                <a:r>
                  <a:rPr kumimoji="0" lang="en-US" altLang="ko-KR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Plan</a:t>
                </a:r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9700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15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57" name="Text Placeholder 1"/>
          <p:cNvSpPr txBox="1">
            <a:spLocks/>
          </p:cNvSpPr>
          <p:nvPr/>
        </p:nvSpPr>
        <p:spPr>
          <a:xfrm>
            <a:off x="4545330" y="526258"/>
            <a:ext cx="6348729" cy="388800"/>
          </a:xfrm>
          <a:prstGeom prst="rect">
            <a:avLst/>
          </a:prstGeom>
        </p:spPr>
        <p:txBody>
          <a:bodyPr/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33" rtl="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60461" y="2492858"/>
            <a:ext cx="730020" cy="53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09700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7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02</a:t>
            </a:r>
            <a:endParaRPr kumimoji="0" lang="ko-KR" altLang="en-US" sz="287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53152" y="1553857"/>
            <a:ext cx="730020" cy="53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09700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79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01</a:t>
            </a:r>
            <a:endParaRPr kumimoji="0" lang="ko-KR" altLang="en-US" sz="287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3999627-7BD8-4AA0-91B7-16FB67477F7C}"/>
              </a:ext>
            </a:extLst>
          </p:cNvPr>
          <p:cNvSpPr txBox="1">
            <a:spLocks/>
          </p:cNvSpPr>
          <p:nvPr/>
        </p:nvSpPr>
        <p:spPr>
          <a:xfrm>
            <a:off x="7002002" y="388182"/>
            <a:ext cx="2221876" cy="637452"/>
          </a:xfrm>
          <a:prstGeom prst="rect">
            <a:avLst/>
          </a:prstGeom>
          <a:noFill/>
        </p:spPr>
        <p:txBody>
          <a:bodyPr anchor="t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4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Agenda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36603" y="3412903"/>
            <a:ext cx="750335" cy="53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09700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79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0</a:t>
            </a:r>
            <a:r>
              <a:rPr kumimoji="0" lang="de-DE" altLang="zh-CN" sz="2879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3</a:t>
            </a:r>
            <a:endParaRPr kumimoji="0" lang="ko-KR" altLang="en-US" sz="287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364255" y="5443281"/>
            <a:ext cx="730020" cy="53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09700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7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03</a:t>
            </a:r>
            <a:endParaRPr kumimoji="0" lang="ko-KR" altLang="en-US" sz="287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80848" y="5096208"/>
            <a:ext cx="730020" cy="53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09700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79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05</a:t>
            </a:r>
            <a:endParaRPr kumimoji="0" lang="ko-KR" altLang="en-US" sz="287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246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Process </a:t>
            </a:r>
            <a:r>
              <a:rPr lang="en-US" dirty="0"/>
              <a:t>U</a:t>
            </a:r>
            <a:r>
              <a:rPr lang="en-US" dirty="0" smtClean="0"/>
              <a:t>nderstanding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CPT Claim Process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6" name="Chevron 5"/>
          <p:cNvSpPr/>
          <p:nvPr/>
        </p:nvSpPr>
        <p:spPr>
          <a:xfrm>
            <a:off x="257174" y="1227349"/>
            <a:ext cx="3748769" cy="457200"/>
          </a:xfrm>
          <a:prstGeom prst="chevron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Claim Registration</a:t>
            </a:r>
          </a:p>
        </p:txBody>
      </p:sp>
      <p:sp>
        <p:nvSpPr>
          <p:cNvPr id="7" name="Chevron 6"/>
          <p:cNvSpPr/>
          <p:nvPr/>
        </p:nvSpPr>
        <p:spPr>
          <a:xfrm>
            <a:off x="3823335" y="1227349"/>
            <a:ext cx="3975192" cy="457200"/>
          </a:xfrm>
          <a:prstGeom prst="chevron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Claim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Processing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7617959" y="1227349"/>
            <a:ext cx="3092042" cy="457200"/>
          </a:xfrm>
          <a:prstGeom prst="chevron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Follow Up Actions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7175" y="1735814"/>
            <a:ext cx="3566160" cy="2468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68918" y="1735814"/>
            <a:ext cx="3749040" cy="2468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7173" y="4283683"/>
            <a:ext cx="10452827" cy="4572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 smtClean="0">
                <a:solidFill>
                  <a:prstClr val="white"/>
                </a:solidFill>
                <a:latin typeface="Bosch Office Sans"/>
              </a:rPr>
              <a:t>Claim Monitoring</a:t>
            </a:r>
            <a:endParaRPr lang="en-US" sz="1400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7174" y="1721848"/>
            <a:ext cx="3566160" cy="246888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tIns="182880"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Consider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different 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method of registration </a:t>
            </a:r>
            <a:r>
              <a:rPr lang="en-US" sz="1400" kern="0" baseline="0" dirty="0" smtClean="0">
                <a:solidFill>
                  <a:srgbClr val="000000"/>
                </a:solidFill>
                <a:latin typeface="Bosch Office Sans"/>
              </a:rPr>
              <a:t>(</a:t>
            </a:r>
            <a:r>
              <a:rPr lang="en-US" sz="1400" kern="0" baseline="0" dirty="0" err="1" smtClean="0">
                <a:solidFill>
                  <a:srgbClr val="000000"/>
                </a:solidFill>
                <a:latin typeface="Bosch Office Sans"/>
              </a:rPr>
              <a:t>e.g</a:t>
            </a:r>
            <a:r>
              <a:rPr lang="en-US" sz="1400" kern="0" baseline="0" dirty="0" smtClean="0">
                <a:solidFill>
                  <a:srgbClr val="000000"/>
                </a:solidFill>
                <a:latin typeface="Bosch Office Sans"/>
              </a:rPr>
              <a:t> manual</a:t>
            </a:r>
            <a:r>
              <a:rPr lang="en-US" sz="1400" kern="0" dirty="0" smtClean="0">
                <a:solidFill>
                  <a:srgbClr val="000000"/>
                </a:solidFill>
                <a:latin typeface="Bosch Office Sans"/>
              </a:rPr>
              <a:t>, web portal, mobile, voice recognition, </a:t>
            </a:r>
            <a:r>
              <a:rPr lang="en-US" sz="1400" kern="0" dirty="0" err="1" smtClean="0">
                <a:solidFill>
                  <a:srgbClr val="000000"/>
                </a:solidFill>
                <a:latin typeface="Bosch Office Sans"/>
              </a:rPr>
              <a:t>etc</a:t>
            </a:r>
            <a:r>
              <a:rPr lang="en-US" sz="1400" kern="0" dirty="0" smtClean="0">
                <a:solidFill>
                  <a:srgbClr val="000000"/>
                </a:solidFill>
                <a:latin typeface="Bosch Office Sans"/>
              </a:rPr>
              <a:t>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Support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both 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external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partner and 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employee to raise claim request</a:t>
            </a:r>
            <a:endParaRPr lang="en-US" sz="1400" kern="0" baseline="0" dirty="0">
              <a:solidFill>
                <a:srgbClr val="000000"/>
              </a:solidFill>
              <a:latin typeface="Bosch Office San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Registration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screen should be 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simple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for external partner to maintain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68919" y="1721848"/>
            <a:ext cx="3749040" cy="246888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tIns="182880"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Analyze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claim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request (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e.g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over-delivery, under-delivery, wrong delivery,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etc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b="1" kern="0" dirty="0" smtClean="0">
                <a:solidFill>
                  <a:srgbClr val="000000"/>
                </a:solidFill>
                <a:latin typeface="Bosch Office Sans"/>
              </a:rPr>
              <a:t>Approval workflow </a:t>
            </a:r>
            <a:r>
              <a:rPr lang="en-US" sz="1400" kern="0" dirty="0" smtClean="0">
                <a:solidFill>
                  <a:srgbClr val="000000"/>
                </a:solidFill>
                <a:latin typeface="Bosch Office Sans"/>
              </a:rPr>
              <a:t>is needed to confirm if claim process can be continued</a:t>
            </a:r>
            <a:endParaRPr kumimoji="0" lang="en-US" sz="14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kern="0" noProof="0" dirty="0" smtClean="0">
                <a:solidFill>
                  <a:srgbClr val="000000"/>
                </a:solidFill>
                <a:latin typeface="Bosch Office Sans"/>
              </a:rPr>
              <a:t>Identify </a:t>
            </a:r>
            <a:r>
              <a:rPr lang="en-US" sz="1400" b="1" kern="0" noProof="0" dirty="0" smtClean="0">
                <a:solidFill>
                  <a:srgbClr val="000000"/>
                </a:solidFill>
                <a:latin typeface="Bosch Office Sans"/>
              </a:rPr>
              <a:t>responsible team </a:t>
            </a:r>
            <a:r>
              <a:rPr lang="en-US" sz="1400" kern="0" noProof="0" dirty="0" smtClean="0">
                <a:solidFill>
                  <a:srgbClr val="000000"/>
                </a:solidFill>
                <a:latin typeface="Bosch Office Sans"/>
              </a:rPr>
              <a:t>(who should afford the cost)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Confirm &amp; trigger </a:t>
            </a:r>
            <a:r>
              <a:rPr kumimoji="0" lang="en-US" sz="1400" b="1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follow up actions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6700" y="4775331"/>
            <a:ext cx="10453690" cy="6737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63543" y="1721848"/>
            <a:ext cx="3047320" cy="246888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tIns="182880"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Goods return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kern="0" dirty="0" smtClean="0">
                <a:solidFill>
                  <a:srgbClr val="000000"/>
                </a:solidFill>
                <a:latin typeface="Bosch Office Sans"/>
              </a:rPr>
              <a:t>Replacement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Credit/Debit memo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kern="0" dirty="0" smtClean="0">
                <a:solidFill>
                  <a:srgbClr val="000000"/>
                </a:solidFill>
                <a:latin typeface="Bosch Office Sans"/>
              </a:rPr>
              <a:t>AAXAA process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7173" y="4768814"/>
            <a:ext cx="10453690" cy="673709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Monitoring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process status, and communicate with customers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kern="0" baseline="0" dirty="0" smtClean="0">
                <a:solidFill>
                  <a:srgbClr val="000000"/>
                </a:solidFill>
                <a:latin typeface="Bosch Office Sans"/>
              </a:rPr>
              <a:t>Analyze</a:t>
            </a:r>
            <a:r>
              <a:rPr lang="en-US" sz="1400" kern="0" dirty="0" smtClean="0">
                <a:solidFill>
                  <a:srgbClr val="000000"/>
                </a:solidFill>
                <a:latin typeface="Bosch Office Sans"/>
              </a:rPr>
              <a:t> most frequent scenarios of claim request.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88000" y="4821067"/>
            <a:ext cx="5051990" cy="4882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lvl="0" indent="-285750" fontAlgn="auto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1400" kern="0" dirty="0" smtClean="0">
                <a:solidFill>
                  <a:srgbClr val="000000"/>
                </a:solidFill>
                <a:latin typeface="Bosch Office Sans"/>
              </a:rPr>
              <a:t>Both </a:t>
            </a:r>
            <a:r>
              <a:rPr lang="en-US" sz="1400" kern="0" dirty="0">
                <a:solidFill>
                  <a:srgbClr val="000000"/>
                </a:solidFill>
                <a:latin typeface="Bosch Office Sans"/>
              </a:rPr>
              <a:t>external partner and internal employee </a:t>
            </a:r>
            <a:r>
              <a:rPr lang="en-US" sz="1400" kern="0" dirty="0" smtClean="0">
                <a:solidFill>
                  <a:srgbClr val="000000"/>
                </a:solidFill>
                <a:latin typeface="Bosch Office Sans"/>
              </a:rPr>
              <a:t>have this report</a:t>
            </a:r>
          </a:p>
          <a:p>
            <a:pPr marL="285750" marR="0" indent="-285750" defTabSz="914400" eaLnBrk="1" fontAlgn="auto" latinLnBrk="0" hangingPunct="1">
              <a:lnSpc>
                <a:spcPts val="23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kern="0" dirty="0" smtClean="0">
                <a:solidFill>
                  <a:srgbClr val="000000"/>
                </a:solidFill>
                <a:latin typeface="Bosch Office Sans"/>
              </a:rPr>
              <a:t>Knowledge </a:t>
            </a:r>
            <a:r>
              <a:rPr lang="en-US" sz="1400" kern="0" dirty="0">
                <a:solidFill>
                  <a:srgbClr val="000000"/>
                </a:solidFill>
                <a:latin typeface="Bosch Office Sans"/>
              </a:rPr>
              <a:t>based machine learning</a:t>
            </a:r>
          </a:p>
        </p:txBody>
      </p:sp>
      <p:grpSp>
        <p:nvGrpSpPr>
          <p:cNvPr id="20" name="Google Shape;11888;p74"/>
          <p:cNvGrpSpPr/>
          <p:nvPr/>
        </p:nvGrpSpPr>
        <p:grpSpPr>
          <a:xfrm>
            <a:off x="4233198" y="4337020"/>
            <a:ext cx="377474" cy="335748"/>
            <a:chOff x="854261" y="2908813"/>
            <a:chExt cx="377474" cy="335748"/>
          </a:xfrm>
          <a:solidFill>
            <a:schemeClr val="bg1"/>
          </a:solidFill>
        </p:grpSpPr>
        <p:sp>
          <p:nvSpPr>
            <p:cNvPr id="21" name="Google Shape;11889;p74"/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90;p74"/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891;p74"/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892;p74"/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893;p74"/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3104;p75"/>
          <p:cNvGrpSpPr/>
          <p:nvPr/>
        </p:nvGrpSpPr>
        <p:grpSpPr>
          <a:xfrm>
            <a:off x="912458" y="1277907"/>
            <a:ext cx="322914" cy="348543"/>
            <a:chOff x="2662884" y="1513044"/>
            <a:chExt cx="322914" cy="348543"/>
          </a:xfrm>
          <a:solidFill>
            <a:schemeClr val="bg1"/>
          </a:solidFill>
        </p:grpSpPr>
        <p:sp>
          <p:nvSpPr>
            <p:cNvPr id="27" name="Google Shape;13105;p75"/>
            <p:cNvSpPr/>
            <p:nvPr/>
          </p:nvSpPr>
          <p:spPr>
            <a:xfrm>
              <a:off x="2662884" y="1513044"/>
              <a:ext cx="260663" cy="348543"/>
            </a:xfrm>
            <a:custGeom>
              <a:avLst/>
              <a:gdLst/>
              <a:ahLst/>
              <a:cxnLst/>
              <a:rect l="l" t="t" r="r" b="b"/>
              <a:pathLst>
                <a:path w="8228" h="11002" extrusionOk="0">
                  <a:moveTo>
                    <a:pt x="5692" y="0"/>
                  </a:moveTo>
                  <a:cubicBezTo>
                    <a:pt x="5597" y="0"/>
                    <a:pt x="5525" y="72"/>
                    <a:pt x="5525" y="167"/>
                  </a:cubicBezTo>
                  <a:cubicBezTo>
                    <a:pt x="5525" y="250"/>
                    <a:pt x="5597" y="322"/>
                    <a:pt x="5692" y="322"/>
                  </a:cubicBezTo>
                  <a:lnTo>
                    <a:pt x="7907" y="322"/>
                  </a:lnTo>
                  <a:lnTo>
                    <a:pt x="7907" y="10668"/>
                  </a:lnTo>
                  <a:lnTo>
                    <a:pt x="334" y="10668"/>
                  </a:lnTo>
                  <a:lnTo>
                    <a:pt x="334" y="9406"/>
                  </a:lnTo>
                  <a:cubicBezTo>
                    <a:pt x="334" y="9311"/>
                    <a:pt x="251" y="9240"/>
                    <a:pt x="167" y="9240"/>
                  </a:cubicBezTo>
                  <a:cubicBezTo>
                    <a:pt x="72" y="9240"/>
                    <a:pt x="1" y="9311"/>
                    <a:pt x="1" y="9406"/>
                  </a:cubicBezTo>
                  <a:lnTo>
                    <a:pt x="1" y="10835"/>
                  </a:lnTo>
                  <a:cubicBezTo>
                    <a:pt x="1" y="10918"/>
                    <a:pt x="72" y="11002"/>
                    <a:pt x="167" y="11002"/>
                  </a:cubicBezTo>
                  <a:lnTo>
                    <a:pt x="8049" y="11002"/>
                  </a:lnTo>
                  <a:cubicBezTo>
                    <a:pt x="8145" y="11002"/>
                    <a:pt x="8216" y="10918"/>
                    <a:pt x="8216" y="10835"/>
                  </a:cubicBezTo>
                  <a:lnTo>
                    <a:pt x="8216" y="179"/>
                  </a:lnTo>
                  <a:cubicBezTo>
                    <a:pt x="8228" y="60"/>
                    <a:pt x="8157" y="0"/>
                    <a:pt x="8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106;p75"/>
            <p:cNvSpPr/>
            <p:nvPr/>
          </p:nvSpPr>
          <p:spPr>
            <a:xfrm>
              <a:off x="2663264" y="1513044"/>
              <a:ext cx="165243" cy="282554"/>
            </a:xfrm>
            <a:custGeom>
              <a:avLst/>
              <a:gdLst/>
              <a:ahLst/>
              <a:cxnLst/>
              <a:rect l="l" t="t" r="r" b="b"/>
              <a:pathLst>
                <a:path w="5216" h="8919" extrusionOk="0">
                  <a:moveTo>
                    <a:pt x="2358" y="548"/>
                  </a:moveTo>
                  <a:lnTo>
                    <a:pt x="2358" y="2346"/>
                  </a:lnTo>
                  <a:lnTo>
                    <a:pt x="560" y="2346"/>
                  </a:lnTo>
                  <a:lnTo>
                    <a:pt x="2358" y="548"/>
                  </a:lnTo>
                  <a:close/>
                  <a:moveTo>
                    <a:pt x="2537" y="0"/>
                  </a:moveTo>
                  <a:cubicBezTo>
                    <a:pt x="2418" y="0"/>
                    <a:pt x="2299" y="167"/>
                    <a:pt x="2227" y="238"/>
                  </a:cubicBezTo>
                  <a:lnTo>
                    <a:pt x="108" y="2346"/>
                  </a:lnTo>
                  <a:cubicBezTo>
                    <a:pt x="60" y="2393"/>
                    <a:pt x="1" y="2441"/>
                    <a:pt x="1" y="2513"/>
                  </a:cubicBezTo>
                  <a:lnTo>
                    <a:pt x="1" y="8751"/>
                  </a:lnTo>
                  <a:cubicBezTo>
                    <a:pt x="1" y="8835"/>
                    <a:pt x="72" y="8918"/>
                    <a:pt x="167" y="8918"/>
                  </a:cubicBezTo>
                  <a:cubicBezTo>
                    <a:pt x="263" y="8918"/>
                    <a:pt x="334" y="8835"/>
                    <a:pt x="334" y="8751"/>
                  </a:cubicBezTo>
                  <a:lnTo>
                    <a:pt x="334" y="2667"/>
                  </a:lnTo>
                  <a:lnTo>
                    <a:pt x="2525" y="2667"/>
                  </a:lnTo>
                  <a:cubicBezTo>
                    <a:pt x="2608" y="2667"/>
                    <a:pt x="2680" y="2584"/>
                    <a:pt x="2680" y="2501"/>
                  </a:cubicBezTo>
                  <a:lnTo>
                    <a:pt x="2680" y="310"/>
                  </a:lnTo>
                  <a:lnTo>
                    <a:pt x="5049" y="310"/>
                  </a:lnTo>
                  <a:cubicBezTo>
                    <a:pt x="5144" y="310"/>
                    <a:pt x="5216" y="238"/>
                    <a:pt x="5216" y="143"/>
                  </a:cubicBezTo>
                  <a:cubicBezTo>
                    <a:pt x="5216" y="60"/>
                    <a:pt x="5132" y="0"/>
                    <a:pt x="50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107;p75"/>
            <p:cNvSpPr/>
            <p:nvPr/>
          </p:nvSpPr>
          <p:spPr>
            <a:xfrm>
              <a:off x="2717596" y="1747634"/>
              <a:ext cx="152412" cy="10613"/>
            </a:xfrm>
            <a:custGeom>
              <a:avLst/>
              <a:gdLst/>
              <a:ahLst/>
              <a:cxnLst/>
              <a:rect l="l" t="t" r="r" b="b"/>
              <a:pathLst>
                <a:path w="4811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63"/>
                    <a:pt x="4810" y="168"/>
                  </a:cubicBezTo>
                  <a:cubicBezTo>
                    <a:pt x="4798" y="84"/>
                    <a:pt x="4739" y="1"/>
                    <a:pt x="4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108;p75"/>
            <p:cNvSpPr/>
            <p:nvPr/>
          </p:nvSpPr>
          <p:spPr>
            <a:xfrm>
              <a:off x="2788876" y="1809886"/>
              <a:ext cx="81132" cy="10581"/>
            </a:xfrm>
            <a:custGeom>
              <a:avLst/>
              <a:gdLst/>
              <a:ahLst/>
              <a:cxnLst/>
              <a:rect l="l" t="t" r="r" b="b"/>
              <a:pathLst>
                <a:path w="2561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2394" y="334"/>
                  </a:lnTo>
                  <a:cubicBezTo>
                    <a:pt x="2489" y="334"/>
                    <a:pt x="2560" y="262"/>
                    <a:pt x="2560" y="167"/>
                  </a:cubicBezTo>
                  <a:cubicBezTo>
                    <a:pt x="2560" y="84"/>
                    <a:pt x="2489" y="1"/>
                    <a:pt x="2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109;p75"/>
            <p:cNvSpPr/>
            <p:nvPr/>
          </p:nvSpPr>
          <p:spPr>
            <a:xfrm>
              <a:off x="2717596" y="1722385"/>
              <a:ext cx="152412" cy="10201"/>
            </a:xfrm>
            <a:custGeom>
              <a:avLst/>
              <a:gdLst/>
              <a:ahLst/>
              <a:cxnLst/>
              <a:rect l="l" t="t" r="r" b="b"/>
              <a:pathLst>
                <a:path w="4811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644" y="322"/>
                  </a:lnTo>
                  <a:cubicBezTo>
                    <a:pt x="4739" y="322"/>
                    <a:pt x="4810" y="250"/>
                    <a:pt x="4810" y="167"/>
                  </a:cubicBezTo>
                  <a:cubicBezTo>
                    <a:pt x="4798" y="60"/>
                    <a:pt x="4739" y="0"/>
                    <a:pt x="4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110;p75"/>
            <p:cNvSpPr/>
            <p:nvPr/>
          </p:nvSpPr>
          <p:spPr>
            <a:xfrm>
              <a:off x="2717596" y="1696344"/>
              <a:ext cx="152412" cy="10613"/>
            </a:xfrm>
            <a:custGeom>
              <a:avLst/>
              <a:gdLst/>
              <a:ahLst/>
              <a:cxnLst/>
              <a:rect l="l" t="t" r="r" b="b"/>
              <a:pathLst>
                <a:path w="4811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51"/>
                    <a:pt x="4810" y="167"/>
                  </a:cubicBezTo>
                  <a:cubicBezTo>
                    <a:pt x="4798" y="72"/>
                    <a:pt x="4739" y="1"/>
                    <a:pt x="4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111;p75"/>
            <p:cNvSpPr/>
            <p:nvPr/>
          </p:nvSpPr>
          <p:spPr>
            <a:xfrm>
              <a:off x="2717596" y="1670335"/>
              <a:ext cx="152412" cy="10581"/>
            </a:xfrm>
            <a:custGeom>
              <a:avLst/>
              <a:gdLst/>
              <a:ahLst/>
              <a:cxnLst/>
              <a:rect l="l" t="t" r="r" b="b"/>
              <a:pathLst>
                <a:path w="4811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62"/>
                    <a:pt x="4810" y="167"/>
                  </a:cubicBezTo>
                  <a:cubicBezTo>
                    <a:pt x="4810" y="84"/>
                    <a:pt x="4739" y="0"/>
                    <a:pt x="4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112;p75"/>
            <p:cNvSpPr/>
            <p:nvPr/>
          </p:nvSpPr>
          <p:spPr>
            <a:xfrm>
              <a:off x="2778326" y="1594145"/>
              <a:ext cx="31332" cy="61111"/>
            </a:xfrm>
            <a:custGeom>
              <a:avLst/>
              <a:gdLst/>
              <a:ahLst/>
              <a:cxnLst/>
              <a:rect l="l" t="t" r="r" b="b"/>
              <a:pathLst>
                <a:path w="989" h="1929" extrusionOk="0">
                  <a:moveTo>
                    <a:pt x="179" y="0"/>
                  </a:moveTo>
                  <a:cubicBezTo>
                    <a:pt x="95" y="0"/>
                    <a:pt x="12" y="72"/>
                    <a:pt x="12" y="167"/>
                  </a:cubicBezTo>
                  <a:cubicBezTo>
                    <a:pt x="12" y="250"/>
                    <a:pt x="95" y="322"/>
                    <a:pt x="179" y="322"/>
                  </a:cubicBezTo>
                  <a:lnTo>
                    <a:pt x="333" y="322"/>
                  </a:lnTo>
                  <a:lnTo>
                    <a:pt x="333" y="1607"/>
                  </a:lnTo>
                  <a:lnTo>
                    <a:pt x="167" y="1607"/>
                  </a:lnTo>
                  <a:cubicBezTo>
                    <a:pt x="72" y="1607"/>
                    <a:pt x="0" y="1679"/>
                    <a:pt x="0" y="1774"/>
                  </a:cubicBezTo>
                  <a:cubicBezTo>
                    <a:pt x="0" y="1858"/>
                    <a:pt x="72" y="1929"/>
                    <a:pt x="167" y="1929"/>
                  </a:cubicBezTo>
                  <a:lnTo>
                    <a:pt x="822" y="1929"/>
                  </a:lnTo>
                  <a:cubicBezTo>
                    <a:pt x="905" y="1929"/>
                    <a:pt x="988" y="1858"/>
                    <a:pt x="988" y="1774"/>
                  </a:cubicBezTo>
                  <a:cubicBezTo>
                    <a:pt x="976" y="1679"/>
                    <a:pt x="893" y="1607"/>
                    <a:pt x="810" y="1607"/>
                  </a:cubicBezTo>
                  <a:lnTo>
                    <a:pt x="643" y="1607"/>
                  </a:lnTo>
                  <a:lnTo>
                    <a:pt x="643" y="167"/>
                  </a:lnTo>
                  <a:cubicBezTo>
                    <a:pt x="643" y="72"/>
                    <a:pt x="572" y="0"/>
                    <a:pt x="4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13;p75"/>
            <p:cNvSpPr/>
            <p:nvPr/>
          </p:nvSpPr>
          <p:spPr>
            <a:xfrm>
              <a:off x="2782476" y="1575263"/>
              <a:ext cx="16220" cy="15872"/>
            </a:xfrm>
            <a:custGeom>
              <a:avLst/>
              <a:gdLst/>
              <a:ahLst/>
              <a:cxnLst/>
              <a:rect l="l" t="t" r="r" b="b"/>
              <a:pathLst>
                <a:path w="512" h="501" extrusionOk="0">
                  <a:moveTo>
                    <a:pt x="262" y="1"/>
                  </a:moveTo>
                  <a:cubicBezTo>
                    <a:pt x="131" y="1"/>
                    <a:pt x="0" y="120"/>
                    <a:pt x="0" y="251"/>
                  </a:cubicBezTo>
                  <a:cubicBezTo>
                    <a:pt x="0" y="382"/>
                    <a:pt x="119" y="501"/>
                    <a:pt x="262" y="501"/>
                  </a:cubicBezTo>
                  <a:cubicBezTo>
                    <a:pt x="393" y="501"/>
                    <a:pt x="512" y="382"/>
                    <a:pt x="512" y="251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14;p75"/>
            <p:cNvSpPr/>
            <p:nvPr/>
          </p:nvSpPr>
          <p:spPr>
            <a:xfrm>
              <a:off x="2943537" y="1513044"/>
              <a:ext cx="42261" cy="347783"/>
            </a:xfrm>
            <a:custGeom>
              <a:avLst/>
              <a:gdLst/>
              <a:ahLst/>
              <a:cxnLst/>
              <a:rect l="l" t="t" r="r" b="b"/>
              <a:pathLst>
                <a:path w="1334" h="10978" extrusionOk="0">
                  <a:moveTo>
                    <a:pt x="667" y="310"/>
                  </a:moveTo>
                  <a:cubicBezTo>
                    <a:pt x="857" y="310"/>
                    <a:pt x="1012" y="477"/>
                    <a:pt x="1012" y="655"/>
                  </a:cubicBezTo>
                  <a:lnTo>
                    <a:pt x="1012" y="1477"/>
                  </a:lnTo>
                  <a:lnTo>
                    <a:pt x="321" y="1477"/>
                  </a:lnTo>
                  <a:lnTo>
                    <a:pt x="321" y="655"/>
                  </a:lnTo>
                  <a:cubicBezTo>
                    <a:pt x="321" y="465"/>
                    <a:pt x="488" y="310"/>
                    <a:pt x="667" y="310"/>
                  </a:cubicBezTo>
                  <a:close/>
                  <a:moveTo>
                    <a:pt x="1024" y="1798"/>
                  </a:moveTo>
                  <a:lnTo>
                    <a:pt x="1024" y="2453"/>
                  </a:lnTo>
                  <a:lnTo>
                    <a:pt x="321" y="2453"/>
                  </a:lnTo>
                  <a:lnTo>
                    <a:pt x="321" y="1798"/>
                  </a:lnTo>
                  <a:close/>
                  <a:moveTo>
                    <a:pt x="964" y="9597"/>
                  </a:moveTo>
                  <a:lnTo>
                    <a:pt x="833" y="10525"/>
                  </a:lnTo>
                  <a:cubicBezTo>
                    <a:pt x="810" y="10597"/>
                    <a:pt x="750" y="10656"/>
                    <a:pt x="679" y="10656"/>
                  </a:cubicBezTo>
                  <a:cubicBezTo>
                    <a:pt x="607" y="10656"/>
                    <a:pt x="536" y="10597"/>
                    <a:pt x="536" y="10525"/>
                  </a:cubicBezTo>
                  <a:lnTo>
                    <a:pt x="417" y="9597"/>
                  </a:lnTo>
                  <a:close/>
                  <a:moveTo>
                    <a:pt x="667" y="0"/>
                  </a:moveTo>
                  <a:cubicBezTo>
                    <a:pt x="298" y="0"/>
                    <a:pt x="0" y="298"/>
                    <a:pt x="0" y="667"/>
                  </a:cubicBezTo>
                  <a:lnTo>
                    <a:pt x="0" y="1631"/>
                  </a:lnTo>
                  <a:lnTo>
                    <a:pt x="0" y="2822"/>
                  </a:lnTo>
                  <a:lnTo>
                    <a:pt x="0" y="4810"/>
                  </a:lnTo>
                  <a:cubicBezTo>
                    <a:pt x="0" y="4894"/>
                    <a:pt x="71" y="4965"/>
                    <a:pt x="167" y="4965"/>
                  </a:cubicBezTo>
                  <a:cubicBezTo>
                    <a:pt x="250" y="4965"/>
                    <a:pt x="321" y="4894"/>
                    <a:pt x="321" y="4810"/>
                  </a:cubicBezTo>
                  <a:lnTo>
                    <a:pt x="321" y="2763"/>
                  </a:lnTo>
                  <a:lnTo>
                    <a:pt x="1024" y="2763"/>
                  </a:lnTo>
                  <a:lnTo>
                    <a:pt x="1024" y="9275"/>
                  </a:lnTo>
                  <a:lnTo>
                    <a:pt x="321" y="9275"/>
                  </a:lnTo>
                  <a:lnTo>
                    <a:pt x="321" y="5430"/>
                  </a:lnTo>
                  <a:cubicBezTo>
                    <a:pt x="321" y="5346"/>
                    <a:pt x="250" y="5263"/>
                    <a:pt x="167" y="5263"/>
                  </a:cubicBezTo>
                  <a:cubicBezTo>
                    <a:pt x="71" y="5263"/>
                    <a:pt x="0" y="5346"/>
                    <a:pt x="0" y="5430"/>
                  </a:cubicBezTo>
                  <a:lnTo>
                    <a:pt x="0" y="9430"/>
                  </a:lnTo>
                  <a:cubicBezTo>
                    <a:pt x="0" y="9490"/>
                    <a:pt x="24" y="9537"/>
                    <a:pt x="60" y="9561"/>
                  </a:cubicBezTo>
                  <a:lnTo>
                    <a:pt x="191" y="10561"/>
                  </a:lnTo>
                  <a:cubicBezTo>
                    <a:pt x="226" y="10799"/>
                    <a:pt x="429" y="10978"/>
                    <a:pt x="667" y="10978"/>
                  </a:cubicBezTo>
                  <a:cubicBezTo>
                    <a:pt x="905" y="10978"/>
                    <a:pt x="1119" y="10799"/>
                    <a:pt x="1143" y="10561"/>
                  </a:cubicBezTo>
                  <a:lnTo>
                    <a:pt x="1274" y="9561"/>
                  </a:lnTo>
                  <a:cubicBezTo>
                    <a:pt x="1322" y="9537"/>
                    <a:pt x="1334" y="9490"/>
                    <a:pt x="1334" y="9430"/>
                  </a:cubicBezTo>
                  <a:lnTo>
                    <a:pt x="1334" y="2822"/>
                  </a:lnTo>
                  <a:lnTo>
                    <a:pt x="1334" y="1631"/>
                  </a:lnTo>
                  <a:lnTo>
                    <a:pt x="1334" y="667"/>
                  </a:lnTo>
                  <a:cubicBezTo>
                    <a:pt x="1334" y="298"/>
                    <a:pt x="1036" y="0"/>
                    <a:pt x="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2849;p75"/>
          <p:cNvGrpSpPr/>
          <p:nvPr/>
        </p:nvGrpSpPr>
        <p:grpSpPr>
          <a:xfrm>
            <a:off x="4618664" y="1256201"/>
            <a:ext cx="363243" cy="328585"/>
            <a:chOff x="2633105" y="2431859"/>
            <a:chExt cx="363243" cy="328585"/>
          </a:xfrm>
          <a:solidFill>
            <a:schemeClr val="bg1"/>
          </a:solidFill>
        </p:grpSpPr>
        <p:sp>
          <p:nvSpPr>
            <p:cNvPr id="38" name="Google Shape;12850;p75"/>
            <p:cNvSpPr/>
            <p:nvPr/>
          </p:nvSpPr>
          <p:spPr>
            <a:xfrm>
              <a:off x="2633105" y="2498260"/>
              <a:ext cx="250462" cy="262184"/>
            </a:xfrm>
            <a:custGeom>
              <a:avLst/>
              <a:gdLst/>
              <a:ahLst/>
              <a:cxnLst/>
              <a:rect l="l" t="t" r="r" b="b"/>
              <a:pathLst>
                <a:path w="7906" h="8276" extrusionOk="0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851;p75"/>
            <p:cNvSpPr/>
            <p:nvPr/>
          </p:nvSpPr>
          <p:spPr>
            <a:xfrm>
              <a:off x="2772655" y="2680800"/>
              <a:ext cx="38491" cy="10613"/>
            </a:xfrm>
            <a:custGeom>
              <a:avLst/>
              <a:gdLst/>
              <a:ahLst/>
              <a:cxnLst/>
              <a:rect l="l" t="t" r="r" b="b"/>
              <a:pathLst>
                <a:path w="1215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852;p75"/>
            <p:cNvSpPr/>
            <p:nvPr/>
          </p:nvSpPr>
          <p:spPr>
            <a:xfrm>
              <a:off x="272928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853;p75"/>
            <p:cNvSpPr/>
            <p:nvPr/>
          </p:nvSpPr>
          <p:spPr>
            <a:xfrm>
              <a:off x="2774176" y="2583131"/>
              <a:ext cx="35482" cy="35862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854;p75"/>
            <p:cNvSpPr/>
            <p:nvPr/>
          </p:nvSpPr>
          <p:spPr>
            <a:xfrm>
              <a:off x="281792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855;p75"/>
            <p:cNvSpPr/>
            <p:nvPr/>
          </p:nvSpPr>
          <p:spPr>
            <a:xfrm>
              <a:off x="2653475" y="2431859"/>
              <a:ext cx="342873" cy="275394"/>
            </a:xfrm>
            <a:custGeom>
              <a:avLst/>
              <a:gdLst/>
              <a:ahLst/>
              <a:cxnLst/>
              <a:rect l="l" t="t" r="r" b="b"/>
              <a:pathLst>
                <a:path w="10823" h="8693" extrusionOk="0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856;p75"/>
            <p:cNvSpPr/>
            <p:nvPr/>
          </p:nvSpPr>
          <p:spPr>
            <a:xfrm>
              <a:off x="2881286" y="2460529"/>
              <a:ext cx="87532" cy="87912"/>
            </a:xfrm>
            <a:custGeom>
              <a:avLst/>
              <a:gdLst/>
              <a:ahLst/>
              <a:cxnLst/>
              <a:rect l="l" t="t" r="r" b="b"/>
              <a:pathLst>
                <a:path w="2763" h="2775" extrusionOk="0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857;p75"/>
            <p:cNvSpPr/>
            <p:nvPr/>
          </p:nvSpPr>
          <p:spPr>
            <a:xfrm>
              <a:off x="2908436" y="2488059"/>
              <a:ext cx="33612" cy="33993"/>
            </a:xfrm>
            <a:custGeom>
              <a:avLst/>
              <a:gdLst/>
              <a:ahLst/>
              <a:cxnLst/>
              <a:rect l="l" t="t" r="r" b="b"/>
              <a:pathLst>
                <a:path w="1061" h="1073" extrusionOk="0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8172;p67"/>
          <p:cNvGrpSpPr/>
          <p:nvPr/>
        </p:nvGrpSpPr>
        <p:grpSpPr>
          <a:xfrm>
            <a:off x="8068748" y="1308100"/>
            <a:ext cx="267389" cy="304189"/>
            <a:chOff x="-919700" y="2420750"/>
            <a:chExt cx="257575" cy="293025"/>
          </a:xfrm>
          <a:solidFill>
            <a:schemeClr val="bg1"/>
          </a:solidFill>
        </p:grpSpPr>
        <p:sp>
          <p:nvSpPr>
            <p:cNvPr id="47" name="Google Shape;8173;p67"/>
            <p:cNvSpPr/>
            <p:nvPr/>
          </p:nvSpPr>
          <p:spPr>
            <a:xfrm>
              <a:off x="-884250" y="2490850"/>
              <a:ext cx="84300" cy="51225"/>
            </a:xfrm>
            <a:custGeom>
              <a:avLst/>
              <a:gdLst/>
              <a:ahLst/>
              <a:cxnLst/>
              <a:rect l="l" t="t" r="r" b="b"/>
              <a:pathLst>
                <a:path w="3372" h="2049" extrusionOk="0">
                  <a:moveTo>
                    <a:pt x="977" y="631"/>
                  </a:moveTo>
                  <a:cubicBezTo>
                    <a:pt x="1166" y="631"/>
                    <a:pt x="1324" y="788"/>
                    <a:pt x="1324" y="977"/>
                  </a:cubicBezTo>
                  <a:cubicBezTo>
                    <a:pt x="1324" y="1198"/>
                    <a:pt x="1166" y="1355"/>
                    <a:pt x="977" y="1355"/>
                  </a:cubicBezTo>
                  <a:cubicBezTo>
                    <a:pt x="788" y="1355"/>
                    <a:pt x="631" y="1198"/>
                    <a:pt x="631" y="977"/>
                  </a:cubicBezTo>
                  <a:cubicBezTo>
                    <a:pt x="631" y="788"/>
                    <a:pt x="788" y="631"/>
                    <a:pt x="977" y="631"/>
                  </a:cubicBezTo>
                  <a:close/>
                  <a:moveTo>
                    <a:pt x="2363" y="631"/>
                  </a:moveTo>
                  <a:cubicBezTo>
                    <a:pt x="2552" y="631"/>
                    <a:pt x="2710" y="788"/>
                    <a:pt x="2710" y="977"/>
                  </a:cubicBezTo>
                  <a:cubicBezTo>
                    <a:pt x="2710" y="1198"/>
                    <a:pt x="2552" y="1355"/>
                    <a:pt x="2363" y="1355"/>
                  </a:cubicBezTo>
                  <a:cubicBezTo>
                    <a:pt x="2174" y="1355"/>
                    <a:pt x="2017" y="1198"/>
                    <a:pt x="2017" y="977"/>
                  </a:cubicBezTo>
                  <a:cubicBezTo>
                    <a:pt x="2017" y="788"/>
                    <a:pt x="2174" y="631"/>
                    <a:pt x="2363" y="631"/>
                  </a:cubicBezTo>
                  <a:close/>
                  <a:moveTo>
                    <a:pt x="1009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09" y="2048"/>
                  </a:cubicBezTo>
                  <a:cubicBezTo>
                    <a:pt x="1292" y="2048"/>
                    <a:pt x="1544" y="1922"/>
                    <a:pt x="1702" y="1765"/>
                  </a:cubicBezTo>
                  <a:cubicBezTo>
                    <a:pt x="1891" y="1922"/>
                    <a:pt x="2111" y="2048"/>
                    <a:pt x="2363" y="2048"/>
                  </a:cubicBezTo>
                  <a:cubicBezTo>
                    <a:pt x="2899" y="2048"/>
                    <a:pt x="3371" y="1576"/>
                    <a:pt x="3371" y="1040"/>
                  </a:cubicBezTo>
                  <a:cubicBezTo>
                    <a:pt x="3371" y="442"/>
                    <a:pt x="2899" y="1"/>
                    <a:pt x="2363" y="1"/>
                  </a:cubicBezTo>
                  <a:cubicBezTo>
                    <a:pt x="2080" y="1"/>
                    <a:pt x="1859" y="127"/>
                    <a:pt x="1702" y="284"/>
                  </a:cubicBezTo>
                  <a:cubicBezTo>
                    <a:pt x="1481" y="127"/>
                    <a:pt x="1261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74;p67"/>
            <p:cNvSpPr/>
            <p:nvPr/>
          </p:nvSpPr>
          <p:spPr>
            <a:xfrm>
              <a:off x="-919700" y="2420750"/>
              <a:ext cx="257575" cy="293025"/>
            </a:xfrm>
            <a:custGeom>
              <a:avLst/>
              <a:gdLst/>
              <a:ahLst/>
              <a:cxnLst/>
              <a:rect l="l" t="t" r="r" b="b"/>
              <a:pathLst>
                <a:path w="10303" h="11721" extrusionOk="0">
                  <a:moveTo>
                    <a:pt x="7152" y="694"/>
                  </a:moveTo>
                  <a:cubicBezTo>
                    <a:pt x="7373" y="694"/>
                    <a:pt x="7530" y="851"/>
                    <a:pt x="7530" y="1040"/>
                  </a:cubicBezTo>
                  <a:lnTo>
                    <a:pt x="7530" y="1418"/>
                  </a:lnTo>
                  <a:lnTo>
                    <a:pt x="662" y="1418"/>
                  </a:lnTo>
                  <a:lnTo>
                    <a:pt x="662" y="1040"/>
                  </a:lnTo>
                  <a:cubicBezTo>
                    <a:pt x="694" y="851"/>
                    <a:pt x="851" y="694"/>
                    <a:pt x="1009" y="694"/>
                  </a:cubicBezTo>
                  <a:close/>
                  <a:moveTo>
                    <a:pt x="7562" y="2111"/>
                  </a:moveTo>
                  <a:lnTo>
                    <a:pt x="7562" y="3403"/>
                  </a:lnTo>
                  <a:lnTo>
                    <a:pt x="7247" y="3088"/>
                  </a:lnTo>
                  <a:cubicBezTo>
                    <a:pt x="7042" y="2883"/>
                    <a:pt x="6784" y="2792"/>
                    <a:pt x="6528" y="2792"/>
                  </a:cubicBezTo>
                  <a:cubicBezTo>
                    <a:pt x="5999" y="2792"/>
                    <a:pt x="5483" y="3186"/>
                    <a:pt x="5483" y="3781"/>
                  </a:cubicBezTo>
                  <a:cubicBezTo>
                    <a:pt x="5483" y="4065"/>
                    <a:pt x="5577" y="4348"/>
                    <a:pt x="5798" y="4506"/>
                  </a:cubicBezTo>
                  <a:lnTo>
                    <a:pt x="6774" y="5482"/>
                  </a:lnTo>
                  <a:lnTo>
                    <a:pt x="1009" y="5482"/>
                  </a:lnTo>
                  <a:cubicBezTo>
                    <a:pt x="995" y="5485"/>
                    <a:pt x="982" y="5486"/>
                    <a:pt x="968" y="5486"/>
                  </a:cubicBezTo>
                  <a:cubicBezTo>
                    <a:pt x="825" y="5486"/>
                    <a:pt x="694" y="5340"/>
                    <a:pt x="694" y="5167"/>
                  </a:cubicBezTo>
                  <a:lnTo>
                    <a:pt x="694" y="2111"/>
                  </a:lnTo>
                  <a:close/>
                  <a:moveTo>
                    <a:pt x="8160" y="2584"/>
                  </a:moveTo>
                  <a:lnTo>
                    <a:pt x="9200" y="3624"/>
                  </a:lnTo>
                  <a:cubicBezTo>
                    <a:pt x="9421" y="3844"/>
                    <a:pt x="9515" y="4065"/>
                    <a:pt x="9515" y="4348"/>
                  </a:cubicBezTo>
                  <a:lnTo>
                    <a:pt x="9515" y="6900"/>
                  </a:lnTo>
                  <a:cubicBezTo>
                    <a:pt x="9515" y="7373"/>
                    <a:pt x="9358" y="7845"/>
                    <a:pt x="9043" y="8192"/>
                  </a:cubicBezTo>
                  <a:lnTo>
                    <a:pt x="5955" y="8192"/>
                  </a:lnTo>
                  <a:cubicBezTo>
                    <a:pt x="5640" y="7845"/>
                    <a:pt x="5483" y="7373"/>
                    <a:pt x="5483" y="6900"/>
                  </a:cubicBezTo>
                  <a:lnTo>
                    <a:pt x="5483" y="6144"/>
                  </a:lnTo>
                  <a:lnTo>
                    <a:pt x="6837" y="6144"/>
                  </a:lnTo>
                  <a:lnTo>
                    <a:pt x="6837" y="6207"/>
                  </a:lnTo>
                  <a:cubicBezTo>
                    <a:pt x="6837" y="6585"/>
                    <a:pt x="6900" y="6932"/>
                    <a:pt x="7089" y="7373"/>
                  </a:cubicBezTo>
                  <a:cubicBezTo>
                    <a:pt x="7135" y="7487"/>
                    <a:pt x="7263" y="7568"/>
                    <a:pt x="7403" y="7568"/>
                  </a:cubicBezTo>
                  <a:cubicBezTo>
                    <a:pt x="7455" y="7568"/>
                    <a:pt x="7510" y="7556"/>
                    <a:pt x="7562" y="7530"/>
                  </a:cubicBezTo>
                  <a:cubicBezTo>
                    <a:pt x="7719" y="7467"/>
                    <a:pt x="7782" y="7247"/>
                    <a:pt x="7719" y="7058"/>
                  </a:cubicBezTo>
                  <a:cubicBezTo>
                    <a:pt x="7593" y="6774"/>
                    <a:pt x="7530" y="6522"/>
                    <a:pt x="7530" y="6239"/>
                  </a:cubicBezTo>
                  <a:lnTo>
                    <a:pt x="7530" y="5451"/>
                  </a:lnTo>
                  <a:cubicBezTo>
                    <a:pt x="7530" y="5356"/>
                    <a:pt x="7467" y="5262"/>
                    <a:pt x="7404" y="5199"/>
                  </a:cubicBezTo>
                  <a:lnTo>
                    <a:pt x="6207" y="4033"/>
                  </a:lnTo>
                  <a:cubicBezTo>
                    <a:pt x="6018" y="3844"/>
                    <a:pt x="6144" y="3435"/>
                    <a:pt x="6459" y="3435"/>
                  </a:cubicBezTo>
                  <a:cubicBezTo>
                    <a:pt x="6522" y="3435"/>
                    <a:pt x="6648" y="3466"/>
                    <a:pt x="6680" y="3561"/>
                  </a:cubicBezTo>
                  <a:lnTo>
                    <a:pt x="8255" y="5136"/>
                  </a:lnTo>
                  <a:cubicBezTo>
                    <a:pt x="8318" y="5199"/>
                    <a:pt x="8413" y="5230"/>
                    <a:pt x="8503" y="5230"/>
                  </a:cubicBezTo>
                  <a:cubicBezTo>
                    <a:pt x="8594" y="5230"/>
                    <a:pt x="8680" y="5199"/>
                    <a:pt x="8728" y="5136"/>
                  </a:cubicBezTo>
                  <a:cubicBezTo>
                    <a:pt x="8854" y="5010"/>
                    <a:pt x="8854" y="4789"/>
                    <a:pt x="8728" y="4663"/>
                  </a:cubicBezTo>
                  <a:lnTo>
                    <a:pt x="8160" y="4065"/>
                  </a:lnTo>
                  <a:lnTo>
                    <a:pt x="8160" y="2584"/>
                  </a:lnTo>
                  <a:close/>
                  <a:moveTo>
                    <a:pt x="9295" y="8948"/>
                  </a:moveTo>
                  <a:cubicBezTo>
                    <a:pt x="9484" y="8948"/>
                    <a:pt x="9641" y="9105"/>
                    <a:pt x="9641" y="9295"/>
                  </a:cubicBezTo>
                  <a:lnTo>
                    <a:pt x="9641" y="10996"/>
                  </a:lnTo>
                  <a:lnTo>
                    <a:pt x="5514" y="10996"/>
                  </a:lnTo>
                  <a:lnTo>
                    <a:pt x="5514" y="9295"/>
                  </a:lnTo>
                  <a:cubicBezTo>
                    <a:pt x="5514" y="9105"/>
                    <a:pt x="5672" y="8948"/>
                    <a:pt x="5861" y="8948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5167"/>
                  </a:lnTo>
                  <a:cubicBezTo>
                    <a:pt x="1" y="5734"/>
                    <a:pt x="473" y="6207"/>
                    <a:pt x="1009" y="6207"/>
                  </a:cubicBezTo>
                  <a:lnTo>
                    <a:pt x="4789" y="6207"/>
                  </a:lnTo>
                  <a:lnTo>
                    <a:pt x="4789" y="6932"/>
                  </a:lnTo>
                  <a:cubicBezTo>
                    <a:pt x="4789" y="7499"/>
                    <a:pt x="4947" y="8003"/>
                    <a:pt x="5231" y="8444"/>
                  </a:cubicBezTo>
                  <a:cubicBezTo>
                    <a:pt x="4947" y="8633"/>
                    <a:pt x="4789" y="8948"/>
                    <a:pt x="4789" y="9295"/>
                  </a:cubicBezTo>
                  <a:lnTo>
                    <a:pt x="4789" y="11342"/>
                  </a:lnTo>
                  <a:cubicBezTo>
                    <a:pt x="4789" y="11563"/>
                    <a:pt x="4947" y="11720"/>
                    <a:pt x="5168" y="11720"/>
                  </a:cubicBezTo>
                  <a:lnTo>
                    <a:pt x="9956" y="11720"/>
                  </a:lnTo>
                  <a:cubicBezTo>
                    <a:pt x="10145" y="11720"/>
                    <a:pt x="10303" y="11563"/>
                    <a:pt x="10303" y="11342"/>
                  </a:cubicBezTo>
                  <a:lnTo>
                    <a:pt x="10303" y="9295"/>
                  </a:lnTo>
                  <a:cubicBezTo>
                    <a:pt x="10303" y="8948"/>
                    <a:pt x="10114" y="8633"/>
                    <a:pt x="9893" y="8444"/>
                  </a:cubicBezTo>
                  <a:cubicBezTo>
                    <a:pt x="10177" y="8003"/>
                    <a:pt x="10303" y="7499"/>
                    <a:pt x="10303" y="6932"/>
                  </a:cubicBezTo>
                  <a:lnTo>
                    <a:pt x="10303" y="4380"/>
                  </a:lnTo>
                  <a:lnTo>
                    <a:pt x="10271" y="4380"/>
                  </a:lnTo>
                  <a:cubicBezTo>
                    <a:pt x="10271" y="3907"/>
                    <a:pt x="10082" y="3466"/>
                    <a:pt x="9767" y="3151"/>
                  </a:cubicBezTo>
                  <a:lnTo>
                    <a:pt x="8224" y="1639"/>
                  </a:lnTo>
                  <a:lnTo>
                    <a:pt x="8224" y="1040"/>
                  </a:lnTo>
                  <a:cubicBezTo>
                    <a:pt x="8224" y="473"/>
                    <a:pt x="7751" y="1"/>
                    <a:pt x="7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175;p67"/>
            <p:cNvSpPr/>
            <p:nvPr/>
          </p:nvSpPr>
          <p:spPr>
            <a:xfrm>
              <a:off x="-766100" y="266097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725" y="568"/>
                    <a:pt x="725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3813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Ideas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CPT Claim Process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18" name="Rectangle 17"/>
          <p:cNvSpPr/>
          <p:nvPr/>
        </p:nvSpPr>
        <p:spPr>
          <a:xfrm>
            <a:off x="9339263" y="816439"/>
            <a:ext cx="1371600" cy="27432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>
                <a:solidFill>
                  <a:prstClr val="white"/>
                </a:solidFill>
                <a:latin typeface="Bosch Office Sans"/>
              </a:rPr>
              <a:t>3</a:t>
            </a:r>
            <a:r>
              <a:rPr lang="en-US" sz="1000" kern="0" baseline="30000">
                <a:solidFill>
                  <a:prstClr val="white"/>
                </a:solidFill>
                <a:latin typeface="Bosch Office Sans"/>
              </a:rPr>
              <a:t>rd</a:t>
            </a:r>
            <a:r>
              <a:rPr lang="en-US" sz="1000" kern="0">
                <a:solidFill>
                  <a:prstClr val="white"/>
                </a:solidFill>
                <a:latin typeface="Bosch Office Sans"/>
              </a:rPr>
              <a:t> party solution</a:t>
            </a:r>
            <a:endParaRPr lang="en-US" sz="1000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7172" y="2019112"/>
            <a:ext cx="2560320" cy="365760"/>
          </a:xfrm>
          <a:prstGeom prst="rect">
            <a:avLst/>
          </a:prstGeom>
          <a:solidFill>
            <a:srgbClr val="1A9898"/>
          </a:solidFill>
          <a:ln w="12700" cap="flat" cmpd="sng" algn="ctr">
            <a:solidFill>
              <a:schemeClr val="accent4"/>
            </a:solidFill>
            <a:prstDash val="sysDash"/>
          </a:ln>
          <a:effectLst/>
        </p:spPr>
        <p:txBody>
          <a:bodyPr rtlCol="0" anchor="ctr"/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Bosch Office Sans"/>
              </a:rPr>
              <a:t>Key User Extensibility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519420" y="2019112"/>
            <a:ext cx="2560320" cy="365760"/>
          </a:xfrm>
          <a:prstGeom prst="rect">
            <a:avLst/>
          </a:prstGeom>
          <a:solidFill>
            <a:srgbClr val="005791"/>
          </a:solidFill>
          <a:ln w="12700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07000"/>
              </a:lnSpc>
              <a:spcBef>
                <a:spcPts val="556"/>
              </a:spcBef>
            </a:pPr>
            <a:r>
              <a:rPr lang="en-US" sz="1400" kern="0" dirty="0">
                <a:solidFill>
                  <a:schemeClr val="bg1"/>
                </a:solidFill>
              </a:rPr>
              <a:t>Applications on </a:t>
            </a:r>
            <a:r>
              <a:rPr lang="en-US" sz="1400" kern="0" dirty="0" smtClean="0">
                <a:solidFill>
                  <a:schemeClr val="bg1"/>
                </a:solidFill>
              </a:rPr>
              <a:t>SCP</a:t>
            </a:r>
            <a:endParaRPr lang="en-US" sz="1400" kern="0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150543" y="2019112"/>
            <a:ext cx="2560320" cy="36576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3</a:t>
            </a:r>
            <a:r>
              <a:rPr kumimoji="0" lang="en-US" sz="1400" b="0" i="0" u="none" strike="noStrike" kern="0" cap="none" spc="0" normalizeH="0" baseline="30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rd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party solution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888296" y="2019112"/>
            <a:ext cx="2560320" cy="365760"/>
          </a:xfrm>
          <a:prstGeom prst="rect">
            <a:avLst/>
          </a:prstGeom>
          <a:solidFill>
            <a:srgbClr val="1A9898"/>
          </a:solidFill>
          <a:ln w="12700" cap="flat" cmpd="sng" algn="ctr">
            <a:solidFill>
              <a:schemeClr val="accent4"/>
            </a:solidFill>
            <a:prstDash val="sysDash"/>
          </a:ln>
          <a:effectLst/>
        </p:spPr>
        <p:txBody>
          <a:bodyPr rtlCol="0" anchor="ctr"/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Bosch Office Sans"/>
              </a:rPr>
              <a:t>Classic Extensibility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58036" y="1246724"/>
            <a:ext cx="10452827" cy="383784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 smtClean="0">
                <a:solidFill>
                  <a:schemeClr val="bg1"/>
                </a:solidFill>
                <a:latin typeface="Bosch Office Sans"/>
              </a:rPr>
              <a:t>Customer Requirement</a:t>
            </a:r>
            <a:endParaRPr lang="en-US" sz="1600" kern="0" dirty="0">
              <a:solidFill>
                <a:schemeClr val="bg1"/>
              </a:solidFill>
              <a:latin typeface="Bosch Office San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3600" y="2552932"/>
            <a:ext cx="246888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11035" y="2552932"/>
            <a:ext cx="2468880" cy="21031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573502" y="2552932"/>
            <a:ext cx="2468880" cy="21031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918551" y="2552932"/>
            <a:ext cx="246888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505104" y="3091621"/>
            <a:ext cx="2130804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200315" y="2540837"/>
            <a:ext cx="2468880" cy="2103120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2881" y="2655394"/>
            <a:ext cx="2490320" cy="36576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Option A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rPr>
              <a:t> 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8357602" y="3064660"/>
            <a:ext cx="2130804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416325" y="2628433"/>
            <a:ext cx="2013358" cy="36911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Option D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562782" y="2540837"/>
            <a:ext cx="2468880" cy="2103120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5745404" y="3091620"/>
            <a:ext cx="2130804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804127" y="2655393"/>
            <a:ext cx="2013358" cy="36911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Option C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3161609" y="3091621"/>
            <a:ext cx="2010649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217843" y="2655394"/>
            <a:ext cx="1899825" cy="36911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Option 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59087" y="3316329"/>
            <a:ext cx="2276821" cy="8990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Development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via Key user extension tool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307862" y="3316329"/>
            <a:ext cx="2324696" cy="10866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fontAlgn="auto">
              <a:lnSpc>
                <a:spcPts val="23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</a:rPr>
              <a:t>C/4HANA Cloud for Service</a:t>
            </a:r>
          </a:p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683102" y="3316329"/>
            <a:ext cx="2238154" cy="1190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fontAlgn="auto">
              <a:lnSpc>
                <a:spcPts val="23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200" kern="0" dirty="0" smtClean="0">
                <a:solidFill>
                  <a:srgbClr val="000000"/>
                </a:solidFill>
              </a:rPr>
              <a:t>New </a:t>
            </a:r>
            <a:r>
              <a:rPr lang="en-US" sz="1200" kern="0" dirty="0">
                <a:solidFill>
                  <a:srgbClr val="000000"/>
                </a:solidFill>
              </a:rPr>
              <a:t>development via Side by Side extensibility on SAP Cloud Platform</a:t>
            </a:r>
          </a:p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84511" y="3316329"/>
            <a:ext cx="2305187" cy="9033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-design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CQS solution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584" y="4152847"/>
            <a:ext cx="2853022" cy="146304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cxnSp>
        <p:nvCxnSpPr>
          <p:cNvPr id="10" name="Elbow Connector 9"/>
          <p:cNvCxnSpPr>
            <a:stCxn id="47" idx="2"/>
            <a:endCxn id="43" idx="0"/>
          </p:cNvCxnSpPr>
          <p:nvPr/>
        </p:nvCxnSpPr>
        <p:spPr>
          <a:xfrm rot="5400000">
            <a:off x="3316589" y="-148749"/>
            <a:ext cx="388604" cy="3947118"/>
          </a:xfrm>
          <a:prstGeom prst="bentConnector3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7" idx="2"/>
            <a:endCxn id="44" idx="0"/>
          </p:cNvCxnSpPr>
          <p:nvPr/>
        </p:nvCxnSpPr>
        <p:spPr>
          <a:xfrm rot="16200000" flipH="1">
            <a:off x="5947713" y="1167245"/>
            <a:ext cx="388604" cy="131513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47" idx="2"/>
            <a:endCxn id="45" idx="0"/>
          </p:cNvCxnSpPr>
          <p:nvPr/>
        </p:nvCxnSpPr>
        <p:spPr>
          <a:xfrm rot="16200000" flipH="1">
            <a:off x="7263274" y="-148317"/>
            <a:ext cx="388604" cy="394625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47" idx="2"/>
            <a:endCxn id="46" idx="0"/>
          </p:cNvCxnSpPr>
          <p:nvPr/>
        </p:nvCxnSpPr>
        <p:spPr>
          <a:xfrm rot="5400000">
            <a:off x="4632151" y="1166813"/>
            <a:ext cx="388604" cy="131599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Bent-Up Arrow 82"/>
          <p:cNvSpPr/>
          <p:nvPr/>
        </p:nvSpPr>
        <p:spPr>
          <a:xfrm rot="5400000">
            <a:off x="3340116" y="4836885"/>
            <a:ext cx="293048" cy="331321"/>
          </a:xfrm>
          <a:prstGeom prst="bentUpArrow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4" name="Bent-Up Arrow 83"/>
          <p:cNvSpPr/>
          <p:nvPr/>
        </p:nvSpPr>
        <p:spPr>
          <a:xfrm rot="16200000" flipH="1">
            <a:off x="7003837" y="4836885"/>
            <a:ext cx="293048" cy="331321"/>
          </a:xfrm>
          <a:prstGeom prst="bentUpArrow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339263" y="178159"/>
            <a:ext cx="1371600" cy="274320"/>
          </a:xfrm>
          <a:prstGeom prst="rect">
            <a:avLst/>
          </a:prstGeom>
          <a:solidFill>
            <a:srgbClr val="1A9898"/>
          </a:solidFill>
          <a:ln w="12700" cap="flat" cmpd="sng" algn="ctr">
            <a:solidFill>
              <a:schemeClr val="accent4"/>
            </a:solidFill>
            <a:prstDash val="sysDash"/>
          </a:ln>
          <a:effectLst/>
        </p:spPr>
        <p:txBody>
          <a:bodyPr rtlCol="0" anchor="ctr"/>
          <a:lstStyle/>
          <a:p>
            <a:pPr algn="ctr"/>
            <a:r>
              <a:rPr lang="de-DE" sz="1000" kern="0" dirty="0">
                <a:solidFill>
                  <a:schemeClr val="bg1"/>
                </a:solidFill>
                <a:latin typeface="Bosch Office Sans"/>
              </a:rPr>
              <a:t>In-App Extensibility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338400" y="504369"/>
            <a:ext cx="1371600" cy="274320"/>
          </a:xfrm>
          <a:prstGeom prst="rect">
            <a:avLst/>
          </a:prstGeom>
          <a:solidFill>
            <a:srgbClr val="005791"/>
          </a:solidFill>
          <a:ln w="12700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07000"/>
              </a:lnSpc>
              <a:spcBef>
                <a:spcPts val="556"/>
              </a:spcBef>
            </a:pPr>
            <a:r>
              <a:rPr lang="de-DE" sz="1000" kern="0" dirty="0">
                <a:solidFill>
                  <a:schemeClr val="bg1"/>
                </a:solidFill>
              </a:rPr>
              <a:t>Side-by-Side Extensibility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72" y="4152847"/>
            <a:ext cx="2636802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95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83" grpId="0" animBg="1"/>
      <p:bldP spid="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</a:t>
            </a:r>
            <a:r>
              <a:rPr lang="en-US" dirty="0" smtClean="0"/>
              <a:t>C </a:t>
            </a:r>
            <a:r>
              <a:rPr lang="en-US" dirty="0"/>
              <a:t>– </a:t>
            </a:r>
            <a:r>
              <a:rPr lang="en-US" dirty="0" smtClean="0"/>
              <a:t>SBS </a:t>
            </a:r>
            <a:r>
              <a:rPr lang="en-US" dirty="0"/>
              <a:t>development on SAP Cloud Platform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CPT Claim Process	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10" name="Rectangle 9"/>
          <p:cNvSpPr/>
          <p:nvPr/>
        </p:nvSpPr>
        <p:spPr>
          <a:xfrm>
            <a:off x="1717047" y="3929997"/>
            <a:ext cx="1565913" cy="365760"/>
          </a:xfrm>
          <a:prstGeom prst="rect">
            <a:avLst/>
          </a:prstGeom>
          <a:solidFill>
            <a:srgbClr val="C4F5F8"/>
          </a:solidFill>
          <a:ln w="12700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de-DE" sz="1100" kern="0" dirty="0" smtClean="0">
                <a:solidFill>
                  <a:srgbClr val="000000"/>
                </a:solidFill>
                <a:latin typeface="Bosch Office Sans"/>
              </a:rPr>
              <a:t>OData Service</a:t>
            </a:r>
            <a:endParaRPr lang="de-DE" sz="1100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5292" y="3940979"/>
            <a:ext cx="408058" cy="365760"/>
          </a:xfrm>
          <a:prstGeom prst="rect">
            <a:avLst/>
          </a:prstGeom>
          <a:solidFill>
            <a:srgbClr val="1A9898"/>
          </a:solidFill>
          <a:ln w="12700" cap="flat" cmpd="sng" algn="ctr">
            <a:solidFill>
              <a:schemeClr val="accent4"/>
            </a:solidFill>
            <a:prstDash val="sysDash"/>
          </a:ln>
          <a:effectLst/>
        </p:spPr>
        <p:txBody>
          <a:bodyPr rtlCol="0" anchor="ctr"/>
          <a:lstStyle/>
          <a:p>
            <a:pPr algn="ctr"/>
            <a:endParaRPr lang="de-DE" kern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8162" y="4019048"/>
            <a:ext cx="405188" cy="2113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7000"/>
              </a:lnSpc>
              <a:spcBef>
                <a:spcPts val="556"/>
              </a:spcBef>
            </a:pPr>
            <a:r>
              <a:rPr lang="de-DE" sz="1100" kern="0">
                <a:solidFill>
                  <a:schemeClr val="bg1"/>
                </a:solidFill>
              </a:rPr>
              <a:t>OData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3108" y="2225395"/>
            <a:ext cx="1648733" cy="365760"/>
          </a:xfrm>
          <a:prstGeom prst="rect">
            <a:avLst/>
          </a:prstGeom>
          <a:solidFill>
            <a:srgbClr val="005791"/>
          </a:solidFill>
          <a:ln w="12700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de-DE" sz="1100" kern="0" dirty="0">
                <a:solidFill>
                  <a:schemeClr val="bg1"/>
                </a:solidFill>
                <a:latin typeface="Bosch Office Sans"/>
              </a:rPr>
              <a:t>SAP Fiori Launchpad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3107" y="2905765"/>
            <a:ext cx="1648733" cy="365760"/>
          </a:xfrm>
          <a:prstGeom prst="rect">
            <a:avLst/>
          </a:prstGeom>
          <a:solidFill>
            <a:srgbClr val="005791"/>
          </a:solidFill>
          <a:ln w="12700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de-DE" sz="1100" kern="0" dirty="0">
                <a:solidFill>
                  <a:schemeClr val="bg1"/>
                </a:solidFill>
              </a:rPr>
              <a:t>Custom User Interface</a:t>
            </a:r>
          </a:p>
          <a:p>
            <a:pPr algn="ctr">
              <a:spcBef>
                <a:spcPts val="0"/>
              </a:spcBef>
            </a:pPr>
            <a:r>
              <a:rPr lang="de-DE" sz="1100" kern="0" dirty="0">
                <a:solidFill>
                  <a:schemeClr val="bg1"/>
                </a:solidFill>
              </a:rPr>
              <a:t>(SAPUI5</a:t>
            </a:r>
            <a:r>
              <a:rPr lang="de-DE" sz="1100" kern="0" dirty="0" smtClean="0">
                <a:solidFill>
                  <a:schemeClr val="bg1"/>
                </a:solidFill>
              </a:rPr>
              <a:t>)</a:t>
            </a:r>
            <a:endParaRPr lang="de-DE" sz="1100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4191" y="1885443"/>
            <a:ext cx="4783613" cy="1645920"/>
          </a:xfrm>
          <a:prstGeom prst="rect">
            <a:avLst/>
          </a:prstGeom>
          <a:noFill/>
          <a:ln w="19050" cap="flat" cmpd="sng" algn="ctr">
            <a:solidFill>
              <a:srgbClr val="1A9898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de-DE" kern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4191" y="3849784"/>
            <a:ext cx="4783613" cy="1645920"/>
          </a:xfrm>
          <a:prstGeom prst="rect">
            <a:avLst/>
          </a:prstGeom>
          <a:noFill/>
          <a:ln w="19050" cap="flat" cmpd="sng" algn="ctr">
            <a:solidFill>
              <a:srgbClr val="1A9898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de-DE" kern="0">
              <a:solidFill>
                <a:srgbClr val="000000"/>
              </a:solidFill>
              <a:latin typeface="Bosch Office Sans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23" y="1925428"/>
            <a:ext cx="995121" cy="1251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82" y="3892750"/>
            <a:ext cx="885613" cy="16454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17047" y="4485770"/>
            <a:ext cx="2026977" cy="365760"/>
            <a:chOff x="487700" y="4136429"/>
            <a:chExt cx="2026977" cy="365760"/>
          </a:xfrm>
        </p:grpSpPr>
        <p:sp>
          <p:nvSpPr>
            <p:cNvPr id="14" name="Rectangle 13"/>
            <p:cNvSpPr/>
            <p:nvPr/>
          </p:nvSpPr>
          <p:spPr>
            <a:xfrm>
              <a:off x="487700" y="4136429"/>
              <a:ext cx="2026977" cy="365760"/>
            </a:xfrm>
            <a:prstGeom prst="rect">
              <a:avLst/>
            </a:prstGeom>
            <a:solidFill>
              <a:srgbClr val="C4F5F8"/>
            </a:solidFill>
            <a:ln w="12700" cap="flat" cmpd="sng" algn="ctr">
              <a:solidFill>
                <a:schemeClr val="accent4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100" kern="0" dirty="0">
                  <a:solidFill>
                    <a:srgbClr val="000000"/>
                  </a:solidFill>
                  <a:latin typeface="Bosch Office Sans"/>
                </a:rPr>
                <a:t>Application</a:t>
              </a:r>
            </a:p>
            <a:p>
              <a:pPr algn="ctr"/>
              <a:r>
                <a:rPr lang="de-DE" sz="1100" kern="0" dirty="0">
                  <a:solidFill>
                    <a:srgbClr val="000000"/>
                  </a:solidFill>
                  <a:latin typeface="Bosch Office Sans"/>
                </a:rPr>
                <a:t>(ABAP | CDS)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06619" y="4138047"/>
              <a:ext cx="399522" cy="364142"/>
            </a:xfrm>
            <a:prstGeom prst="rect">
              <a:avLst/>
            </a:prstGeom>
            <a:solidFill>
              <a:srgbClr val="1A9898"/>
            </a:solidFill>
            <a:ln w="12700" cap="flat" cmpd="sng" algn="ctr">
              <a:solidFill>
                <a:schemeClr val="accent4"/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/>
              <a:endParaRPr lang="de-DE" kern="0">
                <a:solidFill>
                  <a:srgbClr val="000000"/>
                </a:solidFill>
                <a:latin typeface="Bosch Office Sans"/>
              </a:endParaRPr>
            </a:p>
          </p:txBody>
        </p:sp>
      </p:grpSp>
      <p:cxnSp>
        <p:nvCxnSpPr>
          <p:cNvPr id="34" name="Straight Arrow Connector 33"/>
          <p:cNvCxnSpPr>
            <a:stCxn id="18" idx="2"/>
            <a:endCxn id="20" idx="0"/>
          </p:cNvCxnSpPr>
          <p:nvPr/>
        </p:nvCxnSpPr>
        <p:spPr>
          <a:xfrm flipH="1">
            <a:off x="1467474" y="2591155"/>
            <a:ext cx="1" cy="3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6461" y="1203120"/>
            <a:ext cx="4739072" cy="3311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4400">
              <a:lnSpc>
                <a:spcPct val="107000"/>
              </a:lnSpc>
              <a:spcBef>
                <a:spcPts val="500"/>
              </a:spcBef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Scenario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sz="16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- </a:t>
            </a:r>
            <a:r>
              <a:rPr lang="en-US" sz="1600" b="1" kern="0" dirty="0">
                <a:solidFill>
                  <a:srgbClr val="000000"/>
                </a:solidFill>
              </a:rPr>
              <a:t>Preprocessing </a:t>
            </a:r>
            <a:r>
              <a:rPr lang="en-US" sz="1600" b="1" kern="0" dirty="0" smtClean="0">
                <a:solidFill>
                  <a:srgbClr val="000000"/>
                </a:solidFill>
              </a:rPr>
              <a:t>Applications</a:t>
            </a:r>
          </a:p>
          <a:p>
            <a:pPr defTabSz="914400">
              <a:lnSpc>
                <a:spcPct val="107000"/>
              </a:lnSpc>
              <a:spcBef>
                <a:spcPts val="500"/>
              </a:spcBef>
            </a:pPr>
            <a:r>
              <a:rPr lang="de-DE" sz="1200" kern="0" dirty="0" smtClean="0">
                <a:solidFill>
                  <a:srgbClr val="000000"/>
                </a:solidFill>
              </a:rPr>
              <a:t>Applied into step </a:t>
            </a:r>
            <a:r>
              <a:rPr lang="zh-CN" altLang="en-US" sz="1200" kern="0" dirty="0" smtClean="0">
                <a:solidFill>
                  <a:srgbClr val="000000"/>
                </a:solidFill>
              </a:rPr>
              <a:t>“</a:t>
            </a:r>
            <a:r>
              <a:rPr lang="de-DE" sz="1200" kern="0" dirty="0" smtClean="0">
                <a:solidFill>
                  <a:srgbClr val="000000"/>
                </a:solidFill>
              </a:rPr>
              <a:t>claim registration</a:t>
            </a:r>
            <a:r>
              <a:rPr lang="zh-CN" altLang="en-US" sz="1200" kern="0" dirty="0" smtClean="0">
                <a:solidFill>
                  <a:srgbClr val="000000"/>
                </a:solidFill>
              </a:rPr>
              <a:t>”</a:t>
            </a:r>
            <a:r>
              <a:rPr lang="de-DE" sz="1200" kern="0" dirty="0" smtClean="0">
                <a:solidFill>
                  <a:srgbClr val="000000"/>
                </a:solidFill>
              </a:rPr>
              <a:t>, </a:t>
            </a:r>
            <a:r>
              <a:rPr lang="zh-CN" altLang="en-US" sz="1200" kern="0" dirty="0" smtClean="0">
                <a:solidFill>
                  <a:srgbClr val="000000"/>
                </a:solidFill>
              </a:rPr>
              <a:t>“</a:t>
            </a:r>
            <a:r>
              <a:rPr lang="de-DE" sz="1200" kern="0" dirty="0" smtClean="0">
                <a:solidFill>
                  <a:srgbClr val="000000"/>
                </a:solidFill>
              </a:rPr>
              <a:t>claim processing</a:t>
            </a:r>
            <a:r>
              <a:rPr lang="zh-CN" altLang="en-US" sz="1200" kern="0" dirty="0" smtClean="0">
                <a:solidFill>
                  <a:srgbClr val="000000"/>
                </a:solidFill>
              </a:rPr>
              <a:t>”</a:t>
            </a:r>
            <a:r>
              <a:rPr lang="en-US" altLang="zh-CN" sz="1200" kern="0" dirty="0" smtClean="0">
                <a:solidFill>
                  <a:srgbClr val="000000"/>
                </a:solidFill>
              </a:rPr>
              <a:t>, etc.</a:t>
            </a:r>
            <a:endParaRPr lang="de-DE" sz="1200" kern="0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294986" y="2905765"/>
            <a:ext cx="1648733" cy="365760"/>
          </a:xfrm>
          <a:prstGeom prst="rect">
            <a:avLst/>
          </a:prstGeom>
          <a:solidFill>
            <a:srgbClr val="005791"/>
          </a:solidFill>
          <a:ln w="12700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de-DE" sz="1100" kern="0" dirty="0">
                <a:solidFill>
                  <a:schemeClr val="bg1"/>
                </a:solidFill>
              </a:rPr>
              <a:t>Service</a:t>
            </a:r>
          </a:p>
          <a:p>
            <a:pPr algn="ctr">
              <a:spcBef>
                <a:spcPts val="0"/>
              </a:spcBef>
            </a:pPr>
            <a:r>
              <a:rPr lang="de-DE" sz="1100" kern="0" dirty="0">
                <a:solidFill>
                  <a:schemeClr val="bg1"/>
                </a:solidFill>
              </a:rPr>
              <a:t>(JAVA | JS | CDS)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294986" y="2200945"/>
            <a:ext cx="1648733" cy="365760"/>
          </a:xfrm>
          <a:prstGeom prst="rect">
            <a:avLst/>
          </a:prstGeom>
          <a:solidFill>
            <a:srgbClr val="005791"/>
          </a:solidFill>
          <a:ln w="12700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de-DE" sz="1100" kern="0" dirty="0">
                <a:solidFill>
                  <a:schemeClr val="bg1"/>
                </a:solidFill>
                <a:latin typeface="Bosch Office Sans"/>
              </a:rPr>
              <a:t>Database Table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1717047" y="5052525"/>
            <a:ext cx="2026977" cy="365760"/>
            <a:chOff x="487700" y="4136429"/>
            <a:chExt cx="2026977" cy="365760"/>
          </a:xfrm>
        </p:grpSpPr>
        <p:sp>
          <p:nvSpPr>
            <p:cNvPr id="54" name="Rectangle 53"/>
            <p:cNvSpPr/>
            <p:nvPr/>
          </p:nvSpPr>
          <p:spPr>
            <a:xfrm>
              <a:off x="487700" y="4136429"/>
              <a:ext cx="2026977" cy="365760"/>
            </a:xfrm>
            <a:prstGeom prst="rect">
              <a:avLst/>
            </a:prstGeom>
            <a:solidFill>
              <a:srgbClr val="C4F5F8"/>
            </a:solidFill>
            <a:ln w="12700" cap="flat" cmpd="sng" algn="ctr">
              <a:solidFill>
                <a:schemeClr val="accent4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de-DE" sz="1100" kern="0" dirty="0">
                  <a:solidFill>
                    <a:srgbClr val="000000"/>
                  </a:solidFill>
                  <a:latin typeface="Bosch Office Sans"/>
                </a:rPr>
                <a:t>Database</a:t>
              </a:r>
              <a:r>
                <a:rPr lang="de-DE" sz="1100" kern="0" dirty="0" smtClean="0">
                  <a:solidFill>
                    <a:srgbClr val="000000"/>
                  </a:solidFill>
                </a:rPr>
                <a:t> Table</a:t>
              </a:r>
              <a:endParaRPr lang="de-DE" sz="1100" kern="0" dirty="0">
                <a:solidFill>
                  <a:srgbClr val="00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106619" y="4138047"/>
              <a:ext cx="399522" cy="364142"/>
            </a:xfrm>
            <a:prstGeom prst="rect">
              <a:avLst/>
            </a:prstGeom>
            <a:solidFill>
              <a:srgbClr val="1A9898"/>
            </a:solidFill>
            <a:ln w="12700" cap="flat" cmpd="sng" algn="ctr">
              <a:solidFill>
                <a:schemeClr val="accent4"/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/>
              <a:endParaRPr lang="de-DE" kern="0">
                <a:solidFill>
                  <a:srgbClr val="000000"/>
                </a:solidFill>
                <a:latin typeface="Bosch Office Sans"/>
              </a:endParaRPr>
            </a:p>
          </p:txBody>
        </p:sp>
      </p:grpSp>
      <p:cxnSp>
        <p:nvCxnSpPr>
          <p:cNvPr id="47" name="Straight Connector 46"/>
          <p:cNvCxnSpPr/>
          <p:nvPr/>
        </p:nvCxnSpPr>
        <p:spPr>
          <a:xfrm flipV="1">
            <a:off x="2805998" y="2021748"/>
            <a:ext cx="0" cy="13506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0" idx="3"/>
            <a:endCxn id="49" idx="1"/>
          </p:cNvCxnSpPr>
          <p:nvPr/>
        </p:nvCxnSpPr>
        <p:spPr>
          <a:xfrm>
            <a:off x="2291840" y="3088645"/>
            <a:ext cx="1003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9" idx="2"/>
            <a:endCxn id="10" idx="0"/>
          </p:cNvCxnSpPr>
          <p:nvPr/>
        </p:nvCxnSpPr>
        <p:spPr>
          <a:xfrm rot="5400000">
            <a:off x="2980443" y="2791087"/>
            <a:ext cx="658472" cy="1619349"/>
          </a:xfrm>
          <a:prstGeom prst="bentConnector3">
            <a:avLst>
              <a:gd name="adj1" fmla="val 601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endCxn id="13" idx="3"/>
          </p:cNvCxnSpPr>
          <p:nvPr/>
        </p:nvCxnSpPr>
        <p:spPr>
          <a:xfrm rot="10800000" flipV="1">
            <a:off x="3753351" y="3282505"/>
            <a:ext cx="894151" cy="842217"/>
          </a:xfrm>
          <a:prstGeom prst="bentConnector3">
            <a:avLst>
              <a:gd name="adj1" fmla="val 2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bgerundetes Rechteck 24"/>
          <p:cNvSpPr/>
          <p:nvPr/>
        </p:nvSpPr>
        <p:spPr>
          <a:xfrm>
            <a:off x="2949143" y="3573288"/>
            <a:ext cx="913117" cy="1514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9" tIns="35989" rIns="35989" bIns="35989"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ea typeface="BentonSans Book " charset="0"/>
                <a:cs typeface="BentonSans Book " charset="0"/>
              </a:rPr>
              <a:t>Secure Tunnel</a:t>
            </a:r>
            <a:endParaRPr lang="en-US" sz="900" dirty="0">
              <a:solidFill>
                <a:schemeClr val="bg1"/>
              </a:solidFill>
              <a:ea typeface="BentonSans Book " charset="0"/>
              <a:cs typeface="BentonSans Book " charset="0"/>
            </a:endParaRPr>
          </a:p>
        </p:txBody>
      </p:sp>
      <p:sp>
        <p:nvSpPr>
          <p:cNvPr id="62" name="Abgerundetes Rechteck 24"/>
          <p:cNvSpPr/>
          <p:nvPr/>
        </p:nvSpPr>
        <p:spPr>
          <a:xfrm>
            <a:off x="4063323" y="4051564"/>
            <a:ext cx="913117" cy="1514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9" tIns="35989" rIns="35989" bIns="35989"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ea typeface="BentonSans Book " charset="0"/>
                <a:cs typeface="BentonSans Book " charset="0"/>
              </a:rPr>
              <a:t>Secure Tunnel</a:t>
            </a:r>
            <a:endParaRPr lang="en-US" sz="900" dirty="0">
              <a:solidFill>
                <a:schemeClr val="bg1"/>
              </a:solidFill>
              <a:ea typeface="BentonSans Book " charset="0"/>
              <a:cs typeface="BentonSans Book " charset="0"/>
            </a:endParaRPr>
          </a:p>
        </p:txBody>
      </p:sp>
      <p:cxnSp>
        <p:nvCxnSpPr>
          <p:cNvPr id="64" name="Straight Arrow Connector 63"/>
          <p:cNvCxnSpPr>
            <a:stCxn id="49" idx="0"/>
            <a:endCxn id="51" idx="2"/>
          </p:cNvCxnSpPr>
          <p:nvPr/>
        </p:nvCxnSpPr>
        <p:spPr>
          <a:xfrm flipV="1">
            <a:off x="4119353" y="2566705"/>
            <a:ext cx="0" cy="339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14" idx="0"/>
          </p:cNvCxnSpPr>
          <p:nvPr/>
        </p:nvCxnSpPr>
        <p:spPr>
          <a:xfrm>
            <a:off x="2730536" y="4295757"/>
            <a:ext cx="0" cy="190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4" idx="2"/>
            <a:endCxn id="54" idx="0"/>
          </p:cNvCxnSpPr>
          <p:nvPr/>
        </p:nvCxnSpPr>
        <p:spPr>
          <a:xfrm>
            <a:off x="2730536" y="4851530"/>
            <a:ext cx="0" cy="200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gerundetes Rechteck 24"/>
          <p:cNvSpPr/>
          <p:nvPr/>
        </p:nvSpPr>
        <p:spPr>
          <a:xfrm>
            <a:off x="2414303" y="2990885"/>
            <a:ext cx="749802" cy="16791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9" tIns="35989" rIns="35989" bIns="35989"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ea typeface="BentonSans Book " charset="0"/>
                <a:cs typeface="BentonSans Book " charset="0"/>
              </a:rPr>
              <a:t>Restful API</a:t>
            </a:r>
            <a:endParaRPr lang="en-US" sz="900" dirty="0">
              <a:solidFill>
                <a:schemeClr val="bg1"/>
              </a:solidFill>
              <a:ea typeface="BentonSans Book " charset="0"/>
              <a:cs typeface="BentonSans Book 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397277" y="2005206"/>
            <a:ext cx="1648733" cy="365760"/>
          </a:xfrm>
          <a:prstGeom prst="rect">
            <a:avLst/>
          </a:prstGeom>
          <a:solidFill>
            <a:srgbClr val="005791"/>
          </a:solidFill>
          <a:ln w="12700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de-DE" sz="1100" kern="0" dirty="0">
                <a:solidFill>
                  <a:schemeClr val="bg1"/>
                </a:solidFill>
                <a:latin typeface="Bosch Office Sans"/>
              </a:rPr>
              <a:t>SAP Fiori Launchpad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397277" y="2612580"/>
            <a:ext cx="1648733" cy="365760"/>
          </a:xfrm>
          <a:prstGeom prst="rect">
            <a:avLst/>
          </a:prstGeom>
          <a:solidFill>
            <a:srgbClr val="005791"/>
          </a:solidFill>
          <a:ln w="12700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de-DE" sz="1100" kern="0" dirty="0">
                <a:solidFill>
                  <a:schemeClr val="bg1"/>
                </a:solidFill>
              </a:rPr>
              <a:t>Custom User Interface</a:t>
            </a:r>
          </a:p>
          <a:p>
            <a:pPr algn="ctr">
              <a:spcBef>
                <a:spcPts val="0"/>
              </a:spcBef>
            </a:pPr>
            <a:r>
              <a:rPr lang="de-DE" sz="1100" kern="0" dirty="0">
                <a:solidFill>
                  <a:schemeClr val="bg1"/>
                </a:solidFill>
              </a:rPr>
              <a:t>(SAPUI5</a:t>
            </a:r>
            <a:r>
              <a:rPr lang="de-DE" sz="1100" kern="0" dirty="0" smtClean="0">
                <a:solidFill>
                  <a:schemeClr val="bg1"/>
                </a:solidFill>
              </a:rPr>
              <a:t>)</a:t>
            </a:r>
            <a:endParaRPr lang="de-DE" sz="1100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829837" y="1885443"/>
            <a:ext cx="4783613" cy="2643780"/>
          </a:xfrm>
          <a:prstGeom prst="rect">
            <a:avLst/>
          </a:prstGeom>
          <a:noFill/>
          <a:ln w="19050" cap="flat" cmpd="sng" algn="ctr">
            <a:solidFill>
              <a:srgbClr val="1A9898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de-DE" kern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829837" y="4747662"/>
            <a:ext cx="4783613" cy="748041"/>
          </a:xfrm>
          <a:prstGeom prst="rect">
            <a:avLst/>
          </a:prstGeom>
          <a:noFill/>
          <a:ln w="19050" cap="flat" cmpd="sng" algn="ctr">
            <a:solidFill>
              <a:srgbClr val="1A9898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de-DE" kern="0">
              <a:solidFill>
                <a:srgbClr val="000000"/>
              </a:solidFill>
              <a:latin typeface="Bosch Office Sans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069" y="1925428"/>
            <a:ext cx="995121" cy="125142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976" y="4787487"/>
            <a:ext cx="885613" cy="164540"/>
          </a:xfrm>
          <a:prstGeom prst="rect">
            <a:avLst/>
          </a:prstGeom>
        </p:spPr>
      </p:pic>
      <p:cxnSp>
        <p:nvCxnSpPr>
          <p:cNvPr id="102" name="Straight Arrow Connector 101"/>
          <p:cNvCxnSpPr>
            <a:stCxn id="93" idx="2"/>
            <a:endCxn id="94" idx="0"/>
          </p:cNvCxnSpPr>
          <p:nvPr/>
        </p:nvCxnSpPr>
        <p:spPr>
          <a:xfrm>
            <a:off x="8221644" y="2370966"/>
            <a:ext cx="0" cy="241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7397277" y="3440143"/>
            <a:ext cx="1648733" cy="365760"/>
          </a:xfrm>
          <a:prstGeom prst="rect">
            <a:avLst/>
          </a:prstGeom>
          <a:solidFill>
            <a:srgbClr val="005791"/>
          </a:solidFill>
          <a:ln w="12700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de-DE" sz="1100" kern="0" dirty="0">
                <a:solidFill>
                  <a:schemeClr val="bg1"/>
                </a:solidFill>
              </a:rPr>
              <a:t>Service</a:t>
            </a:r>
          </a:p>
          <a:p>
            <a:pPr algn="ctr">
              <a:spcBef>
                <a:spcPts val="0"/>
              </a:spcBef>
            </a:pPr>
            <a:r>
              <a:rPr lang="de-DE" sz="1100" kern="0" dirty="0">
                <a:solidFill>
                  <a:schemeClr val="bg1"/>
                </a:solidFill>
              </a:rPr>
              <a:t>(JAVA | JS | CDS)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7397277" y="4047518"/>
            <a:ext cx="1648733" cy="365760"/>
          </a:xfrm>
          <a:prstGeom prst="rect">
            <a:avLst/>
          </a:prstGeom>
          <a:solidFill>
            <a:srgbClr val="005791"/>
          </a:solidFill>
          <a:ln w="12700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de-DE" sz="1100" kern="0" dirty="0">
                <a:solidFill>
                  <a:schemeClr val="bg1"/>
                </a:solidFill>
                <a:latin typeface="Bosch Office Sans"/>
              </a:rPr>
              <a:t>Database Table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208154" y="5012106"/>
            <a:ext cx="2026977" cy="365760"/>
          </a:xfrm>
          <a:prstGeom prst="rect">
            <a:avLst/>
          </a:prstGeom>
          <a:solidFill>
            <a:srgbClr val="C4F5F8"/>
          </a:solidFill>
          <a:ln w="12700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de-DE" sz="1100" kern="0" dirty="0">
                <a:solidFill>
                  <a:srgbClr val="000000"/>
                </a:solidFill>
                <a:latin typeface="Bosch Office Sans"/>
              </a:rPr>
              <a:t>Database Table</a:t>
            </a:r>
          </a:p>
        </p:txBody>
      </p:sp>
      <p:cxnSp>
        <p:nvCxnSpPr>
          <p:cNvPr id="109" name="Straight Arrow Connector 108"/>
          <p:cNvCxnSpPr>
            <a:stCxn id="94" idx="2"/>
            <a:endCxn id="103" idx="0"/>
          </p:cNvCxnSpPr>
          <p:nvPr/>
        </p:nvCxnSpPr>
        <p:spPr>
          <a:xfrm>
            <a:off x="8221644" y="2978340"/>
            <a:ext cx="0" cy="461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04" idx="2"/>
            <a:endCxn id="106" idx="0"/>
          </p:cNvCxnSpPr>
          <p:nvPr/>
        </p:nvCxnSpPr>
        <p:spPr>
          <a:xfrm rot="5400000">
            <a:off x="7922230" y="4712692"/>
            <a:ext cx="598828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bgerundetes Rechteck 24"/>
          <p:cNvSpPr/>
          <p:nvPr/>
        </p:nvSpPr>
        <p:spPr>
          <a:xfrm>
            <a:off x="7765083" y="4708998"/>
            <a:ext cx="913117" cy="1514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9" tIns="35989" rIns="35989" bIns="35989"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ea typeface="BentonSans Book " charset="0"/>
                <a:cs typeface="BentonSans Book " charset="0"/>
              </a:rPr>
              <a:t>Secure Tunnel</a:t>
            </a:r>
            <a:endParaRPr lang="en-US" sz="900" dirty="0">
              <a:solidFill>
                <a:schemeClr val="bg1"/>
              </a:solidFill>
              <a:ea typeface="BentonSans Book " charset="0"/>
              <a:cs typeface="BentonSans Book " charset="0"/>
            </a:endParaRPr>
          </a:p>
        </p:txBody>
      </p:sp>
      <p:sp>
        <p:nvSpPr>
          <p:cNvPr id="117" name="Abgerundetes Rechteck 24"/>
          <p:cNvSpPr/>
          <p:nvPr/>
        </p:nvSpPr>
        <p:spPr>
          <a:xfrm>
            <a:off x="7829949" y="3156590"/>
            <a:ext cx="749802" cy="16791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9" tIns="35989" rIns="35989" bIns="35989"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ea typeface="BentonSans Book " charset="0"/>
                <a:cs typeface="BentonSans Book " charset="0"/>
              </a:rPr>
              <a:t>Restful API</a:t>
            </a:r>
            <a:endParaRPr lang="en-US" sz="900" dirty="0">
              <a:solidFill>
                <a:schemeClr val="bg1"/>
              </a:solidFill>
              <a:ea typeface="BentonSans Book " charset="0"/>
              <a:cs typeface="BentonSans Book 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V="1">
            <a:off x="7072184" y="3094555"/>
            <a:ext cx="2306217" cy="141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6316909" y="5652387"/>
            <a:ext cx="520053" cy="190623"/>
          </a:xfrm>
          <a:prstGeom prst="rect">
            <a:avLst/>
          </a:prstGeom>
          <a:solidFill>
            <a:srgbClr val="C4F5F8"/>
          </a:solidFill>
          <a:ln w="12700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de-DE" sz="900" kern="0" dirty="0" smtClean="0">
                <a:solidFill>
                  <a:srgbClr val="000000"/>
                </a:solidFill>
                <a:latin typeface="Bosch Office Sans"/>
              </a:rPr>
              <a:t>SAP</a:t>
            </a:r>
            <a:endParaRPr lang="de-DE" sz="900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919420" y="5657981"/>
            <a:ext cx="1302221" cy="185029"/>
          </a:xfrm>
          <a:prstGeom prst="rect">
            <a:avLst/>
          </a:prstGeom>
          <a:solidFill>
            <a:srgbClr val="1A9898"/>
          </a:solidFill>
          <a:ln w="12700" cap="flat" cmpd="sng" algn="ctr">
            <a:solidFill>
              <a:schemeClr val="accent4"/>
            </a:solidFill>
            <a:prstDash val="sysDash"/>
          </a:ln>
          <a:effectLst/>
        </p:spPr>
        <p:txBody>
          <a:bodyPr rtlCol="0" anchor="ctr"/>
          <a:lstStyle/>
          <a:p>
            <a:pPr algn="ctr"/>
            <a:r>
              <a:rPr lang="de-DE" sz="900" kern="0" dirty="0">
                <a:solidFill>
                  <a:schemeClr val="bg1"/>
                </a:solidFill>
                <a:latin typeface="Bosch Office Sans"/>
              </a:rPr>
              <a:t>In-App Extensibility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8304099" y="5652386"/>
            <a:ext cx="1527710" cy="190624"/>
          </a:xfrm>
          <a:prstGeom prst="rect">
            <a:avLst/>
          </a:prstGeom>
          <a:solidFill>
            <a:srgbClr val="005791"/>
          </a:solidFill>
          <a:ln w="12700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07000"/>
              </a:lnSpc>
              <a:spcBef>
                <a:spcPts val="556"/>
              </a:spcBef>
            </a:pPr>
            <a:r>
              <a:rPr lang="de-DE" sz="900" kern="0" dirty="0">
                <a:solidFill>
                  <a:schemeClr val="bg1"/>
                </a:solidFill>
              </a:rPr>
              <a:t>Side-by-Side Extensibility</a:t>
            </a:r>
          </a:p>
        </p:txBody>
      </p:sp>
      <p:cxnSp>
        <p:nvCxnSpPr>
          <p:cNvPr id="135" name="Straight Arrow Connector 134"/>
          <p:cNvCxnSpPr>
            <a:stCxn id="103" idx="2"/>
            <a:endCxn id="104" idx="0"/>
          </p:cNvCxnSpPr>
          <p:nvPr/>
        </p:nvCxnSpPr>
        <p:spPr>
          <a:xfrm>
            <a:off x="8221644" y="3805903"/>
            <a:ext cx="0" cy="241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829837" y="1203120"/>
            <a:ext cx="4739072" cy="3311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4400">
              <a:lnSpc>
                <a:spcPct val="107000"/>
              </a:lnSpc>
              <a:spcBef>
                <a:spcPts val="500"/>
              </a:spcBef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Scenario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sz="16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– </a:t>
            </a:r>
            <a:r>
              <a:rPr lang="en-US" sz="1600" b="1" kern="0" dirty="0" smtClean="0">
                <a:solidFill>
                  <a:srgbClr val="000000"/>
                </a:solidFill>
              </a:rPr>
              <a:t>Analytic Applications</a:t>
            </a:r>
          </a:p>
          <a:p>
            <a:pPr defTabSz="914400">
              <a:lnSpc>
                <a:spcPct val="107000"/>
              </a:lnSpc>
              <a:spcBef>
                <a:spcPts val="500"/>
              </a:spcBef>
            </a:pPr>
            <a:r>
              <a:rPr lang="de-DE" sz="1200" kern="0" dirty="0" smtClean="0">
                <a:solidFill>
                  <a:srgbClr val="000000"/>
                </a:solidFill>
              </a:rPr>
              <a:t>Applied into step </a:t>
            </a:r>
            <a:r>
              <a:rPr lang="zh-CN" altLang="en-US" sz="1200" kern="0" dirty="0" smtClean="0">
                <a:solidFill>
                  <a:srgbClr val="000000"/>
                </a:solidFill>
              </a:rPr>
              <a:t>“</a:t>
            </a:r>
            <a:r>
              <a:rPr lang="de-DE" sz="1200" kern="0" dirty="0" smtClean="0">
                <a:solidFill>
                  <a:srgbClr val="000000"/>
                </a:solidFill>
              </a:rPr>
              <a:t>claim monitoring</a:t>
            </a:r>
            <a:r>
              <a:rPr lang="zh-CN" altLang="en-US" sz="1200" kern="0" dirty="0" smtClean="0">
                <a:solidFill>
                  <a:srgbClr val="000000"/>
                </a:solidFill>
              </a:rPr>
              <a:t>”</a:t>
            </a:r>
            <a:r>
              <a:rPr lang="de-DE" sz="1200" kern="0" dirty="0" smtClean="0">
                <a:solidFill>
                  <a:srgbClr val="000000"/>
                </a:solidFill>
              </a:rPr>
              <a:t>, etc.</a:t>
            </a:r>
            <a:endParaRPr lang="de-DE" sz="12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503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Option D – C/4HANA Cloud for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CPT Claim Process	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62" y="1100189"/>
            <a:ext cx="447562" cy="55482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18445" y="1338360"/>
            <a:ext cx="145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+mj-lt"/>
              </a:rPr>
              <a:t>Self-service</a:t>
            </a:r>
            <a:endParaRPr lang="en-US" sz="12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98984" y="1664648"/>
            <a:ext cx="1966451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468" y="1185615"/>
            <a:ext cx="456484" cy="469403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3150617" y="1664648"/>
            <a:ext cx="1966451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05889" y="1338360"/>
            <a:ext cx="1969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+mj-lt"/>
              </a:rPr>
              <a:t>Customer-service</a:t>
            </a:r>
            <a:endParaRPr lang="en-US" sz="1200" b="1" dirty="0">
              <a:latin typeface="+mj-lt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2224" y="1168401"/>
            <a:ext cx="316750" cy="486617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5902250" y="1664648"/>
            <a:ext cx="1966451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08163" y="1338361"/>
            <a:ext cx="1549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+mj-lt"/>
              </a:rPr>
              <a:t>Onsite-service</a:t>
            </a:r>
            <a:endParaRPr lang="en-US" sz="1200" b="1" dirty="0">
              <a:latin typeface="+mj-lt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8686" y="1145858"/>
            <a:ext cx="381870" cy="509160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8653882" y="1664648"/>
            <a:ext cx="1966451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09077" y="1338360"/>
            <a:ext cx="1873243" cy="280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+mj-lt"/>
              </a:rPr>
              <a:t>Feedback Management</a:t>
            </a:r>
            <a:endParaRPr lang="en-US" sz="1200" b="1" dirty="0">
              <a:latin typeface="+mj-lt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824" y="3496492"/>
            <a:ext cx="457200" cy="446228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410794" y="3969818"/>
            <a:ext cx="1966451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8445" y="3629815"/>
            <a:ext cx="1952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+mj-lt"/>
              </a:rPr>
              <a:t>Knowledge &amp; Learning</a:t>
            </a:r>
            <a:endParaRPr lang="en-US" sz="1200" b="1" dirty="0">
              <a:latin typeface="+mj-lt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9190" y="3550204"/>
            <a:ext cx="457200" cy="39251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150617" y="3969818"/>
            <a:ext cx="1966451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05889" y="3625216"/>
            <a:ext cx="1969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+mj-lt"/>
              </a:rPr>
              <a:t>Service order &amp; Incident </a:t>
            </a:r>
            <a:endParaRPr lang="en-US" sz="1200" b="1" dirty="0">
              <a:latin typeface="+mj-lt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1576" y="3540330"/>
            <a:ext cx="457200" cy="40239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906186" y="3969818"/>
            <a:ext cx="1966451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83664" y="3629816"/>
            <a:ext cx="1549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+mj-lt"/>
              </a:rPr>
              <a:t>Integration</a:t>
            </a:r>
            <a:endParaRPr lang="en-US" sz="1200" b="1" dirty="0">
              <a:latin typeface="+mj-lt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08931" y="3485520"/>
            <a:ext cx="491065" cy="45720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8653882" y="3969818"/>
            <a:ext cx="1966451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4913" y="3629815"/>
            <a:ext cx="1538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+mj-lt"/>
              </a:rPr>
              <a:t>Service core</a:t>
            </a:r>
            <a:endParaRPr lang="en-US" sz="1200" b="1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3861" y="1772146"/>
            <a:ext cx="2491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 latinLnBrk="1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Website and online Portal</a:t>
            </a:r>
          </a:p>
          <a:p>
            <a:pPr marL="285750" indent="-285750" fontAlgn="auto" latinLnBrk="1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Robot self-service</a:t>
            </a:r>
          </a:p>
          <a:p>
            <a:pPr marL="285750" indent="-285750" fontAlgn="auto" latinLnBrk="1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Online community</a:t>
            </a:r>
          </a:p>
          <a:p>
            <a:pPr marL="285750" indent="-285750" fontAlgn="auto" latinLnBrk="1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Answer from knowledge base</a:t>
            </a:r>
          </a:p>
          <a:p>
            <a:pPr marL="285750" indent="-285750" fontAlgn="auto" latinLnBrk="1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Mobile apps/SDK</a:t>
            </a:r>
          </a:p>
          <a:p>
            <a:pPr marL="285750" indent="-285750" fontAlgn="auto" latinLnBrk="1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E-business</a:t>
            </a:r>
          </a:p>
          <a:p>
            <a:pPr marL="285750" indent="-285750" fontAlgn="auto" latinLnBrk="1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Fee calculation and payment on line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025970" y="1772146"/>
            <a:ext cx="2616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Communication/reminding/e-mail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Common queue &amp; AI routing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Agent desktop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802853" y="1772146"/>
            <a:ext cx="2616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Scheduling and dispatch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Mobile onsite service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AI order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Mobile consumer service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548039" y="1772146"/>
            <a:ext cx="2315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Taking response/feedback/action in time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Customer survey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UX survey and analysis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Mobile consumer service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3861" y="4074986"/>
            <a:ext cx="2835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Research help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Knowledge share and collaboration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Online community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Learning &amp; Training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25970" y="4074986"/>
            <a:ext cx="2835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Service order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Incident management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Service order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Workflow and rule engine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Workflow and template customizing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802853" y="4074986"/>
            <a:ext cx="2835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IOT platform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Predictive maintenance and service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Remote diagnose and service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548039" y="4074986"/>
            <a:ext cx="2315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Contract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Warranty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Remote diagnose and service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Parts management</a:t>
            </a:r>
          </a:p>
        </p:txBody>
      </p:sp>
    </p:spTree>
    <p:extLst>
      <p:ext uri="{BB962C8B-B14F-4D97-AF65-F5344CB8AC3E}">
        <p14:creationId xmlns:p14="http://schemas.microsoft.com/office/powerpoint/2010/main" val="1830678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 </a:t>
            </a:r>
            <a:r>
              <a:rPr lang="en-US" altLang="zh-CN" dirty="0" smtClean="0"/>
              <a:t>D </a:t>
            </a:r>
            <a:r>
              <a:rPr lang="en-US" altLang="zh-CN" dirty="0"/>
              <a:t>– C/4HANA Cloud for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CPT Claim Process	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pic>
        <p:nvPicPr>
          <p:cNvPr id="1026" name="Picture 2" descr="image2016-7-15 13:12:1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33" r="10558"/>
          <a:stretch/>
        </p:blipFill>
        <p:spPr bwMode="auto">
          <a:xfrm>
            <a:off x="266700" y="1228599"/>
            <a:ext cx="10069721" cy="440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6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CPT Claim Process	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944828"/>
              </p:ext>
            </p:extLst>
          </p:nvPr>
        </p:nvGraphicFramePr>
        <p:xfrm>
          <a:off x="259194" y="1036800"/>
          <a:ext cx="10327414" cy="4424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17">
                  <a:extLst>
                    <a:ext uri="{9D8B030D-6E8A-4147-A177-3AD203B41FA5}">
                      <a16:colId xmlns:a16="http://schemas.microsoft.com/office/drawing/2014/main" val="3257207430"/>
                    </a:ext>
                  </a:extLst>
                </a:gridCol>
                <a:gridCol w="3936290">
                  <a:extLst>
                    <a:ext uri="{9D8B030D-6E8A-4147-A177-3AD203B41FA5}">
                      <a16:colId xmlns:a16="http://schemas.microsoft.com/office/drawing/2014/main" val="1434040085"/>
                    </a:ext>
                  </a:extLst>
                </a:gridCol>
                <a:gridCol w="1270207">
                  <a:extLst>
                    <a:ext uri="{9D8B030D-6E8A-4147-A177-3AD203B41FA5}">
                      <a16:colId xmlns:a16="http://schemas.microsoft.com/office/drawing/2014/main" val="47905915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3318842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15000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1965016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283095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628301"/>
                    </a:ext>
                  </a:extLst>
                </a:gridCol>
              </a:tblGrid>
              <a:tr h="32355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Action Point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Responsible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Nov. 2020</a:t>
                      </a:r>
                      <a:endParaRPr lang="en-US" sz="12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Dec. 2020</a:t>
                      </a:r>
                      <a:endParaRPr lang="en-US" sz="12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Jan. 2021</a:t>
                      </a:r>
                      <a:endParaRPr lang="en-US" sz="12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Feb.</a:t>
                      </a:r>
                      <a:r>
                        <a:rPr lang="en-US" sz="1200" baseline="0" dirty="0" smtClean="0"/>
                        <a:t> 2021</a:t>
                      </a:r>
                      <a:endParaRPr lang="en-US" sz="12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Mar. 2021</a:t>
                      </a:r>
                      <a:endParaRPr lang="en-US" sz="12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984185"/>
                  </a:ext>
                </a:extLst>
              </a:tr>
              <a:tr h="32355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Requirement Analysis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999001"/>
                  </a:ext>
                </a:extLst>
              </a:tr>
              <a:tr h="32355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Available LH Document(</a:t>
                      </a:r>
                      <a:r>
                        <a:rPr lang="en-US" sz="1200" dirty="0" smtClean="0">
                          <a:hlinkClick r:id="rId3"/>
                        </a:rPr>
                        <a:t>Link</a:t>
                      </a:r>
                      <a:r>
                        <a:rPr lang="en-US" sz="1200" dirty="0" smtClean="0"/>
                        <a:t>)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Jin Jedy</a:t>
                      </a:r>
                      <a:endParaRPr lang="en-US" sz="12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826672"/>
                  </a:ext>
                </a:extLst>
              </a:tr>
              <a:tr h="323558">
                <a:tc>
                  <a:txBody>
                    <a:bodyPr/>
                    <a:lstStyle/>
                    <a:p>
                      <a:pPr marL="0" algn="l" defTabSz="914333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7EF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3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Further missing requirement follow up</a:t>
                      </a:r>
                    </a:p>
                  </a:txBody>
                  <a:tcPr anchor="ctr">
                    <a:solidFill>
                      <a:srgbClr val="E7E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Jin Jedy</a:t>
                      </a:r>
                    </a:p>
                  </a:txBody>
                  <a:tcPr anchor="ctr">
                    <a:solidFill>
                      <a:srgbClr val="E7EFF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333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7EF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567091"/>
                  </a:ext>
                </a:extLst>
              </a:tr>
              <a:tr h="32355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>
                    <a:solidFill>
                      <a:srgbClr val="CCDE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Existing CQS Solution Study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CCDE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solidFill>
                      <a:srgbClr val="CCDEDF"/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CDE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647844"/>
                  </a:ext>
                </a:extLst>
              </a:tr>
              <a:tr h="32355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2.1</a:t>
                      </a:r>
                      <a:endParaRPr lang="en-US" sz="1200" dirty="0"/>
                    </a:p>
                  </a:txBody>
                  <a:tcPr anchor="ctr">
                    <a:solidFill>
                      <a:srgbClr val="E7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Investigate background for existing CQS design</a:t>
                      </a:r>
                    </a:p>
                  </a:txBody>
                  <a:tcPr anchor="ctr">
                    <a:solidFill>
                      <a:srgbClr val="E7E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Jin Jedy</a:t>
                      </a:r>
                    </a:p>
                  </a:txBody>
                  <a:tcPr anchor="ctr">
                    <a:solidFill>
                      <a:srgbClr val="E7EFF0"/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7EF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489091"/>
                  </a:ext>
                </a:extLst>
              </a:tr>
              <a:tr h="53926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2.2</a:t>
                      </a:r>
                      <a:endParaRPr lang="en-US" sz="1200" dirty="0"/>
                    </a:p>
                  </a:txBody>
                  <a:tcPr anchor="ctr">
                    <a:solidFill>
                      <a:srgbClr val="E7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Gap analysis between available requirement and existing solution</a:t>
                      </a:r>
                      <a:endParaRPr lang="en-US" sz="1200" dirty="0"/>
                    </a:p>
                  </a:txBody>
                  <a:tcPr anchor="ctr">
                    <a:solidFill>
                      <a:srgbClr val="E7E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Jin Jedy</a:t>
                      </a:r>
                    </a:p>
                  </a:txBody>
                  <a:tcPr anchor="ctr">
                    <a:solidFill>
                      <a:srgbClr val="E7EFF0"/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7EF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5318698"/>
                  </a:ext>
                </a:extLst>
              </a:tr>
              <a:tr h="32355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New Process &amp; Solution</a:t>
                      </a:r>
                      <a:r>
                        <a:rPr lang="en-US" sz="1200" b="1" baseline="0" dirty="0" smtClean="0"/>
                        <a:t> Design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662521"/>
                  </a:ext>
                </a:extLst>
              </a:tr>
              <a:tr h="326026">
                <a:tc>
                  <a:txBody>
                    <a:bodyPr/>
                    <a:lstStyle/>
                    <a:p>
                      <a:pPr marL="0" algn="l" defTabSz="914333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7EF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3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 C: SBS development on SAP Cloud Platform</a:t>
                      </a:r>
                    </a:p>
                  </a:txBody>
                  <a:tcPr anchor="ctr">
                    <a:solidFill>
                      <a:srgbClr val="E7E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Jin Jedy</a:t>
                      </a:r>
                    </a:p>
                  </a:txBody>
                  <a:tcPr anchor="ctr">
                    <a:solidFill>
                      <a:srgbClr val="E7EFF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333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7EF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803179"/>
                  </a:ext>
                </a:extLst>
              </a:tr>
              <a:tr h="32355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3.2</a:t>
                      </a:r>
                      <a:endParaRPr lang="en-US" sz="1200" dirty="0"/>
                    </a:p>
                  </a:txBody>
                  <a:tcPr anchor="ctr">
                    <a:solidFill>
                      <a:srgbClr val="E7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Option D: C/4 Cloud service investigation</a:t>
                      </a:r>
                    </a:p>
                  </a:txBody>
                  <a:tcPr anchor="ctr">
                    <a:solidFill>
                      <a:srgbClr val="E7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Zhao Elaine</a:t>
                      </a:r>
                      <a:endParaRPr lang="en-US" sz="1200" dirty="0"/>
                    </a:p>
                  </a:txBody>
                  <a:tcPr anchor="ctr">
                    <a:solidFill>
                      <a:srgbClr val="E7EFF0"/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7EF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300782"/>
                  </a:ext>
                </a:extLst>
              </a:tr>
              <a:tr h="32355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>
                    <a:solidFill>
                      <a:srgbClr val="CCDE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Communication &amp; Collaboration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CCDE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solidFill>
                      <a:srgbClr val="CCDEDF"/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CDE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8918393"/>
                  </a:ext>
                </a:extLst>
              </a:tr>
              <a:tr h="32355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4.1</a:t>
                      </a:r>
                      <a:endParaRPr lang="en-US" sz="1200" dirty="0"/>
                    </a:p>
                  </a:txBody>
                  <a:tcPr anchor="ctr">
                    <a:solidFill>
                      <a:srgbClr val="E7E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Keep updates of UD progress and planning</a:t>
                      </a:r>
                      <a:endParaRPr lang="en-US" sz="1050" dirty="0" smtClean="0"/>
                    </a:p>
                  </a:txBody>
                  <a:tcPr anchor="ctr">
                    <a:solidFill>
                      <a:srgbClr val="E7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Tang Totti</a:t>
                      </a:r>
                      <a:endParaRPr lang="en-US" sz="1200" dirty="0"/>
                    </a:p>
                  </a:txBody>
                  <a:tcPr anchor="ctr">
                    <a:solidFill>
                      <a:srgbClr val="E7EFF0"/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7EF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346447"/>
                  </a:ext>
                </a:extLst>
              </a:tr>
              <a:tr h="32355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4.2</a:t>
                      </a:r>
                      <a:endParaRPr lang="en-US" sz="1200" dirty="0"/>
                    </a:p>
                  </a:txBody>
                  <a:tcPr anchor="ctr">
                    <a:solidFill>
                      <a:srgbClr val="E7E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Regular exchange with CPT team</a:t>
                      </a:r>
                    </a:p>
                  </a:txBody>
                  <a:tcPr anchor="ctr">
                    <a:solidFill>
                      <a:srgbClr val="E7E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Tang Totti</a:t>
                      </a:r>
                      <a:endParaRPr lang="en-US" sz="1200" dirty="0"/>
                    </a:p>
                  </a:txBody>
                  <a:tcPr anchor="ctr">
                    <a:solidFill>
                      <a:srgbClr val="E7EFF0"/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7EF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98367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14906" y="1702964"/>
            <a:ext cx="914400" cy="27432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46083" y="2047301"/>
            <a:ext cx="1828800" cy="27432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4906" y="2664650"/>
            <a:ext cx="1828800" cy="27432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29306" y="3127196"/>
            <a:ext cx="1828800" cy="27432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4757" y="4207091"/>
            <a:ext cx="4572000" cy="27432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4757" y="4841369"/>
            <a:ext cx="4572000" cy="27432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4757" y="3862754"/>
            <a:ext cx="4572000" cy="27432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4757" y="5154330"/>
            <a:ext cx="4572000" cy="27432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02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Action Plan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8761" y="1296000"/>
            <a:ext cx="9176184" cy="494400"/>
          </a:xfrm>
        </p:spPr>
        <p:txBody>
          <a:bodyPr/>
          <a:lstStyle/>
          <a:p>
            <a:r>
              <a:rPr lang="en-US" dirty="0" smtClean="0"/>
              <a:t>Available </a:t>
            </a:r>
            <a:r>
              <a:rPr lang="en-US" dirty="0">
                <a:hlinkClick r:id="rId2" action="ppaction://hlinkfile"/>
              </a:rPr>
              <a:t>LH Document analysis </a:t>
            </a:r>
            <a:r>
              <a:rPr lang="en-US" dirty="0"/>
              <a:t>&amp; Further missing requirement follow up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63" y="1684799"/>
            <a:ext cx="5097932" cy="3853555"/>
          </a:xfrm>
          <a:prstGeom prst="rect">
            <a:avLst/>
          </a:prstGeom>
        </p:spPr>
      </p:pic>
      <p:sp>
        <p:nvSpPr>
          <p:cNvPr id="31" name="Rectangle 22"/>
          <p:cNvSpPr/>
          <p:nvPr/>
        </p:nvSpPr>
        <p:spPr bwMode="auto">
          <a:xfrm rot="4356135">
            <a:off x="6225529" y="3120549"/>
            <a:ext cx="1157700" cy="47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1127" tIns="61127" rIns="61127" bIns="61127"/>
          <a:lstStyle>
            <a:lvl1pPr defTabSz="1828800" eaLnBrk="0">
              <a:lnSpc>
                <a:spcPct val="90000"/>
              </a:lnSpc>
              <a:spcBef>
                <a:spcPts val="14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 defTabSz="1828800" eaLnBrk="0">
              <a:lnSpc>
                <a:spcPct val="90000"/>
              </a:lnSpc>
              <a:spcBef>
                <a:spcPts val="14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 indent="-228600" defTabSz="1828800" eaLnBrk="0">
              <a:lnSpc>
                <a:spcPct val="90000"/>
              </a:lnSpc>
              <a:spcBef>
                <a:spcPts val="14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 defTabSz="1828800" eaLnBrk="0">
              <a:lnSpc>
                <a:spcPct val="90000"/>
              </a:lnSpc>
              <a:spcBef>
                <a:spcPts val="14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 defTabSz="1828800" eaLnBrk="0">
              <a:lnSpc>
                <a:spcPct val="90000"/>
              </a:lnSpc>
              <a:spcBef>
                <a:spcPts val="14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defTabSz="1828800" eaLnBrk="0" fontAlgn="base" hangingPunct="0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defTabSz="1828800" eaLnBrk="0" fontAlgn="base" hangingPunct="0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defTabSz="1828800" eaLnBrk="0" fontAlgn="base" hangingPunct="0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defTabSz="1828800" eaLnBrk="0" fontAlgn="base" hangingPunct="0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400" dirty="0"/>
              <a:t>Claim Monitoring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896" y="1684798"/>
            <a:ext cx="4619575" cy="385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9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</p:tagLst>
</file>

<file path=ppt/theme/theme1.xml><?xml version="1.0" encoding="utf-8"?>
<a:theme xmlns:a="http://schemas.openxmlformats.org/drawingml/2006/main" name="Bosch NG">
  <a:themeElements>
    <a:clrScheme name="Bosch Turquoise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1399A0"/>
      </a:accent1>
      <a:accent2>
        <a:srgbClr val="6FC9CC"/>
      </a:accent2>
      <a:accent3>
        <a:srgbClr val="B2B3B5"/>
      </a:accent3>
      <a:accent4>
        <a:srgbClr val="424C58"/>
      </a:accent4>
      <a:accent5>
        <a:srgbClr val="0E78C5"/>
      </a:accent5>
      <a:accent6>
        <a:srgbClr val="6FB9E2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1.potx" id="{F7EF9966-F53A-44CC-A756-EF9E132AF5E6}" vid="{BE1FDABE-663E-4397-8AF3-7005A7B11CB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osch Turquoise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1399A0"/>
    </a:accent1>
    <a:accent2>
      <a:srgbClr val="6FC9CC"/>
    </a:accent2>
    <a:accent3>
      <a:srgbClr val="B2B3B5"/>
    </a:accent3>
    <a:accent4>
      <a:srgbClr val="424C58"/>
    </a:accent4>
    <a:accent5>
      <a:srgbClr val="0E78C5"/>
    </a:accent5>
    <a:accent6>
      <a:srgbClr val="6FB9E2"/>
    </a:accent6>
    <a:hlink>
      <a:srgbClr val="738CB4"/>
    </a:hlink>
    <a:folHlink>
      <a:srgbClr val="B0BBD0"/>
    </a:folHlink>
  </a:clrScheme>
</a:themeOverride>
</file>

<file path=ppt/theme/themeOverride10.xml><?xml version="1.0" encoding="utf-8"?>
<a:themeOverride xmlns:a="http://schemas.openxmlformats.org/drawingml/2006/main">
  <a:clrScheme name="Bosch Turquoise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1399A0"/>
    </a:accent1>
    <a:accent2>
      <a:srgbClr val="6FC9CC"/>
    </a:accent2>
    <a:accent3>
      <a:srgbClr val="B2B3B5"/>
    </a:accent3>
    <a:accent4>
      <a:srgbClr val="424C58"/>
    </a:accent4>
    <a:accent5>
      <a:srgbClr val="0E78C5"/>
    </a:accent5>
    <a:accent6>
      <a:srgbClr val="6FB9E2"/>
    </a:accent6>
    <a:hlink>
      <a:srgbClr val="738CB4"/>
    </a:hlink>
    <a:folHlink>
      <a:srgbClr val="B0BBD0"/>
    </a:folHlink>
  </a:clrScheme>
</a:themeOverride>
</file>

<file path=ppt/theme/themeOverride11.xml><?xml version="1.0" encoding="utf-8"?>
<a:themeOverride xmlns:a="http://schemas.openxmlformats.org/drawingml/2006/main">
  <a:clrScheme name="Bosch Turquoise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1399A0"/>
    </a:accent1>
    <a:accent2>
      <a:srgbClr val="6FC9CC"/>
    </a:accent2>
    <a:accent3>
      <a:srgbClr val="B2B3B5"/>
    </a:accent3>
    <a:accent4>
      <a:srgbClr val="424C58"/>
    </a:accent4>
    <a:accent5>
      <a:srgbClr val="0E78C5"/>
    </a:accent5>
    <a:accent6>
      <a:srgbClr val="6FB9E2"/>
    </a:accent6>
    <a:hlink>
      <a:srgbClr val="738CB4"/>
    </a:hlink>
    <a:folHlink>
      <a:srgbClr val="B0BBD0"/>
    </a:folHlink>
  </a:clrScheme>
</a:themeOverride>
</file>

<file path=ppt/theme/themeOverride12.xml><?xml version="1.0" encoding="utf-8"?>
<a:themeOverride xmlns:a="http://schemas.openxmlformats.org/drawingml/2006/main">
  <a:clrScheme name="Bosch Turquoise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1399A0"/>
    </a:accent1>
    <a:accent2>
      <a:srgbClr val="6FC9CC"/>
    </a:accent2>
    <a:accent3>
      <a:srgbClr val="B2B3B5"/>
    </a:accent3>
    <a:accent4>
      <a:srgbClr val="424C58"/>
    </a:accent4>
    <a:accent5>
      <a:srgbClr val="0E78C5"/>
    </a:accent5>
    <a:accent6>
      <a:srgbClr val="6FB9E2"/>
    </a:accent6>
    <a:hlink>
      <a:srgbClr val="738CB4"/>
    </a:hlink>
    <a:folHlink>
      <a:srgbClr val="B0BBD0"/>
    </a:folHlink>
  </a:clrScheme>
</a:themeOverride>
</file>

<file path=ppt/theme/themeOverride13.xml><?xml version="1.0" encoding="utf-8"?>
<a:themeOverride xmlns:a="http://schemas.openxmlformats.org/drawingml/2006/main">
  <a:clrScheme name="Bosch Turquoise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1399A0"/>
    </a:accent1>
    <a:accent2>
      <a:srgbClr val="6FC9CC"/>
    </a:accent2>
    <a:accent3>
      <a:srgbClr val="B2B3B5"/>
    </a:accent3>
    <a:accent4>
      <a:srgbClr val="424C58"/>
    </a:accent4>
    <a:accent5>
      <a:srgbClr val="0E78C5"/>
    </a:accent5>
    <a:accent6>
      <a:srgbClr val="6FB9E2"/>
    </a:accent6>
    <a:hlink>
      <a:srgbClr val="738CB4"/>
    </a:hlink>
    <a:folHlink>
      <a:srgbClr val="B0BBD0"/>
    </a:folHlink>
  </a:clrScheme>
</a:themeOverride>
</file>

<file path=ppt/theme/themeOverride2.xml><?xml version="1.0" encoding="utf-8"?>
<a:themeOverride xmlns:a="http://schemas.openxmlformats.org/drawingml/2006/main">
  <a:clrScheme name="Bosch Turquoise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1399A0"/>
    </a:accent1>
    <a:accent2>
      <a:srgbClr val="6FC9CC"/>
    </a:accent2>
    <a:accent3>
      <a:srgbClr val="B2B3B5"/>
    </a:accent3>
    <a:accent4>
      <a:srgbClr val="424C58"/>
    </a:accent4>
    <a:accent5>
      <a:srgbClr val="0E78C5"/>
    </a:accent5>
    <a:accent6>
      <a:srgbClr val="6FB9E2"/>
    </a:accent6>
    <a:hlink>
      <a:srgbClr val="738CB4"/>
    </a:hlink>
    <a:folHlink>
      <a:srgbClr val="B0BBD0"/>
    </a:folHlink>
  </a:clrScheme>
</a:themeOverride>
</file>

<file path=ppt/theme/themeOverride3.xml><?xml version="1.0" encoding="utf-8"?>
<a:themeOverride xmlns:a="http://schemas.openxmlformats.org/drawingml/2006/main">
  <a:clrScheme name="Bosch Turquoise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1399A0"/>
    </a:accent1>
    <a:accent2>
      <a:srgbClr val="6FC9CC"/>
    </a:accent2>
    <a:accent3>
      <a:srgbClr val="B2B3B5"/>
    </a:accent3>
    <a:accent4>
      <a:srgbClr val="424C58"/>
    </a:accent4>
    <a:accent5>
      <a:srgbClr val="0E78C5"/>
    </a:accent5>
    <a:accent6>
      <a:srgbClr val="6FB9E2"/>
    </a:accent6>
    <a:hlink>
      <a:srgbClr val="738CB4"/>
    </a:hlink>
    <a:folHlink>
      <a:srgbClr val="B0BBD0"/>
    </a:folHlink>
  </a:clrScheme>
</a:themeOverride>
</file>

<file path=ppt/theme/themeOverride4.xml><?xml version="1.0" encoding="utf-8"?>
<a:themeOverride xmlns:a="http://schemas.openxmlformats.org/drawingml/2006/main">
  <a:clrScheme name="Bosch Turquoise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1399A0"/>
    </a:accent1>
    <a:accent2>
      <a:srgbClr val="6FC9CC"/>
    </a:accent2>
    <a:accent3>
      <a:srgbClr val="B2B3B5"/>
    </a:accent3>
    <a:accent4>
      <a:srgbClr val="424C58"/>
    </a:accent4>
    <a:accent5>
      <a:srgbClr val="0E78C5"/>
    </a:accent5>
    <a:accent6>
      <a:srgbClr val="6FB9E2"/>
    </a:accent6>
    <a:hlink>
      <a:srgbClr val="738CB4"/>
    </a:hlink>
    <a:folHlink>
      <a:srgbClr val="B0BBD0"/>
    </a:folHlink>
  </a:clrScheme>
</a:themeOverride>
</file>

<file path=ppt/theme/themeOverride5.xml><?xml version="1.0" encoding="utf-8"?>
<a:themeOverride xmlns:a="http://schemas.openxmlformats.org/drawingml/2006/main">
  <a:clrScheme name="Bosch Turquoise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1399A0"/>
    </a:accent1>
    <a:accent2>
      <a:srgbClr val="6FC9CC"/>
    </a:accent2>
    <a:accent3>
      <a:srgbClr val="B2B3B5"/>
    </a:accent3>
    <a:accent4>
      <a:srgbClr val="424C58"/>
    </a:accent4>
    <a:accent5>
      <a:srgbClr val="0E78C5"/>
    </a:accent5>
    <a:accent6>
      <a:srgbClr val="6FB9E2"/>
    </a:accent6>
    <a:hlink>
      <a:srgbClr val="738CB4"/>
    </a:hlink>
    <a:folHlink>
      <a:srgbClr val="B0BBD0"/>
    </a:folHlink>
  </a:clrScheme>
</a:themeOverride>
</file>

<file path=ppt/theme/themeOverride6.xml><?xml version="1.0" encoding="utf-8"?>
<a:themeOverride xmlns:a="http://schemas.openxmlformats.org/drawingml/2006/main">
  <a:clrScheme name="Bosch Turquoise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1399A0"/>
    </a:accent1>
    <a:accent2>
      <a:srgbClr val="6FC9CC"/>
    </a:accent2>
    <a:accent3>
      <a:srgbClr val="B2B3B5"/>
    </a:accent3>
    <a:accent4>
      <a:srgbClr val="424C58"/>
    </a:accent4>
    <a:accent5>
      <a:srgbClr val="0E78C5"/>
    </a:accent5>
    <a:accent6>
      <a:srgbClr val="6FB9E2"/>
    </a:accent6>
    <a:hlink>
      <a:srgbClr val="738CB4"/>
    </a:hlink>
    <a:folHlink>
      <a:srgbClr val="B0BBD0"/>
    </a:folHlink>
  </a:clrScheme>
</a:themeOverride>
</file>

<file path=ppt/theme/themeOverride7.xml><?xml version="1.0" encoding="utf-8"?>
<a:themeOverride xmlns:a="http://schemas.openxmlformats.org/drawingml/2006/main">
  <a:clrScheme name="Bosch Turquoise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1399A0"/>
    </a:accent1>
    <a:accent2>
      <a:srgbClr val="6FC9CC"/>
    </a:accent2>
    <a:accent3>
      <a:srgbClr val="B2B3B5"/>
    </a:accent3>
    <a:accent4>
      <a:srgbClr val="424C58"/>
    </a:accent4>
    <a:accent5>
      <a:srgbClr val="0E78C5"/>
    </a:accent5>
    <a:accent6>
      <a:srgbClr val="6FB9E2"/>
    </a:accent6>
    <a:hlink>
      <a:srgbClr val="738CB4"/>
    </a:hlink>
    <a:folHlink>
      <a:srgbClr val="B0BBD0"/>
    </a:folHlink>
  </a:clrScheme>
</a:themeOverride>
</file>

<file path=ppt/theme/themeOverride8.xml><?xml version="1.0" encoding="utf-8"?>
<a:themeOverride xmlns:a="http://schemas.openxmlformats.org/drawingml/2006/main">
  <a:clrScheme name="Bosch Turquoise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1399A0"/>
    </a:accent1>
    <a:accent2>
      <a:srgbClr val="6FC9CC"/>
    </a:accent2>
    <a:accent3>
      <a:srgbClr val="B2B3B5"/>
    </a:accent3>
    <a:accent4>
      <a:srgbClr val="424C58"/>
    </a:accent4>
    <a:accent5>
      <a:srgbClr val="0E78C5"/>
    </a:accent5>
    <a:accent6>
      <a:srgbClr val="6FB9E2"/>
    </a:accent6>
    <a:hlink>
      <a:srgbClr val="738CB4"/>
    </a:hlink>
    <a:folHlink>
      <a:srgbClr val="B0BBD0"/>
    </a:folHlink>
  </a:clrScheme>
</a:themeOverride>
</file>

<file path=ppt/theme/themeOverride9.xml><?xml version="1.0" encoding="utf-8"?>
<a:themeOverride xmlns:a="http://schemas.openxmlformats.org/drawingml/2006/main">
  <a:clrScheme name="Bosch Turquoise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1399A0"/>
    </a:accent1>
    <a:accent2>
      <a:srgbClr val="6FC9CC"/>
    </a:accent2>
    <a:accent3>
      <a:srgbClr val="B2B3B5"/>
    </a:accent3>
    <a:accent4>
      <a:srgbClr val="424C58"/>
    </a:accent4>
    <a:accent5>
      <a:srgbClr val="0E78C5"/>
    </a:accent5>
    <a:accent6>
      <a:srgbClr val="6FB9E2"/>
    </a:accent6>
    <a:hlink>
      <a:srgbClr val="738CB4"/>
    </a:hlink>
    <a:folHlink>
      <a:srgbClr val="B0BB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elect>
  <Line>
    <Color val="D70012"/>
    <Color val="EA6876"/>
    <Color val="a80163"/>
    <Color val="D067AD"/>
    <Color val="3f136c"/>
    <Color val="967CB1"/>
    <Color val="08427e"/>
    <Color val="6D9ABC"/>
    <Color val="0e78c5"/>
    <Color val="6FB9E2"/>
    <Color val="1399a0"/>
    <Color val="6FC9CC"/>
    <Color val="67b419"/>
    <Color val="AEDB7D"/>
    <Color val="0a5139"/>
    <Color val="6EA293"/>
    <Color val="999FA6"/>
    <Color val="D7D7D7"/>
    <Color val="000000"/>
    <Color val="FFFFFF"/>
  </Line>
</sax_ColorSelect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CI/DAV5.9</OrgInhalt>
      <Wert>CI/DAV5.9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Bosch (China) Investment Ltd. 2020. All rights reserved, also regarding any disposal, exploitation, reproduction, editing, distribution, as well as in the event of applications for industrial property rights.</OrgInhalt>
      <Wert>© Bosch (China) Investment Ltd. 2020.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2020-11-06</OrgInhalt>
      <Wert>2020-11-06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1062</Words>
  <Application>Microsoft Office PowerPoint</Application>
  <PresentationFormat>Custom</PresentationFormat>
  <Paragraphs>297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BentonSans Book </vt:lpstr>
      <vt:lpstr>微软雅黑</vt:lpstr>
      <vt:lpstr>Arial</vt:lpstr>
      <vt:lpstr>Bosch Office Sans</vt:lpstr>
      <vt:lpstr>Calibri</vt:lpstr>
      <vt:lpstr>Wingdings</vt:lpstr>
      <vt:lpstr>Wingdings 3</vt:lpstr>
      <vt:lpstr>Bosch NG</vt:lpstr>
      <vt:lpstr>PowerPoint Presentation</vt:lpstr>
      <vt:lpstr>PowerPoint Presentation</vt:lpstr>
      <vt:lpstr>E2E Process Understanding</vt:lpstr>
      <vt:lpstr>Draft Ideas</vt:lpstr>
      <vt:lpstr>Option C – SBS development on SAP Cloud Platform</vt:lpstr>
      <vt:lpstr>Option D – C/4HANA Cloud for Service</vt:lpstr>
      <vt:lpstr>Option D – C/4HANA Cloud for Service</vt:lpstr>
      <vt:lpstr>Action Plan</vt:lpstr>
      <vt:lpstr>Requirement analysis</vt:lpstr>
      <vt:lpstr>Existing CQS solution study</vt:lpstr>
      <vt:lpstr>New process &amp; solution design</vt:lpstr>
      <vt:lpstr>New process &amp; solution design</vt:lpstr>
      <vt:lpstr>Communication and collaboration</vt:lpstr>
      <vt:lpstr>Capacity Plan</vt:lpstr>
      <vt:lpstr>Thank you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Claim process study</dc:title>
  <dc:creator>TANG Totti (CI/DAV5.9)</dc:creator>
  <cp:lastModifiedBy>TANG Totti (CI/DAV5.9)</cp:lastModifiedBy>
  <cp:revision>134</cp:revision>
  <dcterms:created xsi:type="dcterms:W3CDTF">2020-11-06T06:27:50Z</dcterms:created>
  <dcterms:modified xsi:type="dcterms:W3CDTF">2020-11-25T08:15:39Z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