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2.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1" r:id="rId8"/>
    <p:sldId id="263" r:id="rId9"/>
    <p:sldId id="281" r:id="rId10"/>
    <p:sldId id="280" r:id="rId11"/>
    <p:sldId id="264" r:id="rId12"/>
    <p:sldId id="266" r:id="rId13"/>
    <p:sldId id="265" r:id="rId14"/>
    <p:sldId id="267" r:id="rId15"/>
    <p:sldId id="268" r:id="rId16"/>
    <p:sldId id="270" r:id="rId17"/>
    <p:sldId id="271" r:id="rId18"/>
    <p:sldId id="269" r:id="rId19"/>
    <p:sldId id="272" r:id="rId20"/>
    <p:sldId id="273" r:id="rId21"/>
    <p:sldId id="274" r:id="rId22"/>
    <p:sldId id="275" r:id="rId23"/>
    <p:sldId id="276" r:id="rId24"/>
    <p:sldId id="277" r:id="rId25"/>
    <p:sldId id="279" r:id="rId26"/>
  </p:sldIdLst>
  <p:sldSz cx="10969625" cy="6170613"/>
  <p:notesSz cx="6858000" cy="9144000"/>
  <p:custDataLst>
    <p:tags r:id="rId28"/>
  </p:custDataLst>
  <p:defaultTextStyle>
    <a:defPPr>
      <a:defRPr lang="de-DE"/>
    </a:defPPr>
    <a:lvl1pPr algn="l" rtl="0" fontAlgn="base">
      <a:spcBef>
        <a:spcPct val="0"/>
      </a:spcBef>
      <a:spcAft>
        <a:spcPct val="0"/>
      </a:spcAft>
      <a:buFontTx/>
      <a:buNone/>
      <a:defRPr lang="en-GB"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9767B-4D9A-4E91-A892-85CC80FC6786}" type="datetimeFigureOut">
              <a:rPr lang="en-GB" smtClean="0"/>
              <a:t>07/12/2017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7FD2E-E901-4A33-B31C-064DF883BCA3}" type="slidenum">
              <a:rPr lang="en-GB" smtClean="0"/>
              <a:t>‹#›</a:t>
            </a:fld>
            <a:endParaRPr lang="en-GB"/>
          </a:p>
        </p:txBody>
      </p:sp>
    </p:spTree>
    <p:extLst>
      <p:ext uri="{BB962C8B-B14F-4D97-AF65-F5344CB8AC3E}">
        <p14:creationId xmlns:p14="http://schemas.microsoft.com/office/powerpoint/2010/main" val="143180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077FD2E-E901-4A33-B31C-064DF883BCA3}" type="slidenum">
              <a:rPr lang="en-GB" smtClean="0"/>
              <a:t>7</a:t>
            </a:fld>
            <a:endParaRPr lang="en-GB"/>
          </a:p>
        </p:txBody>
      </p:sp>
    </p:spTree>
    <p:extLst>
      <p:ext uri="{BB962C8B-B14F-4D97-AF65-F5344CB8AC3E}">
        <p14:creationId xmlns:p14="http://schemas.microsoft.com/office/powerpoint/2010/main" val="235365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https://sapui5.hana.ondemand.com/sdk/#content/Overview.html</a:t>
            </a:r>
          </a:p>
        </p:txBody>
      </p:sp>
      <p:sp>
        <p:nvSpPr>
          <p:cNvPr id="4" name="Slide Number Placeholder 3"/>
          <p:cNvSpPr>
            <a:spLocks noGrp="1"/>
          </p:cNvSpPr>
          <p:nvPr>
            <p:ph type="sldNum" sz="quarter" idx="10"/>
          </p:nvPr>
        </p:nvSpPr>
        <p:spPr/>
        <p:txBody>
          <a:bodyPr/>
          <a:lstStyle/>
          <a:p>
            <a:fld id="{0077FD2E-E901-4A33-B31C-064DF883BCA3}" type="slidenum">
              <a:rPr lang="en-GB" smtClean="0"/>
              <a:t>12</a:t>
            </a:fld>
            <a:endParaRPr lang="en-GB"/>
          </a:p>
        </p:txBody>
      </p:sp>
    </p:spTree>
    <p:extLst>
      <p:ext uri="{BB962C8B-B14F-4D97-AF65-F5344CB8AC3E}">
        <p14:creationId xmlns:p14="http://schemas.microsoft.com/office/powerpoint/2010/main" val="1924060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8231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16025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778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6666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46430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8386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2219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7315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86964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49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140491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175756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055078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16.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15.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slideLayout" Target="../slideLayouts/slideLayout6.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11.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10" Type="http://schemas.openxmlformats.org/officeDocument/2006/relationships/image" Target="../media/image17.png"/><Relationship Id="rId4" Type="http://schemas.openxmlformats.org/officeDocument/2006/relationships/tags" Target="../tags/tag104.xml"/><Relationship Id="rId9"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image" Target="../media/image18.png"/><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notesSlide" Target="../notesSlides/notesSlide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slideLayout" Target="../slideLayouts/slideLayout6.xml"/><Relationship Id="rId5" Type="http://schemas.openxmlformats.org/officeDocument/2006/relationships/tags" Target="../tags/tag113.xml"/><Relationship Id="rId15" Type="http://schemas.openxmlformats.org/officeDocument/2006/relationships/image" Target="../media/image20.png"/><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image" Target="../media/image21.png"/><Relationship Id="rId4" Type="http://schemas.openxmlformats.org/officeDocument/2006/relationships/tags" Target="../tags/tag122.xml"/><Relationship Id="rId9"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5" Type="http://schemas.openxmlformats.org/officeDocument/2006/relationships/tags" Target="../tags/tag131.xml"/><Relationship Id="rId10" Type="http://schemas.openxmlformats.org/officeDocument/2006/relationships/image" Target="../media/image22.png"/><Relationship Id="rId4" Type="http://schemas.openxmlformats.org/officeDocument/2006/relationships/tags" Target="../tags/tag130.xml"/><Relationship Id="rId9"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10" Type="http://schemas.openxmlformats.org/officeDocument/2006/relationships/image" Target="../media/image15.png"/><Relationship Id="rId4" Type="http://schemas.openxmlformats.org/officeDocument/2006/relationships/tags" Target="../tags/tag138.xml"/><Relationship Id="rId9"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23.png"/><Relationship Id="rId5" Type="http://schemas.openxmlformats.org/officeDocument/2006/relationships/tags" Target="../tags/tag147.xml"/><Relationship Id="rId10" Type="http://schemas.openxmlformats.org/officeDocument/2006/relationships/slideLayout" Target="../slideLayouts/slideLayout6.xml"/><Relationship Id="rId4" Type="http://schemas.openxmlformats.org/officeDocument/2006/relationships/tags" Target="../tags/tag146.xml"/><Relationship Id="rId9" Type="http://schemas.openxmlformats.org/officeDocument/2006/relationships/tags" Target="../tags/tag151.xml"/></Relationships>
</file>

<file path=ppt/slides/_rels/slide17.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24.png"/><Relationship Id="rId5" Type="http://schemas.openxmlformats.org/officeDocument/2006/relationships/tags" Target="../tags/tag156.xml"/><Relationship Id="rId10" Type="http://schemas.openxmlformats.org/officeDocument/2006/relationships/slideLayout" Target="../slideLayouts/slideLayout6.xml"/><Relationship Id="rId4" Type="http://schemas.openxmlformats.org/officeDocument/2006/relationships/tags" Target="../tags/tag155.xml"/><Relationship Id="rId9" Type="http://schemas.openxmlformats.org/officeDocument/2006/relationships/tags" Target="../tags/tag160.xml"/></Relationships>
</file>

<file path=ppt/slides/_rels/slide18.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15.png"/><Relationship Id="rId5" Type="http://schemas.openxmlformats.org/officeDocument/2006/relationships/tags" Target="../tags/tag165.xml"/><Relationship Id="rId10" Type="http://schemas.openxmlformats.org/officeDocument/2006/relationships/slideLayout" Target="../slideLayouts/slideLayout6.xml"/><Relationship Id="rId4" Type="http://schemas.openxmlformats.org/officeDocument/2006/relationships/tags" Target="../tags/tag164.xml"/><Relationship Id="rId9" Type="http://schemas.openxmlformats.org/officeDocument/2006/relationships/tags" Target="../tags/tag169.xml"/></Relationships>
</file>

<file path=ppt/slides/_rels/slide19.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25.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slideLayout" Target="../slideLayouts/slideLayout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20.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image" Target="../media/image26.png"/><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28.png"/><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27.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slideLayout" Target="../slideLayouts/slideLayout6.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 Id="rId1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image" Target="../media/image30.png"/><Relationship Id="rId5" Type="http://schemas.openxmlformats.org/officeDocument/2006/relationships/tags" Target="../tags/tag208.xml"/><Relationship Id="rId10" Type="http://schemas.openxmlformats.org/officeDocument/2006/relationships/slideLayout" Target="../slideLayouts/slideLayout6.xml"/><Relationship Id="rId4" Type="http://schemas.openxmlformats.org/officeDocument/2006/relationships/tags" Target="../tags/tag207.xml"/><Relationship Id="rId9" Type="http://schemas.openxmlformats.org/officeDocument/2006/relationships/tags" Target="../tags/tag212.xml"/></Relationships>
</file>

<file path=ppt/slides/_rels/slide23.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image" Target="../media/image31.png"/><Relationship Id="rId5" Type="http://schemas.openxmlformats.org/officeDocument/2006/relationships/tags" Target="../tags/tag217.xml"/><Relationship Id="rId10" Type="http://schemas.openxmlformats.org/officeDocument/2006/relationships/slideLayout" Target="../slideLayouts/slideLayout6.xml"/><Relationship Id="rId4" Type="http://schemas.openxmlformats.org/officeDocument/2006/relationships/tags" Target="../tags/tag216.xml"/><Relationship Id="rId9" Type="http://schemas.openxmlformats.org/officeDocument/2006/relationships/tags" Target="../tags/tag221.xml"/></Relationships>
</file>

<file path=ppt/slides/_rels/slide24.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image" Target="../media/image33.png"/><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image" Target="../media/image32.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slideLayout" Target="../slideLayouts/slideLayout6.xml"/><Relationship Id="rId5" Type="http://schemas.openxmlformats.org/officeDocument/2006/relationships/tags" Target="../tags/tag226.xml"/><Relationship Id="rId10" Type="http://schemas.openxmlformats.org/officeDocument/2006/relationships/tags" Target="../tags/tag231.xml"/><Relationship Id="rId4" Type="http://schemas.openxmlformats.org/officeDocument/2006/relationships/tags" Target="../tags/tag225.xml"/><Relationship Id="rId9" Type="http://schemas.openxmlformats.org/officeDocument/2006/relationships/tags" Target="../tags/tag230.xml"/></Relationships>
</file>

<file path=ppt/slides/_rels/slide25.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slideLayout" Target="../slideLayouts/slideLayout6.xml"/><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image" Target="../media/image35.png"/><Relationship Id="rId2" Type="http://schemas.openxmlformats.org/officeDocument/2006/relationships/tags" Target="../tags/tag233.xml"/><Relationship Id="rId16" Type="http://schemas.openxmlformats.org/officeDocument/2006/relationships/image" Target="../media/image34.png"/><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image" Target="../media/image2.png"/><Relationship Id="rId10" Type="http://schemas.openxmlformats.org/officeDocument/2006/relationships/tags" Target="../tags/tag241.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6.png"/><Relationship Id="rId5" Type="http://schemas.openxmlformats.org/officeDocument/2006/relationships/tags" Target="../tags/tag26.xml"/><Relationship Id="rId10" Type="http://schemas.openxmlformats.org/officeDocument/2006/relationships/slideLayout" Target="../slideLayouts/slideLayout6.xml"/><Relationship Id="rId4" Type="http://schemas.openxmlformats.org/officeDocument/2006/relationships/tags" Target="../tags/tag25.xml"/><Relationship Id="rId9" Type="http://schemas.openxmlformats.org/officeDocument/2006/relationships/tags" Target="../tags/tag30.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7.png"/><Relationship Id="rId5" Type="http://schemas.openxmlformats.org/officeDocument/2006/relationships/tags" Target="../tags/tag35.xml"/><Relationship Id="rId10" Type="http://schemas.openxmlformats.org/officeDocument/2006/relationships/slideLayout" Target="../slideLayouts/slideLayout6.xml"/><Relationship Id="rId4" Type="http://schemas.openxmlformats.org/officeDocument/2006/relationships/tags" Target="../tags/tag34.xml"/><Relationship Id="rId9" Type="http://schemas.openxmlformats.org/officeDocument/2006/relationships/tags" Target="../tags/tag39.xml"/></Relationships>
</file>

<file path=ppt/slides/_rels/slide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8.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slideLayout" Target="../slideLayouts/slideLayout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6.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7.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11.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notesSlide" Target="../notesSlides/notesSlide1.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6.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8.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slideLayout" Target="../slideLayouts/slideLayout6.xml"/><Relationship Id="rId18" Type="http://schemas.openxmlformats.org/officeDocument/2006/relationships/image" Target="../media/image14.pn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image" Target="../media/image13.png"/><Relationship Id="rId2" Type="http://schemas.openxmlformats.org/officeDocument/2006/relationships/tags" Target="../tags/tag72.xml"/><Relationship Id="rId16" Type="http://schemas.openxmlformats.org/officeDocument/2006/relationships/hyperlink" Target="https://www.oasis-open.org/committees/tc_home.php?wg_abbrev=odata" TargetMode="Externa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hyperlink" Target="https://www.oasis-open.org/news/pr/iso-iec-jtc-1-approves-oasis-odata-standard-for-open-data-exchange" TargetMode="Externa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image" Target="../media/image15.png"/><Relationship Id="rId4" Type="http://schemas.openxmlformats.org/officeDocument/2006/relationships/tags" Target="../tags/tag86.xml"/><Relationship Id="rId9"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endParaRPr lang="en-GB"/>
          </a:p>
        </p:txBody>
      </p:sp>
    </p:spTree>
    <p:custDataLst>
      <p:tags r:id="rId1"/>
    </p:custDataLst>
    <p:extLst>
      <p:ext uri="{BB962C8B-B14F-4D97-AF65-F5344CB8AC3E}">
        <p14:creationId xmlns:p14="http://schemas.microsoft.com/office/powerpoint/2010/main" val="1722280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1399A0"/>
                </a:solidFill>
              </a:rPr>
              <a:t>OData </a:t>
            </a:r>
            <a:r>
              <a:rPr lang="en-GB" sz="2800" dirty="0" smtClean="0">
                <a:solidFill>
                  <a:srgbClr val="1399A0"/>
                </a:solidFill>
              </a:rPr>
              <a:t>Protocol: Association</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2"/>
          <a:stretch>
            <a:fillRect/>
          </a:stretch>
        </p:blipFill>
        <p:spPr>
          <a:xfrm>
            <a:off x="6593376" y="2392648"/>
            <a:ext cx="1644735" cy="1231963"/>
          </a:xfrm>
          <a:prstGeom prst="rect">
            <a:avLst/>
          </a:prstGeom>
        </p:spPr>
      </p:pic>
      <p:pic>
        <p:nvPicPr>
          <p:cNvPr id="10" name="Picture 9"/>
          <p:cNvPicPr>
            <a:picLocks noChangeAspect="1"/>
          </p:cNvPicPr>
          <p:nvPr>
            <p:custDataLst>
              <p:tags r:id="rId10"/>
            </p:custDataLst>
          </p:nvPr>
        </p:nvPicPr>
        <p:blipFill>
          <a:blip r:embed="rId13"/>
          <a:stretch>
            <a:fillRect/>
          </a:stretch>
        </p:blipFill>
        <p:spPr>
          <a:xfrm>
            <a:off x="266700" y="990931"/>
            <a:ext cx="3853607" cy="4486591"/>
          </a:xfrm>
          <a:prstGeom prst="rect">
            <a:avLst/>
          </a:prstGeom>
        </p:spPr>
      </p:pic>
    </p:spTree>
    <p:custDataLst>
      <p:tags r:id="rId1"/>
    </p:custDataLst>
    <p:extLst>
      <p:ext uri="{BB962C8B-B14F-4D97-AF65-F5344CB8AC3E}">
        <p14:creationId xmlns:p14="http://schemas.microsoft.com/office/powerpoint/2010/main" val="2947990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strike="noStrike" kern="0" cap="none" normalizeH="0" baseline="0" noProof="0" dirty="0" smtClean="0">
                <a:ln>
                  <a:noFill/>
                </a:ln>
                <a:effectLst/>
                <a:uLnTx/>
                <a:uFillTx/>
              </a:rPr>
              <a:t>SAPUI5</a:t>
            </a:r>
            <a:r>
              <a:rPr lang="en-US" sz="2800" kern="0" dirty="0"/>
              <a:t>:</a:t>
            </a:r>
            <a:r>
              <a:rPr kumimoji="0" lang="en-US" sz="2800" b="0" strike="noStrike" kern="0" cap="none" normalizeH="0" noProof="0" dirty="0" smtClean="0">
                <a:ln>
                  <a:noFill/>
                </a:ln>
                <a:effectLst/>
                <a:uLnTx/>
                <a:uFillTx/>
              </a:rPr>
              <a:t> MVC</a:t>
            </a:r>
            <a:endParaRPr kumimoji="0" lang="en-GB" sz="2800" b="0"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10" name="Picture 9"/>
          <p:cNvPicPr>
            <a:picLocks noChangeAspect="1"/>
          </p:cNvPicPr>
          <p:nvPr>
            <p:custDataLst>
              <p:tags r:id="rId8"/>
            </p:custDataLst>
          </p:nvPr>
        </p:nvPicPr>
        <p:blipFill>
          <a:blip r:embed="rId10"/>
          <a:stretch>
            <a:fillRect/>
          </a:stretch>
        </p:blipFill>
        <p:spPr>
          <a:xfrm>
            <a:off x="266700" y="647700"/>
            <a:ext cx="10444480" cy="4823593"/>
          </a:xfrm>
          <a:prstGeom prst="rect">
            <a:avLst/>
          </a:prstGeom>
        </p:spPr>
      </p:pic>
    </p:spTree>
    <p:custDataLst>
      <p:tags r:id="rId1"/>
    </p:custDataLst>
    <p:extLst>
      <p:ext uri="{BB962C8B-B14F-4D97-AF65-F5344CB8AC3E}">
        <p14:creationId xmlns:p14="http://schemas.microsoft.com/office/powerpoint/2010/main" val="987576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SAPUI5: API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9" name="Picture 8"/>
          <p:cNvPicPr>
            <a:picLocks noChangeAspect="1"/>
          </p:cNvPicPr>
          <p:nvPr>
            <p:custDataLst>
              <p:tags r:id="rId8"/>
            </p:custDataLst>
          </p:nvPr>
        </p:nvPicPr>
        <p:blipFill>
          <a:blip r:embed="rId13"/>
          <a:stretch>
            <a:fillRect/>
          </a:stretch>
        </p:blipFill>
        <p:spPr>
          <a:xfrm>
            <a:off x="266700" y="705459"/>
            <a:ext cx="5683238" cy="4865421"/>
          </a:xfrm>
          <a:prstGeom prst="rect">
            <a:avLst/>
          </a:prstGeom>
        </p:spPr>
      </p:pic>
      <p:pic>
        <p:nvPicPr>
          <p:cNvPr id="12" name="Picture 11"/>
          <p:cNvPicPr>
            <a:picLocks noChangeAspect="1"/>
          </p:cNvPicPr>
          <p:nvPr>
            <p:custDataLst>
              <p:tags r:id="rId9"/>
            </p:custDataLst>
          </p:nvPr>
        </p:nvPicPr>
        <p:blipFill>
          <a:blip r:embed="rId14"/>
          <a:stretch>
            <a:fillRect/>
          </a:stretch>
        </p:blipFill>
        <p:spPr>
          <a:xfrm>
            <a:off x="6227850" y="3068851"/>
            <a:ext cx="4483330" cy="2502029"/>
          </a:xfrm>
          <a:prstGeom prst="rect">
            <a:avLst/>
          </a:prstGeom>
        </p:spPr>
      </p:pic>
      <p:pic>
        <p:nvPicPr>
          <p:cNvPr id="14" name="Picture 13"/>
          <p:cNvPicPr>
            <a:picLocks noChangeAspect="1"/>
          </p:cNvPicPr>
          <p:nvPr>
            <p:custDataLst>
              <p:tags r:id="rId10"/>
            </p:custDataLst>
          </p:nvPr>
        </p:nvPicPr>
        <p:blipFill>
          <a:blip r:embed="rId15"/>
          <a:stretch>
            <a:fillRect/>
          </a:stretch>
        </p:blipFill>
        <p:spPr>
          <a:xfrm>
            <a:off x="6227850" y="720700"/>
            <a:ext cx="4483330" cy="2275151"/>
          </a:xfrm>
          <a:prstGeom prst="rect">
            <a:avLst/>
          </a:prstGeom>
        </p:spPr>
      </p:pic>
    </p:spTree>
    <p:custDataLst>
      <p:tags r:id="rId1"/>
    </p:custDataLst>
    <p:extLst>
      <p:ext uri="{BB962C8B-B14F-4D97-AF65-F5344CB8AC3E}">
        <p14:creationId xmlns:p14="http://schemas.microsoft.com/office/powerpoint/2010/main" val="3128671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SAPUI5: XML View</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9" name="Picture 8"/>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93770" y="647700"/>
            <a:ext cx="10821880" cy="4934328"/>
          </a:xfrm>
          <a:prstGeom prst="rect">
            <a:avLst/>
          </a:prstGeom>
        </p:spPr>
      </p:pic>
    </p:spTree>
    <p:custDataLst>
      <p:tags r:id="rId1"/>
    </p:custDataLst>
    <p:extLst>
      <p:ext uri="{BB962C8B-B14F-4D97-AF65-F5344CB8AC3E}">
        <p14:creationId xmlns:p14="http://schemas.microsoft.com/office/powerpoint/2010/main" val="39772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strike="noStrike" kern="0" cap="none" normalizeH="0" baseline="0" noProof="0" dirty="0" smtClean="0">
                <a:ln>
                  <a:noFill/>
                </a:ln>
                <a:effectLst/>
                <a:uLnTx/>
                <a:uFillTx/>
              </a:rPr>
              <a:t>SAPUI5:</a:t>
            </a:r>
            <a:r>
              <a:rPr kumimoji="0" lang="en-GB" sz="2800" b="0" strike="noStrike" kern="0" cap="none" normalizeH="0" noProof="0" dirty="0" smtClean="0">
                <a:ln>
                  <a:noFill/>
                </a:ln>
                <a:effectLst/>
                <a:uLnTx/>
                <a:uFillTx/>
              </a:rPr>
              <a:t> Controller</a:t>
            </a:r>
            <a:endParaRPr kumimoji="0" lang="en-GB" sz="2800" b="0" strike="noStrike" kern="0" cap="none" normalizeH="0" baseline="0" noProof="0" dirty="0"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9" name="Picture 8"/>
          <p:cNvPicPr>
            <a:picLocks noChangeAspect="1"/>
          </p:cNvPicPr>
          <p:nvPr>
            <p:custDataLst>
              <p:tags r:id="rId8"/>
            </p:custDataLst>
          </p:nvPr>
        </p:nvPicPr>
        <p:blipFill>
          <a:blip r:embed="rId10"/>
          <a:stretch>
            <a:fillRect/>
          </a:stretch>
        </p:blipFill>
        <p:spPr>
          <a:xfrm>
            <a:off x="333065" y="654050"/>
            <a:ext cx="9672069" cy="4890372"/>
          </a:xfrm>
          <a:prstGeom prst="rect">
            <a:avLst/>
          </a:prstGeom>
        </p:spPr>
      </p:pic>
    </p:spTree>
    <p:custDataLst>
      <p:tags r:id="rId1"/>
    </p:custDataLst>
    <p:extLst>
      <p:ext uri="{BB962C8B-B14F-4D97-AF65-F5344CB8AC3E}">
        <p14:creationId xmlns:p14="http://schemas.microsoft.com/office/powerpoint/2010/main" val="23058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strike="noStrike" kern="0" cap="none" normalizeH="0" baseline="0" noProof="0" dirty="0" smtClean="0">
                <a:ln>
                  <a:noFill/>
                </a:ln>
                <a:effectLst/>
                <a:uLnTx/>
                <a:uFillTx/>
              </a:rPr>
              <a:t>SAPUI5:</a:t>
            </a:r>
            <a:r>
              <a:rPr kumimoji="0" lang="en-GB" sz="2800" b="0" strike="noStrike" kern="0" cap="none" normalizeH="0" noProof="0" dirty="0" smtClean="0">
                <a:ln>
                  <a:noFill/>
                </a:ln>
                <a:effectLst/>
                <a:uLnTx/>
                <a:uFillTx/>
              </a:rPr>
              <a:t> Debugging</a:t>
            </a:r>
            <a:endParaRPr kumimoji="0" lang="en-GB" sz="2800" b="0" strike="noStrike" kern="0" cap="none" normalizeH="0" baseline="0" noProof="0" dirty="0"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10" name="Picture 9"/>
          <p:cNvPicPr>
            <a:picLocks noChangeAspect="1"/>
          </p:cNvPicPr>
          <p:nvPr>
            <p:custDataLst>
              <p:tags r:id="rId8"/>
            </p:custDataLst>
          </p:nvPr>
        </p:nvPicPr>
        <p:blipFill>
          <a:blip r:embed="rId10"/>
          <a:stretch>
            <a:fillRect/>
          </a:stretch>
        </p:blipFill>
        <p:spPr>
          <a:xfrm>
            <a:off x="4662444" y="2469324"/>
            <a:ext cx="1644735" cy="1231963"/>
          </a:xfrm>
          <a:prstGeom prst="rect">
            <a:avLst/>
          </a:prstGeom>
        </p:spPr>
      </p:pic>
    </p:spTree>
    <p:custDataLst>
      <p:tags r:id="rId1"/>
    </p:custDataLst>
    <p:extLst>
      <p:ext uri="{BB962C8B-B14F-4D97-AF65-F5344CB8AC3E}">
        <p14:creationId xmlns:p14="http://schemas.microsoft.com/office/powerpoint/2010/main" val="3518014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dirty="0" smtClean="0"/>
              <a:t>Central Hub Deploy</a:t>
            </a:r>
            <a:endParaRPr lang="en-US" sz="2800" dirty="0"/>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Gateway Design</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1"/>
          <a:stretch>
            <a:fillRect/>
          </a:stretch>
        </p:blipFill>
        <p:spPr>
          <a:xfrm>
            <a:off x="266700" y="1111331"/>
            <a:ext cx="10554687" cy="4427058"/>
          </a:xfrm>
          <a:prstGeom prst="rect">
            <a:avLst/>
          </a:prstGeom>
        </p:spPr>
      </p:pic>
    </p:spTree>
    <p:custDataLst>
      <p:tags r:id="rId1"/>
    </p:custDataLst>
    <p:extLst>
      <p:ext uri="{BB962C8B-B14F-4D97-AF65-F5344CB8AC3E}">
        <p14:creationId xmlns:p14="http://schemas.microsoft.com/office/powerpoint/2010/main" val="215951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Gateway Implementation</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1"/>
          <a:stretch>
            <a:fillRect/>
          </a:stretch>
        </p:blipFill>
        <p:spPr>
          <a:xfrm>
            <a:off x="266700" y="1424940"/>
            <a:ext cx="10444480" cy="3765744"/>
          </a:xfrm>
          <a:prstGeom prst="rect">
            <a:avLst/>
          </a:prstGeom>
        </p:spPr>
      </p:pic>
    </p:spTree>
    <p:custDataLst>
      <p:tags r:id="rId1"/>
    </p:custDataLst>
    <p:extLst>
      <p:ext uri="{BB962C8B-B14F-4D97-AF65-F5344CB8AC3E}">
        <p14:creationId xmlns:p14="http://schemas.microsoft.com/office/powerpoint/2010/main" val="4133579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Net weaver Gateway Debugging</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1"/>
          <a:stretch>
            <a:fillRect/>
          </a:stretch>
        </p:blipFill>
        <p:spPr>
          <a:xfrm>
            <a:off x="4662444" y="2469324"/>
            <a:ext cx="1644735" cy="1231963"/>
          </a:xfrm>
          <a:prstGeom prst="rect">
            <a:avLst/>
          </a:prstGeom>
        </p:spPr>
      </p:pic>
    </p:spTree>
    <p:custDataLst>
      <p:tags r:id="rId1"/>
    </p:custDataLst>
    <p:extLst>
      <p:ext uri="{BB962C8B-B14F-4D97-AF65-F5344CB8AC3E}">
        <p14:creationId xmlns:p14="http://schemas.microsoft.com/office/powerpoint/2010/main" val="849043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1399A0"/>
                </a:solidFill>
              </a:rPr>
              <a:t>Maintenance Service (/</a:t>
            </a:r>
            <a:r>
              <a:rPr lang="en-GB" sz="2800" dirty="0" smtClean="0">
                <a:solidFill>
                  <a:srgbClr val="1399A0"/>
                </a:solidFill>
              </a:rPr>
              <a:t>IWFND/MAINT_SERVICE)</a:t>
            </a:r>
            <a:br>
              <a:rPr lang="en-GB" sz="2800" dirty="0" smtClean="0">
                <a:solidFill>
                  <a:srgbClr val="1399A0"/>
                </a:solidFill>
              </a:rPr>
            </a:br>
            <a:r>
              <a:rPr lang="en-GB" sz="2800" dirty="0">
                <a:solidFill>
                  <a:srgbClr val="1399A0"/>
                </a:solidFill>
              </a:rPr>
              <a:t/>
            </a:r>
            <a:br>
              <a:rPr lang="en-GB" sz="2800" dirty="0">
                <a:solidFill>
                  <a:srgbClr val="1399A0"/>
                </a:solidFill>
              </a:rPr>
            </a:br>
            <a:endParaRPr lang="en-GB" sz="2800" dirty="0">
              <a:solidFill>
                <a:srgbClr val="1399A0"/>
              </a:solidFill>
            </a:endParaRPr>
          </a:p>
        </p:txBody>
      </p:sp>
      <p:pic>
        <p:nvPicPr>
          <p:cNvPr id="9" name="Picture 8"/>
          <p:cNvPicPr>
            <a:picLocks noChangeAspect="1"/>
          </p:cNvPicPr>
          <p:nvPr>
            <p:custDataLst>
              <p:tags r:id="rId9"/>
            </p:custDataLst>
          </p:nvPr>
        </p:nvPicPr>
        <p:blipFill>
          <a:blip r:embed="rId13"/>
          <a:stretch>
            <a:fillRect/>
          </a:stretch>
        </p:blipFill>
        <p:spPr>
          <a:xfrm>
            <a:off x="259081" y="1042670"/>
            <a:ext cx="10452100" cy="4553184"/>
          </a:xfrm>
          <a:prstGeom prst="rect">
            <a:avLst/>
          </a:prstGeom>
        </p:spPr>
      </p:pic>
      <p:sp>
        <p:nvSpPr>
          <p:cNvPr id="10" name="Rectangular Callout 9"/>
          <p:cNvSpPr/>
          <p:nvPr>
            <p:custDataLst>
              <p:tags r:id="rId10"/>
            </p:custDataLst>
          </p:nvPr>
        </p:nvSpPr>
        <p:spPr>
          <a:xfrm>
            <a:off x="745724" y="3187084"/>
            <a:ext cx="1935333" cy="630314"/>
          </a:xfrm>
          <a:prstGeom prst="wedgeRectCallout">
            <a:avLst>
              <a:gd name="adj1" fmla="val -50166"/>
              <a:gd name="adj2" fmla="val 83627"/>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dirty="0" smtClean="0">
                <a:solidFill>
                  <a:srgbClr val="000000"/>
                </a:solidFill>
                <a:latin typeface="Bosch Office Sans"/>
              </a:rPr>
              <a:t>SICF is active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ectangular Callout 10"/>
          <p:cNvSpPr/>
          <p:nvPr>
            <p:custDataLst>
              <p:tags r:id="rId11"/>
            </p:custDataLst>
          </p:nvPr>
        </p:nvSpPr>
        <p:spPr>
          <a:xfrm>
            <a:off x="3793119" y="3817398"/>
            <a:ext cx="1935333" cy="630314"/>
          </a:xfrm>
          <a:prstGeom prst="wedgeRectCallout">
            <a:avLst>
              <a:gd name="adj1" fmla="val 53045"/>
              <a:gd name="adj2" fmla="val 155458"/>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noProof="0" dirty="0" smtClean="0">
                <a:solidFill>
                  <a:srgbClr val="000000"/>
                </a:solidFill>
                <a:latin typeface="Bosch Office Sans"/>
              </a:rPr>
              <a:t>RFC is connected</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540971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smtClean="0"/>
              <a:t>Agenda</a:t>
            </a:r>
            <a:endParaRPr lang="en-GB" sz="2800"/>
          </a:p>
        </p:txBody>
      </p:sp>
      <p:sp>
        <p:nvSpPr>
          <p:cNvPr id="3" name="Text Placeholder 2"/>
          <p:cNvSpPr>
            <a:spLocks noGrp="1"/>
          </p:cNvSpPr>
          <p:nvPr>
            <p:ph type="body" idx="1"/>
            <p:custDataLst>
              <p:tags r:id="rId8"/>
            </p:custDataLst>
          </p:nvPr>
        </p:nvSpPr>
        <p:spPr>
          <a:xfrm>
            <a:off x="259080" y="727230"/>
            <a:ext cx="5404873" cy="491665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150000"/>
              </a:lnSpc>
              <a:buFont typeface="Wingdings 3" panose="05040102010807070707" pitchFamily="18" charset="2"/>
              <a:buAutoNum type="arabicPeriod"/>
            </a:pPr>
            <a:r>
              <a:rPr lang="en-GB" dirty="0" smtClean="0"/>
              <a:t>Infrastructure</a:t>
            </a:r>
          </a:p>
          <a:p>
            <a:pPr lvl="1">
              <a:lnSpc>
                <a:spcPct val="150000"/>
              </a:lnSpc>
              <a:buFont typeface="Wingdings" panose="05000000000000000000" pitchFamily="2" charset="2"/>
              <a:buChar char="§"/>
            </a:pPr>
            <a:r>
              <a:rPr lang="en-GB" dirty="0" smtClean="0"/>
              <a:t>SAPUI5 /  Fiori</a:t>
            </a:r>
          </a:p>
          <a:p>
            <a:pPr lvl="1">
              <a:lnSpc>
                <a:spcPct val="150000"/>
              </a:lnSpc>
              <a:buFont typeface="Wingdings" panose="05000000000000000000" pitchFamily="2" charset="2"/>
              <a:buChar char="§"/>
            </a:pPr>
            <a:r>
              <a:rPr lang="en-GB" dirty="0" smtClean="0"/>
              <a:t>Bosch Infrastructure</a:t>
            </a:r>
          </a:p>
          <a:p>
            <a:pPr>
              <a:lnSpc>
                <a:spcPct val="150000"/>
              </a:lnSpc>
              <a:buFont typeface="Wingdings 3" panose="05040102010807070707" pitchFamily="18" charset="2"/>
              <a:buAutoNum type="arabicPeriod"/>
            </a:pPr>
            <a:r>
              <a:rPr lang="en-GB" dirty="0" smtClean="0"/>
              <a:t>OData Protocol</a:t>
            </a:r>
          </a:p>
          <a:p>
            <a:pPr lvl="1">
              <a:lnSpc>
                <a:spcPct val="150000"/>
              </a:lnSpc>
              <a:buFont typeface="Wingdings" panose="05000000000000000000" pitchFamily="2" charset="2"/>
              <a:buChar char="§"/>
            </a:pPr>
            <a:r>
              <a:rPr lang="en-GB" dirty="0"/>
              <a:t>Entity &amp; Entity Set</a:t>
            </a:r>
          </a:p>
          <a:p>
            <a:pPr lvl="1">
              <a:lnSpc>
                <a:spcPct val="150000"/>
              </a:lnSpc>
              <a:buFont typeface="Wingdings" panose="05000000000000000000" pitchFamily="2" charset="2"/>
              <a:buChar char="§"/>
            </a:pPr>
            <a:r>
              <a:rPr lang="en-GB" dirty="0"/>
              <a:t>Filter, Sorter, Top Skip</a:t>
            </a:r>
          </a:p>
          <a:p>
            <a:pPr>
              <a:lnSpc>
                <a:spcPct val="150000"/>
              </a:lnSpc>
              <a:buFont typeface="Wingdings 3" panose="05040102010807070707" pitchFamily="18" charset="2"/>
              <a:buAutoNum type="arabicPeriod"/>
            </a:pPr>
            <a:r>
              <a:rPr lang="en-GB" dirty="0" smtClean="0"/>
              <a:t>SAPUI5</a:t>
            </a:r>
          </a:p>
          <a:p>
            <a:pPr lvl="1">
              <a:lnSpc>
                <a:spcPct val="150000"/>
              </a:lnSpc>
              <a:buFont typeface="Wingdings" panose="05000000000000000000" pitchFamily="2" charset="2"/>
              <a:buChar char="§"/>
            </a:pPr>
            <a:r>
              <a:rPr lang="en-GB" dirty="0" smtClean="0"/>
              <a:t>MVC: Model View Controller</a:t>
            </a:r>
          </a:p>
          <a:p>
            <a:pPr lvl="1">
              <a:lnSpc>
                <a:spcPct val="150000"/>
              </a:lnSpc>
              <a:buFont typeface="Wingdings" panose="05000000000000000000" pitchFamily="2" charset="2"/>
              <a:buChar char="§"/>
            </a:pPr>
            <a:r>
              <a:rPr lang="en-GB" dirty="0" smtClean="0"/>
              <a:t>XML View</a:t>
            </a:r>
          </a:p>
          <a:p>
            <a:pPr lvl="1">
              <a:lnSpc>
                <a:spcPct val="150000"/>
              </a:lnSpc>
              <a:buFont typeface="Wingdings" panose="05000000000000000000" pitchFamily="2" charset="2"/>
              <a:buChar char="§"/>
            </a:pPr>
            <a:r>
              <a:rPr lang="en-GB" dirty="0" smtClean="0"/>
              <a:t>Controller (Java script)</a:t>
            </a:r>
          </a:p>
          <a:p>
            <a:pPr lvl="1">
              <a:lnSpc>
                <a:spcPct val="150000"/>
              </a:lnSpc>
              <a:buFont typeface="Wingdings" panose="05000000000000000000" pitchFamily="2" charset="2"/>
              <a:buChar char="§"/>
            </a:pPr>
            <a:r>
              <a:rPr lang="en-GB" dirty="0" smtClean="0"/>
              <a:t>Model (JSON, ODATA)</a:t>
            </a:r>
          </a:p>
        </p:txBody>
      </p:sp>
      <p:sp>
        <p:nvSpPr>
          <p:cNvPr id="9" name="Rectangle 8"/>
          <p:cNvSpPr/>
          <p:nvPr>
            <p:custDataLst>
              <p:tags r:id="rId9"/>
            </p:custDataLst>
          </p:nvPr>
        </p:nvSpPr>
        <p:spPr>
          <a:xfrm>
            <a:off x="3859430" y="704996"/>
            <a:ext cx="4328136" cy="4801314"/>
          </a:xfrm>
          <a:prstGeom prst="rect">
            <a:avLst/>
          </a:prstGeom>
        </p:spPr>
        <p:txBody>
          <a:bodyPr wrap="square">
            <a:spAutoFit/>
          </a:bodyPr>
          <a:lstStyle/>
          <a:p>
            <a:pPr marL="342900" indent="-342900">
              <a:buFont typeface="+mj-lt"/>
              <a:buAutoNum type="arabicPeriod" startAt="5"/>
            </a:pPr>
            <a:r>
              <a:rPr lang="en-GB" dirty="0" smtClean="0"/>
              <a:t>Gateway</a:t>
            </a:r>
          </a:p>
          <a:p>
            <a:pPr marL="799871" lvl="1" indent="-342900">
              <a:buFont typeface="Wingdings" panose="05000000000000000000" pitchFamily="2" charset="2"/>
              <a:buChar char="§"/>
            </a:pPr>
            <a:r>
              <a:rPr lang="en-GB" dirty="0" smtClean="0"/>
              <a:t>Entity </a:t>
            </a:r>
            <a:r>
              <a:rPr lang="en-GB" dirty="0"/>
              <a:t>&amp; Entity </a:t>
            </a:r>
            <a:r>
              <a:rPr lang="en-GB" dirty="0" smtClean="0"/>
              <a:t>Set</a:t>
            </a:r>
          </a:p>
          <a:p>
            <a:pPr marL="799871" lvl="1" indent="-342900">
              <a:buFont typeface="Wingdings" panose="05000000000000000000" pitchFamily="2" charset="2"/>
              <a:buChar char="§"/>
            </a:pPr>
            <a:r>
              <a:rPr lang="en-GB" dirty="0" smtClean="0"/>
              <a:t>Filter</a:t>
            </a:r>
            <a:r>
              <a:rPr lang="en-GB" dirty="0"/>
              <a:t>, Sorter, Top </a:t>
            </a:r>
            <a:r>
              <a:rPr lang="en-GB" dirty="0" smtClean="0"/>
              <a:t>Skip</a:t>
            </a:r>
          </a:p>
          <a:p>
            <a:pPr marL="799871" lvl="1" indent="-342900">
              <a:buFont typeface="Wingdings" panose="05000000000000000000" pitchFamily="2" charset="2"/>
              <a:buChar char="§"/>
            </a:pPr>
            <a:r>
              <a:rPr lang="en-GB" dirty="0" smtClean="0"/>
              <a:t>GET, POST, PUT, DELETE</a:t>
            </a:r>
          </a:p>
          <a:p>
            <a:pPr marL="342900" indent="-342900">
              <a:buFont typeface="+mj-lt"/>
              <a:buAutoNum type="arabicPeriod" startAt="5"/>
            </a:pPr>
            <a:endParaRPr lang="en-US" dirty="0" smtClean="0"/>
          </a:p>
          <a:p>
            <a:pPr marL="342900" indent="-342900">
              <a:buFont typeface="+mj-lt"/>
              <a:buAutoNum type="arabicPeriod" startAt="5"/>
            </a:pPr>
            <a:r>
              <a:rPr lang="en-US" dirty="0" smtClean="0"/>
              <a:t>Central Hub Deploy</a:t>
            </a:r>
          </a:p>
          <a:p>
            <a:pPr marL="799871" lvl="1" indent="-342900">
              <a:buFont typeface="Wingdings" panose="05000000000000000000" pitchFamily="2" charset="2"/>
              <a:buChar char="§"/>
            </a:pPr>
            <a:r>
              <a:rPr lang="en-US" dirty="0" smtClean="0"/>
              <a:t>/IWFND/MAINT_SERVICE</a:t>
            </a:r>
          </a:p>
          <a:p>
            <a:pPr marL="799871" lvl="1" indent="-342900">
              <a:buFont typeface="Wingdings" panose="05000000000000000000" pitchFamily="2" charset="2"/>
              <a:buChar char="§"/>
            </a:pPr>
            <a:r>
              <a:rPr lang="en-US" dirty="0" smtClean="0"/>
              <a:t>/IWFND/ERROR_LOG</a:t>
            </a:r>
          </a:p>
          <a:p>
            <a:pPr marL="799871" lvl="1" indent="-342900">
              <a:buFont typeface="Wingdings" panose="05000000000000000000" pitchFamily="2" charset="2"/>
              <a:buChar char="§"/>
            </a:pPr>
            <a:endParaRPr lang="en-US" dirty="0"/>
          </a:p>
          <a:p>
            <a:pPr marL="342900" indent="-342900">
              <a:buFont typeface="+mj-lt"/>
              <a:buAutoNum type="arabicPeriod" startAt="5"/>
            </a:pPr>
            <a:r>
              <a:rPr lang="en-US" dirty="0" smtClean="0"/>
              <a:t>Fiori Launchpad</a:t>
            </a:r>
            <a:endParaRPr lang="en-US" dirty="0"/>
          </a:p>
          <a:p>
            <a:pPr marL="799871" lvl="1" indent="-342900">
              <a:buFont typeface="Wingdings" panose="05000000000000000000" pitchFamily="2" charset="2"/>
              <a:buChar char="§"/>
            </a:pPr>
            <a:r>
              <a:rPr lang="en-GB" dirty="0" err="1" smtClean="0"/>
              <a:t>Catalog</a:t>
            </a:r>
            <a:r>
              <a:rPr lang="en-GB" dirty="0" smtClean="0"/>
              <a:t> </a:t>
            </a:r>
          </a:p>
          <a:p>
            <a:pPr marL="799871" lvl="1" indent="-342900">
              <a:buFont typeface="Wingdings" panose="05000000000000000000" pitchFamily="2" charset="2"/>
              <a:buChar char="§"/>
            </a:pPr>
            <a:r>
              <a:rPr lang="en-GB" dirty="0" smtClean="0"/>
              <a:t>Group</a:t>
            </a:r>
          </a:p>
          <a:p>
            <a:pPr marL="799871" lvl="1" indent="-342900">
              <a:buFont typeface="Wingdings" panose="05000000000000000000" pitchFamily="2" charset="2"/>
              <a:buChar char="§"/>
            </a:pPr>
            <a:endParaRPr lang="en-GB" dirty="0"/>
          </a:p>
          <a:p>
            <a:pPr marL="342900" indent="-342900">
              <a:buFont typeface="+mj-lt"/>
              <a:buAutoNum type="arabicPeriod" startAt="5"/>
            </a:pPr>
            <a:r>
              <a:rPr lang="en-GB" dirty="0" smtClean="0"/>
              <a:t>Authorization</a:t>
            </a:r>
          </a:p>
          <a:p>
            <a:pPr marL="799871" lvl="1" indent="-342900">
              <a:buFont typeface="Wingdings" panose="05000000000000000000" pitchFamily="2" charset="2"/>
              <a:buChar char="§"/>
            </a:pPr>
            <a:r>
              <a:rPr lang="en-US" dirty="0"/>
              <a:t>Role concept &amp; </a:t>
            </a:r>
            <a:r>
              <a:rPr lang="en-US" dirty="0" smtClean="0"/>
              <a:t>assignment</a:t>
            </a:r>
          </a:p>
          <a:p>
            <a:pPr marL="799871" lvl="1" indent="-342900">
              <a:buFont typeface="Wingdings" panose="05000000000000000000" pitchFamily="2" charset="2"/>
              <a:buChar char="§"/>
            </a:pPr>
            <a:r>
              <a:rPr lang="en-US" dirty="0"/>
              <a:t>Check missing roles &amp; authorization</a:t>
            </a:r>
            <a:endParaRPr lang="en-GB" dirty="0"/>
          </a:p>
        </p:txBody>
      </p:sp>
      <p:pic>
        <p:nvPicPr>
          <p:cNvPr id="11" name="Picture 10"/>
          <p:cNvPicPr>
            <a:picLocks noChangeAspect="1"/>
          </p:cNvPicPr>
          <p:nvPr>
            <p:custDataLst>
              <p:tags r:id="rId10"/>
            </p:custDataLst>
          </p:nvPr>
        </p:nvPicPr>
        <p:blipFill>
          <a:blip r:embed="rId12"/>
          <a:stretch>
            <a:fillRect/>
          </a:stretch>
        </p:blipFill>
        <p:spPr>
          <a:xfrm>
            <a:off x="9022374" y="834502"/>
            <a:ext cx="1047456" cy="4412202"/>
          </a:xfrm>
          <a:prstGeom prst="rect">
            <a:avLst/>
          </a:prstGeom>
        </p:spPr>
      </p:pic>
    </p:spTree>
    <p:custDataLst>
      <p:tags r:id="rId1"/>
    </p:custDataLst>
    <p:extLst>
      <p:ext uri="{BB962C8B-B14F-4D97-AF65-F5344CB8AC3E}">
        <p14:creationId xmlns:p14="http://schemas.microsoft.com/office/powerpoint/2010/main" val="4175673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1399A0"/>
                </a:solidFill>
              </a:rPr>
              <a:t>Gateway Log (/</a:t>
            </a:r>
            <a:r>
              <a:rPr lang="en-GB" sz="2800" dirty="0" smtClean="0">
                <a:solidFill>
                  <a:srgbClr val="1399A0"/>
                </a:solidFill>
              </a:rPr>
              <a:t>IWFND/ERROR_LOG)</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5"/>
          <a:stretch>
            <a:fillRect/>
          </a:stretch>
        </p:blipFill>
        <p:spPr>
          <a:xfrm>
            <a:off x="266700" y="1171341"/>
            <a:ext cx="10452100" cy="3545038"/>
          </a:xfrm>
          <a:prstGeom prst="rect">
            <a:avLst/>
          </a:prstGeom>
        </p:spPr>
      </p:pic>
      <p:sp>
        <p:nvSpPr>
          <p:cNvPr id="10" name="Rounded Rectangular Callout 9"/>
          <p:cNvSpPr/>
          <p:nvPr>
            <p:custDataLst>
              <p:tags r:id="rId10"/>
            </p:custDataLst>
          </p:nvPr>
        </p:nvSpPr>
        <p:spPr>
          <a:xfrm>
            <a:off x="7890546" y="1514402"/>
            <a:ext cx="1855434" cy="736006"/>
          </a:xfrm>
          <a:prstGeom prst="wedgeRoundRectCallout">
            <a:avLst>
              <a:gd name="adj1" fmla="val -46070"/>
              <a:gd name="adj2" fmla="val 117646"/>
              <a:gd name="adj3" fmla="val 16667"/>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Backend or</a:t>
            </a:r>
            <a:r>
              <a:rPr kumimoji="0" lang="en-GB" sz="1800" b="0" i="0" u="none" strike="noStrike" kern="0" cap="none" spc="0" normalizeH="0" noProof="0" dirty="0" smtClean="0">
                <a:ln>
                  <a:noFill/>
                </a:ln>
                <a:solidFill>
                  <a:srgbClr val="000000"/>
                </a:solidFill>
                <a:effectLst/>
                <a:uLnTx/>
                <a:uFillTx/>
                <a:latin typeface="Bosch Office Sans"/>
                <a:ea typeface="+mn-ea"/>
                <a:cs typeface="+mn-cs"/>
              </a:rPr>
              <a:t> Frontend issue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ular Callout 10"/>
          <p:cNvSpPr/>
          <p:nvPr>
            <p:custDataLst>
              <p:tags r:id="rId11"/>
            </p:custDataLst>
          </p:nvPr>
        </p:nvSpPr>
        <p:spPr>
          <a:xfrm>
            <a:off x="4216894" y="4836906"/>
            <a:ext cx="2382384" cy="736006"/>
          </a:xfrm>
          <a:prstGeom prst="wedgeRoundRectCallout">
            <a:avLst>
              <a:gd name="adj1" fmla="val 105259"/>
              <a:gd name="adj2" fmla="val -200790"/>
              <a:gd name="adj3" fmla="val 16667"/>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Root to authorization</a:t>
            </a:r>
            <a:r>
              <a:rPr kumimoji="0" lang="en-GB" sz="1800" b="0" i="0" u="none" strike="noStrike" kern="0" cap="none" spc="0" normalizeH="0" noProof="0" dirty="0" smtClean="0">
                <a:ln>
                  <a:noFill/>
                </a:ln>
                <a:solidFill>
                  <a:srgbClr val="000000"/>
                </a:solidFill>
                <a:effectLst/>
                <a:uLnTx/>
                <a:uFillTx/>
                <a:latin typeface="Bosch Office Sans"/>
                <a:ea typeface="+mn-ea"/>
                <a:cs typeface="+mn-cs"/>
              </a:rPr>
              <a:t> team if error in SU53</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ular Callout 11"/>
          <p:cNvSpPr/>
          <p:nvPr>
            <p:custDataLst>
              <p:tags r:id="rId12"/>
            </p:custDataLst>
          </p:nvPr>
        </p:nvSpPr>
        <p:spPr>
          <a:xfrm>
            <a:off x="6776398" y="4836906"/>
            <a:ext cx="2228295" cy="736006"/>
          </a:xfrm>
          <a:prstGeom prst="wedgeRoundRectCallout">
            <a:avLst>
              <a:gd name="adj1" fmla="val 62231"/>
              <a:gd name="adj2" fmla="val -150130"/>
              <a:gd name="adj3" fmla="val 16667"/>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Root to basic</a:t>
            </a:r>
            <a:r>
              <a:rPr kumimoji="0" lang="en-GB" sz="1800" b="0" i="0" u="none" strike="noStrike" kern="0" cap="none" spc="0" normalizeH="0" noProof="0" dirty="0" smtClean="0">
                <a:ln>
                  <a:noFill/>
                </a:ln>
                <a:solidFill>
                  <a:srgbClr val="000000"/>
                </a:solidFill>
                <a:effectLst/>
                <a:uLnTx/>
                <a:uFillTx/>
                <a:latin typeface="Bosch Office Sans"/>
                <a:ea typeface="+mn-ea"/>
                <a:cs typeface="+mn-cs"/>
              </a:rPr>
              <a:t> team to check RFC</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ounded Rectangular Callout 12"/>
          <p:cNvSpPr/>
          <p:nvPr>
            <p:custDataLst>
              <p:tags r:id="rId13"/>
            </p:custDataLst>
          </p:nvPr>
        </p:nvSpPr>
        <p:spPr>
          <a:xfrm>
            <a:off x="745725" y="4836906"/>
            <a:ext cx="3294050" cy="736006"/>
          </a:xfrm>
          <a:prstGeom prst="wedgeRoundRectCallout">
            <a:avLst>
              <a:gd name="adj1" fmla="val 165143"/>
              <a:gd name="adj2" fmla="val -228532"/>
              <a:gd name="adj3" fmla="val 16667"/>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Root to Basic</a:t>
            </a:r>
            <a:r>
              <a:rPr kumimoji="0" lang="en-GB" sz="1800" b="0" i="0" u="none" strike="noStrike" kern="0" cap="none" spc="0" normalizeH="0" noProof="0" dirty="0" smtClean="0">
                <a:ln>
                  <a:noFill/>
                </a:ln>
                <a:solidFill>
                  <a:srgbClr val="000000"/>
                </a:solidFill>
                <a:effectLst/>
                <a:uLnTx/>
                <a:uFillTx/>
                <a:latin typeface="Bosch Office Sans"/>
                <a:ea typeface="+mn-ea"/>
                <a:cs typeface="+mn-cs"/>
              </a:rPr>
              <a:t> team to check trust RFC if no error in SU53</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692900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Fiori Launchpad Catalog &amp; Group</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10" name="Picture 9"/>
          <p:cNvPicPr>
            <a:picLocks noChangeAspect="1"/>
          </p:cNvPicPr>
          <p:nvPr>
            <p:custDataLst>
              <p:tags r:id="rId8"/>
            </p:custDataLst>
          </p:nvPr>
        </p:nvPicPr>
        <p:blipFill>
          <a:blip r:embed="rId12"/>
          <a:stretch>
            <a:fillRect/>
          </a:stretch>
        </p:blipFill>
        <p:spPr>
          <a:xfrm>
            <a:off x="266700" y="647700"/>
            <a:ext cx="6267772" cy="2813195"/>
          </a:xfrm>
          <a:prstGeom prst="rect">
            <a:avLst/>
          </a:prstGeom>
        </p:spPr>
      </p:pic>
      <p:pic>
        <p:nvPicPr>
          <p:cNvPr id="11" name="Picture 10"/>
          <p:cNvPicPr>
            <a:picLocks noChangeAspect="1"/>
          </p:cNvPicPr>
          <p:nvPr>
            <p:custDataLst>
              <p:tags r:id="rId9"/>
            </p:custDataLst>
          </p:nvPr>
        </p:nvPicPr>
        <p:blipFill>
          <a:blip r:embed="rId13"/>
          <a:stretch>
            <a:fillRect/>
          </a:stretch>
        </p:blipFill>
        <p:spPr>
          <a:xfrm>
            <a:off x="6704124" y="654050"/>
            <a:ext cx="4007056" cy="2806845"/>
          </a:xfrm>
          <a:prstGeom prst="rect">
            <a:avLst/>
          </a:prstGeom>
        </p:spPr>
      </p:pic>
      <p:pic>
        <p:nvPicPr>
          <p:cNvPr id="12" name="Picture 11"/>
          <p:cNvPicPr>
            <a:picLocks noChangeAspect="1"/>
          </p:cNvPicPr>
          <p:nvPr>
            <p:custDataLst>
              <p:tags r:id="rId10"/>
            </p:custDataLst>
          </p:nvPr>
        </p:nvPicPr>
        <p:blipFill>
          <a:blip r:embed="rId14"/>
          <a:stretch>
            <a:fillRect/>
          </a:stretch>
        </p:blipFill>
        <p:spPr>
          <a:xfrm>
            <a:off x="259080" y="3535111"/>
            <a:ext cx="10452100" cy="2031187"/>
          </a:xfrm>
          <a:prstGeom prst="rect">
            <a:avLst/>
          </a:prstGeom>
        </p:spPr>
      </p:pic>
    </p:spTree>
    <p:custDataLst>
      <p:tags r:id="rId1"/>
    </p:custDataLst>
    <p:extLst>
      <p:ext uri="{BB962C8B-B14F-4D97-AF65-F5344CB8AC3E}">
        <p14:creationId xmlns:p14="http://schemas.microsoft.com/office/powerpoint/2010/main" val="2833186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Authorization – Role Concept</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1"/>
          <a:stretch>
            <a:fillRect/>
          </a:stretch>
        </p:blipFill>
        <p:spPr>
          <a:xfrm>
            <a:off x="201944" y="1036319"/>
            <a:ext cx="10637691" cy="4630779"/>
          </a:xfrm>
          <a:prstGeom prst="rect">
            <a:avLst/>
          </a:prstGeom>
        </p:spPr>
      </p:pic>
    </p:spTree>
    <p:custDataLst>
      <p:tags r:id="rId1"/>
    </p:custDataLst>
    <p:extLst>
      <p:ext uri="{BB962C8B-B14F-4D97-AF65-F5344CB8AC3E}">
        <p14:creationId xmlns:p14="http://schemas.microsoft.com/office/powerpoint/2010/main" val="2939043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Authorization – SU53 (Check Missing Objects)</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1"/>
          <a:stretch>
            <a:fillRect/>
          </a:stretch>
        </p:blipFill>
        <p:spPr>
          <a:xfrm>
            <a:off x="266700" y="1130822"/>
            <a:ext cx="10444480" cy="4388076"/>
          </a:xfrm>
          <a:prstGeom prst="rect">
            <a:avLst/>
          </a:prstGeom>
        </p:spPr>
      </p:pic>
    </p:spTree>
    <p:custDataLst>
      <p:tags r:id="rId1"/>
    </p:custDataLst>
    <p:extLst>
      <p:ext uri="{BB962C8B-B14F-4D97-AF65-F5344CB8AC3E}">
        <p14:creationId xmlns:p14="http://schemas.microsoft.com/office/powerpoint/2010/main" val="297950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Authorization – SUIM (Find Role)</a:t>
            </a:r>
            <a:r>
              <a:rPr lang="en-GB" sz="2800" dirty="0">
                <a:solidFill>
                  <a:srgbClr val="1399A0"/>
                </a:solidFill>
              </a:rPr>
              <a:t/>
            </a:r>
            <a:br>
              <a:rPr lang="en-GB" sz="2800" dirty="0">
                <a:solidFill>
                  <a:srgbClr val="1399A0"/>
                </a:solidFill>
              </a:rPr>
            </a:br>
            <a:endParaRPr lang="en-GB" sz="2800" dirty="0">
              <a:solidFill>
                <a:srgbClr val="1399A0"/>
              </a:solidFill>
            </a:endParaRPr>
          </a:p>
        </p:txBody>
      </p:sp>
      <p:pic>
        <p:nvPicPr>
          <p:cNvPr id="9" name="Picture 8"/>
          <p:cNvPicPr>
            <a:picLocks noChangeAspect="1"/>
          </p:cNvPicPr>
          <p:nvPr>
            <p:custDataLst>
              <p:tags r:id="rId9"/>
            </p:custDataLst>
          </p:nvPr>
        </p:nvPicPr>
        <p:blipFill>
          <a:blip r:embed="rId12"/>
          <a:stretch>
            <a:fillRect/>
          </a:stretch>
        </p:blipFill>
        <p:spPr>
          <a:xfrm>
            <a:off x="246111" y="1109058"/>
            <a:ext cx="5762152" cy="4386220"/>
          </a:xfrm>
          <a:prstGeom prst="rect">
            <a:avLst/>
          </a:prstGeom>
        </p:spPr>
      </p:pic>
      <p:pic>
        <p:nvPicPr>
          <p:cNvPr id="11" name="Picture 10"/>
          <p:cNvPicPr>
            <a:picLocks noChangeAspect="1"/>
          </p:cNvPicPr>
          <p:nvPr>
            <p:custDataLst>
              <p:tags r:id="rId10"/>
            </p:custDataLst>
          </p:nvPr>
        </p:nvPicPr>
        <p:blipFill>
          <a:blip r:embed="rId13"/>
          <a:stretch>
            <a:fillRect/>
          </a:stretch>
        </p:blipFill>
        <p:spPr>
          <a:xfrm>
            <a:off x="6157996" y="2098608"/>
            <a:ext cx="4553184" cy="2597283"/>
          </a:xfrm>
          <a:prstGeom prst="rect">
            <a:avLst/>
          </a:prstGeom>
        </p:spPr>
      </p:pic>
    </p:spTree>
    <p:custDataLst>
      <p:tags r:id="rId1"/>
    </p:custDataLst>
    <p:extLst>
      <p:ext uri="{BB962C8B-B14F-4D97-AF65-F5344CB8AC3E}">
        <p14:creationId xmlns:p14="http://schemas.microsoft.com/office/powerpoint/2010/main" val="2909065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smtClean="0">
                <a:ln>
                  <a:noFill/>
                </a:ln>
                <a:effectLst/>
                <a:uLnTx/>
                <a:uFillTx/>
              </a:rPr>
              <a:t>Fiori Development Strategy</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9"/>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Question &amp; Answer</a:t>
            </a:r>
            <a:endParaRPr lang="en-GB" sz="2800" dirty="0">
              <a:solidFill>
                <a:srgbClr val="1399A0"/>
              </a:solidFill>
            </a:endParaRPr>
          </a:p>
        </p:txBody>
      </p:sp>
      <p:pic>
        <p:nvPicPr>
          <p:cNvPr id="11" name="Picture 10"/>
          <p:cNvPicPr>
            <a:picLocks noChangeAspect="1"/>
          </p:cNvPicPr>
          <p:nvPr>
            <p:custDataLst>
              <p:tags r:id="rId11"/>
            </p:custDataLst>
          </p:nvPr>
        </p:nvPicPr>
        <p:blipFill>
          <a:blip r:embed="rId16"/>
          <a:stretch>
            <a:fillRect/>
          </a:stretch>
        </p:blipFill>
        <p:spPr>
          <a:xfrm>
            <a:off x="259080" y="2618913"/>
            <a:ext cx="4875466" cy="1950186"/>
          </a:xfrm>
          <a:prstGeom prst="rect">
            <a:avLst/>
          </a:prstGeom>
        </p:spPr>
      </p:pic>
      <p:pic>
        <p:nvPicPr>
          <p:cNvPr id="12" name="Picture 11"/>
          <p:cNvPicPr>
            <a:picLocks noChangeAspect="1"/>
          </p:cNvPicPr>
          <p:nvPr>
            <p:custDataLst>
              <p:tags r:id="rId12"/>
            </p:custDataLst>
          </p:nvPr>
        </p:nvPicPr>
        <p:blipFill>
          <a:blip r:embed="rId17"/>
          <a:stretch>
            <a:fillRect/>
          </a:stretch>
        </p:blipFill>
        <p:spPr>
          <a:xfrm>
            <a:off x="5134546" y="1245415"/>
            <a:ext cx="5664929" cy="3776619"/>
          </a:xfrm>
          <a:prstGeom prst="rect">
            <a:avLst/>
          </a:prstGeom>
        </p:spPr>
      </p:pic>
    </p:spTree>
    <p:custDataLst>
      <p:tags r:id="rId1"/>
    </p:custDataLst>
    <p:extLst>
      <p:ext uri="{BB962C8B-B14F-4D97-AF65-F5344CB8AC3E}">
        <p14:creationId xmlns:p14="http://schemas.microsoft.com/office/powerpoint/2010/main" val="233782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Infrastructure</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SAP Net weaver Gateway</a:t>
            </a:r>
            <a:endParaRPr lang="en-GB" sz="2800" dirty="0">
              <a:solidFill>
                <a:srgbClr val="1399A0"/>
              </a:solidFill>
            </a:endParaRPr>
          </a:p>
        </p:txBody>
      </p:sp>
      <p:pic>
        <p:nvPicPr>
          <p:cNvPr id="10" name="Picture 9"/>
          <p:cNvPicPr>
            <a:picLocks noChangeAspect="1"/>
          </p:cNvPicPr>
          <p:nvPr>
            <p:custDataLst>
              <p:tags r:id="rId9"/>
            </p:custDataLst>
          </p:nvPr>
        </p:nvPicPr>
        <p:blipFill>
          <a:blip r:embed="rId11"/>
          <a:stretch>
            <a:fillRect/>
          </a:stretch>
        </p:blipFill>
        <p:spPr>
          <a:xfrm>
            <a:off x="143669" y="1042670"/>
            <a:ext cx="10660455" cy="4393431"/>
          </a:xfrm>
          <a:prstGeom prst="rect">
            <a:avLst/>
          </a:prstGeom>
        </p:spPr>
      </p:pic>
    </p:spTree>
    <p:custDataLst>
      <p:tags r:id="rId1"/>
    </p:custDataLst>
    <p:extLst>
      <p:ext uri="{BB962C8B-B14F-4D97-AF65-F5344CB8AC3E}">
        <p14:creationId xmlns:p14="http://schemas.microsoft.com/office/powerpoint/2010/main" val="740800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Infrastructure</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Bosch’s Landscape</a:t>
            </a:r>
            <a:endParaRPr lang="en-GB" sz="2800" dirty="0">
              <a:solidFill>
                <a:srgbClr val="1399A0"/>
              </a:solidFill>
            </a:endParaRPr>
          </a:p>
        </p:txBody>
      </p:sp>
      <p:pic>
        <p:nvPicPr>
          <p:cNvPr id="1026" name="Picture 2"/>
          <p:cNvPicPr>
            <a:picLocks noChangeAspect="1" noChangeArrowheads="1"/>
          </p:cNvPicPr>
          <p:nvPr>
            <p:custDataLst>
              <p:tags r:id="rId9"/>
            </p:custDataLst>
          </p:nvPr>
        </p:nvPicPr>
        <p:blipFill>
          <a:blip r:embed="rId11">
            <a:extLst>
              <a:ext uri="{28A0092B-C50C-407E-A947-70E740481C1C}">
                <a14:useLocalDpi xmlns:a14="http://schemas.microsoft.com/office/drawing/2010/main" val="0"/>
              </a:ext>
            </a:extLst>
          </a:blip>
          <a:srcRect/>
          <a:stretch>
            <a:fillRect/>
          </a:stretch>
        </p:blipFill>
        <p:spPr bwMode="auto">
          <a:xfrm>
            <a:off x="259080" y="1238759"/>
            <a:ext cx="9737176" cy="426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60053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Portal Launchpad</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3"/>
          <a:stretch>
            <a:fillRect/>
          </a:stretch>
        </p:blipFill>
        <p:spPr>
          <a:xfrm>
            <a:off x="259079" y="1123098"/>
            <a:ext cx="10504843" cy="4043705"/>
          </a:xfrm>
          <a:prstGeom prst="rect">
            <a:avLst/>
          </a:prstGeom>
        </p:spPr>
      </p:pic>
      <p:pic>
        <p:nvPicPr>
          <p:cNvPr id="10" name="Picture 9"/>
          <p:cNvPicPr>
            <a:picLocks noChangeAspect="1"/>
          </p:cNvPicPr>
          <p:nvPr>
            <p:custDataLst>
              <p:tags r:id="rId10"/>
            </p:custDataLst>
          </p:nvPr>
        </p:nvPicPr>
        <p:blipFill>
          <a:blip r:embed="rId14"/>
          <a:stretch>
            <a:fillRect/>
          </a:stretch>
        </p:blipFill>
        <p:spPr>
          <a:xfrm>
            <a:off x="10158606" y="4728630"/>
            <a:ext cx="450873" cy="438173"/>
          </a:xfrm>
          <a:prstGeom prst="rect">
            <a:avLst/>
          </a:prstGeom>
        </p:spPr>
      </p:pic>
      <p:sp>
        <p:nvSpPr>
          <p:cNvPr id="11" name="Rectangular Callout 10"/>
          <p:cNvSpPr/>
          <p:nvPr>
            <p:custDataLst>
              <p:tags r:id="rId11"/>
            </p:custDataLst>
          </p:nvPr>
        </p:nvSpPr>
        <p:spPr>
          <a:xfrm>
            <a:off x="9454718" y="3920070"/>
            <a:ext cx="1154761" cy="586397"/>
          </a:xfrm>
          <a:prstGeom prst="wedgeRectCallout">
            <a:avLst>
              <a:gd name="adj1" fmla="val 35593"/>
              <a:gd name="adj2" fmla="val 98268"/>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dirty="0" smtClean="0">
                <a:solidFill>
                  <a:srgbClr val="000000"/>
                </a:solidFill>
                <a:latin typeface="Bosch Office Sans"/>
              </a:rPr>
              <a:t>Go To</a:t>
            </a:r>
          </a:p>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err="1" smtClean="0">
                <a:ln>
                  <a:noFill/>
                </a:ln>
                <a:solidFill>
                  <a:srgbClr val="000000"/>
                </a:solidFill>
                <a:effectLst/>
                <a:uLnTx/>
                <a:uFillTx/>
                <a:latin typeface="Bosch Office Sans"/>
                <a:ea typeface="+mn-ea"/>
                <a:cs typeface="+mn-cs"/>
              </a:rPr>
              <a:t>Catalog</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728874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Launchpad </a:t>
            </a:r>
            <a:r>
              <a:rPr lang="en-GB" sz="2800" dirty="0" err="1" smtClean="0">
                <a:solidFill>
                  <a:srgbClr val="1399A0"/>
                </a:solidFill>
              </a:rPr>
              <a:t>Catalog</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2"/>
          <a:stretch>
            <a:fillRect/>
          </a:stretch>
        </p:blipFill>
        <p:spPr>
          <a:xfrm>
            <a:off x="266700" y="1139008"/>
            <a:ext cx="10444480" cy="4397009"/>
          </a:xfrm>
          <a:prstGeom prst="rect">
            <a:avLst/>
          </a:prstGeom>
        </p:spPr>
      </p:pic>
      <p:sp>
        <p:nvSpPr>
          <p:cNvPr id="13" name="Rectangular Callout 12"/>
          <p:cNvSpPr/>
          <p:nvPr>
            <p:custDataLst>
              <p:tags r:id="rId10"/>
            </p:custDataLst>
          </p:nvPr>
        </p:nvSpPr>
        <p:spPr>
          <a:xfrm>
            <a:off x="6552052" y="1827716"/>
            <a:ext cx="3391270" cy="746808"/>
          </a:xfrm>
          <a:prstGeom prst="wedgeRectCallout">
            <a:avLst>
              <a:gd name="adj1" fmla="val -57571"/>
              <a:gd name="adj2" fmla="val 86394"/>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noProof="0" dirty="0" smtClean="0">
                <a:solidFill>
                  <a:srgbClr val="000000"/>
                </a:solidFill>
                <a:latin typeface="Bosch Office Sans"/>
              </a:rPr>
              <a:t>Append manually a tile from </a:t>
            </a:r>
            <a:r>
              <a:rPr lang="en-GB" kern="0" noProof="0" dirty="0" err="1" smtClean="0">
                <a:solidFill>
                  <a:srgbClr val="000000"/>
                </a:solidFill>
                <a:latin typeface="Bosch Office Sans"/>
              </a:rPr>
              <a:t>catalog</a:t>
            </a:r>
            <a:r>
              <a:rPr lang="en-GB" kern="0" noProof="0" dirty="0" smtClean="0">
                <a:solidFill>
                  <a:srgbClr val="000000"/>
                </a:solidFill>
                <a:latin typeface="Bosch Office Sans"/>
              </a:rPr>
              <a:t> to a group on home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2085645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Fiori Launchpad</a:t>
            </a:r>
            <a:endParaRPr lang="en-GB" sz="2800" dirty="0">
              <a:solidFill>
                <a:srgbClr val="1399A0"/>
              </a:solidFill>
            </a:endParaRPr>
          </a:p>
        </p:txBody>
      </p:sp>
      <p:pic>
        <p:nvPicPr>
          <p:cNvPr id="9" name="Picture 8"/>
          <p:cNvPicPr>
            <a:picLocks noChangeAspect="1"/>
          </p:cNvPicPr>
          <p:nvPr>
            <p:custDataLst>
              <p:tags r:id="rId9"/>
            </p:custDataLst>
          </p:nvPr>
        </p:nvPicPr>
        <p:blipFill>
          <a:blip r:embed="rId13"/>
          <a:stretch>
            <a:fillRect/>
          </a:stretch>
        </p:blipFill>
        <p:spPr>
          <a:xfrm>
            <a:off x="266699" y="1036320"/>
            <a:ext cx="10537425" cy="4503346"/>
          </a:xfrm>
          <a:prstGeom prst="rect">
            <a:avLst/>
          </a:prstGeom>
        </p:spPr>
      </p:pic>
      <p:sp>
        <p:nvSpPr>
          <p:cNvPr id="11" name="Rectangular Callout 10"/>
          <p:cNvSpPr/>
          <p:nvPr>
            <p:custDataLst>
              <p:tags r:id="rId10"/>
            </p:custDataLst>
          </p:nvPr>
        </p:nvSpPr>
        <p:spPr>
          <a:xfrm>
            <a:off x="3275860" y="2130641"/>
            <a:ext cx="5388746" cy="1003176"/>
          </a:xfrm>
          <a:prstGeom prst="wedgeRectCallout">
            <a:avLst>
              <a:gd name="adj1" fmla="val -57571"/>
              <a:gd name="adj2" fmla="val 86394"/>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noProof="0" dirty="0" smtClean="0">
                <a:solidFill>
                  <a:srgbClr val="000000"/>
                </a:solidFill>
                <a:latin typeface="Bosch Office Sans"/>
              </a:rPr>
              <a:t>If tile displays on Fiori Launchpad but it disappears in portal </a:t>
            </a:r>
            <a:r>
              <a:rPr lang="en-GB" kern="0" noProof="0" dirty="0" smtClean="0">
                <a:solidFill>
                  <a:srgbClr val="000000"/>
                </a:solidFill>
                <a:latin typeface="Bosch Office Sans"/>
                <a:sym typeface="Wingdings" panose="05000000000000000000" pitchFamily="2" charset="2"/>
              </a:rPr>
              <a:t> missing portal role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26374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custDataLst>
              <p:tags r:id="rId2"/>
            </p:custDataLst>
          </p:nvPr>
        </p:nvPicPr>
        <p:blipFill>
          <a:blip r:embed="rId14"/>
          <a:stretch>
            <a:fillRect/>
          </a:stretch>
        </p:blipFill>
        <p:spPr>
          <a:xfrm>
            <a:off x="4580879" y="35658"/>
            <a:ext cx="7057746" cy="2196600"/>
          </a:xfrm>
          <a:prstGeom prst="rect">
            <a:avLst/>
          </a:prstGeom>
        </p:spPr>
      </p:pic>
      <p:sp>
        <p:nvSpPr>
          <p:cNvPr id="8" name="TextBox 7"/>
          <p:cNvSpPr txBox="1">
            <a:spLocks/>
          </p:cNvSpPr>
          <p:nvPr>
            <p:custDataLst>
              <p:tags r:id="rId3"/>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2nd Level Support For Fiori</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8"/>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1399A0"/>
                </a:solidFill>
              </a:rPr>
              <a:t>OData Protocol</a:t>
            </a:r>
            <a:endParaRPr lang="en-GB" sz="2800" dirty="0">
              <a:solidFill>
                <a:srgbClr val="1399A0"/>
              </a:solidFill>
            </a:endParaRPr>
          </a:p>
        </p:txBody>
      </p:sp>
      <p:sp>
        <p:nvSpPr>
          <p:cNvPr id="9" name="Rectangle 8"/>
          <p:cNvSpPr/>
          <p:nvPr>
            <p:custDataLst>
              <p:tags r:id="rId10"/>
            </p:custDataLst>
          </p:nvPr>
        </p:nvSpPr>
        <p:spPr>
          <a:xfrm>
            <a:off x="193964" y="1070322"/>
            <a:ext cx="5461113" cy="4524315"/>
          </a:xfrm>
          <a:prstGeom prst="rect">
            <a:avLst/>
          </a:prstGeom>
        </p:spPr>
        <p:txBody>
          <a:bodyPr wrap="square">
            <a:spAutoFit/>
          </a:bodyPr>
          <a:lstStyle/>
          <a:p>
            <a:pPr algn="just"/>
            <a:r>
              <a:rPr lang="en-US" dirty="0">
                <a:solidFill>
                  <a:srgbClr val="333333"/>
                </a:solidFill>
                <a:latin typeface="Arial" panose="020B0604020202020204" pitchFamily="34" charset="0"/>
                <a:cs typeface="Arial" panose="020B0604020202020204" pitchFamily="34" charset="0"/>
              </a:rPr>
              <a:t>OData (Open Data Protocol) is an </a:t>
            </a:r>
            <a:r>
              <a:rPr lang="en-US" dirty="0">
                <a:solidFill>
                  <a:srgbClr val="E95420"/>
                </a:solidFill>
                <a:latin typeface="Arial" panose="020B0604020202020204" pitchFamily="34" charset="0"/>
                <a:cs typeface="Arial" panose="020B0604020202020204" pitchFamily="34" charset="0"/>
                <a:hlinkClick r:id="rId15"/>
              </a:rPr>
              <a:t>ISO/IEC approved</a:t>
            </a:r>
            <a:r>
              <a:rPr lang="en-US" dirty="0">
                <a:solidFill>
                  <a:srgbClr val="333333"/>
                </a:solidFill>
                <a:latin typeface="Arial" panose="020B0604020202020204" pitchFamily="34" charset="0"/>
                <a:cs typeface="Arial" panose="020B0604020202020204" pitchFamily="34" charset="0"/>
              </a:rPr>
              <a:t>, </a:t>
            </a:r>
            <a:r>
              <a:rPr lang="en-US" dirty="0">
                <a:solidFill>
                  <a:srgbClr val="E95420"/>
                </a:solidFill>
                <a:latin typeface="Arial" panose="020B0604020202020204" pitchFamily="34" charset="0"/>
                <a:cs typeface="Arial" panose="020B0604020202020204" pitchFamily="34" charset="0"/>
                <a:hlinkClick r:id="rId16"/>
              </a:rPr>
              <a:t>OASIS standard</a:t>
            </a:r>
            <a:r>
              <a:rPr lang="en-US" dirty="0">
                <a:solidFill>
                  <a:srgbClr val="333333"/>
                </a:solidFill>
                <a:latin typeface="Arial" panose="020B0604020202020204" pitchFamily="34" charset="0"/>
                <a:cs typeface="Arial" panose="020B0604020202020204" pitchFamily="34" charset="0"/>
              </a:rPr>
              <a:t> that defines a set of best practices for building and consuming RESTful APIs. OData helps you focus on your business logic while building RESTful APIs without having to worry about the various approaches to define request and response headers, status codes, HTTP methods, URL conventions, media types, payload formats, query options, etc. OData also provides guidance for tracking changes, defining functions/actions for reusable procedures, and sending asynchronous/batch requests.</a:t>
            </a:r>
          </a:p>
          <a:p>
            <a:pPr algn="just"/>
            <a:r>
              <a:rPr lang="en-US" dirty="0">
                <a:solidFill>
                  <a:srgbClr val="333333"/>
                </a:solidFill>
                <a:latin typeface="Arial" panose="020B0604020202020204" pitchFamily="34" charset="0"/>
                <a:cs typeface="Arial" panose="020B0604020202020204" pitchFamily="34" charset="0"/>
              </a:rPr>
              <a:t>OData RESTful APIs are easy to consume. The OData metadata, a machine-readable description of the data model of the APIs, enables the creation of powerful generic client proxies and tools.</a:t>
            </a:r>
          </a:p>
        </p:txBody>
      </p:sp>
      <p:pic>
        <p:nvPicPr>
          <p:cNvPr id="10" name="Picture 9"/>
          <p:cNvPicPr>
            <a:picLocks noChangeAspect="1"/>
          </p:cNvPicPr>
          <p:nvPr>
            <p:custDataLst>
              <p:tags r:id="rId11"/>
            </p:custDataLst>
          </p:nvPr>
        </p:nvPicPr>
        <p:blipFill>
          <a:blip r:embed="rId17"/>
          <a:stretch>
            <a:fillRect/>
          </a:stretch>
        </p:blipFill>
        <p:spPr>
          <a:xfrm>
            <a:off x="5846047" y="3504195"/>
            <a:ext cx="4865133" cy="2068895"/>
          </a:xfrm>
          <a:prstGeom prst="rect">
            <a:avLst/>
          </a:prstGeom>
        </p:spPr>
      </p:pic>
      <p:pic>
        <p:nvPicPr>
          <p:cNvPr id="11" name="Picture 10"/>
          <p:cNvPicPr>
            <a:picLocks noChangeAspect="1"/>
          </p:cNvPicPr>
          <p:nvPr>
            <p:custDataLst>
              <p:tags r:id="rId12"/>
            </p:custDataLst>
          </p:nvPr>
        </p:nvPicPr>
        <p:blipFill>
          <a:blip r:embed="rId18"/>
          <a:stretch>
            <a:fillRect/>
          </a:stretch>
        </p:blipFill>
        <p:spPr>
          <a:xfrm>
            <a:off x="6861012" y="2232258"/>
            <a:ext cx="3302170" cy="1327218"/>
          </a:xfrm>
          <a:prstGeom prst="rect">
            <a:avLst/>
          </a:prstGeom>
        </p:spPr>
      </p:pic>
    </p:spTree>
    <p:custDataLst>
      <p:tags r:id="rId1"/>
    </p:custDataLst>
    <p:extLst>
      <p:ext uri="{BB962C8B-B14F-4D97-AF65-F5344CB8AC3E}">
        <p14:creationId xmlns:p14="http://schemas.microsoft.com/office/powerpoint/2010/main" val="3770974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strike="noStrike" kern="0" cap="none" normalizeH="0" baseline="0" noProof="0" dirty="0" smtClean="0">
                <a:ln>
                  <a:noFill/>
                </a:ln>
                <a:effectLst/>
                <a:uLnTx/>
                <a:uFillTx/>
              </a:rPr>
              <a:t>OData:</a:t>
            </a:r>
            <a:r>
              <a:rPr kumimoji="0" lang="en-GB" sz="2800" b="0" strike="noStrike" kern="0" cap="none" normalizeH="0" noProof="0" dirty="0" smtClean="0">
                <a:ln>
                  <a:noFill/>
                </a:ln>
                <a:effectLst/>
                <a:uLnTx/>
                <a:uFillTx/>
              </a:rPr>
              <a:t> Demo</a:t>
            </a:r>
            <a:endParaRPr kumimoji="0" lang="en-GB" sz="2800" b="0" strike="noStrike" kern="0" cap="none" normalizeH="0" baseline="0" noProof="0" dirty="0"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RBVH/ETI22 | 2017-12-06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pic>
        <p:nvPicPr>
          <p:cNvPr id="10" name="Picture 9"/>
          <p:cNvPicPr>
            <a:picLocks noChangeAspect="1"/>
          </p:cNvPicPr>
          <p:nvPr>
            <p:custDataLst>
              <p:tags r:id="rId8"/>
            </p:custDataLst>
          </p:nvPr>
        </p:nvPicPr>
        <p:blipFill>
          <a:blip r:embed="rId10"/>
          <a:stretch>
            <a:fillRect/>
          </a:stretch>
        </p:blipFill>
        <p:spPr>
          <a:xfrm>
            <a:off x="4662444" y="2469324"/>
            <a:ext cx="1644735" cy="1231963"/>
          </a:xfrm>
          <a:prstGeom prst="rect">
            <a:avLst/>
          </a:prstGeom>
        </p:spPr>
      </p:pic>
    </p:spTree>
    <p:custDataLst>
      <p:tags r:id="rId1"/>
    </p:custDataLst>
    <p:extLst>
      <p:ext uri="{BB962C8B-B14F-4D97-AF65-F5344CB8AC3E}">
        <p14:creationId xmlns:p14="http://schemas.microsoft.com/office/powerpoint/2010/main" val="31630094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VH_Hc1"/>
  <p:tag name="ML_2" val="Bosch2.mcr"/>
  <p:tag name="ML_LAYOUT_RESOURCE" val="BOSCH2_16_9.mcr"/>
  <p:tag name="FIELD.DATE.CONTENT" val="2017-12-06"/>
  <p:tag name="FIELD.DATE.VALUE" val="2017-12-06"/>
  <p:tag name="FIELD.CONF.SUFFIX.CONTENT" val="\n | "/>
  <p:tag name="FIELD.REM_ABL.SUFFIX.CONTENT" val="&#10;\n"/>
  <p:tag name="FIELD.COPY.CONTENT" val="© Robert Bosch Engineering and Business Solutions Vietnam Company Limited 2017. All rights reserved, also regarding any disposal, exploitation, reproduction, editing, distribution, as well as in the event of applications for industrial property rights."/>
  <p:tag name="FIELD.COPY.VALUE" val="© Robert Bosch Engineering and Business Solutions Vietnam Company Limited 2017.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VH/ETI22"/>
  <p:tag name="FIELD.DPT.VALUE" val="RBVH/ETI22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2nd Level Support For Fiori"/>
  <p:tag name="FIELD.CHAPTER.VALUE" val="2nd Level Support For Fiori"/>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5"/>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0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TitleOnTitleSlides"/>
  <p:tag name="SHAPECLASSPROTECTIONTYPE" val="3"/>
</p:tagLst>
</file>

<file path=ppt/tags/tag1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1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StaticAgenda"/>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1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5"/>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TITLE 8_SHAPECLASSPROTECTIONTYPE" val="9"/>
</p:tagLst>
</file>

<file path=ppt/tags/tag1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5"/>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5"/>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1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5"/>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1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5"/>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7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7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7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7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7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5"/>
  <p:tag name="FONTSETGROUPCLASSNAME" val="FontSetGroup1"/>
  <p:tag name="SHAPECLASSNAME" val="TitleOnAgenda"/>
  <p:tag name="SHAPECLASSPROTECTIONTYPE" val="9"/>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8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1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1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1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5"/>
  <p:tag name="FONTSETGROUPCLASSNAME" val="FontSetGroup1"/>
  <p:tag name="SHAPECLASSNAME" val="BodyOnAgenda"/>
  <p:tag name="SHAPECLASSPROTECTIONTYPE" val="0"/>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94.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19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19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19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19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2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2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2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2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2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2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2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2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2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2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2.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2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2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2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2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2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2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Lst>
</file>

<file path=ppt/tags/tag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2.xml><?xml version="1.0" encoding="utf-8"?>
<p:tagLst xmlns:a="http://schemas.openxmlformats.org/drawingml/2006/main" xmlns:r="http://schemas.openxmlformats.org/officeDocument/2006/relationships" xmlns:p="http://schemas.openxmlformats.org/presentationml/2006/main">
  <p:tag name="FIELD.CHAPTER.CONTENT" val="Fiori Development Strategy"/>
  <p:tag name="FIELD.CHAPTER.VALUE" val="Fiori Development Strategy"/>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2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Logo2016.emf"/>
  <p:tag name="MLI" val="1"/>
  <p:tag name="SHAPECLASSNAME" val="LogoOnSlides"/>
  <p:tag name="SHAPECLASSPROTECTIONTYPE" val="15"/>
</p:tagLst>
</file>

<file path=ppt/tags/tag2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2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2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2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2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2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2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FONTSETGROUPCLASSNAME" val="FontSetGroup1"/>
  <p:tag name="SHAPECLASSNAME" val="HiddenSubtitle"/>
  <p:tag name="SHAPECLASSPROTECTIONTYPE" val="0"/>
  <p:tag name="COLORSETGROUPCLASSNAME" val="ColorSetGroup5"/>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FONTSETGROUPCLASSNAME" val="FontSetGroup1"/>
  <p:tag name="SHAPECLASSNAME" val="TitleOnTitleSlides"/>
  <p:tag name="SHAPECLASSPROTECTIONTYPE" val="3"/>
  <p:tag name="COLORSETGROUPCLASSNAME" val="ColorSetGroup5"/>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2_SHAPECLASSPROTECTIONTYPE" val="0"/>
  <p:tag name="TITLE 1_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TITLE 8_SHAPECLASSPROTECTIONTYPE" val="9"/>
</p:tagLst>
</file>

<file path=ppt/tags/tag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IELD.CHAPTER.CONTENT" val="2nd Level Support For Fiori"/>
  <p:tag name="FIELD.CHAPTER.VALUE" val="2nd Level Support For Fiori"/>
  <p:tag name="FIELD.DPT.CONTENT" val="RBVH/ETI22"/>
  <p:tag name="FIELD.DPT.VALUE" val="RBVH/ETI22 | "/>
  <p:tag name="FIELDS.INITIALIZED" val="1"/>
  <p:tag name="ML_1" val="RBVH_Hc1"/>
  <p:tag name="ML_2" val="Bosch2.mcr"/>
  <p:tag name="ML_LAYOUT_RESOURCE" val="BOSCH2_16_9.mcr"/>
  <p:tag name="SHAPESETGROUPCLASSNAME" val="ShapeSetGroup1"/>
  <p:tag name="SHAPESETCLASSNAME" val="TitleOnly"/>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5"/>
  <p:tag name="FONTSETGROUPCLASSNAME" val="FontSetGroup1"/>
  <p:tag name="SHAPECLASSNAME" val="Chapterbox"/>
  <p:tag name="SHAPECLASSPROTECTIONTYPE" val="25"/>
</p:tagLst>
</file>

<file path=ppt/tags/tag9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5"/>
  <p:tag name="FONTSETGROUPCLASSNAME" val="FontSetGroup1"/>
  <p:tag name="SHAPECLASSNAME" val="FooterLine1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5"/>
  <p:tag name="FONTSETGROUPCLASSNAME" val="FontSetGroup1"/>
  <p:tag name="SHAPECLASSNAME" val="FooterLine2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5"/>
  <p:tag name="FONTSETGROUPCLASSNAME" val="FontSetGroup1"/>
  <p:tag name="SHAPECLASSNAME" val="PageNumber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5"/>
  <p:tag name="FONTSETGROUPCLASSNAME" val="FontSetGroup1"/>
  <p:tag name="SHAPECLASSNAME" val="Attachment"/>
  <p:tag name="SHAPECLASSPROTECTIONTYPE" val="3"/>
</p:tagLst>
</file>

<file path=ppt/tags/tag9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5"/>
  <p:tag name="FONTSETGROUPCLASSNAME" val="FontSetGroup1"/>
  <p:tag name="SHAPECLASSNAME" val="tNavbar"/>
  <p:tag name="SHAPECLASSPROTECTIONTYPE" val="31"/>
</p:tagLst>
</file>

<file path=ppt/tags/tag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5"/>
  <p:tag name="FONTSETGROUPCLASSNAME" val="FontSetGroup1"/>
  <p:tag name="SHAPECLASSNAME" val="TitleOnSlides"/>
  <p:tag name="SHAPECLASSPROTECTIONTYPE" val="9"/>
  <p:tag name="COLORS" val="-2;-2;-2;-2;Primary;-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DefaultBosch2016</Template>
  <TotalTime>0</TotalTime>
  <Words>1461</Words>
  <Application>Microsoft Office PowerPoint</Application>
  <PresentationFormat>Custom</PresentationFormat>
  <Paragraphs>154</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Bosch Office Sans</vt:lpstr>
      <vt:lpstr>Calibri</vt:lpstr>
      <vt:lpstr>Wingdings</vt:lpstr>
      <vt:lpstr>Wingdings 3</vt:lpstr>
      <vt:lpstr>Bosch</vt:lpstr>
      <vt:lpstr>PowerPoint Presentation</vt:lpstr>
      <vt:lpstr>Agenda</vt:lpstr>
      <vt:lpstr>SAP Net weaver Gateway</vt:lpstr>
      <vt:lpstr>Bosch’s Landscape</vt:lpstr>
      <vt:lpstr>Portal Launchpad</vt:lpstr>
      <vt:lpstr>Launchpad Catalog</vt:lpstr>
      <vt:lpstr>Fiori Launchpad</vt:lpstr>
      <vt:lpstr>OData Protocol</vt:lpstr>
      <vt:lpstr>PowerPoint Presentation</vt:lpstr>
      <vt:lpstr>OData Protocol: Association</vt:lpstr>
      <vt:lpstr>PowerPoint Presentation</vt:lpstr>
      <vt:lpstr>PowerPoint Presentation</vt:lpstr>
      <vt:lpstr>PowerPoint Presentation</vt:lpstr>
      <vt:lpstr>PowerPoint Presentation</vt:lpstr>
      <vt:lpstr>PowerPoint Presentation</vt:lpstr>
      <vt:lpstr>Gateway Design</vt:lpstr>
      <vt:lpstr>Gateway Implementation</vt:lpstr>
      <vt:lpstr>Net weaver Gateway Debugging</vt:lpstr>
      <vt:lpstr>Maintenance Service (/IWFND/MAINT_SERVICE)  </vt:lpstr>
      <vt:lpstr>Gateway Log (/IWFND/ERROR_LOG)</vt:lpstr>
      <vt:lpstr>PowerPoint Presentation</vt:lpstr>
      <vt:lpstr>Authorization – Role Concept</vt:lpstr>
      <vt:lpstr>Authorization – SU53 (Check Missing Objects)</vt:lpstr>
      <vt:lpstr>Authorization – SUIM (Find Role) </vt:lpstr>
      <vt:lpstr>Question &amp; Answer</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Minh Hieu (RBVH/ETI22)</dc:creator>
  <cp:lastModifiedBy>Nguyen Minh Hieu (RBVH/ETI22)</cp:lastModifiedBy>
  <cp:revision>55</cp:revision>
  <dcterms:created xsi:type="dcterms:W3CDTF">2017-12-06T06:50:48Z</dcterms:created>
  <dcterms:modified xsi:type="dcterms:W3CDTF">2017-12-07T07:02:16Z</dcterms:modified>
</cp:coreProperties>
</file>