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3" r:id="rId3"/>
    <p:sldId id="298" r:id="rId4"/>
    <p:sldId id="300" r:id="rId5"/>
    <p:sldId id="299" r:id="rId6"/>
    <p:sldId id="281" r:id="rId7"/>
    <p:sldId id="295" r:id="rId8"/>
    <p:sldId id="297" r:id="rId9"/>
  </p:sldIdLst>
  <p:sldSz cx="10969625" cy="6170613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buFontTx/>
      <a:buNone/>
      <a:defRPr lang="en-GB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8D0"/>
    <a:srgbClr val="D3E5CC"/>
    <a:srgbClr val="CCFFFF"/>
    <a:srgbClr val="B2B3B5"/>
    <a:srgbClr val="084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19" autoAdjust="0"/>
  </p:normalViewPr>
  <p:slideViewPr>
    <p:cSldViewPr snapToGrid="0">
      <p:cViewPr varScale="1">
        <p:scale>
          <a:sx n="67" d="100"/>
          <a:sy n="67" d="100"/>
        </p:scale>
        <p:origin x="876" y="48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09F55-24FF-44E7-925C-65D5008E5F53}" type="datetimeFigureOut">
              <a:rPr lang="en-GB" smtClean="0"/>
              <a:t>18/07/2018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932C-591E-457C-A96A-B39496BA89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67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932C-591E-457C-A96A-B39496BA89B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68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932C-591E-457C-A96A-B39496BA89B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68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9932C-591E-457C-A96A-B39496BA89B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40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932C-591E-457C-A96A-B39496BA89B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50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9932C-591E-457C-A96A-B39496BA89B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1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rgbClr val="000000"/>
                </a:solidFill>
                <a:latin typeface="Bosch Office Sans" panose="020B0604020202020204" pitchFamily="34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617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3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0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2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992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80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2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88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77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050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88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67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ts val="23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467360" indent="-179070" algn="l" defTabSz="822716" rtl="0" eaLnBrk="1" latinLnBrk="0" hangingPunct="1">
        <a:lnSpc>
          <a:spcPts val="2000"/>
        </a:lnSpc>
        <a:spcBef>
          <a:spcPts val="500"/>
        </a:spcBef>
        <a:buClrTx/>
        <a:buSzPct val="100000"/>
        <a:buFontTx/>
        <a:buChar char="‒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647700" indent="-180340" algn="l" defTabSz="822716" rtl="0" eaLnBrk="1" latinLnBrk="0" hangingPunct="1">
        <a:lnSpc>
          <a:spcPts val="17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1.emf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9" Type="http://schemas.openxmlformats.org/officeDocument/2006/relationships/tags" Target="../tags/tag50.xml"/><Relationship Id="rId21" Type="http://schemas.openxmlformats.org/officeDocument/2006/relationships/tags" Target="../tags/tag32.xml"/><Relationship Id="rId34" Type="http://schemas.openxmlformats.org/officeDocument/2006/relationships/tags" Target="../tags/tag45.xml"/><Relationship Id="rId42" Type="http://schemas.openxmlformats.org/officeDocument/2006/relationships/tags" Target="../tags/tag53.xml"/><Relationship Id="rId47" Type="http://schemas.openxmlformats.org/officeDocument/2006/relationships/tags" Target="../tags/tag58.xml"/><Relationship Id="rId50" Type="http://schemas.openxmlformats.org/officeDocument/2006/relationships/tags" Target="../tags/tag61.xml"/><Relationship Id="rId55" Type="http://schemas.openxmlformats.org/officeDocument/2006/relationships/tags" Target="../tags/tag66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tags" Target="../tags/tag44.xml"/><Relationship Id="rId38" Type="http://schemas.openxmlformats.org/officeDocument/2006/relationships/tags" Target="../tags/tag49.xml"/><Relationship Id="rId46" Type="http://schemas.openxmlformats.org/officeDocument/2006/relationships/tags" Target="../tags/tag57.xml"/><Relationship Id="rId59" Type="http://schemas.openxmlformats.org/officeDocument/2006/relationships/image" Target="../media/image2.png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41" Type="http://schemas.openxmlformats.org/officeDocument/2006/relationships/tags" Target="../tags/tag52.xml"/><Relationship Id="rId54" Type="http://schemas.openxmlformats.org/officeDocument/2006/relationships/tags" Target="../tags/tag65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37" Type="http://schemas.openxmlformats.org/officeDocument/2006/relationships/tags" Target="../tags/tag48.xml"/><Relationship Id="rId40" Type="http://schemas.openxmlformats.org/officeDocument/2006/relationships/tags" Target="../tags/tag51.xml"/><Relationship Id="rId45" Type="http://schemas.openxmlformats.org/officeDocument/2006/relationships/tags" Target="../tags/tag56.xml"/><Relationship Id="rId53" Type="http://schemas.openxmlformats.org/officeDocument/2006/relationships/tags" Target="../tags/tag64.xml"/><Relationship Id="rId58" Type="http://schemas.openxmlformats.org/officeDocument/2006/relationships/image" Target="../media/image1.emf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36" Type="http://schemas.openxmlformats.org/officeDocument/2006/relationships/tags" Target="../tags/tag47.xml"/><Relationship Id="rId49" Type="http://schemas.openxmlformats.org/officeDocument/2006/relationships/tags" Target="../tags/tag60.xml"/><Relationship Id="rId57" Type="http://schemas.openxmlformats.org/officeDocument/2006/relationships/notesSlide" Target="../notesSlides/notesSlide2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4" Type="http://schemas.openxmlformats.org/officeDocument/2006/relationships/tags" Target="../tags/tag55.xml"/><Relationship Id="rId52" Type="http://schemas.openxmlformats.org/officeDocument/2006/relationships/tags" Target="../tags/tag63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35" Type="http://schemas.openxmlformats.org/officeDocument/2006/relationships/tags" Target="../tags/tag46.xml"/><Relationship Id="rId43" Type="http://schemas.openxmlformats.org/officeDocument/2006/relationships/tags" Target="../tags/tag54.xml"/><Relationship Id="rId48" Type="http://schemas.openxmlformats.org/officeDocument/2006/relationships/tags" Target="../tags/tag59.xml"/><Relationship Id="rId56" Type="http://schemas.openxmlformats.org/officeDocument/2006/relationships/slideLayout" Target="../slideLayouts/slideLayout6.xml"/><Relationship Id="rId8" Type="http://schemas.openxmlformats.org/officeDocument/2006/relationships/tags" Target="../tags/tag19.xml"/><Relationship Id="rId51" Type="http://schemas.openxmlformats.org/officeDocument/2006/relationships/tags" Target="../tags/tag62.xml"/><Relationship Id="rId3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26" Type="http://schemas.openxmlformats.org/officeDocument/2006/relationships/tags" Target="../tags/tag92.xml"/><Relationship Id="rId39" Type="http://schemas.openxmlformats.org/officeDocument/2006/relationships/tags" Target="../tags/tag105.xml"/><Relationship Id="rId21" Type="http://schemas.openxmlformats.org/officeDocument/2006/relationships/tags" Target="../tags/tag87.xml"/><Relationship Id="rId34" Type="http://schemas.openxmlformats.org/officeDocument/2006/relationships/tags" Target="../tags/tag100.xml"/><Relationship Id="rId42" Type="http://schemas.openxmlformats.org/officeDocument/2006/relationships/tags" Target="../tags/tag108.xml"/><Relationship Id="rId47" Type="http://schemas.openxmlformats.org/officeDocument/2006/relationships/tags" Target="../tags/tag113.xml"/><Relationship Id="rId50" Type="http://schemas.openxmlformats.org/officeDocument/2006/relationships/tags" Target="../tags/tag116.xml"/><Relationship Id="rId55" Type="http://schemas.openxmlformats.org/officeDocument/2006/relationships/image" Target="../media/image2.png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5" Type="http://schemas.openxmlformats.org/officeDocument/2006/relationships/tags" Target="../tags/tag91.xml"/><Relationship Id="rId33" Type="http://schemas.openxmlformats.org/officeDocument/2006/relationships/tags" Target="../tags/tag99.xml"/><Relationship Id="rId38" Type="http://schemas.openxmlformats.org/officeDocument/2006/relationships/tags" Target="../tags/tag104.xml"/><Relationship Id="rId46" Type="http://schemas.openxmlformats.org/officeDocument/2006/relationships/tags" Target="../tags/tag112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86.xml"/><Relationship Id="rId29" Type="http://schemas.openxmlformats.org/officeDocument/2006/relationships/tags" Target="../tags/tag95.xml"/><Relationship Id="rId41" Type="http://schemas.openxmlformats.org/officeDocument/2006/relationships/tags" Target="../tags/tag107.xml"/><Relationship Id="rId54" Type="http://schemas.openxmlformats.org/officeDocument/2006/relationships/image" Target="../media/image1.emf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tags" Target="../tags/tag90.xml"/><Relationship Id="rId32" Type="http://schemas.openxmlformats.org/officeDocument/2006/relationships/tags" Target="../tags/tag98.xml"/><Relationship Id="rId37" Type="http://schemas.openxmlformats.org/officeDocument/2006/relationships/tags" Target="../tags/tag103.xml"/><Relationship Id="rId40" Type="http://schemas.openxmlformats.org/officeDocument/2006/relationships/tags" Target="../tags/tag106.xml"/><Relationship Id="rId45" Type="http://schemas.openxmlformats.org/officeDocument/2006/relationships/tags" Target="../tags/tag111.xml"/><Relationship Id="rId53" Type="http://schemas.openxmlformats.org/officeDocument/2006/relationships/notesSlide" Target="../notesSlides/notesSlide3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tags" Target="../tags/tag89.xml"/><Relationship Id="rId28" Type="http://schemas.openxmlformats.org/officeDocument/2006/relationships/tags" Target="../tags/tag94.xml"/><Relationship Id="rId36" Type="http://schemas.openxmlformats.org/officeDocument/2006/relationships/tags" Target="../tags/tag102.xml"/><Relationship Id="rId49" Type="http://schemas.openxmlformats.org/officeDocument/2006/relationships/tags" Target="../tags/tag115.xml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31" Type="http://schemas.openxmlformats.org/officeDocument/2006/relationships/tags" Target="../tags/tag97.xml"/><Relationship Id="rId44" Type="http://schemas.openxmlformats.org/officeDocument/2006/relationships/tags" Target="../tags/tag110.xml"/><Relationship Id="rId52" Type="http://schemas.openxmlformats.org/officeDocument/2006/relationships/slideLayout" Target="../slideLayouts/slideLayout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tags" Target="../tags/tag88.xml"/><Relationship Id="rId27" Type="http://schemas.openxmlformats.org/officeDocument/2006/relationships/tags" Target="../tags/tag93.xml"/><Relationship Id="rId30" Type="http://schemas.openxmlformats.org/officeDocument/2006/relationships/tags" Target="../tags/tag96.xml"/><Relationship Id="rId35" Type="http://schemas.openxmlformats.org/officeDocument/2006/relationships/tags" Target="../tags/tag101.xml"/><Relationship Id="rId43" Type="http://schemas.openxmlformats.org/officeDocument/2006/relationships/tags" Target="../tags/tag109.xml"/><Relationship Id="rId48" Type="http://schemas.openxmlformats.org/officeDocument/2006/relationships/tags" Target="../tags/tag114.xml"/><Relationship Id="rId8" Type="http://schemas.openxmlformats.org/officeDocument/2006/relationships/tags" Target="../tags/tag74.xml"/><Relationship Id="rId51" Type="http://schemas.openxmlformats.org/officeDocument/2006/relationships/tags" Target="../tags/tag117.xml"/><Relationship Id="rId3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2" Type="http://schemas.openxmlformats.org/officeDocument/2006/relationships/tags" Target="../tags/tag119.xml"/><Relationship Id="rId16" Type="http://schemas.openxmlformats.org/officeDocument/2006/relationships/image" Target="../media/image2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image" Target="../media/image1.emf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2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.emf"/><Relationship Id="rId5" Type="http://schemas.openxmlformats.org/officeDocument/2006/relationships/tags" Target="../tags/tag13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../media/image5.png"/><Relationship Id="rId5" Type="http://schemas.openxmlformats.org/officeDocument/2006/relationships/tags" Target="../tags/tag14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2.xml"/><Relationship Id="rId9" Type="http://schemas.openxmlformats.org/officeDocument/2006/relationships/tags" Target="../tags/tag14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39" Type="http://schemas.openxmlformats.org/officeDocument/2006/relationships/tags" Target="../tags/tag186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42" Type="http://schemas.openxmlformats.org/officeDocument/2006/relationships/tags" Target="../tags/tag189.xml"/><Relationship Id="rId47" Type="http://schemas.openxmlformats.org/officeDocument/2006/relationships/tags" Target="../tags/tag194.xml"/><Relationship Id="rId50" Type="http://schemas.openxmlformats.org/officeDocument/2006/relationships/tags" Target="../tags/tag197.xml"/><Relationship Id="rId55" Type="http://schemas.openxmlformats.org/officeDocument/2006/relationships/tags" Target="../tags/tag202.xml"/><Relationship Id="rId63" Type="http://schemas.openxmlformats.org/officeDocument/2006/relationships/tags" Target="../tags/tag210.xml"/><Relationship Id="rId68" Type="http://schemas.openxmlformats.org/officeDocument/2006/relationships/tags" Target="../tags/tag215.xml"/><Relationship Id="rId76" Type="http://schemas.openxmlformats.org/officeDocument/2006/relationships/image" Target="../media/image2.png"/><Relationship Id="rId7" Type="http://schemas.openxmlformats.org/officeDocument/2006/relationships/tags" Target="../tags/tag154.xml"/><Relationship Id="rId71" Type="http://schemas.openxmlformats.org/officeDocument/2006/relationships/tags" Target="../tags/tag218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9" Type="http://schemas.openxmlformats.org/officeDocument/2006/relationships/tags" Target="../tags/tag176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tags" Target="../tags/tag184.xml"/><Relationship Id="rId40" Type="http://schemas.openxmlformats.org/officeDocument/2006/relationships/tags" Target="../tags/tag187.xml"/><Relationship Id="rId45" Type="http://schemas.openxmlformats.org/officeDocument/2006/relationships/tags" Target="../tags/tag192.xml"/><Relationship Id="rId53" Type="http://schemas.openxmlformats.org/officeDocument/2006/relationships/tags" Target="../tags/tag200.xml"/><Relationship Id="rId58" Type="http://schemas.openxmlformats.org/officeDocument/2006/relationships/tags" Target="../tags/tag205.xml"/><Relationship Id="rId66" Type="http://schemas.openxmlformats.org/officeDocument/2006/relationships/tags" Target="../tags/tag213.xml"/><Relationship Id="rId74" Type="http://schemas.openxmlformats.org/officeDocument/2006/relationships/slideLayout" Target="../slideLayouts/slideLayout6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49" Type="http://schemas.openxmlformats.org/officeDocument/2006/relationships/tags" Target="../tags/tag196.xml"/><Relationship Id="rId57" Type="http://schemas.openxmlformats.org/officeDocument/2006/relationships/tags" Target="../tags/tag204.xml"/><Relationship Id="rId61" Type="http://schemas.openxmlformats.org/officeDocument/2006/relationships/tags" Target="../tags/tag208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4" Type="http://schemas.openxmlformats.org/officeDocument/2006/relationships/tags" Target="../tags/tag191.xml"/><Relationship Id="rId52" Type="http://schemas.openxmlformats.org/officeDocument/2006/relationships/tags" Target="../tags/tag199.xml"/><Relationship Id="rId60" Type="http://schemas.openxmlformats.org/officeDocument/2006/relationships/tags" Target="../tags/tag207.xml"/><Relationship Id="rId65" Type="http://schemas.openxmlformats.org/officeDocument/2006/relationships/tags" Target="../tags/tag212.xml"/><Relationship Id="rId73" Type="http://schemas.openxmlformats.org/officeDocument/2006/relationships/tags" Target="../tags/tag220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43" Type="http://schemas.openxmlformats.org/officeDocument/2006/relationships/tags" Target="../tags/tag190.xml"/><Relationship Id="rId48" Type="http://schemas.openxmlformats.org/officeDocument/2006/relationships/tags" Target="../tags/tag195.xml"/><Relationship Id="rId56" Type="http://schemas.openxmlformats.org/officeDocument/2006/relationships/tags" Target="../tags/tag203.xml"/><Relationship Id="rId64" Type="http://schemas.openxmlformats.org/officeDocument/2006/relationships/tags" Target="../tags/tag211.xml"/><Relationship Id="rId69" Type="http://schemas.openxmlformats.org/officeDocument/2006/relationships/tags" Target="../tags/tag216.xml"/><Relationship Id="rId8" Type="http://schemas.openxmlformats.org/officeDocument/2006/relationships/tags" Target="../tags/tag155.xml"/><Relationship Id="rId51" Type="http://schemas.openxmlformats.org/officeDocument/2006/relationships/tags" Target="../tags/tag198.xml"/><Relationship Id="rId72" Type="http://schemas.openxmlformats.org/officeDocument/2006/relationships/tags" Target="../tags/tag219.xml"/><Relationship Id="rId3" Type="http://schemas.openxmlformats.org/officeDocument/2006/relationships/tags" Target="../tags/tag150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tags" Target="../tags/tag185.xml"/><Relationship Id="rId46" Type="http://schemas.openxmlformats.org/officeDocument/2006/relationships/tags" Target="../tags/tag193.xml"/><Relationship Id="rId59" Type="http://schemas.openxmlformats.org/officeDocument/2006/relationships/tags" Target="../tags/tag206.xml"/><Relationship Id="rId67" Type="http://schemas.openxmlformats.org/officeDocument/2006/relationships/tags" Target="../tags/tag214.xml"/><Relationship Id="rId20" Type="http://schemas.openxmlformats.org/officeDocument/2006/relationships/tags" Target="../tags/tag167.xml"/><Relationship Id="rId41" Type="http://schemas.openxmlformats.org/officeDocument/2006/relationships/tags" Target="../tags/tag188.xml"/><Relationship Id="rId54" Type="http://schemas.openxmlformats.org/officeDocument/2006/relationships/tags" Target="../tags/tag201.xml"/><Relationship Id="rId62" Type="http://schemas.openxmlformats.org/officeDocument/2006/relationships/tags" Target="../tags/tag209.xml"/><Relationship Id="rId70" Type="http://schemas.openxmlformats.org/officeDocument/2006/relationships/tags" Target="../tags/tag217.xml"/><Relationship Id="rId75" Type="http://schemas.openxmlformats.org/officeDocument/2006/relationships/image" Target="../media/image1.emf"/><Relationship Id="rId1" Type="http://schemas.openxmlformats.org/officeDocument/2006/relationships/tags" Target="../tags/tag148.xml"/><Relationship Id="rId6" Type="http://schemas.openxmlformats.org/officeDocument/2006/relationships/tags" Target="../tags/tag15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tags" Target="../tags/tag246.xml"/><Relationship Id="rId39" Type="http://schemas.openxmlformats.org/officeDocument/2006/relationships/tags" Target="../tags/tag259.xml"/><Relationship Id="rId3" Type="http://schemas.openxmlformats.org/officeDocument/2006/relationships/tags" Target="../tags/tag223.xml"/><Relationship Id="rId21" Type="http://schemas.openxmlformats.org/officeDocument/2006/relationships/tags" Target="../tags/tag241.xml"/><Relationship Id="rId34" Type="http://schemas.openxmlformats.org/officeDocument/2006/relationships/tags" Target="../tags/tag254.xml"/><Relationship Id="rId42" Type="http://schemas.openxmlformats.org/officeDocument/2006/relationships/tags" Target="../tags/tag262.xml"/><Relationship Id="rId47" Type="http://schemas.openxmlformats.org/officeDocument/2006/relationships/tags" Target="../tags/tag267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tags" Target="../tags/tag245.xml"/><Relationship Id="rId33" Type="http://schemas.openxmlformats.org/officeDocument/2006/relationships/tags" Target="../tags/tag253.xml"/><Relationship Id="rId38" Type="http://schemas.openxmlformats.org/officeDocument/2006/relationships/tags" Target="../tags/tag258.xml"/><Relationship Id="rId46" Type="http://schemas.openxmlformats.org/officeDocument/2006/relationships/tags" Target="../tags/tag266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0" Type="http://schemas.openxmlformats.org/officeDocument/2006/relationships/tags" Target="../tags/tag240.xml"/><Relationship Id="rId29" Type="http://schemas.openxmlformats.org/officeDocument/2006/relationships/tags" Target="../tags/tag249.xml"/><Relationship Id="rId41" Type="http://schemas.openxmlformats.org/officeDocument/2006/relationships/tags" Target="../tags/tag261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tags" Target="../tags/tag244.xml"/><Relationship Id="rId32" Type="http://schemas.openxmlformats.org/officeDocument/2006/relationships/tags" Target="../tags/tag252.xml"/><Relationship Id="rId37" Type="http://schemas.openxmlformats.org/officeDocument/2006/relationships/tags" Target="../tags/tag257.xml"/><Relationship Id="rId40" Type="http://schemas.openxmlformats.org/officeDocument/2006/relationships/tags" Target="../tags/tag260.xml"/><Relationship Id="rId45" Type="http://schemas.openxmlformats.org/officeDocument/2006/relationships/tags" Target="../tags/tag265.xml"/><Relationship Id="rId53" Type="http://schemas.openxmlformats.org/officeDocument/2006/relationships/image" Target="../media/image2.png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tags" Target="../tags/tag248.xml"/><Relationship Id="rId36" Type="http://schemas.openxmlformats.org/officeDocument/2006/relationships/tags" Target="../tags/tag256.xml"/><Relationship Id="rId49" Type="http://schemas.openxmlformats.org/officeDocument/2006/relationships/tags" Target="../tags/tag269.xml"/><Relationship Id="rId10" Type="http://schemas.openxmlformats.org/officeDocument/2006/relationships/tags" Target="../tags/tag230.xml"/><Relationship Id="rId19" Type="http://schemas.openxmlformats.org/officeDocument/2006/relationships/tags" Target="../tags/tag239.xml"/><Relationship Id="rId31" Type="http://schemas.openxmlformats.org/officeDocument/2006/relationships/tags" Target="../tags/tag251.xml"/><Relationship Id="rId44" Type="http://schemas.openxmlformats.org/officeDocument/2006/relationships/tags" Target="../tags/tag264.xml"/><Relationship Id="rId52" Type="http://schemas.openxmlformats.org/officeDocument/2006/relationships/image" Target="../media/image1.emf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tags" Target="../tags/tag247.xml"/><Relationship Id="rId30" Type="http://schemas.openxmlformats.org/officeDocument/2006/relationships/tags" Target="../tags/tag250.xml"/><Relationship Id="rId35" Type="http://schemas.openxmlformats.org/officeDocument/2006/relationships/tags" Target="../tags/tag255.xml"/><Relationship Id="rId43" Type="http://schemas.openxmlformats.org/officeDocument/2006/relationships/tags" Target="../tags/tag263.xml"/><Relationship Id="rId48" Type="http://schemas.openxmlformats.org/officeDocument/2006/relationships/tags" Target="../tags/tag268.xml"/><Relationship Id="rId8" Type="http://schemas.openxmlformats.org/officeDocument/2006/relationships/tags" Target="../tags/tag228.xml"/><Relationship Id="rId51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GB" dirty="0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100537" y="1830705"/>
            <a:ext cx="10639647" cy="1333976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r>
              <a:rPr lang="en-US" sz="3600" kern="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SSF FI IT system Landscape</a:t>
            </a:r>
            <a:br>
              <a:rPr lang="en-US" sz="3600" kern="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3600" kern="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Version 05.2018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7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SSF FI @ Bosch</a:t>
            </a: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CI/DAV1.7 | 08/03/2018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IT System landscape – Current situation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1901597" y="3216360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RDX</a:t>
            </a:r>
          </a:p>
        </p:txBody>
      </p:sp>
      <p:sp>
        <p:nvSpPr>
          <p:cNvPr id="12" name="TextBox 11"/>
          <p:cNvSpPr txBox="1"/>
          <p:nvPr>
            <p:custDataLst>
              <p:tags r:id="rId12"/>
            </p:custDataLst>
          </p:nvPr>
        </p:nvSpPr>
        <p:spPr>
          <a:xfrm>
            <a:off x="3358845" y="3216360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TDX</a:t>
            </a:r>
          </a:p>
        </p:txBody>
      </p:sp>
      <p:sp>
        <p:nvSpPr>
          <p:cNvPr id="13" name="TextBox 12"/>
          <p:cNvSpPr txBox="1"/>
          <p:nvPr>
            <p:custDataLst>
              <p:tags r:id="rId13"/>
            </p:custDataLst>
          </p:nvPr>
        </p:nvSpPr>
        <p:spPr>
          <a:xfrm>
            <a:off x="4766927" y="3216361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DDX</a:t>
            </a:r>
          </a:p>
        </p:txBody>
      </p:sp>
      <p:sp>
        <p:nvSpPr>
          <p:cNvPr id="14" name="TextBox 13"/>
          <p:cNvSpPr txBox="1"/>
          <p:nvPr>
            <p:custDataLst>
              <p:tags r:id="rId14"/>
            </p:custDataLst>
          </p:nvPr>
        </p:nvSpPr>
        <p:spPr>
          <a:xfrm>
            <a:off x="6224175" y="3216594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QDX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>
            <p:custDataLst>
              <p:tags r:id="rId15"/>
            </p:custDataLst>
          </p:nvPr>
        </p:nvSpPr>
        <p:spPr>
          <a:xfrm>
            <a:off x="7657685" y="3210012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PDX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>
            <p:custDataLst>
              <p:tags r:id="rId16"/>
            </p:custDataLst>
          </p:nvPr>
        </p:nvSpPr>
        <p:spPr>
          <a:xfrm>
            <a:off x="1896456" y="4240095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YDX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20" name="Straight Arrow Connector 19"/>
          <p:cNvCxnSpPr/>
          <p:nvPr>
            <p:custDataLst>
              <p:tags r:id="rId17"/>
            </p:custDataLst>
          </p:nvPr>
        </p:nvCxnSpPr>
        <p:spPr>
          <a:xfrm>
            <a:off x="2645781" y="3461915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18"/>
            </p:custDataLst>
          </p:nvPr>
        </p:nvCxnSpPr>
        <p:spPr>
          <a:xfrm>
            <a:off x="4123410" y="3463313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>
            <p:custDataLst>
              <p:tags r:id="rId19"/>
            </p:custDataLst>
          </p:nvPr>
        </p:nvCxnSpPr>
        <p:spPr>
          <a:xfrm>
            <a:off x="5521936" y="3461915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20"/>
            </p:custDataLst>
          </p:nvPr>
        </p:nvCxnSpPr>
        <p:spPr>
          <a:xfrm>
            <a:off x="7014168" y="3471702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21"/>
            </p:custDataLst>
          </p:nvPr>
        </p:nvSpPr>
        <p:spPr>
          <a:xfrm>
            <a:off x="1901597" y="2269360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DXG</a:t>
            </a:r>
          </a:p>
        </p:txBody>
      </p:sp>
      <p:sp>
        <p:nvSpPr>
          <p:cNvPr id="25" name="TextBox 24"/>
          <p:cNvSpPr txBox="1"/>
          <p:nvPr>
            <p:custDataLst>
              <p:tags r:id="rId22"/>
            </p:custDataLst>
          </p:nvPr>
        </p:nvSpPr>
        <p:spPr>
          <a:xfrm>
            <a:off x="3358845" y="2269360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QXG</a:t>
            </a:r>
          </a:p>
        </p:txBody>
      </p:sp>
      <p:sp>
        <p:nvSpPr>
          <p:cNvPr id="26" name="TextBox 25"/>
          <p:cNvSpPr txBox="1"/>
          <p:nvPr>
            <p:custDataLst>
              <p:tags r:id="rId23"/>
            </p:custDataLst>
          </p:nvPr>
        </p:nvSpPr>
        <p:spPr>
          <a:xfrm>
            <a:off x="7657685" y="2269359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PXG</a:t>
            </a:r>
          </a:p>
        </p:txBody>
      </p:sp>
      <p:cxnSp>
        <p:nvCxnSpPr>
          <p:cNvPr id="28" name="Straight Arrow Connector 27"/>
          <p:cNvCxnSpPr/>
          <p:nvPr>
            <p:custDataLst>
              <p:tags r:id="rId24"/>
            </p:custDataLst>
          </p:nvPr>
        </p:nvCxnSpPr>
        <p:spPr>
          <a:xfrm>
            <a:off x="2258129" y="2827740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>
            <p:custDataLst>
              <p:tags r:id="rId25"/>
            </p:custDataLst>
          </p:nvPr>
        </p:nvCxnSpPr>
        <p:spPr>
          <a:xfrm>
            <a:off x="3652100" y="2825182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26"/>
            </p:custDataLst>
          </p:nvPr>
        </p:nvCxnSpPr>
        <p:spPr>
          <a:xfrm>
            <a:off x="8007903" y="2825182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27"/>
            </p:custDataLst>
          </p:nvPr>
        </p:nvSpPr>
        <p:spPr>
          <a:xfrm>
            <a:off x="3358845" y="1280131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QCZ</a:t>
            </a:r>
          </a:p>
        </p:txBody>
      </p:sp>
      <p:sp>
        <p:nvSpPr>
          <p:cNvPr id="32" name="TextBox 31"/>
          <p:cNvSpPr txBox="1"/>
          <p:nvPr>
            <p:custDataLst>
              <p:tags r:id="rId28"/>
            </p:custDataLst>
          </p:nvPr>
        </p:nvSpPr>
        <p:spPr>
          <a:xfrm>
            <a:off x="7643343" y="1296189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PCZ</a:t>
            </a:r>
          </a:p>
        </p:txBody>
      </p:sp>
      <p:cxnSp>
        <p:nvCxnSpPr>
          <p:cNvPr id="33" name="Straight Arrow Connector 32"/>
          <p:cNvCxnSpPr/>
          <p:nvPr>
            <p:custDataLst>
              <p:tags r:id="rId29"/>
            </p:custDataLst>
          </p:nvPr>
        </p:nvCxnSpPr>
        <p:spPr>
          <a:xfrm>
            <a:off x="3652100" y="187023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>
            <p:custDataLst>
              <p:tags r:id="rId30"/>
            </p:custDataLst>
          </p:nvPr>
        </p:nvCxnSpPr>
        <p:spPr>
          <a:xfrm>
            <a:off x="7999875" y="187023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>
            <p:custDataLst>
              <p:tags r:id="rId31"/>
            </p:custDataLst>
          </p:nvPr>
        </p:nvSpPr>
        <p:spPr>
          <a:xfrm>
            <a:off x="410845" y="1328925"/>
            <a:ext cx="1162833" cy="5710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Inside</a:t>
            </a:r>
          </a:p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Launchpad</a:t>
            </a:r>
          </a:p>
        </p:txBody>
      </p:sp>
      <p:sp>
        <p:nvSpPr>
          <p:cNvPr id="36" name="TextBox 35"/>
          <p:cNvSpPr txBox="1"/>
          <p:nvPr>
            <p:custDataLst>
              <p:tags r:id="rId32"/>
            </p:custDataLst>
          </p:nvPr>
        </p:nvSpPr>
        <p:spPr>
          <a:xfrm>
            <a:off x="441695" y="2386677"/>
            <a:ext cx="1009599" cy="3468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noProof="0" dirty="0" smtClean="0">
                <a:solidFill>
                  <a:srgbClr val="000000"/>
                </a:solidFill>
              </a:rPr>
              <a:t>SAP </a:t>
            </a:r>
            <a:r>
              <a:rPr lang="en-GB" kern="0" noProof="0" dirty="0" err="1" smtClean="0">
                <a:solidFill>
                  <a:srgbClr val="000000"/>
                </a:solidFill>
              </a:rPr>
              <a:t>Fiori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TextBox 36"/>
          <p:cNvSpPr txBox="1"/>
          <p:nvPr>
            <p:custDataLst>
              <p:tags r:id="rId33"/>
            </p:custDataLst>
          </p:nvPr>
        </p:nvSpPr>
        <p:spPr>
          <a:xfrm>
            <a:off x="468087" y="3352717"/>
            <a:ext cx="1009599" cy="3468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noProof="0" dirty="0" smtClean="0">
                <a:solidFill>
                  <a:srgbClr val="000000"/>
                </a:solidFill>
              </a:rPr>
              <a:t>SSF FI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/>
          <p:nvPr>
            <p:custDataLst>
              <p:tags r:id="rId34"/>
            </p:custDataLst>
          </p:nvPr>
        </p:nvSpPr>
        <p:spPr>
          <a:xfrm>
            <a:off x="824353" y="4364931"/>
            <a:ext cx="914400" cy="2368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Sandbox</a:t>
            </a:r>
          </a:p>
        </p:txBody>
      </p:sp>
      <p:cxnSp>
        <p:nvCxnSpPr>
          <p:cNvPr id="50" name="Straight Arrow Connector 49"/>
          <p:cNvCxnSpPr/>
          <p:nvPr>
            <p:custDataLst>
              <p:tags r:id="rId35"/>
            </p:custDataLst>
          </p:nvPr>
        </p:nvCxnSpPr>
        <p:spPr>
          <a:xfrm>
            <a:off x="2645781" y="2565691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>
            <p:custDataLst>
              <p:tags r:id="rId36"/>
            </p:custDataLst>
          </p:nvPr>
        </p:nvSpPr>
        <p:spPr>
          <a:xfrm>
            <a:off x="1896456" y="1330601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DCZ</a:t>
            </a:r>
          </a:p>
        </p:txBody>
      </p:sp>
      <p:cxnSp>
        <p:nvCxnSpPr>
          <p:cNvPr id="52" name="Straight Arrow Connector 51"/>
          <p:cNvCxnSpPr/>
          <p:nvPr>
            <p:custDataLst>
              <p:tags r:id="rId37"/>
            </p:custDataLst>
          </p:nvPr>
        </p:nvCxnSpPr>
        <p:spPr>
          <a:xfrm>
            <a:off x="2215330" y="187023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>
            <p:custDataLst>
              <p:tags r:id="rId38"/>
            </p:custDataLst>
          </p:nvPr>
        </p:nvCxnSpPr>
        <p:spPr>
          <a:xfrm>
            <a:off x="4071909" y="2499977"/>
            <a:ext cx="3571434" cy="559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>
            <p:custDataLst>
              <p:tags r:id="rId39"/>
            </p:custDataLst>
          </p:nvPr>
        </p:nvCxnSpPr>
        <p:spPr>
          <a:xfrm>
            <a:off x="4057977" y="1528252"/>
            <a:ext cx="3571434" cy="559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>
            <p:custDataLst>
              <p:tags r:id="rId40"/>
            </p:custDataLst>
          </p:nvPr>
        </p:nvCxnSpPr>
        <p:spPr>
          <a:xfrm>
            <a:off x="2680554" y="1568287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/>
          <p:cNvSpPr/>
          <p:nvPr>
            <p:custDataLst>
              <p:tags r:id="rId41"/>
            </p:custDataLst>
          </p:nvPr>
        </p:nvSpPr>
        <p:spPr>
          <a:xfrm>
            <a:off x="2258129" y="3714982"/>
            <a:ext cx="709410" cy="762044"/>
          </a:xfrm>
          <a:prstGeom prst="arc">
            <a:avLst>
              <a:gd name="adj1" fmla="val 16200000"/>
              <a:gd name="adj2" fmla="val 53931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/>
          <p:cNvCxnSpPr>
            <a:stCxn id="12" idx="2"/>
          </p:cNvCxnSpPr>
          <p:nvPr>
            <p:custDataLst>
              <p:tags r:id="rId42"/>
            </p:custDataLst>
          </p:nvPr>
        </p:nvCxnSpPr>
        <p:spPr>
          <a:xfrm>
            <a:off x="3715377" y="3702921"/>
            <a:ext cx="100308" cy="692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2"/>
          </p:cNvCxnSpPr>
          <p:nvPr>
            <p:custDataLst>
              <p:tags r:id="rId43"/>
            </p:custDataLst>
          </p:nvPr>
        </p:nvCxnSpPr>
        <p:spPr>
          <a:xfrm>
            <a:off x="3715377" y="3702921"/>
            <a:ext cx="623548" cy="676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</p:cNvCxnSpPr>
          <p:nvPr>
            <p:custDataLst>
              <p:tags r:id="rId44"/>
            </p:custDataLst>
          </p:nvPr>
        </p:nvCxnSpPr>
        <p:spPr>
          <a:xfrm flipH="1">
            <a:off x="3255109" y="3702921"/>
            <a:ext cx="460268" cy="654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>
            <p:custDataLst>
              <p:tags r:id="rId45"/>
            </p:custDataLst>
          </p:nvPr>
        </p:nvSpPr>
        <p:spPr>
          <a:xfrm>
            <a:off x="3012820" y="4388700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ERP</a:t>
            </a:r>
          </a:p>
        </p:txBody>
      </p:sp>
      <p:sp>
        <p:nvSpPr>
          <p:cNvPr id="67" name="TextBox 66"/>
          <p:cNvSpPr txBox="1"/>
          <p:nvPr>
            <p:custDataLst>
              <p:tags r:id="rId46"/>
            </p:custDataLst>
          </p:nvPr>
        </p:nvSpPr>
        <p:spPr>
          <a:xfrm>
            <a:off x="3559821" y="4395398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kern="0" dirty="0" smtClean="0">
                <a:solidFill>
                  <a:srgbClr val="000000"/>
                </a:solidFill>
              </a:rPr>
              <a:t>MDM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TextBox 67"/>
          <p:cNvSpPr txBox="1"/>
          <p:nvPr>
            <p:custDataLst>
              <p:tags r:id="rId47"/>
            </p:custDataLst>
          </p:nvPr>
        </p:nvSpPr>
        <p:spPr>
          <a:xfrm>
            <a:off x="4134190" y="4395398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kern="0" dirty="0" smtClean="0">
                <a:solidFill>
                  <a:srgbClr val="000000"/>
                </a:solidFill>
              </a:rPr>
              <a:t>Others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>
            <p:custDataLst>
              <p:tags r:id="rId48"/>
            </p:custDataLst>
          </p:nvPr>
        </p:nvSpPr>
        <p:spPr>
          <a:xfrm>
            <a:off x="3130760" y="5082266"/>
            <a:ext cx="1515159" cy="3031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Test systems</a:t>
            </a:r>
          </a:p>
        </p:txBody>
      </p:sp>
      <p:cxnSp>
        <p:nvCxnSpPr>
          <p:cNvPr id="78" name="Straight Arrow Connector 77"/>
          <p:cNvCxnSpPr/>
          <p:nvPr>
            <p:custDataLst>
              <p:tags r:id="rId49"/>
            </p:custDataLst>
          </p:nvPr>
        </p:nvCxnSpPr>
        <p:spPr>
          <a:xfrm>
            <a:off x="8007903" y="3755517"/>
            <a:ext cx="100308" cy="692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>
            <p:custDataLst>
              <p:tags r:id="rId50"/>
            </p:custDataLst>
          </p:nvPr>
        </p:nvCxnSpPr>
        <p:spPr>
          <a:xfrm>
            <a:off x="8007903" y="3755517"/>
            <a:ext cx="623548" cy="676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>
            <p:custDataLst>
              <p:tags r:id="rId51"/>
            </p:custDataLst>
          </p:nvPr>
        </p:nvCxnSpPr>
        <p:spPr>
          <a:xfrm flipH="1">
            <a:off x="7547635" y="3755517"/>
            <a:ext cx="460268" cy="654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>
            <p:custDataLst>
              <p:tags r:id="rId52"/>
            </p:custDataLst>
          </p:nvPr>
        </p:nvSpPr>
        <p:spPr>
          <a:xfrm>
            <a:off x="7305346" y="4441296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ERP</a:t>
            </a:r>
          </a:p>
        </p:txBody>
      </p:sp>
      <p:sp>
        <p:nvSpPr>
          <p:cNvPr id="82" name="TextBox 81"/>
          <p:cNvSpPr txBox="1"/>
          <p:nvPr>
            <p:custDataLst>
              <p:tags r:id="rId53"/>
            </p:custDataLst>
          </p:nvPr>
        </p:nvSpPr>
        <p:spPr>
          <a:xfrm>
            <a:off x="7852347" y="4447994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kern="0" dirty="0" smtClean="0">
                <a:solidFill>
                  <a:srgbClr val="000000"/>
                </a:solidFill>
              </a:rPr>
              <a:t>MDM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TextBox 82"/>
          <p:cNvSpPr txBox="1"/>
          <p:nvPr>
            <p:custDataLst>
              <p:tags r:id="rId54"/>
            </p:custDataLst>
          </p:nvPr>
        </p:nvSpPr>
        <p:spPr>
          <a:xfrm>
            <a:off x="8426716" y="4447994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kern="0" dirty="0" smtClean="0">
                <a:solidFill>
                  <a:srgbClr val="000000"/>
                </a:solidFill>
              </a:rPr>
              <a:t>Others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Box 83"/>
          <p:cNvSpPr txBox="1"/>
          <p:nvPr>
            <p:custDataLst>
              <p:tags r:id="rId55"/>
            </p:custDataLst>
          </p:nvPr>
        </p:nvSpPr>
        <p:spPr>
          <a:xfrm>
            <a:off x="7300477" y="5144426"/>
            <a:ext cx="1923533" cy="3031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Productive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systems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3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SSF FI @ Bosch</a:t>
            </a: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CI/DAV1.7 | 08/03/2018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IT System landscape – Proposal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1901597" y="3216360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RDX</a:t>
            </a:r>
          </a:p>
        </p:txBody>
      </p:sp>
      <p:sp>
        <p:nvSpPr>
          <p:cNvPr id="12" name="TextBox 11"/>
          <p:cNvSpPr txBox="1"/>
          <p:nvPr>
            <p:custDataLst>
              <p:tags r:id="rId12"/>
            </p:custDataLst>
          </p:nvPr>
        </p:nvSpPr>
        <p:spPr>
          <a:xfrm>
            <a:off x="3358845" y="3216360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TDX</a:t>
            </a:r>
          </a:p>
        </p:txBody>
      </p:sp>
      <p:sp>
        <p:nvSpPr>
          <p:cNvPr id="13" name="TextBox 12"/>
          <p:cNvSpPr txBox="1"/>
          <p:nvPr>
            <p:custDataLst>
              <p:tags r:id="rId13"/>
            </p:custDataLst>
          </p:nvPr>
        </p:nvSpPr>
        <p:spPr>
          <a:xfrm>
            <a:off x="3358845" y="4236731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DDX</a:t>
            </a:r>
          </a:p>
        </p:txBody>
      </p:sp>
      <p:sp>
        <p:nvSpPr>
          <p:cNvPr id="15" name="TextBox 14"/>
          <p:cNvSpPr txBox="1"/>
          <p:nvPr>
            <p:custDataLst>
              <p:tags r:id="rId14"/>
            </p:custDataLst>
          </p:nvPr>
        </p:nvSpPr>
        <p:spPr>
          <a:xfrm>
            <a:off x="7367108" y="3200982"/>
            <a:ext cx="1225311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PDX</a:t>
            </a:r>
          </a:p>
        </p:txBody>
      </p:sp>
      <p:sp>
        <p:nvSpPr>
          <p:cNvPr id="16" name="TextBox 15"/>
          <p:cNvSpPr txBox="1"/>
          <p:nvPr>
            <p:custDataLst>
              <p:tags r:id="rId15"/>
            </p:custDataLst>
          </p:nvPr>
        </p:nvSpPr>
        <p:spPr>
          <a:xfrm>
            <a:off x="1896456" y="4240095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YDX</a:t>
            </a:r>
          </a:p>
        </p:txBody>
      </p:sp>
      <p:cxnSp>
        <p:nvCxnSpPr>
          <p:cNvPr id="20" name="Straight Arrow Connector 19"/>
          <p:cNvCxnSpPr/>
          <p:nvPr>
            <p:custDataLst>
              <p:tags r:id="rId16"/>
            </p:custDataLst>
          </p:nvPr>
        </p:nvCxnSpPr>
        <p:spPr>
          <a:xfrm>
            <a:off x="2645781" y="3461915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17"/>
            </p:custDataLst>
          </p:nvPr>
        </p:nvCxnSpPr>
        <p:spPr>
          <a:xfrm flipV="1">
            <a:off x="4123410" y="3461915"/>
            <a:ext cx="891207" cy="13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18"/>
            </p:custDataLst>
          </p:nvPr>
        </p:nvSpPr>
        <p:spPr>
          <a:xfrm>
            <a:off x="1901597" y="2269360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DXG</a:t>
            </a:r>
          </a:p>
        </p:txBody>
      </p:sp>
      <p:sp>
        <p:nvSpPr>
          <p:cNvPr id="25" name="TextBox 24"/>
          <p:cNvSpPr txBox="1"/>
          <p:nvPr>
            <p:custDataLst>
              <p:tags r:id="rId19"/>
            </p:custDataLst>
          </p:nvPr>
        </p:nvSpPr>
        <p:spPr>
          <a:xfrm>
            <a:off x="3358845" y="2269360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QXG</a:t>
            </a:r>
          </a:p>
        </p:txBody>
      </p:sp>
      <p:sp>
        <p:nvSpPr>
          <p:cNvPr id="26" name="TextBox 25"/>
          <p:cNvSpPr txBox="1"/>
          <p:nvPr>
            <p:custDataLst>
              <p:tags r:id="rId20"/>
            </p:custDataLst>
          </p:nvPr>
        </p:nvSpPr>
        <p:spPr>
          <a:xfrm>
            <a:off x="7367107" y="2282398"/>
            <a:ext cx="1225311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PXG</a:t>
            </a:r>
          </a:p>
        </p:txBody>
      </p:sp>
      <p:cxnSp>
        <p:nvCxnSpPr>
          <p:cNvPr id="28" name="Straight Arrow Connector 27"/>
          <p:cNvCxnSpPr/>
          <p:nvPr>
            <p:custDataLst>
              <p:tags r:id="rId21"/>
            </p:custDataLst>
          </p:nvPr>
        </p:nvCxnSpPr>
        <p:spPr>
          <a:xfrm>
            <a:off x="2258129" y="2827740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>
            <p:custDataLst>
              <p:tags r:id="rId22"/>
            </p:custDataLst>
          </p:nvPr>
        </p:nvCxnSpPr>
        <p:spPr>
          <a:xfrm>
            <a:off x="3715377" y="2804569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23"/>
            </p:custDataLst>
          </p:nvPr>
        </p:nvCxnSpPr>
        <p:spPr>
          <a:xfrm>
            <a:off x="7979762" y="2841876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24"/>
            </p:custDataLst>
          </p:nvPr>
        </p:nvSpPr>
        <p:spPr>
          <a:xfrm>
            <a:off x="3358845" y="1280131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QCZ</a:t>
            </a:r>
          </a:p>
        </p:txBody>
      </p:sp>
      <p:sp>
        <p:nvSpPr>
          <p:cNvPr id="32" name="TextBox 31"/>
          <p:cNvSpPr txBox="1"/>
          <p:nvPr>
            <p:custDataLst>
              <p:tags r:id="rId25"/>
            </p:custDataLst>
          </p:nvPr>
        </p:nvSpPr>
        <p:spPr>
          <a:xfrm>
            <a:off x="7374952" y="1280131"/>
            <a:ext cx="1225311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PCZ</a:t>
            </a:r>
          </a:p>
        </p:txBody>
      </p:sp>
      <p:cxnSp>
        <p:nvCxnSpPr>
          <p:cNvPr id="33" name="Straight Arrow Connector 32"/>
          <p:cNvCxnSpPr/>
          <p:nvPr>
            <p:custDataLst>
              <p:tags r:id="rId26"/>
            </p:custDataLst>
          </p:nvPr>
        </p:nvCxnSpPr>
        <p:spPr>
          <a:xfrm>
            <a:off x="3652100" y="187023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>
            <p:custDataLst>
              <p:tags r:id="rId27"/>
            </p:custDataLst>
          </p:nvPr>
        </p:nvCxnSpPr>
        <p:spPr>
          <a:xfrm>
            <a:off x="7992860" y="187023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>
            <p:custDataLst>
              <p:tags r:id="rId28"/>
            </p:custDataLst>
          </p:nvPr>
        </p:nvSpPr>
        <p:spPr>
          <a:xfrm>
            <a:off x="410845" y="1328925"/>
            <a:ext cx="1162833" cy="5710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Inside</a:t>
            </a:r>
          </a:p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Launchpad</a:t>
            </a:r>
          </a:p>
        </p:txBody>
      </p:sp>
      <p:sp>
        <p:nvSpPr>
          <p:cNvPr id="36" name="TextBox 35"/>
          <p:cNvSpPr txBox="1"/>
          <p:nvPr>
            <p:custDataLst>
              <p:tags r:id="rId29"/>
            </p:custDataLst>
          </p:nvPr>
        </p:nvSpPr>
        <p:spPr>
          <a:xfrm>
            <a:off x="441695" y="2386677"/>
            <a:ext cx="1009599" cy="3468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SAP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Fiori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>
            <p:custDataLst>
              <p:tags r:id="rId30"/>
            </p:custDataLst>
          </p:nvPr>
        </p:nvSpPr>
        <p:spPr>
          <a:xfrm>
            <a:off x="468087" y="3352717"/>
            <a:ext cx="1009599" cy="3468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SSF FI</a:t>
            </a:r>
          </a:p>
        </p:txBody>
      </p:sp>
      <p:sp>
        <p:nvSpPr>
          <p:cNvPr id="49" name="TextBox 48"/>
          <p:cNvSpPr txBox="1"/>
          <p:nvPr>
            <p:custDataLst>
              <p:tags r:id="rId31"/>
            </p:custDataLst>
          </p:nvPr>
        </p:nvSpPr>
        <p:spPr>
          <a:xfrm>
            <a:off x="1270510" y="4318757"/>
            <a:ext cx="914400" cy="2368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Sandbox</a:t>
            </a:r>
          </a:p>
        </p:txBody>
      </p:sp>
      <p:cxnSp>
        <p:nvCxnSpPr>
          <p:cNvPr id="50" name="Straight Arrow Connector 49"/>
          <p:cNvCxnSpPr/>
          <p:nvPr>
            <p:custDataLst>
              <p:tags r:id="rId32"/>
            </p:custDataLst>
          </p:nvPr>
        </p:nvCxnSpPr>
        <p:spPr>
          <a:xfrm>
            <a:off x="2692567" y="2512640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>
            <p:custDataLst>
              <p:tags r:id="rId33"/>
            </p:custDataLst>
          </p:nvPr>
        </p:nvSpPr>
        <p:spPr>
          <a:xfrm>
            <a:off x="1896456" y="1330601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DCZ</a:t>
            </a:r>
          </a:p>
        </p:txBody>
      </p:sp>
      <p:cxnSp>
        <p:nvCxnSpPr>
          <p:cNvPr id="52" name="Straight Arrow Connector 51"/>
          <p:cNvCxnSpPr/>
          <p:nvPr>
            <p:custDataLst>
              <p:tags r:id="rId34"/>
            </p:custDataLst>
          </p:nvPr>
        </p:nvCxnSpPr>
        <p:spPr>
          <a:xfrm>
            <a:off x="2215330" y="187023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>
            <p:custDataLst>
              <p:tags r:id="rId35"/>
            </p:custDataLst>
          </p:nvPr>
        </p:nvCxnSpPr>
        <p:spPr>
          <a:xfrm flipV="1">
            <a:off x="4154749" y="1487503"/>
            <a:ext cx="3091011" cy="2218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>
            <p:custDataLst>
              <p:tags r:id="rId36"/>
            </p:custDataLst>
          </p:nvPr>
        </p:nvCxnSpPr>
        <p:spPr>
          <a:xfrm>
            <a:off x="2692567" y="1523411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>
            <p:custDataLst>
              <p:tags r:id="rId37"/>
            </p:custDataLst>
          </p:nvPr>
        </p:nvSpPr>
        <p:spPr>
          <a:xfrm>
            <a:off x="8895341" y="3016645"/>
            <a:ext cx="1335592" cy="589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 line for all activities (SPRINT,</a:t>
            </a: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Rollout Bug fixing,. </a:t>
            </a:r>
          </a:p>
        </p:txBody>
      </p:sp>
      <p:sp>
        <p:nvSpPr>
          <p:cNvPr id="65" name="TextBox 64"/>
          <p:cNvSpPr txBox="1"/>
          <p:nvPr>
            <p:custDataLst>
              <p:tags r:id="rId38"/>
            </p:custDataLst>
          </p:nvPr>
        </p:nvSpPr>
        <p:spPr>
          <a:xfrm>
            <a:off x="4154750" y="4260929"/>
            <a:ext cx="2166152" cy="898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kern="0" dirty="0" smtClean="0">
                <a:solidFill>
                  <a:srgbClr val="000000"/>
                </a:solidFill>
              </a:rPr>
              <a:t>DDX used for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specific projects (</a:t>
            </a:r>
            <a:r>
              <a:rPr kumimoji="0" lang="en-GB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POEOnly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Archiving..  </a:t>
            </a:r>
            <a:r>
              <a:rPr kumimoji="0" lang="en-GB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system 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open for dev + Testing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Oval 42"/>
          <p:cNvSpPr/>
          <p:nvPr>
            <p:custDataLst>
              <p:tags r:id="rId39"/>
            </p:custDataLst>
          </p:nvPr>
        </p:nvSpPr>
        <p:spPr>
          <a:xfrm>
            <a:off x="2824949" y="3176405"/>
            <a:ext cx="205113" cy="236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</a:p>
        </p:txBody>
      </p:sp>
      <p:sp>
        <p:nvSpPr>
          <p:cNvPr id="71" name="Oval 70"/>
          <p:cNvSpPr/>
          <p:nvPr>
            <p:custDataLst>
              <p:tags r:id="rId40"/>
            </p:custDataLst>
          </p:nvPr>
        </p:nvSpPr>
        <p:spPr>
          <a:xfrm>
            <a:off x="4308181" y="3186232"/>
            <a:ext cx="205113" cy="236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rgbClr val="000000"/>
                </a:solidFill>
                <a:latin typeface="Bosch Office Sans"/>
              </a:rPr>
              <a:t>2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2" name="Oval 71"/>
          <p:cNvSpPr/>
          <p:nvPr>
            <p:custDataLst>
              <p:tags r:id="rId41"/>
            </p:custDataLst>
          </p:nvPr>
        </p:nvSpPr>
        <p:spPr>
          <a:xfrm>
            <a:off x="308288" y="5204559"/>
            <a:ext cx="205113" cy="236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>
            <p:custDataLst>
              <p:tags r:id="rId42"/>
            </p:custDataLst>
          </p:nvPr>
        </p:nvSpPr>
        <p:spPr>
          <a:xfrm>
            <a:off x="615640" y="5169336"/>
            <a:ext cx="5138642" cy="4061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Transport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line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>
            <p:custDataLst>
              <p:tags r:id="rId43"/>
            </p:custDataLst>
          </p:nvPr>
        </p:nvSpPr>
        <p:spPr>
          <a:xfrm>
            <a:off x="5150636" y="3159015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QDX</a:t>
            </a:r>
          </a:p>
        </p:txBody>
      </p:sp>
      <p:cxnSp>
        <p:nvCxnSpPr>
          <p:cNvPr id="48" name="Straight Arrow Connector 47"/>
          <p:cNvCxnSpPr/>
          <p:nvPr>
            <p:custDataLst>
              <p:tags r:id="rId44"/>
            </p:custDataLst>
          </p:nvPr>
        </p:nvCxnSpPr>
        <p:spPr>
          <a:xfrm flipV="1">
            <a:off x="5909860" y="3439730"/>
            <a:ext cx="1359682" cy="595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>
            <p:custDataLst>
              <p:tags r:id="rId45"/>
            </p:custDataLst>
          </p:nvPr>
        </p:nvSpPr>
        <p:spPr>
          <a:xfrm>
            <a:off x="6711613" y="3247778"/>
            <a:ext cx="205113" cy="236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rgbClr val="000000"/>
                </a:solidFill>
                <a:latin typeface="Bosch Office Sans"/>
              </a:rPr>
              <a:t>3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59" name="Straight Arrow Connector 58"/>
          <p:cNvCxnSpPr/>
          <p:nvPr>
            <p:custDataLst>
              <p:tags r:id="rId46"/>
            </p:custDataLst>
          </p:nvPr>
        </p:nvCxnSpPr>
        <p:spPr>
          <a:xfrm>
            <a:off x="4141456" y="2503503"/>
            <a:ext cx="3225652" cy="91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>
            <p:custDataLst>
              <p:tags r:id="rId47"/>
            </p:custDataLst>
          </p:nvPr>
        </p:nvSpPr>
        <p:spPr>
          <a:xfrm>
            <a:off x="4825340" y="3583977"/>
            <a:ext cx="1641005" cy="3128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Training, + validation Transports</a:t>
            </a:r>
          </a:p>
        </p:txBody>
      </p:sp>
      <p:cxnSp>
        <p:nvCxnSpPr>
          <p:cNvPr id="82" name="Straight Arrow Connector 81"/>
          <p:cNvCxnSpPr/>
          <p:nvPr>
            <p:custDataLst>
              <p:tags r:id="rId48"/>
            </p:custDataLst>
          </p:nvPr>
        </p:nvCxnSpPr>
        <p:spPr>
          <a:xfrm flipH="1">
            <a:off x="5520091" y="2575785"/>
            <a:ext cx="1778285" cy="532182"/>
          </a:xfrm>
          <a:prstGeom prst="straightConnector1">
            <a:avLst/>
          </a:prstGeom>
          <a:ln w="222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>
            <p:custDataLst>
              <p:tags r:id="rId49"/>
            </p:custDataLst>
          </p:nvPr>
        </p:nvSpPr>
        <p:spPr>
          <a:xfrm rot="20530420">
            <a:off x="5597217" y="2627281"/>
            <a:ext cx="1423718" cy="257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Connection PXG</a:t>
            </a:r>
            <a:endParaRPr kumimoji="0" lang="en-GB" sz="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2" name="Elbow Connector 21"/>
          <p:cNvCxnSpPr>
            <a:stCxn id="12" idx="1"/>
            <a:endCxn id="13" idx="1"/>
          </p:cNvCxnSpPr>
          <p:nvPr>
            <p:custDataLst>
              <p:tags r:id="rId50"/>
            </p:custDataLst>
          </p:nvPr>
        </p:nvCxnSpPr>
        <p:spPr>
          <a:xfrm rot="10800000" flipV="1">
            <a:off x="3358845" y="3459640"/>
            <a:ext cx="12700" cy="10203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>
            <p:custDataLst>
              <p:tags r:id="rId51"/>
            </p:custDataLst>
          </p:nvPr>
        </p:nvSpPr>
        <p:spPr>
          <a:xfrm>
            <a:off x="3184961" y="3819647"/>
            <a:ext cx="2631237" cy="2516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system copy refresh on demand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SSF</a:t>
            </a:r>
            <a:r>
              <a:rPr kumimoji="0" lang="en-GB" sz="2800" b="0" strike="noStrike" kern="0" cap="none" normalizeH="0" noProof="0" dirty="0" smtClean="0">
                <a:ln>
                  <a:noFill/>
                </a:ln>
                <a:effectLst/>
                <a:uLnTx/>
                <a:uFillTx/>
              </a:rPr>
              <a:t> FI @ Bosch</a:t>
            </a:r>
            <a:endParaRPr kumimoji="0" lang="en-GB" sz="2800" b="0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CI/BMF1 | 08/03/2018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TextBox 4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852160" y="1295400"/>
            <a:ext cx="485902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107000"/>
              </a:lnSpc>
            </a:pPr>
            <a:r>
              <a:rPr lang="en-GB" dirty="0" smtClean="0"/>
              <a:t>Advantages:</a:t>
            </a:r>
          </a:p>
          <a:p>
            <a:pPr lvl="1">
              <a:lnSpc>
                <a:spcPct val="107000"/>
              </a:lnSpc>
            </a:pPr>
            <a:r>
              <a:rPr lang="en-GB" dirty="0" smtClean="0"/>
              <a:t>Optimisation of IT architecture and services to CF (no need for a new server) </a:t>
            </a:r>
            <a:r>
              <a:rPr lang="en-GB" dirty="0" smtClean="0">
                <a:sym typeface="Wingdings" panose="05000000000000000000" pitchFamily="2" charset="2"/>
              </a:rPr>
              <a:t> cost saving.</a:t>
            </a:r>
          </a:p>
          <a:p>
            <a:pPr lvl="1">
              <a:lnSpc>
                <a:spcPct val="107000"/>
              </a:lnSpc>
            </a:pPr>
            <a:r>
              <a:rPr lang="en-GB" dirty="0" smtClean="0">
                <a:sym typeface="Wingdings" panose="05000000000000000000" pitchFamily="2" charset="2"/>
              </a:rPr>
              <a:t>The SSF FI architecture is similar to PXG line  more efficiency in development and support.</a:t>
            </a:r>
            <a:endParaRPr lang="en-GB" dirty="0" smtClean="0"/>
          </a:p>
          <a:p>
            <a:pPr lvl="1">
              <a:lnSpc>
                <a:spcPct val="107000"/>
              </a:lnSpc>
            </a:pPr>
            <a:r>
              <a:rPr lang="en-GB" dirty="0" smtClean="0"/>
              <a:t>Training system is maintained  on same level than PDX (</a:t>
            </a:r>
            <a:r>
              <a:rPr lang="en-GB" dirty="0" err="1" smtClean="0"/>
              <a:t>DDay</a:t>
            </a:r>
            <a:r>
              <a:rPr lang="en-GB" dirty="0" smtClean="0"/>
              <a:t> transport) </a:t>
            </a:r>
            <a:r>
              <a:rPr lang="en-GB" dirty="0" smtClean="0">
                <a:sym typeface="Wingdings" panose="05000000000000000000" pitchFamily="2" charset="2"/>
              </a:rPr>
              <a:t> less effort for CF.</a:t>
            </a:r>
          </a:p>
          <a:p>
            <a:pPr lvl="1">
              <a:lnSpc>
                <a:spcPct val="107000"/>
              </a:lnSpc>
            </a:pPr>
            <a:r>
              <a:rPr lang="en-GB" dirty="0" smtClean="0">
                <a:sym typeface="Wingdings" panose="05000000000000000000" pitchFamily="2" charset="2"/>
              </a:rPr>
              <a:t>CI maintain a double check on released transports with QDX  reliability on released transports.</a:t>
            </a:r>
          </a:p>
          <a:p>
            <a:pPr lvl="1">
              <a:lnSpc>
                <a:spcPct val="107000"/>
              </a:lnSpc>
            </a:pPr>
            <a:r>
              <a:rPr lang="en-GB" dirty="0" smtClean="0">
                <a:sym typeface="Wingdings" panose="05000000000000000000" pitchFamily="2" charset="2"/>
              </a:rPr>
              <a:t>DDX is used for specific projects, system open for developments and testing phase.  specific projects clearly isolated, less impacts with other activities</a:t>
            </a:r>
          </a:p>
          <a:p>
            <a:pPr lvl="1">
              <a:lnSpc>
                <a:spcPct val="107000"/>
              </a:lnSpc>
            </a:pPr>
            <a:endParaRPr lang="en-GB" dirty="0" smtClean="0">
              <a:sym typeface="Wingdings" panose="05000000000000000000" pitchFamily="2" charset="2"/>
            </a:endParaRPr>
          </a:p>
          <a:p>
            <a:pPr lvl="1">
              <a:lnSpc>
                <a:spcPct val="107000"/>
              </a:lnSpc>
            </a:pP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259080" y="1295400"/>
            <a:ext cx="485902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107000"/>
              </a:lnSpc>
            </a:pPr>
            <a:r>
              <a:rPr lang="en-GB" dirty="0"/>
              <a:t> </a:t>
            </a:r>
            <a:r>
              <a:rPr lang="en-GB" dirty="0" smtClean="0"/>
              <a:t>Changes</a:t>
            </a:r>
          </a:p>
          <a:p>
            <a:pPr lvl="1">
              <a:lnSpc>
                <a:spcPct val="107000"/>
              </a:lnSpc>
            </a:pPr>
            <a:r>
              <a:rPr lang="en-GB" dirty="0"/>
              <a:t> </a:t>
            </a:r>
            <a:r>
              <a:rPr lang="en-GB" dirty="0" smtClean="0"/>
              <a:t>SSF Fi development , rollouts and bug fixing are covered towards line  RDX &gt;&gt;TDX&gt;&gt; PDX.</a:t>
            </a:r>
          </a:p>
          <a:p>
            <a:pPr lvl="1">
              <a:lnSpc>
                <a:spcPct val="107000"/>
              </a:lnSpc>
            </a:pPr>
            <a:r>
              <a:rPr lang="en-GB" dirty="0" smtClean="0"/>
              <a:t>System QDX,  is used :</a:t>
            </a:r>
          </a:p>
          <a:p>
            <a:pPr lvl="2">
              <a:lnSpc>
                <a:spcPct val="107000"/>
              </a:lnSpc>
            </a:pPr>
            <a:r>
              <a:rPr lang="en-GB" dirty="0" smtClean="0"/>
              <a:t>For ensuring right and smooth transports before going to PDX during </a:t>
            </a:r>
            <a:r>
              <a:rPr lang="en-GB" dirty="0" err="1" smtClean="0"/>
              <a:t>DDday</a:t>
            </a:r>
            <a:r>
              <a:rPr lang="en-GB" dirty="0" smtClean="0"/>
              <a:t>.</a:t>
            </a:r>
          </a:p>
          <a:p>
            <a:pPr lvl="2">
              <a:lnSpc>
                <a:spcPct val="107000"/>
              </a:lnSpc>
            </a:pPr>
            <a:r>
              <a:rPr lang="en-GB" dirty="0" smtClean="0"/>
              <a:t>Training system for  CF ( will replace EDX like proposed)</a:t>
            </a:r>
          </a:p>
          <a:p>
            <a:pPr lvl="2">
              <a:lnSpc>
                <a:spcPct val="107000"/>
              </a:lnSpc>
            </a:pPr>
            <a:r>
              <a:rPr lang="en-GB" dirty="0" smtClean="0"/>
              <a:t>System DDX, is disconnected of the line of development and is used after system copy </a:t>
            </a:r>
            <a:r>
              <a:rPr lang="en-GB" smtClean="0"/>
              <a:t>from TDX for </a:t>
            </a:r>
            <a:r>
              <a:rPr lang="en-GB" dirty="0" smtClean="0"/>
              <a:t>specific project (Archiving or </a:t>
            </a:r>
            <a:r>
              <a:rPr lang="en-GB" dirty="0" err="1" smtClean="0"/>
              <a:t>POEOnly</a:t>
            </a:r>
            <a:r>
              <a:rPr lang="en-GB" dirty="0" smtClean="0"/>
              <a:t>…) </a:t>
            </a:r>
          </a:p>
          <a:p>
            <a:pPr lvl="1">
              <a:lnSpc>
                <a:spcPct val="107000"/>
              </a:lnSpc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IT system landscape</a:t>
            </a:r>
            <a:endParaRPr lang="en-GB" sz="2800" dirty="0">
              <a:solidFill>
                <a:srgbClr val="A8016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3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CI/BMF1 | 08/03/2018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Rectangle 2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" name="TextBox 1" hidden="1"/>
          <p:cNvSpPr txBox="1"/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>
            <p:custDataLst>
              <p:tags r:id="rId9"/>
            </p:custDataLst>
          </p:nvPr>
        </p:nvSpPr>
        <p:spPr>
          <a:xfrm>
            <a:off x="4238318" y="2623641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Backup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1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/>
              <a:t>SSF FI @ Bosch</a:t>
            </a:r>
            <a:endParaRPr lang="en-GB" sz="2800" kern="0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CI/DAV1.3 | 08/03/2018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chemeClr val="accent6"/>
                </a:solidFill>
              </a:rPr>
              <a:t>Embedded </a:t>
            </a:r>
            <a:r>
              <a:rPr lang="de-DE" sz="2800" dirty="0">
                <a:solidFill>
                  <a:schemeClr val="accent6"/>
                </a:solidFill>
              </a:rPr>
              <a:t>FI </a:t>
            </a:r>
            <a:r>
              <a:rPr lang="de-DE" sz="2800" dirty="0" smtClean="0">
                <a:solidFill>
                  <a:schemeClr val="accent6"/>
                </a:solidFill>
              </a:rPr>
              <a:t>architecture</a:t>
            </a:r>
            <a:r>
              <a:rPr lang="en-GB" sz="2800" dirty="0" smtClean="0">
                <a:solidFill>
                  <a:schemeClr val="accent6"/>
                </a:solidFill>
              </a:rPr>
              <a:t> </a:t>
            </a:r>
            <a:r>
              <a:rPr lang="en-GB" sz="2800" dirty="0">
                <a:solidFill>
                  <a:schemeClr val="accent6"/>
                </a:solidFill>
              </a:rPr>
              <a:t>l</a:t>
            </a:r>
            <a:r>
              <a:rPr lang="en-GB" sz="2800" dirty="0" smtClean="0">
                <a:solidFill>
                  <a:schemeClr val="accent6"/>
                </a:solidFill>
              </a:rPr>
              <a:t>andscape</a:t>
            </a:r>
            <a:endParaRPr lang="en-GB" sz="2800" dirty="0">
              <a:solidFill>
                <a:schemeClr val="accent6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552264" y="1364299"/>
            <a:ext cx="5384375" cy="43938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658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SSF FI @ Bosch</a:t>
            </a: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CI/BMF1 | 08/03/2018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IT System landscape – with Training system (Scenario 1)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1800556" y="3208996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RDX</a:t>
            </a:r>
          </a:p>
        </p:txBody>
      </p:sp>
      <p:sp>
        <p:nvSpPr>
          <p:cNvPr id="12" name="TextBox 11"/>
          <p:cNvSpPr txBox="1"/>
          <p:nvPr>
            <p:custDataLst>
              <p:tags r:id="rId12"/>
            </p:custDataLst>
          </p:nvPr>
        </p:nvSpPr>
        <p:spPr>
          <a:xfrm>
            <a:off x="3257804" y="3182363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TDX</a:t>
            </a:r>
          </a:p>
        </p:txBody>
      </p:sp>
      <p:sp>
        <p:nvSpPr>
          <p:cNvPr id="13" name="TextBox 12"/>
          <p:cNvSpPr txBox="1"/>
          <p:nvPr>
            <p:custDataLst>
              <p:tags r:id="rId13"/>
            </p:custDataLst>
          </p:nvPr>
        </p:nvSpPr>
        <p:spPr>
          <a:xfrm>
            <a:off x="4665886" y="3182364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DDX</a:t>
            </a:r>
          </a:p>
        </p:txBody>
      </p:sp>
      <p:sp>
        <p:nvSpPr>
          <p:cNvPr id="14" name="TextBox 13"/>
          <p:cNvSpPr txBox="1"/>
          <p:nvPr>
            <p:custDataLst>
              <p:tags r:id="rId14"/>
            </p:custDataLst>
          </p:nvPr>
        </p:nvSpPr>
        <p:spPr>
          <a:xfrm>
            <a:off x="6123134" y="3182597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QDX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>
            <p:custDataLst>
              <p:tags r:id="rId15"/>
            </p:custDataLst>
          </p:nvPr>
        </p:nvSpPr>
        <p:spPr>
          <a:xfrm>
            <a:off x="7556644" y="3184404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PDX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>
            <p:custDataLst>
              <p:tags r:id="rId16"/>
            </p:custDataLst>
          </p:nvPr>
        </p:nvSpPr>
        <p:spPr>
          <a:xfrm>
            <a:off x="1790213" y="4168306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YDX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20" name="Straight Arrow Connector 19"/>
          <p:cNvCxnSpPr>
            <a:stCxn id="11" idx="3"/>
          </p:cNvCxnSpPr>
          <p:nvPr>
            <p:custDataLst>
              <p:tags r:id="rId17"/>
            </p:custDataLst>
          </p:nvPr>
        </p:nvCxnSpPr>
        <p:spPr>
          <a:xfrm>
            <a:off x="2513620" y="3452277"/>
            <a:ext cx="674637" cy="227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18"/>
            </p:custDataLst>
          </p:nvPr>
        </p:nvCxnSpPr>
        <p:spPr>
          <a:xfrm>
            <a:off x="4022369" y="3429316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>
            <p:custDataLst>
              <p:tags r:id="rId19"/>
            </p:custDataLst>
          </p:nvPr>
        </p:nvCxnSpPr>
        <p:spPr>
          <a:xfrm>
            <a:off x="5420895" y="3427918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20"/>
            </p:custDataLst>
          </p:nvPr>
        </p:nvCxnSpPr>
        <p:spPr>
          <a:xfrm>
            <a:off x="6913127" y="3437705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21"/>
            </p:custDataLst>
          </p:nvPr>
        </p:nvSpPr>
        <p:spPr>
          <a:xfrm>
            <a:off x="1800556" y="2235363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DXG</a:t>
            </a:r>
          </a:p>
        </p:txBody>
      </p:sp>
      <p:sp>
        <p:nvSpPr>
          <p:cNvPr id="25" name="TextBox 24"/>
          <p:cNvSpPr txBox="1"/>
          <p:nvPr>
            <p:custDataLst>
              <p:tags r:id="rId22"/>
            </p:custDataLst>
          </p:nvPr>
        </p:nvSpPr>
        <p:spPr>
          <a:xfrm>
            <a:off x="3257804" y="2235363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QXG</a:t>
            </a:r>
          </a:p>
        </p:txBody>
      </p:sp>
      <p:sp>
        <p:nvSpPr>
          <p:cNvPr id="26" name="TextBox 25"/>
          <p:cNvSpPr txBox="1"/>
          <p:nvPr>
            <p:custDataLst>
              <p:tags r:id="rId23"/>
            </p:custDataLst>
          </p:nvPr>
        </p:nvSpPr>
        <p:spPr>
          <a:xfrm>
            <a:off x="7556644" y="2235362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PXG</a:t>
            </a:r>
          </a:p>
        </p:txBody>
      </p:sp>
      <p:cxnSp>
        <p:nvCxnSpPr>
          <p:cNvPr id="28" name="Straight Arrow Connector 27"/>
          <p:cNvCxnSpPr/>
          <p:nvPr>
            <p:custDataLst>
              <p:tags r:id="rId24"/>
            </p:custDataLst>
          </p:nvPr>
        </p:nvCxnSpPr>
        <p:spPr>
          <a:xfrm>
            <a:off x="2157088" y="2793743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>
            <p:custDataLst>
              <p:tags r:id="rId25"/>
            </p:custDataLst>
          </p:nvPr>
        </p:nvCxnSpPr>
        <p:spPr>
          <a:xfrm>
            <a:off x="3551059" y="279118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26"/>
            </p:custDataLst>
          </p:nvPr>
        </p:nvCxnSpPr>
        <p:spPr>
          <a:xfrm>
            <a:off x="7906862" y="279118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27"/>
            </p:custDataLst>
          </p:nvPr>
        </p:nvSpPr>
        <p:spPr>
          <a:xfrm>
            <a:off x="3257445" y="1303676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QCZ</a:t>
            </a:r>
          </a:p>
        </p:txBody>
      </p:sp>
      <p:sp>
        <p:nvSpPr>
          <p:cNvPr id="32" name="TextBox 31"/>
          <p:cNvSpPr txBox="1"/>
          <p:nvPr>
            <p:custDataLst>
              <p:tags r:id="rId28"/>
            </p:custDataLst>
          </p:nvPr>
        </p:nvSpPr>
        <p:spPr>
          <a:xfrm>
            <a:off x="7542302" y="1262192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PCZ</a:t>
            </a:r>
          </a:p>
        </p:txBody>
      </p:sp>
      <p:cxnSp>
        <p:nvCxnSpPr>
          <p:cNvPr id="33" name="Straight Arrow Connector 32"/>
          <p:cNvCxnSpPr/>
          <p:nvPr>
            <p:custDataLst>
              <p:tags r:id="rId29"/>
            </p:custDataLst>
          </p:nvPr>
        </p:nvCxnSpPr>
        <p:spPr>
          <a:xfrm>
            <a:off x="3551059" y="1836238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>
            <p:custDataLst>
              <p:tags r:id="rId30"/>
            </p:custDataLst>
          </p:nvPr>
        </p:nvCxnSpPr>
        <p:spPr>
          <a:xfrm>
            <a:off x="7898834" y="1836238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>
            <p:custDataLst>
              <p:tags r:id="rId31"/>
            </p:custDataLst>
          </p:nvPr>
        </p:nvSpPr>
        <p:spPr>
          <a:xfrm>
            <a:off x="374427" y="1392990"/>
            <a:ext cx="914400" cy="3468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>
            <p:custDataLst>
              <p:tags r:id="rId32"/>
            </p:custDataLst>
          </p:nvPr>
        </p:nvSpPr>
        <p:spPr>
          <a:xfrm>
            <a:off x="340654" y="2352680"/>
            <a:ext cx="1009599" cy="3468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noProof="0" dirty="0" smtClean="0">
                <a:solidFill>
                  <a:srgbClr val="000000"/>
                </a:solidFill>
              </a:rPr>
              <a:t>SAP </a:t>
            </a:r>
            <a:r>
              <a:rPr lang="en-GB" kern="0" noProof="0" dirty="0" err="1" smtClean="0">
                <a:solidFill>
                  <a:srgbClr val="000000"/>
                </a:solidFill>
              </a:rPr>
              <a:t>Fiori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TextBox 36"/>
          <p:cNvSpPr txBox="1"/>
          <p:nvPr>
            <p:custDataLst>
              <p:tags r:id="rId33"/>
            </p:custDataLst>
          </p:nvPr>
        </p:nvSpPr>
        <p:spPr>
          <a:xfrm>
            <a:off x="367046" y="3318720"/>
            <a:ext cx="1009599" cy="3468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noProof="0" dirty="0" smtClean="0">
                <a:solidFill>
                  <a:srgbClr val="000000"/>
                </a:solidFill>
              </a:rPr>
              <a:t>SSF FI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TextBox 40"/>
          <p:cNvSpPr txBox="1"/>
          <p:nvPr>
            <p:custDataLst>
              <p:tags r:id="rId34"/>
            </p:custDataLst>
          </p:nvPr>
        </p:nvSpPr>
        <p:spPr>
          <a:xfrm>
            <a:off x="9743769" y="3194424"/>
            <a:ext cx="713064" cy="486561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EDX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3" name="Straight Arrow Connector 42"/>
          <p:cNvCxnSpPr/>
          <p:nvPr>
            <p:custDataLst>
              <p:tags r:id="rId35"/>
            </p:custDataLst>
          </p:nvPr>
        </p:nvCxnSpPr>
        <p:spPr>
          <a:xfrm>
            <a:off x="8320616" y="3419528"/>
            <a:ext cx="1337023" cy="839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>
            <p:custDataLst>
              <p:tags r:id="rId36"/>
            </p:custDataLst>
          </p:nvPr>
        </p:nvSpPr>
        <p:spPr>
          <a:xfrm>
            <a:off x="9743769" y="2234558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xXG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 ?</a:t>
            </a:r>
          </a:p>
        </p:txBody>
      </p:sp>
      <p:cxnSp>
        <p:nvCxnSpPr>
          <p:cNvPr id="46" name="Straight Arrow Connector 45"/>
          <p:cNvCxnSpPr/>
          <p:nvPr>
            <p:custDataLst>
              <p:tags r:id="rId37"/>
            </p:custDataLst>
          </p:nvPr>
        </p:nvCxnSpPr>
        <p:spPr>
          <a:xfrm>
            <a:off x="10100301" y="284471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>
            <p:custDataLst>
              <p:tags r:id="rId38"/>
            </p:custDataLst>
          </p:nvPr>
        </p:nvSpPr>
        <p:spPr>
          <a:xfrm>
            <a:off x="9743769" y="1283176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x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CZ ?</a:t>
            </a:r>
          </a:p>
        </p:txBody>
      </p:sp>
      <p:cxnSp>
        <p:nvCxnSpPr>
          <p:cNvPr id="49" name="Straight Arrow Connector 48"/>
          <p:cNvCxnSpPr/>
          <p:nvPr>
            <p:custDataLst>
              <p:tags r:id="rId39"/>
            </p:custDataLst>
          </p:nvPr>
        </p:nvCxnSpPr>
        <p:spPr>
          <a:xfrm>
            <a:off x="10106866" y="1836238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>
            <p:custDataLst>
              <p:tags r:id="rId40"/>
            </p:custDataLst>
          </p:nvPr>
        </p:nvSpPr>
        <p:spPr>
          <a:xfrm>
            <a:off x="807305" y="4293144"/>
            <a:ext cx="914400" cy="2368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Sandbox</a:t>
            </a:r>
          </a:p>
        </p:txBody>
      </p:sp>
      <p:sp>
        <p:nvSpPr>
          <p:cNvPr id="51" name="TextBox 50"/>
          <p:cNvSpPr txBox="1"/>
          <p:nvPr>
            <p:custDataLst>
              <p:tags r:id="rId41"/>
            </p:custDataLst>
          </p:nvPr>
        </p:nvSpPr>
        <p:spPr>
          <a:xfrm>
            <a:off x="1800556" y="1265788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DCZ</a:t>
            </a:r>
          </a:p>
        </p:txBody>
      </p:sp>
      <p:cxnSp>
        <p:nvCxnSpPr>
          <p:cNvPr id="52" name="Straight Arrow Connector 51"/>
          <p:cNvCxnSpPr/>
          <p:nvPr>
            <p:custDataLst>
              <p:tags r:id="rId42"/>
            </p:custDataLst>
          </p:nvPr>
        </p:nvCxnSpPr>
        <p:spPr>
          <a:xfrm>
            <a:off x="2157088" y="1836238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>
            <p:custDataLst>
              <p:tags r:id="rId43"/>
            </p:custDataLst>
          </p:nvPr>
        </p:nvCxnSpPr>
        <p:spPr>
          <a:xfrm>
            <a:off x="2583167" y="2477838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>
            <p:custDataLst>
              <p:tags r:id="rId44"/>
            </p:custDataLst>
          </p:nvPr>
        </p:nvCxnSpPr>
        <p:spPr>
          <a:xfrm>
            <a:off x="2544740" y="1525729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>
            <p:custDataLst>
              <p:tags r:id="rId45"/>
            </p:custDataLst>
          </p:nvPr>
        </p:nvCxnSpPr>
        <p:spPr>
          <a:xfrm>
            <a:off x="3984529" y="1505472"/>
            <a:ext cx="349807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>
            <p:custDataLst>
              <p:tags r:id="rId46"/>
            </p:custDataLst>
          </p:nvPr>
        </p:nvCxnSpPr>
        <p:spPr>
          <a:xfrm>
            <a:off x="4058566" y="2486257"/>
            <a:ext cx="3498078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>
            <p:custDataLst>
              <p:tags r:id="rId47"/>
            </p:custDataLst>
          </p:nvPr>
        </p:nvSpPr>
        <p:spPr>
          <a:xfrm>
            <a:off x="309803" y="1354788"/>
            <a:ext cx="1162833" cy="5710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Inside</a:t>
            </a:r>
          </a:p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Launchpad</a:t>
            </a:r>
          </a:p>
        </p:txBody>
      </p:sp>
      <p:sp>
        <p:nvSpPr>
          <p:cNvPr id="58" name="TextBox 57"/>
          <p:cNvSpPr txBox="1"/>
          <p:nvPr>
            <p:custDataLst>
              <p:tags r:id="rId48"/>
            </p:custDataLst>
          </p:nvPr>
        </p:nvSpPr>
        <p:spPr>
          <a:xfrm>
            <a:off x="9227386" y="4397951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ERP</a:t>
            </a:r>
          </a:p>
        </p:txBody>
      </p:sp>
      <p:sp>
        <p:nvSpPr>
          <p:cNvPr id="59" name="TextBox 58"/>
          <p:cNvSpPr txBox="1"/>
          <p:nvPr>
            <p:custDataLst>
              <p:tags r:id="rId49"/>
            </p:custDataLst>
          </p:nvPr>
        </p:nvSpPr>
        <p:spPr>
          <a:xfrm>
            <a:off x="9784080" y="4390966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rgbClr val="000000"/>
                </a:solidFill>
              </a:rPr>
              <a:t>MDM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TextBox 59"/>
          <p:cNvSpPr txBox="1"/>
          <p:nvPr>
            <p:custDataLst>
              <p:tags r:id="rId50"/>
            </p:custDataLst>
          </p:nvPr>
        </p:nvSpPr>
        <p:spPr>
          <a:xfrm>
            <a:off x="10341691" y="4387064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rgbClr val="000000"/>
                </a:solidFill>
              </a:rPr>
              <a:t>Others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>
            <p:custDataLst>
              <p:tags r:id="rId51"/>
            </p:custDataLst>
          </p:nvPr>
        </p:nvSpPr>
        <p:spPr>
          <a:xfrm>
            <a:off x="10010248" y="3895832"/>
            <a:ext cx="389522" cy="337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??</a:t>
            </a:r>
          </a:p>
        </p:txBody>
      </p:sp>
      <p:cxnSp>
        <p:nvCxnSpPr>
          <p:cNvPr id="62" name="Straight Arrow Connector 61"/>
          <p:cNvCxnSpPr>
            <a:stCxn id="26" idx="3"/>
          </p:cNvCxnSpPr>
          <p:nvPr>
            <p:custDataLst>
              <p:tags r:id="rId52"/>
            </p:custDataLst>
          </p:nvPr>
        </p:nvCxnSpPr>
        <p:spPr>
          <a:xfrm>
            <a:off x="8269708" y="2478643"/>
            <a:ext cx="1843345" cy="6938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/>
          <p:cNvSpPr/>
          <p:nvPr>
            <p:custDataLst>
              <p:tags r:id="rId53"/>
            </p:custDataLst>
          </p:nvPr>
        </p:nvSpPr>
        <p:spPr>
          <a:xfrm>
            <a:off x="2157088" y="3680985"/>
            <a:ext cx="709410" cy="762044"/>
          </a:xfrm>
          <a:prstGeom prst="arc">
            <a:avLst>
              <a:gd name="adj1" fmla="val 16119931"/>
              <a:gd name="adj2" fmla="val 6104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>
            <p:custDataLst>
              <p:tags r:id="rId54"/>
            </p:custDataLst>
          </p:nvPr>
        </p:nvSpPr>
        <p:spPr>
          <a:xfrm>
            <a:off x="8804370" y="2368417"/>
            <a:ext cx="404736" cy="337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TextBox 71"/>
          <p:cNvSpPr txBox="1"/>
          <p:nvPr>
            <p:custDataLst>
              <p:tags r:id="rId55"/>
            </p:custDataLst>
          </p:nvPr>
        </p:nvSpPr>
        <p:spPr>
          <a:xfrm>
            <a:off x="2911779" y="4327543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ERP</a:t>
            </a:r>
          </a:p>
        </p:txBody>
      </p:sp>
      <p:sp>
        <p:nvSpPr>
          <p:cNvPr id="73" name="TextBox 72"/>
          <p:cNvSpPr txBox="1"/>
          <p:nvPr>
            <p:custDataLst>
              <p:tags r:id="rId56"/>
            </p:custDataLst>
          </p:nvPr>
        </p:nvSpPr>
        <p:spPr>
          <a:xfrm>
            <a:off x="3458780" y="4334241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kern="0" dirty="0" smtClean="0">
                <a:solidFill>
                  <a:srgbClr val="000000"/>
                </a:solidFill>
              </a:rPr>
              <a:t>MDM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TextBox 73"/>
          <p:cNvSpPr txBox="1"/>
          <p:nvPr>
            <p:custDataLst>
              <p:tags r:id="rId57"/>
            </p:custDataLst>
          </p:nvPr>
        </p:nvSpPr>
        <p:spPr>
          <a:xfrm>
            <a:off x="4033149" y="4334241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kern="0" dirty="0" smtClean="0">
                <a:solidFill>
                  <a:srgbClr val="000000"/>
                </a:solidFill>
              </a:rPr>
              <a:t>Others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TextBox 74"/>
          <p:cNvSpPr txBox="1"/>
          <p:nvPr>
            <p:custDataLst>
              <p:tags r:id="rId58"/>
            </p:custDataLst>
          </p:nvPr>
        </p:nvSpPr>
        <p:spPr>
          <a:xfrm>
            <a:off x="3029719" y="5021109"/>
            <a:ext cx="1515159" cy="3031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Test systems</a:t>
            </a:r>
          </a:p>
        </p:txBody>
      </p:sp>
      <p:cxnSp>
        <p:nvCxnSpPr>
          <p:cNvPr id="76" name="Straight Arrow Connector 75"/>
          <p:cNvCxnSpPr/>
          <p:nvPr>
            <p:custDataLst>
              <p:tags r:id="rId59"/>
            </p:custDataLst>
          </p:nvPr>
        </p:nvCxnSpPr>
        <p:spPr>
          <a:xfrm>
            <a:off x="3650303" y="3638589"/>
            <a:ext cx="100308" cy="692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>
            <p:custDataLst>
              <p:tags r:id="rId60"/>
            </p:custDataLst>
          </p:nvPr>
        </p:nvCxnSpPr>
        <p:spPr>
          <a:xfrm>
            <a:off x="3658990" y="3638589"/>
            <a:ext cx="623548" cy="676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>
            <p:custDataLst>
              <p:tags r:id="rId61"/>
            </p:custDataLst>
          </p:nvPr>
        </p:nvCxnSpPr>
        <p:spPr>
          <a:xfrm flipH="1">
            <a:off x="3190035" y="3638589"/>
            <a:ext cx="460268" cy="654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>
            <p:custDataLst>
              <p:tags r:id="rId62"/>
            </p:custDataLst>
          </p:nvPr>
        </p:nvCxnSpPr>
        <p:spPr>
          <a:xfrm>
            <a:off x="7871036" y="3698158"/>
            <a:ext cx="100308" cy="692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>
            <p:custDataLst>
              <p:tags r:id="rId63"/>
            </p:custDataLst>
          </p:nvPr>
        </p:nvCxnSpPr>
        <p:spPr>
          <a:xfrm>
            <a:off x="7871036" y="3698158"/>
            <a:ext cx="623548" cy="676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>
            <p:custDataLst>
              <p:tags r:id="rId64"/>
            </p:custDataLst>
          </p:nvPr>
        </p:nvCxnSpPr>
        <p:spPr>
          <a:xfrm flipH="1">
            <a:off x="7410768" y="3698158"/>
            <a:ext cx="460268" cy="654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>
            <p:custDataLst>
              <p:tags r:id="rId65"/>
            </p:custDataLst>
          </p:nvPr>
        </p:nvSpPr>
        <p:spPr>
          <a:xfrm>
            <a:off x="7168479" y="4383937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ERP</a:t>
            </a:r>
          </a:p>
        </p:txBody>
      </p:sp>
      <p:sp>
        <p:nvSpPr>
          <p:cNvPr id="84" name="TextBox 83"/>
          <p:cNvSpPr txBox="1"/>
          <p:nvPr>
            <p:custDataLst>
              <p:tags r:id="rId66"/>
            </p:custDataLst>
          </p:nvPr>
        </p:nvSpPr>
        <p:spPr>
          <a:xfrm>
            <a:off x="7715480" y="4390635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kern="0" dirty="0" smtClean="0">
                <a:solidFill>
                  <a:srgbClr val="000000"/>
                </a:solidFill>
              </a:rPr>
              <a:t>MDM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>
            <p:custDataLst>
              <p:tags r:id="rId67"/>
            </p:custDataLst>
          </p:nvPr>
        </p:nvSpPr>
        <p:spPr>
          <a:xfrm>
            <a:off x="8289849" y="4390635"/>
            <a:ext cx="511729" cy="655795"/>
          </a:xfrm>
          <a:prstGeom prst="rect">
            <a:avLst/>
          </a:prstGeom>
          <a:solidFill>
            <a:srgbClr val="92D050"/>
          </a:solidFill>
        </p:spPr>
        <p:txBody>
          <a:bodyPr vert="vert" wrap="non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kern="0" dirty="0" smtClean="0">
                <a:solidFill>
                  <a:srgbClr val="000000"/>
                </a:solidFill>
              </a:rPr>
              <a:t>Others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TextBox 85"/>
          <p:cNvSpPr txBox="1"/>
          <p:nvPr>
            <p:custDataLst>
              <p:tags r:id="rId68"/>
            </p:custDataLst>
          </p:nvPr>
        </p:nvSpPr>
        <p:spPr>
          <a:xfrm>
            <a:off x="7159844" y="5113740"/>
            <a:ext cx="1923533" cy="3031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Productive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systems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Connector 18"/>
          <p:cNvCxnSpPr/>
          <p:nvPr>
            <p:custDataLst>
              <p:tags r:id="rId69"/>
            </p:custDataLst>
          </p:nvPr>
        </p:nvCxnSpPr>
        <p:spPr>
          <a:xfrm>
            <a:off x="9844341" y="1352806"/>
            <a:ext cx="553667" cy="367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70"/>
            </p:custDataLst>
          </p:nvPr>
        </p:nvCxnSpPr>
        <p:spPr>
          <a:xfrm>
            <a:off x="9844341" y="2321157"/>
            <a:ext cx="612492" cy="384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>
            <p:custDataLst>
              <p:tags r:id="rId71"/>
            </p:custDataLst>
          </p:nvPr>
        </p:nvCxnSpPr>
        <p:spPr>
          <a:xfrm flipH="1">
            <a:off x="9852667" y="1290815"/>
            <a:ext cx="604166" cy="4206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72"/>
            </p:custDataLst>
          </p:nvPr>
        </p:nvCxnSpPr>
        <p:spPr>
          <a:xfrm flipH="1">
            <a:off x="9793842" y="2250561"/>
            <a:ext cx="604166" cy="4206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>
            <p:custDataLst>
              <p:tags r:id="rId73"/>
            </p:custDataLst>
          </p:nvPr>
        </p:nvSpPr>
        <p:spPr>
          <a:xfrm rot="1284081">
            <a:off x="8432147" y="2609876"/>
            <a:ext cx="1930185" cy="2777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Technically possible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7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SSF FI @ Bosch</a:t>
            </a: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CI/DAV1.7 | 08/03/2018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IT System landscape – Proposal (1)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1901597" y="3216360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RDX</a:t>
            </a:r>
          </a:p>
        </p:txBody>
      </p:sp>
      <p:sp>
        <p:nvSpPr>
          <p:cNvPr id="12" name="TextBox 11"/>
          <p:cNvSpPr txBox="1"/>
          <p:nvPr>
            <p:custDataLst>
              <p:tags r:id="rId12"/>
            </p:custDataLst>
          </p:nvPr>
        </p:nvSpPr>
        <p:spPr>
          <a:xfrm>
            <a:off x="3358845" y="3216360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TDX</a:t>
            </a:r>
          </a:p>
        </p:txBody>
      </p:sp>
      <p:sp>
        <p:nvSpPr>
          <p:cNvPr id="13" name="TextBox 12"/>
          <p:cNvSpPr txBox="1"/>
          <p:nvPr>
            <p:custDataLst>
              <p:tags r:id="rId13"/>
            </p:custDataLst>
          </p:nvPr>
        </p:nvSpPr>
        <p:spPr>
          <a:xfrm>
            <a:off x="3358845" y="4236731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DDX</a:t>
            </a:r>
          </a:p>
        </p:txBody>
      </p:sp>
      <p:sp>
        <p:nvSpPr>
          <p:cNvPr id="14" name="TextBox 13"/>
          <p:cNvSpPr txBox="1"/>
          <p:nvPr>
            <p:custDataLst>
              <p:tags r:id="rId14"/>
            </p:custDataLst>
          </p:nvPr>
        </p:nvSpPr>
        <p:spPr>
          <a:xfrm>
            <a:off x="4766927" y="4192361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QDX</a:t>
            </a:r>
          </a:p>
        </p:txBody>
      </p:sp>
      <p:sp>
        <p:nvSpPr>
          <p:cNvPr id="15" name="TextBox 14"/>
          <p:cNvSpPr txBox="1"/>
          <p:nvPr>
            <p:custDataLst>
              <p:tags r:id="rId15"/>
            </p:custDataLst>
          </p:nvPr>
        </p:nvSpPr>
        <p:spPr>
          <a:xfrm>
            <a:off x="4776483" y="3209845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PDX</a:t>
            </a:r>
          </a:p>
        </p:txBody>
      </p:sp>
      <p:sp>
        <p:nvSpPr>
          <p:cNvPr id="16" name="TextBox 15"/>
          <p:cNvSpPr txBox="1"/>
          <p:nvPr>
            <p:custDataLst>
              <p:tags r:id="rId16"/>
            </p:custDataLst>
          </p:nvPr>
        </p:nvSpPr>
        <p:spPr>
          <a:xfrm>
            <a:off x="1896456" y="4240095"/>
            <a:ext cx="713064" cy="486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YDX</a:t>
            </a:r>
          </a:p>
        </p:txBody>
      </p:sp>
      <p:cxnSp>
        <p:nvCxnSpPr>
          <p:cNvPr id="20" name="Straight Arrow Connector 19"/>
          <p:cNvCxnSpPr/>
          <p:nvPr>
            <p:custDataLst>
              <p:tags r:id="rId17"/>
            </p:custDataLst>
          </p:nvPr>
        </p:nvCxnSpPr>
        <p:spPr>
          <a:xfrm>
            <a:off x="2645781" y="3461915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18"/>
            </p:custDataLst>
          </p:nvPr>
        </p:nvCxnSpPr>
        <p:spPr>
          <a:xfrm>
            <a:off x="4123410" y="3463313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>
            <p:custDataLst>
              <p:tags r:id="rId19"/>
            </p:custDataLst>
          </p:nvPr>
        </p:nvCxnSpPr>
        <p:spPr>
          <a:xfrm>
            <a:off x="4123409" y="4435641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20"/>
            </p:custDataLst>
          </p:nvPr>
        </p:nvSpPr>
        <p:spPr>
          <a:xfrm>
            <a:off x="1901597" y="2269360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DXG</a:t>
            </a:r>
          </a:p>
        </p:txBody>
      </p:sp>
      <p:sp>
        <p:nvSpPr>
          <p:cNvPr id="25" name="TextBox 24"/>
          <p:cNvSpPr txBox="1"/>
          <p:nvPr>
            <p:custDataLst>
              <p:tags r:id="rId21"/>
            </p:custDataLst>
          </p:nvPr>
        </p:nvSpPr>
        <p:spPr>
          <a:xfrm>
            <a:off x="3358845" y="2269360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QXG</a:t>
            </a:r>
          </a:p>
        </p:txBody>
      </p:sp>
      <p:sp>
        <p:nvSpPr>
          <p:cNvPr id="26" name="TextBox 25"/>
          <p:cNvSpPr txBox="1"/>
          <p:nvPr>
            <p:custDataLst>
              <p:tags r:id="rId22"/>
            </p:custDataLst>
          </p:nvPr>
        </p:nvSpPr>
        <p:spPr>
          <a:xfrm>
            <a:off x="4776483" y="2345378"/>
            <a:ext cx="713064" cy="48656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PXG</a:t>
            </a:r>
          </a:p>
        </p:txBody>
      </p:sp>
      <p:cxnSp>
        <p:nvCxnSpPr>
          <p:cNvPr id="28" name="Straight Arrow Connector 27"/>
          <p:cNvCxnSpPr/>
          <p:nvPr>
            <p:custDataLst>
              <p:tags r:id="rId23"/>
            </p:custDataLst>
          </p:nvPr>
        </p:nvCxnSpPr>
        <p:spPr>
          <a:xfrm>
            <a:off x="2258129" y="2827740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>
            <p:custDataLst>
              <p:tags r:id="rId24"/>
            </p:custDataLst>
          </p:nvPr>
        </p:nvCxnSpPr>
        <p:spPr>
          <a:xfrm>
            <a:off x="3652100" y="2825182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>
            <p:custDataLst>
              <p:tags r:id="rId25"/>
            </p:custDataLst>
          </p:nvPr>
        </p:nvCxnSpPr>
        <p:spPr>
          <a:xfrm>
            <a:off x="5097749" y="2878712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26"/>
            </p:custDataLst>
          </p:nvPr>
        </p:nvSpPr>
        <p:spPr>
          <a:xfrm>
            <a:off x="3358845" y="1280131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QCZ</a:t>
            </a:r>
          </a:p>
        </p:txBody>
      </p:sp>
      <p:sp>
        <p:nvSpPr>
          <p:cNvPr id="32" name="TextBox 31"/>
          <p:cNvSpPr txBox="1"/>
          <p:nvPr>
            <p:custDataLst>
              <p:tags r:id="rId27"/>
            </p:custDataLst>
          </p:nvPr>
        </p:nvSpPr>
        <p:spPr>
          <a:xfrm>
            <a:off x="4784327" y="1247406"/>
            <a:ext cx="713064" cy="5281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PCZ</a:t>
            </a:r>
          </a:p>
        </p:txBody>
      </p:sp>
      <p:cxnSp>
        <p:nvCxnSpPr>
          <p:cNvPr id="33" name="Straight Arrow Connector 32"/>
          <p:cNvCxnSpPr/>
          <p:nvPr>
            <p:custDataLst>
              <p:tags r:id="rId28"/>
            </p:custDataLst>
          </p:nvPr>
        </p:nvCxnSpPr>
        <p:spPr>
          <a:xfrm>
            <a:off x="3652100" y="187023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>
            <p:custDataLst>
              <p:tags r:id="rId29"/>
            </p:custDataLst>
          </p:nvPr>
        </p:nvCxnSpPr>
        <p:spPr>
          <a:xfrm>
            <a:off x="5140859" y="1860497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>
            <p:custDataLst>
              <p:tags r:id="rId30"/>
            </p:custDataLst>
          </p:nvPr>
        </p:nvSpPr>
        <p:spPr>
          <a:xfrm>
            <a:off x="410845" y="1328925"/>
            <a:ext cx="1162833" cy="5710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Inside</a:t>
            </a:r>
          </a:p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Launchpad</a:t>
            </a:r>
          </a:p>
        </p:txBody>
      </p:sp>
      <p:sp>
        <p:nvSpPr>
          <p:cNvPr id="36" name="TextBox 35"/>
          <p:cNvSpPr txBox="1"/>
          <p:nvPr>
            <p:custDataLst>
              <p:tags r:id="rId31"/>
            </p:custDataLst>
          </p:nvPr>
        </p:nvSpPr>
        <p:spPr>
          <a:xfrm>
            <a:off x="441695" y="2386677"/>
            <a:ext cx="1009599" cy="3468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SAP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Fiori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>
            <p:custDataLst>
              <p:tags r:id="rId32"/>
            </p:custDataLst>
          </p:nvPr>
        </p:nvSpPr>
        <p:spPr>
          <a:xfrm>
            <a:off x="468087" y="3352717"/>
            <a:ext cx="1009599" cy="3468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SSF FI</a:t>
            </a:r>
          </a:p>
        </p:txBody>
      </p:sp>
      <p:sp>
        <p:nvSpPr>
          <p:cNvPr id="49" name="TextBox 48"/>
          <p:cNvSpPr txBox="1"/>
          <p:nvPr>
            <p:custDataLst>
              <p:tags r:id="rId33"/>
            </p:custDataLst>
          </p:nvPr>
        </p:nvSpPr>
        <p:spPr>
          <a:xfrm>
            <a:off x="1270510" y="4318757"/>
            <a:ext cx="914400" cy="2368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Sandbox</a:t>
            </a:r>
          </a:p>
        </p:txBody>
      </p:sp>
      <p:cxnSp>
        <p:nvCxnSpPr>
          <p:cNvPr id="50" name="Straight Arrow Connector 49"/>
          <p:cNvCxnSpPr/>
          <p:nvPr>
            <p:custDataLst>
              <p:tags r:id="rId34"/>
            </p:custDataLst>
          </p:nvPr>
        </p:nvCxnSpPr>
        <p:spPr>
          <a:xfrm>
            <a:off x="2645781" y="2565691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>
            <p:custDataLst>
              <p:tags r:id="rId35"/>
            </p:custDataLst>
          </p:nvPr>
        </p:nvSpPr>
        <p:spPr>
          <a:xfrm>
            <a:off x="1896456" y="1330601"/>
            <a:ext cx="713064" cy="4865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B2B3B5">
                    <a:lumMod val="20000"/>
                    <a:lumOff val="80000"/>
                  </a:srgbClr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DCZ</a:t>
            </a:r>
          </a:p>
        </p:txBody>
      </p:sp>
      <p:cxnSp>
        <p:nvCxnSpPr>
          <p:cNvPr id="52" name="Straight Arrow Connector 51"/>
          <p:cNvCxnSpPr/>
          <p:nvPr>
            <p:custDataLst>
              <p:tags r:id="rId36"/>
            </p:custDataLst>
          </p:nvPr>
        </p:nvCxnSpPr>
        <p:spPr>
          <a:xfrm>
            <a:off x="2215330" y="1870235"/>
            <a:ext cx="0" cy="3376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>
            <p:custDataLst>
              <p:tags r:id="rId37"/>
            </p:custDataLst>
          </p:nvPr>
        </p:nvCxnSpPr>
        <p:spPr>
          <a:xfrm>
            <a:off x="4071909" y="2499977"/>
            <a:ext cx="695017" cy="1255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>
            <p:custDataLst>
              <p:tags r:id="rId38"/>
            </p:custDataLst>
          </p:nvPr>
        </p:nvCxnSpPr>
        <p:spPr>
          <a:xfrm flipV="1">
            <a:off x="4057977" y="1511481"/>
            <a:ext cx="726350" cy="1677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>
            <p:custDataLst>
              <p:tags r:id="rId39"/>
            </p:custDataLst>
          </p:nvPr>
        </p:nvCxnSpPr>
        <p:spPr>
          <a:xfrm>
            <a:off x="2680554" y="1568287"/>
            <a:ext cx="64351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/>
          <p:cNvSpPr/>
          <p:nvPr>
            <p:custDataLst>
              <p:tags r:id="rId40"/>
            </p:custDataLst>
          </p:nvPr>
        </p:nvSpPr>
        <p:spPr>
          <a:xfrm>
            <a:off x="2258129" y="3714982"/>
            <a:ext cx="709410" cy="762044"/>
          </a:xfrm>
          <a:prstGeom prst="arc">
            <a:avLst>
              <a:gd name="adj1" fmla="val 16200000"/>
              <a:gd name="adj2" fmla="val 53931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58" name="Straight Arrow Connector 57"/>
          <p:cNvCxnSpPr>
            <a:endCxn id="13" idx="1"/>
          </p:cNvCxnSpPr>
          <p:nvPr>
            <p:custDataLst>
              <p:tags r:id="rId41"/>
            </p:custDataLst>
          </p:nvPr>
        </p:nvCxnSpPr>
        <p:spPr>
          <a:xfrm>
            <a:off x="2701280" y="3535659"/>
            <a:ext cx="657565" cy="94435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>
            <p:custDataLst>
              <p:tags r:id="rId42"/>
            </p:custDataLst>
          </p:nvPr>
        </p:nvSpPr>
        <p:spPr>
          <a:xfrm>
            <a:off x="5655076" y="3173859"/>
            <a:ext cx="3417903" cy="571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Line used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for development, rollout,  bug fixing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TextBox 64"/>
          <p:cNvSpPr txBox="1"/>
          <p:nvPr>
            <p:custDataLst>
              <p:tags r:id="rId43"/>
            </p:custDataLst>
          </p:nvPr>
        </p:nvSpPr>
        <p:spPr>
          <a:xfrm>
            <a:off x="5655076" y="4203110"/>
            <a:ext cx="3417903" cy="571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Line used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for specific projects (</a:t>
            </a:r>
            <a:r>
              <a:rPr kumimoji="0" lang="en-GB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POEOnly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Archiving..)</a:t>
            </a: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Oval 42"/>
          <p:cNvSpPr/>
          <p:nvPr>
            <p:custDataLst>
              <p:tags r:id="rId44"/>
            </p:custDataLst>
          </p:nvPr>
        </p:nvSpPr>
        <p:spPr>
          <a:xfrm>
            <a:off x="2824949" y="3176405"/>
            <a:ext cx="205113" cy="236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</a:p>
        </p:txBody>
      </p:sp>
      <p:sp>
        <p:nvSpPr>
          <p:cNvPr id="69" name="Oval 68"/>
          <p:cNvSpPr/>
          <p:nvPr>
            <p:custDataLst>
              <p:tags r:id="rId45"/>
            </p:custDataLst>
          </p:nvPr>
        </p:nvSpPr>
        <p:spPr>
          <a:xfrm>
            <a:off x="3074372" y="3849268"/>
            <a:ext cx="205113" cy="236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rgbClr val="000000"/>
                </a:solidFill>
                <a:latin typeface="Bosch Office Sans"/>
              </a:rPr>
              <a:t>2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0" name="Oval 69"/>
          <p:cNvSpPr/>
          <p:nvPr>
            <p:custDataLst>
              <p:tags r:id="rId46"/>
            </p:custDataLst>
          </p:nvPr>
        </p:nvSpPr>
        <p:spPr>
          <a:xfrm>
            <a:off x="4345593" y="4158783"/>
            <a:ext cx="205113" cy="236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</a:p>
        </p:txBody>
      </p:sp>
      <p:sp>
        <p:nvSpPr>
          <p:cNvPr id="71" name="Oval 70"/>
          <p:cNvSpPr/>
          <p:nvPr>
            <p:custDataLst>
              <p:tags r:id="rId47"/>
            </p:custDataLst>
          </p:nvPr>
        </p:nvSpPr>
        <p:spPr>
          <a:xfrm>
            <a:off x="4308181" y="3186232"/>
            <a:ext cx="205113" cy="236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rgbClr val="000000"/>
                </a:solidFill>
                <a:latin typeface="Bosch Office Sans"/>
              </a:rPr>
              <a:t>4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2" name="Oval 71"/>
          <p:cNvSpPr/>
          <p:nvPr>
            <p:custDataLst>
              <p:tags r:id="rId48"/>
            </p:custDataLst>
          </p:nvPr>
        </p:nvSpPr>
        <p:spPr>
          <a:xfrm>
            <a:off x="2047875" y="5145753"/>
            <a:ext cx="205113" cy="236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>
            <p:custDataLst>
              <p:tags r:id="rId49"/>
            </p:custDataLst>
          </p:nvPr>
        </p:nvSpPr>
        <p:spPr>
          <a:xfrm>
            <a:off x="2434010" y="5079718"/>
            <a:ext cx="5138642" cy="4061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Sequences of transports QDX</a:t>
            </a:r>
            <a:r>
              <a:rPr kumimoji="0" lang="en-GB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used for validation transports before releasing transports to PDX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9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RB_Fe"/>
  <p:tag name="ML_2" val="Bosch2.mcr"/>
  <p:tag name="ML_LAYOUT_RESOURCE" val="BOSCH2_16_9.mcr"/>
  <p:tag name="FIELD.CONF.SUFFIX.CONTENT" val="\n | "/>
  <p:tag name="FIELD.CONF.COMBOINDEX" val="0"/>
  <p:tag name="FIELD.REM_ABL.SUFFIX.CONTENT" val="&#10;\n"/>
  <p:tag name="FIELD.COPY.COMBOINDEX" val="0"/>
  <p:tag name="FIELD.BGROUP.SUFFIX.CONTENT" val=" | "/>
  <p:tag name="FIELD.BGROUP.COMBOINDEX" val="0"/>
  <p:tag name="FIELD.CHAPTER.CONTENT" val="Header of section"/>
  <p:tag name="FIELD.CHAPTER.VALUE" val="Header of section"/>
  <p:tag name="FIELD.DPT.CONTENT" val="CI/BMF1"/>
  <p:tag name="FIELD.DPT.VALUE" val="CI/BMF1 | "/>
  <p:tag name="FIELD.DPT.SUFFIX.CONTENT" val=" | 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6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6"/>
  <p:tag name="SLIDEMASTERFONTSETGROUPCLASSNAME" val="FontSetGroup1"/>
  <p:tag name="SLIDEMASTERSTYLESETGROUPCLASSNAME" val="StyleSetGroup1"/>
  <p:tag name="SLIDEMASTERMODIFIED" val="1"/>
  <p:tag name="FIELD.COPY.CONTENT" val="© Robert Bosch GmbH 2018. All rights reserved, also regarding any disposal, exploitation, reproduction, editing, distribution, as well as in the event of applications for industrial property rights."/>
  <p:tag name="FIELD.COPY.VALUE" val="© Robert Bosch GmbH 2018. All rights reserved, also regarding any disposal, exploitation, reproduction, editing, distribution, as well as in the event of applications for industrial property rights."/>
  <p:tag name="FIELD.DATE.CONTENT" val="08/03/2018"/>
  <p:tag name="FIELD.DATE.VALUE" val="08/03/20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2"/>
  <p:tag name="COLORSETGROUPCLASSNAME" val="ColorSetGroup6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2"/>
  <p:tag name="COLORSETGROUPCLASSNAME" val="ColorSetGroup6"/>
  <p:tag name="FONTSETGROUPCLASSNAME" val="FontSetGroup1"/>
  <p:tag name="SHAPECLASSNAME" val="TitleOnTitleSlides"/>
  <p:tag name="SHAPECLASSPROTECTIONTYPE" val="0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I/BMF1"/>
  <p:tag name="FIELD.DPT.VALUE" val="CI/BMF1 | "/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TwoObjects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4_SHAPECLASSPROTECTIONTYPE" val="31"/>
  <p:tag name="RECTANGLE 5_SHAPECLASSPROTECTIONTYPE" val="3"/>
  <p:tag name="RECTANGLE 6_SHAPECLASSPROTECTIONTYPE" val="63"/>
  <p:tag name="RECTANGLE 7_SHAPECLASSPROTECTIONTYPE" val="63"/>
  <p:tag name="RECTANGLE 8_SHAPECLASSPROTECTIONTYPE" val="63"/>
  <p:tag name="CONTENT PLACEHOLDER 3_SHAPECLASSPROTECTIONTYPE" val="0"/>
  <p:tag name="CONTENT PLACEHOLDER 2_SHAPECLASSPROTECTIONTYPE" val="0"/>
  <p:tag name="TEXTBOX 9_SHAPECLASSPROTECTIONTYPE" val="25"/>
  <p:tag name="TITLE 1_SHAPECLASSPROTECTIONTYPE" val="9"/>
  <p:tag name="CONTENT PLACEHOLDER 13_SHAPECLASSPROTECTIONTYPE" val="0"/>
  <p:tag name="CONTENT PLACEHOLDER 14_SHAPECLASSPROTECTIONTYPE" val="0"/>
  <p:tag name="PICTURE 12_SHAPECLASSPROTECTIONTYPE" val="15"/>
  <p:tag name="CONTENT PLACEHOLDER 18_SHAPECLASSPROTECTIONTYPE" val="0"/>
  <p:tag name="CONTENT PLACEHOLDER 19_SHAPECLASSPROTECTIONTYPE" val="0"/>
  <p:tag name="PICTURE 17_SHAPECLASSPROTECTIONTYPE" val="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FIELD.CHAPTER.CONTENT" val="SSF FI @ Bosch"/>
  <p:tag name="FIELD.CHAPTER.VALUE" val="SSF FI @ Bosch"/>
  <p:tag name="FIELD.CHAPTER.COMBOINDEX" val="-2"/>
  <p:tag name="FIELD.REM_ANL.COMBOINDEX" val="-2"/>
  <p:tag name="FIELD.DPT.CONTENT" val="CI/DAV1.7"/>
  <p:tag name="FIELD.DPT.VALUE" val="CI/DAV1.7 | "/>
  <p:tag name="FIELD.DPT.COMBOINDEX" val="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woObjects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woObjects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woObjects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woObjects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woObjects"/>
  <p:tag name="COLORSETGROUPCLASSNAME" val="ColorSetGroup1"/>
  <p:tag name="FONTSETGROUPCLASSNAME" val="FontSetGroup1"/>
  <p:tag name="SHAPECLASSNAME" val="Attachment"/>
  <p:tag name="SHAPECLASSPROTECTIONTYPE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woObjects"/>
  <p:tag name="COLORSETGROUPCLASSNAME" val="ColorSetGroup1"/>
  <p:tag name="FONTSETGROUPCLASSNAME" val="FontSetGroup1"/>
  <p:tag name="SHAPECLASSNAME" val="tNavbar"/>
  <p:tag name="SHAPECLASSPROTECTIONTYPE" val="3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TwoObjects"/>
  <p:tag name="COLORSETGROUPCLASSNAME" val="ColorSetGroup1"/>
  <p:tag name="FONTSETGROUPCLASSNAME" val="FontSetGroup1"/>
  <p:tag name="SHAPECLASSNAME" val="ObjectRight"/>
  <p:tag name="SHAPECLASSPROTECTIONTYPE" val="0"/>
  <p:tag name="COLORS" val="-2;-2;-2;-2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TwoObjects"/>
  <p:tag name="COLORSETGROUPCLASSNAME" val="ColorSetGroup1"/>
  <p:tag name="FONTSETGROUPCLASSNAME" val="FontSetGroup1"/>
  <p:tag name="SHAPECLASSNAME" val="ObjectLeft"/>
  <p:tag name="SHAPECLASSPROTECTIONTYPE" val="0"/>
  <p:tag name="COLORS" val="-2;-2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woObjects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I/BMF1"/>
  <p:tag name="FIELD.DPT.VALUE" val="CI/BMF1 | "/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Blank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1_SHAPECLASSPROTECTIONTYPE" val="31"/>
  <p:tag name="RECTANGLE 2_SHAPECLASSPROTECTIONTYPE" val="3"/>
  <p:tag name="RECTANGLE 3_SHAPECLASSPROTECTIONTYPE" val="63"/>
  <p:tag name="RECTANGLE 4_SHAPECLASSPROTECTIONTYPE" val="63"/>
  <p:tag name="RECTANGLE 5_SHAPECLASSPROTECTIONTYPE" val="63"/>
  <p:tag name="PICTURE 6_SHAPECLASSPROTECTIONTYPE" val="15"/>
  <p:tag name="PICTURE 7_SHAPECLASSPROTECTIONTYPE" val="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ttachment"/>
  <p:tag name="SHAPECLASSPROTECTIONTYPE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tNavbar"/>
  <p:tag name="SHAPECLASSPROTECTIONTYPE" val="3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Object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9_SHAPECLASSPROTECTIONTYPE" val="0"/>
  <p:tag name="FIELD.CHAPTER.COMBOINDEX" val="-2"/>
  <p:tag name="FIELD.REM_ANL.COMBOINDEX" val="-2"/>
  <p:tag name="FIELD.DPT.COMBOINDEX" val="-2"/>
  <p:tag name="FIELD.DPT.CONTENT" val="CI/DAV1.3"/>
  <p:tag name="FIELD.DPT.VALUE" val="CI/DAV1.3 | "/>
  <p:tag name="FIELD.CHAPTER.CONTENT" val="SSF FI @ Bosch"/>
  <p:tag name="FIELD.CHAPTER.VALUE" val="SSF FI @ Bosc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Chapterbox"/>
  <p:tag name="SHAPECLASSPROTECTIONTYPE" val="25"/>
  <p:tag name="COLORS" val="-2;-2;-2;-2;-1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1OnSlides"/>
  <p:tag name="SHAPECLASSPROTECTIONTYPE" val="6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FooterLine2OnSlides"/>
  <p:tag name="SHAPECLASSPROTECTIONTYPE" val="6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PageNumberOnSlides"/>
  <p:tag name="SHAPECLASSPROTECTIONTYPE" val="6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Attachment"/>
  <p:tag name="SHAPECLASSPROTECTIONTYPE" val="3"/>
  <p:tag name="COLORS" val="-2;-2;-2;-2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Navbar"/>
  <p:tag name="SHAPECLASSPROTECTIONTYPE" val="3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TitleOnSlides"/>
  <p:tag name="SHAPECLASSPROTECTIONTYPE" val="9"/>
  <p:tag name="COLORS" val="-2;-2;-2;-2;Primary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I/BMF1"/>
  <p:tag name="FIELD.DPT.VALUE" val="CI/BMF1 | "/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1;-1;-1;-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FIELD.CHAPTER.CONTENT" val="SSF FI @ Bosch"/>
  <p:tag name="FIELD.CHAPTER.VALUE" val="SSF FI @ Bosch"/>
  <p:tag name="FIELD.CHAPTER.COMBOINDEX" val="-2"/>
  <p:tag name="FIELD.REM_ANL.COMBOINDEX" val="-2"/>
  <p:tag name="FIELD.DPT.CONTENT" val="CI/DAV1.7"/>
  <p:tag name="FIELD.DPT.VALUE" val="CI/DAV1.7 | "/>
  <p:tag name="FIELD.DPT.COMBOINDEX" val="-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6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6"/>
  <p:tag name="FONTSETGROUPCLASSNAME" val="FontSetGroup1"/>
  <p:tag name="SHAPECLASSNAME" val="TitleOnTitleSlides"/>
  <p:tag name="SHAPECLASSPROTECTIONTYP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I/BMF1"/>
  <p:tag name="FIELD.DPT.VALUE" val="CI/BMF1 | "/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TitleSupergraphic2"/>
  <p:tag name="COLORSETGROUPCLASSNAME" val="ColorSetGroup6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PICTURE 5_SHAPECLASSPROTECTIONTYPE" val="15"/>
  <p:tag name="SUBTITLE 2_SHAPECLASSPROTECTIONTYPE" val="0"/>
  <p:tag name="TITLE 1_SHAPECLASSPROTECTIONTYPE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FIELD.CHAPTER.CONTENT" val="SSF FI @ Bosch"/>
  <p:tag name="FIELD.CHAPTER.VALUE" val="SSF FI @ Bosch"/>
  <p:tag name="FIELD.CHAPTER.COMBOINDEX" val="-2"/>
  <p:tag name="FIELD.REM_ANL.COMBOINDEX" val="-2"/>
  <p:tag name="FIELD.DPT.CONTENT" val="CI/DAV1.7"/>
  <p:tag name="FIELD.DPT.VALUE" val="CI/DAV1.7 | "/>
  <p:tag name="FIELD.DPT.COMBOINDEX" val="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2"/>
  <p:tag name="COLORSETGROUPCLASSNAME" val="ColorSetGroup6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2"/>
  <p:tag name="COLORSETGROUPCLASSNAME" val="ColorSetGroup6"/>
  <p:tag name="FONTSETGROUPCLASSNAME" val="FontSetGroup1"/>
  <p:tag name="SHAPECLASSFILE" val="Bosch-Supergraphic-P2-16-9.png"/>
  <p:tag name="MLI" val="1"/>
  <p:tag name="SHAPECLASSNAME" val="Supergraphic2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2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A7DDA6D0-2413-4F37-A2A5-774D3A1A63D6}" vid="{B4765207-DB29-40C2-99DC-9656F4B761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724</Words>
  <Application>Microsoft Office PowerPoint</Application>
  <PresentationFormat>Custom</PresentationFormat>
  <Paragraphs>160</Paragraphs>
  <Slides>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Bosch Office Sans</vt:lpstr>
      <vt:lpstr>Calibri</vt:lpstr>
      <vt:lpstr>Wingdings</vt:lpstr>
      <vt:lpstr>Wingdings 3</vt:lpstr>
      <vt:lpstr>Bosch</vt:lpstr>
      <vt:lpstr>SSF FI IT system Landscape Version 05.2018</vt:lpstr>
      <vt:lpstr>IT System landscape – Current situation</vt:lpstr>
      <vt:lpstr>IT System landscape – Proposal</vt:lpstr>
      <vt:lpstr>IT system landscape</vt:lpstr>
      <vt:lpstr>PowerPoint Presentation</vt:lpstr>
      <vt:lpstr>Embedded FI architecture landscape</vt:lpstr>
      <vt:lpstr>IT System landscape – with Training system (Scenario 1)</vt:lpstr>
      <vt:lpstr>IT System landscape – Proposal (1)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Tullius Norbert (CI/BMF1)</dc:creator>
  <cp:lastModifiedBy>LI Sabrina (CI/DAV2.5)</cp:lastModifiedBy>
  <cp:revision>464</cp:revision>
  <dcterms:created xsi:type="dcterms:W3CDTF">2016-07-12T15:45:00Z</dcterms:created>
  <dcterms:modified xsi:type="dcterms:W3CDTF">2018-07-18T02:21:59Z</dcterms:modified>
</cp:coreProperties>
</file>