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1" r:id="rId4"/>
    <p:sldId id="262" r:id="rId5"/>
    <p:sldId id="263" r:id="rId6"/>
    <p:sldId id="266" r:id="rId7"/>
    <p:sldId id="267" r:id="rId8"/>
    <p:sldId id="268" r:id="rId9"/>
    <p:sldId id="269" r:id="rId10"/>
    <p:sldId id="270" r:id="rId11"/>
    <p:sldId id="271" r:id="rId12"/>
    <p:sldId id="272" r:id="rId13"/>
    <p:sldId id="273" r:id="rId14"/>
    <p:sldId id="264" r:id="rId15"/>
    <p:sldId id="274" r:id="rId16"/>
    <p:sldId id="277" r:id="rId17"/>
    <p:sldId id="276" r:id="rId18"/>
    <p:sldId id="281" r:id="rId19"/>
    <p:sldId id="279" r:id="rId20"/>
    <p:sldId id="280" r:id="rId21"/>
    <p:sldId id="282" r:id="rId22"/>
    <p:sldId id="285" r:id="rId23"/>
    <p:sldId id="283" r:id="rId24"/>
    <p:sldId id="286" r:id="rId25"/>
    <p:sldId id="275" r:id="rId26"/>
    <p:sldId id="289" r:id="rId27"/>
    <p:sldId id="290" r:id="rId28"/>
    <p:sldId id="260" r:id="rId29"/>
    <p:sldId id="294" r:id="rId30"/>
    <p:sldId id="295" r:id="rId31"/>
    <p:sldId id="296" r:id="rId32"/>
    <p:sldId id="292" r:id="rId33"/>
    <p:sldId id="293" r:id="rId34"/>
    <p:sldId id="259" r:id="rId35"/>
  </p:sldIdLst>
  <p:sldSz cx="10969625" cy="6170613"/>
  <p:notesSz cx="6858000" cy="9144000"/>
  <p:custDataLst>
    <p:tags r:id="rId37"/>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FDFAD-5461-41A4-A475-93AD8ED4BE2E}" type="datetimeFigureOut">
              <a:rPr lang="en-US" smtClean="0"/>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95DEF-CFD4-4DD3-B5A6-B80BD66AF0B7}" type="slidenum">
              <a:rPr lang="en-US" smtClean="0"/>
              <a:t>‹#›</a:t>
            </a:fld>
            <a:endParaRPr lang="en-US"/>
          </a:p>
        </p:txBody>
      </p:sp>
    </p:spTree>
    <p:extLst>
      <p:ext uri="{BB962C8B-B14F-4D97-AF65-F5344CB8AC3E}">
        <p14:creationId xmlns:p14="http://schemas.microsoft.com/office/powerpoint/2010/main" val="412142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var</a:t>
            </a:r>
            <a:r>
              <a:rPr lang="en-US" sz="1200" dirty="0" smtClean="0"/>
              <a:t> </a:t>
            </a:r>
            <a:r>
              <a:rPr lang="en-US" sz="1200" dirty="0" err="1" smtClean="0"/>
              <a:t>oPanel</a:t>
            </a:r>
            <a:r>
              <a:rPr lang="en-US" sz="1200" dirty="0" smtClean="0"/>
              <a:t> = new </a:t>
            </a:r>
            <a:r>
              <a:rPr lang="en-US" sz="1200" dirty="0" err="1" smtClean="0"/>
              <a:t>sap.ui.commons.Panel</a:t>
            </a:r>
            <a:r>
              <a:rPr lang="en-US" sz="1200" dirty="0" smtClean="0"/>
              <a:t>({</a:t>
            </a:r>
            <a:r>
              <a:rPr lang="en-US" sz="1200" dirty="0" err="1" smtClean="0"/>
              <a:t>text:"Enter</a:t>
            </a:r>
            <a:r>
              <a:rPr lang="en-US" sz="1200" dirty="0" smtClean="0"/>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oLabel1 = new </a:t>
            </a:r>
            <a:r>
              <a:rPr lang="en-US" sz="1200" dirty="0" err="1" smtClean="0"/>
              <a:t>sap.ui.commons.Label</a:t>
            </a:r>
            <a:r>
              <a:rPr lang="en-US" sz="1200" dirty="0" smtClean="0"/>
              <a:t>({text: "First 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oTextField1 = new </a:t>
            </a:r>
            <a:r>
              <a:rPr lang="en-US" sz="1200" dirty="0" err="1" smtClean="0"/>
              <a:t>sap.ui.commons.TextField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oLabel2 = new </a:t>
            </a:r>
            <a:r>
              <a:rPr lang="en-US" sz="1200" dirty="0" err="1" smtClean="0"/>
              <a:t>sap.ui.commons.Label</a:t>
            </a:r>
            <a:r>
              <a:rPr lang="en-US" sz="1200" dirty="0" smtClean="0"/>
              <a:t>({text: "Last 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oTextField2 = new </a:t>
            </a:r>
            <a:r>
              <a:rPr lang="en-US" sz="1200" dirty="0" err="1" smtClean="0"/>
              <a:t>sap.ui.commons.TextField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a:t>
            </a:r>
            <a:r>
              <a:rPr lang="en-US" sz="1200" dirty="0" err="1" smtClean="0"/>
              <a:t>oButton</a:t>
            </a:r>
            <a:r>
              <a:rPr lang="en-US" sz="1200" dirty="0" smtClean="0"/>
              <a:t> = new </a:t>
            </a:r>
            <a:r>
              <a:rPr lang="en-US" sz="1200" dirty="0" err="1" smtClean="0"/>
              <a:t>sap.ui.commons.Button</a:t>
            </a:r>
            <a:r>
              <a:rPr lang="en-US" sz="1200" dirty="0" smtClean="0"/>
              <a:t>({text: "Submit"});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a:t>
            </a:r>
            <a:r>
              <a:rPr lang="en-US" sz="1200" dirty="0" err="1" smtClean="0"/>
              <a:t>oLayout</a:t>
            </a:r>
            <a:r>
              <a:rPr lang="en-US" sz="1200" dirty="0" smtClean="0"/>
              <a:t> = new </a:t>
            </a:r>
            <a:r>
              <a:rPr lang="en-US" sz="1200" dirty="0" err="1" smtClean="0"/>
              <a:t>sap.ui.commons.layout.VerticalLayout</a:t>
            </a:r>
            <a:r>
              <a:rPr lang="en-US" sz="1200" dirty="0" smtClean="0"/>
              <a:t>("Layout1",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content: [oLabel1, oTextField1,oLabel2, oTextField2, </a:t>
            </a:r>
            <a:r>
              <a:rPr lang="en-US" sz="1200" dirty="0" err="1" smtClean="0"/>
              <a:t>oButton</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oPanel.addContent</a:t>
            </a:r>
            <a:r>
              <a:rPr lang="en-US" sz="1200" dirty="0" smtClean="0"/>
              <a:t>(</a:t>
            </a:r>
            <a:r>
              <a:rPr lang="en-US" sz="1200" dirty="0" err="1" smtClean="0"/>
              <a:t>oLayout</a:t>
            </a:r>
            <a:r>
              <a:rPr lang="en-US" sz="1200" dirty="0" smtClean="0"/>
              <a:t>).</a:t>
            </a:r>
            <a:r>
              <a:rPr lang="en-US" sz="1200" dirty="0" err="1" smtClean="0"/>
              <a:t>placeAt</a:t>
            </a:r>
            <a:r>
              <a:rPr lang="en-US" sz="1200" dirty="0" smtClean="0"/>
              <a:t>("content");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add handler to alert </a:t>
            </a:r>
            <a:r>
              <a:rPr lang="en-US" sz="1200" dirty="0" err="1" smtClean="0"/>
              <a:t>textfield</a:t>
            </a:r>
            <a:r>
              <a:rPr lang="en-US" sz="1200" dirty="0" smtClean="0"/>
              <a:t>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oButton.attachPress</a:t>
            </a:r>
            <a:r>
              <a:rPr lang="en-US" sz="1200" dirty="0" smtClean="0"/>
              <a:t>(function()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var</a:t>
            </a:r>
            <a:r>
              <a:rPr lang="en-US" sz="1200" dirty="0" smtClean="0"/>
              <a:t> </a:t>
            </a:r>
            <a:r>
              <a:rPr lang="en-US" sz="1200" dirty="0" err="1" smtClean="0"/>
              <a:t>msg</a:t>
            </a:r>
            <a:r>
              <a:rPr lang="en-US" sz="1200" dirty="0" smtClean="0"/>
              <a:t> = "First Name: " + oTextField1.getValue()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"\n" + "Last Name: " + oTextField2.getValue();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alert(</a:t>
            </a:r>
            <a:r>
              <a:rPr lang="en-US" sz="1200" dirty="0" err="1" smtClean="0"/>
              <a:t>msg</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50D8AD81-D0EE-4C6F-8EA1-F2087A25194E}"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167025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&lt;!DOCTYPE html&gt;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&lt;html&gt;&lt;head&gt;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&lt;meta http-</a:t>
            </a:r>
            <a:r>
              <a:rPr lang="en-US" dirty="0" err="1" smtClean="0"/>
              <a:t>equiv</a:t>
            </a:r>
            <a:r>
              <a:rPr lang="en-US" dirty="0" smtClean="0"/>
              <a:t>='X-UA-Compatible' content='IE=edge' /&gt;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&lt;meta http-</a:t>
            </a:r>
            <a:r>
              <a:rPr lang="en-US" dirty="0" err="1" smtClean="0"/>
              <a:t>equiv</a:t>
            </a:r>
            <a:r>
              <a:rPr lang="en-US" dirty="0" smtClean="0"/>
              <a:t>='Content-Type' content='text/</a:t>
            </a:r>
            <a:r>
              <a:rPr lang="en-US" dirty="0" err="1" smtClean="0"/>
              <a:t>html;charset</a:t>
            </a:r>
            <a:r>
              <a:rPr lang="en-US" dirty="0" smtClean="0"/>
              <a:t>=UTF-8'/&gt;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&lt;title&gt;test&lt;/title&gt;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&lt;script id='sap-</a:t>
            </a:r>
            <a:r>
              <a:rPr lang="en-US" dirty="0" err="1" smtClean="0"/>
              <a:t>ui</a:t>
            </a:r>
            <a:r>
              <a:rPr lang="en-US" dirty="0" smtClean="0"/>
              <a:t>-bootstrap' type='text/</a:t>
            </a:r>
            <a:r>
              <a:rPr lang="en-US" dirty="0" err="1" smtClean="0"/>
              <a:t>javascript</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src</a:t>
            </a:r>
            <a:r>
              <a:rPr lang="en-US" dirty="0" smtClean="0"/>
              <a:t>='/sapui5/resources/sap-ui-core.js'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data-sap-</a:t>
            </a:r>
            <a:r>
              <a:rPr lang="en-US" dirty="0" err="1" smtClean="0"/>
              <a:t>ui</a:t>
            </a:r>
            <a:r>
              <a:rPr lang="en-US" dirty="0" smtClean="0"/>
              <a:t>-theme='</a:t>
            </a:r>
            <a:r>
              <a:rPr lang="en-US" dirty="0" err="1" smtClean="0"/>
              <a:t>sap_goldreflection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data-sap-</a:t>
            </a:r>
            <a:r>
              <a:rPr lang="en-US" dirty="0" err="1" smtClean="0"/>
              <a:t>ui</a:t>
            </a:r>
            <a:r>
              <a:rPr lang="en-US" dirty="0" smtClean="0"/>
              <a:t>-libs='sap.ui.commons,sap.ui.ux3'&gt;&lt;/script&gt;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 add '</a:t>
            </a:r>
            <a:r>
              <a:rPr lang="en-US" dirty="0" err="1" smtClean="0"/>
              <a:t>sap.ui.table</a:t>
            </a:r>
            <a:r>
              <a:rPr lang="en-US" dirty="0" smtClean="0"/>
              <a:t>' and/or other libraries if required --&gt;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&lt;script&gt;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//create content for UI Area 'header'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oAppHeader</a:t>
            </a:r>
            <a:r>
              <a:rPr lang="en-US" dirty="0" smtClean="0"/>
              <a:t> = new </a:t>
            </a:r>
            <a:r>
              <a:rPr lang="en-US" dirty="0" err="1" smtClean="0"/>
              <a:t>sap.ui.commons.ApplicationHeader</a:t>
            </a:r>
            <a:r>
              <a:rPr lang="en-US" dirty="0" smtClean="0"/>
              <a:t>("</a:t>
            </a:r>
            <a:r>
              <a:rPr lang="en-US" dirty="0" err="1" smtClean="0"/>
              <a:t>appHeader</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oAppHeader.setLogoText</a:t>
            </a:r>
            <a:r>
              <a:rPr lang="en-US" dirty="0" smtClean="0"/>
              <a:t>("SAPUI5 Overview Exercises");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oAppHeader.setDisplayWelcome</a:t>
            </a:r>
            <a:r>
              <a:rPr lang="en-US"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oAppHeader.setDisplayLogoff</a:t>
            </a:r>
            <a:r>
              <a:rPr lang="en-US" dirty="0" smtClean="0"/>
              <a:t>(false);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oAppHeader.placeAt</a:t>
            </a:r>
            <a:r>
              <a:rPr lang="en-US" dirty="0" smtClean="0"/>
              <a:t>("header");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//create content for UI Area 'menu'</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oMenubar</a:t>
            </a:r>
            <a:r>
              <a:rPr lang="en-US" dirty="0" smtClean="0"/>
              <a:t> = new </a:t>
            </a:r>
            <a:r>
              <a:rPr lang="en-US" dirty="0" err="1" smtClean="0"/>
              <a:t>sap.ui.commons.MenuBar</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oMenubarItem1 = new </a:t>
            </a:r>
            <a:r>
              <a:rPr lang="en-US" dirty="0" err="1" smtClean="0"/>
              <a:t>sap.ui.commons.MenuItem</a:t>
            </a:r>
            <a:r>
              <a:rPr lang="en-US" dirty="0" smtClean="0"/>
              <a:t>("menuitem-1",{</a:t>
            </a:r>
            <a:r>
              <a:rPr lang="en-US" dirty="0" err="1" smtClean="0"/>
              <a:t>text:"Menu-Item</a:t>
            </a:r>
            <a:r>
              <a:rPr lang="en-US" dirty="0" smtClean="0"/>
              <a:t>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oMenubar.addItem</a:t>
            </a:r>
            <a:r>
              <a:rPr lang="en-US" dirty="0" smtClean="0"/>
              <a:t>(oMenubarItem1);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oMenubarItem2 = new </a:t>
            </a:r>
            <a:r>
              <a:rPr lang="en-US" dirty="0" err="1" smtClean="0"/>
              <a:t>sap.ui.commons.MenuItem</a:t>
            </a:r>
            <a:r>
              <a:rPr lang="en-US" dirty="0" smtClean="0"/>
              <a:t>("menuitem-2",{</a:t>
            </a:r>
            <a:r>
              <a:rPr lang="en-US" dirty="0" err="1" smtClean="0"/>
              <a:t>text:"Menu-Item</a:t>
            </a:r>
            <a:r>
              <a:rPr lang="en-US" dirty="0" smtClean="0"/>
              <a:t>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oMenubar.addItem</a:t>
            </a:r>
            <a:r>
              <a:rPr lang="en-US" dirty="0" smtClean="0"/>
              <a:t>(oMenubarItem2);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oMenubar.placeAt</a:t>
            </a:r>
            <a:r>
              <a:rPr lang="en-US" dirty="0" smtClean="0"/>
              <a:t>("menu");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content for UI Area 'content'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oPanel</a:t>
            </a:r>
            <a:r>
              <a:rPr lang="en-US" dirty="0" smtClean="0"/>
              <a:t> = new </a:t>
            </a:r>
            <a:r>
              <a:rPr lang="en-US" dirty="0" err="1" smtClean="0"/>
              <a:t>sap.ui.commons.Panel</a:t>
            </a:r>
            <a:r>
              <a:rPr lang="en-US" dirty="0" smtClean="0"/>
              <a:t>({</a:t>
            </a:r>
            <a:r>
              <a:rPr lang="en-US" dirty="0" err="1" smtClean="0"/>
              <a:t>text:"Enter</a:t>
            </a:r>
            <a:r>
              <a:rPr lang="en-US" dirty="0" smtClean="0"/>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oLabel1 = new </a:t>
            </a:r>
            <a:r>
              <a:rPr lang="en-US" dirty="0" err="1" smtClean="0"/>
              <a:t>sap.ui.commons.Label</a:t>
            </a:r>
            <a:r>
              <a:rPr lang="en-US" dirty="0" smtClean="0"/>
              <a:t>({text: "First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oTextField1 = new </a:t>
            </a:r>
            <a:r>
              <a:rPr lang="en-US" dirty="0" err="1" smtClean="0"/>
              <a:t>sap.ui.commons.TextField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oLabel2 = new </a:t>
            </a:r>
            <a:r>
              <a:rPr lang="en-US" dirty="0" err="1" smtClean="0"/>
              <a:t>sap.ui.commons.Label</a:t>
            </a:r>
            <a:r>
              <a:rPr lang="en-US" dirty="0" smtClean="0"/>
              <a:t>({text: "Last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oTextField2 = new </a:t>
            </a:r>
            <a:r>
              <a:rPr lang="en-US" dirty="0" err="1" smtClean="0"/>
              <a:t>sap.ui.commons.TextField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oButton</a:t>
            </a:r>
            <a:r>
              <a:rPr lang="en-US" dirty="0" smtClean="0"/>
              <a:t> = new </a:t>
            </a:r>
            <a:r>
              <a:rPr lang="en-US" dirty="0" err="1" smtClean="0"/>
              <a:t>sap.ui.commons.Button</a:t>
            </a:r>
            <a:r>
              <a:rPr lang="en-US" dirty="0" smtClean="0"/>
              <a:t>({text: "Submit"});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oLayout</a:t>
            </a:r>
            <a:r>
              <a:rPr lang="en-US" dirty="0" smtClean="0"/>
              <a:t> = new </a:t>
            </a:r>
            <a:r>
              <a:rPr lang="en-US" dirty="0" err="1" smtClean="0"/>
              <a:t>sap.ui.commons.layout.VerticalLayout</a:t>
            </a:r>
            <a:r>
              <a:rPr lang="en-US" dirty="0" smtClean="0"/>
              <a:t>("Layout1",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content: [oLabel1, oTextField1,oLabel2, oTextField2, </a:t>
            </a:r>
            <a:r>
              <a:rPr lang="en-US" dirty="0" err="1" smtClean="0"/>
              <a:t>oButton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oPanel.addContent</a:t>
            </a:r>
            <a:r>
              <a:rPr lang="en-US" dirty="0" smtClean="0"/>
              <a:t>(</a:t>
            </a:r>
            <a:r>
              <a:rPr lang="en-US" dirty="0" err="1" smtClean="0"/>
              <a:t>oLayout</a:t>
            </a:r>
            <a:r>
              <a:rPr lang="en-US" dirty="0" smtClean="0"/>
              <a:t>).</a:t>
            </a:r>
            <a:r>
              <a:rPr lang="en-US" dirty="0" err="1" smtClean="0"/>
              <a:t>placeAt</a:t>
            </a:r>
            <a:r>
              <a:rPr lang="en-US" dirty="0" smtClean="0"/>
              <a:t>("content");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add handler to alert </a:t>
            </a:r>
            <a:r>
              <a:rPr lang="en-US" dirty="0" err="1" smtClean="0"/>
              <a:t>textfield</a:t>
            </a:r>
            <a:r>
              <a:rPr lang="en-US" dirty="0" smtClean="0"/>
              <a:t>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oButton.attachPress</a:t>
            </a:r>
            <a:r>
              <a:rPr lang="en-US" dirty="0" smtClean="0"/>
              <a:t>(function()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var</a:t>
            </a:r>
            <a:r>
              <a:rPr lang="en-US" dirty="0" smtClean="0"/>
              <a:t> </a:t>
            </a:r>
            <a:r>
              <a:rPr lang="en-US" dirty="0" err="1" smtClean="0"/>
              <a:t>msg</a:t>
            </a:r>
            <a:r>
              <a:rPr lang="en-US" dirty="0" smtClean="0"/>
              <a:t> = "First Name: " + oTextField1.getValue()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"\n" + "Last Name: " + oTextField2.getValue();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alert(</a:t>
            </a:r>
            <a:r>
              <a:rPr lang="en-US" dirty="0" err="1" smtClean="0"/>
              <a:t>msg</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&lt;/script&gt;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&lt;/head&gt;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&lt;body class='</a:t>
            </a:r>
            <a:r>
              <a:rPr lang="en-US" dirty="0" err="1" smtClean="0"/>
              <a:t>sapUiBody</a:t>
            </a:r>
            <a:r>
              <a:rPr lang="en-US"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&lt;div id='header'&gt;&lt;/div&gt;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&lt;div id='menu'&gt;&lt;/div&gt;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&lt;div id='content'&gt;&lt;/div&gt;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&lt;/body&gt;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&lt;/html&gt;</a:t>
            </a:r>
          </a:p>
        </p:txBody>
      </p:sp>
      <p:sp>
        <p:nvSpPr>
          <p:cNvPr id="4" name="Slide Number Placeholder 3"/>
          <p:cNvSpPr>
            <a:spLocks noGrp="1"/>
          </p:cNvSpPr>
          <p:nvPr>
            <p:ph type="sldNum" sz="quarter" idx="10"/>
          </p:nvPr>
        </p:nvSpPr>
        <p:spPr/>
        <p:txBody>
          <a:bodyPr/>
          <a:lstStyle/>
          <a:p>
            <a:fld id="{50D8AD81-D0EE-4C6F-8EA1-F2087A25194E}"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245199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79506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78054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46137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966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88687" y="1522407"/>
            <a:ext cx="4996794" cy="3951784"/>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5584144" y="1522407"/>
            <a:ext cx="4996794" cy="3951784"/>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22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472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8687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46953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911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62697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28811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27372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7" name="Picture 6"/>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16"/>
            </p:custDataLst>
          </p:nvPr>
        </p:nvPicPr>
        <p:blipFill>
          <a:blip r:embed="rId18">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18228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 Type="http://schemas.openxmlformats.org/officeDocument/2006/relationships/tags" Target="../tags/tag83.xml"/><Relationship Id="rId21" Type="http://schemas.openxmlformats.org/officeDocument/2006/relationships/tags" Target="../tags/tag101.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image" Target="../media/image10.png"/><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slideLayout" Target="../slideLayouts/slideLayout6.xml"/><Relationship Id="rId10" Type="http://schemas.openxmlformats.org/officeDocument/2006/relationships/tags" Target="../tags/tag90.xml"/><Relationship Id="rId19" Type="http://schemas.openxmlformats.org/officeDocument/2006/relationships/tags" Target="../tags/tag99.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s>
</file>

<file path=ppt/slides/_rels/slide1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image" Target="../media/image12.png"/><Relationship Id="rId3" Type="http://schemas.openxmlformats.org/officeDocument/2006/relationships/tags" Target="../tags/tag110.xml"/><Relationship Id="rId21" Type="http://schemas.openxmlformats.org/officeDocument/2006/relationships/tags" Target="../tags/tag128.xml"/><Relationship Id="rId34" Type="http://schemas.openxmlformats.org/officeDocument/2006/relationships/image" Target="../media/image16.png"/><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hyperlink" Target="http://veui5infra.dhcp.wdf.sap.corp:8080/demokit/test-resources/sap/ui/commons/samples/DialogControls.html" TargetMode="External"/><Relationship Id="rId33" Type="http://schemas.openxmlformats.org/officeDocument/2006/relationships/hyperlink" Target="http://veui5infra.dhcp.wdf.sap.corp:8080/snippix/snippets/9436" TargetMode="Externa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hyperlink" Target="http://veui5infra.dhcp.wdf.sap.corp:8080/demokit/test-resources/sap/m/TileContainer.html?sap-theme=sap_bluecrystal&amp;sap-ui-xx-fakeOS=ios" TargetMode="Externa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11.png"/><Relationship Id="rId32" Type="http://schemas.openxmlformats.org/officeDocument/2006/relationships/image" Target="../media/image15.pn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hyperlink" Target="http://veui5infra.dhcp.wdf.sap.corp:8080/snippix/snippets/3529" TargetMode="External"/><Relationship Id="rId28" Type="http://schemas.openxmlformats.org/officeDocument/2006/relationships/image" Target="../media/image13.png"/><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hyperlink" Target="http://veui5infra.dhcp.wdf.sap.corp:8080/demokit/test-resources/sap/m/Bar.html?sap-theme=sap_mvi&amp;sap-ui-xx-fakeOS=ios" TargetMode="Externa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slideLayout" Target="../slideLayouts/slideLayout6.xml"/><Relationship Id="rId27" Type="http://schemas.openxmlformats.org/officeDocument/2006/relationships/hyperlink" Target="http://veui5infra.dhcp.wdf.sap.corp:8080/demokit/test-resources/sap/m/Button.html?sap-theme=sap_mvi&amp;sap-ui-xx-fakeOS=android" TargetMode="External"/><Relationship Id="rId30"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slideLayout" Target="../slideLayouts/slideLayout6.xml"/><Relationship Id="rId4" Type="http://schemas.openxmlformats.org/officeDocument/2006/relationships/tags" Target="../tags/tag132.xml"/><Relationship Id="rId9" Type="http://schemas.openxmlformats.org/officeDocument/2006/relationships/tags" Target="../tags/tag137.xml"/></Relationships>
</file>

<file path=ppt/slides/_rels/slide13.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hyperlink" Target="https://connect.bosch.com/communities/service/html/communitystart?communityUuid=74e65ca6-2bd9-410c-bcc7-f39b581ab07f&amp;successMessage=confirm.requesttojoin" TargetMode="Externa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hyperlink" Target="https://sapui5.hana.ondemand.com/#/api" TargetMode="Externa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hyperlink" Target="https://sapui5.hana.ondemand.com/#/controls" TargetMode="External"/><Relationship Id="rId5" Type="http://schemas.openxmlformats.org/officeDocument/2006/relationships/tags" Target="../tags/tag142.xml"/><Relationship Id="rId10" Type="http://schemas.openxmlformats.org/officeDocument/2006/relationships/slideLayout" Target="../slideLayouts/slideLayout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hyperlink" Target="https://connect.bosch.com/communities/service/html/communitystart?communityUuid=869bc3f5-5b8a-4c13-9089-55374cd632ca&amp;successMessage=confirm.requesttojoin" TargetMode="External"/></Relationships>
</file>

<file path=ppt/slides/_rels/slide14.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17.PNG"/><Relationship Id="rId5" Type="http://schemas.openxmlformats.org/officeDocument/2006/relationships/tags" Target="../tags/tag151.xml"/><Relationship Id="rId10" Type="http://schemas.openxmlformats.org/officeDocument/2006/relationships/slideLayout" Target="../slideLayouts/slideLayout6.xml"/><Relationship Id="rId4" Type="http://schemas.openxmlformats.org/officeDocument/2006/relationships/tags" Target="../tags/tag150.xml"/><Relationship Id="rId9" Type="http://schemas.openxmlformats.org/officeDocument/2006/relationships/tags" Target="../tags/tag155.xml"/></Relationships>
</file>

<file path=ppt/slides/_rels/slide15.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image" Target="../media/image18.PNG"/><Relationship Id="rId5" Type="http://schemas.openxmlformats.org/officeDocument/2006/relationships/tags" Target="../tags/tag160.xml"/><Relationship Id="rId10" Type="http://schemas.openxmlformats.org/officeDocument/2006/relationships/slideLayout" Target="../slideLayouts/slideLayout6.xml"/><Relationship Id="rId4" Type="http://schemas.openxmlformats.org/officeDocument/2006/relationships/tags" Target="../tags/tag159.xml"/><Relationship Id="rId9" Type="http://schemas.openxmlformats.org/officeDocument/2006/relationships/tags" Target="../tags/tag164.xml"/></Relationships>
</file>

<file path=ppt/slides/_rels/slide16.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slideLayout" Target="../slideLayouts/slideLayout12.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s>
</file>

<file path=ppt/slides/_rels/slide17.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19.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hyperlink" Target="http://vesapui5.dhcp.wdf.sap.corp:1080/trac/sapui5/wiki/SprintOverviews/Takt-2010-XI/ConfigurationProposal" TargetMode="Externa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slideLayout" Target="../slideLayouts/slideLayout6.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18.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tags" Target="../tags/tag198.xml"/><Relationship Id="rId3" Type="http://schemas.openxmlformats.org/officeDocument/2006/relationships/tags" Target="../tags/tag183.xml"/><Relationship Id="rId21" Type="http://schemas.openxmlformats.org/officeDocument/2006/relationships/slideLayout" Target="../slideLayouts/slideLayout6.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 Type="http://schemas.openxmlformats.org/officeDocument/2006/relationships/tags" Target="../tags/tag182.xml"/><Relationship Id="rId16" Type="http://schemas.openxmlformats.org/officeDocument/2006/relationships/tags" Target="../tags/tag196.xml"/><Relationship Id="rId20" Type="http://schemas.openxmlformats.org/officeDocument/2006/relationships/tags" Target="../tags/tag200.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image" Target="../media/image20.png"/><Relationship Id="rId5" Type="http://schemas.openxmlformats.org/officeDocument/2006/relationships/tags" Target="../tags/tag185.xml"/><Relationship Id="rId15" Type="http://schemas.openxmlformats.org/officeDocument/2006/relationships/tags" Target="../tags/tag195.xml"/><Relationship Id="rId23" Type="http://schemas.openxmlformats.org/officeDocument/2006/relationships/hyperlink" Target="http://veui5infra.dhcp.wdf.sap.corp:8080/snippix/" TargetMode="External"/><Relationship Id="rId10" Type="http://schemas.openxmlformats.org/officeDocument/2006/relationships/tags" Target="../tags/tag190.xml"/><Relationship Id="rId19" Type="http://schemas.openxmlformats.org/officeDocument/2006/relationships/tags" Target="../tags/tag199.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veui5infra.dhcp.wdf.sap.corp:8080/snippix/" TargetMode="External"/><Relationship Id="rId1" Type="http://schemas.openxmlformats.org/officeDocument/2006/relationships/slideLayout" Target="../slideLayouts/slideLayout13.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hyperlink" Target="http://veui5infra.dhcp.wdf.sap.corp:8080/snippix/snippets/11571" TargetMode="Externa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image" Target="../media/image23.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slideLayout" Target="../slideLayouts/slideLayout7.xml"/><Relationship Id="rId5" Type="http://schemas.openxmlformats.org/officeDocument/2006/relationships/tags" Target="../tags/tag205.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slide" Target="slide21.xml"/><Relationship Id="rId4" Type="http://schemas.openxmlformats.org/officeDocument/2006/relationships/hyperlink" Target="http://veui5infra.dhcp.wdf.sap.corp:8080/snippix/snippets/97068" TargetMode="External"/></Relationships>
</file>

<file path=ppt/slides/_rels/slide23.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slide" Target="slide22.xm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26.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slideLayout" Target="../slideLayouts/slideLayout7.xml"/><Relationship Id="rId5" Type="http://schemas.openxmlformats.org/officeDocument/2006/relationships/tags" Target="../tags/tag215.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s>
</file>

<file path=ppt/slides/_rels/slide24.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slide" Target="slide21.xml"/><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media/image24.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7.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slide" Target="slide25.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slideLayout" Target="../slideLayouts/slideLayout6.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s>
</file>

<file path=ppt/slides/_rels/slide26.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image" Target="../media/image27.PNG"/><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hyperlink" Target="http://veui5infra.dhcp.wdf.sap.corp:8080/snippix/snippets/97068" TargetMode="Externa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slideLayout" Target="../slideLayouts/slideLayout7.xml"/><Relationship Id="rId5" Type="http://schemas.openxmlformats.org/officeDocument/2006/relationships/tags" Target="../tags/tag246.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slide" Target="slide29.xml"/></Relationships>
</file>

<file path=ppt/slides/_rels/slide2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image" Target="../media/image28.PNG"/><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slide" Target="slide22.xml"/><Relationship Id="rId5" Type="http://schemas.openxmlformats.org/officeDocument/2006/relationships/tags" Target="../tags/tag256.xml"/><Relationship Id="rId10" Type="http://schemas.openxmlformats.org/officeDocument/2006/relationships/slideLayout" Target="../slideLayouts/slideLayout7.xml"/><Relationship Id="rId4" Type="http://schemas.openxmlformats.org/officeDocument/2006/relationships/tags" Target="../tags/tag255.xml"/><Relationship Id="rId9" Type="http://schemas.openxmlformats.org/officeDocument/2006/relationships/tags" Target="../tags/tag260.xml"/></Relationships>
</file>

<file path=ppt/slides/_rels/slide28.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slideLayout" Target="../slideLayouts/slideLayout1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29.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hyperlink" Target="https://sapui5.hana.ondemand.com/#/topic/213a69ca0f5949bfb29d0715ed95084a.html" TargetMode="Externa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hyperlink" Target="https://sapui5.hana.ondemand.com/#/topic/34bfb4531a974bf7be15f5937c7899d8.html" TargetMode="External"/><Relationship Id="rId5" Type="http://schemas.openxmlformats.org/officeDocument/2006/relationships/tags" Target="../tags/tag271.xml"/><Relationship Id="rId10" Type="http://schemas.openxmlformats.org/officeDocument/2006/relationships/slideLayout" Target="../slideLayouts/slideLayout2.xml"/><Relationship Id="rId4" Type="http://schemas.openxmlformats.org/officeDocument/2006/relationships/tags" Target="../tags/tag270.xml"/><Relationship Id="rId9" Type="http://schemas.openxmlformats.org/officeDocument/2006/relationships/tags" Target="../tags/tag275.xml"/></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tags" Target="../tags/tag283.xml"/><Relationship Id="rId3" Type="http://schemas.openxmlformats.org/officeDocument/2006/relationships/tags" Target="../tags/tag278.xml"/><Relationship Id="rId7" Type="http://schemas.openxmlformats.org/officeDocument/2006/relationships/tags" Target="../tags/tag282.xml"/><Relationship Id="rId12" Type="http://schemas.openxmlformats.org/officeDocument/2006/relationships/hyperlink" Target="https://sapui5.hana.ondemand.com/#/topic/510d6eeed849447fbf497cfa5b640514.html" TargetMode="Externa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hyperlink" Target="https://sapui5.hana.ondemand.com/#/topic/f25b203ec8254605a3bcbc07734b3c20.html" TargetMode="External"/><Relationship Id="rId5" Type="http://schemas.openxmlformats.org/officeDocument/2006/relationships/tags" Target="../tags/tag280.xml"/><Relationship Id="rId10" Type="http://schemas.openxmlformats.org/officeDocument/2006/relationships/slideLayout" Target="../slideLayouts/slideLayout2.xml"/><Relationship Id="rId4" Type="http://schemas.openxmlformats.org/officeDocument/2006/relationships/tags" Target="../tags/tag279.xml"/><Relationship Id="rId9" Type="http://schemas.openxmlformats.org/officeDocument/2006/relationships/tags" Target="../tags/tag284.xml"/></Relationships>
</file>

<file path=ppt/slides/_rels/slide31.xml.rels><?xml version="1.0" encoding="UTF-8" standalone="yes"?>
<Relationships xmlns="http://schemas.openxmlformats.org/package/2006/relationships"><Relationship Id="rId8" Type="http://schemas.openxmlformats.org/officeDocument/2006/relationships/tags" Target="../tags/tag292.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hyperlink" Target="https://sapui5.hana.ondemand.com/#/topic/ee8726adfdb34d748ed199f0275472f8.html" TargetMode="Externa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hyperlink" Target="https://sapui5.hana.ondemand.com/#/topic/b1fbe1a22f8d4a5bbb601591e27b68d1.html" TargetMode="External"/><Relationship Id="rId5" Type="http://schemas.openxmlformats.org/officeDocument/2006/relationships/tags" Target="../tags/tag289.xml"/><Relationship Id="rId10" Type="http://schemas.openxmlformats.org/officeDocument/2006/relationships/slideLayout" Target="../slideLayouts/slideLayout2.xml"/><Relationship Id="rId4" Type="http://schemas.openxmlformats.org/officeDocument/2006/relationships/tags" Target="../tags/tag288.xml"/><Relationship Id="rId9" Type="http://schemas.openxmlformats.org/officeDocument/2006/relationships/tags" Target="../tags/tag293.xml"/></Relationships>
</file>

<file path=ppt/slides/_rels/slide32.xml.rels><?xml version="1.0" encoding="UTF-8" standalone="yes"?>
<Relationships xmlns="http://schemas.openxmlformats.org/package/2006/relationships"><Relationship Id="rId8" Type="http://schemas.openxmlformats.org/officeDocument/2006/relationships/tags" Target="../tags/tag301.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9"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tags" Target="../tags/tag309.xml"/><Relationship Id="rId3" Type="http://schemas.openxmlformats.org/officeDocument/2006/relationships/tags" Target="../tags/tag304.xml"/><Relationship Id="rId7" Type="http://schemas.openxmlformats.org/officeDocument/2006/relationships/tags" Target="../tags/tag308.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9"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tags" Target="../tags/tag312.xml"/><Relationship Id="rId7" Type="http://schemas.openxmlformats.org/officeDocument/2006/relationships/slideLayout" Target="../slideLayouts/slideLayout7.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s>
</file>

<file path=ppt/slides/_rels/slide4.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s/_rels/slide5.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slideLayout" Target="../slideLayouts/slideLayout6.xml"/><Relationship Id="rId4" Type="http://schemas.openxmlformats.org/officeDocument/2006/relationships/tags" Target="../tags/tag33.xml"/><Relationship Id="rId9" Type="http://schemas.openxmlformats.org/officeDocument/2006/relationships/tags" Target="../tags/tag38.xml"/></Relationships>
</file>

<file path=ppt/slides/_rels/slide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hyperlink" Target="http://en.wikipedia.org/wiki/CSS" TargetMode="Externa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hyperlink" Target="http://en.wikipedia.org/wiki/Javascript" TargetMode="Externa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hyperlink" Target="http://en.wikipedia.org/wiki/Openajax" TargetMode="External"/><Relationship Id="rId5" Type="http://schemas.openxmlformats.org/officeDocument/2006/relationships/tags" Target="../tags/tag43.xml"/><Relationship Id="rId15" Type="http://schemas.openxmlformats.org/officeDocument/2006/relationships/hyperlink" Target="http://en.wikipedia.org/wiki/JQuery" TargetMode="External"/><Relationship Id="rId10" Type="http://schemas.openxmlformats.org/officeDocument/2006/relationships/slideLayout" Target="../slideLayouts/slideLayout6.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hyperlink" Target="http://en.wikipedia.org/wiki/HTML_5" TargetMode="External"/></Relationships>
</file>

<file path=ppt/slides/_rels/slide7.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slideLayout" Target="../slideLayouts/slideLayout6.xml"/><Relationship Id="rId4" Type="http://schemas.openxmlformats.org/officeDocument/2006/relationships/tags" Target="../tags/tag51.xml"/><Relationship Id="rId9" Type="http://schemas.openxmlformats.org/officeDocument/2006/relationships/tags" Target="../tags/tag56.xml"/></Relationships>
</file>

<file path=ppt/slides/_rels/slide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image" Target="../media/image8.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image" Target="../media/image7.png"/><Relationship Id="rId2" Type="http://schemas.openxmlformats.org/officeDocument/2006/relationships/tags" Target="../tags/tag58.xml"/><Relationship Id="rId16" Type="http://schemas.openxmlformats.org/officeDocument/2006/relationships/image" Target="../media/image6.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image" Target="../media/image5.png"/><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9.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Layout" Target="../slideLayouts/slideLayout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altLang="zh-CN" dirty="0" smtClean="0"/>
              <a:t>SAP UI5 training</a:t>
            </a:r>
            <a:endParaRPr lang="en-US" dirty="0"/>
          </a:p>
        </p:txBody>
      </p:sp>
    </p:spTree>
    <p:custDataLst>
      <p:tags r:id="rId1"/>
    </p:custDataLst>
    <p:extLst>
      <p:ext uri="{BB962C8B-B14F-4D97-AF65-F5344CB8AC3E}">
        <p14:creationId xmlns:p14="http://schemas.microsoft.com/office/powerpoint/2010/main" val="393884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dirty="0">
                <a:solidFill>
                  <a:srgbClr val="A80163"/>
                </a:solidFill>
              </a:rPr>
              <a:t>UI5 Architecture Overview</a:t>
            </a:r>
            <a:endParaRPr lang="en-US" sz="2800" dirty="0">
              <a:solidFill>
                <a:srgbClr val="A80163"/>
              </a:solidFill>
            </a:endParaRPr>
          </a:p>
        </p:txBody>
      </p:sp>
      <p:sp>
        <p:nvSpPr>
          <p:cNvPr id="16" name="Rounded Rectangle 15"/>
          <p:cNvSpPr/>
          <p:nvPr>
            <p:custDataLst>
              <p:tags r:id="rId9"/>
            </p:custDataLst>
          </p:nvPr>
        </p:nvSpPr>
        <p:spPr bwMode="gray">
          <a:xfrm>
            <a:off x="1282584" y="2325840"/>
            <a:ext cx="8543925" cy="2325758"/>
          </a:xfrm>
          <a:prstGeom prst="roundRect">
            <a:avLst>
              <a:gd name="adj" fmla="val 7226"/>
            </a:avLst>
          </a:prstGeom>
          <a:solidFill>
            <a:schemeClr val="bg1">
              <a:lumMod val="85000"/>
            </a:schemeClr>
          </a:solidFill>
          <a:ln w="6350" algn="ctr">
            <a:noFill/>
            <a:miter lim="800000"/>
            <a:headEnd/>
            <a:tailEnd/>
          </a:ln>
          <a:effectLst/>
          <a:scene3d>
            <a:camera prst="orthographicFront">
              <a:rot lat="0" lon="0" rev="0"/>
            </a:camera>
            <a:lightRig rig="chilly" dir="t">
              <a:rot lat="0" lon="0" rev="18480000"/>
            </a:lightRig>
          </a:scene3d>
          <a:sp3d prstMaterial="clear">
            <a:bevelT h="635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custDataLst>
              <p:tags r:id="rId10"/>
            </p:custDataLst>
          </p:nvPr>
        </p:nvSpPr>
        <p:spPr bwMode="gray">
          <a:xfrm>
            <a:off x="1282584" y="4651598"/>
            <a:ext cx="8543925" cy="1256908"/>
          </a:xfrm>
          <a:prstGeom prst="roundRect">
            <a:avLst>
              <a:gd name="adj" fmla="val 8282"/>
            </a:avLst>
          </a:prstGeom>
          <a:solidFill>
            <a:schemeClr val="bg1">
              <a:lumMod val="85000"/>
            </a:schemeClr>
          </a:solidFill>
          <a:ln w="6350" algn="ctr">
            <a:noFill/>
            <a:miter lim="800000"/>
            <a:headEnd/>
            <a:tailEnd/>
          </a:ln>
          <a:effectLst/>
          <a:scene3d>
            <a:camera prst="orthographicFront">
              <a:rot lat="0" lon="0" rev="0"/>
            </a:camera>
            <a:lightRig rig="chilly" dir="t">
              <a:rot lat="0" lon="0" rev="18480000"/>
            </a:lightRig>
          </a:scene3d>
          <a:sp3d prstMaterial="clear">
            <a:bevelT h="63500"/>
          </a:sp3d>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8" name="Picture 17"/>
          <p:cNvPicPr>
            <a:picLocks noChangeAspect="1"/>
          </p:cNvPicPr>
          <p:nvPr>
            <p:custDataLst>
              <p:tags r:id="rId11"/>
            </p:custDataLst>
          </p:nvPr>
        </p:nvPicPr>
        <p:blipFill>
          <a:blip r:embed="rId29">
            <a:extLst>
              <a:ext uri="{28A0092B-C50C-407E-A947-70E740481C1C}">
                <a14:useLocalDpi xmlns:a14="http://schemas.microsoft.com/office/drawing/2010/main" val="0"/>
              </a:ext>
            </a:extLst>
          </a:blip>
          <a:stretch>
            <a:fillRect/>
          </a:stretch>
        </p:blipFill>
        <p:spPr>
          <a:xfrm>
            <a:off x="2361119" y="771695"/>
            <a:ext cx="7829844" cy="5136811"/>
          </a:xfrm>
          <a:prstGeom prst="rect">
            <a:avLst/>
          </a:prstGeom>
          <a:ln w="28575">
            <a:headEnd type="none" w="med" len="med"/>
            <a:tailEnd type="triangle" w="med" len="med"/>
          </a:ln>
        </p:spPr>
      </p:pic>
      <p:sp>
        <p:nvSpPr>
          <p:cNvPr id="19" name="Freeform 18"/>
          <p:cNvSpPr/>
          <p:nvPr>
            <p:custDataLst>
              <p:tags r:id="rId12"/>
            </p:custDataLst>
          </p:nvPr>
        </p:nvSpPr>
        <p:spPr bwMode="gray">
          <a:xfrm>
            <a:off x="3504265" y="2087715"/>
            <a:ext cx="1269443" cy="571499"/>
          </a:xfrm>
          <a:custGeom>
            <a:avLst/>
            <a:gdLst>
              <a:gd name="connsiteX0" fmla="*/ 1362075 w 1374218"/>
              <a:gd name="connsiteY0" fmla="*/ 495300 h 495300"/>
              <a:gd name="connsiteX1" fmla="*/ 1209675 w 1374218"/>
              <a:gd name="connsiteY1" fmla="*/ 66675 h 495300"/>
              <a:gd name="connsiteX2" fmla="*/ 209550 w 1374218"/>
              <a:gd name="connsiteY2" fmla="*/ 104775 h 495300"/>
              <a:gd name="connsiteX3" fmla="*/ 0 w 1374218"/>
              <a:gd name="connsiteY3" fmla="*/ 0 h 495300"/>
              <a:gd name="connsiteX4" fmla="*/ 0 w 1374218"/>
              <a:gd name="connsiteY4" fmla="*/ 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218" h="495300">
                <a:moveTo>
                  <a:pt x="1362075" y="495300"/>
                </a:moveTo>
                <a:cubicBezTo>
                  <a:pt x="1381918" y="313531"/>
                  <a:pt x="1401762" y="131762"/>
                  <a:pt x="1209675" y="66675"/>
                </a:cubicBezTo>
                <a:cubicBezTo>
                  <a:pt x="1017588" y="1588"/>
                  <a:pt x="411162" y="115887"/>
                  <a:pt x="209550" y="104775"/>
                </a:cubicBezTo>
                <a:cubicBezTo>
                  <a:pt x="7938" y="93663"/>
                  <a:pt x="0" y="0"/>
                  <a:pt x="0" y="0"/>
                </a:cubicBezTo>
                <a:lnTo>
                  <a:pt x="0" y="0"/>
                </a:lnTo>
              </a:path>
            </a:pathLst>
          </a:custGeom>
          <a:ln>
            <a:solidFill>
              <a:schemeClr val="accent1"/>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Freeform 19"/>
          <p:cNvSpPr/>
          <p:nvPr>
            <p:custDataLst>
              <p:tags r:id="rId13"/>
            </p:custDataLst>
          </p:nvPr>
        </p:nvSpPr>
        <p:spPr bwMode="gray">
          <a:xfrm>
            <a:off x="4939860" y="2087715"/>
            <a:ext cx="1117106" cy="571500"/>
          </a:xfrm>
          <a:custGeom>
            <a:avLst/>
            <a:gdLst>
              <a:gd name="connsiteX0" fmla="*/ 50306 w 1117106"/>
              <a:gd name="connsiteY0" fmla="*/ 485775 h 485775"/>
              <a:gd name="connsiteX1" fmla="*/ 97931 w 1117106"/>
              <a:gd name="connsiteY1" fmla="*/ 114300 h 485775"/>
              <a:gd name="connsiteX2" fmla="*/ 936131 w 1117106"/>
              <a:gd name="connsiteY2" fmla="*/ 142875 h 485775"/>
              <a:gd name="connsiteX3" fmla="*/ 1117106 w 1117106"/>
              <a:gd name="connsiteY3" fmla="*/ 0 h 485775"/>
              <a:gd name="connsiteX4" fmla="*/ 1117106 w 1117106"/>
              <a:gd name="connsiteY4" fmla="*/ 0 h 48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106" h="485775">
                <a:moveTo>
                  <a:pt x="50306" y="485775"/>
                </a:moveTo>
                <a:cubicBezTo>
                  <a:pt x="300" y="328612"/>
                  <a:pt x="-49706" y="171450"/>
                  <a:pt x="97931" y="114300"/>
                </a:cubicBezTo>
                <a:cubicBezTo>
                  <a:pt x="245568" y="57150"/>
                  <a:pt x="766269" y="161925"/>
                  <a:pt x="936131" y="142875"/>
                </a:cubicBezTo>
                <a:cubicBezTo>
                  <a:pt x="1105993" y="123825"/>
                  <a:pt x="1117106" y="0"/>
                  <a:pt x="1117106" y="0"/>
                </a:cubicBezTo>
                <a:lnTo>
                  <a:pt x="1117106" y="0"/>
                </a:lnTo>
              </a:path>
            </a:pathLst>
          </a:custGeom>
          <a:ln w="19050">
            <a:solidFill>
              <a:schemeClr val="accent1"/>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custDataLst>
              <p:tags r:id="rId14"/>
            </p:custDataLst>
          </p:nvPr>
        </p:nvSpPr>
        <p:spPr bwMode="gray">
          <a:xfrm>
            <a:off x="6276041" y="2087714"/>
            <a:ext cx="638979" cy="581025"/>
          </a:xfrm>
          <a:custGeom>
            <a:avLst/>
            <a:gdLst>
              <a:gd name="connsiteX0" fmla="*/ 638175 w 638979"/>
              <a:gd name="connsiteY0" fmla="*/ 457200 h 457200"/>
              <a:gd name="connsiteX1" fmla="*/ 561975 w 638979"/>
              <a:gd name="connsiteY1" fmla="*/ 95250 h 457200"/>
              <a:gd name="connsiteX2" fmla="*/ 152400 w 638979"/>
              <a:gd name="connsiteY2" fmla="*/ 57150 h 457200"/>
              <a:gd name="connsiteX3" fmla="*/ 0 w 638979"/>
              <a:gd name="connsiteY3" fmla="*/ 0 h 457200"/>
            </a:gdLst>
            <a:ahLst/>
            <a:cxnLst>
              <a:cxn ang="0">
                <a:pos x="connsiteX0" y="connsiteY0"/>
              </a:cxn>
              <a:cxn ang="0">
                <a:pos x="connsiteX1" y="connsiteY1"/>
              </a:cxn>
              <a:cxn ang="0">
                <a:pos x="connsiteX2" y="connsiteY2"/>
              </a:cxn>
              <a:cxn ang="0">
                <a:pos x="connsiteX3" y="connsiteY3"/>
              </a:cxn>
            </a:cxnLst>
            <a:rect l="l" t="t" r="r" b="b"/>
            <a:pathLst>
              <a:path w="638979" h="457200">
                <a:moveTo>
                  <a:pt x="638175" y="457200"/>
                </a:moveTo>
                <a:cubicBezTo>
                  <a:pt x="640556" y="309562"/>
                  <a:pt x="642938" y="161925"/>
                  <a:pt x="561975" y="95250"/>
                </a:cubicBezTo>
                <a:cubicBezTo>
                  <a:pt x="481012" y="28575"/>
                  <a:pt x="246062" y="73025"/>
                  <a:pt x="152400" y="57150"/>
                </a:cubicBezTo>
                <a:cubicBezTo>
                  <a:pt x="58738" y="41275"/>
                  <a:pt x="29369" y="20637"/>
                  <a:pt x="0" y="0"/>
                </a:cubicBezTo>
              </a:path>
            </a:pathLst>
          </a:custGeom>
          <a:ln w="19050">
            <a:solidFill>
              <a:schemeClr val="accent1"/>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Freeform 21"/>
          <p:cNvSpPr/>
          <p:nvPr>
            <p:custDataLst>
              <p:tags r:id="rId15"/>
            </p:custDataLst>
          </p:nvPr>
        </p:nvSpPr>
        <p:spPr bwMode="gray">
          <a:xfrm>
            <a:off x="7001726" y="2087714"/>
            <a:ext cx="1741290" cy="581025"/>
          </a:xfrm>
          <a:custGeom>
            <a:avLst/>
            <a:gdLst>
              <a:gd name="connsiteX0" fmla="*/ 74415 w 1741290"/>
              <a:gd name="connsiteY0" fmla="*/ 495300 h 495300"/>
              <a:gd name="connsiteX1" fmla="*/ 150615 w 1741290"/>
              <a:gd name="connsiteY1" fmla="*/ 76200 h 495300"/>
              <a:gd name="connsiteX2" fmla="*/ 1426965 w 1741290"/>
              <a:gd name="connsiteY2" fmla="*/ 123825 h 495300"/>
              <a:gd name="connsiteX3" fmla="*/ 1741290 w 1741290"/>
              <a:gd name="connsiteY3" fmla="*/ 0 h 495300"/>
            </a:gdLst>
            <a:ahLst/>
            <a:cxnLst>
              <a:cxn ang="0">
                <a:pos x="connsiteX0" y="connsiteY0"/>
              </a:cxn>
              <a:cxn ang="0">
                <a:pos x="connsiteX1" y="connsiteY1"/>
              </a:cxn>
              <a:cxn ang="0">
                <a:pos x="connsiteX2" y="connsiteY2"/>
              </a:cxn>
              <a:cxn ang="0">
                <a:pos x="connsiteX3" y="connsiteY3"/>
              </a:cxn>
            </a:cxnLst>
            <a:rect l="l" t="t" r="r" b="b"/>
            <a:pathLst>
              <a:path w="1741290" h="495300">
                <a:moveTo>
                  <a:pt x="74415" y="495300"/>
                </a:moveTo>
                <a:cubicBezTo>
                  <a:pt x="-198" y="316706"/>
                  <a:pt x="-74810" y="138113"/>
                  <a:pt x="150615" y="76200"/>
                </a:cubicBezTo>
                <a:cubicBezTo>
                  <a:pt x="376040" y="14287"/>
                  <a:pt x="1161853" y="136525"/>
                  <a:pt x="1426965" y="123825"/>
                </a:cubicBezTo>
                <a:cubicBezTo>
                  <a:pt x="1692077" y="111125"/>
                  <a:pt x="1716683" y="55562"/>
                  <a:pt x="1741290" y="0"/>
                </a:cubicBezTo>
              </a:path>
            </a:pathLst>
          </a:custGeom>
          <a:ln w="19050">
            <a:solidFill>
              <a:schemeClr val="accent1"/>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3" name="Freeform 22"/>
          <p:cNvSpPr/>
          <p:nvPr>
            <p:custDataLst>
              <p:tags r:id="rId16"/>
            </p:custDataLst>
          </p:nvPr>
        </p:nvSpPr>
        <p:spPr bwMode="gray">
          <a:xfrm>
            <a:off x="5714945" y="3078314"/>
            <a:ext cx="313446" cy="409575"/>
          </a:xfrm>
          <a:custGeom>
            <a:avLst/>
            <a:gdLst>
              <a:gd name="connsiteX0" fmla="*/ 113421 w 313446"/>
              <a:gd name="connsiteY0" fmla="*/ 409575 h 409575"/>
              <a:gd name="connsiteX1" fmla="*/ 8646 w 313446"/>
              <a:gd name="connsiteY1" fmla="*/ 190500 h 409575"/>
              <a:gd name="connsiteX2" fmla="*/ 313446 w 313446"/>
              <a:gd name="connsiteY2" fmla="*/ 0 h 409575"/>
            </a:gdLst>
            <a:ahLst/>
            <a:cxnLst>
              <a:cxn ang="0">
                <a:pos x="connsiteX0" y="connsiteY0"/>
              </a:cxn>
              <a:cxn ang="0">
                <a:pos x="connsiteX1" y="connsiteY1"/>
              </a:cxn>
              <a:cxn ang="0">
                <a:pos x="connsiteX2" y="connsiteY2"/>
              </a:cxn>
            </a:cxnLst>
            <a:rect l="l" t="t" r="r" b="b"/>
            <a:pathLst>
              <a:path w="313446" h="409575">
                <a:moveTo>
                  <a:pt x="113421" y="409575"/>
                </a:moveTo>
                <a:cubicBezTo>
                  <a:pt x="44365" y="334168"/>
                  <a:pt x="-24691" y="258762"/>
                  <a:pt x="8646" y="190500"/>
                </a:cubicBezTo>
                <a:cubicBezTo>
                  <a:pt x="41983" y="122238"/>
                  <a:pt x="177714" y="61119"/>
                  <a:pt x="313446" y="0"/>
                </a:cubicBezTo>
              </a:path>
            </a:pathLst>
          </a:custGeom>
          <a:ln w="19050">
            <a:solidFill>
              <a:schemeClr val="accent3"/>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Freeform 23"/>
          <p:cNvSpPr/>
          <p:nvPr>
            <p:custDataLst>
              <p:tags r:id="rId17"/>
            </p:custDataLst>
          </p:nvPr>
        </p:nvSpPr>
        <p:spPr bwMode="gray">
          <a:xfrm>
            <a:off x="4581784" y="3430739"/>
            <a:ext cx="484582" cy="459427"/>
          </a:xfrm>
          <a:custGeom>
            <a:avLst/>
            <a:gdLst>
              <a:gd name="connsiteX0" fmla="*/ 484582 w 484582"/>
              <a:gd name="connsiteY0" fmla="*/ 419100 h 459427"/>
              <a:gd name="connsiteX1" fmla="*/ 17857 w 484582"/>
              <a:gd name="connsiteY1" fmla="*/ 419100 h 459427"/>
              <a:gd name="connsiteX2" fmla="*/ 141682 w 484582"/>
              <a:gd name="connsiteY2" fmla="*/ 0 h 459427"/>
            </a:gdLst>
            <a:ahLst/>
            <a:cxnLst>
              <a:cxn ang="0">
                <a:pos x="connsiteX0" y="connsiteY0"/>
              </a:cxn>
              <a:cxn ang="0">
                <a:pos x="connsiteX1" y="connsiteY1"/>
              </a:cxn>
              <a:cxn ang="0">
                <a:pos x="connsiteX2" y="connsiteY2"/>
              </a:cxn>
            </a:cxnLst>
            <a:rect l="l" t="t" r="r" b="b"/>
            <a:pathLst>
              <a:path w="484582" h="459427">
                <a:moveTo>
                  <a:pt x="484582" y="419100"/>
                </a:moveTo>
                <a:cubicBezTo>
                  <a:pt x="279794" y="454025"/>
                  <a:pt x="75007" y="488950"/>
                  <a:pt x="17857" y="419100"/>
                </a:cubicBezTo>
                <a:cubicBezTo>
                  <a:pt x="-39293" y="349250"/>
                  <a:pt x="51194" y="174625"/>
                  <a:pt x="141682" y="0"/>
                </a:cubicBezTo>
              </a:path>
            </a:pathLst>
          </a:custGeom>
          <a:ln w="19050">
            <a:solidFill>
              <a:schemeClr val="accent3"/>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5" name="Freeform 24"/>
          <p:cNvSpPr/>
          <p:nvPr>
            <p:custDataLst>
              <p:tags r:id="rId18"/>
            </p:custDataLst>
          </p:nvPr>
        </p:nvSpPr>
        <p:spPr bwMode="gray">
          <a:xfrm>
            <a:off x="6580841" y="3440264"/>
            <a:ext cx="1666875" cy="362494"/>
          </a:xfrm>
          <a:custGeom>
            <a:avLst/>
            <a:gdLst>
              <a:gd name="connsiteX0" fmla="*/ 0 w 2085975"/>
              <a:gd name="connsiteY0" fmla="*/ 323850 h 362494"/>
              <a:gd name="connsiteX1" fmla="*/ 1666875 w 2085975"/>
              <a:gd name="connsiteY1" fmla="*/ 333375 h 362494"/>
              <a:gd name="connsiteX2" fmla="*/ 2085975 w 2085975"/>
              <a:gd name="connsiteY2" fmla="*/ 0 h 362494"/>
            </a:gdLst>
            <a:ahLst/>
            <a:cxnLst>
              <a:cxn ang="0">
                <a:pos x="connsiteX0" y="connsiteY0"/>
              </a:cxn>
              <a:cxn ang="0">
                <a:pos x="connsiteX1" y="connsiteY1"/>
              </a:cxn>
              <a:cxn ang="0">
                <a:pos x="connsiteX2" y="connsiteY2"/>
              </a:cxn>
            </a:cxnLst>
            <a:rect l="l" t="t" r="r" b="b"/>
            <a:pathLst>
              <a:path w="2085975" h="362494">
                <a:moveTo>
                  <a:pt x="0" y="323850"/>
                </a:moveTo>
                <a:cubicBezTo>
                  <a:pt x="659606" y="355600"/>
                  <a:pt x="1319213" y="387350"/>
                  <a:pt x="1666875" y="333375"/>
                </a:cubicBezTo>
                <a:cubicBezTo>
                  <a:pt x="2014537" y="279400"/>
                  <a:pt x="2050256" y="139700"/>
                  <a:pt x="2085975" y="0"/>
                </a:cubicBezTo>
              </a:path>
            </a:pathLst>
          </a:custGeom>
          <a:ln w="19050">
            <a:solidFill>
              <a:schemeClr val="accent3"/>
            </a:solidFill>
            <a:headEnd type="none" w="med" len="med"/>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Freeform 25"/>
          <p:cNvSpPr/>
          <p:nvPr>
            <p:custDataLst>
              <p:tags r:id="rId19"/>
            </p:custDataLst>
          </p:nvPr>
        </p:nvSpPr>
        <p:spPr bwMode="gray">
          <a:xfrm>
            <a:off x="7908379" y="3430737"/>
            <a:ext cx="653662" cy="1308279"/>
          </a:xfrm>
          <a:custGeom>
            <a:avLst/>
            <a:gdLst>
              <a:gd name="connsiteX0" fmla="*/ 653662 w 653662"/>
              <a:gd name="connsiteY0" fmla="*/ 0 h 1143000"/>
              <a:gd name="connsiteX1" fmla="*/ 501262 w 653662"/>
              <a:gd name="connsiteY1" fmla="*/ 485775 h 1143000"/>
              <a:gd name="connsiteX2" fmla="*/ 53587 w 653662"/>
              <a:gd name="connsiteY2" fmla="*/ 666750 h 1143000"/>
              <a:gd name="connsiteX3" fmla="*/ 25012 w 653662"/>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653662" h="1143000">
                <a:moveTo>
                  <a:pt x="653662" y="0"/>
                </a:moveTo>
                <a:cubicBezTo>
                  <a:pt x="627468" y="187325"/>
                  <a:pt x="601274" y="374650"/>
                  <a:pt x="501262" y="485775"/>
                </a:cubicBezTo>
                <a:cubicBezTo>
                  <a:pt x="401249" y="596900"/>
                  <a:pt x="132962" y="557213"/>
                  <a:pt x="53587" y="666750"/>
                </a:cubicBezTo>
                <a:cubicBezTo>
                  <a:pt x="-25788" y="776287"/>
                  <a:pt x="-388" y="959643"/>
                  <a:pt x="25012" y="1143000"/>
                </a:cubicBezTo>
              </a:path>
            </a:pathLst>
          </a:custGeom>
          <a:ln w="19050">
            <a:solidFill>
              <a:schemeClr val="accent4"/>
            </a:solidFill>
            <a:headEnd type="triangle" w="lg" len="lg"/>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Freeform 26"/>
          <p:cNvSpPr/>
          <p:nvPr>
            <p:custDataLst>
              <p:tags r:id="rId20"/>
            </p:custDataLst>
          </p:nvPr>
        </p:nvSpPr>
        <p:spPr bwMode="gray">
          <a:xfrm>
            <a:off x="8895416" y="3440264"/>
            <a:ext cx="338958" cy="1609725"/>
          </a:xfrm>
          <a:custGeom>
            <a:avLst/>
            <a:gdLst>
              <a:gd name="connsiteX0" fmla="*/ 0 w 338958"/>
              <a:gd name="connsiteY0" fmla="*/ 0 h 1609725"/>
              <a:gd name="connsiteX1" fmla="*/ 314325 w 338958"/>
              <a:gd name="connsiteY1" fmla="*/ 619125 h 1609725"/>
              <a:gd name="connsiteX2" fmla="*/ 295275 w 338958"/>
              <a:gd name="connsiteY2" fmla="*/ 1609725 h 1609725"/>
            </a:gdLst>
            <a:ahLst/>
            <a:cxnLst>
              <a:cxn ang="0">
                <a:pos x="connsiteX0" y="connsiteY0"/>
              </a:cxn>
              <a:cxn ang="0">
                <a:pos x="connsiteX1" y="connsiteY1"/>
              </a:cxn>
              <a:cxn ang="0">
                <a:pos x="connsiteX2" y="connsiteY2"/>
              </a:cxn>
            </a:cxnLst>
            <a:rect l="l" t="t" r="r" b="b"/>
            <a:pathLst>
              <a:path w="338958" h="1609725">
                <a:moveTo>
                  <a:pt x="0" y="0"/>
                </a:moveTo>
                <a:cubicBezTo>
                  <a:pt x="132556" y="175419"/>
                  <a:pt x="265113" y="350838"/>
                  <a:pt x="314325" y="619125"/>
                </a:cubicBezTo>
                <a:cubicBezTo>
                  <a:pt x="363537" y="887412"/>
                  <a:pt x="329406" y="1248568"/>
                  <a:pt x="295275" y="1609725"/>
                </a:cubicBezTo>
              </a:path>
            </a:pathLst>
          </a:custGeom>
          <a:ln w="19050">
            <a:solidFill>
              <a:schemeClr val="accent4"/>
            </a:solidFill>
            <a:headEnd type="triangle" w="lg" len="lg"/>
            <a:tailEnd type="triangle" w="lg"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8" name="Straight Arrow Connector 27"/>
          <p:cNvCxnSpPr/>
          <p:nvPr>
            <p:custDataLst>
              <p:tags r:id="rId21"/>
            </p:custDataLst>
          </p:nvPr>
        </p:nvCxnSpPr>
        <p:spPr>
          <a:xfrm>
            <a:off x="8009591" y="5061419"/>
            <a:ext cx="0" cy="257175"/>
          </a:xfrm>
          <a:prstGeom prst="straightConnector1">
            <a:avLst/>
          </a:prstGeom>
          <a:ln>
            <a:solidFill>
              <a:schemeClr val="tx1"/>
            </a:solidFill>
            <a:headEnd type="triangle" w="lg" len="med"/>
            <a:tailEnd type="triangle" w="lg" len="med"/>
          </a:ln>
          <a:effectLst/>
        </p:spPr>
        <p:style>
          <a:lnRef idx="2">
            <a:schemeClr val="dk1"/>
          </a:lnRef>
          <a:fillRef idx="0">
            <a:schemeClr val="dk1"/>
          </a:fillRef>
          <a:effectRef idx="1">
            <a:schemeClr val="dk1"/>
          </a:effectRef>
          <a:fontRef idx="minor">
            <a:schemeClr val="tx1"/>
          </a:fontRef>
        </p:style>
      </p:cxnSp>
      <p:cxnSp>
        <p:nvCxnSpPr>
          <p:cNvPr id="29" name="Straight Arrow Connector 28"/>
          <p:cNvCxnSpPr/>
          <p:nvPr>
            <p:custDataLst>
              <p:tags r:id="rId22"/>
            </p:custDataLst>
          </p:nvPr>
        </p:nvCxnSpPr>
        <p:spPr>
          <a:xfrm>
            <a:off x="5714945" y="4497683"/>
            <a:ext cx="0" cy="307831"/>
          </a:xfrm>
          <a:prstGeom prst="straightConnector1">
            <a:avLst/>
          </a:prstGeom>
          <a:ln>
            <a:headEnd type="triangle" w="lg" len="med"/>
            <a:tailEnd type="none" w="med" len="med"/>
          </a:ln>
          <a:effectLst/>
        </p:spPr>
        <p:style>
          <a:lnRef idx="2">
            <a:schemeClr val="dk1"/>
          </a:lnRef>
          <a:fillRef idx="0">
            <a:schemeClr val="dk1"/>
          </a:fillRef>
          <a:effectRef idx="1">
            <a:schemeClr val="dk1"/>
          </a:effectRef>
          <a:fontRef idx="minor">
            <a:schemeClr val="tx1"/>
          </a:fontRef>
        </p:style>
      </p:cxnSp>
      <p:sp>
        <p:nvSpPr>
          <p:cNvPr id="30" name="Rectangle 29"/>
          <p:cNvSpPr/>
          <p:nvPr>
            <p:custDataLst>
              <p:tags r:id="rId23"/>
            </p:custDataLst>
          </p:nvPr>
        </p:nvSpPr>
        <p:spPr>
          <a:xfrm>
            <a:off x="1426572" y="3082006"/>
            <a:ext cx="1441420" cy="646331"/>
          </a:xfrm>
          <a:prstGeom prst="rect">
            <a:avLst/>
          </a:prstGeom>
          <a:noFill/>
        </p:spPr>
        <p:txBody>
          <a:bodyPr wrap="none" lIns="91440" tIns="45720" rIns="91440" bIns="45720">
            <a:spAutoFit/>
          </a:bodyPr>
          <a:lstStyle/>
          <a:p>
            <a:pPr algn="ctr"/>
            <a:r>
              <a:rPr lang="en-US" b="1" dirty="0" smtClean="0">
                <a:ln w="1905"/>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effectLst>
                  <a:innerShdw blurRad="114300">
                    <a:prstClr val="black"/>
                  </a:innerShdw>
                </a:effectLst>
              </a:rPr>
              <a:t>Application</a:t>
            </a:r>
          </a:p>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CLIENT</a:t>
            </a:r>
            <a:endParaRPr lang="en-US" b="1" dirty="0">
              <a:ln w="1905"/>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effectLst>
                <a:innerShdw blurRad="114300">
                  <a:prstClr val="black"/>
                </a:innerShdw>
              </a:effectLst>
            </a:endParaRPr>
          </a:p>
        </p:txBody>
      </p:sp>
      <p:sp>
        <p:nvSpPr>
          <p:cNvPr id="31" name="Rectangle 30"/>
          <p:cNvSpPr/>
          <p:nvPr>
            <p:custDataLst>
              <p:tags r:id="rId24"/>
            </p:custDataLst>
          </p:nvPr>
        </p:nvSpPr>
        <p:spPr>
          <a:xfrm>
            <a:off x="1426572" y="4903740"/>
            <a:ext cx="1441420" cy="646331"/>
          </a:xfrm>
          <a:prstGeom prst="rect">
            <a:avLst/>
          </a:prstGeom>
          <a:noFill/>
        </p:spPr>
        <p:txBody>
          <a:bodyPr wrap="none" lIns="91440" tIns="45720" rIns="91440" bIns="45720">
            <a:spAutoFit/>
          </a:bodyPr>
          <a:lstStyle/>
          <a:p>
            <a:pPr algn="ctr"/>
            <a:r>
              <a:rPr lang="en-US" b="1" dirty="0">
                <a:ln w="1905"/>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effectLst>
                  <a:innerShdw blurRad="114300">
                    <a:prstClr val="black"/>
                  </a:innerShdw>
                </a:effectLst>
              </a:rPr>
              <a:t>Application</a:t>
            </a:r>
          </a:p>
          <a:p>
            <a:pPr algn="ct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SERVER</a:t>
            </a:r>
            <a:endParaRPr lang="en-US" b="1" dirty="0">
              <a:ln w="1905"/>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effectLst>
                <a:innerShdw blurRad="114300">
                  <a:prstClr val="black"/>
                </a:innerShdw>
              </a:effectLst>
            </a:endParaRPr>
          </a:p>
        </p:txBody>
      </p:sp>
      <p:cxnSp>
        <p:nvCxnSpPr>
          <p:cNvPr id="32" name="Straight Arrow Connector 31"/>
          <p:cNvCxnSpPr/>
          <p:nvPr>
            <p:custDataLst>
              <p:tags r:id="rId25"/>
            </p:custDataLst>
          </p:nvPr>
        </p:nvCxnSpPr>
        <p:spPr>
          <a:xfrm>
            <a:off x="4648145" y="4497683"/>
            <a:ext cx="0" cy="307831"/>
          </a:xfrm>
          <a:prstGeom prst="straightConnector1">
            <a:avLst/>
          </a:prstGeom>
          <a:ln>
            <a:headEnd type="triangle" w="lg" len="med"/>
            <a:tailEnd type="none" w="med" len="med"/>
          </a:ln>
          <a:effectLst/>
        </p:spPr>
        <p:style>
          <a:lnRef idx="2">
            <a:schemeClr val="dk1"/>
          </a:lnRef>
          <a:fillRef idx="0">
            <a:schemeClr val="dk1"/>
          </a:fillRef>
          <a:effectRef idx="1">
            <a:schemeClr val="dk1"/>
          </a:effectRef>
          <a:fontRef idx="minor">
            <a:schemeClr val="tx1"/>
          </a:fontRef>
        </p:style>
      </p:cxnSp>
      <p:cxnSp>
        <p:nvCxnSpPr>
          <p:cNvPr id="33" name="Straight Arrow Connector 32"/>
          <p:cNvCxnSpPr/>
          <p:nvPr>
            <p:custDataLst>
              <p:tags r:id="rId26"/>
            </p:custDataLst>
          </p:nvPr>
        </p:nvCxnSpPr>
        <p:spPr>
          <a:xfrm>
            <a:off x="3606745" y="4497683"/>
            <a:ext cx="0" cy="307831"/>
          </a:xfrm>
          <a:prstGeom prst="straightConnector1">
            <a:avLst/>
          </a:prstGeom>
          <a:ln>
            <a:headEnd type="triangle" w="lg" len="med"/>
            <a:tailEnd type="none" w="med" len="med"/>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p:nvPr>
            <p:custDataLst>
              <p:tags r:id="rId27"/>
            </p:custDataLst>
          </p:nvPr>
        </p:nvCxnSpPr>
        <p:spPr>
          <a:xfrm>
            <a:off x="6743645" y="4497683"/>
            <a:ext cx="0" cy="307831"/>
          </a:xfrm>
          <a:prstGeom prst="straightConnector1">
            <a:avLst/>
          </a:prstGeom>
          <a:ln>
            <a:headEnd type="triangle" w="lg" len="med"/>
            <a:tailEnd type="none" w="med" len="med"/>
          </a:ln>
          <a:effectLst/>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65426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TextBox 2"/>
          <p:cNvSpPr txBox="1"/>
          <p:nvPr>
            <p:custDataLst>
              <p:tags r:id="rId5"/>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5" name="Rectangle 24"/>
          <p:cNvSpPr/>
          <p:nvPr>
            <p:custDataLst>
              <p:tags r:id="rId6"/>
            </p:custDataLst>
          </p:nvPr>
        </p:nvSpPr>
        <p:spPr bwMode="gray">
          <a:xfrm>
            <a:off x="4746258" y="3225348"/>
            <a:ext cx="4053470" cy="2337472"/>
          </a:xfrm>
          <a:prstGeom prst="rect">
            <a:avLst/>
          </a:prstGeom>
          <a:solidFill>
            <a:schemeClr val="bg1"/>
          </a:solidFill>
          <a:ln w="6350" algn="ctr">
            <a:solidFill>
              <a:schemeClr val="bg1"/>
            </a:solidFill>
            <a:miter lim="800000"/>
            <a:headEnd/>
            <a:tailEnd/>
          </a:ln>
          <a:effectLst>
            <a:outerShdw blurRad="1524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Rectangle 25"/>
          <p:cNvSpPr/>
          <p:nvPr>
            <p:custDataLst>
              <p:tags r:id="rId7"/>
            </p:custDataLst>
          </p:nvPr>
        </p:nvSpPr>
        <p:spPr bwMode="gray">
          <a:xfrm>
            <a:off x="335390" y="3225348"/>
            <a:ext cx="4053470" cy="2337472"/>
          </a:xfrm>
          <a:prstGeom prst="rect">
            <a:avLst/>
          </a:prstGeom>
          <a:solidFill>
            <a:schemeClr val="bg1"/>
          </a:solidFill>
          <a:ln w="6350" algn="ctr">
            <a:solidFill>
              <a:schemeClr val="bg1"/>
            </a:solidFill>
            <a:miter lim="800000"/>
            <a:headEnd/>
            <a:tailEnd/>
          </a:ln>
          <a:effectLst>
            <a:outerShdw blurRad="1524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7" name="Rectangle 26"/>
          <p:cNvSpPr/>
          <p:nvPr>
            <p:custDataLst>
              <p:tags r:id="rId8"/>
            </p:custDataLst>
          </p:nvPr>
        </p:nvSpPr>
        <p:spPr bwMode="gray">
          <a:xfrm>
            <a:off x="4746258" y="707683"/>
            <a:ext cx="4053470" cy="2337472"/>
          </a:xfrm>
          <a:prstGeom prst="rect">
            <a:avLst/>
          </a:prstGeom>
          <a:solidFill>
            <a:schemeClr val="bg1"/>
          </a:solidFill>
          <a:ln w="6350" algn="ctr">
            <a:solidFill>
              <a:schemeClr val="bg1"/>
            </a:solidFill>
            <a:miter lim="800000"/>
            <a:headEnd/>
            <a:tailEnd/>
          </a:ln>
          <a:effectLst>
            <a:outerShdw blurRad="1524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8" name="Rectangle 27"/>
          <p:cNvSpPr/>
          <p:nvPr>
            <p:custDataLst>
              <p:tags r:id="rId9"/>
            </p:custDataLst>
          </p:nvPr>
        </p:nvSpPr>
        <p:spPr bwMode="gray">
          <a:xfrm>
            <a:off x="376274" y="707683"/>
            <a:ext cx="4053470" cy="2337472"/>
          </a:xfrm>
          <a:prstGeom prst="rect">
            <a:avLst/>
          </a:prstGeom>
          <a:solidFill>
            <a:schemeClr val="bg1"/>
          </a:solidFill>
          <a:ln w="6350" algn="ctr">
            <a:solidFill>
              <a:schemeClr val="bg1"/>
            </a:solidFill>
            <a:miter lim="800000"/>
            <a:headEnd/>
            <a:tailEnd/>
          </a:ln>
          <a:effectLst>
            <a:outerShdw blurRad="1524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9" name="Title 1"/>
          <p:cNvSpPr>
            <a:spLocks noGrp="1"/>
          </p:cNvSpPr>
          <p:nvPr>
            <p:ph type="title"/>
            <p:custDataLst>
              <p:tags r:id="rId10"/>
            </p:custDataLst>
          </p:nvPr>
        </p:nvSpPr>
        <p:spPr>
          <a:xfrm>
            <a:off x="266700" y="0"/>
            <a:ext cx="8496000" cy="756000"/>
          </a:xfrm>
        </p:spPr>
        <p:txBody>
          <a:bodyPr/>
          <a:lstStyle/>
          <a:p>
            <a:pPr>
              <a:lnSpc>
                <a:spcPct val="89000"/>
              </a:lnSpc>
              <a:spcBef>
                <a:spcPts val="0"/>
              </a:spcBef>
            </a:pPr>
            <a:r>
              <a:rPr lang="en-GB" sz="2800" dirty="0">
                <a:solidFill>
                  <a:srgbClr val="A80163"/>
                </a:solidFill>
              </a:rPr>
              <a:t>UI5 </a:t>
            </a:r>
            <a:r>
              <a:rPr lang="en-GB" sz="2800" dirty="0">
                <a:solidFill>
                  <a:srgbClr val="A80163"/>
                </a:solidFill>
              </a:rPr>
              <a:t>Control Libraries</a:t>
            </a:r>
            <a:endParaRPr lang="en-US" sz="2800" dirty="0">
              <a:solidFill>
                <a:srgbClr val="A80163"/>
              </a:solidFill>
            </a:endParaRPr>
          </a:p>
        </p:txBody>
      </p:sp>
      <p:pic>
        <p:nvPicPr>
          <p:cNvPr id="30" name="Picture 7" descr="C:\Users\C5166248\Desktop\sapui5 controls\datatable.png">
            <a:hlinkClick r:id="rId23"/>
          </p:cNvPr>
          <p:cNvPicPr>
            <a:picLocks noChangeAspect="1" noChangeArrowheads="1"/>
          </p:cNvPicPr>
          <p:nvPr>
            <p:custDataLst>
              <p:tags r:id="rId11"/>
            </p:custDataLst>
          </p:nvPr>
        </p:nvPicPr>
        <p:blipFill>
          <a:blip r:embed="rId24" cstate="print">
            <a:extLst>
              <a:ext uri="{28A0092B-C50C-407E-A947-70E740481C1C}">
                <a14:useLocalDpi xmlns:a14="http://schemas.microsoft.com/office/drawing/2010/main" val="0"/>
              </a:ext>
            </a:extLst>
          </a:blip>
          <a:srcRect/>
          <a:stretch>
            <a:fillRect/>
          </a:stretch>
        </p:blipFill>
        <p:spPr bwMode="auto">
          <a:xfrm>
            <a:off x="616056" y="3805716"/>
            <a:ext cx="3511187" cy="1671379"/>
          </a:xfrm>
          <a:prstGeom prst="rect">
            <a:avLst/>
          </a:prstGeom>
          <a:noFill/>
          <a:ln>
            <a:solidFill>
              <a:schemeClr val="bg1">
                <a:lumMod val="50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31" name="Picture 30">
            <a:hlinkClick r:id="rId25"/>
          </p:cNvPr>
          <p:cNvPicPr>
            <a:picLocks noChangeAspect="1"/>
          </p:cNvPicPr>
          <p:nvPr>
            <p:custDataLst>
              <p:tags r:id="rId12"/>
            </p:custDataLst>
          </p:nvPr>
        </p:nvPicPr>
        <p:blipFill>
          <a:blip r:embed="rId26">
            <a:extLst>
              <a:ext uri="{28A0092B-C50C-407E-A947-70E740481C1C}">
                <a14:useLocalDpi xmlns:a14="http://schemas.microsoft.com/office/drawing/2010/main" val="0"/>
              </a:ext>
            </a:extLst>
          </a:blip>
          <a:stretch>
            <a:fillRect/>
          </a:stretch>
        </p:blipFill>
        <p:spPr>
          <a:xfrm>
            <a:off x="645865" y="1460991"/>
            <a:ext cx="3511187" cy="1506619"/>
          </a:xfrm>
          <a:prstGeom prst="rect">
            <a:avLst/>
          </a:prstGeom>
          <a:noFill/>
          <a:ln>
            <a:solidFill>
              <a:schemeClr val="bg1">
                <a:lumMod val="50000"/>
              </a:schemeClr>
            </a:solidFill>
          </a:ln>
          <a:effectLst>
            <a:innerShdw blurRad="114300">
              <a:prstClr val="black"/>
            </a:innerShdw>
          </a:effectLst>
        </p:spPr>
      </p:pic>
      <p:sp>
        <p:nvSpPr>
          <p:cNvPr id="32" name="Rectangle 31"/>
          <p:cNvSpPr/>
          <p:nvPr>
            <p:custDataLst>
              <p:tags r:id="rId13"/>
            </p:custDataLst>
          </p:nvPr>
        </p:nvSpPr>
        <p:spPr>
          <a:xfrm>
            <a:off x="-146908" y="661497"/>
            <a:ext cx="4619625" cy="646331"/>
          </a:xfrm>
          <a:prstGeom prst="rect">
            <a:avLst/>
          </a:prstGeom>
        </p:spPr>
        <p:txBody>
          <a:bodyPr wrap="square">
            <a:spAutoFit/>
          </a:bodyPr>
          <a:lstStyle/>
          <a:p>
            <a:pPr lvl="1" algn="ctr"/>
            <a:r>
              <a:rPr lang="en-GB" b="1" dirty="0" err="1" smtClean="0"/>
              <a:t>sap.ui.commons</a:t>
            </a:r>
            <a:r>
              <a:rPr lang="en-GB" sz="2400" b="1" dirty="0" smtClean="0"/>
              <a:t> </a:t>
            </a:r>
          </a:p>
          <a:p>
            <a:pPr lvl="1" algn="ctr"/>
            <a:r>
              <a:rPr lang="en-GB" sz="1200" dirty="0" smtClean="0"/>
              <a:t>Includes </a:t>
            </a:r>
            <a:r>
              <a:rPr lang="en-GB" sz="1200" dirty="0"/>
              <a:t>“bread and butter" controls like </a:t>
            </a:r>
            <a:r>
              <a:rPr lang="en-GB" sz="1200" dirty="0" err="1" smtClean="0"/>
              <a:t>TextField</a:t>
            </a:r>
            <a:r>
              <a:rPr lang="en-GB" sz="1200" dirty="0" smtClean="0"/>
              <a:t>, Button</a:t>
            </a:r>
            <a:endParaRPr lang="en-GB" sz="1200" dirty="0"/>
          </a:p>
        </p:txBody>
      </p:sp>
      <p:sp>
        <p:nvSpPr>
          <p:cNvPr id="33" name="Rectangle 32"/>
          <p:cNvSpPr/>
          <p:nvPr>
            <p:custDataLst>
              <p:tags r:id="rId14"/>
            </p:custDataLst>
          </p:nvPr>
        </p:nvSpPr>
        <p:spPr>
          <a:xfrm>
            <a:off x="4291743" y="599061"/>
            <a:ext cx="4572000" cy="830997"/>
          </a:xfrm>
          <a:prstGeom prst="rect">
            <a:avLst/>
          </a:prstGeom>
        </p:spPr>
        <p:txBody>
          <a:bodyPr>
            <a:spAutoFit/>
          </a:bodyPr>
          <a:lstStyle/>
          <a:p>
            <a:pPr lvl="1" algn="ctr"/>
            <a:r>
              <a:rPr lang="en-GB" b="1" dirty="0" smtClean="0"/>
              <a:t>sap.ui.ux3</a:t>
            </a:r>
            <a:r>
              <a:rPr lang="en-GB" sz="2400" b="1" dirty="0" smtClean="0"/>
              <a:t> </a:t>
            </a:r>
            <a:br>
              <a:rPr lang="en-GB" sz="2400" b="1" dirty="0" smtClean="0"/>
            </a:br>
            <a:r>
              <a:rPr lang="en-GB" sz="1200" dirty="0" smtClean="0"/>
              <a:t>Includes </a:t>
            </a:r>
            <a:r>
              <a:rPr lang="en-GB" sz="1200" dirty="0"/>
              <a:t>UX3 patterns, mainly available in </a:t>
            </a:r>
            <a:endParaRPr lang="en-GB" sz="1200" dirty="0" smtClean="0"/>
          </a:p>
          <a:p>
            <a:pPr lvl="1" algn="ctr"/>
            <a:r>
              <a:rPr lang="en-GB" sz="1200" dirty="0" smtClean="0"/>
              <a:t>“</a:t>
            </a:r>
            <a:r>
              <a:rPr lang="en-GB" sz="1200" dirty="0"/>
              <a:t>Gold Reflection” </a:t>
            </a:r>
            <a:r>
              <a:rPr lang="en-GB" sz="1200" dirty="0" smtClean="0"/>
              <a:t>design, e.g</a:t>
            </a:r>
            <a:r>
              <a:rPr lang="en-GB" sz="1200" dirty="0"/>
              <a:t>.: </a:t>
            </a:r>
            <a:r>
              <a:rPr lang="en-GB" sz="1200" dirty="0" smtClean="0"/>
              <a:t>Shell</a:t>
            </a:r>
            <a:endParaRPr lang="en-GB" sz="1200" dirty="0"/>
          </a:p>
        </p:txBody>
      </p:sp>
      <p:sp>
        <p:nvSpPr>
          <p:cNvPr id="34" name="Rectangle 33"/>
          <p:cNvSpPr/>
          <p:nvPr>
            <p:custDataLst>
              <p:tags r:id="rId15"/>
            </p:custDataLst>
          </p:nvPr>
        </p:nvSpPr>
        <p:spPr>
          <a:xfrm>
            <a:off x="-142269" y="3135458"/>
            <a:ext cx="4572000" cy="646331"/>
          </a:xfrm>
          <a:prstGeom prst="rect">
            <a:avLst/>
          </a:prstGeom>
        </p:spPr>
        <p:txBody>
          <a:bodyPr>
            <a:spAutoFit/>
          </a:bodyPr>
          <a:lstStyle/>
          <a:p>
            <a:pPr lvl="1" algn="ctr"/>
            <a:r>
              <a:rPr lang="en-GB" b="1" dirty="0" err="1" smtClean="0"/>
              <a:t>sap.ui.table</a:t>
            </a:r>
            <a:r>
              <a:rPr lang="en-GB" sz="2400" b="1" dirty="0" smtClean="0"/>
              <a:t> </a:t>
            </a:r>
          </a:p>
          <a:p>
            <a:pPr lvl="1" algn="ctr"/>
            <a:r>
              <a:rPr lang="en-GB" sz="1200" dirty="0" smtClean="0"/>
              <a:t>Includes </a:t>
            </a:r>
            <a:r>
              <a:rPr lang="en-GB" sz="1200" dirty="0"/>
              <a:t>the Table control</a:t>
            </a:r>
          </a:p>
        </p:txBody>
      </p:sp>
      <p:sp>
        <p:nvSpPr>
          <p:cNvPr id="35" name="Rectangle 34"/>
          <p:cNvSpPr/>
          <p:nvPr>
            <p:custDataLst>
              <p:tags r:id="rId16"/>
            </p:custDataLst>
          </p:nvPr>
        </p:nvSpPr>
        <p:spPr>
          <a:xfrm>
            <a:off x="4280877" y="3135182"/>
            <a:ext cx="4572000" cy="646331"/>
          </a:xfrm>
          <a:prstGeom prst="rect">
            <a:avLst/>
          </a:prstGeom>
        </p:spPr>
        <p:txBody>
          <a:bodyPr>
            <a:spAutoFit/>
          </a:bodyPr>
          <a:lstStyle/>
          <a:p>
            <a:pPr lvl="1" algn="ctr"/>
            <a:r>
              <a:rPr lang="en-GB" b="1" dirty="0" err="1" smtClean="0"/>
              <a:t>sap.m</a:t>
            </a:r>
            <a:r>
              <a:rPr lang="en-GB" sz="2400" b="1" dirty="0" smtClean="0"/>
              <a:t> </a:t>
            </a:r>
          </a:p>
          <a:p>
            <a:pPr lvl="1" algn="ctr"/>
            <a:r>
              <a:rPr lang="en-GB" sz="1200" dirty="0" smtClean="0"/>
              <a:t>Includes </a:t>
            </a:r>
            <a:r>
              <a:rPr lang="en-GB" sz="1200" dirty="0"/>
              <a:t>controls for mobile </a:t>
            </a:r>
            <a:r>
              <a:rPr lang="en-GB" sz="1200" dirty="0" smtClean="0"/>
              <a:t>devices</a:t>
            </a:r>
          </a:p>
        </p:txBody>
      </p:sp>
      <p:sp>
        <p:nvSpPr>
          <p:cNvPr id="36" name="Rectangle 35"/>
          <p:cNvSpPr/>
          <p:nvPr>
            <p:custDataLst>
              <p:tags r:id="rId17"/>
            </p:custDataLst>
          </p:nvPr>
        </p:nvSpPr>
        <p:spPr>
          <a:xfrm>
            <a:off x="4354186" y="5249839"/>
            <a:ext cx="4912267" cy="369332"/>
          </a:xfrm>
          <a:prstGeom prst="rect">
            <a:avLst/>
          </a:prstGeom>
        </p:spPr>
        <p:txBody>
          <a:bodyPr wrap="square">
            <a:spAutoFit/>
          </a:bodyPr>
          <a:lstStyle/>
          <a:p>
            <a:pPr lvl="2"/>
            <a:r>
              <a:rPr lang="en-GB" b="1" dirty="0"/>
              <a:t>And more</a:t>
            </a:r>
            <a:r>
              <a:rPr lang="en-GB" dirty="0"/>
              <a:t>, </a:t>
            </a:r>
            <a:r>
              <a:rPr lang="en-GB" sz="1200" dirty="0"/>
              <a:t>like </a:t>
            </a:r>
            <a:r>
              <a:rPr lang="en-GB" sz="1200" dirty="0" err="1"/>
              <a:t>sap.viz</a:t>
            </a:r>
            <a:r>
              <a:rPr lang="en-GB" sz="1200" dirty="0"/>
              <a:t>, </a:t>
            </a:r>
            <a:r>
              <a:rPr lang="en-GB" sz="1200" dirty="0" err="1"/>
              <a:t>sap.ui.dev</a:t>
            </a:r>
            <a:r>
              <a:rPr lang="en-GB" sz="1200" dirty="0"/>
              <a:t> …</a:t>
            </a:r>
          </a:p>
        </p:txBody>
      </p:sp>
      <p:pic>
        <p:nvPicPr>
          <p:cNvPr id="37" name="Picture 36">
            <a:hlinkClick r:id="rId27"/>
          </p:cNvPr>
          <p:cNvPicPr>
            <a:picLocks noChangeAspect="1"/>
          </p:cNvPicPr>
          <p:nvPr>
            <p:custDataLst>
              <p:tags r:id="rId18"/>
            </p:custDataLst>
          </p:nvPr>
        </p:nvPicPr>
        <p:blipFill>
          <a:blip r:embed="rId28" cstate="print">
            <a:extLst>
              <a:ext uri="{28A0092B-C50C-407E-A947-70E740481C1C}">
                <a14:useLocalDpi xmlns:a14="http://schemas.microsoft.com/office/drawing/2010/main" val="0"/>
              </a:ext>
            </a:extLst>
          </a:blip>
          <a:stretch>
            <a:fillRect/>
          </a:stretch>
        </p:blipFill>
        <p:spPr>
          <a:xfrm>
            <a:off x="5011334" y="3781512"/>
            <a:ext cx="951202" cy="1453353"/>
          </a:xfrm>
          <a:prstGeom prst="rect">
            <a:avLst/>
          </a:prstGeom>
          <a:noFill/>
          <a:ln>
            <a:solidFill>
              <a:schemeClr val="bg1">
                <a:lumMod val="50000"/>
              </a:schemeClr>
            </a:solidFill>
          </a:ln>
          <a:effectLst>
            <a:innerShdw blurRad="114300">
              <a:prstClr val="black"/>
            </a:innerShdw>
          </a:effectLst>
        </p:spPr>
      </p:pic>
      <p:pic>
        <p:nvPicPr>
          <p:cNvPr id="38" name="Picture 37">
            <a:hlinkClick r:id="rId29"/>
          </p:cNvPr>
          <p:cNvPicPr>
            <a:picLocks noChangeAspect="1"/>
          </p:cNvPicPr>
          <p:nvPr>
            <p:custDataLst>
              <p:tags r:id="rId19"/>
            </p:custDataLst>
          </p:nvPr>
        </p:nvPicPr>
        <p:blipFill>
          <a:blip r:embed="rId30" cstate="print">
            <a:extLst>
              <a:ext uri="{28A0092B-C50C-407E-A947-70E740481C1C}">
                <a14:useLocalDpi xmlns:a14="http://schemas.microsoft.com/office/drawing/2010/main" val="0"/>
              </a:ext>
            </a:extLst>
          </a:blip>
          <a:stretch>
            <a:fillRect/>
          </a:stretch>
        </p:blipFill>
        <p:spPr>
          <a:xfrm>
            <a:off x="6333143" y="3781790"/>
            <a:ext cx="955899" cy="1453076"/>
          </a:xfrm>
          <a:prstGeom prst="rect">
            <a:avLst/>
          </a:prstGeom>
          <a:noFill/>
          <a:ln>
            <a:solidFill>
              <a:schemeClr val="bg1">
                <a:lumMod val="50000"/>
              </a:schemeClr>
            </a:solidFill>
          </a:ln>
          <a:effectLst>
            <a:innerShdw blurRad="114300">
              <a:prstClr val="black"/>
            </a:innerShdw>
          </a:effectLst>
        </p:spPr>
      </p:pic>
      <p:pic>
        <p:nvPicPr>
          <p:cNvPr id="39" name="Picture 38">
            <a:hlinkClick r:id="rId31"/>
          </p:cNvPr>
          <p:cNvPicPr>
            <a:picLocks noChangeAspect="1"/>
          </p:cNvPicPr>
          <p:nvPr>
            <p:custDataLst>
              <p:tags r:id="rId20"/>
            </p:custDataLst>
          </p:nvPr>
        </p:nvPicPr>
        <p:blipFill>
          <a:blip r:embed="rId32" cstate="print">
            <a:extLst>
              <a:ext uri="{28A0092B-C50C-407E-A947-70E740481C1C}">
                <a14:useLocalDpi xmlns:a14="http://schemas.microsoft.com/office/drawing/2010/main" val="0"/>
              </a:ext>
            </a:extLst>
          </a:blip>
          <a:stretch>
            <a:fillRect/>
          </a:stretch>
        </p:blipFill>
        <p:spPr>
          <a:xfrm>
            <a:off x="7633149" y="3781789"/>
            <a:ext cx="941784" cy="1453077"/>
          </a:xfrm>
          <a:prstGeom prst="rect">
            <a:avLst/>
          </a:prstGeom>
          <a:noFill/>
          <a:ln>
            <a:solidFill>
              <a:schemeClr val="bg1">
                <a:lumMod val="50000"/>
              </a:schemeClr>
            </a:solidFill>
          </a:ln>
          <a:effectLst>
            <a:innerShdw blurRad="114300">
              <a:prstClr val="black"/>
            </a:innerShdw>
          </a:effectLst>
        </p:spPr>
      </p:pic>
      <p:pic>
        <p:nvPicPr>
          <p:cNvPr id="40" name="Picture 6" descr="C:\Users\C5166248\Desktop\sapui5 controls\shell.png">
            <a:hlinkClick r:id="rId33"/>
          </p:cNvPr>
          <p:cNvPicPr>
            <a:picLocks noChangeAspect="1" noChangeArrowheads="1"/>
          </p:cNvPicPr>
          <p:nvPr>
            <p:custDataLst>
              <p:tags r:id="rId21"/>
            </p:custDataLst>
          </p:nvPr>
        </p:nvPicPr>
        <p:blipFill>
          <a:blip r:embed="rId34" cstate="print">
            <a:extLst>
              <a:ext uri="{28A0092B-C50C-407E-A947-70E740481C1C}">
                <a14:useLocalDpi xmlns:a14="http://schemas.microsoft.com/office/drawing/2010/main" val="0"/>
              </a:ext>
            </a:extLst>
          </a:blip>
          <a:srcRect/>
          <a:stretch>
            <a:fillRect/>
          </a:stretch>
        </p:blipFill>
        <p:spPr bwMode="auto">
          <a:xfrm>
            <a:off x="5577467" y="1441941"/>
            <a:ext cx="2431324" cy="1543989"/>
          </a:xfrm>
          <a:prstGeom prst="rect">
            <a:avLst/>
          </a:prstGeom>
          <a:noFill/>
          <a:ln>
            <a:solidFill>
              <a:schemeClr val="bg1">
                <a:lumMod val="50000"/>
              </a:schemeClr>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6501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UI5 and Extensibility</a:t>
            </a:r>
            <a:endParaRPr lang="en-US" sz="2800" dirty="0">
              <a:solidFill>
                <a:srgbClr val="A80163"/>
              </a:solidFill>
            </a:endParaRPr>
          </a:p>
        </p:txBody>
      </p:sp>
      <p:sp>
        <p:nvSpPr>
          <p:cNvPr id="9" name="Text Placeholder 2"/>
          <p:cNvSpPr txBox="1">
            <a:spLocks/>
          </p:cNvSpPr>
          <p:nvPr>
            <p:custDataLst>
              <p:tags r:id="rId9"/>
            </p:custDataLst>
          </p:nvPr>
        </p:nvSpPr>
        <p:spPr>
          <a:xfrm>
            <a:off x="266700" y="1360804"/>
            <a:ext cx="8494713" cy="4391026"/>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spcAft>
                <a:spcPts val="1200"/>
              </a:spcAft>
            </a:pPr>
            <a:r>
              <a:rPr lang="en-GB" b="1" smtClean="0"/>
              <a:t>UI5 allows application developers to</a:t>
            </a:r>
          </a:p>
          <a:p>
            <a:pPr lvl="2" fontAlgn="auto">
              <a:spcAft>
                <a:spcPts val="1200"/>
              </a:spcAft>
            </a:pPr>
            <a:r>
              <a:rPr lang="en-GB" smtClean="0"/>
              <a:t>Include their own JavaScript, HTML and CSS into UI5 based pages</a:t>
            </a:r>
          </a:p>
          <a:p>
            <a:pPr lvl="2" fontAlgn="auto">
              <a:spcAft>
                <a:spcPts val="1200"/>
              </a:spcAft>
            </a:pPr>
            <a:r>
              <a:rPr lang="en-GB" smtClean="0"/>
              <a:t>Include other JavaScript libraries where UI5 is lacking controls or functionality</a:t>
            </a:r>
          </a:p>
          <a:p>
            <a:pPr lvl="2" fontAlgn="auto">
              <a:spcAft>
                <a:spcPts val="1200"/>
              </a:spcAft>
            </a:pPr>
            <a:r>
              <a:rPr lang="en-GB" smtClean="0"/>
              <a:t>Create composite controls from existing UI5 controls</a:t>
            </a:r>
          </a:p>
          <a:p>
            <a:pPr lvl="2" fontAlgn="auto">
              <a:spcAft>
                <a:spcPts val="1200"/>
              </a:spcAft>
            </a:pPr>
            <a:r>
              <a:rPr lang="en-GB" smtClean="0"/>
              <a:t>Write new UI libraries and new controls</a:t>
            </a:r>
          </a:p>
          <a:p>
            <a:pPr lvl="2" fontAlgn="auto">
              <a:spcAft>
                <a:spcPts val="1200"/>
              </a:spcAft>
            </a:pPr>
            <a:r>
              <a:rPr lang="en-GB" smtClean="0"/>
              <a:t>Write plug-ins for the UI5 core</a:t>
            </a:r>
          </a:p>
          <a:p>
            <a:pPr lvl="2" fontAlgn="auto">
              <a:spcAft>
                <a:spcPts val="1200"/>
              </a:spcAft>
            </a:pPr>
            <a:endParaRPr lang="en-GB" smtClean="0"/>
          </a:p>
          <a:p>
            <a:pPr marL="0" lvl="2" indent="0" fontAlgn="auto">
              <a:spcBef>
                <a:spcPts val="1620"/>
              </a:spcBef>
              <a:spcAft>
                <a:spcPts val="0"/>
              </a:spcAft>
              <a:buSzPct val="80000"/>
              <a:buFontTx/>
              <a:buNone/>
            </a:pPr>
            <a:r>
              <a:rPr lang="en-GB" sz="1800" smtClean="0"/>
              <a:t>This way UI5 development groups should not become a bottleneck for application groups in need of a certain functionality.</a:t>
            </a:r>
          </a:p>
          <a:p>
            <a:pPr fontAlgn="auto">
              <a:spcAft>
                <a:spcPts val="0"/>
              </a:spcAft>
            </a:pPr>
            <a:endParaRPr lang="en-US" dirty="0"/>
          </a:p>
        </p:txBody>
      </p:sp>
    </p:spTree>
    <p:custDataLst>
      <p:tags r:id="rId1"/>
    </p:custDataLst>
    <p:extLst>
      <p:ext uri="{BB962C8B-B14F-4D97-AF65-F5344CB8AC3E}">
        <p14:creationId xmlns:p14="http://schemas.microsoft.com/office/powerpoint/2010/main" val="152351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UI5 Knowledge and  Resources</a:t>
            </a:r>
          </a:p>
        </p:txBody>
      </p:sp>
      <p:sp>
        <p:nvSpPr>
          <p:cNvPr id="9" name="Text Placeholder 2"/>
          <p:cNvSpPr txBox="1">
            <a:spLocks/>
          </p:cNvSpPr>
          <p:nvPr>
            <p:custDataLst>
              <p:tags r:id="rId9"/>
            </p:custDataLst>
          </p:nvPr>
        </p:nvSpPr>
        <p:spPr>
          <a:xfrm>
            <a:off x="259080" y="1116535"/>
            <a:ext cx="4165200" cy="4581320"/>
          </a:xfrm>
          <a:prstGeom prst="rect">
            <a:avLst/>
          </a:prstGeom>
        </p:spPr>
        <p:txBody>
          <a:bodyPr>
            <a:normAutofit lnSpcReduction="1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spcAft>
                <a:spcPts val="1200"/>
              </a:spcAft>
            </a:pPr>
            <a:r>
              <a:rPr lang="en-GB" b="1" dirty="0" smtClean="0"/>
              <a:t>Documentation and Information</a:t>
            </a:r>
          </a:p>
          <a:p>
            <a:pPr lvl="3" fontAlgn="auto">
              <a:spcAft>
                <a:spcPts val="1200"/>
              </a:spcAft>
              <a:buClr>
                <a:schemeClr val="accent1"/>
              </a:buClr>
              <a:buFont typeface="Arial" pitchFamily="34" charset="0"/>
              <a:buChar char="•"/>
            </a:pPr>
            <a:r>
              <a:rPr lang="en-GB" sz="1500" dirty="0" err="1" smtClean="0">
                <a:hlinkClick r:id="rId11"/>
              </a:rPr>
              <a:t>Demokit</a:t>
            </a:r>
            <a:endParaRPr lang="en-GB" sz="1500" dirty="0" smtClean="0"/>
          </a:p>
          <a:p>
            <a:pPr lvl="3" fontAlgn="auto">
              <a:spcAft>
                <a:spcPts val="1200"/>
              </a:spcAft>
              <a:buClr>
                <a:schemeClr val="accent1"/>
              </a:buClr>
              <a:buFont typeface="Arial" pitchFamily="34" charset="0"/>
              <a:buChar char="•"/>
            </a:pPr>
            <a:r>
              <a:rPr lang="en-GB" sz="1500" dirty="0" smtClean="0">
                <a:hlinkClick r:id="rId12"/>
              </a:rPr>
              <a:t>API Documentation </a:t>
            </a:r>
          </a:p>
          <a:p>
            <a:pPr marL="180000" lvl="3" indent="0" fontAlgn="auto">
              <a:spcAft>
                <a:spcPts val="1200"/>
              </a:spcAft>
              <a:buClr>
                <a:schemeClr val="accent1"/>
              </a:buClr>
              <a:buFontTx/>
              <a:buNone/>
            </a:pPr>
            <a:endParaRPr lang="en-GB" sz="1500" dirty="0" smtClean="0">
              <a:hlinkClick r:id="rId12"/>
            </a:endParaRPr>
          </a:p>
          <a:p>
            <a:pPr lvl="1" fontAlgn="auto">
              <a:spcAft>
                <a:spcPts val="1200"/>
              </a:spcAft>
            </a:pPr>
            <a:r>
              <a:rPr lang="en-GB" b="1" dirty="0" smtClean="0"/>
              <a:t>Bosch Communities </a:t>
            </a:r>
          </a:p>
          <a:p>
            <a:pPr lvl="3" fontAlgn="auto">
              <a:spcAft>
                <a:spcPts val="1200"/>
              </a:spcAft>
              <a:buClr>
                <a:schemeClr val="accent1"/>
              </a:buClr>
              <a:buFont typeface="Arial" pitchFamily="34" charset="0"/>
              <a:buChar char="•"/>
            </a:pPr>
            <a:r>
              <a:rPr lang="en-GB" dirty="0" smtClean="0">
                <a:hlinkClick r:id="rId13"/>
              </a:rPr>
              <a:t>SAP UI</a:t>
            </a:r>
            <a:endParaRPr lang="en-GB" dirty="0" smtClean="0"/>
          </a:p>
          <a:p>
            <a:pPr lvl="3" fontAlgn="auto">
              <a:spcAft>
                <a:spcPts val="1200"/>
              </a:spcAft>
              <a:buClr>
                <a:schemeClr val="accent1"/>
              </a:buClr>
              <a:buFont typeface="Arial" pitchFamily="34" charset="0"/>
              <a:buChar char="•"/>
            </a:pPr>
            <a:r>
              <a:rPr lang="en-GB" dirty="0" smtClean="0">
                <a:hlinkClick r:id="rId14"/>
              </a:rPr>
              <a:t>SAP Fiori</a:t>
            </a:r>
            <a:endParaRPr lang="en-GB" dirty="0" smtClean="0"/>
          </a:p>
          <a:p>
            <a:pPr lvl="3" fontAlgn="auto">
              <a:spcAft>
                <a:spcPts val="1200"/>
              </a:spcAft>
              <a:buClr>
                <a:schemeClr val="accent1"/>
              </a:buClr>
              <a:buFont typeface="Arial" pitchFamily="34" charset="0"/>
              <a:buChar char="•"/>
            </a:pPr>
            <a:endParaRPr lang="en-GB" dirty="0" smtClean="0"/>
          </a:p>
          <a:p>
            <a:pPr lvl="1" fontAlgn="auto">
              <a:spcAft>
                <a:spcPts val="1200"/>
              </a:spcAft>
            </a:pPr>
            <a:r>
              <a:rPr lang="en-GB" b="1" dirty="0" smtClean="0"/>
              <a:t>Development Tools</a:t>
            </a:r>
          </a:p>
          <a:p>
            <a:pPr lvl="3" fontAlgn="auto">
              <a:spcAft>
                <a:spcPts val="1200"/>
              </a:spcAft>
              <a:buClr>
                <a:schemeClr val="accent1"/>
              </a:buClr>
              <a:buFont typeface="Arial" pitchFamily="34" charset="0"/>
              <a:buChar char="•"/>
            </a:pPr>
            <a:r>
              <a:rPr lang="en-GB" dirty="0" smtClean="0"/>
              <a:t>SAP </a:t>
            </a:r>
            <a:r>
              <a:rPr lang="en-US" altLang="zh-CN" dirty="0" smtClean="0"/>
              <a:t>Web IDE</a:t>
            </a:r>
            <a:endParaRPr lang="en-GB" dirty="0" smtClean="0"/>
          </a:p>
          <a:p>
            <a:pPr lvl="3" fontAlgn="auto">
              <a:spcAft>
                <a:spcPts val="1200"/>
              </a:spcAft>
              <a:buClr>
                <a:schemeClr val="accent1"/>
              </a:buClr>
              <a:buFont typeface="Arial" pitchFamily="34" charset="0"/>
              <a:buChar char="•"/>
            </a:pPr>
            <a:r>
              <a:rPr lang="en-GB" dirty="0" smtClean="0"/>
              <a:t>Eclipse</a:t>
            </a:r>
            <a:endParaRPr lang="en-GB" dirty="0"/>
          </a:p>
        </p:txBody>
      </p:sp>
    </p:spTree>
    <p:custDataLst>
      <p:tags r:id="rId1"/>
    </p:custDataLst>
    <p:extLst>
      <p:ext uri="{BB962C8B-B14F-4D97-AF65-F5344CB8AC3E}">
        <p14:creationId xmlns:p14="http://schemas.microsoft.com/office/powerpoint/2010/main" val="799221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dirty="0" smtClean="0">
                <a:ln>
                  <a:noFill/>
                </a:ln>
                <a:effectLst/>
                <a:uLnTx/>
                <a:uFillTx/>
              </a:rPr>
              <a:t>Header of section</a:t>
            </a:r>
            <a:endParaRPr kumimoji="0" lang="en-US" sz="2800" b="0" i="0" u="none" strike="noStrike" kern="0" cap="none" normalizeH="0" baseline="0" noProof="0" dirty="0"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UI5 Application Example</a:t>
            </a:r>
            <a:endParaRPr lang="en-US" sz="2800" dirty="0">
              <a:solidFill>
                <a:srgbClr val="A80163"/>
              </a:solidFill>
            </a:endParaRPr>
          </a:p>
        </p:txBody>
      </p:sp>
      <p:pic>
        <p:nvPicPr>
          <p:cNvPr id="11" name="Picture 10"/>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410845" y="1529776"/>
            <a:ext cx="8449916" cy="3933764"/>
          </a:xfrm>
          <a:prstGeom prst="rect">
            <a:avLst/>
          </a:prstGeom>
          <a:ln>
            <a:solidFill>
              <a:schemeClr val="bg1">
                <a:lumMod val="50000"/>
              </a:schemeClr>
            </a:solidFill>
          </a:ln>
          <a:effectLst>
            <a:innerShdw blurRad="114300">
              <a:prstClr val="black"/>
            </a:innerShdw>
          </a:effectLst>
        </p:spPr>
      </p:pic>
    </p:spTree>
    <p:custDataLst>
      <p:tags r:id="rId1"/>
    </p:custDataLst>
    <p:extLst>
      <p:ext uri="{BB962C8B-B14F-4D97-AF65-F5344CB8AC3E}">
        <p14:creationId xmlns:p14="http://schemas.microsoft.com/office/powerpoint/2010/main" val="99305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altLang="zh-CN" sz="2800" dirty="0" smtClean="0">
                <a:solidFill>
                  <a:srgbClr val="A80163"/>
                </a:solidFill>
              </a:rPr>
              <a:t>UI5 Application Example</a:t>
            </a:r>
            <a:endParaRPr lang="en-US" sz="2800" dirty="0">
              <a:solidFill>
                <a:srgbClr val="A80163"/>
              </a:solidFill>
            </a:endParaRPr>
          </a:p>
        </p:txBody>
      </p:sp>
      <p:pic>
        <p:nvPicPr>
          <p:cNvPr id="9" name="Picture 8"/>
          <p:cNvPicPr>
            <a:picLocks noChangeAspect="1"/>
          </p:cNvPicPr>
          <p:nvPr>
            <p:custDataLst>
              <p:tags r:id="rId9"/>
            </p:custDataLst>
          </p:nvPr>
        </p:nvPicPr>
        <p:blipFill>
          <a:blip r:embed="rId11">
            <a:extLst>
              <a:ext uri="{28A0092B-C50C-407E-A947-70E740481C1C}">
                <a14:useLocalDpi xmlns:a14="http://schemas.microsoft.com/office/drawing/2010/main" val="0"/>
              </a:ext>
            </a:extLst>
          </a:blip>
          <a:stretch>
            <a:fillRect/>
          </a:stretch>
        </p:blipFill>
        <p:spPr>
          <a:xfrm>
            <a:off x="266700" y="1424940"/>
            <a:ext cx="8455210" cy="3933764"/>
          </a:xfrm>
          <a:prstGeom prst="rect">
            <a:avLst/>
          </a:prstGeom>
          <a:ln>
            <a:solidFill>
              <a:schemeClr val="bg1"/>
            </a:solidFill>
          </a:ln>
          <a:effectLst>
            <a:innerShdw blurRad="114300">
              <a:prstClr val="black"/>
            </a:innerShdw>
          </a:effectLst>
        </p:spPr>
      </p:pic>
    </p:spTree>
    <p:custDataLst>
      <p:tags r:id="rId1"/>
    </p:custDataLst>
    <p:extLst>
      <p:ext uri="{BB962C8B-B14F-4D97-AF65-F5344CB8AC3E}">
        <p14:creationId xmlns:p14="http://schemas.microsoft.com/office/powerpoint/2010/main" val="222156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latin typeface="BentonSans Bold" pitchFamily="2" charset="0"/>
              </a:rPr>
              <a:t>Programming Applications</a:t>
            </a:r>
          </a:p>
          <a:p>
            <a:pPr marL="0" indent="0">
              <a:lnSpc>
                <a:spcPct val="90000"/>
              </a:lnSpc>
              <a:spcBef>
                <a:spcPts val="0"/>
              </a:spcBef>
              <a:buNone/>
            </a:pPr>
            <a:endParaRPr lang="en-US" sz="4000" dirty="0">
              <a:solidFill>
                <a:srgbClr val="A80163"/>
              </a:solidFill>
            </a:endParaRPr>
          </a:p>
        </p:txBody>
      </p:sp>
    </p:spTree>
    <p:custDataLst>
      <p:tags r:id="rId1"/>
    </p:custDataLst>
    <p:extLst>
      <p:ext uri="{BB962C8B-B14F-4D97-AF65-F5344CB8AC3E}">
        <p14:creationId xmlns:p14="http://schemas.microsoft.com/office/powerpoint/2010/main" val="197108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latin typeface="BentonSans Bold" pitchFamily="2" charset="0"/>
              </a:rPr>
              <a:t>SAPUI5 bootstrap</a:t>
            </a:r>
            <a:endParaRPr lang="en-US" sz="2800" dirty="0">
              <a:solidFill>
                <a:srgbClr val="A80163"/>
              </a:solidFill>
            </a:endParaRPr>
          </a:p>
        </p:txBody>
      </p:sp>
      <p:sp>
        <p:nvSpPr>
          <p:cNvPr id="10" name="Text Placeholder 4"/>
          <p:cNvSpPr txBox="1">
            <a:spLocks/>
          </p:cNvSpPr>
          <p:nvPr>
            <p:custDataLst>
              <p:tags r:id="rId9"/>
            </p:custDataLst>
          </p:nvPr>
        </p:nvSpPr>
        <p:spPr>
          <a:xfrm>
            <a:off x="-82903" y="1162684"/>
            <a:ext cx="11326284" cy="4391026"/>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lnSpc>
                <a:spcPct val="115000"/>
              </a:lnSpc>
              <a:spcBef>
                <a:spcPts val="162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kern="0" smtClean="0">
                <a:ea typeface="Arial Unicode MS" pitchFamily="34" charset="-128"/>
                <a:cs typeface="Arial Unicode MS" pitchFamily="34" charset="-128"/>
              </a:rPr>
              <a:t>UI5 pages always have to start with the bootstrap, to load the UI5 runtime.</a:t>
            </a:r>
          </a:p>
          <a:p>
            <a:pPr lvl="1" fontAlgn="auto">
              <a:lnSpc>
                <a:spcPct val="115000"/>
              </a:lnSpc>
              <a:spcBef>
                <a:spcPts val="162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kern="0" smtClean="0">
              <a:latin typeface="Consolas" pitchFamily="49" charset="0"/>
              <a:ea typeface="Arial Unicode MS" pitchFamily="34" charset="-128"/>
              <a:cs typeface="Arial Unicode MS" pitchFamily="34" charset="-128"/>
            </a:endParaRPr>
          </a:p>
          <a:p>
            <a:pPr lvl="1" fontAlgn="auto">
              <a:lnSpc>
                <a:spcPct val="115000"/>
              </a:lnSpc>
              <a:spcBef>
                <a:spcPts val="162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kern="0" smtClean="0">
              <a:latin typeface="Consolas" pitchFamily="49" charset="0"/>
              <a:ea typeface="Arial Unicode MS" pitchFamily="34" charset="-128"/>
              <a:cs typeface="Arial Unicode MS" pitchFamily="34" charset="-128"/>
            </a:endParaRPr>
          </a:p>
          <a:p>
            <a:pPr lvl="1" fontAlgn="auto">
              <a:lnSpc>
                <a:spcPct val="115000"/>
              </a:lnSpc>
              <a:spcBef>
                <a:spcPts val="162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1400" smtClean="0">
              <a:latin typeface="Consolas" pitchFamily="49" charset="0"/>
              <a:ea typeface="Times New Roman"/>
              <a:cs typeface="Consolas" pitchFamily="49" charset="0"/>
            </a:endParaRPr>
          </a:p>
          <a:p>
            <a:pPr lvl="1" fontAlgn="base">
              <a:spcBef>
                <a:spcPct val="50000"/>
              </a:spcBef>
              <a:spcAft>
                <a:spcPct val="0"/>
              </a:spcAft>
              <a:buClr>
                <a:srgbClr val="F0AB00"/>
              </a:buClr>
            </a:pPr>
            <a:r>
              <a:rPr lang="en-GB" kern="0" smtClean="0">
                <a:ea typeface="Arial Unicode MS" pitchFamily="34" charset="-128"/>
                <a:cs typeface="Arial Unicode MS" pitchFamily="34" charset="-128"/>
              </a:rPr>
              <a:t>Attributes of the script tag are evaluated and used to configure the runtime</a:t>
            </a:r>
          </a:p>
          <a:p>
            <a:pPr lvl="2" fontAlgn="base">
              <a:spcBef>
                <a:spcPct val="50000"/>
              </a:spcBef>
              <a:spcAft>
                <a:spcPct val="0"/>
              </a:spcAft>
              <a:buClr>
                <a:srgbClr val="F0AB00"/>
              </a:buClr>
            </a:pPr>
            <a:r>
              <a:rPr lang="en-GB" sz="1800" b="1" smtClean="0">
                <a:solidFill>
                  <a:schemeClr val="accent3"/>
                </a:solidFill>
                <a:latin typeface="Consolas" pitchFamily="49" charset="0"/>
                <a:cs typeface="Consolas" pitchFamily="49" charset="0"/>
              </a:rPr>
              <a:t>data-sap-ui-libs:</a:t>
            </a:r>
            <a:r>
              <a:rPr lang="en-GB" sz="1800" kern="0" smtClean="0">
                <a:ea typeface="Arial Unicode MS" pitchFamily="34" charset="-128"/>
                <a:cs typeface="Consolas" pitchFamily="49" charset="0"/>
              </a:rPr>
              <a:t> </a:t>
            </a:r>
            <a:r>
              <a:rPr lang="en-GB" sz="1800" kern="0" smtClean="0">
                <a:ea typeface="Arial Unicode MS" pitchFamily="34" charset="-128"/>
                <a:cs typeface="Arial Unicode MS" pitchFamily="34" charset="-128"/>
              </a:rPr>
              <a:t>the controls libraries to be used, comma-separated</a:t>
            </a:r>
          </a:p>
          <a:p>
            <a:pPr lvl="2" fontAlgn="base">
              <a:spcBef>
                <a:spcPct val="50000"/>
              </a:spcBef>
              <a:spcAft>
                <a:spcPct val="0"/>
              </a:spcAft>
              <a:buClr>
                <a:srgbClr val="F0AB00"/>
              </a:buClr>
            </a:pPr>
            <a:r>
              <a:rPr lang="en-GB" sz="1800" b="1" smtClean="0">
                <a:solidFill>
                  <a:schemeClr val="accent3"/>
                </a:solidFill>
                <a:latin typeface="Consolas" pitchFamily="49" charset="0"/>
                <a:cs typeface="Consolas" pitchFamily="49" charset="0"/>
              </a:rPr>
              <a:t>data-sap-ui-theme:</a:t>
            </a:r>
            <a:r>
              <a:rPr lang="en-GB" sz="1800" kern="0" smtClean="0">
                <a:ea typeface="Arial Unicode MS" pitchFamily="34" charset="-128"/>
                <a:cs typeface="Consolas" pitchFamily="49" charset="0"/>
              </a:rPr>
              <a:t> </a:t>
            </a:r>
            <a:r>
              <a:rPr lang="en-GB" sz="1800" kern="0" smtClean="0">
                <a:ea typeface="Arial Unicode MS" pitchFamily="34" charset="-128"/>
                <a:cs typeface="Arial Unicode MS" pitchFamily="34" charset="-128"/>
              </a:rPr>
              <a:t>the theme</a:t>
            </a:r>
          </a:p>
          <a:p>
            <a:pPr lvl="2" fontAlgn="base">
              <a:spcBef>
                <a:spcPct val="50000"/>
              </a:spcBef>
              <a:spcAft>
                <a:spcPct val="0"/>
              </a:spcAft>
              <a:buClr>
                <a:srgbClr val="F0AB00"/>
              </a:buClr>
            </a:pPr>
            <a:r>
              <a:rPr lang="en-GB" sz="1800" kern="0" smtClean="0">
                <a:ea typeface="Arial Unicode MS" pitchFamily="34" charset="-128"/>
                <a:cs typeface="Arial Unicode MS" pitchFamily="34" charset="-128"/>
              </a:rPr>
              <a:t>There are </a:t>
            </a:r>
            <a:r>
              <a:rPr lang="en-GB" sz="1800" kern="0" smtClean="0">
                <a:ea typeface="Arial Unicode MS" pitchFamily="34" charset="-128"/>
                <a:cs typeface="Arial Unicode MS" pitchFamily="34" charset="-128"/>
                <a:hlinkClick r:id="rId12"/>
              </a:rPr>
              <a:t>more</a:t>
            </a:r>
            <a:r>
              <a:rPr lang="en-GB" sz="1800" kern="0" smtClean="0">
                <a:ea typeface="Arial Unicode MS" pitchFamily="34" charset="-128"/>
                <a:cs typeface="Arial Unicode MS" pitchFamily="34" charset="-128"/>
              </a:rPr>
              <a:t> attributes: </a:t>
            </a:r>
            <a:r>
              <a:rPr lang="en-GB" sz="1800" b="1" smtClean="0">
                <a:solidFill>
                  <a:schemeClr val="accent3"/>
                </a:solidFill>
                <a:latin typeface="Consolas" pitchFamily="49" charset="0"/>
                <a:cs typeface="Consolas" pitchFamily="49" charset="0"/>
              </a:rPr>
              <a:t>data-sap-ui-language</a:t>
            </a:r>
            <a:r>
              <a:rPr lang="en-GB" sz="1800" smtClean="0">
                <a:latin typeface="Consolas" pitchFamily="49" charset="0"/>
                <a:cs typeface="Consolas" pitchFamily="49" charset="0"/>
              </a:rPr>
              <a:t>, </a:t>
            </a:r>
            <a:r>
              <a:rPr lang="en-GB" sz="1800" b="1" smtClean="0">
                <a:solidFill>
                  <a:schemeClr val="accent3"/>
                </a:solidFill>
                <a:latin typeface="Consolas" pitchFamily="49" charset="0"/>
                <a:cs typeface="Consolas" pitchFamily="49" charset="0"/>
              </a:rPr>
              <a:t>data-sap-ui-rtl</a:t>
            </a:r>
            <a:r>
              <a:rPr lang="en-GB" sz="1800" smtClean="0">
                <a:latin typeface="Consolas" pitchFamily="49" charset="0"/>
                <a:cs typeface="Consolas" pitchFamily="49" charset="0"/>
              </a:rPr>
              <a:t>, …</a:t>
            </a:r>
          </a:p>
          <a:p>
            <a:pPr lvl="2" fontAlgn="base">
              <a:spcBef>
                <a:spcPct val="50000"/>
              </a:spcBef>
              <a:spcAft>
                <a:spcPct val="0"/>
              </a:spcAft>
              <a:buClr>
                <a:srgbClr val="F0AB00"/>
              </a:buClr>
            </a:pPr>
            <a:r>
              <a:rPr lang="en-GB" sz="1800" kern="0" smtClean="0">
                <a:ea typeface="Arial Unicode MS" pitchFamily="34" charset="-128"/>
                <a:cs typeface="Arial Unicode MS" pitchFamily="34" charset="-128"/>
              </a:rPr>
              <a:t>Instead of putting the attributes in the script tag, many can also be added as URL parameters</a:t>
            </a:r>
          </a:p>
          <a:p>
            <a:pPr fontAlgn="auto">
              <a:spcAft>
                <a:spcPts val="0"/>
              </a:spcAft>
            </a:pPr>
            <a:endParaRPr lang="en-US" dirty="0"/>
          </a:p>
        </p:txBody>
      </p:sp>
      <p:pic>
        <p:nvPicPr>
          <p:cNvPr id="11" name="Picture 10"/>
          <p:cNvPicPr>
            <a:picLocks noChangeAspect="1"/>
          </p:cNvPicPr>
          <p:nvPr>
            <p:custDataLst>
              <p:tags r:id="rId10"/>
            </p:custDataLst>
          </p:nvPr>
        </p:nvPicPr>
        <p:blipFill>
          <a:blip r:embed="rId13">
            <a:extLst>
              <a:ext uri="{28A0092B-C50C-407E-A947-70E740481C1C}">
                <a14:useLocalDpi xmlns:a14="http://schemas.microsoft.com/office/drawing/2010/main" val="0"/>
              </a:ext>
            </a:extLst>
          </a:blip>
          <a:stretch>
            <a:fillRect/>
          </a:stretch>
        </p:blipFill>
        <p:spPr>
          <a:xfrm>
            <a:off x="1352348" y="1644249"/>
            <a:ext cx="8324498" cy="1088786"/>
          </a:xfrm>
          <a:prstGeom prst="rect">
            <a:avLst/>
          </a:prstGeom>
          <a:effectLst>
            <a:innerShdw blurRad="114300">
              <a:prstClr val="black"/>
            </a:innerShdw>
          </a:effectLst>
        </p:spPr>
      </p:pic>
    </p:spTree>
    <p:custDataLst>
      <p:tags r:id="rId1"/>
    </p:custDataLst>
    <p:extLst>
      <p:ext uri="{BB962C8B-B14F-4D97-AF65-F5344CB8AC3E}">
        <p14:creationId xmlns:p14="http://schemas.microsoft.com/office/powerpoint/2010/main" val="1947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8763"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latin typeface="BentonSans Bold" pitchFamily="2" charset="0"/>
              </a:rPr>
              <a:t>Application script and UI Area</a:t>
            </a:r>
            <a:endParaRPr lang="en-US" sz="2800" dirty="0">
              <a:solidFill>
                <a:srgbClr val="A80163"/>
              </a:solidFill>
            </a:endParaRPr>
          </a:p>
        </p:txBody>
      </p:sp>
      <p:sp>
        <p:nvSpPr>
          <p:cNvPr id="10" name="Rounded Rectangle 9">
            <a:hlinkClick r:id="rId22" action="ppaction://hlinksldjump" highlightClick="1"/>
          </p:cNvPr>
          <p:cNvSpPr/>
          <p:nvPr>
            <p:custDataLst>
              <p:tags r:id="rId9"/>
            </p:custDataLst>
          </p:nvPr>
        </p:nvSpPr>
        <p:spPr bwMode="gray">
          <a:xfrm>
            <a:off x="8161880" y="585903"/>
            <a:ext cx="1767479" cy="382674"/>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defTabSz="822777">
              <a:spcBef>
                <a:spcPct val="50000"/>
              </a:spcBef>
              <a:buClr>
                <a:srgbClr val="F0AB00"/>
              </a:buClr>
              <a:buSzPct val="80000"/>
            </a:pPr>
            <a:r>
              <a:rPr lang="de-DE" sz="1620" kern="0" dirty="0" err="1">
                <a:ea typeface="Arial Unicode MS" pitchFamily="34" charset="-128"/>
                <a:cs typeface="Arial Unicode MS" pitchFamily="34" charset="-128"/>
              </a:rPr>
              <a:t>Exercise</a:t>
            </a:r>
            <a:r>
              <a:rPr lang="de-DE" sz="1620" kern="0" dirty="0">
                <a:ea typeface="Arial Unicode MS" pitchFamily="34" charset="-128"/>
                <a:cs typeface="Arial Unicode MS" pitchFamily="34" charset="-128"/>
              </a:rPr>
              <a:t> 1</a:t>
            </a:r>
          </a:p>
        </p:txBody>
      </p:sp>
      <p:sp>
        <p:nvSpPr>
          <p:cNvPr id="13" name="Text Placeholder 3"/>
          <p:cNvSpPr txBox="1">
            <a:spLocks/>
          </p:cNvSpPr>
          <p:nvPr>
            <p:custDataLst>
              <p:tags r:id="rId10"/>
            </p:custDataLst>
          </p:nvPr>
        </p:nvSpPr>
        <p:spPr>
          <a:xfrm>
            <a:off x="258763" y="1167907"/>
            <a:ext cx="8384339" cy="409920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spcAft>
                <a:spcPts val="0"/>
              </a:spcAft>
            </a:pPr>
            <a:r>
              <a:rPr lang="en-GB" smtClean="0"/>
              <a:t>After the bootstrap script tag an "application script" can follow in which the UI5 </a:t>
            </a:r>
            <a:r>
              <a:rPr lang="en-GB" smtClean="0">
                <a:hlinkClick r:id="rId23"/>
              </a:rPr>
              <a:t>application</a:t>
            </a:r>
            <a:r>
              <a:rPr lang="en-GB" smtClean="0"/>
              <a:t> is written</a:t>
            </a:r>
            <a:br>
              <a:rPr lang="en-GB" smtClean="0"/>
            </a:br>
            <a:endParaRPr lang="en-GB" smtClean="0"/>
          </a:p>
          <a:p>
            <a:pPr lvl="2" fontAlgn="auto">
              <a:spcAft>
                <a:spcPts val="0"/>
              </a:spcAft>
            </a:pPr>
            <a:r>
              <a:rPr lang="en-GB" smtClean="0"/>
              <a:t>You create your controls like layouts and TextFields</a:t>
            </a:r>
          </a:p>
          <a:p>
            <a:pPr lvl="2" fontAlgn="auto">
              <a:spcAft>
                <a:spcPts val="0"/>
              </a:spcAft>
            </a:pPr>
            <a:r>
              <a:rPr lang="en-GB" smtClean="0"/>
              <a:t>Display your controls in an HTML element called "UI area" by invoking the </a:t>
            </a:r>
            <a:r>
              <a:rPr lang="en-GB" b="1" smtClean="0">
                <a:solidFill>
                  <a:schemeClr val="tx2"/>
                </a:solidFill>
                <a:latin typeface="Consolas" pitchFamily="49" charset="0"/>
                <a:cs typeface="Consolas" pitchFamily="49" charset="0"/>
              </a:rPr>
              <a:t>placeAt</a:t>
            </a:r>
            <a:r>
              <a:rPr lang="en-GB" smtClean="0">
                <a:solidFill>
                  <a:schemeClr val="tx2"/>
                </a:solidFill>
              </a:rPr>
              <a:t> </a:t>
            </a:r>
            <a:r>
              <a:rPr lang="en-GB" smtClean="0"/>
              <a:t>method (there can be multiple UI areas)</a:t>
            </a:r>
          </a:p>
          <a:p>
            <a:pPr marL="88900" lvl="2" indent="0" fontAlgn="auto">
              <a:spcAft>
                <a:spcPts val="0"/>
              </a:spcAft>
              <a:buFontTx/>
              <a:buNone/>
            </a:pPr>
            <a:endParaRPr lang="en-GB" sz="1800" smtClean="0"/>
          </a:p>
          <a:p>
            <a:pPr fontAlgn="auto">
              <a:spcAft>
                <a:spcPts val="0"/>
              </a:spcAft>
            </a:pPr>
            <a:endParaRPr lang="en-US" dirty="0"/>
          </a:p>
        </p:txBody>
      </p:sp>
      <p:pic>
        <p:nvPicPr>
          <p:cNvPr id="14" name="Picture 13"/>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321250" y="3099721"/>
            <a:ext cx="8383476" cy="2470666"/>
          </a:xfrm>
          <a:prstGeom prst="rect">
            <a:avLst/>
          </a:prstGeom>
          <a:ln>
            <a:solidFill>
              <a:schemeClr val="bg1">
                <a:lumMod val="65000"/>
              </a:schemeClr>
            </a:solidFill>
          </a:ln>
          <a:effectLst>
            <a:innerShdw blurRad="114300">
              <a:prstClr val="black"/>
            </a:innerShdw>
          </a:effectLst>
        </p:spPr>
      </p:pic>
      <p:sp>
        <p:nvSpPr>
          <p:cNvPr id="15" name="Rectangle 14"/>
          <p:cNvSpPr/>
          <p:nvPr>
            <p:custDataLst>
              <p:tags r:id="rId12"/>
            </p:custDataLst>
          </p:nvPr>
        </p:nvSpPr>
        <p:spPr bwMode="gray">
          <a:xfrm>
            <a:off x="455759" y="3750843"/>
            <a:ext cx="4540103" cy="614045"/>
          </a:xfrm>
          <a:prstGeom prst="rect">
            <a:avLst/>
          </a:prstGeom>
          <a:noFill/>
          <a:ln w="19050" algn="ctr">
            <a:solidFill>
              <a:schemeClr val="accent1"/>
            </a:solidFill>
            <a:miter lim="800000"/>
            <a:headEnd/>
            <a:tailEnd/>
          </a:ln>
          <a:effectLst>
            <a:outerShdw blurRad="635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ight Arrow 15"/>
          <p:cNvSpPr/>
          <p:nvPr>
            <p:custDataLst>
              <p:tags r:id="rId13"/>
            </p:custDataLst>
          </p:nvPr>
        </p:nvSpPr>
        <p:spPr bwMode="gray">
          <a:xfrm rot="10800000">
            <a:off x="5100442" y="3836911"/>
            <a:ext cx="764274" cy="477671"/>
          </a:xfrm>
          <a:prstGeom prst="rightArrow">
            <a:avLst/>
          </a:prstGeom>
          <a:solidFill>
            <a:schemeClr val="accent1"/>
          </a:solidFill>
          <a:ln w="19050" algn="ctr">
            <a:solidFill>
              <a:schemeClr val="bg1"/>
            </a:solidFill>
            <a:miter lim="800000"/>
            <a:headEnd/>
            <a:tailEnd/>
          </a:ln>
          <a:effectLst>
            <a:outerShdw blurRad="63500" algn="c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TextBox 16"/>
          <p:cNvSpPr txBox="1"/>
          <p:nvPr>
            <p:custDataLst>
              <p:tags r:id="rId14"/>
            </p:custDataLst>
          </p:nvPr>
        </p:nvSpPr>
        <p:spPr>
          <a:xfrm>
            <a:off x="5864716" y="3897906"/>
            <a:ext cx="178627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1. Bootstrap</a:t>
            </a:r>
          </a:p>
        </p:txBody>
      </p:sp>
      <p:sp>
        <p:nvSpPr>
          <p:cNvPr id="18" name="Rectangle 17"/>
          <p:cNvSpPr/>
          <p:nvPr>
            <p:custDataLst>
              <p:tags r:id="rId15"/>
            </p:custDataLst>
          </p:nvPr>
        </p:nvSpPr>
        <p:spPr bwMode="gray">
          <a:xfrm>
            <a:off x="455759" y="4413550"/>
            <a:ext cx="4540103" cy="497353"/>
          </a:xfrm>
          <a:prstGeom prst="rect">
            <a:avLst/>
          </a:prstGeom>
          <a:noFill/>
          <a:ln w="19050" algn="ctr">
            <a:solidFill>
              <a:schemeClr val="accent1"/>
            </a:solidFill>
            <a:miter lim="800000"/>
            <a:headEnd/>
            <a:tailEnd/>
          </a:ln>
          <a:effectLst>
            <a:outerShdw blurRad="635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ight Arrow 18"/>
          <p:cNvSpPr/>
          <p:nvPr>
            <p:custDataLst>
              <p:tags r:id="rId16"/>
            </p:custDataLst>
          </p:nvPr>
        </p:nvSpPr>
        <p:spPr bwMode="gray">
          <a:xfrm rot="10800000">
            <a:off x="5100442" y="4424554"/>
            <a:ext cx="764274" cy="477671"/>
          </a:xfrm>
          <a:prstGeom prst="rightArrow">
            <a:avLst/>
          </a:prstGeom>
          <a:solidFill>
            <a:schemeClr val="accent1"/>
          </a:solidFill>
          <a:ln w="19050" algn="ctr">
            <a:solidFill>
              <a:schemeClr val="bg1"/>
            </a:solidFill>
            <a:miter lim="800000"/>
            <a:headEnd/>
            <a:tailEnd/>
          </a:ln>
          <a:effectLst>
            <a:outerShdw blurRad="63500" algn="c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custDataLst>
              <p:tags r:id="rId17"/>
            </p:custDataLst>
          </p:nvPr>
        </p:nvSpPr>
        <p:spPr>
          <a:xfrm>
            <a:off x="5861655" y="4477560"/>
            <a:ext cx="178627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2. </a:t>
            </a:r>
            <a:r>
              <a:rPr lang="de-DE" sz="1800" kern="0" dirty="0" err="1" smtClean="0">
                <a:ea typeface="Arial Unicode MS" pitchFamily="34" charset="-128"/>
                <a:cs typeface="Arial Unicode MS" pitchFamily="34" charset="-128"/>
              </a:rPr>
              <a:t>Application</a:t>
            </a:r>
            <a:endParaRPr lang="de-DE" sz="1800" kern="0" dirty="0" smtClean="0">
              <a:ea typeface="Arial Unicode MS" pitchFamily="34" charset="-128"/>
              <a:cs typeface="Arial Unicode MS" pitchFamily="34" charset="-128"/>
            </a:endParaRPr>
          </a:p>
        </p:txBody>
      </p:sp>
      <p:sp>
        <p:nvSpPr>
          <p:cNvPr id="21" name="Rectangle 20"/>
          <p:cNvSpPr/>
          <p:nvPr>
            <p:custDataLst>
              <p:tags r:id="rId18"/>
            </p:custDataLst>
          </p:nvPr>
        </p:nvSpPr>
        <p:spPr bwMode="gray">
          <a:xfrm>
            <a:off x="455759" y="5179736"/>
            <a:ext cx="4540103" cy="138061"/>
          </a:xfrm>
          <a:prstGeom prst="rect">
            <a:avLst/>
          </a:prstGeom>
          <a:noFill/>
          <a:ln w="19050" algn="ctr">
            <a:solidFill>
              <a:schemeClr val="accent1"/>
            </a:solidFill>
            <a:miter lim="800000"/>
            <a:headEnd/>
            <a:tailEnd/>
          </a:ln>
          <a:effectLst>
            <a:outerShdw blurRad="63500" algn="ctr" rotWithShape="0">
              <a:prstClr val="black">
                <a:alpha val="2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Right Arrow 21"/>
          <p:cNvSpPr/>
          <p:nvPr>
            <p:custDataLst>
              <p:tags r:id="rId19"/>
            </p:custDataLst>
          </p:nvPr>
        </p:nvSpPr>
        <p:spPr bwMode="gray">
          <a:xfrm rot="10800000">
            <a:off x="5100442" y="5000405"/>
            <a:ext cx="764274" cy="477671"/>
          </a:xfrm>
          <a:prstGeom prst="rightArrow">
            <a:avLst/>
          </a:prstGeom>
          <a:solidFill>
            <a:schemeClr val="accent1"/>
          </a:solidFill>
          <a:ln w="19050" algn="ctr">
            <a:solidFill>
              <a:schemeClr val="bg1"/>
            </a:solidFill>
            <a:miter lim="800000"/>
            <a:headEnd/>
            <a:tailEnd/>
          </a:ln>
          <a:effectLst>
            <a:outerShdw blurRad="63500" algn="c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3" name="TextBox 22"/>
          <p:cNvSpPr txBox="1"/>
          <p:nvPr>
            <p:custDataLst>
              <p:tags r:id="rId20"/>
            </p:custDataLst>
          </p:nvPr>
        </p:nvSpPr>
        <p:spPr>
          <a:xfrm>
            <a:off x="5861655" y="5054575"/>
            <a:ext cx="1786270"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3. UI-Area</a:t>
            </a:r>
          </a:p>
        </p:txBody>
      </p:sp>
    </p:spTree>
    <p:custDataLst>
      <p:tags r:id="rId1"/>
    </p:custDataLst>
    <p:extLst>
      <p:ext uri="{BB962C8B-B14F-4D97-AF65-F5344CB8AC3E}">
        <p14:creationId xmlns:p14="http://schemas.microsoft.com/office/powerpoint/2010/main" val="273736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54444" y="372792"/>
            <a:ext cx="8221606" cy="388800"/>
          </a:xfrm>
        </p:spPr>
        <p:txBody>
          <a:bodyPr/>
          <a:lstStyle/>
          <a:p>
            <a:r>
              <a:rPr lang="de-DE" sz="2879" dirty="0" err="1">
                <a:latin typeface="BentonSans Bold" pitchFamily="2" charset="0"/>
              </a:rPr>
              <a:t>Exercise</a:t>
            </a:r>
            <a:r>
              <a:rPr lang="de-DE" sz="2879" dirty="0">
                <a:latin typeface="BentonSans Bold" pitchFamily="2" charset="0"/>
              </a:rPr>
              <a:t> 1 – Create a Simple </a:t>
            </a:r>
            <a:r>
              <a:rPr lang="de-DE" sz="2879" dirty="0" err="1">
                <a:latin typeface="BentonSans Bold" pitchFamily="2" charset="0"/>
              </a:rPr>
              <a:t>Application</a:t>
            </a:r>
            <a:endParaRPr lang="en-US" sz="2879" dirty="0">
              <a:latin typeface="BentonSans Bold" pitchFamily="2" charset="0"/>
            </a:endParaRPr>
          </a:p>
        </p:txBody>
      </p:sp>
      <p:sp>
        <p:nvSpPr>
          <p:cNvPr id="3" name="Text Placeholder 2"/>
          <p:cNvSpPr>
            <a:spLocks noGrp="1"/>
          </p:cNvSpPr>
          <p:nvPr>
            <p:ph type="body" sz="quarter" idx="10"/>
          </p:nvPr>
        </p:nvSpPr>
        <p:spPr>
          <a:xfrm>
            <a:off x="435028" y="1091744"/>
            <a:ext cx="4180709" cy="4181663"/>
          </a:xfrm>
        </p:spPr>
        <p:txBody>
          <a:bodyPr>
            <a:noAutofit/>
          </a:bodyPr>
          <a:lstStyle/>
          <a:p>
            <a:pPr marL="308541" indent="-308541">
              <a:buFont typeface="+mj-lt"/>
              <a:buAutoNum type="arabicPeriod"/>
            </a:pPr>
            <a:r>
              <a:rPr lang="de-DE" sz="1440" dirty="0"/>
              <a:t>Open </a:t>
            </a:r>
            <a:r>
              <a:rPr lang="en-US" altLang="zh-CN" sz="1440" dirty="0" smtClean="0">
                <a:hlinkClick r:id="rId2"/>
              </a:rPr>
              <a:t>SAP WEBIDE</a:t>
            </a:r>
            <a:r>
              <a:rPr lang="de-DE" sz="1440" dirty="0" smtClean="0">
                <a:hlinkClick r:id="rId2"/>
              </a:rPr>
              <a:t> </a:t>
            </a:r>
            <a:r>
              <a:rPr lang="de-DE" sz="1440" dirty="0"/>
              <a:t>in your </a:t>
            </a:r>
            <a:r>
              <a:rPr lang="de-DE" sz="1440" dirty="0"/>
              <a:t>browser</a:t>
            </a:r>
            <a:endParaRPr lang="de-DE" sz="1440" dirty="0"/>
          </a:p>
          <a:p>
            <a:pPr marL="308541" indent="-308541">
              <a:buFont typeface="+mj-lt"/>
              <a:buAutoNum type="arabicPeriod"/>
            </a:pPr>
            <a:r>
              <a:rPr lang="de-DE" sz="1440" dirty="0"/>
              <a:t>Create </a:t>
            </a:r>
            <a:r>
              <a:rPr lang="de-DE" sz="1440" dirty="0"/>
              <a:t>a </a:t>
            </a:r>
            <a:r>
              <a:rPr lang="de-DE" sz="1440" dirty="0" err="1">
                <a:solidFill>
                  <a:schemeClr val="accent3"/>
                </a:solidFill>
                <a:latin typeface="Consolas" pitchFamily="49" charset="0"/>
                <a:cs typeface="Consolas" pitchFamily="49" charset="0"/>
              </a:rPr>
              <a:t>new</a:t>
            </a:r>
            <a:r>
              <a:rPr lang="de-DE" sz="1440" dirty="0">
                <a:solidFill>
                  <a:schemeClr val="accent3"/>
                </a:solidFill>
                <a:latin typeface="Consolas" pitchFamily="49" charset="0"/>
                <a:cs typeface="Consolas" pitchFamily="49" charset="0"/>
              </a:rPr>
              <a:t> </a:t>
            </a:r>
            <a:r>
              <a:rPr lang="de-DE" sz="1440" dirty="0" err="1">
                <a:solidFill>
                  <a:schemeClr val="accent3"/>
                </a:solidFill>
                <a:latin typeface="Consolas" pitchFamily="49" charset="0"/>
                <a:cs typeface="Consolas" pitchFamily="49" charset="0"/>
              </a:rPr>
              <a:t>sap.ui.commons.Panel</a:t>
            </a:r>
            <a:r>
              <a:rPr lang="de-DE" sz="1440" dirty="0">
                <a:solidFill>
                  <a:schemeClr val="accent3"/>
                </a:solidFill>
              </a:rPr>
              <a:t> </a:t>
            </a:r>
            <a:r>
              <a:rPr lang="de-DE" sz="1440" dirty="0" err="1"/>
              <a:t>and</a:t>
            </a:r>
            <a:r>
              <a:rPr lang="de-DE" sz="1440" dirty="0"/>
              <a:t> </a:t>
            </a:r>
            <a:r>
              <a:rPr lang="de-DE" sz="1440" dirty="0" err="1"/>
              <a:t>set</a:t>
            </a:r>
            <a:r>
              <a:rPr lang="de-DE" sz="1440" dirty="0"/>
              <a:t> </a:t>
            </a:r>
            <a:r>
              <a:rPr lang="de-DE" sz="1440" dirty="0" err="1"/>
              <a:t>its</a:t>
            </a:r>
            <a:r>
              <a:rPr lang="de-DE" sz="1440" dirty="0"/>
              <a:t> „</a:t>
            </a:r>
            <a:r>
              <a:rPr lang="de-DE" sz="1440" dirty="0" err="1"/>
              <a:t>text</a:t>
            </a:r>
            <a:r>
              <a:rPr lang="de-DE" sz="1440" dirty="0"/>
              <a:t>“ </a:t>
            </a:r>
            <a:r>
              <a:rPr lang="de-DE" sz="1440" dirty="0" err="1"/>
              <a:t>to</a:t>
            </a:r>
            <a:r>
              <a:rPr lang="de-DE" sz="1440" dirty="0"/>
              <a:t> „</a:t>
            </a:r>
            <a:r>
              <a:rPr lang="de-DE" sz="1440" dirty="0" err="1"/>
              <a:t>Enter</a:t>
            </a:r>
            <a:r>
              <a:rPr lang="de-DE" sz="1440" dirty="0"/>
              <a:t> Data“</a:t>
            </a:r>
          </a:p>
          <a:p>
            <a:pPr marL="308541" indent="-308541">
              <a:buFont typeface="+mj-lt"/>
              <a:buAutoNum type="arabicPeriod"/>
            </a:pPr>
            <a:r>
              <a:rPr lang="de-DE" sz="1440" dirty="0"/>
              <a:t>Create a </a:t>
            </a:r>
            <a:r>
              <a:rPr lang="de-DE" sz="1440" dirty="0" err="1"/>
              <a:t>VerticalLayout</a:t>
            </a:r>
            <a:r>
              <a:rPr lang="de-DE" sz="1440" dirty="0"/>
              <a:t> </a:t>
            </a:r>
            <a:r>
              <a:rPr lang="de-DE" sz="1440" dirty="0" err="1"/>
              <a:t>with</a:t>
            </a:r>
            <a:r>
              <a:rPr lang="de-DE" sz="1440" dirty="0"/>
              <a:t> </a:t>
            </a:r>
            <a:r>
              <a:rPr lang="de-DE" sz="1440" dirty="0" err="1"/>
              <a:t>two</a:t>
            </a:r>
            <a:r>
              <a:rPr lang="de-DE" sz="1440" dirty="0"/>
              <a:t> Labels, </a:t>
            </a:r>
            <a:r>
              <a:rPr lang="de-DE" sz="1440" dirty="0" err="1"/>
              <a:t>two</a:t>
            </a:r>
            <a:r>
              <a:rPr lang="de-DE" sz="1440" dirty="0"/>
              <a:t> </a:t>
            </a:r>
            <a:r>
              <a:rPr lang="de-DE" sz="1440" dirty="0" err="1"/>
              <a:t>TextFields</a:t>
            </a:r>
            <a:r>
              <a:rPr lang="de-DE" sz="1440" dirty="0"/>
              <a:t> </a:t>
            </a:r>
            <a:r>
              <a:rPr lang="de-DE" sz="1440" dirty="0" err="1"/>
              <a:t>and</a:t>
            </a:r>
            <a:r>
              <a:rPr lang="de-DE" sz="1440" dirty="0"/>
              <a:t> a </a:t>
            </a:r>
            <a:r>
              <a:rPr lang="de-DE" sz="1440" dirty="0"/>
              <a:t>Button</a:t>
            </a:r>
            <a:endParaRPr lang="de-DE" sz="1440" dirty="0"/>
          </a:p>
          <a:p>
            <a:pPr marL="499951" lvl="2" indent="-257118">
              <a:buFont typeface="Arial" pitchFamily="34" charset="0"/>
              <a:buChar char="•"/>
            </a:pPr>
            <a:r>
              <a:rPr lang="de-DE" sz="1260" b="1" dirty="0" err="1">
                <a:solidFill>
                  <a:schemeClr val="accent3"/>
                </a:solidFill>
                <a:latin typeface="Consolas" pitchFamily="49" charset="0"/>
                <a:cs typeface="Consolas" pitchFamily="49" charset="0"/>
              </a:rPr>
              <a:t>new</a:t>
            </a:r>
            <a:r>
              <a:rPr lang="de-DE" sz="1260" b="1" dirty="0">
                <a:solidFill>
                  <a:schemeClr val="accent3"/>
                </a:solidFill>
                <a:latin typeface="Consolas" pitchFamily="49" charset="0"/>
                <a:cs typeface="Consolas" pitchFamily="49" charset="0"/>
              </a:rPr>
              <a:t> </a:t>
            </a:r>
            <a:r>
              <a:rPr lang="de-DE" sz="1260" b="1" dirty="0" err="1">
                <a:solidFill>
                  <a:schemeClr val="accent3"/>
                </a:solidFill>
                <a:latin typeface="Consolas" pitchFamily="49" charset="0"/>
                <a:cs typeface="Consolas" pitchFamily="49" charset="0"/>
              </a:rPr>
              <a:t>sap.ui.commons.layout.VerticalLayout</a:t>
            </a:r>
            <a:endParaRPr lang="de-DE" sz="1260" b="1" dirty="0">
              <a:solidFill>
                <a:schemeClr val="accent3"/>
              </a:solidFill>
              <a:latin typeface="Consolas" pitchFamily="49" charset="0"/>
              <a:cs typeface="Consolas" pitchFamily="49" charset="0"/>
            </a:endParaRPr>
          </a:p>
          <a:p>
            <a:pPr marL="499951" lvl="2" indent="-257118">
              <a:buFont typeface="Arial" pitchFamily="34" charset="0"/>
              <a:buChar char="•"/>
            </a:pPr>
            <a:r>
              <a:rPr lang="de-DE" sz="1260" b="1" dirty="0" err="1">
                <a:solidFill>
                  <a:schemeClr val="accent3"/>
                </a:solidFill>
                <a:latin typeface="Consolas" pitchFamily="49" charset="0"/>
                <a:cs typeface="Consolas" pitchFamily="49" charset="0"/>
              </a:rPr>
              <a:t>new</a:t>
            </a:r>
            <a:r>
              <a:rPr lang="de-DE" sz="1260" b="1" dirty="0">
                <a:solidFill>
                  <a:schemeClr val="accent3"/>
                </a:solidFill>
                <a:latin typeface="Consolas" pitchFamily="49" charset="0"/>
                <a:cs typeface="Consolas" pitchFamily="49" charset="0"/>
              </a:rPr>
              <a:t> </a:t>
            </a:r>
            <a:r>
              <a:rPr lang="de-DE" sz="1260" b="1" dirty="0" err="1">
                <a:solidFill>
                  <a:schemeClr val="accent3"/>
                </a:solidFill>
                <a:latin typeface="Consolas" pitchFamily="49" charset="0"/>
                <a:cs typeface="Consolas" pitchFamily="49" charset="0"/>
              </a:rPr>
              <a:t>sap.ui.commons.Label</a:t>
            </a:r>
            <a:r>
              <a:rPr lang="de-DE" sz="1260" b="1" dirty="0">
                <a:solidFill>
                  <a:schemeClr val="accent3"/>
                </a:solidFill>
                <a:latin typeface="Consolas" pitchFamily="49" charset="0"/>
                <a:cs typeface="Consolas" pitchFamily="49" charset="0"/>
              </a:rPr>
              <a:t>         </a:t>
            </a:r>
            <a:r>
              <a:rPr lang="de-DE" sz="1260" dirty="0">
                <a:latin typeface="Consolas" pitchFamily="49" charset="0"/>
                <a:cs typeface="Consolas" pitchFamily="49" charset="0"/>
              </a:rPr>
              <a:t/>
            </a:r>
            <a:br>
              <a:rPr lang="de-DE" sz="1260" dirty="0">
                <a:latin typeface="Consolas" pitchFamily="49" charset="0"/>
                <a:cs typeface="Consolas" pitchFamily="49" charset="0"/>
              </a:rPr>
            </a:br>
            <a:r>
              <a:rPr lang="de-DE" sz="1260" dirty="0"/>
              <a:t>(</a:t>
            </a:r>
            <a:r>
              <a:rPr lang="de-DE" sz="1260" dirty="0" err="1"/>
              <a:t>text</a:t>
            </a:r>
            <a:r>
              <a:rPr lang="de-DE" sz="1260" dirty="0"/>
              <a:t>: „First Name“ / „Last Name“)</a:t>
            </a:r>
          </a:p>
          <a:p>
            <a:pPr marL="499951" lvl="2" indent="-257118">
              <a:buFont typeface="Arial" pitchFamily="34" charset="0"/>
              <a:buChar char="•"/>
            </a:pPr>
            <a:r>
              <a:rPr lang="de-DE" sz="1260" b="1" dirty="0" err="1">
                <a:solidFill>
                  <a:schemeClr val="accent3"/>
                </a:solidFill>
                <a:latin typeface="Consolas" pitchFamily="49" charset="0"/>
                <a:cs typeface="Consolas" pitchFamily="49" charset="0"/>
              </a:rPr>
              <a:t>new</a:t>
            </a:r>
            <a:r>
              <a:rPr lang="de-DE" sz="1260" b="1" dirty="0">
                <a:solidFill>
                  <a:schemeClr val="accent3"/>
                </a:solidFill>
                <a:latin typeface="Consolas" pitchFamily="49" charset="0"/>
                <a:cs typeface="Consolas" pitchFamily="49" charset="0"/>
              </a:rPr>
              <a:t> </a:t>
            </a:r>
            <a:r>
              <a:rPr lang="de-DE" sz="1260" b="1" dirty="0" err="1">
                <a:solidFill>
                  <a:schemeClr val="accent3"/>
                </a:solidFill>
                <a:latin typeface="Consolas" pitchFamily="49" charset="0"/>
                <a:cs typeface="Consolas" pitchFamily="49" charset="0"/>
              </a:rPr>
              <a:t>sap.ui.commons.TextField</a:t>
            </a:r>
            <a:endParaRPr lang="de-DE" sz="1260" b="1" dirty="0">
              <a:solidFill>
                <a:schemeClr val="accent3"/>
              </a:solidFill>
              <a:latin typeface="Consolas" pitchFamily="49" charset="0"/>
              <a:cs typeface="Consolas" pitchFamily="49" charset="0"/>
            </a:endParaRPr>
          </a:p>
          <a:p>
            <a:pPr marL="499951" lvl="2" indent="-257118">
              <a:buFont typeface="Arial" pitchFamily="34" charset="0"/>
              <a:buChar char="•"/>
            </a:pPr>
            <a:r>
              <a:rPr lang="de-DE" sz="1260" b="1" dirty="0" err="1">
                <a:solidFill>
                  <a:schemeClr val="accent3"/>
                </a:solidFill>
                <a:latin typeface="Consolas" pitchFamily="49" charset="0"/>
                <a:cs typeface="Consolas" pitchFamily="49" charset="0"/>
              </a:rPr>
              <a:t>new</a:t>
            </a:r>
            <a:r>
              <a:rPr lang="de-DE" sz="1260" b="1" dirty="0">
                <a:solidFill>
                  <a:schemeClr val="accent3"/>
                </a:solidFill>
                <a:latin typeface="Consolas" pitchFamily="49" charset="0"/>
                <a:cs typeface="Consolas" pitchFamily="49" charset="0"/>
              </a:rPr>
              <a:t> </a:t>
            </a:r>
            <a:r>
              <a:rPr lang="de-DE" sz="1260" b="1" dirty="0" err="1">
                <a:solidFill>
                  <a:schemeClr val="accent3"/>
                </a:solidFill>
                <a:latin typeface="Consolas" pitchFamily="49" charset="0"/>
                <a:cs typeface="Consolas" pitchFamily="49" charset="0"/>
              </a:rPr>
              <a:t>sap.ui.commons.Button</a:t>
            </a:r>
            <a:r>
              <a:rPr lang="de-DE" sz="1260" b="1" dirty="0">
                <a:solidFill>
                  <a:schemeClr val="accent3"/>
                </a:solidFill>
                <a:latin typeface="Consolas" pitchFamily="49" charset="0"/>
                <a:cs typeface="Consolas" pitchFamily="49" charset="0"/>
              </a:rPr>
              <a:t>   </a:t>
            </a:r>
            <a:r>
              <a:rPr lang="de-DE" sz="1260" dirty="0">
                <a:solidFill>
                  <a:srgbClr val="FF0000"/>
                </a:solidFill>
                <a:latin typeface="Consolas" pitchFamily="49" charset="0"/>
                <a:cs typeface="Consolas" pitchFamily="49" charset="0"/>
              </a:rPr>
              <a:t>     </a:t>
            </a:r>
            <a:r>
              <a:rPr lang="de-DE" sz="1260" dirty="0">
                <a:latin typeface="Consolas" pitchFamily="49" charset="0"/>
                <a:cs typeface="Consolas" pitchFamily="49" charset="0"/>
              </a:rPr>
              <a:t/>
            </a:r>
            <a:br>
              <a:rPr lang="de-DE" sz="1260" dirty="0">
                <a:latin typeface="Consolas" pitchFamily="49" charset="0"/>
                <a:cs typeface="Consolas" pitchFamily="49" charset="0"/>
              </a:rPr>
            </a:br>
            <a:r>
              <a:rPr lang="de-DE" sz="1260" dirty="0"/>
              <a:t>(</a:t>
            </a:r>
            <a:r>
              <a:rPr lang="de-DE" sz="1260" dirty="0" err="1"/>
              <a:t>text</a:t>
            </a:r>
            <a:r>
              <a:rPr lang="de-DE" sz="1260" dirty="0"/>
              <a:t>: „</a:t>
            </a:r>
            <a:r>
              <a:rPr lang="de-DE" sz="1260" dirty="0" err="1"/>
              <a:t>Submit</a:t>
            </a:r>
            <a:r>
              <a:rPr lang="de-DE" sz="1260" dirty="0"/>
              <a:t>“)</a:t>
            </a:r>
          </a:p>
          <a:p>
            <a:pPr marL="308541" indent="-308541">
              <a:buFont typeface="+mj-lt"/>
              <a:buAutoNum type="arabicPeriod"/>
            </a:pPr>
            <a:r>
              <a:rPr lang="de-DE" sz="1440" dirty="0"/>
              <a:t>Add </a:t>
            </a:r>
            <a:r>
              <a:rPr lang="de-DE" sz="1440" dirty="0" err="1"/>
              <a:t>the</a:t>
            </a:r>
            <a:r>
              <a:rPr lang="de-DE" sz="1440" dirty="0"/>
              <a:t> Labels, </a:t>
            </a:r>
            <a:r>
              <a:rPr lang="de-DE" sz="1440" dirty="0" err="1"/>
              <a:t>the</a:t>
            </a:r>
            <a:r>
              <a:rPr lang="de-DE" sz="1440" dirty="0"/>
              <a:t> </a:t>
            </a:r>
            <a:r>
              <a:rPr lang="de-DE" sz="1440" dirty="0" err="1"/>
              <a:t>TextFields</a:t>
            </a:r>
            <a:r>
              <a:rPr lang="de-DE" sz="1440" dirty="0"/>
              <a:t> </a:t>
            </a:r>
            <a:r>
              <a:rPr lang="de-DE" sz="1440" dirty="0" err="1"/>
              <a:t>and</a:t>
            </a:r>
            <a:r>
              <a:rPr lang="de-DE" sz="1440" dirty="0"/>
              <a:t> </a:t>
            </a:r>
            <a:r>
              <a:rPr lang="de-DE" sz="1440" dirty="0" err="1"/>
              <a:t>the</a:t>
            </a:r>
            <a:r>
              <a:rPr lang="de-DE" sz="1440" dirty="0"/>
              <a:t> Button </a:t>
            </a:r>
            <a:r>
              <a:rPr lang="de-DE" sz="1440" dirty="0" err="1"/>
              <a:t>to</a:t>
            </a:r>
            <a:r>
              <a:rPr lang="de-DE" sz="1440" dirty="0"/>
              <a:t> </a:t>
            </a:r>
            <a:r>
              <a:rPr lang="de-DE" sz="1440" dirty="0" err="1"/>
              <a:t>the</a:t>
            </a:r>
            <a:r>
              <a:rPr lang="de-DE" sz="1440" dirty="0"/>
              <a:t> Layout </a:t>
            </a:r>
          </a:p>
          <a:p>
            <a:pPr marL="499951" lvl="2" indent="-257118">
              <a:buFont typeface="Arial" pitchFamily="34" charset="0"/>
              <a:buChar char="•"/>
            </a:pPr>
            <a:endParaRPr lang="de-DE" sz="1260" dirty="0"/>
          </a:p>
          <a:p>
            <a:pPr marL="499951" lvl="2" indent="-257118">
              <a:buFont typeface="Arial" pitchFamily="34" charset="0"/>
              <a:buChar char="•"/>
            </a:pPr>
            <a:endParaRPr lang="de-DE" sz="1260" dirty="0"/>
          </a:p>
          <a:p>
            <a:pPr marL="499951" lvl="2" indent="-257118">
              <a:buFont typeface="Arial" pitchFamily="34" charset="0"/>
              <a:buChar char="•"/>
            </a:pPr>
            <a:endParaRPr lang="en-US" sz="1260" dirty="0"/>
          </a:p>
        </p:txBody>
      </p:sp>
      <p:sp>
        <p:nvSpPr>
          <p:cNvPr id="10" name="Text Placeholder 2_"/>
          <p:cNvSpPr>
            <a:spLocks noGrp="1"/>
          </p:cNvSpPr>
          <p:nvPr>
            <p:ph type="body" sz="quarter" idx="11"/>
          </p:nvPr>
        </p:nvSpPr>
        <p:spPr>
          <a:xfrm>
            <a:off x="5880246" y="3386665"/>
            <a:ext cx="3479141" cy="2209940"/>
          </a:xfrm>
        </p:spPr>
        <p:txBody>
          <a:bodyPr>
            <a:noAutofit/>
          </a:bodyPr>
          <a:lstStyle/>
          <a:p>
            <a:pPr marL="308541" indent="-308541">
              <a:buFont typeface="+mj-lt"/>
              <a:buAutoNum type="arabicPeriod" startAt="5"/>
            </a:pPr>
            <a:r>
              <a:rPr lang="de-DE" sz="1440" dirty="0"/>
              <a:t>Add </a:t>
            </a:r>
            <a:r>
              <a:rPr lang="de-DE" sz="1440" dirty="0" err="1"/>
              <a:t>the</a:t>
            </a:r>
            <a:r>
              <a:rPr lang="de-DE" sz="1440" dirty="0"/>
              <a:t> </a:t>
            </a:r>
            <a:r>
              <a:rPr lang="de-DE" sz="1440" dirty="0"/>
              <a:t>L</a:t>
            </a:r>
            <a:r>
              <a:rPr lang="de-DE" sz="1440" dirty="0"/>
              <a:t>ayout </a:t>
            </a:r>
            <a:r>
              <a:rPr lang="de-DE" sz="1440" dirty="0" err="1"/>
              <a:t>to</a:t>
            </a:r>
            <a:r>
              <a:rPr lang="de-DE" sz="1440" dirty="0"/>
              <a:t> </a:t>
            </a:r>
            <a:r>
              <a:rPr lang="de-DE" sz="1440" dirty="0" err="1"/>
              <a:t>the</a:t>
            </a:r>
            <a:r>
              <a:rPr lang="de-DE" sz="1440" dirty="0"/>
              <a:t> Panel </a:t>
            </a:r>
            <a:r>
              <a:rPr lang="de-DE" sz="1440" dirty="0" err="1"/>
              <a:t>using</a:t>
            </a:r>
            <a:r>
              <a:rPr lang="de-DE" sz="1440" dirty="0"/>
              <a:t> </a:t>
            </a:r>
            <a:r>
              <a:rPr lang="de-DE" sz="1440" dirty="0" err="1"/>
              <a:t>the</a:t>
            </a:r>
            <a:r>
              <a:rPr lang="de-DE" sz="1440" dirty="0"/>
              <a:t>  </a:t>
            </a:r>
            <a:r>
              <a:rPr lang="de-DE" sz="1440" dirty="0" err="1">
                <a:solidFill>
                  <a:schemeClr val="accent3"/>
                </a:solidFill>
                <a:latin typeface="Consolas" pitchFamily="49" charset="0"/>
                <a:cs typeface="Consolas" pitchFamily="49" charset="0"/>
              </a:rPr>
              <a:t>addContent</a:t>
            </a:r>
            <a:r>
              <a:rPr lang="de-DE" sz="1440" dirty="0">
                <a:solidFill>
                  <a:schemeClr val="accent3"/>
                </a:solidFill>
                <a:latin typeface="Consolas" pitchFamily="49" charset="0"/>
                <a:cs typeface="Consolas" pitchFamily="49" charset="0"/>
              </a:rPr>
              <a:t>()</a:t>
            </a:r>
            <a:r>
              <a:rPr lang="de-DE" sz="1440" dirty="0">
                <a:solidFill>
                  <a:schemeClr val="accent3"/>
                </a:solidFill>
              </a:rPr>
              <a:t> </a:t>
            </a:r>
            <a:r>
              <a:rPr lang="de-DE" sz="1440" dirty="0" err="1"/>
              <a:t>method</a:t>
            </a:r>
            <a:endParaRPr lang="de-DE" sz="1440" dirty="0"/>
          </a:p>
          <a:p>
            <a:pPr marL="308541" indent="-308541">
              <a:buFont typeface="+mj-lt"/>
              <a:buAutoNum type="arabicPeriod" startAt="5"/>
            </a:pPr>
            <a:r>
              <a:rPr lang="de-DE" sz="1440" dirty="0"/>
              <a:t>Add a press </a:t>
            </a:r>
            <a:r>
              <a:rPr lang="de-DE" sz="1440" dirty="0" err="1"/>
              <a:t>handler</a:t>
            </a:r>
            <a:r>
              <a:rPr lang="de-DE" sz="1440" dirty="0"/>
              <a:t> </a:t>
            </a:r>
            <a:r>
              <a:rPr lang="de-DE" sz="1440" dirty="0" err="1"/>
              <a:t>to</a:t>
            </a:r>
            <a:r>
              <a:rPr lang="de-DE" sz="1440" dirty="0"/>
              <a:t> </a:t>
            </a:r>
            <a:r>
              <a:rPr lang="de-DE" sz="1440" dirty="0" err="1"/>
              <a:t>the</a:t>
            </a:r>
            <a:r>
              <a:rPr lang="de-DE" sz="1440" dirty="0"/>
              <a:t> Button </a:t>
            </a:r>
            <a:r>
              <a:rPr lang="de-DE" sz="1440" dirty="0" err="1"/>
              <a:t>that</a:t>
            </a:r>
            <a:r>
              <a:rPr lang="de-DE" sz="1440" dirty="0"/>
              <a:t> </a:t>
            </a:r>
            <a:r>
              <a:rPr lang="de-DE" sz="1440" dirty="0" err="1"/>
              <a:t>displays</a:t>
            </a:r>
            <a:r>
              <a:rPr lang="de-DE" sz="1440" dirty="0"/>
              <a:t> </a:t>
            </a:r>
            <a:r>
              <a:rPr lang="de-DE" sz="1440" dirty="0" err="1"/>
              <a:t>the</a:t>
            </a:r>
            <a:r>
              <a:rPr lang="de-DE" sz="1440" dirty="0"/>
              <a:t> </a:t>
            </a:r>
            <a:r>
              <a:rPr lang="de-DE" sz="1440" dirty="0" err="1"/>
              <a:t>values</a:t>
            </a:r>
            <a:r>
              <a:rPr lang="de-DE" sz="1440" dirty="0"/>
              <a:t> </a:t>
            </a:r>
            <a:r>
              <a:rPr lang="de-DE" sz="1440" dirty="0" err="1"/>
              <a:t>of</a:t>
            </a:r>
            <a:r>
              <a:rPr lang="de-DE" sz="1440" dirty="0"/>
              <a:t> </a:t>
            </a:r>
            <a:r>
              <a:rPr lang="de-DE" sz="1440" dirty="0" err="1"/>
              <a:t>the</a:t>
            </a:r>
            <a:r>
              <a:rPr lang="de-DE" sz="1440" dirty="0"/>
              <a:t> </a:t>
            </a:r>
            <a:r>
              <a:rPr lang="de-DE" sz="1440" dirty="0" err="1"/>
              <a:t>TextFields</a:t>
            </a:r>
            <a:r>
              <a:rPr lang="de-DE" sz="1440" dirty="0"/>
              <a:t>. </a:t>
            </a:r>
          </a:p>
          <a:p>
            <a:pPr marL="499951" lvl="2" indent="-257118">
              <a:buClr>
                <a:schemeClr val="accent1"/>
              </a:buClr>
              <a:buFont typeface="Arial" pitchFamily="34" charset="0"/>
              <a:buChar char="•"/>
            </a:pPr>
            <a:r>
              <a:rPr lang="de-DE" sz="1260" b="1" dirty="0" err="1">
                <a:solidFill>
                  <a:schemeClr val="accent3"/>
                </a:solidFill>
                <a:latin typeface="Consolas" pitchFamily="49" charset="0"/>
                <a:cs typeface="Consolas" pitchFamily="49" charset="0"/>
              </a:rPr>
              <a:t>attachPress</a:t>
            </a:r>
            <a:r>
              <a:rPr lang="de-DE" sz="1260" b="1" dirty="0">
                <a:solidFill>
                  <a:schemeClr val="accent3"/>
                </a:solidFill>
                <a:latin typeface="Consolas" pitchFamily="49" charset="0"/>
                <a:cs typeface="Consolas" pitchFamily="49" charset="0"/>
              </a:rPr>
              <a:t>(</a:t>
            </a:r>
            <a:r>
              <a:rPr lang="de-DE" sz="1260" b="1" dirty="0" err="1">
                <a:solidFill>
                  <a:schemeClr val="accent3"/>
                </a:solidFill>
                <a:latin typeface="Consolas" pitchFamily="49" charset="0"/>
                <a:cs typeface="Consolas" pitchFamily="49" charset="0"/>
              </a:rPr>
              <a:t>function</a:t>
            </a:r>
            <a:r>
              <a:rPr lang="de-DE" sz="1260" b="1" dirty="0">
                <a:solidFill>
                  <a:schemeClr val="accent3"/>
                </a:solidFill>
                <a:latin typeface="Consolas" pitchFamily="49" charset="0"/>
                <a:cs typeface="Consolas" pitchFamily="49" charset="0"/>
              </a:rPr>
              <a:t>() {…})</a:t>
            </a:r>
          </a:p>
          <a:p>
            <a:pPr marL="499951" lvl="2" indent="-257118">
              <a:buClr>
                <a:schemeClr val="accent1"/>
              </a:buClr>
              <a:buFont typeface="Arial" pitchFamily="34" charset="0"/>
              <a:buChar char="•"/>
            </a:pPr>
            <a:r>
              <a:rPr lang="de-DE" sz="1260" b="1" dirty="0" err="1">
                <a:solidFill>
                  <a:schemeClr val="accent3"/>
                </a:solidFill>
                <a:latin typeface="Consolas" pitchFamily="49" charset="0"/>
                <a:cs typeface="Consolas" pitchFamily="49" charset="0"/>
              </a:rPr>
              <a:t>getValue</a:t>
            </a:r>
            <a:r>
              <a:rPr lang="de-DE" sz="1260" b="1" dirty="0">
                <a:solidFill>
                  <a:schemeClr val="accent3"/>
                </a:solidFill>
                <a:latin typeface="Consolas" pitchFamily="49" charset="0"/>
                <a:cs typeface="Consolas" pitchFamily="49" charset="0"/>
              </a:rPr>
              <a:t>()</a:t>
            </a:r>
            <a:endParaRPr lang="de-DE" sz="1260" b="1" kern="0" dirty="0">
              <a:solidFill>
                <a:schemeClr val="accent3"/>
              </a:solidFill>
              <a:ea typeface="Arial Unicode MS" pitchFamily="34" charset="-128"/>
              <a:cs typeface="Arial Unicode MS" pitchFamily="34" charset="-128"/>
            </a:endParaRPr>
          </a:p>
          <a:p>
            <a:pPr marL="499951" lvl="2" indent="-257118">
              <a:buFont typeface="Arial" pitchFamily="34" charset="0"/>
              <a:buChar char="•"/>
            </a:pPr>
            <a:endParaRPr lang="de-DE" sz="1260" dirty="0"/>
          </a:p>
          <a:p>
            <a:pPr marL="499951" lvl="2" indent="-257118">
              <a:buFont typeface="Arial" pitchFamily="34" charset="0"/>
              <a:buChar char="•"/>
            </a:pPr>
            <a:endParaRPr lang="de-DE" sz="1260" dirty="0"/>
          </a:p>
          <a:p>
            <a:pPr marL="499951" lvl="2" indent="-257118">
              <a:buFont typeface="Arial" pitchFamily="34" charset="0"/>
              <a:buChar char="•"/>
            </a:pPr>
            <a:endParaRPr lang="en-US" sz="126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213" y="1369659"/>
            <a:ext cx="3323681" cy="1812917"/>
          </a:xfrm>
          <a:prstGeom prst="rect">
            <a:avLst/>
          </a:prstGeom>
          <a:ln>
            <a:solidFill>
              <a:schemeClr val="bg1">
                <a:lumMod val="50000"/>
              </a:schemeClr>
            </a:solidFill>
          </a:ln>
          <a:effectLst>
            <a:innerShdw blurRad="114300">
              <a:prstClr val="black"/>
            </a:innerShdw>
          </a:effectLst>
        </p:spPr>
      </p:pic>
      <p:sp>
        <p:nvSpPr>
          <p:cNvPr id="6" name="Rounded Rectangle 5">
            <a:hlinkClick r:id="rId4" action="ppaction://hlinksldjump" highlightClick="1"/>
          </p:cNvPr>
          <p:cNvSpPr/>
          <p:nvPr/>
        </p:nvSpPr>
        <p:spPr bwMode="gray">
          <a:xfrm>
            <a:off x="7503421" y="5414841"/>
            <a:ext cx="1767479" cy="382674"/>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fontAlgn="base">
              <a:spcBef>
                <a:spcPct val="50000"/>
              </a:spcBef>
              <a:spcAft>
                <a:spcPct val="0"/>
              </a:spcAft>
              <a:buClr>
                <a:srgbClr val="F0AB00"/>
              </a:buClr>
              <a:buSzPct val="80000"/>
            </a:pPr>
            <a:r>
              <a:rPr lang="de-DE" sz="1620" kern="0" dirty="0">
                <a:ea typeface="Arial Unicode MS" pitchFamily="34" charset="-128"/>
                <a:cs typeface="Arial Unicode MS" pitchFamily="34" charset="-128"/>
              </a:rPr>
              <a:t>Solution</a:t>
            </a:r>
            <a:endParaRPr lang="de-DE" sz="162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132561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altLang="zh-CN" sz="6500" dirty="0" smtClean="0"/>
              <a:t>Day 1</a:t>
            </a:r>
            <a:endParaRPr lang="en-US" sz="6500" dirty="0"/>
          </a:p>
        </p:txBody>
      </p:sp>
    </p:spTree>
    <p:custDataLst>
      <p:tags r:id="rId1"/>
    </p:custDataLst>
    <p:extLst>
      <p:ext uri="{BB962C8B-B14F-4D97-AF65-F5344CB8AC3E}">
        <p14:creationId xmlns:p14="http://schemas.microsoft.com/office/powerpoint/2010/main" val="517822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5567" y="310648"/>
            <a:ext cx="8221606" cy="388800"/>
          </a:xfrm>
        </p:spPr>
        <p:txBody>
          <a:bodyPr/>
          <a:lstStyle/>
          <a:p>
            <a:r>
              <a:rPr lang="de-DE" sz="2879" dirty="0">
                <a:latin typeface="BentonSans Bold" pitchFamily="2" charset="0"/>
              </a:rPr>
              <a:t>Solution </a:t>
            </a:r>
            <a:r>
              <a:rPr lang="de-DE" sz="2879" dirty="0" err="1">
                <a:latin typeface="BentonSans Bold" pitchFamily="2" charset="0"/>
              </a:rPr>
              <a:t>for</a:t>
            </a:r>
            <a:r>
              <a:rPr lang="de-DE" sz="2879" dirty="0">
                <a:latin typeface="BentonSans Bold" pitchFamily="2" charset="0"/>
              </a:rPr>
              <a:t> </a:t>
            </a:r>
            <a:r>
              <a:rPr lang="de-DE" sz="2879" dirty="0" err="1">
                <a:latin typeface="BentonSans Bold" pitchFamily="2" charset="0"/>
              </a:rPr>
              <a:t>Exercise</a:t>
            </a:r>
            <a:r>
              <a:rPr lang="de-DE" sz="2879" dirty="0">
                <a:latin typeface="BentonSans Bold" pitchFamily="2" charset="0"/>
              </a:rPr>
              <a:t> 1</a:t>
            </a:r>
            <a:endParaRPr lang="en-US" sz="2879" dirty="0">
              <a:latin typeface="BentonSans Bold" pitchFamily="2" charset="0"/>
            </a:endParaRPr>
          </a:p>
        </p:txBody>
      </p:sp>
      <p:sp>
        <p:nvSpPr>
          <p:cNvPr id="4" name="Rounded Rectangle 3">
            <a:hlinkClick r:id="rId3" action="ppaction://hlinksldjump" highlightClick="1"/>
          </p:cNvPr>
          <p:cNvSpPr/>
          <p:nvPr/>
        </p:nvSpPr>
        <p:spPr bwMode="gray">
          <a:xfrm>
            <a:off x="7530054" y="5081704"/>
            <a:ext cx="1767479" cy="382674"/>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fontAlgn="base">
              <a:spcBef>
                <a:spcPct val="50000"/>
              </a:spcBef>
              <a:spcAft>
                <a:spcPct val="0"/>
              </a:spcAft>
              <a:buClr>
                <a:srgbClr val="F0AB00"/>
              </a:buClr>
              <a:buSzPct val="80000"/>
            </a:pPr>
            <a:r>
              <a:rPr lang="de-DE" sz="1620" kern="0" dirty="0">
                <a:ea typeface="Arial Unicode MS" pitchFamily="34" charset="-128"/>
                <a:cs typeface="Arial Unicode MS" pitchFamily="34" charset="-128"/>
              </a:rPr>
              <a:t>Back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36" y="1202023"/>
            <a:ext cx="7513285" cy="3377106"/>
          </a:xfrm>
          <a:prstGeom prst="rect">
            <a:avLst/>
          </a:prstGeom>
          <a:ln>
            <a:solidFill>
              <a:schemeClr val="bg1">
                <a:lumMod val="50000"/>
              </a:schemeClr>
            </a:solidFill>
          </a:ln>
          <a:effectLst>
            <a:innerShdw blurRad="114300">
              <a:prstClr val="black"/>
            </a:innerShdw>
          </a:effectLst>
        </p:spPr>
      </p:pic>
    </p:spTree>
    <p:extLst>
      <p:ext uri="{BB962C8B-B14F-4D97-AF65-F5344CB8AC3E}">
        <p14:creationId xmlns:p14="http://schemas.microsoft.com/office/powerpoint/2010/main" val="50448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324000" y="541335"/>
            <a:ext cx="8496000" cy="75600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en-GB" sz="3200" smtClean="0">
                <a:latin typeface="BentonSans Bold" pitchFamily="2" charset="0"/>
              </a:rPr>
              <a:t>Example of Multiple UI Areas</a:t>
            </a:r>
            <a:br>
              <a:rPr lang="en-GB" sz="3200" smtClean="0">
                <a:latin typeface="BentonSans Bold" pitchFamily="2" charset="0"/>
              </a:rPr>
            </a:br>
            <a:endParaRPr lang="en-US" sz="1400" dirty="0">
              <a:latin typeface="BentonSans Light" pitchFamily="2" charset="0"/>
            </a:endParaRPr>
          </a:p>
        </p:txBody>
      </p:sp>
      <p:pic>
        <p:nvPicPr>
          <p:cNvPr id="8" name="Picture 7"/>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350874" y="1597817"/>
            <a:ext cx="8450232" cy="3989947"/>
          </a:xfrm>
          <a:prstGeom prst="rect">
            <a:avLst/>
          </a:prstGeom>
          <a:ln>
            <a:solidFill>
              <a:schemeClr val="bg1"/>
            </a:solidFill>
          </a:ln>
          <a:effectLst>
            <a:innerShdw blurRad="114300">
              <a:prstClr val="black"/>
            </a:innerShdw>
          </a:effectLst>
        </p:spPr>
      </p:pic>
      <p:sp>
        <p:nvSpPr>
          <p:cNvPr id="9" name="Rectangle 8"/>
          <p:cNvSpPr/>
          <p:nvPr>
            <p:custDataLst>
              <p:tags r:id="rId9"/>
            </p:custDataLst>
          </p:nvPr>
        </p:nvSpPr>
        <p:spPr>
          <a:xfrm>
            <a:off x="265149" y="6106210"/>
            <a:ext cx="6088026" cy="307777"/>
          </a:xfrm>
          <a:prstGeom prst="rect">
            <a:avLst/>
          </a:prstGeom>
        </p:spPr>
        <p:txBody>
          <a:bodyPr wrap="square">
            <a:spAutoFit/>
          </a:bodyPr>
          <a:lstStyle/>
          <a:p>
            <a:r>
              <a:rPr lang="en-GB" sz="1400" dirty="0">
                <a:latin typeface="BentonSans Light" pitchFamily="2" charset="0"/>
                <a:hlinkClick r:id="rId13"/>
              </a:rPr>
              <a:t>http://veui5infra.dhcp.wdf.sap.corp:8080/snippix/snippets/11571</a:t>
            </a:r>
            <a:endParaRPr lang="en-US" sz="1400" dirty="0"/>
          </a:p>
        </p:txBody>
      </p:sp>
      <p:sp>
        <p:nvSpPr>
          <p:cNvPr id="10" name="Rounded Rectangle 9">
            <a:hlinkClick r:id="rId14" action="ppaction://hlinksldjump" highlightClick="1"/>
          </p:cNvPr>
          <p:cNvSpPr/>
          <p:nvPr>
            <p:custDataLst>
              <p:tags r:id="rId10"/>
            </p:custDataLst>
          </p:nvPr>
        </p:nvSpPr>
        <p:spPr bwMode="gray">
          <a:xfrm>
            <a:off x="6836735" y="612265"/>
            <a:ext cx="1964371" cy="425303"/>
          </a:xfrm>
          <a:prstGeom prst="roundRect">
            <a:avLst/>
          </a:prstGeom>
          <a:gradFill flip="none" rotWithShape="1">
            <a:gsLst>
              <a:gs pos="0">
                <a:schemeClr val="accent1"/>
              </a:gs>
              <a:gs pos="49000">
                <a:srgbClr val="FFC000"/>
              </a:gs>
              <a:gs pos="100000">
                <a:schemeClr val="accent1">
                  <a:lumMod val="40000"/>
                  <a:lumOff val="60000"/>
                </a:schemeClr>
              </a:gs>
            </a:gsLst>
            <a:lin ang="16200000" scaled="1"/>
            <a:tileRect/>
          </a:gradFill>
          <a:ln w="19050" algn="ctr">
            <a:solidFill>
              <a:schemeClr val="bg1"/>
            </a:solidFill>
            <a:miter lim="800000"/>
            <a:headEnd/>
            <a:tailEnd/>
          </a:ln>
          <a:effectLst>
            <a:outerShdw blurRad="63500" sx="102000" sy="102000" algn="ctr"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r>
              <a:rPr lang="de-DE" kern="0" dirty="0" err="1">
                <a:ea typeface="Arial Unicode MS" pitchFamily="34" charset="-128"/>
                <a:cs typeface="Arial Unicode MS" pitchFamily="34" charset="-128"/>
              </a:rPr>
              <a:t>Exercise</a:t>
            </a:r>
            <a:r>
              <a:rPr lang="de-DE" kern="0" dirty="0">
                <a:ea typeface="Arial Unicode MS" pitchFamily="34" charset="-128"/>
                <a:cs typeface="Arial Unicode MS" pitchFamily="34" charset="-128"/>
              </a:rPr>
              <a:t> 2</a:t>
            </a:r>
          </a:p>
        </p:txBody>
      </p:sp>
    </p:spTree>
    <p:custDataLst>
      <p:tags r:id="rId1"/>
    </p:custDataLst>
    <p:extLst>
      <p:ext uri="{BB962C8B-B14F-4D97-AF65-F5344CB8AC3E}">
        <p14:creationId xmlns:p14="http://schemas.microsoft.com/office/powerpoint/2010/main" val="355594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2879" dirty="0">
                <a:latin typeface="BentonSans Bold" pitchFamily="2" charset="0"/>
              </a:rPr>
              <a:t>Solution </a:t>
            </a:r>
            <a:r>
              <a:rPr lang="de-DE" sz="2879" dirty="0" err="1">
                <a:latin typeface="BentonSans Bold" pitchFamily="2" charset="0"/>
              </a:rPr>
              <a:t>for</a:t>
            </a:r>
            <a:r>
              <a:rPr lang="de-DE" sz="2879" dirty="0">
                <a:latin typeface="BentonSans Bold" pitchFamily="2" charset="0"/>
              </a:rPr>
              <a:t> </a:t>
            </a:r>
            <a:r>
              <a:rPr lang="de-DE" sz="2879" dirty="0" err="1">
                <a:latin typeface="BentonSans Bold" pitchFamily="2" charset="0"/>
              </a:rPr>
              <a:t>Exercise</a:t>
            </a:r>
            <a:r>
              <a:rPr lang="de-DE" sz="2879" dirty="0">
                <a:latin typeface="BentonSans Bold" pitchFamily="2" charset="0"/>
              </a:rPr>
              <a:t> 2</a:t>
            </a:r>
            <a:endParaRPr lang="en-US" sz="2879" dirty="0">
              <a:latin typeface="BentonSans Bold"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448" y="4487547"/>
            <a:ext cx="7616581" cy="692974"/>
          </a:xfrm>
          <a:prstGeom prst="rect">
            <a:avLst/>
          </a:prstGeom>
          <a:ln>
            <a:solidFill>
              <a:schemeClr val="bg1">
                <a:lumMod val="50000"/>
              </a:schemeClr>
            </a:solidFill>
          </a:ln>
          <a:effectLst>
            <a:innerShdw blurRad="114300">
              <a:prstClr val="black"/>
            </a:innerShdw>
          </a:effectLst>
        </p:spPr>
      </p:pic>
      <p:sp>
        <p:nvSpPr>
          <p:cNvPr id="6" name="Text Placeholder 2"/>
          <p:cNvSpPr txBox="1">
            <a:spLocks/>
          </p:cNvSpPr>
          <p:nvPr/>
        </p:nvSpPr>
        <p:spPr bwMode="gray">
          <a:xfrm>
            <a:off x="1644746" y="5515116"/>
            <a:ext cx="7645283" cy="182124"/>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Tx/>
              <a:buSzTx/>
              <a:defRPr/>
            </a:pPr>
            <a:r>
              <a:rPr lang="en-US" sz="1260" b="0" dirty="0">
                <a:solidFill>
                  <a:srgbClr val="000000"/>
                </a:solidFill>
                <a:latin typeface="BentonSans Book" pitchFamily="2" charset="0"/>
                <a:hlinkClick r:id="rId4"/>
              </a:rPr>
              <a:t>http://veui5infra.dhcp.wdf.sap.corp:8080/snippix/snippets/97068</a:t>
            </a:r>
            <a:endParaRPr lang="en-US" sz="1260" b="0" dirty="0">
              <a:solidFill>
                <a:srgbClr val="000000"/>
              </a:solidFill>
              <a:latin typeface="BentonSans Book" pitchFamily="2" charset="0"/>
            </a:endParaRPr>
          </a:p>
        </p:txBody>
      </p:sp>
      <p:sp>
        <p:nvSpPr>
          <p:cNvPr id="4" name="Rounded Rectangle 3">
            <a:hlinkClick r:id="rId5" action="ppaction://hlinksldjump" highlightClick="1"/>
          </p:cNvPr>
          <p:cNvSpPr/>
          <p:nvPr/>
        </p:nvSpPr>
        <p:spPr bwMode="gray">
          <a:xfrm>
            <a:off x="7522555" y="5414841"/>
            <a:ext cx="1767479" cy="382674"/>
          </a:xfrm>
          <a:prstGeom prst="roundRect">
            <a:avLst/>
          </a:prstGeom>
          <a:gradFill flip="none" rotWithShape="1">
            <a:gsLst>
              <a:gs pos="0">
                <a:schemeClr val="accent1"/>
              </a:gs>
              <a:gs pos="49000">
                <a:srgbClr val="FFC000"/>
              </a:gs>
              <a:gs pos="100000">
                <a:schemeClr val="accent1">
                  <a:lumMod val="40000"/>
                  <a:lumOff val="60000"/>
                </a:schemeClr>
              </a:gs>
            </a:gsLst>
            <a:lin ang="16200000" scaled="1"/>
            <a:tileRect/>
          </a:gra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fontAlgn="base">
              <a:spcBef>
                <a:spcPct val="50000"/>
              </a:spcBef>
              <a:spcAft>
                <a:spcPct val="0"/>
              </a:spcAft>
              <a:buClr>
                <a:srgbClr val="F0AB00"/>
              </a:buClr>
              <a:buSzPct val="80000"/>
            </a:pPr>
            <a:r>
              <a:rPr lang="de-DE" sz="1620" kern="0" dirty="0">
                <a:ea typeface="Arial Unicode MS" pitchFamily="34" charset="-128"/>
                <a:cs typeface="Arial Unicode MS" pitchFamily="34" charset="-128"/>
              </a:rPr>
              <a:t>Back </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449" y="1263972"/>
            <a:ext cx="7616585" cy="3055716"/>
          </a:xfrm>
          <a:prstGeom prst="rect">
            <a:avLst/>
          </a:prstGeom>
          <a:ln>
            <a:solidFill>
              <a:schemeClr val="bg1">
                <a:lumMod val="50000"/>
              </a:schemeClr>
            </a:solidFill>
          </a:ln>
          <a:effectLst>
            <a:innerShdw blurRad="114300">
              <a:prstClr val="black"/>
            </a:innerShdw>
          </a:effectLst>
        </p:spPr>
      </p:pic>
    </p:spTree>
    <p:extLst>
      <p:ext uri="{BB962C8B-B14F-4D97-AF65-F5344CB8AC3E}">
        <p14:creationId xmlns:p14="http://schemas.microsoft.com/office/powerpoint/2010/main" val="256236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259080" y="358514"/>
            <a:ext cx="8221606" cy="38880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de-DE" sz="2879" smtClean="0">
                <a:latin typeface="BentonSans Bold" pitchFamily="2" charset="0"/>
              </a:rPr>
              <a:t>Exercise 2 – Create Multiple Areas</a:t>
            </a:r>
            <a:endParaRPr lang="en-US" sz="2879" dirty="0">
              <a:latin typeface="BentonSans Bold" pitchFamily="2" charset="0"/>
            </a:endParaRPr>
          </a:p>
        </p:txBody>
      </p:sp>
      <p:sp>
        <p:nvSpPr>
          <p:cNvPr id="8" name="Text Placeholder 2"/>
          <p:cNvSpPr txBox="1">
            <a:spLocks/>
          </p:cNvSpPr>
          <p:nvPr>
            <p:custDataLst>
              <p:tags r:id="rId8"/>
            </p:custDataLst>
          </p:nvPr>
        </p:nvSpPr>
        <p:spPr>
          <a:xfrm>
            <a:off x="451998" y="1096897"/>
            <a:ext cx="3917885" cy="4433437"/>
          </a:xfrm>
          <a:prstGeom prst="rect">
            <a:avLst/>
          </a:prstGeom>
        </p:spPr>
        <p:txBody>
          <a:bodyPr>
            <a:normAutofit fontScale="92500" lnSpcReduction="1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308541" indent="-308541" fontAlgn="auto">
              <a:spcBef>
                <a:spcPts val="0"/>
              </a:spcBef>
              <a:spcAft>
                <a:spcPts val="0"/>
              </a:spcAft>
              <a:buSzTx/>
              <a:buFont typeface="+mj-lt"/>
              <a:buAutoNum type="arabicPeriod"/>
              <a:defRPr/>
            </a:pPr>
            <a:r>
              <a:rPr lang="de-DE" sz="1440" dirty="0" smtClean="0">
                <a:solidFill>
                  <a:srgbClr val="000000"/>
                </a:solidFill>
              </a:rPr>
              <a:t>Open </a:t>
            </a:r>
            <a:r>
              <a:rPr lang="en-US" altLang="zh-CN" sz="1440" dirty="0" smtClean="0">
                <a:solidFill>
                  <a:srgbClr val="000000"/>
                </a:solidFill>
              </a:rPr>
              <a:t>SAP WEBIDE</a:t>
            </a:r>
            <a:r>
              <a:rPr lang="de-DE" sz="1440" dirty="0" smtClean="0">
                <a:solidFill>
                  <a:srgbClr val="000000"/>
                </a:solidFill>
              </a:rPr>
              <a:t> in your browser and load your solution from Exercise 1</a:t>
            </a:r>
            <a:r>
              <a:rPr lang="en-US" sz="1440" dirty="0" smtClean="0">
                <a:solidFill>
                  <a:srgbClr val="000000"/>
                </a:solidFill>
              </a:rPr>
              <a:t/>
            </a:r>
            <a:br>
              <a:rPr lang="en-US" sz="1440" dirty="0" smtClean="0">
                <a:solidFill>
                  <a:srgbClr val="000000"/>
                </a:solidFill>
              </a:rPr>
            </a:br>
            <a:endParaRPr lang="en-US" sz="1440" dirty="0" smtClean="0">
              <a:solidFill>
                <a:srgbClr val="000000"/>
              </a:solidFill>
            </a:endParaRPr>
          </a:p>
          <a:p>
            <a:pPr marL="308541" indent="-308541" fontAlgn="auto">
              <a:spcBef>
                <a:spcPts val="0"/>
              </a:spcBef>
              <a:spcAft>
                <a:spcPts val="0"/>
              </a:spcAft>
              <a:buSzTx/>
              <a:buFont typeface="+mj-lt"/>
              <a:buAutoNum type="arabicPeriod"/>
              <a:defRPr/>
            </a:pPr>
            <a:r>
              <a:rPr lang="de-DE" sz="1440" dirty="0" smtClean="0"/>
              <a:t>Create 2 additional UI Areas above the „content“ UI Area and name them „header“ and „menu“</a:t>
            </a:r>
          </a:p>
          <a:p>
            <a:pPr fontAlgn="auto">
              <a:spcBef>
                <a:spcPts val="0"/>
              </a:spcBef>
              <a:spcAft>
                <a:spcPts val="0"/>
              </a:spcAft>
              <a:buSzTx/>
              <a:defRPr/>
            </a:pPr>
            <a:endParaRPr lang="de-DE" sz="1440" dirty="0" smtClean="0"/>
          </a:p>
          <a:p>
            <a:pPr marL="308541" indent="-308541" fontAlgn="auto">
              <a:spcBef>
                <a:spcPts val="0"/>
              </a:spcBef>
              <a:spcAft>
                <a:spcPts val="0"/>
              </a:spcAft>
              <a:buSzTx/>
              <a:buFont typeface="+mj-lt"/>
              <a:buAutoNum type="arabicPeriod" startAt="3"/>
              <a:defRPr/>
            </a:pPr>
            <a:r>
              <a:rPr lang="de-DE" sz="1440" dirty="0" smtClean="0"/>
              <a:t>Create an </a:t>
            </a:r>
            <a:r>
              <a:rPr lang="de-DE" sz="1440" dirty="0" smtClean="0">
                <a:solidFill>
                  <a:schemeClr val="accent3"/>
                </a:solidFill>
                <a:latin typeface="Consolas" pitchFamily="49" charset="0"/>
                <a:cs typeface="Consolas" pitchFamily="49" charset="0"/>
              </a:rPr>
              <a:t>new sap.ui.commons.ApplicationHeader</a:t>
            </a:r>
            <a:r>
              <a:rPr lang="de-DE" sz="1440" dirty="0" smtClean="0"/>
              <a:t>, </a:t>
            </a:r>
            <a:br>
              <a:rPr lang="de-DE" sz="1440" dirty="0" smtClean="0"/>
            </a:br>
            <a:r>
              <a:rPr lang="de-DE" sz="1440" dirty="0" smtClean="0"/>
              <a:t>set the Welcome Message </a:t>
            </a:r>
            <a:r>
              <a:rPr lang="de-DE" sz="1440" dirty="0" smtClean="0">
                <a:solidFill>
                  <a:schemeClr val="accent3"/>
                </a:solidFill>
                <a:latin typeface="Consolas" pitchFamily="49" charset="0"/>
                <a:cs typeface="Consolas" pitchFamily="49" charset="0"/>
              </a:rPr>
              <a:t>setDisplayWelcome() </a:t>
            </a:r>
            <a:r>
              <a:rPr lang="de-DE" sz="1440" dirty="0" smtClean="0"/>
              <a:t>and the Logoff   </a:t>
            </a:r>
            <a:r>
              <a:rPr lang="de-DE" sz="1440" dirty="0" smtClean="0">
                <a:solidFill>
                  <a:schemeClr val="accent3"/>
                </a:solidFill>
                <a:latin typeface="Consolas" pitchFamily="49" charset="0"/>
                <a:cs typeface="Consolas" pitchFamily="49" charset="0"/>
              </a:rPr>
              <a:t>setDisplayLogoff() </a:t>
            </a:r>
            <a:r>
              <a:rPr lang="de-DE" sz="1440" dirty="0" smtClean="0"/>
              <a:t>to false and place it in the „header“ UI Area</a:t>
            </a:r>
            <a:br>
              <a:rPr lang="de-DE" sz="1440" dirty="0" smtClean="0"/>
            </a:br>
            <a:endParaRPr lang="de-DE" sz="1440" dirty="0" smtClean="0"/>
          </a:p>
          <a:p>
            <a:pPr marL="308541" indent="-308541" fontAlgn="auto">
              <a:spcBef>
                <a:spcPts val="0"/>
              </a:spcBef>
              <a:spcAft>
                <a:spcPts val="0"/>
              </a:spcAft>
              <a:buSzTx/>
              <a:buFont typeface="+mj-lt"/>
              <a:buAutoNum type="arabicPeriod" startAt="3"/>
              <a:defRPr/>
            </a:pPr>
            <a:r>
              <a:rPr lang="de-DE" sz="1440" dirty="0" smtClean="0"/>
              <a:t>Create a Menubar with 2 Menu Items and place it in the „menu“ UI Area</a:t>
            </a:r>
          </a:p>
          <a:p>
            <a:pPr marL="499951" lvl="2" indent="-257118" fontAlgn="auto">
              <a:spcAft>
                <a:spcPts val="0"/>
              </a:spcAft>
              <a:buFont typeface="Arial" pitchFamily="34" charset="0"/>
              <a:buChar char="•"/>
            </a:pPr>
            <a:r>
              <a:rPr lang="de-DE" b="1" dirty="0" smtClean="0">
                <a:solidFill>
                  <a:schemeClr val="accent3"/>
                </a:solidFill>
                <a:latin typeface="Consolas" pitchFamily="49" charset="0"/>
                <a:cs typeface="Consolas" pitchFamily="49" charset="0"/>
              </a:rPr>
              <a:t>new sap.ui.commons.MenuBar </a:t>
            </a:r>
            <a:endParaRPr lang="de-DE" dirty="0" smtClean="0">
              <a:solidFill>
                <a:schemeClr val="accent3"/>
              </a:solidFill>
            </a:endParaRPr>
          </a:p>
          <a:p>
            <a:pPr marL="499951" lvl="2" indent="-257118" fontAlgn="auto">
              <a:spcAft>
                <a:spcPts val="0"/>
              </a:spcAft>
              <a:buFont typeface="Arial" pitchFamily="34" charset="0"/>
              <a:buChar char="•"/>
            </a:pPr>
            <a:r>
              <a:rPr lang="de-DE" b="1" dirty="0" smtClean="0">
                <a:solidFill>
                  <a:schemeClr val="accent3"/>
                </a:solidFill>
                <a:latin typeface="Consolas" pitchFamily="49" charset="0"/>
                <a:cs typeface="Consolas" pitchFamily="49" charset="0"/>
              </a:rPr>
              <a:t>new sap.ui.commons.MenuItem</a:t>
            </a:r>
          </a:p>
          <a:p>
            <a:pPr marL="0" indent="0" fontAlgn="auto">
              <a:spcBef>
                <a:spcPts val="0"/>
              </a:spcBef>
              <a:spcAft>
                <a:spcPts val="0"/>
              </a:spcAft>
              <a:buSzTx/>
              <a:buNone/>
              <a:defRPr/>
            </a:pPr>
            <a:r>
              <a:rPr lang="de-DE" sz="1440" dirty="0" smtClean="0"/>
              <a:t/>
            </a:r>
            <a:br>
              <a:rPr lang="de-DE" sz="1440" dirty="0" smtClean="0"/>
            </a:br>
            <a:endParaRPr lang="en-US" dirty="0"/>
          </a:p>
        </p:txBody>
      </p:sp>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6211788" y="1166593"/>
            <a:ext cx="3612709" cy="2077307"/>
          </a:xfrm>
          <a:prstGeom prst="rect">
            <a:avLst/>
          </a:prstGeom>
          <a:ln>
            <a:solidFill>
              <a:schemeClr val="bg1">
                <a:lumMod val="50000"/>
              </a:schemeClr>
            </a:solidFill>
          </a:ln>
          <a:effectLst>
            <a:innerShdw blurRad="114300">
              <a:prstClr val="black"/>
            </a:innerShdw>
          </a:effectLst>
        </p:spPr>
      </p:pic>
      <p:sp>
        <p:nvSpPr>
          <p:cNvPr id="10" name="Rounded Rectangle 9">
            <a:hlinkClick r:id="rId13" action="ppaction://hlinksldjump" highlightClick="1"/>
          </p:cNvPr>
          <p:cNvSpPr/>
          <p:nvPr>
            <p:custDataLst>
              <p:tags r:id="rId10"/>
            </p:custDataLst>
          </p:nvPr>
        </p:nvSpPr>
        <p:spPr bwMode="gray">
          <a:xfrm>
            <a:off x="7436063" y="5130933"/>
            <a:ext cx="1767479" cy="382674"/>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fontAlgn="base">
              <a:spcBef>
                <a:spcPct val="50000"/>
              </a:spcBef>
              <a:spcAft>
                <a:spcPct val="0"/>
              </a:spcAft>
              <a:buClr>
                <a:srgbClr val="F0AB00"/>
              </a:buClr>
              <a:buSzPct val="80000"/>
            </a:pPr>
            <a:r>
              <a:rPr lang="de-DE" sz="1620" kern="0" dirty="0">
                <a:ea typeface="Arial Unicode MS" pitchFamily="34" charset="-128"/>
                <a:cs typeface="Arial Unicode MS" pitchFamily="34" charset="-128"/>
              </a:rPr>
              <a:t>Solution</a:t>
            </a:r>
            <a:endParaRPr lang="de-DE" sz="1620" kern="0" dirty="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02986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259080" y="259080"/>
            <a:ext cx="8221606" cy="38880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de-DE" sz="2879" smtClean="0">
                <a:latin typeface="BentonSans Bold" pitchFamily="2" charset="0"/>
              </a:rPr>
              <a:t>Solution for Exercise 2</a:t>
            </a:r>
            <a:endParaRPr lang="en-US" sz="2879" dirty="0">
              <a:latin typeface="BentonSans Bold" pitchFamily="2" charset="0"/>
            </a:endParaRPr>
          </a:p>
        </p:txBody>
      </p:sp>
      <p:pic>
        <p:nvPicPr>
          <p:cNvPr id="8" name="Picture 7"/>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1586961" y="4098627"/>
            <a:ext cx="7616581" cy="692974"/>
          </a:xfrm>
          <a:prstGeom prst="rect">
            <a:avLst/>
          </a:prstGeom>
          <a:ln>
            <a:solidFill>
              <a:schemeClr val="bg1">
                <a:lumMod val="50000"/>
              </a:schemeClr>
            </a:solidFill>
          </a:ln>
          <a:effectLst>
            <a:innerShdw blurRad="114300">
              <a:prstClr val="black"/>
            </a:innerShdw>
          </a:effectLst>
        </p:spPr>
      </p:pic>
      <p:sp>
        <p:nvSpPr>
          <p:cNvPr id="10" name="Rounded Rectangle 9">
            <a:hlinkClick r:id="rId13" action="ppaction://hlinksldjump" highlightClick="1"/>
          </p:cNvPr>
          <p:cNvSpPr/>
          <p:nvPr>
            <p:custDataLst>
              <p:tags r:id="rId9"/>
            </p:custDataLst>
          </p:nvPr>
        </p:nvSpPr>
        <p:spPr bwMode="gray">
          <a:xfrm>
            <a:off x="7436068" y="5025921"/>
            <a:ext cx="1767479" cy="382674"/>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9" tIns="64783" rIns="80979" bIns="64783" rtlCol="0" anchor="ctr"/>
          <a:lstStyle/>
          <a:p>
            <a:pPr algn="ctr" fontAlgn="base">
              <a:spcBef>
                <a:spcPct val="50000"/>
              </a:spcBef>
              <a:spcAft>
                <a:spcPct val="0"/>
              </a:spcAft>
              <a:buClr>
                <a:srgbClr val="F0AB00"/>
              </a:buClr>
              <a:buSzPct val="80000"/>
            </a:pPr>
            <a:r>
              <a:rPr lang="de-DE" sz="1620" kern="0" dirty="0">
                <a:ea typeface="Arial Unicode MS" pitchFamily="34" charset="-128"/>
                <a:cs typeface="Arial Unicode MS" pitchFamily="34" charset="-128"/>
              </a:rPr>
              <a:t>Back </a:t>
            </a:r>
          </a:p>
        </p:txBody>
      </p:sp>
      <p:pic>
        <p:nvPicPr>
          <p:cNvPr id="11" name="Picture 10"/>
          <p:cNvPicPr>
            <a:picLocks noChangeAspect="1"/>
          </p:cNvPicPr>
          <p:nvPr>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1586962" y="875052"/>
            <a:ext cx="7616585" cy="3055716"/>
          </a:xfrm>
          <a:prstGeom prst="rect">
            <a:avLst/>
          </a:prstGeom>
          <a:ln>
            <a:solidFill>
              <a:schemeClr val="bg1">
                <a:lumMod val="50000"/>
              </a:schemeClr>
            </a:solidFill>
          </a:ln>
          <a:effectLst>
            <a:innerShdw blurRad="114300">
              <a:prstClr val="black"/>
            </a:innerShdw>
          </a:effectLst>
        </p:spPr>
      </p:pic>
    </p:spTree>
    <p:custDataLst>
      <p:tags r:id="rId1"/>
    </p:custDataLst>
    <p:extLst>
      <p:ext uri="{BB962C8B-B14F-4D97-AF65-F5344CB8AC3E}">
        <p14:creationId xmlns:p14="http://schemas.microsoft.com/office/powerpoint/2010/main" val="1780249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345567" y="6480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altLang="zh-CN" sz="2800" dirty="0" smtClean="0">
                <a:solidFill>
                  <a:srgbClr val="A80163"/>
                </a:solidFill>
              </a:rPr>
              <a:t>Useful Core Functions</a:t>
            </a:r>
            <a:endParaRPr lang="en-US" sz="2800" dirty="0">
              <a:solidFill>
                <a:srgbClr val="A80163"/>
              </a:solidFill>
            </a:endParaRPr>
          </a:p>
        </p:txBody>
      </p:sp>
      <p:sp>
        <p:nvSpPr>
          <p:cNvPr id="28" name="Text Placeholder 3"/>
          <p:cNvSpPr txBox="1">
            <a:spLocks/>
          </p:cNvSpPr>
          <p:nvPr>
            <p:custDataLst>
              <p:tags r:id="rId9"/>
            </p:custDataLst>
          </p:nvPr>
        </p:nvSpPr>
        <p:spPr>
          <a:xfrm>
            <a:off x="324000" y="1472808"/>
            <a:ext cx="4165200" cy="409920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en-GB" smtClean="0">
                <a:solidFill>
                  <a:schemeClr val="tx2"/>
                </a:solidFill>
                <a:latin typeface="Consolas" pitchFamily="49" charset="0"/>
                <a:cs typeface="Consolas" pitchFamily="49" charset="0"/>
              </a:rPr>
              <a:t>sap.ui.getCore()</a:t>
            </a:r>
          </a:p>
          <a:p>
            <a:pPr lvl="2" fontAlgn="auto">
              <a:spcAft>
                <a:spcPts val="0"/>
              </a:spcAft>
            </a:pPr>
            <a:r>
              <a:rPr lang="en-GB" smtClean="0"/>
              <a:t>Gets a core instance</a:t>
            </a:r>
          </a:p>
          <a:p>
            <a:pPr fontAlgn="auto">
              <a:spcAft>
                <a:spcPts val="0"/>
              </a:spcAft>
            </a:pPr>
            <a:r>
              <a:rPr lang="en-GB" smtClean="0">
                <a:solidFill>
                  <a:schemeClr val="tx2"/>
                </a:solidFill>
                <a:latin typeface="Consolas" pitchFamily="49" charset="0"/>
                <a:cs typeface="Consolas" pitchFamily="49" charset="0"/>
              </a:rPr>
              <a:t>sap.ui.getCore().byId(id)</a:t>
            </a:r>
          </a:p>
          <a:p>
            <a:pPr lvl="2" fontAlgn="auto">
              <a:spcAft>
                <a:spcPts val="0"/>
              </a:spcAft>
            </a:pPr>
            <a:r>
              <a:rPr lang="en-GB" smtClean="0"/>
              <a:t>Gets an instance of a UI5 control which was created with id </a:t>
            </a:r>
            <a:r>
              <a:rPr lang="en-GB" b="1" smtClean="0">
                <a:solidFill>
                  <a:schemeClr val="tx2"/>
                </a:solidFill>
                <a:latin typeface="Consolas" pitchFamily="49" charset="0"/>
                <a:cs typeface="Consolas" pitchFamily="49" charset="0"/>
              </a:rPr>
              <a:t>id</a:t>
            </a:r>
            <a:endParaRPr lang="en-GB" smtClean="0">
              <a:solidFill>
                <a:schemeClr val="tx2"/>
              </a:solidFill>
              <a:latin typeface="Arial monospaced for SAP" pitchFamily="49" charset="0"/>
            </a:endParaRPr>
          </a:p>
          <a:p>
            <a:pPr lvl="2" fontAlgn="auto">
              <a:spcAft>
                <a:spcPts val="0"/>
              </a:spcAft>
            </a:pPr>
            <a:r>
              <a:rPr lang="en-GB" smtClean="0"/>
              <a:t>Can be used to access removed controls (even though the id doesn’t exist in the DOM anymore)</a:t>
            </a:r>
          </a:p>
          <a:p>
            <a:pPr lvl="1" fontAlgn="auto">
              <a:spcBef>
                <a:spcPts val="1200"/>
              </a:spcBef>
              <a:spcAft>
                <a:spcPts val="0"/>
              </a:spcAft>
            </a:pPr>
            <a:r>
              <a:rPr lang="en-GB" b="1" smtClean="0">
                <a:solidFill>
                  <a:schemeClr val="tx2"/>
                </a:solidFill>
                <a:latin typeface="Consolas" pitchFamily="49" charset="0"/>
                <a:cs typeface="Consolas" pitchFamily="49" charset="0"/>
              </a:rPr>
              <a:t>sap.ui.getCore().applyChanges()</a:t>
            </a:r>
          </a:p>
          <a:p>
            <a:pPr lvl="2" fontAlgn="auto">
              <a:spcAft>
                <a:spcPts val="0"/>
              </a:spcAft>
            </a:pPr>
            <a:r>
              <a:rPr lang="en-GB" smtClean="0"/>
              <a:t>Carries out and renders the changes for UI5 controls immediately, before the runtime would do it (use carefully!!)</a:t>
            </a:r>
          </a:p>
          <a:p>
            <a:pPr fontAlgn="auto">
              <a:spcAft>
                <a:spcPts val="0"/>
              </a:spcAft>
            </a:pPr>
            <a:endParaRPr lang="en-US" dirty="0"/>
          </a:p>
        </p:txBody>
      </p:sp>
      <p:sp>
        <p:nvSpPr>
          <p:cNvPr id="29" name="Rounded Rectangle 28">
            <a:hlinkClick r:id="rId13" action="ppaction://hlinksldjump" highlightClick="1"/>
          </p:cNvPr>
          <p:cNvSpPr/>
          <p:nvPr>
            <p:custDataLst>
              <p:tags r:id="rId10"/>
            </p:custDataLst>
          </p:nvPr>
        </p:nvSpPr>
        <p:spPr bwMode="gray">
          <a:xfrm>
            <a:off x="6875505" y="517233"/>
            <a:ext cx="1964371" cy="425303"/>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r>
              <a:rPr lang="de-DE" kern="0" dirty="0" err="1">
                <a:ea typeface="Arial Unicode MS" pitchFamily="34" charset="-128"/>
                <a:cs typeface="Arial Unicode MS" pitchFamily="34" charset="-128"/>
              </a:rPr>
              <a:t>Exercise</a:t>
            </a:r>
            <a:r>
              <a:rPr lang="de-DE" kern="0" dirty="0">
                <a:ea typeface="Arial Unicode MS" pitchFamily="34" charset="-128"/>
                <a:cs typeface="Arial Unicode MS" pitchFamily="34" charset="-128"/>
              </a:rPr>
              <a:t> 3</a:t>
            </a:r>
          </a:p>
        </p:txBody>
      </p:sp>
      <p:sp>
        <p:nvSpPr>
          <p:cNvPr id="32" name="Text Placeholder 4"/>
          <p:cNvSpPr txBox="1">
            <a:spLocks/>
          </p:cNvSpPr>
          <p:nvPr>
            <p:custDataLst>
              <p:tags r:id="rId11"/>
            </p:custDataLst>
          </p:nvPr>
        </p:nvSpPr>
        <p:spPr>
          <a:xfrm>
            <a:off x="5995328" y="1425240"/>
            <a:ext cx="4165200" cy="458132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en-GB" smtClean="0">
                <a:solidFill>
                  <a:schemeClr val="accent6"/>
                </a:solidFill>
                <a:latin typeface="Consolas" pitchFamily="49" charset="0"/>
                <a:cs typeface="Consolas" pitchFamily="49" charset="0"/>
              </a:rPr>
              <a:t>jQuery.sap.domById(id)</a:t>
            </a:r>
          </a:p>
          <a:p>
            <a:pPr lvl="2" fontAlgn="auto">
              <a:spcAft>
                <a:spcPts val="0"/>
              </a:spcAft>
            </a:pPr>
            <a:r>
              <a:rPr lang="en-GB" smtClean="0"/>
              <a:t>Gets any HTML element with id </a:t>
            </a:r>
            <a:r>
              <a:rPr lang="en-GB" b="1" smtClean="0">
                <a:solidFill>
                  <a:schemeClr val="accent6"/>
                </a:solidFill>
                <a:latin typeface="Consolas" pitchFamily="49" charset="0"/>
                <a:cs typeface="Consolas" pitchFamily="49" charset="0"/>
              </a:rPr>
              <a:t>id</a:t>
            </a:r>
          </a:p>
          <a:p>
            <a:pPr lvl="2" fontAlgn="auto">
              <a:spcAft>
                <a:spcPts val="0"/>
              </a:spcAft>
            </a:pPr>
            <a:r>
              <a:rPr lang="en-GB" smtClean="0"/>
              <a:t>If there is also a UI5 control with id </a:t>
            </a:r>
            <a:r>
              <a:rPr lang="en-GB" b="1" smtClean="0">
                <a:solidFill>
                  <a:schemeClr val="accent6"/>
                </a:solidFill>
                <a:latin typeface="Consolas" pitchFamily="49" charset="0"/>
                <a:cs typeface="Consolas" pitchFamily="49" charset="0"/>
              </a:rPr>
              <a:t>id</a:t>
            </a:r>
            <a:r>
              <a:rPr lang="en-GB" smtClean="0"/>
              <a:t>, the element returned is the topmost HTML element of this UI5 control</a:t>
            </a:r>
            <a:r>
              <a:rPr lang="en-GB" smtClean="0">
                <a:latin typeface="Arial monospaced for SAP" pitchFamily="49" charset="0"/>
              </a:rPr>
              <a:t> </a:t>
            </a:r>
            <a:r>
              <a:rPr lang="en-GB" smtClean="0"/>
              <a:t>(the UI5 control id is always used there)</a:t>
            </a:r>
          </a:p>
          <a:p>
            <a:pPr lvl="2" fontAlgn="auto">
              <a:spcAft>
                <a:spcPts val="0"/>
              </a:spcAft>
            </a:pPr>
            <a:r>
              <a:rPr lang="en-GB" smtClean="0"/>
              <a:t>Similar to </a:t>
            </a:r>
            <a:r>
              <a:rPr lang="en-GB" b="1" smtClean="0">
                <a:solidFill>
                  <a:schemeClr val="accent6"/>
                </a:solidFill>
                <a:latin typeface="Consolas" pitchFamily="49" charset="0"/>
                <a:cs typeface="Consolas" pitchFamily="49" charset="0"/>
              </a:rPr>
              <a:t>document.getElementById</a:t>
            </a:r>
            <a:r>
              <a:rPr lang="en-GB" smtClean="0"/>
              <a:t> but gets rid of IE bug which also retrieves elements with the name of id</a:t>
            </a:r>
          </a:p>
          <a:p>
            <a:pPr fontAlgn="auto">
              <a:spcAft>
                <a:spcPts val="0"/>
              </a:spcAft>
            </a:pPr>
            <a:r>
              <a:rPr lang="en-GB" smtClean="0">
                <a:solidFill>
                  <a:schemeClr val="accent6"/>
                </a:solidFill>
                <a:latin typeface="Consolas" pitchFamily="49" charset="0"/>
                <a:cs typeface="Consolas" pitchFamily="49" charset="0"/>
              </a:rPr>
              <a:t>jQuery.sap.byId(id)</a:t>
            </a:r>
          </a:p>
          <a:p>
            <a:pPr lvl="2" fontAlgn="auto">
              <a:spcAft>
                <a:spcPts val="0"/>
              </a:spcAft>
            </a:pPr>
            <a:r>
              <a:rPr lang="de-DE" smtClean="0"/>
              <a:t>Returns the jQuery object of the DOM element with the specified id</a:t>
            </a:r>
          </a:p>
          <a:p>
            <a:pPr lvl="2" fontAlgn="auto">
              <a:spcAft>
                <a:spcPts val="0"/>
              </a:spcAft>
            </a:pPr>
            <a:r>
              <a:rPr lang="de-DE" smtClean="0"/>
              <a:t>Similar to </a:t>
            </a:r>
            <a:r>
              <a:rPr lang="de-DE" b="1" smtClean="0">
                <a:solidFill>
                  <a:schemeClr val="accent6"/>
                </a:solidFill>
                <a:latin typeface="Consolas" pitchFamily="49" charset="0"/>
                <a:cs typeface="Consolas" pitchFamily="49" charset="0"/>
              </a:rPr>
              <a:t>jQuery(„#myId“) </a:t>
            </a:r>
            <a:r>
              <a:rPr lang="de-DE" smtClean="0"/>
              <a:t>or </a:t>
            </a:r>
            <a:r>
              <a:rPr lang="de-DE" b="1" smtClean="0">
                <a:solidFill>
                  <a:schemeClr val="accent6"/>
                </a:solidFill>
                <a:latin typeface="Consolas" pitchFamily="49" charset="0"/>
                <a:cs typeface="Consolas" pitchFamily="49" charset="0"/>
              </a:rPr>
              <a:t>$(„#myId“) </a:t>
            </a:r>
            <a:r>
              <a:rPr lang="de-DE" smtClean="0"/>
              <a:t>but handles escaping of dots and adds the hash character</a:t>
            </a:r>
            <a:endParaRPr lang="en-GB" smtClean="0"/>
          </a:p>
          <a:p>
            <a:pPr fontAlgn="auto">
              <a:spcAft>
                <a:spcPts val="0"/>
              </a:spcAft>
            </a:pPr>
            <a:endParaRPr lang="en-US" dirty="0"/>
          </a:p>
        </p:txBody>
      </p:sp>
    </p:spTree>
    <p:custDataLst>
      <p:tags r:id="rId1"/>
    </p:custDataLst>
    <p:extLst>
      <p:ext uri="{BB962C8B-B14F-4D97-AF65-F5344CB8AC3E}">
        <p14:creationId xmlns:p14="http://schemas.microsoft.com/office/powerpoint/2010/main" val="3869799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271270" y="259080"/>
            <a:ext cx="8221606" cy="38880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en-GB" sz="2879" smtClean="0">
                <a:latin typeface="BentonSans Bold"/>
                <a:cs typeface="BentonSans Bold"/>
              </a:rPr>
              <a:t>Exercise 3 </a:t>
            </a:r>
            <a:r>
              <a:rPr lang="en-US" sz="2879" smtClean="0">
                <a:latin typeface="BentonSans Bold"/>
                <a:cs typeface="BentonSans Bold"/>
              </a:rPr>
              <a:t>–</a:t>
            </a:r>
            <a:r>
              <a:rPr lang="en-GB" sz="2879" smtClean="0">
                <a:latin typeface="BentonSans Bold"/>
                <a:cs typeface="BentonSans Bold"/>
              </a:rPr>
              <a:t> Core Functions</a:t>
            </a:r>
            <a:endParaRPr lang="en-GB" sz="2879" dirty="0">
              <a:latin typeface="BentonSans Bold"/>
              <a:cs typeface="BentonSans Bold"/>
            </a:endParaRPr>
          </a:p>
        </p:txBody>
      </p:sp>
      <p:sp>
        <p:nvSpPr>
          <p:cNvPr id="8" name="Text Placeholder 2"/>
          <p:cNvSpPr txBox="1">
            <a:spLocks/>
          </p:cNvSpPr>
          <p:nvPr>
            <p:custDataLst>
              <p:tags r:id="rId8"/>
            </p:custDataLst>
          </p:nvPr>
        </p:nvSpPr>
        <p:spPr>
          <a:xfrm>
            <a:off x="469892" y="1015628"/>
            <a:ext cx="3917759" cy="4047979"/>
          </a:xfrm>
          <a:prstGeom prst="rect">
            <a:avLst/>
          </a:prstGeom>
        </p:spPr>
        <p:txBody>
          <a:bodyPr>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308507" indent="-308507" fontAlgn="auto">
              <a:spcBef>
                <a:spcPts val="0"/>
              </a:spcBef>
              <a:spcAft>
                <a:spcPts val="0"/>
              </a:spcAft>
              <a:buSzTx/>
              <a:buFont typeface="+mj-lt"/>
              <a:buAutoNum type="arabicPeriod"/>
              <a:defRPr/>
            </a:pPr>
            <a:r>
              <a:rPr lang="de-DE" sz="1440" smtClean="0">
                <a:solidFill>
                  <a:srgbClr val="000000"/>
                </a:solidFill>
              </a:rPr>
              <a:t>Open SNIPPIX in your browser and load snippet </a:t>
            </a:r>
            <a:r>
              <a:rPr lang="de-DE" sz="1440" smtClean="0">
                <a:solidFill>
                  <a:srgbClr val="000000"/>
                </a:solidFill>
                <a:hlinkClick r:id="rId12"/>
              </a:rPr>
              <a:t>97068</a:t>
            </a:r>
            <a:r>
              <a:rPr lang="de-DE" sz="1440" smtClean="0">
                <a:solidFill>
                  <a:srgbClr val="000000"/>
                </a:solidFill>
              </a:rPr>
              <a:t> or your solution from Exercise 2.</a:t>
            </a:r>
            <a:endParaRPr lang="en-US" sz="1440" smtClean="0">
              <a:solidFill>
                <a:srgbClr val="000000"/>
              </a:solidFill>
            </a:endParaRPr>
          </a:p>
          <a:p>
            <a:pPr marL="308507" indent="-308507" fontAlgn="base">
              <a:spcBef>
                <a:spcPct val="50000"/>
              </a:spcBef>
              <a:spcAft>
                <a:spcPct val="0"/>
              </a:spcAft>
              <a:buFont typeface="+mj-lt"/>
              <a:buAutoNum type="arabicPeriod"/>
            </a:pPr>
            <a:r>
              <a:rPr lang="de-DE" sz="1440" smtClean="0">
                <a:solidFill>
                  <a:srgbClr val="000000"/>
                </a:solidFill>
              </a:rPr>
              <a:t>For getting </a:t>
            </a:r>
            <a:r>
              <a:rPr lang="hr-HR" sz="1440" smtClean="0">
                <a:solidFill>
                  <a:srgbClr val="000000"/>
                </a:solidFill>
              </a:rPr>
              <a:t>the TextField value when the button is pressed</a:t>
            </a:r>
            <a:r>
              <a:rPr lang="de-DE" sz="1440" smtClean="0">
                <a:solidFill>
                  <a:srgbClr val="000000"/>
                </a:solidFill>
              </a:rPr>
              <a:t>:</a:t>
            </a:r>
          </a:p>
          <a:p>
            <a:pPr marL="668432" lvl="1" indent="-257089" fontAlgn="base">
              <a:spcBef>
                <a:spcPct val="50000"/>
              </a:spcBef>
              <a:spcAft>
                <a:spcPct val="0"/>
              </a:spcAft>
              <a:buClr>
                <a:srgbClr val="F0AB00"/>
              </a:buClr>
              <a:buFont typeface="Arial"/>
              <a:buChar char="•"/>
            </a:pPr>
            <a:r>
              <a:rPr lang="de-DE" sz="1440" smtClean="0">
                <a:cs typeface="Consolas"/>
              </a:rPr>
              <a:t>Do not use the TextField reference, but retrieve the TextField using its ID (you have to give an ID first):</a:t>
            </a:r>
            <a:endParaRPr lang="hr-HR" sz="1440" smtClean="0">
              <a:cs typeface="Consolas"/>
            </a:endParaRPr>
          </a:p>
          <a:p>
            <a:pPr marL="668432" lvl="1" indent="-257089" fontAlgn="base">
              <a:spcBef>
                <a:spcPct val="50000"/>
              </a:spcBef>
              <a:spcAft>
                <a:spcPct val="0"/>
              </a:spcAft>
              <a:buClr>
                <a:srgbClr val="F0AB00"/>
              </a:buClr>
              <a:buFont typeface="Arial"/>
              <a:buChar char="•"/>
            </a:pPr>
            <a:r>
              <a:rPr lang="en-US" sz="1260" b="1" smtClean="0">
                <a:solidFill>
                  <a:schemeClr val="accent3"/>
                </a:solidFill>
                <a:latin typeface="Consolas" pitchFamily="49" charset="0"/>
                <a:cs typeface="Consolas" pitchFamily="49" charset="0"/>
              </a:rPr>
              <a:t>sap.ui.getCore().byId(…).getValue()</a:t>
            </a:r>
          </a:p>
          <a:p>
            <a:pPr marL="308507" indent="-308507" fontAlgn="base">
              <a:spcBef>
                <a:spcPct val="50000"/>
              </a:spcBef>
              <a:spcAft>
                <a:spcPct val="0"/>
              </a:spcAft>
              <a:buFont typeface="+mj-lt"/>
              <a:buAutoNum type="arabicPeriod" startAt="3"/>
            </a:pPr>
            <a:r>
              <a:rPr lang="de-DE" sz="1440" smtClean="0">
                <a:solidFill>
                  <a:srgbClr val="000000"/>
                </a:solidFill>
                <a:cs typeface="Consolas"/>
              </a:rPr>
              <a:t>Also alert the type of the HTML element which is the root element of the Panel control</a:t>
            </a:r>
          </a:p>
          <a:p>
            <a:pPr marL="668432" lvl="1" indent="-257089" fontAlgn="base">
              <a:spcBef>
                <a:spcPct val="50000"/>
              </a:spcBef>
              <a:spcAft>
                <a:spcPct val="0"/>
              </a:spcAft>
              <a:buClr>
                <a:srgbClr val="F0AB00"/>
              </a:buClr>
              <a:buFont typeface="Arial"/>
              <a:buChar char="•"/>
            </a:pPr>
            <a:r>
              <a:rPr lang="de-DE" sz="1440" smtClean="0">
                <a:solidFill>
                  <a:srgbClr val="000000"/>
                </a:solidFill>
                <a:cs typeface="Consolas"/>
              </a:rPr>
              <a:t>The ID of a control is always the ID of the HTML element</a:t>
            </a:r>
          </a:p>
          <a:p>
            <a:pPr marL="668432" lvl="1" indent="-257089" fontAlgn="base">
              <a:spcBef>
                <a:spcPct val="50000"/>
              </a:spcBef>
              <a:spcAft>
                <a:spcPct val="0"/>
              </a:spcAft>
              <a:buClr>
                <a:srgbClr val="F0AB00"/>
              </a:buClr>
              <a:buFont typeface="Arial"/>
              <a:buChar char="•"/>
            </a:pPr>
            <a:r>
              <a:rPr lang="de-DE" sz="1440" smtClean="0">
                <a:solidFill>
                  <a:srgbClr val="000000"/>
                </a:solidFill>
                <a:cs typeface="Consolas"/>
              </a:rPr>
              <a:t>Use </a:t>
            </a:r>
            <a:r>
              <a:rPr lang="de-DE" sz="1260" b="1" smtClean="0">
                <a:solidFill>
                  <a:schemeClr val="accent3"/>
                </a:solidFill>
                <a:latin typeface="Consolas" pitchFamily="49" charset="0"/>
                <a:cs typeface="Consolas" pitchFamily="49" charset="0"/>
              </a:rPr>
              <a:t>jQuery.sap.domById(…)</a:t>
            </a:r>
          </a:p>
          <a:p>
            <a:pPr marL="668432" lvl="1" indent="-257089" fontAlgn="base">
              <a:spcBef>
                <a:spcPct val="50000"/>
              </a:spcBef>
              <a:spcAft>
                <a:spcPct val="0"/>
              </a:spcAft>
              <a:buClr>
                <a:srgbClr val="F0AB00"/>
              </a:buClr>
              <a:buFont typeface="Arial"/>
              <a:buChar char="•"/>
            </a:pPr>
            <a:r>
              <a:rPr lang="en-US" sz="1440" i="1" smtClean="0">
                <a:solidFill>
                  <a:srgbClr val="000000"/>
                </a:solidFill>
                <a:cs typeface="Consolas"/>
              </a:rPr>
              <a:t/>
            </a:r>
            <a:br>
              <a:rPr lang="en-US" sz="1440" i="1" smtClean="0">
                <a:solidFill>
                  <a:srgbClr val="000000"/>
                </a:solidFill>
                <a:cs typeface="Consolas"/>
              </a:rPr>
            </a:br>
            <a:endParaRPr lang="en-US" sz="1440" dirty="0"/>
          </a:p>
        </p:txBody>
      </p:sp>
      <p:pic>
        <p:nvPicPr>
          <p:cNvPr id="9" name="Picture 8"/>
          <p:cNvPicPr>
            <a:picLocks noChangeAspect="1"/>
          </p:cNvPicPr>
          <p:nvPr>
            <p:custDataLst>
              <p:tags r:id="rId9"/>
            </p:custDataLst>
          </p:nvPr>
        </p:nvPicPr>
        <p:blipFill>
          <a:blip r:embed="rId13">
            <a:extLst>
              <a:ext uri="{28A0092B-C50C-407E-A947-70E740481C1C}">
                <a14:useLocalDpi xmlns:a14="http://schemas.microsoft.com/office/drawing/2010/main" val="0"/>
              </a:ext>
            </a:extLst>
          </a:blip>
          <a:stretch>
            <a:fillRect/>
          </a:stretch>
        </p:blipFill>
        <p:spPr>
          <a:xfrm>
            <a:off x="5564396" y="1017061"/>
            <a:ext cx="3659614" cy="2502479"/>
          </a:xfrm>
          <a:prstGeom prst="rect">
            <a:avLst/>
          </a:prstGeom>
          <a:ln>
            <a:solidFill>
              <a:schemeClr val="bg1">
                <a:lumMod val="50000"/>
              </a:schemeClr>
            </a:solidFill>
          </a:ln>
          <a:effectLst>
            <a:innerShdw blurRad="114300">
              <a:prstClr val="black"/>
            </a:innerShdw>
          </a:effectLst>
        </p:spPr>
      </p:pic>
      <p:sp>
        <p:nvSpPr>
          <p:cNvPr id="10" name="Rounded Rectangle 9">
            <a:hlinkClick r:id="rId14" action="ppaction://hlinksldjump" highlightClick="1"/>
          </p:cNvPr>
          <p:cNvSpPr/>
          <p:nvPr>
            <p:custDataLst>
              <p:tags r:id="rId10"/>
            </p:custDataLst>
          </p:nvPr>
        </p:nvSpPr>
        <p:spPr bwMode="gray">
          <a:xfrm>
            <a:off x="7448194" y="5025847"/>
            <a:ext cx="1767422" cy="382662"/>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7" tIns="64781" rIns="80977" bIns="64781" rtlCol="0" anchor="ctr"/>
          <a:lstStyle/>
          <a:p>
            <a:pPr algn="ctr" fontAlgn="base">
              <a:spcBef>
                <a:spcPct val="50000"/>
              </a:spcBef>
              <a:spcAft>
                <a:spcPct val="0"/>
              </a:spcAft>
              <a:buClr>
                <a:srgbClr val="F0AB00"/>
              </a:buClr>
              <a:buSzPct val="80000"/>
            </a:pPr>
            <a:r>
              <a:rPr lang="de-DE" sz="1619" kern="0" dirty="0">
                <a:ea typeface="Arial Unicode MS" pitchFamily="34" charset="-128"/>
                <a:cs typeface="Arial Unicode MS" pitchFamily="34" charset="-128"/>
              </a:rPr>
              <a:t>Solution</a:t>
            </a:r>
          </a:p>
        </p:txBody>
      </p:sp>
    </p:spTree>
    <p:custDataLst>
      <p:tags r:id="rId1"/>
    </p:custDataLst>
    <p:extLst>
      <p:ext uri="{BB962C8B-B14F-4D97-AF65-F5344CB8AC3E}">
        <p14:creationId xmlns:p14="http://schemas.microsoft.com/office/powerpoint/2010/main" val="3230920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279664" y="323678"/>
            <a:ext cx="8221606" cy="38880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fontAlgn="auto">
              <a:spcAft>
                <a:spcPts val="0"/>
              </a:spcAft>
            </a:pPr>
            <a:r>
              <a:rPr lang="en-GB" sz="2879" smtClean="0">
                <a:latin typeface="BentonSans Bold"/>
                <a:cs typeface="BentonSans Bold"/>
              </a:rPr>
              <a:t>Solution for Exercise 3</a:t>
            </a:r>
            <a:endParaRPr lang="en-GB" sz="2879" dirty="0">
              <a:latin typeface="BentonSans Bold"/>
              <a:cs typeface="BentonSans Bold"/>
            </a:endParaRPr>
          </a:p>
        </p:txBody>
      </p:sp>
      <p:sp>
        <p:nvSpPr>
          <p:cNvPr id="8" name="Rounded Rectangle 7">
            <a:hlinkClick r:id="rId11" action="ppaction://hlinksldjump" highlightClick="1"/>
          </p:cNvPr>
          <p:cNvSpPr/>
          <p:nvPr>
            <p:custDataLst>
              <p:tags r:id="rId8"/>
            </p:custDataLst>
          </p:nvPr>
        </p:nvSpPr>
        <p:spPr bwMode="gray">
          <a:xfrm>
            <a:off x="7456588" y="5080878"/>
            <a:ext cx="1767422" cy="382662"/>
          </a:xfrm>
          <a:prstGeom prst="roundRect">
            <a:avLst/>
          </a:prstGeom>
          <a:solidFill>
            <a:srgbClr val="FFC000"/>
          </a:solidFill>
          <a:ln w="19050" algn="ctr">
            <a:solidFill>
              <a:schemeClr val="bg1"/>
            </a:solidFill>
            <a:miter lim="800000"/>
            <a:headEnd/>
            <a:tailEnd/>
          </a:ln>
          <a:effectLst>
            <a:outerShdw blurRad="63500" sx="102000" sy="102000" algn="ctr" rotWithShape="0">
              <a:prstClr val="black">
                <a:alpha val="40000"/>
              </a:prstClr>
            </a:outerShdw>
          </a:effectLst>
        </p:spPr>
        <p:txBody>
          <a:bodyPr lIns="80977" tIns="64781" rIns="80977" bIns="64781" rtlCol="0" anchor="ctr"/>
          <a:lstStyle/>
          <a:p>
            <a:pPr algn="ctr" fontAlgn="base">
              <a:spcBef>
                <a:spcPct val="50000"/>
              </a:spcBef>
              <a:spcAft>
                <a:spcPct val="0"/>
              </a:spcAft>
              <a:buClr>
                <a:srgbClr val="F0AB00"/>
              </a:buClr>
              <a:buSzPct val="80000"/>
            </a:pPr>
            <a:r>
              <a:rPr lang="de-DE" sz="1619" kern="0" dirty="0">
                <a:ea typeface="Arial Unicode MS" pitchFamily="34" charset="-128"/>
                <a:cs typeface="Arial Unicode MS" pitchFamily="34" charset="-128"/>
              </a:rPr>
              <a:t>Back </a:t>
            </a:r>
          </a:p>
        </p:txBody>
      </p:sp>
      <p:pic>
        <p:nvPicPr>
          <p:cNvPr id="9" name="Picture 8"/>
          <p:cNvPicPr>
            <a:picLocks noChangeAspect="1"/>
          </p:cNvPicPr>
          <p:nvPr>
            <p:custDataLst>
              <p:tags r:id="rId9"/>
            </p:custDataLst>
          </p:nvPr>
        </p:nvPicPr>
        <p:blipFill>
          <a:blip r:embed="rId12">
            <a:extLst>
              <a:ext uri="{28A0092B-C50C-407E-A947-70E740481C1C}">
                <a14:useLocalDpi xmlns:a14="http://schemas.microsoft.com/office/drawing/2010/main" val="0"/>
              </a:ext>
            </a:extLst>
          </a:blip>
          <a:stretch>
            <a:fillRect/>
          </a:stretch>
        </p:blipFill>
        <p:spPr>
          <a:xfrm>
            <a:off x="1578966" y="1090753"/>
            <a:ext cx="7645037" cy="3218489"/>
          </a:xfrm>
          <a:prstGeom prst="rect">
            <a:avLst/>
          </a:prstGeom>
          <a:ln>
            <a:solidFill>
              <a:schemeClr val="bg1">
                <a:lumMod val="50000"/>
              </a:schemeClr>
            </a:solidFill>
          </a:ln>
          <a:effectLst>
            <a:innerShdw blurRad="114300">
              <a:prstClr val="black"/>
            </a:innerShdw>
          </a:effectLst>
        </p:spPr>
      </p:pic>
    </p:spTree>
    <p:custDataLst>
      <p:tags r:id="rId1"/>
    </p:custDataLst>
    <p:extLst>
      <p:ext uri="{BB962C8B-B14F-4D97-AF65-F5344CB8AC3E}">
        <p14:creationId xmlns:p14="http://schemas.microsoft.com/office/powerpoint/2010/main" val="856300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US" sz="4000" dirty="0" smtClean="0">
                <a:solidFill>
                  <a:srgbClr val="A80163"/>
                </a:solidFill>
              </a:rPr>
              <a:t>SAPUI5 Development Tool Introduction</a:t>
            </a:r>
            <a:endParaRPr lang="en-US" sz="4000" dirty="0">
              <a:solidFill>
                <a:srgbClr val="A80163"/>
              </a:solidFill>
            </a:endParaRPr>
          </a:p>
        </p:txBody>
      </p:sp>
    </p:spTree>
    <p:custDataLst>
      <p:tags r:id="rId1"/>
    </p:custDataLst>
    <p:extLst>
      <p:ext uri="{BB962C8B-B14F-4D97-AF65-F5344CB8AC3E}">
        <p14:creationId xmlns:p14="http://schemas.microsoft.com/office/powerpoint/2010/main" val="2577767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SAP Web IDE</a:t>
            </a:r>
            <a:endParaRPr lang="en-US" sz="2800" dirty="0">
              <a:solidFill>
                <a:srgbClr val="A80163"/>
              </a:solidFill>
            </a:endParaRPr>
          </a:p>
        </p:txBody>
      </p:sp>
      <p:sp>
        <p:nvSpPr>
          <p:cNvPr id="3" name="Content Placeholder 2"/>
          <p:cNvSpPr>
            <a:spLocks noGrp="1"/>
          </p:cNvSpPr>
          <p:nvPr>
            <p:ph idx="1"/>
            <p:custDataLst>
              <p:tags r:id="rId9"/>
            </p:custDataLst>
          </p:nvPr>
        </p:nvSpPr>
        <p:spPr>
          <a:xfrm>
            <a:off x="410845" y="1257806"/>
            <a:ext cx="10224604"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SAP Web IDE is a web-based development environment that is optimized for developing SAPUI5 complex apps using the latest innovations, developing and extending SAP Fiori apps, developing mobile hybrid apps, and extending SAP Web IDE with plug-ins and templates</a:t>
            </a:r>
            <a:r>
              <a:rPr lang="en-US" dirty="0" smtClean="0"/>
              <a:t>.</a:t>
            </a:r>
          </a:p>
          <a:p>
            <a:endParaRPr lang="en-US" dirty="0"/>
          </a:p>
          <a:p>
            <a:r>
              <a:rPr lang="en-US" b="1" dirty="0">
                <a:hlinkClick r:id="rId11" tooltip="Steps for creating an SAP Cloud Platform trial account"/>
              </a:rPr>
              <a:t>Get a Trial Account and Access SAP </a:t>
            </a:r>
            <a:endParaRPr lang="en-US" b="1" dirty="0" smtClean="0">
              <a:hlinkClick r:id="rId11" tooltip="Steps for creating an SAP Cloud Platform trial account"/>
            </a:endParaRPr>
          </a:p>
          <a:p>
            <a:pPr marL="0" indent="0">
              <a:buNone/>
            </a:pPr>
            <a:endParaRPr lang="en-US" b="1" dirty="0" smtClean="0">
              <a:hlinkClick r:id="rId11" tooltip="Steps for creating an SAP Cloud Platform trial account"/>
            </a:endParaRPr>
          </a:p>
          <a:p>
            <a:r>
              <a:rPr lang="en-US" b="1" dirty="0">
                <a:hlinkClick r:id="rId12" tooltip="Initial Steps in SAP Web IDE"/>
              </a:rPr>
              <a:t>Start SAP Web </a:t>
            </a:r>
            <a:r>
              <a:rPr lang="en-US" b="1" dirty="0" smtClean="0">
                <a:hlinkClick r:id="rId12" tooltip="Initial Steps in SAP Web IDE"/>
              </a:rPr>
              <a:t>IDE</a:t>
            </a:r>
            <a:endParaRPr lang="en-US" dirty="0"/>
          </a:p>
        </p:txBody>
      </p:sp>
    </p:spTree>
    <p:custDataLst>
      <p:tags r:id="rId1"/>
    </p:custDataLst>
    <p:extLst>
      <p:ext uri="{BB962C8B-B14F-4D97-AF65-F5344CB8AC3E}">
        <p14:creationId xmlns:p14="http://schemas.microsoft.com/office/powerpoint/2010/main" val="838812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smtClean="0"/>
              <a:t>Agenda</a:t>
            </a:r>
            <a:endParaRPr lang="en-US" sz="2800"/>
          </a:p>
        </p:txBody>
      </p:sp>
      <p:sp>
        <p:nvSpPr>
          <p:cNvPr id="3" name="Text Placeholder 2"/>
          <p:cNvSpPr>
            <a:spLocks noGrp="1"/>
          </p:cNvSpPr>
          <p:nvPr>
            <p:ph type="body" idx="1"/>
            <p:custDataLst>
              <p:tags r:id="rId8"/>
            </p:custDataLst>
          </p:nvPr>
        </p:nvSpPr>
        <p:spPr>
          <a:xfrm>
            <a:off x="302641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3" panose="05040102010807070707" pitchFamily="18" charset="2"/>
              <a:buAutoNum type="arabicPeriod"/>
            </a:pPr>
            <a:r>
              <a:rPr lang="en-US" dirty="0" smtClean="0"/>
              <a:t> </a:t>
            </a:r>
            <a:r>
              <a:rPr lang="en-US" dirty="0"/>
              <a:t>SAPUI5 </a:t>
            </a:r>
            <a:r>
              <a:rPr lang="en-US" dirty="0" smtClean="0"/>
              <a:t>Overview</a:t>
            </a:r>
          </a:p>
          <a:p>
            <a:pPr>
              <a:buFont typeface="Wingdings 3" panose="05040102010807070707" pitchFamily="18" charset="2"/>
              <a:buAutoNum type="arabicPeriod"/>
            </a:pPr>
            <a:r>
              <a:rPr lang="en-US" dirty="0"/>
              <a:t> Programming </a:t>
            </a:r>
            <a:r>
              <a:rPr lang="en-US" dirty="0" smtClean="0"/>
              <a:t>Applications</a:t>
            </a:r>
          </a:p>
          <a:p>
            <a:pPr>
              <a:buFont typeface="Wingdings 3" panose="05040102010807070707" pitchFamily="18" charset="2"/>
              <a:buAutoNum type="arabicPeriod"/>
            </a:pPr>
            <a:r>
              <a:rPr lang="en-US" dirty="0"/>
              <a:t>SAPUI5 Development Tool </a:t>
            </a:r>
            <a:r>
              <a:rPr lang="en-US" dirty="0" smtClean="0"/>
              <a:t>Introduction</a:t>
            </a:r>
          </a:p>
          <a:p>
            <a:pPr>
              <a:buFont typeface="Wingdings 3" panose="05040102010807070707" pitchFamily="18" charset="2"/>
              <a:buAutoNum type="arabicPeriod"/>
            </a:pPr>
            <a:r>
              <a:rPr lang="en-US" dirty="0"/>
              <a:t> Performing an MVC Architecture </a:t>
            </a:r>
            <a:r>
              <a:rPr lang="en-US" dirty="0" smtClean="0"/>
              <a:t>Overview</a:t>
            </a:r>
          </a:p>
          <a:p>
            <a:pPr>
              <a:buFont typeface="Wingdings 3" panose="05040102010807070707" pitchFamily="18" charset="2"/>
              <a:buAutoNum type="arabicPeriod"/>
            </a:pPr>
            <a:r>
              <a:rPr lang="en-US" dirty="0"/>
              <a:t>Creating a SAPUI5 </a:t>
            </a:r>
            <a:r>
              <a:rPr lang="en-US" dirty="0" smtClean="0"/>
              <a:t>Project</a:t>
            </a:r>
          </a:p>
          <a:p>
            <a:pPr>
              <a:buFont typeface="Wingdings 3" panose="05040102010807070707" pitchFamily="18" charset="2"/>
              <a:buAutoNum type="arabicPeriod"/>
            </a:pPr>
            <a:r>
              <a:rPr lang="en-US" dirty="0"/>
              <a:t>Debugging </a:t>
            </a:r>
            <a:r>
              <a:rPr lang="en-US" dirty="0" smtClean="0"/>
              <a:t>Tools</a:t>
            </a:r>
          </a:p>
          <a:p>
            <a:pPr>
              <a:buFont typeface="Wingdings 3" panose="05040102010807070707" pitchFamily="18" charset="2"/>
              <a:buAutoNum type="arabicPeriod"/>
            </a:pPr>
            <a:r>
              <a:rPr lang="en-US" dirty="0"/>
              <a:t>Binding Data to a UI5 </a:t>
            </a:r>
            <a:r>
              <a:rPr lang="en-US" dirty="0" smtClean="0"/>
              <a:t>Control</a:t>
            </a:r>
          </a:p>
          <a:p>
            <a:pPr>
              <a:buFont typeface="Wingdings 3" panose="05040102010807070707" pitchFamily="18" charset="2"/>
              <a:buAutoNum type="arabicPeriod"/>
            </a:pPr>
            <a:r>
              <a:rPr lang="en-US" dirty="0"/>
              <a:t>Extended Data Binding </a:t>
            </a:r>
            <a:r>
              <a:rPr lang="en-US" dirty="0" smtClean="0"/>
              <a:t>Syntax</a:t>
            </a:r>
          </a:p>
          <a:p>
            <a:pPr>
              <a:buFont typeface="Wingdings 3" panose="05040102010807070707" pitchFamily="18" charset="2"/>
              <a:buAutoNum type="arabicPeriod"/>
            </a:pPr>
            <a:r>
              <a:rPr lang="en-US" dirty="0"/>
              <a:t>Resourcing Handling (Modularization and Localization</a:t>
            </a:r>
            <a:r>
              <a:rPr lang="en-US" dirty="0" smtClean="0"/>
              <a:t>)</a:t>
            </a:r>
          </a:p>
          <a:p>
            <a:pPr>
              <a:buFont typeface="Wingdings 3" panose="05040102010807070707" pitchFamily="18" charset="2"/>
              <a:buAutoNum type="arabicPeriod"/>
            </a:pPr>
            <a:r>
              <a:rPr lang="en-US" dirty="0"/>
              <a:t>Explaining Component </a:t>
            </a:r>
            <a:r>
              <a:rPr lang="en-US" dirty="0" smtClean="0"/>
              <a:t>File</a:t>
            </a:r>
          </a:p>
          <a:p>
            <a:pPr>
              <a:buFont typeface="Wingdings 3" panose="05040102010807070707" pitchFamily="18" charset="2"/>
              <a:buAutoNum type="arabicPeriod"/>
            </a:pPr>
            <a:r>
              <a:rPr lang="en-US" dirty="0"/>
              <a:t>Reviewing Descriptor for Application</a:t>
            </a:r>
          </a:p>
        </p:txBody>
      </p:sp>
    </p:spTree>
    <p:custDataLst>
      <p:tags r:id="rId1"/>
    </p:custDataLst>
    <p:extLst>
      <p:ext uri="{BB962C8B-B14F-4D97-AF65-F5344CB8AC3E}">
        <p14:creationId xmlns:p14="http://schemas.microsoft.com/office/powerpoint/2010/main" val="129901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Eclipse</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66700" y="1313180"/>
            <a:ext cx="1044448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Used for developing apps for simple use cases. The SAPUI5 application development tools for Eclipse provide wizards to support you in creating apps in an easy way. With the application project wizard, the necessary application skeleton containing views and controllers will automatically be created</a:t>
            </a:r>
            <a:r>
              <a:rPr lang="en-US" dirty="0" smtClean="0"/>
              <a:t>.</a:t>
            </a:r>
          </a:p>
          <a:p>
            <a:endParaRPr lang="en-US" dirty="0"/>
          </a:p>
          <a:p>
            <a:r>
              <a:rPr lang="en-US" b="1" dirty="0">
                <a:hlinkClick r:id="rId11" tooltip="Required information for the installation, upgrade, and uninstallation of SAPUI5 tools."/>
              </a:rPr>
              <a:t>Installing SAPUI5 Tools for Eclipse</a:t>
            </a:r>
            <a:r>
              <a:rPr lang="en-US" dirty="0"/>
              <a:t/>
            </a:r>
            <a:br>
              <a:rPr lang="en-US" dirty="0"/>
            </a:br>
            <a:endParaRPr lang="en-US" dirty="0"/>
          </a:p>
          <a:p>
            <a:r>
              <a:rPr lang="en-US" b="1" dirty="0">
                <a:hlinkClick r:id="rId12" tooltip="The SAPUI5 application development tools for Eclipse provide wizards to support you in creating SAPUI5 apps in an easy way. With the SAPUI5 application project wizard, the necessary application skeleton containing view(s) and controller will automatically be created."/>
              </a:rPr>
              <a:t>Using SAPUI5 Tools for Eclipse</a:t>
            </a:r>
            <a:endParaRPr lang="en-US" dirty="0"/>
          </a:p>
          <a:p>
            <a:endParaRPr lang="en-US" dirty="0"/>
          </a:p>
        </p:txBody>
      </p:sp>
    </p:spTree>
    <p:custDataLst>
      <p:tags r:id="rId1"/>
    </p:custDataLst>
    <p:extLst>
      <p:ext uri="{BB962C8B-B14F-4D97-AF65-F5344CB8AC3E}">
        <p14:creationId xmlns:p14="http://schemas.microsoft.com/office/powerpoint/2010/main" val="4286970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
        <p:nvSpPr>
          <p:cNvPr id="3" name="Content Placeholder 2"/>
          <p:cNvSpPr>
            <a:spLocks noGrp="1"/>
          </p:cNvSpPr>
          <p:nvPr>
            <p:ph idx="1"/>
            <p:custDataLst>
              <p:tags r:id="rId9"/>
            </p:custDataLst>
          </p:nvPr>
        </p:nvSpPr>
        <p:spPr>
          <a:xfrm>
            <a:off x="266700" y="137033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hlinkClick r:id="rId11"/>
              </a:rPr>
              <a:t>App Development Using </a:t>
            </a:r>
            <a:r>
              <a:rPr lang="en-US" dirty="0" smtClean="0">
                <a:hlinkClick r:id="rId11"/>
              </a:rPr>
              <a:t>OpenUI5</a:t>
            </a:r>
            <a:endParaRPr lang="en-US" dirty="0" smtClean="0"/>
          </a:p>
          <a:p>
            <a:endParaRPr lang="en-US" dirty="0"/>
          </a:p>
          <a:p>
            <a:r>
              <a:rPr lang="en-US" dirty="0">
                <a:hlinkClick r:id="rId12"/>
              </a:rPr>
              <a:t>Node.js-Based Development Environment</a:t>
            </a:r>
            <a:endParaRPr lang="en-US" dirty="0"/>
          </a:p>
        </p:txBody>
      </p:sp>
    </p:spTree>
    <p:custDataLst>
      <p:tags r:id="rId1"/>
    </p:custDataLst>
    <p:extLst>
      <p:ext uri="{BB962C8B-B14F-4D97-AF65-F5344CB8AC3E}">
        <p14:creationId xmlns:p14="http://schemas.microsoft.com/office/powerpoint/2010/main" val="2577865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Tree>
    <p:custDataLst>
      <p:tags r:id="rId1"/>
    </p:custDataLst>
    <p:extLst>
      <p:ext uri="{BB962C8B-B14F-4D97-AF65-F5344CB8AC3E}">
        <p14:creationId xmlns:p14="http://schemas.microsoft.com/office/powerpoint/2010/main" val="27992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Tree>
    <p:custDataLst>
      <p:tags r:id="rId1"/>
    </p:custDataLst>
    <p:extLst>
      <p:ext uri="{BB962C8B-B14F-4D97-AF65-F5344CB8AC3E}">
        <p14:creationId xmlns:p14="http://schemas.microsoft.com/office/powerpoint/2010/main" val="2390638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2" name="TextBox 1"/>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Tree>
    <p:custDataLst>
      <p:tags r:id="rId1"/>
    </p:custDataLst>
    <p:extLst>
      <p:ext uri="{BB962C8B-B14F-4D97-AF65-F5344CB8AC3E}">
        <p14:creationId xmlns:p14="http://schemas.microsoft.com/office/powerpoint/2010/main" val="3564265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latin typeface="BentonSans Bold" pitchFamily="2" charset="0"/>
              </a:rPr>
              <a:t>SAPUI5 Overview</a:t>
            </a:r>
            <a:endParaRPr lang="en-US" sz="4000" dirty="0">
              <a:solidFill>
                <a:srgbClr val="A80163"/>
              </a:solidFill>
            </a:endParaRPr>
          </a:p>
        </p:txBody>
      </p:sp>
    </p:spTree>
    <p:custDataLst>
      <p:tags r:id="rId1"/>
    </p:custDataLst>
    <p:extLst>
      <p:ext uri="{BB962C8B-B14F-4D97-AF65-F5344CB8AC3E}">
        <p14:creationId xmlns:p14="http://schemas.microsoft.com/office/powerpoint/2010/main" val="327486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SAP UI Development Toolkit for HTML5</a:t>
            </a:r>
            <a:br>
              <a:rPr lang="en-US" sz="2800" dirty="0">
                <a:solidFill>
                  <a:srgbClr val="A80163"/>
                </a:solidFill>
              </a:rPr>
            </a:br>
            <a:endParaRPr lang="en-US" sz="2800" dirty="0">
              <a:solidFill>
                <a:srgbClr val="A80163"/>
              </a:solidFill>
            </a:endParaRPr>
          </a:p>
        </p:txBody>
      </p:sp>
      <p:sp>
        <p:nvSpPr>
          <p:cNvPr id="9" name="Text Placeholder 4"/>
          <p:cNvSpPr txBox="1">
            <a:spLocks/>
          </p:cNvSpPr>
          <p:nvPr>
            <p:custDataLst>
              <p:tags r:id="rId9"/>
            </p:custDataLst>
          </p:nvPr>
        </p:nvSpPr>
        <p:spPr>
          <a:xfrm>
            <a:off x="259080" y="1424940"/>
            <a:ext cx="8494713" cy="4391026"/>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en-US" sz="2400" smtClean="0"/>
              <a:t>SAP UI Development Toolkit for HTML5</a:t>
            </a:r>
            <a:br>
              <a:rPr lang="en-US" sz="2400" smtClean="0"/>
            </a:br>
            <a:r>
              <a:rPr lang="en-US" sz="1400" smtClean="0">
                <a:solidFill>
                  <a:schemeClr val="tx1">
                    <a:lumMod val="50000"/>
                    <a:lumOff val="50000"/>
                  </a:schemeClr>
                </a:solidFill>
              </a:rPr>
              <a:t>The official long name</a:t>
            </a:r>
          </a:p>
          <a:p>
            <a:pPr fontAlgn="auto">
              <a:spcAft>
                <a:spcPts val="0"/>
              </a:spcAft>
            </a:pPr>
            <a:r>
              <a:rPr lang="en-US" sz="2400" smtClean="0"/>
              <a:t>SAPUI5</a:t>
            </a:r>
            <a:br>
              <a:rPr lang="en-US" sz="2400" smtClean="0"/>
            </a:br>
            <a:r>
              <a:rPr lang="en-US" sz="1400" smtClean="0">
                <a:solidFill>
                  <a:schemeClr val="tx1">
                    <a:lumMod val="50000"/>
                    <a:lumOff val="50000"/>
                  </a:schemeClr>
                </a:solidFill>
              </a:rPr>
              <a:t>The short name</a:t>
            </a:r>
          </a:p>
          <a:p>
            <a:pPr fontAlgn="auto">
              <a:spcAft>
                <a:spcPts val="0"/>
              </a:spcAft>
            </a:pPr>
            <a:r>
              <a:rPr lang="en-US" sz="2400" smtClean="0"/>
              <a:t>UI5</a:t>
            </a:r>
            <a:br>
              <a:rPr lang="en-US" sz="2400" smtClean="0"/>
            </a:br>
            <a:r>
              <a:rPr lang="en-US" sz="1400" smtClean="0">
                <a:solidFill>
                  <a:schemeClr val="tx1">
                    <a:lumMod val="50000"/>
                    <a:lumOff val="50000"/>
                  </a:schemeClr>
                </a:solidFill>
              </a:rPr>
              <a:t>Internal name</a:t>
            </a:r>
          </a:p>
          <a:p>
            <a:pPr fontAlgn="auto">
              <a:spcAft>
                <a:spcPts val="0"/>
              </a:spcAft>
            </a:pPr>
            <a:r>
              <a:rPr lang="en-US" smtClean="0"/>
              <a:t>For official communication the upper two versions have to be used.</a:t>
            </a:r>
          </a:p>
          <a:p>
            <a:pPr fontAlgn="auto">
              <a:spcAft>
                <a:spcPts val="0"/>
              </a:spcAft>
            </a:pPr>
            <a:endParaRPr lang="en-US" smtClean="0"/>
          </a:p>
          <a:p>
            <a:pPr fontAlgn="auto">
              <a:spcAft>
                <a:spcPts val="0"/>
              </a:spcAft>
            </a:pPr>
            <a:r>
              <a:rPr lang="en-US" smtClean="0"/>
              <a:t>UI5 used to be named "Phoenix", it was changed to SAPUI5 in the summer of 2011 because the name Phoenix was not suitable to be used publicly.</a:t>
            </a:r>
            <a:endParaRPr lang="en-US" sz="2400" dirty="0"/>
          </a:p>
        </p:txBody>
      </p:sp>
    </p:spTree>
    <p:custDataLst>
      <p:tags r:id="rId1"/>
    </p:custDataLst>
    <p:extLst>
      <p:ext uri="{BB962C8B-B14F-4D97-AF65-F5344CB8AC3E}">
        <p14:creationId xmlns:p14="http://schemas.microsoft.com/office/powerpoint/2010/main" val="800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Main UI5 Characteristics</a:t>
            </a:r>
            <a:endParaRPr lang="en-US" sz="2800" dirty="0">
              <a:solidFill>
                <a:srgbClr val="A80163"/>
              </a:solidFill>
            </a:endParaRPr>
          </a:p>
        </p:txBody>
      </p:sp>
      <p:sp>
        <p:nvSpPr>
          <p:cNvPr id="10" name="Text Placeholder 2"/>
          <p:cNvSpPr txBox="1">
            <a:spLocks/>
          </p:cNvSpPr>
          <p:nvPr>
            <p:custDataLst>
              <p:tags r:id="rId9"/>
            </p:custDataLst>
          </p:nvPr>
        </p:nvSpPr>
        <p:spPr>
          <a:xfrm>
            <a:off x="266700" y="1433372"/>
            <a:ext cx="7643275" cy="3927756"/>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en-US" smtClean="0"/>
              <a:t>SAPUI5 is an extensible JavaScript-based HTML5 browser rendering library for Business Applications. </a:t>
            </a:r>
          </a:p>
          <a:p>
            <a:pPr fontAlgn="auto">
              <a:spcAft>
                <a:spcPts val="0"/>
              </a:spcAft>
            </a:pPr>
            <a:endParaRPr lang="en-US" sz="2160" smtClean="0"/>
          </a:p>
          <a:p>
            <a:pPr lvl="2" fontAlgn="auto">
              <a:spcAft>
                <a:spcPts val="0"/>
              </a:spcAft>
            </a:pPr>
            <a:r>
              <a:rPr lang="en-US" smtClean="0"/>
              <a:t>well-designed API, easy to consume and use </a:t>
            </a:r>
          </a:p>
          <a:p>
            <a:pPr lvl="2" fontAlgn="auto">
              <a:spcAft>
                <a:spcPts val="0"/>
              </a:spcAft>
            </a:pPr>
            <a:r>
              <a:rPr lang="en-US" smtClean="0"/>
              <a:t>extensible UI component model, including tooling support </a:t>
            </a:r>
          </a:p>
          <a:p>
            <a:pPr lvl="2" fontAlgn="auto">
              <a:spcAft>
                <a:spcPts val="0"/>
              </a:spcAft>
            </a:pPr>
            <a:r>
              <a:rPr lang="en-US" smtClean="0"/>
              <a:t>high performance, SAP product standard compliant </a:t>
            </a:r>
          </a:p>
          <a:p>
            <a:pPr lvl="2" fontAlgn="auto">
              <a:spcAft>
                <a:spcPts val="0"/>
              </a:spcAft>
            </a:pPr>
            <a:r>
              <a:rPr lang="en-US" smtClean="0"/>
              <a:t>powerful theming support based on CSS </a:t>
            </a:r>
          </a:p>
          <a:p>
            <a:pPr lvl="2" fontAlgn="auto">
              <a:spcAft>
                <a:spcPts val="0"/>
              </a:spcAft>
            </a:pPr>
            <a:r>
              <a:rPr lang="en-US" smtClean="0"/>
              <a:t>provides Ajax capabilities </a:t>
            </a:r>
          </a:p>
          <a:p>
            <a:pPr lvl="2" fontAlgn="auto">
              <a:spcAft>
                <a:spcPts val="0"/>
              </a:spcAft>
            </a:pPr>
            <a:r>
              <a:rPr lang="en-US" smtClean="0"/>
              <a:t>based on open standards like </a:t>
            </a:r>
            <a:r>
              <a:rPr lang="en-US" smtClean="0">
                <a:hlinkClick r:id="rId11"/>
              </a:rPr>
              <a:t>OpenAjax</a:t>
            </a:r>
            <a:r>
              <a:rPr lang="en-US" smtClean="0"/>
              <a:t>, </a:t>
            </a:r>
            <a:r>
              <a:rPr lang="en-US" smtClean="0">
                <a:hlinkClick r:id="rId12"/>
              </a:rPr>
              <a:t>Javascript</a:t>
            </a:r>
            <a:r>
              <a:rPr lang="en-US" smtClean="0"/>
              <a:t>, </a:t>
            </a:r>
            <a:r>
              <a:rPr lang="en-US" smtClean="0">
                <a:hlinkClick r:id="rId13"/>
              </a:rPr>
              <a:t>CSS</a:t>
            </a:r>
            <a:r>
              <a:rPr lang="en-US" smtClean="0"/>
              <a:t>, </a:t>
            </a:r>
            <a:r>
              <a:rPr lang="en-US" smtClean="0">
                <a:hlinkClick r:id="rId14"/>
              </a:rPr>
              <a:t>HTML 5</a:t>
            </a:r>
            <a:r>
              <a:rPr lang="en-US" smtClean="0"/>
              <a:t>, etc. </a:t>
            </a:r>
          </a:p>
          <a:p>
            <a:pPr lvl="2" fontAlgn="auto">
              <a:spcAft>
                <a:spcPts val="0"/>
              </a:spcAft>
            </a:pPr>
            <a:r>
              <a:rPr lang="en-US" smtClean="0"/>
              <a:t>using and including the popular </a:t>
            </a:r>
            <a:r>
              <a:rPr lang="en-US" smtClean="0">
                <a:hlinkClick r:id="rId15"/>
              </a:rPr>
              <a:t>jQuery</a:t>
            </a:r>
            <a:r>
              <a:rPr lang="en-US" smtClean="0"/>
              <a:t> library </a:t>
            </a:r>
          </a:p>
          <a:p>
            <a:pPr fontAlgn="auto">
              <a:spcAft>
                <a:spcPts val="0"/>
              </a:spcAft>
            </a:pPr>
            <a:endParaRPr lang="en-US" dirty="0"/>
          </a:p>
        </p:txBody>
      </p:sp>
    </p:spTree>
    <p:custDataLst>
      <p:tags r:id="rId1"/>
    </p:custDataLst>
    <p:extLst>
      <p:ext uri="{BB962C8B-B14F-4D97-AF65-F5344CB8AC3E}">
        <p14:creationId xmlns:p14="http://schemas.microsoft.com/office/powerpoint/2010/main" val="31121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UI5 Key Components</a:t>
            </a:r>
            <a:endParaRPr lang="en-US" sz="2800" dirty="0">
              <a:solidFill>
                <a:srgbClr val="A80163"/>
              </a:solidFill>
            </a:endParaRPr>
          </a:p>
        </p:txBody>
      </p:sp>
      <p:sp>
        <p:nvSpPr>
          <p:cNvPr id="10" name="Text Placeholder 2"/>
          <p:cNvSpPr txBox="1">
            <a:spLocks/>
          </p:cNvSpPr>
          <p:nvPr>
            <p:custDataLst>
              <p:tags r:id="rId9"/>
            </p:custDataLst>
          </p:nvPr>
        </p:nvSpPr>
        <p:spPr>
          <a:xfrm>
            <a:off x="266700" y="1468449"/>
            <a:ext cx="8494713" cy="4365296"/>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en-GB" smtClean="0"/>
              <a:t>Run Time</a:t>
            </a:r>
          </a:p>
          <a:p>
            <a:pPr lvl="2" fontAlgn="auto">
              <a:spcAft>
                <a:spcPts val="0"/>
              </a:spcAft>
            </a:pPr>
            <a:r>
              <a:rPr lang="en-GB" smtClean="0"/>
              <a:t>Control libraries (JavaScript, CSS and image files)</a:t>
            </a:r>
          </a:p>
          <a:p>
            <a:pPr lvl="2" fontAlgn="auto">
              <a:spcAft>
                <a:spcPts val="0"/>
              </a:spcAft>
            </a:pPr>
            <a:r>
              <a:rPr lang="en-GB" smtClean="0"/>
              <a:t>Core (JavaScript files)</a:t>
            </a:r>
          </a:p>
          <a:p>
            <a:pPr lvl="2" fontAlgn="auto">
              <a:spcAft>
                <a:spcPts val="0"/>
              </a:spcAft>
            </a:pPr>
            <a:r>
              <a:rPr lang="en-GB" smtClean="0"/>
              <a:t>Test suite (HTML, JavaScript files)</a:t>
            </a:r>
          </a:p>
          <a:p>
            <a:pPr marL="88900" lvl="2" indent="0" fontAlgn="auto">
              <a:spcAft>
                <a:spcPts val="0"/>
              </a:spcAft>
              <a:buFontTx/>
              <a:buNone/>
            </a:pPr>
            <a:endParaRPr lang="en-GB" sz="1800" smtClean="0"/>
          </a:p>
          <a:p>
            <a:pPr fontAlgn="auto">
              <a:spcAft>
                <a:spcPts val="0"/>
              </a:spcAft>
            </a:pPr>
            <a:r>
              <a:rPr lang="en-GB" smtClean="0"/>
              <a:t>Design Time (optional)</a:t>
            </a:r>
          </a:p>
          <a:p>
            <a:pPr lvl="2" fontAlgn="auto">
              <a:spcAft>
                <a:spcPts val="0"/>
              </a:spcAft>
            </a:pPr>
            <a:r>
              <a:rPr lang="en-GB" smtClean="0"/>
              <a:t>Application development tools in Eclipse</a:t>
            </a:r>
          </a:p>
          <a:p>
            <a:pPr lvl="2" fontAlgn="auto">
              <a:spcAft>
                <a:spcPts val="0"/>
              </a:spcAft>
            </a:pPr>
            <a:r>
              <a:rPr lang="en-GB" smtClean="0"/>
              <a:t>Control development tools in Eclipse</a:t>
            </a:r>
          </a:p>
          <a:p>
            <a:pPr lvl="2" fontAlgn="auto">
              <a:spcAft>
                <a:spcPts val="0"/>
              </a:spcAft>
            </a:pPr>
            <a:r>
              <a:rPr lang="en-GB" smtClean="0"/>
              <a:t>Resource handler in Java and ABAP</a:t>
            </a:r>
          </a:p>
          <a:p>
            <a:pPr lvl="2" fontAlgn="auto">
              <a:spcAft>
                <a:spcPts val="0"/>
              </a:spcAft>
            </a:pPr>
            <a:r>
              <a:rPr lang="en-GB" smtClean="0"/>
              <a:t>Theming generator</a:t>
            </a:r>
          </a:p>
          <a:p>
            <a:pPr fontAlgn="auto">
              <a:spcAft>
                <a:spcPts val="0"/>
              </a:spcAft>
            </a:pPr>
            <a:endParaRPr lang="en-US" smtClean="0"/>
          </a:p>
          <a:p>
            <a:pPr fontAlgn="auto">
              <a:spcAft>
                <a:spcPts val="0"/>
              </a:spcAft>
            </a:pPr>
            <a:endParaRPr lang="en-US" dirty="0"/>
          </a:p>
        </p:txBody>
      </p:sp>
    </p:spTree>
    <p:custDataLst>
      <p:tags r:id="rId1"/>
    </p:custDataLst>
    <p:extLst>
      <p:ext uri="{BB962C8B-B14F-4D97-AF65-F5344CB8AC3E}">
        <p14:creationId xmlns:p14="http://schemas.microsoft.com/office/powerpoint/2010/main" val="33350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UI5 Browser Support</a:t>
            </a:r>
            <a:endParaRPr lang="en-US" sz="2800" dirty="0">
              <a:solidFill>
                <a:srgbClr val="A80163"/>
              </a:solidFill>
            </a:endParaRPr>
          </a:p>
        </p:txBody>
      </p:sp>
      <p:sp>
        <p:nvSpPr>
          <p:cNvPr id="9" name="Text Placeholder 2"/>
          <p:cNvSpPr txBox="1">
            <a:spLocks/>
          </p:cNvSpPr>
          <p:nvPr>
            <p:custDataLst>
              <p:tags r:id="rId9"/>
            </p:custDataLst>
          </p:nvPr>
        </p:nvSpPr>
        <p:spPr>
          <a:xfrm>
            <a:off x="910828" y="3352941"/>
            <a:ext cx="2087758" cy="936501"/>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fontAlgn="auto">
              <a:spcAft>
                <a:spcPts val="0"/>
              </a:spcAft>
            </a:pPr>
            <a:r>
              <a:rPr lang="de-DE" smtClean="0"/>
              <a:t>Internet Explorer</a:t>
            </a:r>
            <a:r>
              <a:rPr lang="de-DE" sz="2000" smtClean="0"/>
              <a:t/>
            </a:r>
            <a:br>
              <a:rPr lang="de-DE" sz="2000" smtClean="0"/>
            </a:br>
            <a:r>
              <a:rPr lang="de-DE" sz="1600" smtClean="0">
                <a:solidFill>
                  <a:schemeClr val="tx1">
                    <a:lumMod val="50000"/>
                    <a:lumOff val="50000"/>
                  </a:schemeClr>
                </a:solidFill>
              </a:rPr>
              <a:t>Version 8 and upwards</a:t>
            </a:r>
            <a:br>
              <a:rPr lang="de-DE" sz="1600" smtClean="0">
                <a:solidFill>
                  <a:schemeClr val="tx1">
                    <a:lumMod val="50000"/>
                    <a:lumOff val="50000"/>
                  </a:schemeClr>
                </a:solidFill>
              </a:rPr>
            </a:br>
            <a:r>
              <a:rPr lang="de-DE" sz="1200" smtClean="0">
                <a:solidFill>
                  <a:schemeClr val="tx1">
                    <a:lumMod val="50000"/>
                    <a:lumOff val="50000"/>
                  </a:schemeClr>
                </a:solidFill>
              </a:rPr>
              <a:t>(with limitations)*</a:t>
            </a:r>
            <a:endParaRPr lang="de-DE" sz="1200" dirty="0" smtClean="0">
              <a:solidFill>
                <a:schemeClr val="tx1">
                  <a:lumMod val="50000"/>
                  <a:lumOff val="50000"/>
                </a:schemeClr>
              </a:solidFill>
            </a:endParaRPr>
          </a:p>
        </p:txBody>
      </p:sp>
      <p:grpSp>
        <p:nvGrpSpPr>
          <p:cNvPr id="10" name="Group 9"/>
          <p:cNvGrpSpPr/>
          <p:nvPr/>
        </p:nvGrpSpPr>
        <p:grpSpPr>
          <a:xfrm>
            <a:off x="766812" y="1250618"/>
            <a:ext cx="8457198" cy="1895136"/>
            <a:chOff x="251520" y="1758330"/>
            <a:chExt cx="8457198" cy="1895136"/>
          </a:xfrm>
        </p:grpSpPr>
        <p:pic>
          <p:nvPicPr>
            <p:cNvPr id="11" name="Picture 4" descr="C:\Users\C5166248\Pictures\Browser Logos\i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1520" y="1758330"/>
              <a:ext cx="1876426"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C5166248\Pictures\Browser Logos\firefox.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5776" y="1863477"/>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C5166248\Pictures\Browser Logos\chrom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693998" y="1828428"/>
              <a:ext cx="1822218" cy="17217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C5166248\Pictures\Browser Logos\safari.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76256" y="1828428"/>
              <a:ext cx="1832462" cy="182503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 Placeholder 2_"/>
          <p:cNvSpPr txBox="1">
            <a:spLocks/>
          </p:cNvSpPr>
          <p:nvPr>
            <p:custDataLst>
              <p:tags r:id="rId10"/>
            </p:custDataLst>
          </p:nvPr>
        </p:nvSpPr>
        <p:spPr bwMode="gray">
          <a:xfrm>
            <a:off x="5352831" y="3352545"/>
            <a:ext cx="1954988" cy="936501"/>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t>Chrome</a:t>
            </a:r>
            <a:br>
              <a:rPr lang="de-DE" dirty="0" smtClean="0"/>
            </a:br>
            <a:r>
              <a:rPr lang="de-DE" sz="1600" dirty="0" smtClean="0">
                <a:solidFill>
                  <a:schemeClr val="tx1">
                    <a:lumMod val="50000"/>
                    <a:lumOff val="50000"/>
                  </a:schemeClr>
                </a:solidFill>
              </a:rPr>
              <a:t>Version 1 </a:t>
            </a:r>
            <a:r>
              <a:rPr lang="de-DE" sz="1600" dirty="0" err="1" smtClean="0">
                <a:solidFill>
                  <a:schemeClr val="tx1">
                    <a:lumMod val="50000"/>
                    <a:lumOff val="50000"/>
                  </a:schemeClr>
                </a:solidFill>
              </a:rPr>
              <a:t>and</a:t>
            </a:r>
            <a:r>
              <a:rPr lang="de-DE" sz="1600" dirty="0" smtClean="0">
                <a:solidFill>
                  <a:schemeClr val="tx1">
                    <a:lumMod val="50000"/>
                    <a:lumOff val="50000"/>
                  </a:schemeClr>
                </a:solidFill>
              </a:rPr>
              <a:t> </a:t>
            </a:r>
            <a:r>
              <a:rPr lang="de-DE" sz="1600" dirty="0" err="1" smtClean="0">
                <a:solidFill>
                  <a:schemeClr val="tx1">
                    <a:lumMod val="50000"/>
                    <a:lumOff val="50000"/>
                  </a:schemeClr>
                </a:solidFill>
              </a:rPr>
              <a:t>upwards</a:t>
            </a:r>
            <a:endParaRPr lang="en-US" sz="1600" dirty="0">
              <a:solidFill>
                <a:schemeClr val="tx1">
                  <a:lumMod val="50000"/>
                  <a:lumOff val="50000"/>
                </a:schemeClr>
              </a:solidFill>
            </a:endParaRPr>
          </a:p>
        </p:txBody>
      </p:sp>
      <p:sp>
        <p:nvSpPr>
          <p:cNvPr id="16" name="Text Placeholder 2__"/>
          <p:cNvSpPr txBox="1">
            <a:spLocks/>
          </p:cNvSpPr>
          <p:nvPr>
            <p:custDataLst>
              <p:tags r:id="rId11"/>
            </p:custDataLst>
          </p:nvPr>
        </p:nvSpPr>
        <p:spPr bwMode="gray">
          <a:xfrm>
            <a:off x="3286624" y="3352545"/>
            <a:ext cx="1780796" cy="1368945"/>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t>Firefox</a:t>
            </a:r>
            <a:r>
              <a:rPr lang="en-US" sz="2000" dirty="0" smtClean="0"/>
              <a:t/>
            </a:r>
            <a:br>
              <a:rPr lang="en-US" sz="2000" dirty="0" smtClean="0"/>
            </a:br>
            <a:r>
              <a:rPr lang="en-US" sz="1600" dirty="0" smtClean="0">
                <a:solidFill>
                  <a:schemeClr val="tx1">
                    <a:lumMod val="50000"/>
                    <a:lumOff val="50000"/>
                  </a:schemeClr>
                </a:solidFill>
              </a:rPr>
              <a:t>Version 10 and upwards</a:t>
            </a:r>
            <a:r>
              <a:rPr lang="de-DE" sz="1600" dirty="0">
                <a:solidFill>
                  <a:schemeClr val="tx1">
                    <a:lumMod val="50000"/>
                    <a:lumOff val="50000"/>
                  </a:schemeClr>
                </a:solidFill>
              </a:rPr>
              <a:t/>
            </a:r>
            <a:br>
              <a:rPr lang="de-DE" sz="1600" dirty="0">
                <a:solidFill>
                  <a:schemeClr val="tx1">
                    <a:lumMod val="50000"/>
                    <a:lumOff val="50000"/>
                  </a:schemeClr>
                </a:solidFill>
              </a:rPr>
            </a:br>
            <a:r>
              <a:rPr lang="de-DE" sz="1600" dirty="0" smtClean="0">
                <a:solidFill>
                  <a:schemeClr val="tx1">
                    <a:lumMod val="50000"/>
                    <a:lumOff val="50000"/>
                  </a:schemeClr>
                </a:solidFill>
              </a:rPr>
              <a:t>Version 10 ESR </a:t>
            </a:r>
            <a:r>
              <a:rPr lang="de-DE" sz="1600" dirty="0" err="1" smtClean="0">
                <a:solidFill>
                  <a:schemeClr val="tx1">
                    <a:lumMod val="50000"/>
                    <a:lumOff val="50000"/>
                  </a:schemeClr>
                </a:solidFill>
              </a:rPr>
              <a:t>and</a:t>
            </a:r>
            <a:r>
              <a:rPr lang="de-DE" sz="1600" dirty="0" smtClean="0">
                <a:solidFill>
                  <a:schemeClr val="tx1">
                    <a:lumMod val="50000"/>
                    <a:lumOff val="50000"/>
                  </a:schemeClr>
                </a:solidFill>
              </a:rPr>
              <a:t> </a:t>
            </a:r>
            <a:r>
              <a:rPr lang="de-DE" sz="1600" dirty="0" err="1" smtClean="0">
                <a:solidFill>
                  <a:schemeClr val="tx1">
                    <a:lumMod val="50000"/>
                    <a:lumOff val="50000"/>
                  </a:schemeClr>
                </a:solidFill>
              </a:rPr>
              <a:t>upwards</a:t>
            </a:r>
            <a:endParaRPr lang="en-US" sz="1600" dirty="0" smtClean="0">
              <a:solidFill>
                <a:schemeClr val="tx1">
                  <a:lumMod val="50000"/>
                  <a:lumOff val="50000"/>
                </a:schemeClr>
              </a:solidFill>
            </a:endParaRPr>
          </a:p>
        </p:txBody>
      </p:sp>
      <p:sp>
        <p:nvSpPr>
          <p:cNvPr id="17" name="Text Placeholder 2___"/>
          <p:cNvSpPr txBox="1">
            <a:spLocks/>
          </p:cNvSpPr>
          <p:nvPr>
            <p:custDataLst>
              <p:tags r:id="rId12"/>
            </p:custDataLst>
          </p:nvPr>
        </p:nvSpPr>
        <p:spPr bwMode="gray">
          <a:xfrm>
            <a:off x="7535089" y="3352941"/>
            <a:ext cx="1851665" cy="936501"/>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t>Safari</a:t>
            </a:r>
            <a:r>
              <a:rPr lang="de-DE" sz="2000" dirty="0" smtClean="0"/>
              <a:t/>
            </a:r>
            <a:br>
              <a:rPr lang="de-DE" sz="2000" dirty="0" smtClean="0"/>
            </a:br>
            <a:r>
              <a:rPr lang="de-DE" sz="1600" dirty="0" smtClean="0">
                <a:solidFill>
                  <a:schemeClr val="tx1">
                    <a:lumMod val="50000"/>
                    <a:lumOff val="50000"/>
                  </a:schemeClr>
                </a:solidFill>
              </a:rPr>
              <a:t>Version 3 </a:t>
            </a:r>
            <a:r>
              <a:rPr lang="de-DE" sz="1600" dirty="0" err="1" smtClean="0">
                <a:solidFill>
                  <a:schemeClr val="tx1">
                    <a:lumMod val="50000"/>
                    <a:lumOff val="50000"/>
                  </a:schemeClr>
                </a:solidFill>
              </a:rPr>
              <a:t>and</a:t>
            </a:r>
            <a:r>
              <a:rPr lang="de-DE" sz="1600" dirty="0" smtClean="0">
                <a:solidFill>
                  <a:schemeClr val="tx1">
                    <a:lumMod val="50000"/>
                    <a:lumOff val="50000"/>
                  </a:schemeClr>
                </a:solidFill>
              </a:rPr>
              <a:t> </a:t>
            </a:r>
            <a:r>
              <a:rPr lang="de-DE" sz="1600" dirty="0" err="1" smtClean="0">
                <a:solidFill>
                  <a:schemeClr val="tx1">
                    <a:lumMod val="50000"/>
                    <a:lumOff val="50000"/>
                  </a:schemeClr>
                </a:solidFill>
              </a:rPr>
              <a:t>upwards</a:t>
            </a:r>
            <a:endParaRPr lang="en-US" sz="1600" dirty="0">
              <a:solidFill>
                <a:schemeClr val="tx1">
                  <a:lumMod val="50000"/>
                  <a:lumOff val="50000"/>
                </a:schemeClr>
              </a:solidFill>
            </a:endParaRPr>
          </a:p>
        </p:txBody>
      </p:sp>
      <p:sp>
        <p:nvSpPr>
          <p:cNvPr id="18" name="Text Placeholder 2____"/>
          <p:cNvSpPr txBox="1">
            <a:spLocks/>
          </p:cNvSpPr>
          <p:nvPr>
            <p:custDataLst>
              <p:tags r:id="rId13"/>
            </p:custDataLst>
          </p:nvPr>
        </p:nvSpPr>
        <p:spPr bwMode="gray">
          <a:xfrm>
            <a:off x="910828" y="5052576"/>
            <a:ext cx="8313182" cy="576064"/>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t>*Internet Explorer 8 is supported with graceful </a:t>
            </a:r>
            <a:r>
              <a:rPr lang="en-GB" sz="1600" dirty="0" smtClean="0"/>
              <a:t>degradation for CSS3 features like rounded corners, text-shadows, etc.</a:t>
            </a:r>
            <a:endParaRPr lang="de-DE" sz="1600" dirty="0" smtClean="0"/>
          </a:p>
        </p:txBody>
      </p:sp>
    </p:spTree>
    <p:custDataLst>
      <p:tags r:id="rId1"/>
    </p:custDataLst>
    <p:extLst>
      <p:ext uri="{BB962C8B-B14F-4D97-AF65-F5344CB8AC3E}">
        <p14:creationId xmlns:p14="http://schemas.microsoft.com/office/powerpoint/2010/main" val="34104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90000"/>
              </a:lnSpc>
              <a:spcBef>
                <a:spcPts val="0"/>
              </a:spcBef>
            </a:pPr>
            <a:r>
              <a:rPr lang="en-GB" sz="2800" dirty="0">
                <a:latin typeface="BentonSans Bold" pitchFamily="2" charset="0"/>
              </a:rPr>
              <a:t>SAPUI5 Overview</a:t>
            </a:r>
            <a:endParaRPr lang="en-US" sz="2800" dirty="0">
              <a:solidFill>
                <a:srgbClr val="A80163"/>
              </a:solidFill>
            </a:endParaRPr>
          </a:p>
        </p:txBody>
      </p:sp>
      <p:sp>
        <p:nvSpPr>
          <p:cNvPr id="7" name="Rectangle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CI/DAV1.5 | 2018-03-05</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GmbH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7"/>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A80163"/>
                </a:solidFill>
              </a:rPr>
              <a:t>UI5 Release Plan</a:t>
            </a:r>
            <a:endParaRPr lang="en-US" sz="2800" dirty="0">
              <a:solidFill>
                <a:srgbClr val="A80163"/>
              </a:solidFill>
            </a:endParaRPr>
          </a:p>
        </p:txBody>
      </p:sp>
      <p:sp>
        <p:nvSpPr>
          <p:cNvPr id="9" name="Text Placeholder 2"/>
          <p:cNvSpPr txBox="1">
            <a:spLocks/>
          </p:cNvSpPr>
          <p:nvPr>
            <p:custDataLst>
              <p:tags r:id="rId9"/>
            </p:custDataLst>
          </p:nvPr>
        </p:nvSpPr>
        <p:spPr>
          <a:xfrm>
            <a:off x="266700" y="1424940"/>
            <a:ext cx="5328120" cy="2277064"/>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spcAft>
                <a:spcPts val="0"/>
              </a:spcAft>
            </a:pPr>
            <a:r>
              <a:rPr lang="en-US" b="1" smtClean="0"/>
              <a:t>Development track </a:t>
            </a:r>
          </a:p>
          <a:p>
            <a:pPr lvl="2" fontAlgn="auto">
              <a:spcAft>
                <a:spcPts val="0"/>
              </a:spcAft>
            </a:pPr>
            <a:r>
              <a:rPr lang="en-US" smtClean="0"/>
              <a:t>Identified by a major and an odd minor version number, e.g. 1.5.1</a:t>
            </a:r>
          </a:p>
          <a:p>
            <a:pPr lvl="2" fontAlgn="auto">
              <a:spcAft>
                <a:spcPts val="0"/>
              </a:spcAft>
            </a:pPr>
            <a:r>
              <a:rPr lang="en-US" smtClean="0"/>
              <a:t>The versions of this track are </a:t>
            </a:r>
            <a:r>
              <a:rPr lang="en-US" b="1" smtClean="0"/>
              <a:t>released internally and are not meant to be used in products shipped to customers.</a:t>
            </a:r>
            <a:endParaRPr lang="en-US" smtClean="0"/>
          </a:p>
          <a:p>
            <a:pPr fontAlgn="auto">
              <a:spcAft>
                <a:spcPts val="0"/>
              </a:spcAft>
            </a:pPr>
            <a:endParaRPr lang="en-US" dirty="0"/>
          </a:p>
        </p:txBody>
      </p:sp>
      <p:sp>
        <p:nvSpPr>
          <p:cNvPr id="10" name="Text Placeholder 3"/>
          <p:cNvSpPr txBox="1">
            <a:spLocks/>
          </p:cNvSpPr>
          <p:nvPr>
            <p:custDataLst>
              <p:tags r:id="rId10"/>
            </p:custDataLst>
          </p:nvPr>
        </p:nvSpPr>
        <p:spPr>
          <a:xfrm>
            <a:off x="259080" y="3589066"/>
            <a:ext cx="5184576" cy="2277064"/>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lvl="1" fontAlgn="auto">
              <a:spcAft>
                <a:spcPts val="0"/>
              </a:spcAft>
            </a:pPr>
            <a:r>
              <a:rPr lang="en-US" b="1" smtClean="0"/>
              <a:t>Release track </a:t>
            </a:r>
          </a:p>
          <a:p>
            <a:pPr lvl="2" fontAlgn="auto">
              <a:spcAft>
                <a:spcPts val="0"/>
              </a:spcAft>
            </a:pPr>
            <a:r>
              <a:rPr lang="en-US" smtClean="0"/>
              <a:t>Identified by a major and an even minor version number, e.g. 1.4.1</a:t>
            </a:r>
          </a:p>
          <a:p>
            <a:pPr lvl="2" fontAlgn="auto">
              <a:spcAft>
                <a:spcPts val="0"/>
              </a:spcAft>
            </a:pPr>
            <a:r>
              <a:rPr lang="en-US" smtClean="0"/>
              <a:t>The versions of this track are released externally. </a:t>
            </a:r>
            <a:r>
              <a:rPr lang="en-US" b="1" smtClean="0"/>
              <a:t>Only these versions are allowed to be used in production. </a:t>
            </a:r>
          </a:p>
          <a:p>
            <a:pPr fontAlgn="auto">
              <a:spcAft>
                <a:spcPts val="0"/>
              </a:spcAft>
            </a:pPr>
            <a:endParaRPr lang="en-US" dirty="0"/>
          </a:p>
        </p:txBody>
      </p:sp>
      <p:pic>
        <p:nvPicPr>
          <p:cNvPr id="11" name="Picture 10"/>
          <p:cNvPicPr>
            <a:picLocks noChangeAspect="1"/>
          </p:cNvPicPr>
          <p:nvPr>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7488813" y="758400"/>
            <a:ext cx="2352570" cy="4705140"/>
          </a:xfrm>
          <a:prstGeom prst="rect">
            <a:avLst/>
          </a:prstGeom>
        </p:spPr>
      </p:pic>
    </p:spTree>
    <p:custDataLst>
      <p:tags r:id="rId1"/>
    </p:custDataLst>
    <p:extLst>
      <p:ext uri="{BB962C8B-B14F-4D97-AF65-F5344CB8AC3E}">
        <p14:creationId xmlns:p14="http://schemas.microsoft.com/office/powerpoint/2010/main" val="3471713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CN_Sgh"/>
  <p:tag name="ML_2" val="Bosch2.mcr"/>
  <p:tag name="ML_LAYOUT_RESOURCE" val="BOSCH2_16_9_NAVI.mcr"/>
  <p:tag name="FIELD.DATE.CONTENT" val="2018-03-05"/>
  <p:tag name="FIELD.DATE.VALUE" val="2018-03-05"/>
  <p:tag name="FIELD.CONF.SUFFIX.CONTENT" val="\n | "/>
  <p:tag name="FIELD.CONF.COMBOINDEX" val="0"/>
  <p:tag name="FIELD.REM_ABL.SUFFIX.CONTENT" val="&#10;\n"/>
  <p:tag name="FIELD.COPY.CONTENT" val="© Robert Bosch GmbH 2018. All rights reserved, also regarding any disposal, exploitation, reproduction, editing, distribution, as well as in the event of applications for industrial property rights."/>
  <p:tag name="FIELD.COPY.VALUE" val="© Robert Bosch GmbH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NTENT" val="CI/DAV1.5"/>
  <p:tag name="FIELD.DPT.VALUE" val="CI/DAV1.5 | "/>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0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0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ChapterTitl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Logo2016.emf"/>
  <p:tag name="MLI" val="1"/>
  <p:tag name="SHAPECLASSNAME" val="LogoOnSlides"/>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1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 val="-2;-2;-2;-2;White;-2"/>
  <p:tag name="COLORSETCLASSNAME" val="ColorSet1"/>
  <p:tag name="MLI" val="1"/>
  <p:tag name="SHAPESETGROUPCLASSNAME" val="ShapeSetGroup1"/>
  <p:tag name="SHAPESETCLASSNAME" val="ChapterTitle"/>
  <p:tag name="COLORSETGROUPCLASSNAME" val="ColorSetGroup1"/>
  <p:tag name="FONTSETGROUPCLASSNAME" val="FontSetGroup1"/>
  <p:tag name="SHAPECLASSNAME" val="TextOnChapterSlide"/>
  <p:tag name="SHAPECLASSPROTECTIONTYPE" val="3"/>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5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15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6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Summary2"/>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16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1"/>
  <p:tag name="FONTSETGROUPCLASSNAME" val="FontSetGroup1"/>
  <p:tag name="SHAPECLASSNAME" val="FooterLine1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1"/>
  <p:tag name="FONTSETGROUPCLASSNAME" val="FontSetGroup1"/>
  <p:tag name="SHAPECLASSNAME" val="FooterLine2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1"/>
  <p:tag name="FONTSETGROUPCLASSNAME" val="FontSetGroup1"/>
  <p:tag name="SHAPECLASSNAME" val="PageNumber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1"/>
  <p:tag name="FONTSETGROUPCLASSNAME" val="FontSetGroup1"/>
  <p:tag name="SHAPECLASSNAME" val="Attachment"/>
  <p:tag name="SHAPECLASSPROTECTIONTYPE" val="3"/>
</p:tagLst>
</file>

<file path=ppt/tags/tag1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ETCLASSNAME" val="ColorSet2"/>
  <p:tag name="MLI" val="1"/>
  <p:tag name="SHAPESETGROUPCLASSNAME" val="ShapeSetGroup1"/>
  <p:tag name="SHAPESETCLASSNAME" val="Summary2"/>
  <p:tag name="COLORSETGROUPCLASSNAME" val="ColorSetGroup1"/>
  <p:tag name="FONTSETGROUPCLASSNAME" val="FontSetGroup1"/>
  <p:tag name="SHAPECLASSNAME" val="TextOnSummary2"/>
  <p:tag name="SHAPECLASSPROTECTIONTYPE" val="3"/>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1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Black"/>
</p:tagLst>
</file>

<file path=ppt/tags/tag1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2;-2"/>
</p:tagLst>
</file>

<file path=ppt/tags/tag1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Black"/>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Black"/>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Black"/>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Black"/>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1;-1;-1;Black"/>
</p:tagLst>
</file>

<file path=ppt/tags/tag21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3.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3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2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2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2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2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2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2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Summary2"/>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4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1"/>
  <p:tag name="FONTSETGROUPCLASSNAME" val="FontSetGroup1"/>
  <p:tag name="SHAPECLASSNAME" val="FooterLine1OnSlides"/>
  <p:tag name="SHAPECLASSPROTECTIONTYPE" val="63"/>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5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1"/>
  <p:tag name="FONTSETGROUPCLASSNAME" val="FontSetGroup1"/>
  <p:tag name="SHAPECLASSNAME" val="FooterLine2OnSlides"/>
  <p:tag name="SHAPECLASSPROTECTIONTYPE" val="63"/>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2"/>
  <p:tag name="COLORS" val="-2;-2;-1;-1;-1;Black"/>
</p:tagLst>
</file>

<file path=ppt/tags/tag2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Summary2"/>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2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1"/>
  <p:tag name="FONTSETGROUPCLASSNAME" val="FontSetGroup1"/>
  <p:tag name="SHAPECLASSNAME" val="FooterLine1OnSlides"/>
  <p:tag name="SHAPECLASSPROTECTIONTYPE" val="63"/>
</p:tagLst>
</file>

<file path=ppt/tags/tag2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1"/>
  <p:tag name="FONTSETGROUPCLASSNAME" val="FontSetGroup1"/>
  <p:tag name="SHAPECLASSNAME" val="FooterLine2OnSlides"/>
  <p:tag name="SHAPECLASSPROTECTIONTYPE" val="63"/>
</p:tagLst>
</file>

<file path=ppt/tags/tag2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1"/>
  <p:tag name="FONTSETGROUPCLASSNAME" val="FontSetGroup1"/>
  <p:tag name="SHAPECLASSNAME" val="PageNumberOnSlides"/>
  <p:tag name="SHAPECLASSPROTECTIONTYPE" val="63"/>
</p:tagLst>
</file>

<file path=ppt/tags/tag2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1"/>
  <p:tag name="FONTSETGROUPCLASSNAME" val="FontSetGroup1"/>
  <p:tag name="SHAPECLASSNAME" val="Attachment"/>
  <p:tag name="SHAPECLASSPROTECTIONTYPE" val="3"/>
</p:tagLst>
</file>

<file path=ppt/tags/tag266.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ETCLASSNAME" val="ColorSet2"/>
  <p:tag name="MLI" val="1"/>
  <p:tag name="SHAPESETGROUPCLASSNAME" val="ShapeSetGroup1"/>
  <p:tag name="SHAPESETCLASSNAME" val="Summary2"/>
  <p:tag name="COLORSETGROUPCLASSNAME" val="ColorSetGroup1"/>
  <p:tag name="FONTSETGROUPCLASSNAME" val="FontSetGroup1"/>
  <p:tag name="SHAPECLASSNAME" val="TextOnSummary2"/>
  <p:tag name="SHAPECLASSPROTECTIONTYPE" val="3"/>
  <p:tag name="COLORS" val="-2;-2;-2;-2;Primary;-2"/>
</p:tagLst>
</file>

<file path=ppt/tags/tag26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1"/>
  <p:tag name="FONTSETGROUPCLASSNAME" val="FontSetGroup1"/>
  <p:tag name="SHAPECLASSNAME" val="PageNumberOnSlides"/>
  <p:tag name="SHAPECLASSPROTECTIONTYPE" val="63"/>
</p:tagLst>
</file>

<file path=ppt/tags/tag2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7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1"/>
  <p:tag name="FONTSETGROUPCLASSNAME" val="FontSetGroup1"/>
  <p:tag name="SHAPECLASSNAME" val="Attachment"/>
  <p:tag name="SHAPECLASSPROTECTIONTYPE" val="3"/>
</p:tagLst>
</file>

<file path=ppt/tags/tag2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8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8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8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ETCLASSNAME" val="ColorSet2"/>
  <p:tag name="MLI" val="1"/>
  <p:tag name="SHAPESETGROUPCLASSNAME" val="ShapeSetGroup1"/>
  <p:tag name="SHAPESETCLASSNAME" val="Summary2"/>
  <p:tag name="COLORSETGROUPCLASSNAME" val="ColorSetGroup1"/>
  <p:tag name="FONTSETGROUPCLASSNAME" val="FontSetGroup1"/>
  <p:tag name="SHAPECLASSNAME" val="TextOnSummary2"/>
  <p:tag name="SHAPECLASSPROTECTIONTYPE" val="3"/>
  <p:tag name="COLORS" val="-2;-2;-2;-2;-1;-2"/>
</p:tagLst>
</file>

<file path=ppt/tags/tag2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9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29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2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29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29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30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3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Lst>
</file>

<file path=ppt/tags/tag30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3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3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30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30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3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Lst>
</file>

<file path=ppt/tags/tag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3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3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3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3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3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CI/DAV1.5"/>
  <p:tag name="FIELD.DPT.VALUE" val="CI/DAV1.5 | "/>
  <p:tag name="FIELDS.INITIALIZED" val="1"/>
  <p:tag name="ML_1" val="RBCN_Sgh"/>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2285</Words>
  <Application>Microsoft Office PowerPoint</Application>
  <PresentationFormat>Custom</PresentationFormat>
  <Paragraphs>381</Paragraphs>
  <Slides>34</Slides>
  <Notes>2</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 Unicode MS</vt:lpstr>
      <vt:lpstr>BentonSans Bold</vt:lpstr>
      <vt:lpstr>BentonSans Book</vt:lpstr>
      <vt:lpstr>BentonSans Light</vt:lpstr>
      <vt:lpstr>Arial</vt:lpstr>
      <vt:lpstr>Arial monospaced for SAP</vt:lpstr>
      <vt:lpstr>Bosch Office Sans</vt:lpstr>
      <vt:lpstr>Calibri</vt:lpstr>
      <vt:lpstr>Consolas</vt:lpstr>
      <vt:lpstr>Times New Roman</vt:lpstr>
      <vt:lpstr>Wingdings 3</vt:lpstr>
      <vt:lpstr>Bosch</vt:lpstr>
      <vt:lpstr>SAP UI5 training</vt:lpstr>
      <vt:lpstr>Day 1</vt:lpstr>
      <vt:lpstr>Agenda</vt:lpstr>
      <vt:lpstr>PowerPoint Presentation</vt:lpstr>
      <vt:lpstr>SAP UI Development Toolkit for HTML5 </vt:lpstr>
      <vt:lpstr>Main UI5 Characteristics</vt:lpstr>
      <vt:lpstr>UI5 Key Components</vt:lpstr>
      <vt:lpstr>UI5 Browser Support</vt:lpstr>
      <vt:lpstr>UI5 Release Plan</vt:lpstr>
      <vt:lpstr>UI5 Architecture Overview</vt:lpstr>
      <vt:lpstr>UI5 Control Libraries</vt:lpstr>
      <vt:lpstr>UI5 and Extensibility</vt:lpstr>
      <vt:lpstr>UI5 Knowledge and  Resources</vt:lpstr>
      <vt:lpstr>UI5 Application Example</vt:lpstr>
      <vt:lpstr>UI5 Application Example</vt:lpstr>
      <vt:lpstr>PowerPoint Presentation</vt:lpstr>
      <vt:lpstr>SAPUI5 bootstrap</vt:lpstr>
      <vt:lpstr>Application script and UI Area</vt:lpstr>
      <vt:lpstr>Exercise 1 – Create a Simple Application</vt:lpstr>
      <vt:lpstr>Solution for Exercise 1</vt:lpstr>
      <vt:lpstr>PowerPoint Presentation</vt:lpstr>
      <vt:lpstr>Solution for Exercise 2</vt:lpstr>
      <vt:lpstr>PowerPoint Presentation</vt:lpstr>
      <vt:lpstr>PowerPoint Presentation</vt:lpstr>
      <vt:lpstr>Useful Core Functions</vt:lpstr>
      <vt:lpstr>PowerPoint Presentation</vt:lpstr>
      <vt:lpstr>PowerPoint Presentation</vt:lpstr>
      <vt:lpstr>PowerPoint Presentation</vt:lpstr>
      <vt:lpstr>SAP Web IDE</vt:lpstr>
      <vt:lpstr>Eclipse</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UI5 training</dc:title>
  <dc:creator>LI Sabrina (CI/DAV1.5)</dc:creator>
  <cp:lastModifiedBy>LI Sabrina (CI/DAV2.5)</cp:lastModifiedBy>
  <cp:revision>46</cp:revision>
  <dcterms:created xsi:type="dcterms:W3CDTF">2018-03-05T02:30:35Z</dcterms:created>
  <dcterms:modified xsi:type="dcterms:W3CDTF">2018-03-05T03:41:14Z</dcterms:modified>
</cp:coreProperties>
</file>