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Lato"/>
      <p:regular r:id="rId40"/>
      <p:bold r:id="rId41"/>
      <p:italic r:id="rId42"/>
      <p:boldItalic r:id="rId43"/>
    </p:embeddedFon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EE05E7-79E7-4A49-8BAA-9FBFF6D14DE6}">
  <a:tblStyle styleId="{76EE05E7-79E7-4A49-8BAA-9FBFF6D14D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Lato-italic.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Lato-regular.fntdata"/><Relationship Id="rId24" Type="http://schemas.openxmlformats.org/officeDocument/2006/relationships/slide" Target="slides/slide19.xml"/><Relationship Id="rId45" Type="http://schemas.openxmlformats.org/officeDocument/2006/relationships/font" Target="fonts/GillSans-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GillSans-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Lato-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tableStyles" Target="tableStyle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1.xml"/><Relationship Id="rId20" Type="http://schemas.openxmlformats.org/officeDocument/2006/relationships/slide" Target="slides/slide15.xml"/><Relationship Id="rId41"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90fd07309_9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290fd07309_9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90fd07309_9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290fd07309_9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90fd07309_9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290fd07309_9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90fd07309_9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290fd07309_9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90fd07309_9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290fd07309_9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90fd07309_9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2290fd07309_9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90fd073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90fd0730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290fd0730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906b2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906b2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2906b2508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90fd0730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90fd07309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290fd07309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90fd0730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90fd07309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290fd07309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90fd0730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90fd07309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290fd07309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290fd07309_1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290fd07309_1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290fd07309_1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90fd07309_1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290fd07309_1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290fd07309_1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90fd07309_9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290fd07309_9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2290fd07309_9_1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5" name="Shape 25"/>
        <p:cNvGrpSpPr/>
        <p:nvPr/>
      </p:nvGrpSpPr>
      <p:grpSpPr>
        <a:xfrm>
          <a:off x="0" y="0"/>
          <a:ext cx="0" cy="0"/>
          <a:chOff x="0" y="0"/>
          <a:chExt cx="0" cy="0"/>
        </a:xfrm>
      </p:grpSpPr>
      <p:sp>
        <p:nvSpPr>
          <p:cNvPr id="26" name="Google Shape;26;p3"/>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0" name="Google Shape;30;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3" name="Shape 33"/>
        <p:cNvGrpSpPr/>
        <p:nvPr/>
      </p:nvGrpSpPr>
      <p:grpSpPr>
        <a:xfrm>
          <a:off x="0" y="0"/>
          <a:ext cx="0" cy="0"/>
          <a:chOff x="0" y="0"/>
          <a:chExt cx="0" cy="0"/>
        </a:xfrm>
      </p:grpSpPr>
      <p:sp>
        <p:nvSpPr>
          <p:cNvPr id="34" name="Google Shape;34;p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7" name="Google Shape;37;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40" name="Shape 40"/>
        <p:cNvGrpSpPr/>
        <p:nvPr/>
      </p:nvGrpSpPr>
      <p:grpSpPr>
        <a:xfrm>
          <a:off x="0" y="0"/>
          <a:ext cx="0" cy="0"/>
          <a:chOff x="0" y="0"/>
          <a:chExt cx="0" cy="0"/>
        </a:xfrm>
      </p:grpSpPr>
      <p:sp>
        <p:nvSpPr>
          <p:cNvPr id="41" name="Google Shape;41;p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
        <p:nvSpPr>
          <p:cNvPr id="61" name="Google Shape;61;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D58AC"/>
              </a:buClr>
              <a:buSzPts val="2000"/>
              <a:buFont typeface="Gill Sans"/>
              <a:buNone/>
              <a:defRPr b="0" sz="200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Connexions numériques" id="102" name="Google Shape;102;p13"/>
          <p:cNvPicPr preferRelativeResize="0"/>
          <p:nvPr/>
        </p:nvPicPr>
        <p:blipFill rotWithShape="1">
          <a:blip r:embed="rId3">
            <a:alphaModFix/>
          </a:blip>
          <a:srcRect b="0" l="13265" r="3502" t="9089"/>
          <a:stretch/>
        </p:blipFill>
        <p:spPr>
          <a:xfrm>
            <a:off x="20" y="10"/>
            <a:ext cx="12191980" cy="6857990"/>
          </a:xfrm>
          <a:prstGeom prst="rect">
            <a:avLst/>
          </a:prstGeom>
          <a:noFill/>
          <a:ln>
            <a:noFill/>
          </a:ln>
        </p:spPr>
      </p:pic>
      <p:grpSp>
        <p:nvGrpSpPr>
          <p:cNvPr id="103" name="Google Shape;103;p13"/>
          <p:cNvGrpSpPr/>
          <p:nvPr/>
        </p:nvGrpSpPr>
        <p:grpSpPr>
          <a:xfrm>
            <a:off x="446534" y="453643"/>
            <a:ext cx="11298933" cy="98554"/>
            <a:chOff x="446534" y="453643"/>
            <a:chExt cx="11298933" cy="98554"/>
          </a:xfrm>
        </p:grpSpPr>
        <p:sp>
          <p:nvSpPr>
            <p:cNvPr id="104" name="Google Shape;104;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3"/>
          <p:cNvSpPr/>
          <p:nvPr/>
        </p:nvSpPr>
        <p:spPr>
          <a:xfrm>
            <a:off x="448732" y="4428067"/>
            <a:ext cx="11260667" cy="1962497"/>
          </a:xfrm>
          <a:prstGeom prst="rect">
            <a:avLst/>
          </a:prstGeom>
          <a:solidFill>
            <a:schemeClr val="accent1">
              <a:alpha val="9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txBox="1"/>
          <p:nvPr>
            <p:ph type="ctrTitle"/>
          </p:nvPr>
        </p:nvSpPr>
        <p:spPr>
          <a:xfrm>
            <a:off x="581191" y="4572000"/>
            <a:ext cx="10993549" cy="89524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400"/>
              <a:buFont typeface="Gill Sans"/>
              <a:buNone/>
            </a:pPr>
            <a:r>
              <a:rPr lang="fr-FR" sz="4400">
                <a:solidFill>
                  <a:schemeClr val="lt1"/>
                </a:solidFill>
              </a:rPr>
              <a:t>OPTIMISATION DU PLACEMENT DES SELFS</a:t>
            </a:r>
            <a:endParaRPr/>
          </a:p>
        </p:txBody>
      </p:sp>
      <p:sp>
        <p:nvSpPr>
          <p:cNvPr id="109" name="Google Shape;109;p13"/>
          <p:cNvSpPr txBox="1"/>
          <p:nvPr>
            <p:ph idx="1" type="subTitle"/>
          </p:nvPr>
        </p:nvSpPr>
        <p:spPr>
          <a:xfrm>
            <a:off x="581200" y="5467251"/>
            <a:ext cx="10993500" cy="7515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92000"/>
              <a:buNone/>
            </a:pPr>
            <a:r>
              <a:rPr lang="fr-FR">
                <a:solidFill>
                  <a:srgbClr val="7CEBFF"/>
                </a:solidFill>
              </a:rPr>
              <a:t>PROJET ST7 </a:t>
            </a:r>
            <a:endParaRPr/>
          </a:p>
          <a:p>
            <a:pPr indent="0" lvl="0" marL="0" rtl="0" algn="l">
              <a:lnSpc>
                <a:spcPct val="100000"/>
              </a:lnSpc>
              <a:spcBef>
                <a:spcPts val="824"/>
              </a:spcBef>
              <a:spcAft>
                <a:spcPts val="0"/>
              </a:spcAft>
              <a:buSzPct val="92000"/>
              <a:buNone/>
            </a:pPr>
            <a:r>
              <a:rPr lang="fr-FR">
                <a:solidFill>
                  <a:srgbClr val="7CEBFF"/>
                </a:solidFill>
              </a:rPr>
              <a:t>FERNANDO E. B. SANTIAGO – ARTHUR CARSANA – ERWAN DUBOURG – ANA LUIZA HAAS BEZERRA – SABRINA MOCKBEL </a:t>
            </a:r>
            <a:endParaRPr>
              <a:solidFill>
                <a:srgbClr val="7CEBFF"/>
              </a:solidFill>
            </a:endParaRPr>
          </a:p>
          <a:p>
            <a:pPr indent="0" lvl="0" marL="0" rtl="0" algn="l">
              <a:lnSpc>
                <a:spcPct val="100000"/>
              </a:lnSpc>
              <a:spcBef>
                <a:spcPts val="824"/>
              </a:spcBef>
              <a:spcAft>
                <a:spcPts val="0"/>
              </a:spcAft>
              <a:buSzPct val="92000"/>
              <a:buNone/>
            </a:pPr>
            <a:r>
              <a:rPr lang="fr-FR">
                <a:solidFill>
                  <a:srgbClr val="7CEBFF"/>
                </a:solidFill>
              </a:rPr>
              <a:t>ENCADRANT : M. TRUNG DUNG LE</a:t>
            </a:r>
            <a:endParaRPr>
              <a:solidFill>
                <a:srgbClr val="7CEBFF"/>
              </a:solidFill>
            </a:endParaRPr>
          </a:p>
        </p:txBody>
      </p:sp>
      <p:sp>
        <p:nvSpPr>
          <p:cNvPr id="110" name="Google Shape;110;p1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111" name="Google Shape;111;p13"/>
          <p:cNvPicPr preferRelativeResize="0"/>
          <p:nvPr/>
        </p:nvPicPr>
        <p:blipFill rotWithShape="1">
          <a:blip r:embed="rId4">
            <a:alphaModFix/>
          </a:blip>
          <a:srcRect b="0" l="0" r="0" t="0"/>
          <a:stretch/>
        </p:blipFill>
        <p:spPr>
          <a:xfrm>
            <a:off x="0" y="0"/>
            <a:ext cx="7945150" cy="1229032"/>
          </a:xfrm>
          <a:prstGeom prst="rect">
            <a:avLst/>
          </a:prstGeom>
          <a:noFill/>
          <a:ln>
            <a:noFill/>
          </a:ln>
          <a:effectLst>
            <a:outerShdw blurRad="44450" algn="ctr" dir="5400000" dist="27940">
              <a:srgbClr val="000000">
                <a:alpha val="31372"/>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600"/>
              <a:buNone/>
            </a:pPr>
            <a:r>
              <a:rPr lang="fr-FR" sz="4000"/>
              <a:t>2\ Résolution du problème</a:t>
            </a:r>
            <a:endParaRPr sz="4000"/>
          </a:p>
        </p:txBody>
      </p:sp>
      <p:sp>
        <p:nvSpPr>
          <p:cNvPr id="203" name="Google Shape;203;p22"/>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solidFill>
                  <a:srgbClr val="2D58AC"/>
                </a:solidFill>
              </a:rPr>
              <a:t>‹#›</a:t>
            </a:fld>
            <a:endParaRPr>
              <a:solidFill>
                <a:srgbClr val="2D58AC"/>
              </a:solidFill>
            </a:endParaRPr>
          </a:p>
        </p:txBody>
      </p:sp>
      <p:sp>
        <p:nvSpPr>
          <p:cNvPr id="204" name="Google Shape;204;p22"/>
          <p:cNvSpPr txBox="1"/>
          <p:nvPr/>
        </p:nvSpPr>
        <p:spPr>
          <a:xfrm>
            <a:off x="775500" y="3248225"/>
            <a:ext cx="10638900" cy="1246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Optimisation</a:t>
            </a:r>
            <a:r>
              <a:rPr lang="fr-FR" sz="2300">
                <a:solidFill>
                  <a:schemeClr val="lt1"/>
                </a:solidFill>
                <a:latin typeface="Gill Sans"/>
                <a:ea typeface="Gill Sans"/>
                <a:cs typeface="Gill Sans"/>
                <a:sym typeface="Gill Sans"/>
              </a:rPr>
              <a:t> par méthode déterministe</a:t>
            </a:r>
            <a:endParaRPr b="0" i="0" sz="2300" u="none" cap="none" strike="noStrike">
              <a:solidFill>
                <a:schemeClr val="lt1"/>
              </a:solidFill>
              <a:latin typeface="Gill Sans"/>
              <a:ea typeface="Gill Sans"/>
              <a:cs typeface="Gill Sans"/>
              <a:sym typeface="Gill Sans"/>
            </a:endParaRPr>
          </a:p>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Optimisation </a:t>
            </a:r>
            <a:r>
              <a:rPr lang="fr-FR" sz="2300">
                <a:solidFill>
                  <a:schemeClr val="lt1"/>
                </a:solidFill>
                <a:latin typeface="Gill Sans"/>
                <a:ea typeface="Gill Sans"/>
                <a:cs typeface="Gill Sans"/>
                <a:sym typeface="Gill Sans"/>
              </a:rPr>
              <a:t>par méthodes stochastiques</a:t>
            </a:r>
            <a:endParaRPr b="0" i="0" sz="2300" u="none" cap="none" strike="noStrike">
              <a:solidFill>
                <a:schemeClr val="lt1"/>
              </a:solidFill>
              <a:latin typeface="Gill Sans"/>
              <a:ea typeface="Gill Sans"/>
              <a:cs typeface="Gill Sans"/>
              <a:sym typeface="Gill Sans"/>
            </a:endParaRPr>
          </a:p>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Comparaison des résultats obtenus</a:t>
            </a:r>
            <a:endParaRPr b="0" i="0" sz="2300" u="none" cap="none" strike="noStrike">
              <a:solidFill>
                <a:schemeClr val="lt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a:t>
            </a:r>
            <a:r>
              <a:rPr lang="fr-FR"/>
              <a:t>DÉTERMINISTE</a:t>
            </a:r>
            <a:r>
              <a:rPr lang="fr-FR"/>
              <a:t> (1/9) - Algorithme</a:t>
            </a:r>
            <a:endParaRPr/>
          </a:p>
        </p:txBody>
      </p:sp>
      <p:sp>
        <p:nvSpPr>
          <p:cNvPr id="210" name="Google Shape;210;p23"/>
          <p:cNvSpPr txBox="1"/>
          <p:nvPr>
            <p:ph idx="1" type="body"/>
          </p:nvPr>
        </p:nvSpPr>
        <p:spPr>
          <a:xfrm>
            <a:off x="581200" y="1882150"/>
            <a:ext cx="11371200" cy="47469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5000"/>
              </a:lnSpc>
              <a:spcBef>
                <a:spcPts val="400"/>
              </a:spcBef>
              <a:spcAft>
                <a:spcPts val="0"/>
              </a:spcAft>
              <a:buSzPts val="1100"/>
              <a:buNone/>
            </a:pPr>
            <a:r>
              <a:t/>
            </a:r>
            <a:endParaRPr sz="1650" u="sng">
              <a:solidFill>
                <a:srgbClr val="4590B8"/>
              </a:solidFill>
              <a:latin typeface="Arial"/>
              <a:ea typeface="Arial"/>
              <a:cs typeface="Arial"/>
              <a:sym typeface="Arial"/>
            </a:endParaRPr>
          </a:p>
          <a:p>
            <a:pPr indent="0" lvl="0" marL="0" rtl="0" algn="l">
              <a:lnSpc>
                <a:spcPct val="115000"/>
              </a:lnSpc>
              <a:spcBef>
                <a:spcPts val="600"/>
              </a:spcBef>
              <a:spcAft>
                <a:spcPts val="0"/>
              </a:spcAft>
              <a:buSzPts val="1100"/>
              <a:buNone/>
            </a:pPr>
            <a:r>
              <a:rPr b="1" lang="fr-FR" sz="1850" u="sng">
                <a:solidFill>
                  <a:schemeClr val="dk1"/>
                </a:solidFill>
                <a:latin typeface="Arial"/>
                <a:ea typeface="Arial"/>
                <a:cs typeface="Arial"/>
                <a:sym typeface="Arial"/>
              </a:rPr>
              <a:t>Présentation</a:t>
            </a:r>
            <a:endParaRPr b="1" sz="1850" u="sng">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rPr lang="fr-FR" sz="1650">
                <a:solidFill>
                  <a:srgbClr val="4590B8"/>
                </a:solidFill>
                <a:latin typeface="Arial"/>
                <a:ea typeface="Arial"/>
                <a:cs typeface="Arial"/>
                <a:sym typeface="Arial"/>
              </a:rPr>
              <a:t>• </a:t>
            </a:r>
            <a:r>
              <a:rPr lang="fr-FR">
                <a:solidFill>
                  <a:schemeClr val="dk1"/>
                </a:solidFill>
                <a:latin typeface="Arial"/>
                <a:ea typeface="Arial"/>
                <a:cs typeface="Arial"/>
                <a:sym typeface="Arial"/>
              </a:rPr>
              <a:t>Algorithme d'optimisation mono-objectif pour résoudre le problème d'optimisation.</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rPr lang="fr-FR" sz="1650">
                <a:solidFill>
                  <a:srgbClr val="4590B8"/>
                </a:solidFill>
                <a:latin typeface="Arial"/>
                <a:ea typeface="Arial"/>
                <a:cs typeface="Arial"/>
                <a:sym typeface="Arial"/>
              </a:rPr>
              <a:t>• </a:t>
            </a:r>
            <a:r>
              <a:rPr lang="fr-FR">
                <a:solidFill>
                  <a:schemeClr val="dk1"/>
                </a:solidFill>
                <a:latin typeface="Arial"/>
                <a:ea typeface="Arial"/>
                <a:cs typeface="Arial"/>
                <a:sym typeface="Arial"/>
              </a:rPr>
              <a:t>Méthode SLSQP : Programmation séquentielle des moindres carrés.</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rPr lang="fr-FR" sz="1650">
                <a:solidFill>
                  <a:srgbClr val="4590B8"/>
                </a:solidFill>
                <a:latin typeface="Arial"/>
                <a:ea typeface="Arial"/>
                <a:cs typeface="Arial"/>
                <a:sym typeface="Arial"/>
              </a:rPr>
              <a:t>• </a:t>
            </a:r>
            <a:r>
              <a:rPr lang="fr-FR">
                <a:solidFill>
                  <a:schemeClr val="dk1"/>
                </a:solidFill>
                <a:latin typeface="Arial"/>
                <a:ea typeface="Arial"/>
                <a:cs typeface="Arial"/>
                <a:sym typeface="Arial"/>
              </a:rPr>
              <a:t>Utilisation d'une approche itérative pour trouver la solution optimale en respectant les contraintes</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rPr b="1" lang="fr-FR" sz="1850" u="sng">
                <a:solidFill>
                  <a:schemeClr val="dk1"/>
                </a:solidFill>
                <a:latin typeface="Arial"/>
                <a:ea typeface="Arial"/>
                <a:cs typeface="Arial"/>
                <a:sym typeface="Arial"/>
              </a:rPr>
              <a:t>Notre implémentation</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656"/>
              <a:buNone/>
            </a:pPr>
            <a:r>
              <a:rPr lang="fr-FR" sz="1650">
                <a:solidFill>
                  <a:schemeClr val="accent2"/>
                </a:solidFill>
                <a:latin typeface="Arial"/>
                <a:ea typeface="Arial"/>
                <a:cs typeface="Arial"/>
                <a:sym typeface="Arial"/>
              </a:rPr>
              <a:t>• </a:t>
            </a:r>
            <a:r>
              <a:rPr lang="fr-FR">
                <a:solidFill>
                  <a:schemeClr val="dk1"/>
                </a:solidFill>
                <a:latin typeface="Arial"/>
                <a:ea typeface="Arial"/>
                <a:cs typeface="Arial"/>
                <a:sym typeface="Arial"/>
              </a:rPr>
              <a:t>Algorithme SLSQP dans la fonction </a:t>
            </a:r>
            <a:r>
              <a:rPr b="1" lang="fr-FR">
                <a:solidFill>
                  <a:schemeClr val="dk1"/>
                </a:solidFill>
                <a:latin typeface="Arial"/>
                <a:ea typeface="Arial"/>
                <a:cs typeface="Arial"/>
                <a:sym typeface="Arial"/>
              </a:rPr>
              <a:t>"minimize"</a:t>
            </a:r>
            <a:r>
              <a:rPr lang="fr-FR">
                <a:solidFill>
                  <a:schemeClr val="dk1"/>
                </a:solidFill>
                <a:latin typeface="Arial"/>
                <a:ea typeface="Arial"/>
                <a:cs typeface="Arial"/>
                <a:sym typeface="Arial"/>
              </a:rPr>
              <a:t> de la bibliothèque </a:t>
            </a:r>
            <a:r>
              <a:rPr b="1" lang="fr-FR">
                <a:solidFill>
                  <a:schemeClr val="dk1"/>
                </a:solidFill>
                <a:latin typeface="Arial"/>
                <a:ea typeface="Arial"/>
                <a:cs typeface="Arial"/>
                <a:sym typeface="Arial"/>
              </a:rPr>
              <a:t>scipy.optimize</a:t>
            </a:r>
            <a:r>
              <a:rPr lang="fr-FR">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457200" lvl="0" marL="457200" rtl="0" algn="l">
              <a:lnSpc>
                <a:spcPct val="115000"/>
              </a:lnSpc>
              <a:spcBef>
                <a:spcPts val="600"/>
              </a:spcBef>
              <a:spcAft>
                <a:spcPts val="0"/>
              </a:spcAft>
              <a:buSzPts val="1656"/>
              <a:buNone/>
            </a:pPr>
            <a:r>
              <a:rPr b="1" lang="fr-FR">
                <a:solidFill>
                  <a:schemeClr val="dk1"/>
                </a:solidFill>
                <a:latin typeface="Arial"/>
                <a:ea typeface="Arial"/>
                <a:cs typeface="Arial"/>
                <a:sym typeface="Arial"/>
              </a:rPr>
              <a:t>Entrées </a:t>
            </a:r>
            <a:r>
              <a:rPr lang="fr-FR">
                <a:solidFill>
                  <a:schemeClr val="dk1"/>
                </a:solidFill>
                <a:latin typeface="Arial"/>
                <a:ea typeface="Arial"/>
                <a:cs typeface="Arial"/>
                <a:sym typeface="Arial"/>
              </a:rPr>
              <a:t>: fonction objectif et des contraintes pour les variables.</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rPr lang="fr-FR" sz="1650">
                <a:solidFill>
                  <a:schemeClr val="accent2"/>
                </a:solidFill>
                <a:latin typeface="Arial"/>
                <a:ea typeface="Arial"/>
                <a:cs typeface="Arial"/>
                <a:sym typeface="Arial"/>
              </a:rPr>
              <a:t>• 		</a:t>
            </a:r>
            <a:r>
              <a:rPr b="1" lang="fr-FR">
                <a:solidFill>
                  <a:schemeClr val="dk1"/>
                </a:solidFill>
                <a:latin typeface="Arial"/>
                <a:ea typeface="Arial"/>
                <a:cs typeface="Arial"/>
                <a:sym typeface="Arial"/>
              </a:rPr>
              <a:t>Contraintes</a:t>
            </a:r>
            <a:r>
              <a:rPr lang="fr-FR">
                <a:solidFill>
                  <a:schemeClr val="dk1"/>
                </a:solidFill>
                <a:latin typeface="Arial"/>
                <a:ea typeface="Arial"/>
                <a:cs typeface="Arial"/>
                <a:sym typeface="Arial"/>
              </a:rPr>
              <a:t> spécifiées par   la classe "Bounds" → bornes des valeurs des variables.</a:t>
            </a:r>
            <a:endParaRPr>
              <a:solidFill>
                <a:schemeClr val="dk1"/>
              </a:solidFill>
              <a:latin typeface="Arial"/>
              <a:ea typeface="Arial"/>
              <a:cs typeface="Arial"/>
              <a:sym typeface="Arial"/>
            </a:endParaRPr>
          </a:p>
          <a:p>
            <a:pPr indent="457200" lvl="0" marL="0" rtl="0" algn="l">
              <a:lnSpc>
                <a:spcPct val="115000"/>
              </a:lnSpc>
              <a:spcBef>
                <a:spcPts val="600"/>
              </a:spcBef>
              <a:spcAft>
                <a:spcPts val="0"/>
              </a:spcAft>
              <a:buSzPts val="1100"/>
              <a:buNone/>
            </a:pPr>
            <a:r>
              <a:rPr lang="fr-FR">
                <a:solidFill>
                  <a:schemeClr val="dk1"/>
                </a:solidFill>
                <a:latin typeface="Arial"/>
                <a:ea typeface="Arial"/>
                <a:cs typeface="Arial"/>
                <a:sym typeface="Arial"/>
              </a:rPr>
              <a:t>							   dictionnaires → contraintes non linéaires pour les valeurs des variables.</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SzPts val="1100"/>
              <a:buNone/>
            </a:pPr>
            <a:r>
              <a:t/>
            </a:r>
            <a:endParaRPr>
              <a:solidFill>
                <a:srgbClr val="D1D5DB"/>
              </a:solidFill>
              <a:latin typeface="Arial"/>
              <a:ea typeface="Arial"/>
              <a:cs typeface="Arial"/>
              <a:sym typeface="Arial"/>
            </a:endParaRPr>
          </a:p>
          <a:p>
            <a:pPr indent="-200844" lvl="0" marL="306000" rtl="0" algn="l">
              <a:lnSpc>
                <a:spcPct val="100000"/>
              </a:lnSpc>
              <a:spcBef>
                <a:spcPts val="600"/>
              </a:spcBef>
              <a:spcAft>
                <a:spcPts val="0"/>
              </a:spcAft>
              <a:buSzPts val="1656"/>
              <a:buNone/>
            </a:pPr>
            <a:r>
              <a:t/>
            </a:r>
            <a:endParaRPr/>
          </a:p>
        </p:txBody>
      </p:sp>
      <p:sp>
        <p:nvSpPr>
          <p:cNvPr id="211" name="Google Shape;211;p2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212" name="Google Shape;212;p23"/>
          <p:cNvSpPr/>
          <p:nvPr/>
        </p:nvSpPr>
        <p:spPr>
          <a:xfrm>
            <a:off x="1010075" y="4904125"/>
            <a:ext cx="483000" cy="193200"/>
          </a:xfrm>
          <a:prstGeom prst="striped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1010075" y="5277300"/>
            <a:ext cx="483000" cy="193200"/>
          </a:xfrm>
          <a:prstGeom prst="striped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flipH="1">
            <a:off x="4376850" y="5277300"/>
            <a:ext cx="8389800" cy="510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(2/9) - Multi-start</a:t>
            </a:r>
            <a:endParaRPr/>
          </a:p>
        </p:txBody>
      </p:sp>
      <p:sp>
        <p:nvSpPr>
          <p:cNvPr id="220" name="Google Shape;220;p24"/>
          <p:cNvSpPr txBox="1"/>
          <p:nvPr>
            <p:ph idx="1" type="body"/>
          </p:nvPr>
        </p:nvSpPr>
        <p:spPr>
          <a:xfrm>
            <a:off x="478550" y="2556050"/>
            <a:ext cx="10270800" cy="25275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400"/>
              </a:spcBef>
              <a:spcAft>
                <a:spcPts val="0"/>
              </a:spcAft>
              <a:buClr>
                <a:schemeClr val="dk1"/>
              </a:buClr>
              <a:buSzPts val="1100"/>
              <a:buFont typeface="Arial"/>
              <a:buNone/>
            </a:pPr>
            <a:r>
              <a:rPr lang="fr-FR" sz="1650">
                <a:solidFill>
                  <a:schemeClr val="accent2"/>
                </a:solidFill>
                <a:latin typeface="Arial"/>
                <a:ea typeface="Arial"/>
                <a:cs typeface="Arial"/>
                <a:sym typeface="Arial"/>
              </a:rPr>
              <a:t>• </a:t>
            </a:r>
            <a:r>
              <a:rPr lang="fr-FR" u="sng">
                <a:solidFill>
                  <a:schemeClr val="dk1"/>
                </a:solidFill>
                <a:latin typeface="Arial"/>
                <a:ea typeface="Arial"/>
                <a:cs typeface="Arial"/>
                <a:sym typeface="Arial"/>
              </a:rPr>
              <a:t>SLSQP </a:t>
            </a:r>
            <a:r>
              <a:rPr lang="fr-FR">
                <a:solidFill>
                  <a:schemeClr val="dk1"/>
                </a:solidFill>
                <a:latin typeface="Arial"/>
                <a:ea typeface="Arial"/>
                <a:cs typeface="Arial"/>
                <a:sym typeface="Arial"/>
              </a:rPr>
              <a:t>: efficace, robuste, facile à implémenter, facile à utiliser, précise MAIS pas de convergence garantie vers le min</a:t>
            </a:r>
            <a:r>
              <a:rPr lang="fr-FR">
                <a:solidFill>
                  <a:schemeClr val="dk1"/>
                </a:solidFill>
                <a:latin typeface="Arial"/>
                <a:ea typeface="Arial"/>
                <a:cs typeface="Arial"/>
                <a:sym typeface="Arial"/>
              </a:rPr>
              <a:t>imum g</a:t>
            </a:r>
            <a:r>
              <a:rPr lang="fr-FR">
                <a:solidFill>
                  <a:schemeClr val="dk1"/>
                </a:solidFill>
                <a:latin typeface="Arial"/>
                <a:ea typeface="Arial"/>
                <a:cs typeface="Arial"/>
                <a:sym typeface="Arial"/>
              </a:rPr>
              <a:t>lobal (dépend du point initial).</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fr-FR" sz="1650">
                <a:solidFill>
                  <a:schemeClr val="accent2"/>
                </a:solidFill>
                <a:latin typeface="Arial"/>
                <a:ea typeface="Arial"/>
                <a:cs typeface="Arial"/>
                <a:sym typeface="Arial"/>
              </a:rPr>
              <a:t>• </a:t>
            </a:r>
            <a:r>
              <a:rPr lang="fr-FR">
                <a:solidFill>
                  <a:schemeClr val="dk1"/>
                </a:solidFill>
                <a:latin typeface="Arial"/>
                <a:ea typeface="Arial"/>
                <a:cs typeface="Arial"/>
                <a:sym typeface="Arial"/>
              </a:rPr>
              <a:t>Itération </a:t>
            </a:r>
            <a:r>
              <a:rPr lang="fr-FR">
                <a:solidFill>
                  <a:schemeClr val="dk1"/>
                </a:solidFill>
                <a:latin typeface="Arial"/>
                <a:ea typeface="Arial"/>
                <a:cs typeface="Arial"/>
                <a:sym typeface="Arial"/>
              </a:rPr>
              <a:t> avec différentes conditions initiales, méthodes d'optimisation globale</a:t>
            </a:r>
            <a:endParaRPr>
              <a:solidFill>
                <a:schemeClr val="dk1"/>
              </a:solidFill>
              <a:latin typeface="Arial"/>
              <a:ea typeface="Arial"/>
              <a:cs typeface="Arial"/>
              <a:sym typeface="Arial"/>
            </a:endParaRPr>
          </a:p>
          <a:p>
            <a:pPr indent="0" lvl="0" marL="0" rtl="0" algn="l">
              <a:lnSpc>
                <a:spcPct val="115000"/>
              </a:lnSpc>
              <a:spcBef>
                <a:spcPts val="600"/>
              </a:spcBef>
              <a:spcAft>
                <a:spcPts val="600"/>
              </a:spcAft>
              <a:buClr>
                <a:schemeClr val="dk1"/>
              </a:buClr>
              <a:buSzPts val="1100"/>
              <a:buFont typeface="Arial"/>
              <a:buNone/>
            </a:pPr>
            <a:r>
              <a:rPr lang="fr-FR"/>
              <a:t>        </a:t>
            </a:r>
            <a:r>
              <a:rPr b="1" lang="fr-FR"/>
              <a:t>Multi-start avec tirage entre 0 et 1</a:t>
            </a:r>
            <a:endParaRPr/>
          </a:p>
        </p:txBody>
      </p:sp>
      <p:sp>
        <p:nvSpPr>
          <p:cNvPr id="221" name="Google Shape;221;p24"/>
          <p:cNvSpPr/>
          <p:nvPr/>
        </p:nvSpPr>
        <p:spPr>
          <a:xfrm>
            <a:off x="581200" y="4469375"/>
            <a:ext cx="427800" cy="23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(3/9) - Résultats pour différents s</a:t>
            </a:r>
            <a:endParaRPr/>
          </a:p>
        </p:txBody>
      </p:sp>
      <p:sp>
        <p:nvSpPr>
          <p:cNvPr id="227" name="Google Shape;227;p2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228" name="Google Shape;228;p25"/>
          <p:cNvPicPr preferRelativeResize="0"/>
          <p:nvPr/>
        </p:nvPicPr>
        <p:blipFill>
          <a:blip r:embed="rId3">
            <a:alphaModFix/>
          </a:blip>
          <a:stretch>
            <a:fillRect/>
          </a:stretch>
        </p:blipFill>
        <p:spPr>
          <a:xfrm>
            <a:off x="610400" y="2131030"/>
            <a:ext cx="2134350" cy="3981045"/>
          </a:xfrm>
          <a:prstGeom prst="rect">
            <a:avLst/>
          </a:prstGeom>
          <a:noFill/>
          <a:ln>
            <a:noFill/>
          </a:ln>
        </p:spPr>
      </p:pic>
      <p:pic>
        <p:nvPicPr>
          <p:cNvPr id="229" name="Google Shape;229;p25"/>
          <p:cNvPicPr preferRelativeResize="0"/>
          <p:nvPr/>
        </p:nvPicPr>
        <p:blipFill>
          <a:blip r:embed="rId4">
            <a:alphaModFix/>
          </a:blip>
          <a:stretch>
            <a:fillRect/>
          </a:stretch>
        </p:blipFill>
        <p:spPr>
          <a:xfrm>
            <a:off x="3387987" y="2133472"/>
            <a:ext cx="2131325" cy="3976165"/>
          </a:xfrm>
          <a:prstGeom prst="rect">
            <a:avLst/>
          </a:prstGeom>
          <a:noFill/>
          <a:ln>
            <a:noFill/>
          </a:ln>
        </p:spPr>
      </p:pic>
      <p:pic>
        <p:nvPicPr>
          <p:cNvPr id="230" name="Google Shape;230;p25"/>
          <p:cNvPicPr preferRelativeResize="0"/>
          <p:nvPr/>
        </p:nvPicPr>
        <p:blipFill>
          <a:blip r:embed="rId5">
            <a:alphaModFix/>
          </a:blip>
          <a:stretch>
            <a:fillRect/>
          </a:stretch>
        </p:blipFill>
        <p:spPr>
          <a:xfrm>
            <a:off x="6162551" y="2112024"/>
            <a:ext cx="2177700" cy="4019062"/>
          </a:xfrm>
          <a:prstGeom prst="rect">
            <a:avLst/>
          </a:prstGeom>
          <a:noFill/>
          <a:ln>
            <a:noFill/>
          </a:ln>
        </p:spPr>
      </p:pic>
      <p:pic>
        <p:nvPicPr>
          <p:cNvPr id="231" name="Google Shape;231;p25"/>
          <p:cNvPicPr preferRelativeResize="0"/>
          <p:nvPr/>
        </p:nvPicPr>
        <p:blipFill>
          <a:blip r:embed="rId6">
            <a:alphaModFix/>
          </a:blip>
          <a:stretch>
            <a:fillRect/>
          </a:stretch>
        </p:blipFill>
        <p:spPr>
          <a:xfrm>
            <a:off x="8983500" y="2114859"/>
            <a:ext cx="2177700" cy="4013367"/>
          </a:xfrm>
          <a:prstGeom prst="rect">
            <a:avLst/>
          </a:prstGeom>
          <a:noFill/>
          <a:ln>
            <a:noFill/>
          </a:ln>
        </p:spPr>
      </p:pic>
      <p:sp>
        <p:nvSpPr>
          <p:cNvPr id="232" name="Google Shape;232;p25"/>
          <p:cNvSpPr txBox="1"/>
          <p:nvPr/>
        </p:nvSpPr>
        <p:spPr>
          <a:xfrm>
            <a:off x="1801100" y="6217225"/>
            <a:ext cx="7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233" name="Google Shape;233;p25"/>
          <p:cNvSpPr txBox="1"/>
          <p:nvPr/>
        </p:nvSpPr>
        <p:spPr>
          <a:xfrm>
            <a:off x="610400" y="620267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2,238 MVAr</a:t>
            </a:r>
            <a:endParaRPr sz="1200">
              <a:solidFill>
                <a:schemeClr val="dk1"/>
              </a:solidFill>
              <a:latin typeface="Gill Sans"/>
              <a:ea typeface="Gill Sans"/>
              <a:cs typeface="Gill Sans"/>
              <a:sym typeface="Gill Sans"/>
            </a:endParaRPr>
          </a:p>
        </p:txBody>
      </p:sp>
      <p:sp>
        <p:nvSpPr>
          <p:cNvPr id="234" name="Google Shape;234;p25"/>
          <p:cNvSpPr txBox="1"/>
          <p:nvPr/>
        </p:nvSpPr>
        <p:spPr>
          <a:xfrm>
            <a:off x="610400"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s=1</a:t>
            </a:r>
            <a:endParaRPr b="1" sz="1200">
              <a:solidFill>
                <a:schemeClr val="dk1"/>
              </a:solidFill>
              <a:latin typeface="Gill Sans"/>
              <a:ea typeface="Gill Sans"/>
              <a:cs typeface="Gill Sans"/>
              <a:sym typeface="Gill Sans"/>
            </a:endParaRPr>
          </a:p>
        </p:txBody>
      </p:sp>
      <p:sp>
        <p:nvSpPr>
          <p:cNvPr id="235" name="Google Shape;235;p25"/>
          <p:cNvSpPr txBox="1"/>
          <p:nvPr/>
        </p:nvSpPr>
        <p:spPr>
          <a:xfrm>
            <a:off x="3386475"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s=2</a:t>
            </a:r>
            <a:endParaRPr b="1" sz="1200">
              <a:solidFill>
                <a:schemeClr val="dk1"/>
              </a:solidFill>
              <a:latin typeface="Gill Sans"/>
              <a:ea typeface="Gill Sans"/>
              <a:cs typeface="Gill Sans"/>
              <a:sym typeface="Gill Sans"/>
            </a:endParaRPr>
          </a:p>
        </p:txBody>
      </p:sp>
      <p:sp>
        <p:nvSpPr>
          <p:cNvPr id="236" name="Google Shape;236;p25"/>
          <p:cNvSpPr txBox="1"/>
          <p:nvPr/>
        </p:nvSpPr>
        <p:spPr>
          <a:xfrm>
            <a:off x="6184975"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s=3</a:t>
            </a:r>
            <a:endParaRPr b="1" sz="1200">
              <a:solidFill>
                <a:schemeClr val="dk1"/>
              </a:solidFill>
              <a:latin typeface="Gill Sans"/>
              <a:ea typeface="Gill Sans"/>
              <a:cs typeface="Gill Sans"/>
              <a:sym typeface="Gill Sans"/>
            </a:endParaRPr>
          </a:p>
        </p:txBody>
      </p:sp>
      <p:sp>
        <p:nvSpPr>
          <p:cNvPr id="237" name="Google Shape;237;p25"/>
          <p:cNvSpPr txBox="1"/>
          <p:nvPr/>
        </p:nvSpPr>
        <p:spPr>
          <a:xfrm>
            <a:off x="8983500"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s=4</a:t>
            </a:r>
            <a:endParaRPr b="1" sz="1200">
              <a:solidFill>
                <a:schemeClr val="dk1"/>
              </a:solidFill>
              <a:latin typeface="Gill Sans"/>
              <a:ea typeface="Gill Sans"/>
              <a:cs typeface="Gill Sans"/>
              <a:sym typeface="Gill Sans"/>
            </a:endParaRPr>
          </a:p>
        </p:txBody>
      </p:sp>
      <p:sp>
        <p:nvSpPr>
          <p:cNvPr id="238" name="Google Shape;238;p25"/>
          <p:cNvSpPr txBox="1"/>
          <p:nvPr/>
        </p:nvSpPr>
        <p:spPr>
          <a:xfrm>
            <a:off x="33864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1,517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q8 = 0,86 MVAr</a:t>
            </a:r>
            <a:endParaRPr sz="1200">
              <a:solidFill>
                <a:schemeClr val="dk1"/>
              </a:solidFill>
              <a:latin typeface="Gill Sans"/>
              <a:ea typeface="Gill Sans"/>
              <a:cs typeface="Gill Sans"/>
              <a:sym typeface="Gill Sans"/>
            </a:endParaRPr>
          </a:p>
        </p:txBody>
      </p:sp>
      <p:sp>
        <p:nvSpPr>
          <p:cNvPr id="239" name="Google Shape;239;p25"/>
          <p:cNvSpPr txBox="1"/>
          <p:nvPr/>
        </p:nvSpPr>
        <p:spPr>
          <a:xfrm>
            <a:off x="60325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1,903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q8 = 0,2 MVAr</a:t>
            </a:r>
            <a:endParaRPr sz="1200">
              <a:solidFill>
                <a:schemeClr val="dk1"/>
              </a:solidFill>
              <a:latin typeface="Gill Sans"/>
              <a:ea typeface="Gill Sans"/>
              <a:cs typeface="Gill Sans"/>
              <a:sym typeface="Gill Sans"/>
            </a:endParaRPr>
          </a:p>
        </p:txBody>
      </p:sp>
      <p:sp>
        <p:nvSpPr>
          <p:cNvPr id="240" name="Google Shape;240;p25"/>
          <p:cNvSpPr txBox="1"/>
          <p:nvPr/>
        </p:nvSpPr>
        <p:spPr>
          <a:xfrm>
            <a:off x="7270825" y="620267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q11 = 0,2 MVAr</a:t>
            </a:r>
            <a:endParaRPr sz="1200">
              <a:solidFill>
                <a:schemeClr val="dk1"/>
              </a:solidFill>
              <a:latin typeface="Gill Sans"/>
              <a:ea typeface="Gill Sans"/>
              <a:cs typeface="Gill Sans"/>
              <a:sym typeface="Gill Sans"/>
            </a:endParaRPr>
          </a:p>
        </p:txBody>
      </p:sp>
      <p:sp>
        <p:nvSpPr>
          <p:cNvPr id="241" name="Google Shape;241;p25"/>
          <p:cNvSpPr txBox="1"/>
          <p:nvPr/>
        </p:nvSpPr>
        <p:spPr>
          <a:xfrm>
            <a:off x="610400"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=2,238 MVAr</a:t>
            </a:r>
            <a:endParaRPr b="1" sz="1200">
              <a:solidFill>
                <a:schemeClr val="dk1"/>
              </a:solidFill>
              <a:latin typeface="Gill Sans"/>
              <a:ea typeface="Gill Sans"/>
              <a:cs typeface="Gill Sans"/>
              <a:sym typeface="Gill Sans"/>
            </a:endParaRPr>
          </a:p>
        </p:txBody>
      </p:sp>
      <p:sp>
        <p:nvSpPr>
          <p:cNvPr id="242" name="Google Shape;242;p25"/>
          <p:cNvSpPr txBox="1"/>
          <p:nvPr/>
        </p:nvSpPr>
        <p:spPr>
          <a:xfrm>
            <a:off x="3397688"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=2,377 MVAr</a:t>
            </a:r>
            <a:endParaRPr b="1" sz="1200">
              <a:solidFill>
                <a:schemeClr val="dk1"/>
              </a:solidFill>
              <a:latin typeface="Gill Sans"/>
              <a:ea typeface="Gill Sans"/>
              <a:cs typeface="Gill Sans"/>
              <a:sym typeface="Gill Sans"/>
            </a:endParaRPr>
          </a:p>
        </p:txBody>
      </p:sp>
      <p:sp>
        <p:nvSpPr>
          <p:cNvPr id="243" name="Google Shape;243;p25"/>
          <p:cNvSpPr txBox="1"/>
          <p:nvPr/>
        </p:nvSpPr>
        <p:spPr>
          <a:xfrm>
            <a:off x="6184975"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=2,303 MVAr</a:t>
            </a:r>
            <a:endParaRPr b="1" sz="1200">
              <a:solidFill>
                <a:schemeClr val="dk1"/>
              </a:solidFill>
              <a:latin typeface="Gill Sans"/>
              <a:ea typeface="Gill Sans"/>
              <a:cs typeface="Gill Sans"/>
              <a:sym typeface="Gill Sans"/>
            </a:endParaRPr>
          </a:p>
        </p:txBody>
      </p:sp>
      <p:sp>
        <p:nvSpPr>
          <p:cNvPr id="244" name="Google Shape;244;p25"/>
          <p:cNvSpPr txBox="1"/>
          <p:nvPr/>
        </p:nvSpPr>
        <p:spPr>
          <a:xfrm>
            <a:off x="88900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1,758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q6 = 0,2 MVAr</a:t>
            </a:r>
            <a:endParaRPr sz="1200">
              <a:solidFill>
                <a:schemeClr val="dk1"/>
              </a:solidFill>
              <a:latin typeface="Gill Sans"/>
              <a:ea typeface="Gill Sans"/>
              <a:cs typeface="Gill Sans"/>
              <a:sym typeface="Gill Sans"/>
            </a:endParaRPr>
          </a:p>
        </p:txBody>
      </p:sp>
      <p:sp>
        <p:nvSpPr>
          <p:cNvPr id="245" name="Google Shape;245;p25"/>
          <p:cNvSpPr txBox="1"/>
          <p:nvPr/>
        </p:nvSpPr>
        <p:spPr>
          <a:xfrm>
            <a:off x="1009022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q9 = 0,2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q10 = 0,2 MVAr</a:t>
            </a:r>
            <a:endParaRPr sz="1200">
              <a:solidFill>
                <a:schemeClr val="dk1"/>
              </a:solidFill>
              <a:latin typeface="Gill Sans"/>
              <a:ea typeface="Gill Sans"/>
              <a:cs typeface="Gill Sans"/>
              <a:sym typeface="Gill Sans"/>
            </a:endParaRPr>
          </a:p>
        </p:txBody>
      </p:sp>
      <p:sp>
        <p:nvSpPr>
          <p:cNvPr id="246" name="Google Shape;246;p25"/>
          <p:cNvSpPr txBox="1"/>
          <p:nvPr/>
        </p:nvSpPr>
        <p:spPr>
          <a:xfrm>
            <a:off x="8983500"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=2,359 MVAr</a:t>
            </a:r>
            <a:endParaRPr b="1" sz="12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(4/9) - Profils de tension optimisés</a:t>
            </a:r>
            <a:endParaRPr/>
          </a:p>
        </p:txBody>
      </p:sp>
      <p:sp>
        <p:nvSpPr>
          <p:cNvPr id="252" name="Google Shape;252;p2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253" name="Google Shape;253;p26"/>
          <p:cNvPicPr preferRelativeResize="0"/>
          <p:nvPr/>
        </p:nvPicPr>
        <p:blipFill>
          <a:blip r:embed="rId3">
            <a:alphaModFix/>
          </a:blip>
          <a:stretch>
            <a:fillRect/>
          </a:stretch>
        </p:blipFill>
        <p:spPr>
          <a:xfrm>
            <a:off x="696875" y="1974350"/>
            <a:ext cx="3578860" cy="2441813"/>
          </a:xfrm>
          <a:prstGeom prst="rect">
            <a:avLst/>
          </a:prstGeom>
          <a:noFill/>
          <a:ln>
            <a:noFill/>
          </a:ln>
        </p:spPr>
      </p:pic>
      <p:pic>
        <p:nvPicPr>
          <p:cNvPr id="254" name="Google Shape;254;p26"/>
          <p:cNvPicPr preferRelativeResize="0"/>
          <p:nvPr/>
        </p:nvPicPr>
        <p:blipFill>
          <a:blip r:embed="rId4">
            <a:alphaModFix/>
          </a:blip>
          <a:stretch>
            <a:fillRect/>
          </a:stretch>
        </p:blipFill>
        <p:spPr>
          <a:xfrm>
            <a:off x="4497623" y="1974350"/>
            <a:ext cx="3578852" cy="2441808"/>
          </a:xfrm>
          <a:prstGeom prst="rect">
            <a:avLst/>
          </a:prstGeom>
          <a:noFill/>
          <a:ln>
            <a:noFill/>
          </a:ln>
        </p:spPr>
      </p:pic>
      <p:pic>
        <p:nvPicPr>
          <p:cNvPr id="255" name="Google Shape;255;p26"/>
          <p:cNvPicPr preferRelativeResize="0"/>
          <p:nvPr/>
        </p:nvPicPr>
        <p:blipFill>
          <a:blip r:embed="rId5">
            <a:alphaModFix/>
          </a:blip>
          <a:stretch>
            <a:fillRect/>
          </a:stretch>
        </p:blipFill>
        <p:spPr>
          <a:xfrm>
            <a:off x="696875" y="4416163"/>
            <a:ext cx="3578852" cy="2441837"/>
          </a:xfrm>
          <a:prstGeom prst="rect">
            <a:avLst/>
          </a:prstGeom>
          <a:noFill/>
          <a:ln>
            <a:noFill/>
          </a:ln>
        </p:spPr>
      </p:pic>
      <p:pic>
        <p:nvPicPr>
          <p:cNvPr id="256" name="Google Shape;256;p26"/>
          <p:cNvPicPr preferRelativeResize="0"/>
          <p:nvPr/>
        </p:nvPicPr>
        <p:blipFill>
          <a:blip r:embed="rId6">
            <a:alphaModFix/>
          </a:blip>
          <a:stretch>
            <a:fillRect/>
          </a:stretch>
        </p:blipFill>
        <p:spPr>
          <a:xfrm>
            <a:off x="4497623" y="4416173"/>
            <a:ext cx="3578852" cy="2441812"/>
          </a:xfrm>
          <a:prstGeom prst="rect">
            <a:avLst/>
          </a:prstGeom>
          <a:noFill/>
          <a:ln>
            <a:noFill/>
          </a:ln>
        </p:spPr>
      </p:pic>
      <p:sp>
        <p:nvSpPr>
          <p:cNvPr id="257" name="Google Shape;257;p26"/>
          <p:cNvSpPr txBox="1"/>
          <p:nvPr/>
        </p:nvSpPr>
        <p:spPr>
          <a:xfrm>
            <a:off x="8452950" y="2618800"/>
            <a:ext cx="3260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Contraintes de tension en chaque noeud entre 0,95 et 1,05 p.u. respectées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a:t>
            </a:r>
            <a:r>
              <a:rPr lang="fr-FR"/>
              <a:t>DÉTERMINISTE</a:t>
            </a:r>
            <a:r>
              <a:rPr lang="fr-FR"/>
              <a:t> (5/9) - Conclusion partielle</a:t>
            </a:r>
            <a:endParaRPr/>
          </a:p>
        </p:txBody>
      </p:sp>
      <p:sp>
        <p:nvSpPr>
          <p:cNvPr id="263" name="Google Shape;263;p27"/>
          <p:cNvSpPr txBox="1"/>
          <p:nvPr>
            <p:ph idx="1" type="body"/>
          </p:nvPr>
        </p:nvSpPr>
        <p:spPr>
          <a:xfrm>
            <a:off x="581200" y="2228000"/>
            <a:ext cx="11029500" cy="3633000"/>
          </a:xfrm>
          <a:prstGeom prst="rect">
            <a:avLst/>
          </a:prstGeom>
          <a:noFill/>
          <a:ln>
            <a:noFill/>
          </a:ln>
        </p:spPr>
        <p:txBody>
          <a:bodyPr anchorCtr="0" anchor="ctr" bIns="45700" lIns="91425" spcFirstLastPara="1" rIns="91425" wrap="square" tIns="45700">
            <a:normAutofit/>
          </a:bodyPr>
          <a:lstStyle/>
          <a:p>
            <a:pPr indent="-333756" lvl="0" marL="457200" marR="0" rtl="0" algn="just">
              <a:lnSpc>
                <a:spcPct val="100000"/>
              </a:lnSpc>
              <a:spcBef>
                <a:spcPts val="0"/>
              </a:spcBef>
              <a:spcAft>
                <a:spcPts val="0"/>
              </a:spcAft>
              <a:buSzPts val="1656"/>
              <a:buChar char="●"/>
            </a:pPr>
            <a:r>
              <a:rPr lang="fr-FR">
                <a:solidFill>
                  <a:schemeClr val="dk1"/>
                </a:solidFill>
                <a:latin typeface="Arial"/>
                <a:ea typeface="Arial"/>
                <a:cs typeface="Arial"/>
                <a:sym typeface="Arial"/>
              </a:rPr>
              <a:t>Nous av</a:t>
            </a:r>
            <a:r>
              <a:rPr lang="fr-FR" sz="2000"/>
              <a:t>ons testé le même algorithme en multi-start avec différents nombres de selfs entre 1 et 4</a:t>
            </a:r>
            <a:endParaRPr sz="2000"/>
          </a:p>
          <a:p>
            <a:pPr indent="0" lvl="0" marL="4572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La self active la plus grande est toujours placée au noeud 7</a:t>
            </a:r>
            <a:endParaRPr sz="2000"/>
          </a:p>
          <a:p>
            <a:pPr indent="0" lvl="0" marL="4572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La fonction coût est minimale lorsque l’on place une seule self.        Dans ce réseau il vaut mieux placer une seule self , cohérent avec un seul fort producteur qui provoque la surtension</a:t>
            </a:r>
            <a:endParaRPr sz="2000"/>
          </a:p>
          <a:p>
            <a:pPr indent="0" lvl="0" marL="4572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Algorithme non optimisé → temps de calcul long pour un nombre de selfs supérieurs à 1 (50 min) </a:t>
            </a:r>
            <a:endParaRPr sz="2000"/>
          </a:p>
          <a:p>
            <a:pPr indent="0" lvl="0" marL="457200" marR="0" rtl="0" algn="just">
              <a:lnSpc>
                <a:spcPct val="100000"/>
              </a:lnSpc>
              <a:spcBef>
                <a:spcPts val="0"/>
              </a:spcBef>
              <a:spcAft>
                <a:spcPts val="0"/>
              </a:spcAft>
              <a:buNone/>
            </a:pPr>
            <a:r>
              <a:t/>
            </a:r>
            <a:endParaRPr sz="2000"/>
          </a:p>
        </p:txBody>
      </p:sp>
      <p:sp>
        <p:nvSpPr>
          <p:cNvPr id="264" name="Google Shape;264;p2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265" name="Google Shape;265;p27"/>
          <p:cNvSpPr/>
          <p:nvPr/>
        </p:nvSpPr>
        <p:spPr>
          <a:xfrm>
            <a:off x="7854225" y="3933798"/>
            <a:ext cx="386400" cy="22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(6/9) - Autre condition de réseau</a:t>
            </a:r>
            <a:endParaRPr/>
          </a:p>
        </p:txBody>
      </p:sp>
      <p:sp>
        <p:nvSpPr>
          <p:cNvPr id="271" name="Google Shape;271;p2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272" name="Google Shape;272;p28"/>
          <p:cNvPicPr preferRelativeResize="0"/>
          <p:nvPr/>
        </p:nvPicPr>
        <p:blipFill>
          <a:blip r:embed="rId3">
            <a:alphaModFix/>
          </a:blip>
          <a:stretch>
            <a:fillRect/>
          </a:stretch>
        </p:blipFill>
        <p:spPr>
          <a:xfrm>
            <a:off x="6239150" y="2327700"/>
            <a:ext cx="4929925" cy="3774351"/>
          </a:xfrm>
          <a:prstGeom prst="rect">
            <a:avLst/>
          </a:prstGeom>
          <a:noFill/>
          <a:ln>
            <a:noFill/>
          </a:ln>
        </p:spPr>
      </p:pic>
      <p:pic>
        <p:nvPicPr>
          <p:cNvPr id="273" name="Google Shape;273;p28"/>
          <p:cNvPicPr preferRelativeResize="0"/>
          <p:nvPr/>
        </p:nvPicPr>
        <p:blipFill>
          <a:blip r:embed="rId4">
            <a:alphaModFix/>
          </a:blip>
          <a:stretch>
            <a:fillRect/>
          </a:stretch>
        </p:blipFill>
        <p:spPr>
          <a:xfrm>
            <a:off x="1764625" y="1998000"/>
            <a:ext cx="2958925" cy="4281350"/>
          </a:xfrm>
          <a:prstGeom prst="rect">
            <a:avLst/>
          </a:prstGeom>
          <a:noFill/>
          <a:ln>
            <a:noFill/>
          </a:ln>
        </p:spPr>
      </p:pic>
      <p:sp>
        <p:nvSpPr>
          <p:cNvPr id="274" name="Google Shape;274;p28"/>
          <p:cNvSpPr txBox="1"/>
          <p:nvPr/>
        </p:nvSpPr>
        <p:spPr>
          <a:xfrm>
            <a:off x="1242188" y="6321225"/>
            <a:ext cx="400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7 - Nouvelle condition du réseau</a:t>
            </a:r>
            <a:endParaRPr sz="1800">
              <a:solidFill>
                <a:schemeClr val="dk1"/>
              </a:solidFill>
              <a:latin typeface="Gill Sans"/>
              <a:ea typeface="Gill Sans"/>
              <a:cs typeface="Gill Sans"/>
              <a:sym typeface="Gill Sans"/>
            </a:endParaRPr>
          </a:p>
        </p:txBody>
      </p:sp>
      <p:sp>
        <p:nvSpPr>
          <p:cNvPr id="275" name="Google Shape;275;p28"/>
          <p:cNvSpPr txBox="1"/>
          <p:nvPr/>
        </p:nvSpPr>
        <p:spPr>
          <a:xfrm>
            <a:off x="6702200" y="6102050"/>
            <a:ext cx="4467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8 - Tension pour la nouvelle condition</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(7/9) - Résultats pour ce nouveau réseau</a:t>
            </a:r>
            <a:endParaRPr/>
          </a:p>
        </p:txBody>
      </p:sp>
      <p:sp>
        <p:nvSpPr>
          <p:cNvPr id="281" name="Google Shape;281;p2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282" name="Google Shape;282;p29"/>
          <p:cNvPicPr preferRelativeResize="0"/>
          <p:nvPr/>
        </p:nvPicPr>
        <p:blipFill rotWithShape="1">
          <a:blip r:embed="rId3">
            <a:alphaModFix/>
          </a:blip>
          <a:srcRect b="0" l="553" r="553" t="0"/>
          <a:stretch/>
        </p:blipFill>
        <p:spPr>
          <a:xfrm>
            <a:off x="610400" y="2131030"/>
            <a:ext cx="2134350" cy="3981045"/>
          </a:xfrm>
          <a:prstGeom prst="rect">
            <a:avLst/>
          </a:prstGeom>
          <a:noFill/>
          <a:ln>
            <a:noFill/>
          </a:ln>
        </p:spPr>
      </p:pic>
      <p:pic>
        <p:nvPicPr>
          <p:cNvPr id="283" name="Google Shape;283;p29"/>
          <p:cNvPicPr preferRelativeResize="0"/>
          <p:nvPr/>
        </p:nvPicPr>
        <p:blipFill rotWithShape="1">
          <a:blip r:embed="rId4">
            <a:alphaModFix/>
          </a:blip>
          <a:srcRect b="169" l="0" r="0" t="159"/>
          <a:stretch/>
        </p:blipFill>
        <p:spPr>
          <a:xfrm>
            <a:off x="3387987" y="2133472"/>
            <a:ext cx="2131325" cy="3976165"/>
          </a:xfrm>
          <a:prstGeom prst="rect">
            <a:avLst/>
          </a:prstGeom>
          <a:noFill/>
          <a:ln>
            <a:noFill/>
          </a:ln>
        </p:spPr>
      </p:pic>
      <p:pic>
        <p:nvPicPr>
          <p:cNvPr id="284" name="Google Shape;284;p29"/>
          <p:cNvPicPr preferRelativeResize="0"/>
          <p:nvPr/>
        </p:nvPicPr>
        <p:blipFill rotWithShape="1">
          <a:blip r:embed="rId5">
            <a:alphaModFix/>
          </a:blip>
          <a:srcRect b="1152" l="0" r="0" t="1152"/>
          <a:stretch/>
        </p:blipFill>
        <p:spPr>
          <a:xfrm>
            <a:off x="6162551" y="2112024"/>
            <a:ext cx="2177700" cy="4019062"/>
          </a:xfrm>
          <a:prstGeom prst="rect">
            <a:avLst/>
          </a:prstGeom>
          <a:noFill/>
          <a:ln>
            <a:noFill/>
          </a:ln>
        </p:spPr>
      </p:pic>
      <p:pic>
        <p:nvPicPr>
          <p:cNvPr id="285" name="Google Shape;285;p29"/>
          <p:cNvPicPr preferRelativeResize="0"/>
          <p:nvPr/>
        </p:nvPicPr>
        <p:blipFill rotWithShape="1">
          <a:blip r:embed="rId6">
            <a:alphaModFix/>
          </a:blip>
          <a:srcRect b="19" l="0" r="0" t="19"/>
          <a:stretch/>
        </p:blipFill>
        <p:spPr>
          <a:xfrm>
            <a:off x="8983500" y="2114859"/>
            <a:ext cx="2177700" cy="4013367"/>
          </a:xfrm>
          <a:prstGeom prst="rect">
            <a:avLst/>
          </a:prstGeom>
          <a:noFill/>
          <a:ln>
            <a:noFill/>
          </a:ln>
        </p:spPr>
      </p:pic>
      <p:sp>
        <p:nvSpPr>
          <p:cNvPr id="286" name="Google Shape;286;p29"/>
          <p:cNvSpPr txBox="1"/>
          <p:nvPr/>
        </p:nvSpPr>
        <p:spPr>
          <a:xfrm>
            <a:off x="1801100" y="6217225"/>
            <a:ext cx="7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287" name="Google Shape;287;p29"/>
          <p:cNvSpPr txBox="1"/>
          <p:nvPr/>
        </p:nvSpPr>
        <p:spPr>
          <a:xfrm>
            <a:off x="610400" y="620267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1,03 MVAr</a:t>
            </a:r>
            <a:endParaRPr sz="1200">
              <a:solidFill>
                <a:schemeClr val="dk1"/>
              </a:solidFill>
              <a:latin typeface="Gill Sans"/>
              <a:ea typeface="Gill Sans"/>
              <a:cs typeface="Gill Sans"/>
              <a:sym typeface="Gill Sans"/>
            </a:endParaRPr>
          </a:p>
        </p:txBody>
      </p:sp>
      <p:sp>
        <p:nvSpPr>
          <p:cNvPr id="288" name="Google Shape;288;p29"/>
          <p:cNvSpPr txBox="1"/>
          <p:nvPr/>
        </p:nvSpPr>
        <p:spPr>
          <a:xfrm>
            <a:off x="610400"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s=1</a:t>
            </a:r>
            <a:endParaRPr b="1" sz="1200">
              <a:solidFill>
                <a:schemeClr val="dk1"/>
              </a:solidFill>
              <a:latin typeface="Gill Sans"/>
              <a:ea typeface="Gill Sans"/>
              <a:cs typeface="Gill Sans"/>
              <a:sym typeface="Gill Sans"/>
            </a:endParaRPr>
          </a:p>
        </p:txBody>
      </p:sp>
      <p:sp>
        <p:nvSpPr>
          <p:cNvPr id="289" name="Google Shape;289;p29"/>
          <p:cNvSpPr txBox="1"/>
          <p:nvPr/>
        </p:nvSpPr>
        <p:spPr>
          <a:xfrm>
            <a:off x="3386475"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s=2</a:t>
            </a:r>
            <a:endParaRPr b="1" sz="1200">
              <a:solidFill>
                <a:schemeClr val="dk1"/>
              </a:solidFill>
              <a:latin typeface="Gill Sans"/>
              <a:ea typeface="Gill Sans"/>
              <a:cs typeface="Gill Sans"/>
              <a:sym typeface="Gill Sans"/>
            </a:endParaRPr>
          </a:p>
        </p:txBody>
      </p:sp>
      <p:sp>
        <p:nvSpPr>
          <p:cNvPr id="290" name="Google Shape;290;p29"/>
          <p:cNvSpPr txBox="1"/>
          <p:nvPr/>
        </p:nvSpPr>
        <p:spPr>
          <a:xfrm>
            <a:off x="6184975"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s=3</a:t>
            </a:r>
            <a:endParaRPr b="1" sz="1200">
              <a:solidFill>
                <a:schemeClr val="dk1"/>
              </a:solidFill>
              <a:latin typeface="Gill Sans"/>
              <a:ea typeface="Gill Sans"/>
              <a:cs typeface="Gill Sans"/>
              <a:sym typeface="Gill Sans"/>
            </a:endParaRPr>
          </a:p>
        </p:txBody>
      </p:sp>
      <p:sp>
        <p:nvSpPr>
          <p:cNvPr id="291" name="Google Shape;291;p29"/>
          <p:cNvSpPr txBox="1"/>
          <p:nvPr/>
        </p:nvSpPr>
        <p:spPr>
          <a:xfrm>
            <a:off x="8983500" y="21120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s=4</a:t>
            </a:r>
            <a:endParaRPr b="1" sz="1200">
              <a:solidFill>
                <a:schemeClr val="dk1"/>
              </a:solidFill>
              <a:latin typeface="Gill Sans"/>
              <a:ea typeface="Gill Sans"/>
              <a:cs typeface="Gill Sans"/>
              <a:sym typeface="Gill Sans"/>
            </a:endParaRPr>
          </a:p>
        </p:txBody>
      </p:sp>
      <p:sp>
        <p:nvSpPr>
          <p:cNvPr id="292" name="Google Shape;292;p29"/>
          <p:cNvSpPr txBox="1"/>
          <p:nvPr/>
        </p:nvSpPr>
        <p:spPr>
          <a:xfrm>
            <a:off x="33864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0,589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q9 = 0,6 MVAr</a:t>
            </a:r>
            <a:endParaRPr sz="1200">
              <a:solidFill>
                <a:schemeClr val="dk1"/>
              </a:solidFill>
              <a:latin typeface="Gill Sans"/>
              <a:ea typeface="Gill Sans"/>
              <a:cs typeface="Gill Sans"/>
              <a:sym typeface="Gill Sans"/>
            </a:endParaRPr>
          </a:p>
        </p:txBody>
      </p:sp>
      <p:sp>
        <p:nvSpPr>
          <p:cNvPr id="293" name="Google Shape;293;p29"/>
          <p:cNvSpPr txBox="1"/>
          <p:nvPr/>
        </p:nvSpPr>
        <p:spPr>
          <a:xfrm>
            <a:off x="60325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q2 = 0,508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q8 = 0,446 MVAr</a:t>
            </a:r>
            <a:endParaRPr sz="1200">
              <a:solidFill>
                <a:schemeClr val="dk1"/>
              </a:solidFill>
              <a:latin typeface="Gill Sans"/>
              <a:ea typeface="Gill Sans"/>
              <a:cs typeface="Gill Sans"/>
              <a:sym typeface="Gill Sans"/>
            </a:endParaRPr>
          </a:p>
        </p:txBody>
      </p:sp>
      <p:sp>
        <p:nvSpPr>
          <p:cNvPr id="294" name="Google Shape;294;p29"/>
          <p:cNvSpPr txBox="1"/>
          <p:nvPr/>
        </p:nvSpPr>
        <p:spPr>
          <a:xfrm>
            <a:off x="7270825" y="620267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q11 = 0,527 MVAr</a:t>
            </a:r>
            <a:endParaRPr sz="1200">
              <a:solidFill>
                <a:schemeClr val="dk1"/>
              </a:solidFill>
              <a:latin typeface="Gill Sans"/>
              <a:ea typeface="Gill Sans"/>
              <a:cs typeface="Gill Sans"/>
              <a:sym typeface="Gill Sans"/>
            </a:endParaRPr>
          </a:p>
        </p:txBody>
      </p:sp>
      <p:sp>
        <p:nvSpPr>
          <p:cNvPr id="295" name="Google Shape;295;p29"/>
          <p:cNvSpPr txBox="1"/>
          <p:nvPr/>
        </p:nvSpPr>
        <p:spPr>
          <a:xfrm>
            <a:off x="610400"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=1,03 MVAr</a:t>
            </a:r>
            <a:endParaRPr b="1" sz="1200">
              <a:solidFill>
                <a:schemeClr val="dk1"/>
              </a:solidFill>
              <a:latin typeface="Gill Sans"/>
              <a:ea typeface="Gill Sans"/>
              <a:cs typeface="Gill Sans"/>
              <a:sym typeface="Gill Sans"/>
            </a:endParaRPr>
          </a:p>
        </p:txBody>
      </p:sp>
      <p:sp>
        <p:nvSpPr>
          <p:cNvPr id="296" name="Google Shape;296;p29"/>
          <p:cNvSpPr txBox="1"/>
          <p:nvPr/>
        </p:nvSpPr>
        <p:spPr>
          <a:xfrm>
            <a:off x="3397688"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=1,189 MVAr</a:t>
            </a:r>
            <a:endParaRPr b="1" sz="1200">
              <a:solidFill>
                <a:schemeClr val="dk1"/>
              </a:solidFill>
              <a:latin typeface="Gill Sans"/>
              <a:ea typeface="Gill Sans"/>
              <a:cs typeface="Gill Sans"/>
              <a:sym typeface="Gill Sans"/>
            </a:endParaRPr>
          </a:p>
        </p:txBody>
      </p:sp>
      <p:sp>
        <p:nvSpPr>
          <p:cNvPr id="297" name="Google Shape;297;p29"/>
          <p:cNvSpPr txBox="1"/>
          <p:nvPr/>
        </p:nvSpPr>
        <p:spPr>
          <a:xfrm>
            <a:off x="6184975"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=1,479 MVAr</a:t>
            </a:r>
            <a:endParaRPr b="1" sz="1200">
              <a:solidFill>
                <a:schemeClr val="dk1"/>
              </a:solidFill>
              <a:latin typeface="Gill Sans"/>
              <a:ea typeface="Gill Sans"/>
              <a:cs typeface="Gill Sans"/>
              <a:sym typeface="Gill Sans"/>
            </a:endParaRPr>
          </a:p>
        </p:txBody>
      </p:sp>
      <p:sp>
        <p:nvSpPr>
          <p:cNvPr id="298" name="Google Shape;298;p29"/>
          <p:cNvSpPr txBox="1"/>
          <p:nvPr/>
        </p:nvSpPr>
        <p:spPr>
          <a:xfrm>
            <a:off x="889007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q7 = 0,535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q3 = 0,2 MVAr</a:t>
            </a:r>
            <a:endParaRPr sz="1200">
              <a:solidFill>
                <a:schemeClr val="dk1"/>
              </a:solidFill>
              <a:latin typeface="Gill Sans"/>
              <a:ea typeface="Gill Sans"/>
              <a:cs typeface="Gill Sans"/>
              <a:sym typeface="Gill Sans"/>
            </a:endParaRPr>
          </a:p>
        </p:txBody>
      </p:sp>
      <p:sp>
        <p:nvSpPr>
          <p:cNvPr id="299" name="Google Shape;299;p29"/>
          <p:cNvSpPr txBox="1"/>
          <p:nvPr/>
        </p:nvSpPr>
        <p:spPr>
          <a:xfrm>
            <a:off x="10090225" y="6202675"/>
            <a:ext cx="18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q10 = 0,2 MVAr</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200">
                <a:solidFill>
                  <a:schemeClr val="dk1"/>
                </a:solidFill>
                <a:latin typeface="Gill Sans"/>
                <a:ea typeface="Gill Sans"/>
                <a:cs typeface="Gill Sans"/>
                <a:sym typeface="Gill Sans"/>
              </a:rPr>
              <a:t>q11 = 0,2 MVAr</a:t>
            </a:r>
            <a:endParaRPr sz="1200">
              <a:solidFill>
                <a:schemeClr val="dk1"/>
              </a:solidFill>
              <a:latin typeface="Gill Sans"/>
              <a:ea typeface="Gill Sans"/>
              <a:cs typeface="Gill Sans"/>
              <a:sym typeface="Gill Sans"/>
            </a:endParaRPr>
          </a:p>
        </p:txBody>
      </p:sp>
      <p:sp>
        <p:nvSpPr>
          <p:cNvPr id="300" name="Google Shape;300;p29"/>
          <p:cNvSpPr txBox="1"/>
          <p:nvPr/>
        </p:nvSpPr>
        <p:spPr>
          <a:xfrm>
            <a:off x="8983500" y="2312725"/>
            <a:ext cx="182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200">
                <a:solidFill>
                  <a:schemeClr val="dk1"/>
                </a:solidFill>
                <a:latin typeface="Gill Sans"/>
                <a:ea typeface="Gill Sans"/>
                <a:cs typeface="Gill Sans"/>
                <a:sym typeface="Gill Sans"/>
              </a:rPr>
              <a:t>f =1,138 MVAr</a:t>
            </a:r>
            <a:endParaRPr b="1" sz="12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(8/9) - Profils de tension optimisés</a:t>
            </a:r>
            <a:endParaRPr/>
          </a:p>
        </p:txBody>
      </p:sp>
      <p:sp>
        <p:nvSpPr>
          <p:cNvPr id="306" name="Google Shape;306;p3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307" name="Google Shape;307;p30"/>
          <p:cNvPicPr preferRelativeResize="0"/>
          <p:nvPr/>
        </p:nvPicPr>
        <p:blipFill rotWithShape="1">
          <a:blip r:embed="rId3">
            <a:alphaModFix/>
          </a:blip>
          <a:srcRect b="-29" l="0" r="0" t="30"/>
          <a:stretch/>
        </p:blipFill>
        <p:spPr>
          <a:xfrm>
            <a:off x="1062238" y="1910075"/>
            <a:ext cx="3168850" cy="2426000"/>
          </a:xfrm>
          <a:prstGeom prst="rect">
            <a:avLst/>
          </a:prstGeom>
          <a:noFill/>
          <a:ln>
            <a:noFill/>
          </a:ln>
        </p:spPr>
      </p:pic>
      <p:pic>
        <p:nvPicPr>
          <p:cNvPr id="308" name="Google Shape;308;p30"/>
          <p:cNvPicPr preferRelativeResize="0"/>
          <p:nvPr/>
        </p:nvPicPr>
        <p:blipFill rotWithShape="1">
          <a:blip r:embed="rId4">
            <a:alphaModFix/>
          </a:blip>
          <a:srcRect b="-290" l="0" r="0" t="290"/>
          <a:stretch/>
        </p:blipFill>
        <p:spPr>
          <a:xfrm>
            <a:off x="4465900" y="1869475"/>
            <a:ext cx="3267925" cy="2501900"/>
          </a:xfrm>
          <a:prstGeom prst="rect">
            <a:avLst/>
          </a:prstGeom>
          <a:noFill/>
          <a:ln>
            <a:noFill/>
          </a:ln>
        </p:spPr>
      </p:pic>
      <p:pic>
        <p:nvPicPr>
          <p:cNvPr id="309" name="Google Shape;309;p30"/>
          <p:cNvPicPr preferRelativeResize="0"/>
          <p:nvPr/>
        </p:nvPicPr>
        <p:blipFill rotWithShape="1">
          <a:blip r:embed="rId5">
            <a:alphaModFix/>
          </a:blip>
          <a:srcRect b="-279" l="0" r="0" t="280"/>
          <a:stretch/>
        </p:blipFill>
        <p:spPr>
          <a:xfrm>
            <a:off x="963150" y="4350920"/>
            <a:ext cx="3267925" cy="2501904"/>
          </a:xfrm>
          <a:prstGeom prst="rect">
            <a:avLst/>
          </a:prstGeom>
          <a:noFill/>
          <a:ln>
            <a:noFill/>
          </a:ln>
        </p:spPr>
      </p:pic>
      <p:pic>
        <p:nvPicPr>
          <p:cNvPr id="310" name="Google Shape;310;p30"/>
          <p:cNvPicPr preferRelativeResize="0"/>
          <p:nvPr/>
        </p:nvPicPr>
        <p:blipFill rotWithShape="1">
          <a:blip r:embed="rId6">
            <a:alphaModFix/>
          </a:blip>
          <a:srcRect b="-290" l="0" r="0" t="290"/>
          <a:stretch/>
        </p:blipFill>
        <p:spPr>
          <a:xfrm>
            <a:off x="4465900" y="4350925"/>
            <a:ext cx="3267925" cy="2501907"/>
          </a:xfrm>
          <a:prstGeom prst="rect">
            <a:avLst/>
          </a:prstGeom>
          <a:noFill/>
          <a:ln>
            <a:noFill/>
          </a:ln>
        </p:spPr>
      </p:pic>
      <p:sp>
        <p:nvSpPr>
          <p:cNvPr id="311" name="Google Shape;311;p30"/>
          <p:cNvSpPr txBox="1"/>
          <p:nvPr/>
        </p:nvSpPr>
        <p:spPr>
          <a:xfrm>
            <a:off x="8169850" y="3375300"/>
            <a:ext cx="36144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Contraintes de tension en chaque noeud entre 0,95 et 1,05 p.u. sont respectées</a:t>
            </a:r>
            <a:endParaRPr sz="18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Pour s=2 la tension au noeud 7 montre que l’optimum trouvé ce n‘est probablement global</a:t>
            </a:r>
            <a:endParaRPr sz="180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DÉTERMINISTE (9/9) - Conclusion</a:t>
            </a:r>
            <a:endParaRPr/>
          </a:p>
        </p:txBody>
      </p:sp>
      <p:sp>
        <p:nvSpPr>
          <p:cNvPr id="317" name="Google Shape;317;p31"/>
          <p:cNvSpPr txBox="1"/>
          <p:nvPr>
            <p:ph idx="1" type="body"/>
          </p:nvPr>
        </p:nvSpPr>
        <p:spPr>
          <a:xfrm>
            <a:off x="581200" y="2228000"/>
            <a:ext cx="11029500" cy="3633000"/>
          </a:xfrm>
          <a:prstGeom prst="rect">
            <a:avLst/>
          </a:prstGeom>
          <a:noFill/>
          <a:ln>
            <a:noFill/>
          </a:ln>
        </p:spPr>
        <p:txBody>
          <a:bodyPr anchorCtr="0" anchor="ctr" bIns="45700" lIns="91425" spcFirstLastPara="1" rIns="91425" wrap="square" tIns="45700">
            <a:normAutofit/>
          </a:bodyPr>
          <a:lstStyle/>
          <a:p>
            <a:pPr indent="-346456" lvl="0" marL="457200" marR="0" rtl="0" algn="just">
              <a:lnSpc>
                <a:spcPct val="100000"/>
              </a:lnSpc>
              <a:spcBef>
                <a:spcPts val="0"/>
              </a:spcBef>
              <a:spcAft>
                <a:spcPts val="0"/>
              </a:spcAft>
              <a:buSzPts val="1856"/>
              <a:buChar char="●"/>
            </a:pPr>
            <a:r>
              <a:rPr lang="fr-FR" sz="2000"/>
              <a:t>Nombre d’itérations pas assez grand        Risque d’avoir optimum local</a:t>
            </a:r>
            <a:endParaRPr sz="2000"/>
          </a:p>
          <a:p>
            <a:pPr indent="0" lvl="0" marL="457200" marR="0" rtl="0" algn="just">
              <a:lnSpc>
                <a:spcPct val="100000"/>
              </a:lnSpc>
              <a:spcBef>
                <a:spcPts val="0"/>
              </a:spcBef>
              <a:spcAft>
                <a:spcPts val="0"/>
              </a:spcAft>
              <a:buNone/>
            </a:pPr>
            <a:r>
              <a:t/>
            </a:r>
            <a:endParaRPr sz="2000"/>
          </a:p>
          <a:p>
            <a:pPr indent="-346456" lvl="0" marL="457200" marR="0" rtl="0" algn="just">
              <a:lnSpc>
                <a:spcPct val="100000"/>
              </a:lnSpc>
              <a:spcBef>
                <a:spcPts val="0"/>
              </a:spcBef>
              <a:spcAft>
                <a:spcPts val="0"/>
              </a:spcAft>
              <a:buSzPts val="1856"/>
              <a:buChar char="●"/>
            </a:pPr>
            <a:r>
              <a:rPr lang="fr-FR" sz="2000"/>
              <a:t>L'algorithme</a:t>
            </a:r>
            <a:r>
              <a:rPr lang="fr-FR" sz="2000"/>
              <a:t> priorise bien les ou le producteur 7 ou le producteur 11</a:t>
            </a:r>
            <a:endParaRPr sz="2000"/>
          </a:p>
          <a:p>
            <a:pPr indent="0" lvl="0" marL="457200" marR="0" rtl="0" algn="just">
              <a:lnSpc>
                <a:spcPct val="100000"/>
              </a:lnSpc>
              <a:spcBef>
                <a:spcPts val="0"/>
              </a:spcBef>
              <a:spcAft>
                <a:spcPts val="0"/>
              </a:spcAft>
              <a:buNone/>
            </a:pPr>
            <a:r>
              <a:t/>
            </a:r>
            <a:endParaRPr sz="2000"/>
          </a:p>
          <a:p>
            <a:pPr indent="-346456" lvl="0" marL="457200" marR="0" rtl="0" algn="just">
              <a:lnSpc>
                <a:spcPct val="100000"/>
              </a:lnSpc>
              <a:spcBef>
                <a:spcPts val="0"/>
              </a:spcBef>
              <a:spcAft>
                <a:spcPts val="0"/>
              </a:spcAft>
              <a:buSzPts val="1856"/>
              <a:buChar char="●"/>
            </a:pPr>
            <a:r>
              <a:rPr lang="fr-FR" sz="2000"/>
              <a:t>La fonction coût est minimale lorsque l’on place une seule self.        Dans ce réseau, il vaut mieux placer une seule self ,c’est cohérent parce que le producteur 7 a une production plus importante.</a:t>
            </a:r>
            <a:endParaRPr sz="2000"/>
          </a:p>
          <a:p>
            <a:pPr indent="0" lvl="0" marL="457200" marR="0" rtl="0" algn="just">
              <a:lnSpc>
                <a:spcPct val="100000"/>
              </a:lnSpc>
              <a:spcBef>
                <a:spcPts val="0"/>
              </a:spcBef>
              <a:spcAft>
                <a:spcPts val="0"/>
              </a:spcAft>
              <a:buNone/>
            </a:pPr>
            <a:r>
              <a:t/>
            </a:r>
            <a:endParaRPr sz="2000"/>
          </a:p>
          <a:p>
            <a:pPr indent="-346456" lvl="0" marL="457200" marR="0" rtl="0" algn="just">
              <a:lnSpc>
                <a:spcPct val="100000"/>
              </a:lnSpc>
              <a:spcBef>
                <a:spcPts val="0"/>
              </a:spcBef>
              <a:spcAft>
                <a:spcPts val="0"/>
              </a:spcAft>
              <a:buSzPts val="1856"/>
              <a:buChar char="●"/>
            </a:pPr>
            <a:r>
              <a:rPr lang="fr-FR" sz="2000"/>
              <a:t>Algorithme alors adaptable à des différents configurations de réseau</a:t>
            </a:r>
            <a:endParaRPr sz="2000"/>
          </a:p>
          <a:p>
            <a:pPr indent="0" lvl="0" marL="457200" marR="0" rtl="0" algn="just">
              <a:lnSpc>
                <a:spcPct val="100000"/>
              </a:lnSpc>
              <a:spcBef>
                <a:spcPts val="0"/>
              </a:spcBef>
              <a:spcAft>
                <a:spcPts val="0"/>
              </a:spcAft>
              <a:buNone/>
            </a:pPr>
            <a:r>
              <a:t/>
            </a:r>
            <a:endParaRPr sz="2000"/>
          </a:p>
          <a:p>
            <a:pPr indent="-346456" lvl="0" marL="457200" marR="0" rtl="0" algn="just">
              <a:lnSpc>
                <a:spcPct val="100000"/>
              </a:lnSpc>
              <a:spcBef>
                <a:spcPts val="0"/>
              </a:spcBef>
              <a:spcAft>
                <a:spcPts val="0"/>
              </a:spcAft>
              <a:buSzPts val="1856"/>
              <a:buChar char="●"/>
            </a:pPr>
            <a:r>
              <a:rPr lang="fr-FR" sz="2000"/>
              <a:t>Algorithme non optimisé → temps de calcul long pour un nombre de selfs supérieurs à 1 (50 min)</a:t>
            </a:r>
            <a:r>
              <a:rPr lang="fr-FR">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200844" lvl="0" marL="306000" rtl="0" algn="l">
              <a:lnSpc>
                <a:spcPct val="100000"/>
              </a:lnSpc>
              <a:spcBef>
                <a:spcPts val="600"/>
              </a:spcBef>
              <a:spcAft>
                <a:spcPts val="0"/>
              </a:spcAft>
              <a:buSzPts val="1656"/>
              <a:buNone/>
            </a:pPr>
            <a:r>
              <a:t/>
            </a:r>
            <a:endParaRPr>
              <a:solidFill>
                <a:schemeClr val="dk1"/>
              </a:solidFill>
            </a:endParaRPr>
          </a:p>
        </p:txBody>
      </p:sp>
      <p:sp>
        <p:nvSpPr>
          <p:cNvPr id="318" name="Google Shape;318;p3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319" name="Google Shape;319;p31"/>
          <p:cNvSpPr/>
          <p:nvPr/>
        </p:nvSpPr>
        <p:spPr>
          <a:xfrm>
            <a:off x="7881875" y="3578613"/>
            <a:ext cx="3864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1"/>
          <p:cNvSpPr/>
          <p:nvPr/>
        </p:nvSpPr>
        <p:spPr>
          <a:xfrm>
            <a:off x="4920500" y="2386738"/>
            <a:ext cx="3864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PLAN</a:t>
            </a:r>
            <a:endParaRPr/>
          </a:p>
        </p:txBody>
      </p:sp>
      <p:sp>
        <p:nvSpPr>
          <p:cNvPr id="117" name="Google Shape;117;p14"/>
          <p:cNvSpPr txBox="1"/>
          <p:nvPr>
            <p:ph idx="1" type="body"/>
          </p:nvPr>
        </p:nvSpPr>
        <p:spPr>
          <a:xfrm>
            <a:off x="581192" y="2212257"/>
            <a:ext cx="11365001" cy="410900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208"/>
              <a:buNone/>
            </a:pPr>
            <a:r>
              <a:rPr b="1" lang="fr-FR"/>
              <a:t>Introduction</a:t>
            </a:r>
            <a:endParaRPr b="1"/>
          </a:p>
          <a:p>
            <a:pPr indent="0" lvl="0" marL="0" rtl="0" algn="l">
              <a:lnSpc>
                <a:spcPct val="100000"/>
              </a:lnSpc>
              <a:spcBef>
                <a:spcPts val="0"/>
              </a:spcBef>
              <a:spcAft>
                <a:spcPts val="0"/>
              </a:spcAft>
              <a:buSzPts val="2208"/>
              <a:buNone/>
            </a:pPr>
            <a:r>
              <a:t/>
            </a:r>
            <a:endParaRPr b="1"/>
          </a:p>
          <a:p>
            <a:pPr indent="0" lvl="0" marL="0" rtl="0" algn="l">
              <a:lnSpc>
                <a:spcPct val="100000"/>
              </a:lnSpc>
              <a:spcBef>
                <a:spcPts val="0"/>
              </a:spcBef>
              <a:spcAft>
                <a:spcPts val="0"/>
              </a:spcAft>
              <a:buSzPts val="2208"/>
              <a:buNone/>
            </a:pPr>
            <a:r>
              <a:rPr b="1" lang="fr-FR"/>
              <a:t>Présentation du problème</a:t>
            </a:r>
            <a:endParaRPr/>
          </a:p>
          <a:p>
            <a:pPr indent="-338023" lvl="0" marL="342900" rtl="0" algn="l">
              <a:lnSpc>
                <a:spcPct val="100000"/>
              </a:lnSpc>
              <a:spcBef>
                <a:spcPts val="972"/>
              </a:spcBef>
              <a:spcAft>
                <a:spcPts val="0"/>
              </a:spcAft>
              <a:buSzPts val="1800"/>
              <a:buAutoNum type="arabicParenR"/>
            </a:pPr>
            <a:r>
              <a:rPr lang="fr-FR"/>
              <a:t>Contexte</a:t>
            </a:r>
            <a:endParaRPr/>
          </a:p>
          <a:p>
            <a:pPr indent="-338023" lvl="0" marL="342900" rtl="0" algn="l">
              <a:lnSpc>
                <a:spcPct val="100000"/>
              </a:lnSpc>
              <a:spcBef>
                <a:spcPts val="972"/>
              </a:spcBef>
              <a:spcAft>
                <a:spcPts val="0"/>
              </a:spcAft>
              <a:buSzPts val="1800"/>
              <a:buFont typeface="Noto Sans Symbols"/>
              <a:buAutoNum type="arabicParenR"/>
            </a:pPr>
            <a:r>
              <a:rPr lang="fr-FR"/>
              <a:t>Prise en main du projet</a:t>
            </a:r>
            <a:endParaRPr/>
          </a:p>
          <a:p>
            <a:pPr indent="-338023" lvl="0" marL="342900" rtl="0" algn="l">
              <a:lnSpc>
                <a:spcPct val="100000"/>
              </a:lnSpc>
              <a:spcBef>
                <a:spcPts val="972"/>
              </a:spcBef>
              <a:spcAft>
                <a:spcPts val="0"/>
              </a:spcAft>
              <a:buSzPts val="1800"/>
              <a:buAutoNum type="arabicParenR"/>
            </a:pPr>
            <a:r>
              <a:rPr lang="fr-FR"/>
              <a:t>Formulation du problème</a:t>
            </a:r>
            <a:endParaRPr/>
          </a:p>
          <a:p>
            <a:pPr indent="0" lvl="0" marL="0" rtl="0" algn="l">
              <a:lnSpc>
                <a:spcPct val="100000"/>
              </a:lnSpc>
              <a:spcBef>
                <a:spcPts val="972"/>
              </a:spcBef>
              <a:spcAft>
                <a:spcPts val="0"/>
              </a:spcAft>
              <a:buSzPts val="2208"/>
              <a:buNone/>
            </a:pPr>
            <a:r>
              <a:rPr b="1" lang="fr-FR"/>
              <a:t>Résolution du problème</a:t>
            </a:r>
            <a:endParaRPr/>
          </a:p>
          <a:p>
            <a:pPr indent="-338023" lvl="0" marL="342900" rtl="0" algn="l">
              <a:lnSpc>
                <a:spcPct val="100000"/>
              </a:lnSpc>
              <a:spcBef>
                <a:spcPts val="972"/>
              </a:spcBef>
              <a:spcAft>
                <a:spcPts val="0"/>
              </a:spcAft>
              <a:buSzPts val="1800"/>
              <a:buAutoNum type="arabicParenR"/>
            </a:pPr>
            <a:r>
              <a:rPr lang="fr-FR"/>
              <a:t>Optimisation par méthode déterministe</a:t>
            </a:r>
            <a:endParaRPr/>
          </a:p>
          <a:p>
            <a:pPr indent="-338023" lvl="0" marL="342900" rtl="0" algn="l">
              <a:lnSpc>
                <a:spcPct val="100000"/>
              </a:lnSpc>
              <a:spcBef>
                <a:spcPts val="972"/>
              </a:spcBef>
              <a:spcAft>
                <a:spcPts val="0"/>
              </a:spcAft>
              <a:buSzPts val="1800"/>
              <a:buAutoNum type="arabicParenR"/>
            </a:pPr>
            <a:r>
              <a:rPr lang="fr-FR"/>
              <a:t>Optimisation par méthodes stochastiques</a:t>
            </a:r>
            <a:endParaRPr/>
          </a:p>
          <a:p>
            <a:pPr indent="-338023" lvl="0" marL="342900" rtl="0" algn="l">
              <a:lnSpc>
                <a:spcPct val="100000"/>
              </a:lnSpc>
              <a:spcBef>
                <a:spcPts val="972"/>
              </a:spcBef>
              <a:spcAft>
                <a:spcPts val="0"/>
              </a:spcAft>
              <a:buSzPts val="1800"/>
              <a:buAutoNum type="arabicParenR"/>
            </a:pPr>
            <a:r>
              <a:rPr lang="fr-FR"/>
              <a:t>Comparaison des résultats obtenus</a:t>
            </a:r>
            <a:endParaRPr/>
          </a:p>
          <a:p>
            <a:pPr indent="0" lvl="0" marL="0" rtl="0" algn="l">
              <a:lnSpc>
                <a:spcPct val="100000"/>
              </a:lnSpc>
              <a:spcBef>
                <a:spcPts val="972"/>
              </a:spcBef>
              <a:spcAft>
                <a:spcPts val="0"/>
              </a:spcAft>
              <a:buSzPts val="2208"/>
              <a:buNone/>
            </a:pPr>
            <a:r>
              <a:rPr b="1" lang="fr-FR"/>
              <a:t>Conclusion</a:t>
            </a:r>
            <a:endParaRPr/>
          </a:p>
        </p:txBody>
      </p:sp>
      <p:sp>
        <p:nvSpPr>
          <p:cNvPr id="118" name="Google Shape;118;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OPTIMISATION STOCHASTIQUE</a:t>
            </a:r>
            <a:endParaRPr/>
          </a:p>
        </p:txBody>
      </p:sp>
      <p:sp>
        <p:nvSpPr>
          <p:cNvPr id="326" name="Google Shape;326;p3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p>
            <a:pPr indent="-200844" lvl="0" marL="306000" rtl="0" algn="ctr">
              <a:lnSpc>
                <a:spcPct val="100000"/>
              </a:lnSpc>
              <a:spcBef>
                <a:spcPts val="0"/>
              </a:spcBef>
              <a:spcAft>
                <a:spcPts val="0"/>
              </a:spcAft>
              <a:buSzPts val="1656"/>
              <a:buNone/>
            </a:pPr>
            <a:r>
              <a:rPr lang="fr-FR" sz="3600"/>
              <a:t>Algorithme génétique</a:t>
            </a:r>
            <a:endParaRPr sz="3600"/>
          </a:p>
        </p:txBody>
      </p:sp>
      <p:sp>
        <p:nvSpPr>
          <p:cNvPr id="327" name="Google Shape;327;p32"/>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p>
            <a:pPr indent="-200844" lvl="0" marL="306000" rtl="0" algn="ctr">
              <a:lnSpc>
                <a:spcPct val="100000"/>
              </a:lnSpc>
              <a:spcBef>
                <a:spcPts val="0"/>
              </a:spcBef>
              <a:spcAft>
                <a:spcPts val="0"/>
              </a:spcAft>
              <a:buSzPts val="1656"/>
              <a:buNone/>
            </a:pPr>
            <a:r>
              <a:rPr lang="fr-FR" sz="3600"/>
              <a:t>É</a:t>
            </a:r>
            <a:r>
              <a:rPr lang="fr-FR" sz="3600"/>
              <a:t>volution D</a:t>
            </a:r>
            <a:r>
              <a:rPr lang="fr-FR" sz="3600"/>
              <a:t>ifférentielle</a:t>
            </a:r>
            <a:endParaRPr sz="2800"/>
          </a:p>
        </p:txBody>
      </p:sp>
      <p:sp>
        <p:nvSpPr>
          <p:cNvPr id="328" name="Google Shape;32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A</a:t>
            </a:r>
            <a:r>
              <a:rPr i="0" lang="fr-FR"/>
              <a:t>LGORITHME </a:t>
            </a:r>
            <a:r>
              <a:rPr lang="fr-FR"/>
              <a:t>GÉNÉTIQUE (1/4)</a:t>
            </a:r>
            <a:r>
              <a:rPr i="0" lang="fr-FR"/>
              <a:t> - Pré</a:t>
            </a:r>
            <a:r>
              <a:rPr lang="fr-FR"/>
              <a:t>sentation</a:t>
            </a:r>
            <a:endParaRPr/>
          </a:p>
        </p:txBody>
      </p:sp>
      <p:sp>
        <p:nvSpPr>
          <p:cNvPr id="334" name="Google Shape;334;p33"/>
          <p:cNvSpPr txBox="1"/>
          <p:nvPr>
            <p:ph idx="1" type="body"/>
          </p:nvPr>
        </p:nvSpPr>
        <p:spPr>
          <a:xfrm>
            <a:off x="581192" y="2228003"/>
            <a:ext cx="11029615" cy="3633047"/>
          </a:xfrm>
          <a:prstGeom prst="rect">
            <a:avLst/>
          </a:prstGeom>
          <a:noFill/>
          <a:ln>
            <a:noFill/>
          </a:ln>
        </p:spPr>
        <p:txBody>
          <a:bodyPr anchorCtr="0" anchor="ctr" bIns="45700" lIns="91425" spcFirstLastPara="1" rIns="91425" wrap="square" tIns="45700">
            <a:normAutofit lnSpcReduction="10000"/>
          </a:bodyPr>
          <a:lstStyle/>
          <a:p>
            <a:pPr indent="-346456" lvl="0" marL="457200" rtl="0" algn="just">
              <a:lnSpc>
                <a:spcPct val="100000"/>
              </a:lnSpc>
              <a:spcBef>
                <a:spcPts val="0"/>
              </a:spcBef>
              <a:spcAft>
                <a:spcPts val="0"/>
              </a:spcAft>
              <a:buSzPts val="1856"/>
              <a:buChar char="●"/>
            </a:pPr>
            <a:r>
              <a:rPr lang="fr-FR" sz="2000"/>
              <a:t>Pour vérifier la solution, test avec un autre algorithme : </a:t>
            </a:r>
            <a:r>
              <a:rPr b="1" lang="fr-FR" sz="2000"/>
              <a:t>algorithme génétique</a:t>
            </a:r>
            <a:endParaRPr b="1" sz="2000"/>
          </a:p>
          <a:p>
            <a:pPr indent="0" lvl="0" marL="457200" rtl="0" algn="just">
              <a:lnSpc>
                <a:spcPct val="100000"/>
              </a:lnSpc>
              <a:spcBef>
                <a:spcPts val="0"/>
              </a:spcBef>
              <a:spcAft>
                <a:spcPts val="0"/>
              </a:spcAft>
              <a:buSzPts val="1656"/>
              <a:buNone/>
            </a:pPr>
            <a:r>
              <a:t/>
            </a:r>
            <a:endParaRPr sz="2000"/>
          </a:p>
          <a:p>
            <a:pPr indent="-346456" lvl="0" marL="457200" rtl="0" algn="just">
              <a:lnSpc>
                <a:spcPct val="100000"/>
              </a:lnSpc>
              <a:spcBef>
                <a:spcPts val="0"/>
              </a:spcBef>
              <a:spcAft>
                <a:spcPts val="0"/>
              </a:spcAft>
              <a:buSzPts val="1856"/>
              <a:buChar char="●"/>
            </a:pPr>
            <a:r>
              <a:rPr lang="fr-FR" sz="2000"/>
              <a:t>Utilise trois opérateurs d'évolution :</a:t>
            </a:r>
            <a:r>
              <a:rPr b="1" lang="fr-FR" sz="2000"/>
              <a:t> sélection, croisement et mutation</a:t>
            </a:r>
            <a:endParaRPr b="1" sz="2000"/>
          </a:p>
          <a:p>
            <a:pPr indent="457200" lvl="0" marL="0" rtl="0" algn="just">
              <a:lnSpc>
                <a:spcPct val="100000"/>
              </a:lnSpc>
              <a:spcBef>
                <a:spcPts val="0"/>
              </a:spcBef>
              <a:spcAft>
                <a:spcPts val="0"/>
              </a:spcAft>
              <a:buSzPts val="1656"/>
              <a:buNone/>
            </a:pPr>
            <a:r>
              <a:rPr lang="fr-FR" sz="2000"/>
              <a:t>Basé sur les principes de la théorie de Darwin : adaptation, hérédité et variation</a:t>
            </a:r>
            <a:endParaRPr sz="2000"/>
          </a:p>
          <a:p>
            <a:pPr indent="0" lvl="0" marL="0" rtl="0" algn="just">
              <a:lnSpc>
                <a:spcPct val="100000"/>
              </a:lnSpc>
              <a:spcBef>
                <a:spcPts val="0"/>
              </a:spcBef>
              <a:spcAft>
                <a:spcPts val="0"/>
              </a:spcAft>
              <a:buSzPts val="1656"/>
              <a:buNone/>
            </a:pPr>
            <a:r>
              <a:t/>
            </a:r>
            <a:endParaRPr sz="2000"/>
          </a:p>
          <a:p>
            <a:pPr indent="-346456" lvl="0" marL="457200" rtl="0" algn="just">
              <a:lnSpc>
                <a:spcPct val="100000"/>
              </a:lnSpc>
              <a:spcBef>
                <a:spcPts val="0"/>
              </a:spcBef>
              <a:spcAft>
                <a:spcPts val="0"/>
              </a:spcAft>
              <a:buSzPts val="1856"/>
              <a:buChar char="●"/>
            </a:pPr>
            <a:r>
              <a:rPr lang="fr-FR" sz="2000"/>
              <a:t>But : </a:t>
            </a:r>
            <a:r>
              <a:rPr b="1" lang="fr-FR" sz="2000"/>
              <a:t>converger vers un extremum global</a:t>
            </a:r>
            <a:r>
              <a:rPr lang="fr-FR" sz="2000"/>
              <a:t> en évitant la convergence prématurée vers un minimum local</a:t>
            </a:r>
            <a:endParaRPr sz="2000"/>
          </a:p>
          <a:p>
            <a:pPr indent="457200" lvl="0" marL="0" rtl="0" algn="just">
              <a:lnSpc>
                <a:spcPct val="100000"/>
              </a:lnSpc>
              <a:spcBef>
                <a:spcPts val="0"/>
              </a:spcBef>
              <a:spcAft>
                <a:spcPts val="0"/>
              </a:spcAft>
              <a:buSzPts val="1656"/>
              <a:buNone/>
            </a:pPr>
            <a:r>
              <a:rPr lang="fr-FR" sz="2000"/>
              <a:t>La mutation permet d'éviter la convergence prématurée</a:t>
            </a:r>
            <a:endParaRPr sz="2000"/>
          </a:p>
          <a:p>
            <a:pPr indent="0" lvl="0" marL="0" rtl="0" algn="just">
              <a:lnSpc>
                <a:spcPct val="100000"/>
              </a:lnSpc>
              <a:spcBef>
                <a:spcPts val="0"/>
              </a:spcBef>
              <a:spcAft>
                <a:spcPts val="0"/>
              </a:spcAft>
              <a:buSzPts val="1656"/>
              <a:buNone/>
            </a:pPr>
            <a:r>
              <a:t/>
            </a:r>
            <a:endParaRPr sz="2000"/>
          </a:p>
          <a:p>
            <a:pPr indent="-346456" lvl="0" marL="457200" rtl="0" algn="just">
              <a:lnSpc>
                <a:spcPct val="100000"/>
              </a:lnSpc>
              <a:spcBef>
                <a:spcPts val="0"/>
              </a:spcBef>
              <a:spcAft>
                <a:spcPts val="0"/>
              </a:spcAft>
              <a:buSzPts val="1856"/>
              <a:buChar char="●"/>
            </a:pPr>
            <a:r>
              <a:rPr b="1" lang="fr-FR" sz="2000"/>
              <a:t>Avantage :</a:t>
            </a:r>
            <a:r>
              <a:rPr lang="fr-FR" sz="2000"/>
              <a:t> temps de calcul inférieur à celui des algorithmes </a:t>
            </a:r>
            <a:r>
              <a:rPr lang="fr-FR" sz="2000"/>
              <a:t>déterministes</a:t>
            </a:r>
            <a:r>
              <a:rPr lang="fr-FR" sz="2000"/>
              <a:t>, solution approchée de la solution optimale</a:t>
            </a:r>
            <a:endParaRPr sz="2000"/>
          </a:p>
          <a:p>
            <a:pPr indent="457200" lvl="0" marL="0" rtl="0" algn="just">
              <a:lnSpc>
                <a:spcPct val="100000"/>
              </a:lnSpc>
              <a:spcBef>
                <a:spcPts val="0"/>
              </a:spcBef>
              <a:spcAft>
                <a:spcPts val="0"/>
              </a:spcAft>
              <a:buSzPts val="1656"/>
              <a:buNone/>
            </a:pPr>
            <a:r>
              <a:rPr b="1" lang="fr-FR" sz="2000"/>
              <a:t>Inconvénient :</a:t>
            </a:r>
            <a:r>
              <a:rPr lang="fr-FR" sz="2000"/>
              <a:t> risque de non-optimalité de la solution proposée car algorithme heuristique</a:t>
            </a:r>
            <a:endParaRPr sz="2000"/>
          </a:p>
        </p:txBody>
      </p:sp>
      <p:sp>
        <p:nvSpPr>
          <p:cNvPr id="335" name="Google Shape;335;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A</a:t>
            </a:r>
            <a:r>
              <a:rPr i="0" lang="fr-FR"/>
              <a:t>LGORITHME </a:t>
            </a:r>
            <a:r>
              <a:rPr lang="fr-FR"/>
              <a:t>GÉNÉTIQUE (2/4)</a:t>
            </a:r>
            <a:r>
              <a:rPr i="0" lang="fr-FR"/>
              <a:t> -</a:t>
            </a:r>
            <a:r>
              <a:rPr lang="fr-FR"/>
              <a:t> Notre solution</a:t>
            </a:r>
            <a:endParaRPr/>
          </a:p>
        </p:txBody>
      </p:sp>
      <p:sp>
        <p:nvSpPr>
          <p:cNvPr id="341" name="Google Shape;341;p34"/>
          <p:cNvSpPr txBox="1"/>
          <p:nvPr>
            <p:ph idx="1" type="body"/>
          </p:nvPr>
        </p:nvSpPr>
        <p:spPr>
          <a:xfrm>
            <a:off x="581192" y="2228003"/>
            <a:ext cx="11029500" cy="3633000"/>
          </a:xfrm>
          <a:prstGeom prst="rect">
            <a:avLst/>
          </a:prstGeom>
          <a:noFill/>
          <a:ln>
            <a:noFill/>
          </a:ln>
        </p:spPr>
        <p:txBody>
          <a:bodyPr anchorCtr="0" anchor="ctr" bIns="45700" lIns="91425" spcFirstLastPara="1" rIns="91425" wrap="square" tIns="45700">
            <a:normAutofit/>
          </a:bodyPr>
          <a:lstStyle/>
          <a:p>
            <a:pPr indent="-355600" lvl="0" marL="457200" rtl="0" algn="just">
              <a:lnSpc>
                <a:spcPct val="100000"/>
              </a:lnSpc>
              <a:spcBef>
                <a:spcPts val="0"/>
              </a:spcBef>
              <a:spcAft>
                <a:spcPts val="0"/>
              </a:spcAft>
              <a:buSzPts val="2000"/>
              <a:buChar char="●"/>
            </a:pPr>
            <a:r>
              <a:rPr lang="fr-FR" sz="2000"/>
              <a:t>Objectif : Vérifier que chaque point observé respecte les contraintes du modèle</a:t>
            </a:r>
            <a:endParaRPr sz="2000"/>
          </a:p>
          <a:p>
            <a:pPr indent="0" lvl="0" marL="914400" rtl="0" algn="just">
              <a:lnSpc>
                <a:spcPct val="100000"/>
              </a:lnSpc>
              <a:spcBef>
                <a:spcPts val="0"/>
              </a:spcBef>
              <a:spcAft>
                <a:spcPts val="0"/>
              </a:spcAft>
              <a:buSzPts val="1656"/>
              <a:buNone/>
            </a:pPr>
            <a:r>
              <a:t/>
            </a:r>
            <a:endParaRPr sz="2000"/>
          </a:p>
          <a:p>
            <a:pPr indent="-355600" lvl="0" marL="457200" rtl="0" algn="just">
              <a:lnSpc>
                <a:spcPct val="100000"/>
              </a:lnSpc>
              <a:spcBef>
                <a:spcPts val="0"/>
              </a:spcBef>
              <a:spcAft>
                <a:spcPts val="0"/>
              </a:spcAft>
              <a:buSzPts val="2000"/>
              <a:buChar char="●"/>
            </a:pPr>
            <a:r>
              <a:rPr lang="fr-FR" sz="2000"/>
              <a:t>Fonction de coût : Intègre des pénalités en cas de non-respect des contraintes</a:t>
            </a:r>
            <a:endParaRPr sz="2000"/>
          </a:p>
          <a:p>
            <a:pPr indent="457200" lvl="0" marL="0" rtl="0" algn="just">
              <a:lnSpc>
                <a:spcPct val="100000"/>
              </a:lnSpc>
              <a:spcBef>
                <a:spcPts val="0"/>
              </a:spcBef>
              <a:spcAft>
                <a:spcPts val="0"/>
              </a:spcAft>
              <a:buSzPts val="1656"/>
              <a:buNone/>
            </a:pPr>
            <a:r>
              <a:rPr lang="fr-FR" sz="2000"/>
              <a:t>Pénalité arbitraire fixe + Pénalité personnalisée (alpha*Delta)</a:t>
            </a:r>
            <a:endParaRPr sz="2000"/>
          </a:p>
          <a:p>
            <a:pPr indent="0" lvl="0" marL="457200" rtl="0" algn="just">
              <a:lnSpc>
                <a:spcPct val="100000"/>
              </a:lnSpc>
              <a:spcBef>
                <a:spcPts val="0"/>
              </a:spcBef>
              <a:spcAft>
                <a:spcPts val="0"/>
              </a:spcAft>
              <a:buSzPts val="1656"/>
              <a:buNone/>
            </a:pPr>
            <a:r>
              <a:rPr lang="fr-FR" sz="2000"/>
              <a:t>Delta : différence entre la valeur du point observé et la valeur de la contrainte</a:t>
            </a:r>
            <a:endParaRPr sz="2000"/>
          </a:p>
          <a:p>
            <a:pPr indent="457200" lvl="0" marL="0" rtl="0" algn="just">
              <a:lnSpc>
                <a:spcPct val="100000"/>
              </a:lnSpc>
              <a:spcBef>
                <a:spcPts val="0"/>
              </a:spcBef>
              <a:spcAft>
                <a:spcPts val="0"/>
              </a:spcAft>
              <a:buSzPts val="1656"/>
              <a:buNone/>
            </a:pPr>
            <a:r>
              <a:rPr lang="fr-FR" sz="2000"/>
              <a:t>Alpha : facteur de pondération pour la pénalité accordée à l'écart</a:t>
            </a:r>
            <a:endParaRPr sz="2000"/>
          </a:p>
          <a:p>
            <a:pPr indent="457200" lvl="0" marL="0" rtl="0" algn="just">
              <a:lnSpc>
                <a:spcPct val="100000"/>
              </a:lnSpc>
              <a:spcBef>
                <a:spcPts val="0"/>
              </a:spcBef>
              <a:spcAft>
                <a:spcPts val="0"/>
              </a:spcAft>
              <a:buSzPts val="1656"/>
              <a:buNone/>
            </a:pPr>
            <a:r>
              <a:t/>
            </a:r>
            <a:endParaRPr sz="2000"/>
          </a:p>
          <a:p>
            <a:pPr indent="-355600" lvl="0" marL="457200" rtl="0" algn="just">
              <a:lnSpc>
                <a:spcPct val="100000"/>
              </a:lnSpc>
              <a:spcBef>
                <a:spcPts val="0"/>
              </a:spcBef>
              <a:spcAft>
                <a:spcPts val="0"/>
              </a:spcAft>
              <a:buSzPts val="2000"/>
              <a:buChar char="●"/>
            </a:pPr>
            <a:r>
              <a:rPr lang="fr-FR" sz="2000"/>
              <a:t>Risque de non-optimisation car la solution proposée est heuristique</a:t>
            </a:r>
            <a:endParaRPr sz="2000"/>
          </a:p>
          <a:p>
            <a:pPr indent="0" lvl="0" marL="457200" rtl="0" algn="just">
              <a:lnSpc>
                <a:spcPct val="100000"/>
              </a:lnSpc>
              <a:spcBef>
                <a:spcPts val="0"/>
              </a:spcBef>
              <a:spcAft>
                <a:spcPts val="0"/>
              </a:spcAft>
              <a:buSzPts val="1656"/>
              <a:buNone/>
            </a:pPr>
            <a:r>
              <a:rPr lang="fr-FR" sz="2000"/>
              <a:t>Solution approchée de la solution optimale avec un temps de calcul bas</a:t>
            </a:r>
            <a:endParaRPr sz="2000"/>
          </a:p>
        </p:txBody>
      </p:sp>
      <p:sp>
        <p:nvSpPr>
          <p:cNvPr id="342" name="Google Shape;342;p34"/>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ALGORITHME GÉNÉTIQUE (3/4) - PARAMÈTRES</a:t>
            </a:r>
            <a:endParaRPr/>
          </a:p>
        </p:txBody>
      </p:sp>
      <p:sp>
        <p:nvSpPr>
          <p:cNvPr id="349" name="Google Shape;349;p35"/>
          <p:cNvSpPr txBox="1"/>
          <p:nvPr>
            <p:ph idx="1" type="body"/>
          </p:nvPr>
        </p:nvSpPr>
        <p:spPr>
          <a:xfrm>
            <a:off x="581207" y="2228000"/>
            <a:ext cx="11029500" cy="3633000"/>
          </a:xfrm>
          <a:prstGeom prst="rect">
            <a:avLst/>
          </a:prstGeom>
        </p:spPr>
        <p:txBody>
          <a:bodyPr anchorCtr="0" anchor="ctr" bIns="45700" lIns="91425" spcFirstLastPara="1" rIns="91425" wrap="square" tIns="45700">
            <a:normAutofit/>
          </a:bodyPr>
          <a:lstStyle/>
          <a:p>
            <a:pPr indent="-355600" lvl="0" marL="457200" marR="0" rtl="0" algn="just">
              <a:lnSpc>
                <a:spcPct val="100000"/>
              </a:lnSpc>
              <a:spcBef>
                <a:spcPts val="0"/>
              </a:spcBef>
              <a:spcAft>
                <a:spcPts val="0"/>
              </a:spcAft>
              <a:buSzPts val="2000"/>
              <a:buChar char="●"/>
            </a:pPr>
            <a:r>
              <a:rPr lang="fr-FR" sz="2000"/>
              <a:t>L'algorithme génétique a besoin d'un certain nombre de paramètres : nombre maximal d'itérations, taille de la population, facteur de croisement et probabilité de mutation, par exemple.</a:t>
            </a:r>
            <a:endParaRPr sz="2000"/>
          </a:p>
          <a:p>
            <a:pPr indent="0" lvl="0" marL="4572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Le choix de ces facteurs influençant la convergence de l'algorithme vers un point minimum, une étude a été menée sur l'effet de la variation de la probabilité de mutation, qui s'est présentée comme la variable influençant le plus les résultats obtenus.</a:t>
            </a:r>
            <a:endParaRPr sz="2000"/>
          </a:p>
        </p:txBody>
      </p:sp>
      <p:sp>
        <p:nvSpPr>
          <p:cNvPr id="350" name="Google Shape;350;p3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ALGORITHME GÉNÉTIQUE (4/4) - Résultats de l’étude paramétrique</a:t>
            </a:r>
            <a:endParaRPr/>
          </a:p>
        </p:txBody>
      </p:sp>
      <p:sp>
        <p:nvSpPr>
          <p:cNvPr id="357" name="Google Shape;357;p3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graphicFrame>
        <p:nvGraphicFramePr>
          <p:cNvPr id="358" name="Google Shape;358;p36"/>
          <p:cNvGraphicFramePr/>
          <p:nvPr/>
        </p:nvGraphicFramePr>
        <p:xfrm>
          <a:off x="952500" y="3527738"/>
          <a:ext cx="3000000" cy="3000000"/>
        </p:xfrm>
        <a:graphic>
          <a:graphicData uri="http://schemas.openxmlformats.org/drawingml/2006/table">
            <a:tbl>
              <a:tblPr>
                <a:noFill/>
                <a:tableStyleId>{76EE05E7-79E7-4A49-8BAA-9FBFF6D14DE6}</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rPr b="1" lang="fr-FR"/>
                        <a:t>Nombre de selfs (s)</a:t>
                      </a:r>
                      <a:endParaRPr b="1"/>
                    </a:p>
                  </a:txBody>
                  <a:tcPr marT="91425" marB="91425" marR="91425" marL="91425"/>
                </a:tc>
                <a:tc>
                  <a:txBody>
                    <a:bodyPr/>
                    <a:lstStyle/>
                    <a:p>
                      <a:pPr indent="0" lvl="0" marL="0" rtl="0" algn="ctr">
                        <a:spcBef>
                          <a:spcPts val="0"/>
                        </a:spcBef>
                        <a:spcAft>
                          <a:spcPts val="0"/>
                        </a:spcAft>
                        <a:buNone/>
                      </a:pPr>
                      <a:r>
                        <a:rPr b="1" lang="fr-FR"/>
                        <a:t>m = 0.05</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fr-FR">
                          <a:solidFill>
                            <a:schemeClr val="dk1"/>
                          </a:solidFill>
                        </a:rPr>
                        <a:t>m</a:t>
                      </a:r>
                      <a:r>
                        <a:rPr b="1" lang="fr-FR">
                          <a:solidFill>
                            <a:schemeClr val="dk1"/>
                          </a:solidFill>
                        </a:rPr>
                        <a:t> = 0.1</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fr-FR">
                          <a:solidFill>
                            <a:schemeClr val="dk1"/>
                          </a:solidFill>
                        </a:rPr>
                        <a:t>m</a:t>
                      </a:r>
                      <a:r>
                        <a:rPr b="1" lang="fr-FR">
                          <a:solidFill>
                            <a:schemeClr val="dk1"/>
                          </a:solidFill>
                        </a:rPr>
                        <a:t> = 0.2</a:t>
                      </a:r>
                      <a:endParaRPr b="1"/>
                    </a:p>
                  </a:txBody>
                  <a:tcPr marT="91425" marB="91425" marR="91425" marL="91425"/>
                </a:tc>
                <a:tc>
                  <a:txBody>
                    <a:bodyPr/>
                    <a:lstStyle/>
                    <a:p>
                      <a:pPr indent="0" lvl="0" marL="0" rtl="0" algn="ctr">
                        <a:spcBef>
                          <a:spcPts val="0"/>
                        </a:spcBef>
                        <a:spcAft>
                          <a:spcPts val="0"/>
                        </a:spcAft>
                        <a:buNone/>
                      </a:pPr>
                      <a:r>
                        <a:rPr b="1" lang="fr-FR">
                          <a:solidFill>
                            <a:srgbClr val="FF0000"/>
                          </a:solidFill>
                        </a:rPr>
                        <a:t>Algo. d</a:t>
                      </a:r>
                      <a:r>
                        <a:rPr b="1" lang="fr-FR">
                          <a:solidFill>
                            <a:srgbClr val="FF0000"/>
                          </a:solidFill>
                        </a:rPr>
                        <a:t>éterministe</a:t>
                      </a:r>
                      <a:endParaRPr b="1">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fr-FR"/>
                        <a:t>1</a:t>
                      </a:r>
                      <a:endParaRPr b="1"/>
                    </a:p>
                  </a:txBody>
                  <a:tcPr marT="91425" marB="91425" marR="91425" marL="91425"/>
                </a:tc>
                <a:tc>
                  <a:txBody>
                    <a:bodyPr/>
                    <a:lstStyle/>
                    <a:p>
                      <a:pPr indent="0" lvl="0" marL="0" rtl="0" algn="ctr">
                        <a:spcBef>
                          <a:spcPts val="0"/>
                        </a:spcBef>
                        <a:spcAft>
                          <a:spcPts val="0"/>
                        </a:spcAft>
                        <a:buNone/>
                      </a:pPr>
                      <a:r>
                        <a:rPr lang="fr-FR"/>
                        <a:t>2.25054</a:t>
                      </a:r>
                      <a:endParaRPr/>
                    </a:p>
                  </a:txBody>
                  <a:tcPr marT="91425" marB="91425" marR="91425" marL="91425">
                    <a:solidFill>
                      <a:schemeClr val="accent5"/>
                    </a:solidFill>
                  </a:tcPr>
                </a:tc>
                <a:tc>
                  <a:txBody>
                    <a:bodyPr/>
                    <a:lstStyle/>
                    <a:p>
                      <a:pPr indent="0" lvl="0" marL="0" rtl="0" algn="ctr">
                        <a:spcBef>
                          <a:spcPts val="0"/>
                        </a:spcBef>
                        <a:spcAft>
                          <a:spcPts val="0"/>
                        </a:spcAft>
                        <a:buNone/>
                      </a:pPr>
                      <a:r>
                        <a:rPr lang="fr-FR"/>
                        <a:t>2.26438</a:t>
                      </a:r>
                      <a:endParaRPr/>
                    </a:p>
                  </a:txBody>
                  <a:tcPr marT="91425" marB="91425" marR="91425" marL="91425"/>
                </a:tc>
                <a:tc>
                  <a:txBody>
                    <a:bodyPr/>
                    <a:lstStyle/>
                    <a:p>
                      <a:pPr indent="0" lvl="0" marL="0" rtl="0" algn="ctr">
                        <a:spcBef>
                          <a:spcPts val="0"/>
                        </a:spcBef>
                        <a:spcAft>
                          <a:spcPts val="0"/>
                        </a:spcAft>
                        <a:buNone/>
                      </a:pPr>
                      <a:r>
                        <a:rPr lang="fr-FR"/>
                        <a:t>2.71539</a:t>
                      </a:r>
                      <a:endParaRPr/>
                    </a:p>
                  </a:txBody>
                  <a:tcPr marT="91425" marB="91425" marR="91425" marL="91425"/>
                </a:tc>
                <a:tc>
                  <a:txBody>
                    <a:bodyPr/>
                    <a:lstStyle/>
                    <a:p>
                      <a:pPr indent="0" lvl="0" marL="0" rtl="0" algn="ctr">
                        <a:spcBef>
                          <a:spcPts val="0"/>
                        </a:spcBef>
                        <a:spcAft>
                          <a:spcPts val="0"/>
                        </a:spcAft>
                        <a:buNone/>
                      </a:pPr>
                      <a:r>
                        <a:rPr lang="fr-FR">
                          <a:solidFill>
                            <a:srgbClr val="FF0000"/>
                          </a:solidFill>
                        </a:rPr>
                        <a:t>2.238</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fr-FR"/>
                        <a:t>2</a:t>
                      </a:r>
                      <a:endParaRPr b="1"/>
                    </a:p>
                  </a:txBody>
                  <a:tcPr marT="91425" marB="91425" marR="91425" marL="91425"/>
                </a:tc>
                <a:tc>
                  <a:txBody>
                    <a:bodyPr/>
                    <a:lstStyle/>
                    <a:p>
                      <a:pPr indent="0" lvl="0" marL="0" rtl="0" algn="ctr">
                        <a:spcBef>
                          <a:spcPts val="0"/>
                        </a:spcBef>
                        <a:spcAft>
                          <a:spcPts val="0"/>
                        </a:spcAft>
                        <a:buNone/>
                      </a:pPr>
                      <a:r>
                        <a:rPr lang="fr-FR"/>
                        <a:t>2.69498</a:t>
                      </a:r>
                      <a:endParaRPr/>
                    </a:p>
                  </a:txBody>
                  <a:tcPr marT="91425" marB="91425" marR="91425" marL="91425"/>
                </a:tc>
                <a:tc>
                  <a:txBody>
                    <a:bodyPr/>
                    <a:lstStyle/>
                    <a:p>
                      <a:pPr indent="0" lvl="0" marL="0" rtl="0" algn="ctr">
                        <a:spcBef>
                          <a:spcPts val="0"/>
                        </a:spcBef>
                        <a:spcAft>
                          <a:spcPts val="0"/>
                        </a:spcAft>
                        <a:buNone/>
                      </a:pPr>
                      <a:r>
                        <a:rPr lang="fr-FR"/>
                        <a:t>2.53047</a:t>
                      </a:r>
                      <a:endParaRPr/>
                    </a:p>
                  </a:txBody>
                  <a:tcPr marT="91425" marB="91425" marR="91425" marL="91425">
                    <a:solidFill>
                      <a:schemeClr val="accent5"/>
                    </a:solidFill>
                  </a:tcPr>
                </a:tc>
                <a:tc>
                  <a:txBody>
                    <a:bodyPr/>
                    <a:lstStyle/>
                    <a:p>
                      <a:pPr indent="0" lvl="0" marL="0" rtl="0" algn="ctr">
                        <a:spcBef>
                          <a:spcPts val="0"/>
                        </a:spcBef>
                        <a:spcAft>
                          <a:spcPts val="0"/>
                        </a:spcAft>
                        <a:buNone/>
                      </a:pPr>
                      <a:r>
                        <a:rPr lang="fr-FR"/>
                        <a:t>2.73522</a:t>
                      </a:r>
                      <a:endParaRPr/>
                    </a:p>
                  </a:txBody>
                  <a:tcPr marT="91425" marB="91425" marR="91425" marL="91425"/>
                </a:tc>
                <a:tc>
                  <a:txBody>
                    <a:bodyPr/>
                    <a:lstStyle/>
                    <a:p>
                      <a:pPr indent="0" lvl="0" marL="0" rtl="0" algn="ctr">
                        <a:spcBef>
                          <a:spcPts val="0"/>
                        </a:spcBef>
                        <a:spcAft>
                          <a:spcPts val="0"/>
                        </a:spcAft>
                        <a:buNone/>
                      </a:pPr>
                      <a:r>
                        <a:rPr lang="fr-FR">
                          <a:solidFill>
                            <a:srgbClr val="FF0000"/>
                          </a:solidFill>
                        </a:rPr>
                        <a:t>2.377</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fr-FR"/>
                        <a:t>3</a:t>
                      </a:r>
                      <a:endParaRPr b="1"/>
                    </a:p>
                  </a:txBody>
                  <a:tcPr marT="91425" marB="91425" marR="91425" marL="91425"/>
                </a:tc>
                <a:tc>
                  <a:txBody>
                    <a:bodyPr/>
                    <a:lstStyle/>
                    <a:p>
                      <a:pPr indent="0" lvl="0" marL="0" rtl="0" algn="ctr">
                        <a:spcBef>
                          <a:spcPts val="0"/>
                        </a:spcBef>
                        <a:spcAft>
                          <a:spcPts val="0"/>
                        </a:spcAft>
                        <a:buNone/>
                      </a:pPr>
                      <a:r>
                        <a:rPr lang="fr-FR"/>
                        <a:t>2.46620</a:t>
                      </a:r>
                      <a:endParaRPr/>
                    </a:p>
                  </a:txBody>
                  <a:tcPr marT="91425" marB="91425" marR="91425" marL="91425">
                    <a:solidFill>
                      <a:schemeClr val="accent5"/>
                    </a:solidFill>
                  </a:tcPr>
                </a:tc>
                <a:tc>
                  <a:txBody>
                    <a:bodyPr/>
                    <a:lstStyle/>
                    <a:p>
                      <a:pPr indent="0" lvl="0" marL="0" rtl="0" algn="ctr">
                        <a:spcBef>
                          <a:spcPts val="0"/>
                        </a:spcBef>
                        <a:spcAft>
                          <a:spcPts val="0"/>
                        </a:spcAft>
                        <a:buNone/>
                      </a:pPr>
                      <a:r>
                        <a:rPr lang="fr-FR"/>
                        <a:t>2.54038</a:t>
                      </a:r>
                      <a:endParaRPr/>
                    </a:p>
                  </a:txBody>
                  <a:tcPr marT="91425" marB="91425" marR="91425" marL="91425"/>
                </a:tc>
                <a:tc>
                  <a:txBody>
                    <a:bodyPr/>
                    <a:lstStyle/>
                    <a:p>
                      <a:pPr indent="0" lvl="0" marL="0" rtl="0" algn="ctr">
                        <a:spcBef>
                          <a:spcPts val="0"/>
                        </a:spcBef>
                        <a:spcAft>
                          <a:spcPts val="0"/>
                        </a:spcAft>
                        <a:buNone/>
                      </a:pPr>
                      <a:r>
                        <a:rPr lang="fr-FR"/>
                        <a:t>4.19049</a:t>
                      </a:r>
                      <a:endParaRPr/>
                    </a:p>
                  </a:txBody>
                  <a:tcPr marT="91425" marB="91425" marR="91425" marL="91425"/>
                </a:tc>
                <a:tc>
                  <a:txBody>
                    <a:bodyPr/>
                    <a:lstStyle/>
                    <a:p>
                      <a:pPr indent="0" lvl="0" marL="0" rtl="0" algn="ctr">
                        <a:spcBef>
                          <a:spcPts val="0"/>
                        </a:spcBef>
                        <a:spcAft>
                          <a:spcPts val="0"/>
                        </a:spcAft>
                        <a:buNone/>
                      </a:pPr>
                      <a:r>
                        <a:rPr lang="fr-FR">
                          <a:solidFill>
                            <a:srgbClr val="FF0000"/>
                          </a:solidFill>
                        </a:rPr>
                        <a:t>2.303</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fr-FR"/>
                        <a:t>4</a:t>
                      </a:r>
                      <a:endParaRPr b="1"/>
                    </a:p>
                  </a:txBody>
                  <a:tcPr marT="91425" marB="91425" marR="91425" marL="91425"/>
                </a:tc>
                <a:tc>
                  <a:txBody>
                    <a:bodyPr/>
                    <a:lstStyle/>
                    <a:p>
                      <a:pPr indent="0" lvl="0" marL="0" rtl="0" algn="ctr">
                        <a:spcBef>
                          <a:spcPts val="0"/>
                        </a:spcBef>
                        <a:spcAft>
                          <a:spcPts val="0"/>
                        </a:spcAft>
                        <a:buNone/>
                      </a:pPr>
                      <a:r>
                        <a:rPr lang="fr-FR"/>
                        <a:t>2.92201</a:t>
                      </a:r>
                      <a:endParaRPr/>
                    </a:p>
                  </a:txBody>
                  <a:tcPr marT="91425" marB="91425" marR="91425" marL="91425"/>
                </a:tc>
                <a:tc>
                  <a:txBody>
                    <a:bodyPr/>
                    <a:lstStyle/>
                    <a:p>
                      <a:pPr indent="0" lvl="0" marL="0" rtl="0" algn="ctr">
                        <a:spcBef>
                          <a:spcPts val="0"/>
                        </a:spcBef>
                        <a:spcAft>
                          <a:spcPts val="0"/>
                        </a:spcAft>
                        <a:buNone/>
                      </a:pPr>
                      <a:r>
                        <a:rPr lang="fr-FR"/>
                        <a:t>2.72549</a:t>
                      </a:r>
                      <a:endParaRPr/>
                    </a:p>
                  </a:txBody>
                  <a:tcPr marT="91425" marB="91425" marR="91425" marL="91425">
                    <a:solidFill>
                      <a:schemeClr val="accent5"/>
                    </a:solidFill>
                  </a:tcPr>
                </a:tc>
                <a:tc>
                  <a:txBody>
                    <a:bodyPr/>
                    <a:lstStyle/>
                    <a:p>
                      <a:pPr indent="0" lvl="0" marL="0" rtl="0" algn="ctr">
                        <a:spcBef>
                          <a:spcPts val="0"/>
                        </a:spcBef>
                        <a:spcAft>
                          <a:spcPts val="0"/>
                        </a:spcAft>
                        <a:buNone/>
                      </a:pPr>
                      <a:r>
                        <a:rPr lang="fr-FR"/>
                        <a:t>3.07126</a:t>
                      </a:r>
                      <a:endParaRPr/>
                    </a:p>
                  </a:txBody>
                  <a:tcPr marT="91425" marB="91425" marR="91425" marL="91425"/>
                </a:tc>
                <a:tc>
                  <a:txBody>
                    <a:bodyPr/>
                    <a:lstStyle/>
                    <a:p>
                      <a:pPr indent="0" lvl="0" marL="0" rtl="0" algn="ctr">
                        <a:spcBef>
                          <a:spcPts val="0"/>
                        </a:spcBef>
                        <a:spcAft>
                          <a:spcPts val="0"/>
                        </a:spcAft>
                        <a:buNone/>
                      </a:pPr>
                      <a:r>
                        <a:rPr lang="fr-FR">
                          <a:solidFill>
                            <a:srgbClr val="FF0000"/>
                          </a:solidFill>
                        </a:rPr>
                        <a:t>2.359</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fr-FR"/>
                        <a:t>Temps</a:t>
                      </a:r>
                      <a:endParaRPr b="1"/>
                    </a:p>
                  </a:txBody>
                  <a:tcPr marT="91425" marB="91425" marR="91425" marL="91425"/>
                </a:tc>
                <a:tc>
                  <a:txBody>
                    <a:bodyPr/>
                    <a:lstStyle/>
                    <a:p>
                      <a:pPr indent="0" lvl="0" marL="0" rtl="0" algn="ctr">
                        <a:spcBef>
                          <a:spcPts val="0"/>
                        </a:spcBef>
                        <a:spcAft>
                          <a:spcPts val="0"/>
                        </a:spcAft>
                        <a:buNone/>
                      </a:pPr>
                      <a:r>
                        <a:rPr lang="fr-FR"/>
                        <a:t>~17mn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~17mn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~17mn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rgbClr val="FF0000"/>
                          </a:solidFill>
                        </a:rPr>
                        <a:t>10mn</a:t>
                      </a:r>
                      <a:r>
                        <a:rPr lang="fr-FR">
                          <a:solidFill>
                            <a:srgbClr val="FF0000"/>
                          </a:solidFill>
                        </a:rPr>
                        <a:t>~50mn</a:t>
                      </a:r>
                      <a:endParaRPr>
                        <a:solidFill>
                          <a:srgbClr val="FF0000"/>
                        </a:solidFill>
                      </a:endParaRPr>
                    </a:p>
                  </a:txBody>
                  <a:tcPr marT="91425" marB="91425" marR="91425" marL="91425"/>
                </a:tc>
              </a:tr>
            </a:tbl>
          </a:graphicData>
        </a:graphic>
      </p:graphicFrame>
      <p:sp>
        <p:nvSpPr>
          <p:cNvPr id="359" name="Google Shape;359;p36"/>
          <p:cNvSpPr txBox="1"/>
          <p:nvPr/>
        </p:nvSpPr>
        <p:spPr>
          <a:xfrm>
            <a:off x="519000" y="1957850"/>
            <a:ext cx="11154000" cy="156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Gill Sans"/>
              <a:buChar char="●"/>
            </a:pPr>
            <a:r>
              <a:rPr lang="fr-FR" sz="1500">
                <a:latin typeface="Gill Sans"/>
                <a:ea typeface="Gill Sans"/>
                <a:cs typeface="Gill Sans"/>
                <a:sym typeface="Gill Sans"/>
              </a:rPr>
              <a:t>En utilisant la fonction objectif définie précédemment, le paramètre de probabilité de mutation (m) a été modifié, ce qui a permis d'obtenir une solution et une valeur optimale de la fonction objectif à la fin. Dans ce test, le nombre d'itérations a été fixé à 500, la taille de la population fixée et égale à 100 et un facteur de 0,7 pour le crossover</a:t>
            </a:r>
            <a:endParaRPr sz="1500">
              <a:latin typeface="Gill Sans"/>
              <a:ea typeface="Gill Sans"/>
              <a:cs typeface="Gill Sans"/>
              <a:sym typeface="Gill Sans"/>
            </a:endParaRPr>
          </a:p>
          <a:p>
            <a:pPr indent="0" lvl="0" marL="457200" rtl="0" algn="just">
              <a:spcBef>
                <a:spcPts val="0"/>
              </a:spcBef>
              <a:spcAft>
                <a:spcPts val="0"/>
              </a:spcAft>
              <a:buNone/>
            </a:pPr>
            <a:r>
              <a:t/>
            </a:r>
            <a:endParaRPr sz="1500">
              <a:latin typeface="Gill Sans"/>
              <a:ea typeface="Gill Sans"/>
              <a:cs typeface="Gill Sans"/>
              <a:sym typeface="Gill Sans"/>
            </a:endParaRPr>
          </a:p>
          <a:p>
            <a:pPr indent="0" lvl="0" marL="457200" rtl="0" algn="just">
              <a:spcBef>
                <a:spcPts val="0"/>
              </a:spcBef>
              <a:spcAft>
                <a:spcPts val="0"/>
              </a:spcAft>
              <a:buNone/>
            </a:pPr>
            <a:r>
              <a:t/>
            </a:r>
            <a:endParaRPr sz="1500">
              <a:latin typeface="Gill Sans"/>
              <a:ea typeface="Gill Sans"/>
              <a:cs typeface="Gill Sans"/>
              <a:sym typeface="Gill Sans"/>
            </a:endParaRPr>
          </a:p>
          <a:p>
            <a:pPr indent="-323850" lvl="0" marL="457200" rtl="0" algn="just">
              <a:spcBef>
                <a:spcPts val="0"/>
              </a:spcBef>
              <a:spcAft>
                <a:spcPts val="0"/>
              </a:spcAft>
              <a:buSzPts val="1500"/>
              <a:buFont typeface="Gill Sans"/>
              <a:buChar char="●"/>
            </a:pPr>
            <a:r>
              <a:rPr lang="fr-FR" sz="1500">
                <a:latin typeface="Gill Sans"/>
                <a:ea typeface="Gill Sans"/>
                <a:cs typeface="Gill Sans"/>
                <a:sym typeface="Gill Sans"/>
              </a:rPr>
              <a:t>Pour un effet comparatif, les valeurs obtenues avec l'algorithme déterministe ont été insérées ci-dessous :</a:t>
            </a:r>
            <a:endParaRPr sz="1500">
              <a:latin typeface="Gill Sans"/>
              <a:ea typeface="Gill Sans"/>
              <a:cs typeface="Gill Sans"/>
              <a:sym typeface="Gill Sans"/>
            </a:endParaRPr>
          </a:p>
        </p:txBody>
      </p:sp>
      <p:sp>
        <p:nvSpPr>
          <p:cNvPr id="360" name="Google Shape;360;p36"/>
          <p:cNvSpPr txBox="1"/>
          <p:nvPr/>
        </p:nvSpPr>
        <p:spPr>
          <a:xfrm>
            <a:off x="550200" y="5905000"/>
            <a:ext cx="1109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ill Sans"/>
              <a:buChar char="●"/>
            </a:pPr>
            <a:r>
              <a:rPr lang="fr-FR">
                <a:latin typeface="Gill Sans"/>
                <a:ea typeface="Gill Sans"/>
                <a:cs typeface="Gill Sans"/>
                <a:sym typeface="Gill Sans"/>
              </a:rPr>
              <a:t>Les résultats obtenus pour une probabilité de mutation entre 0,05 et 0,1 sont les plus proches des valeurs obtenues avec l'algorithme déterministe</a:t>
            </a:r>
            <a:endParaRPr>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Arial"/>
              <a:buNone/>
            </a:pPr>
            <a:r>
              <a:rPr b="0" i="0" lang="fr-FR">
                <a:latin typeface="Arial"/>
                <a:ea typeface="Arial"/>
                <a:cs typeface="Arial"/>
                <a:sym typeface="Arial"/>
              </a:rPr>
              <a:t>ALGORITHME </a:t>
            </a:r>
            <a:r>
              <a:rPr lang="fr-FR">
                <a:latin typeface="Arial"/>
                <a:ea typeface="Arial"/>
                <a:cs typeface="Arial"/>
                <a:sym typeface="Arial"/>
              </a:rPr>
              <a:t>D’ÉVOLUTION DIFFÉRENTIELLE (1/6)</a:t>
            </a:r>
            <a:endParaRPr/>
          </a:p>
        </p:txBody>
      </p:sp>
      <p:sp>
        <p:nvSpPr>
          <p:cNvPr id="366" name="Google Shape;366;p37"/>
          <p:cNvSpPr txBox="1"/>
          <p:nvPr>
            <p:ph idx="1" type="body"/>
          </p:nvPr>
        </p:nvSpPr>
        <p:spPr>
          <a:xfrm>
            <a:off x="581200" y="2083950"/>
            <a:ext cx="11029500" cy="4030500"/>
          </a:xfrm>
          <a:prstGeom prst="rect">
            <a:avLst/>
          </a:prstGeom>
          <a:noFill/>
          <a:ln>
            <a:noFill/>
          </a:ln>
        </p:spPr>
        <p:txBody>
          <a:bodyPr anchorCtr="0" anchor="ctr" bIns="45700" lIns="91425" spcFirstLastPara="1" rIns="91425" wrap="square" tIns="45700">
            <a:normAutofit/>
          </a:bodyPr>
          <a:lstStyle/>
          <a:p>
            <a:pPr indent="-355600" lvl="0" marL="457200" marR="0" rtl="0" algn="just">
              <a:lnSpc>
                <a:spcPct val="100000"/>
              </a:lnSpc>
              <a:spcBef>
                <a:spcPts val="0"/>
              </a:spcBef>
              <a:spcAft>
                <a:spcPts val="0"/>
              </a:spcAft>
              <a:buSzPts val="2000"/>
              <a:buChar char="●"/>
            </a:pPr>
            <a:r>
              <a:rPr lang="fr-FR" sz="2000"/>
              <a:t>Algorithme d'optimisation stochastique inspiré de l'algorithme génétique</a:t>
            </a:r>
            <a:endParaRPr sz="2000"/>
          </a:p>
          <a:p>
            <a:pPr indent="0" lvl="0" marL="457200" marR="0" rtl="0" algn="just">
              <a:lnSpc>
                <a:spcPct val="100000"/>
              </a:lnSpc>
              <a:spcBef>
                <a:spcPts val="0"/>
              </a:spcBef>
              <a:spcAft>
                <a:spcPts val="0"/>
              </a:spcAft>
              <a:buSzPts val="1656"/>
              <a:buNone/>
            </a:pPr>
            <a:r>
              <a:t/>
            </a:r>
            <a:endParaRPr sz="2000"/>
          </a:p>
          <a:p>
            <a:pPr indent="-355600" lvl="0" marL="457200" marR="0" rtl="0" algn="just">
              <a:lnSpc>
                <a:spcPct val="100000"/>
              </a:lnSpc>
              <a:spcBef>
                <a:spcPts val="0"/>
              </a:spcBef>
              <a:spcAft>
                <a:spcPts val="0"/>
              </a:spcAft>
              <a:buSzPts val="2000"/>
              <a:buChar char="●"/>
            </a:pPr>
            <a:r>
              <a:rPr lang="fr-FR" sz="2000"/>
              <a:t>Génère une population aléatoire de N éléments</a:t>
            </a:r>
            <a:endParaRPr sz="2000"/>
          </a:p>
          <a:p>
            <a:pPr indent="-355600" lvl="0" marL="457200" marR="0" rtl="0" algn="just">
              <a:lnSpc>
                <a:spcPct val="100000"/>
              </a:lnSpc>
              <a:spcBef>
                <a:spcPts val="0"/>
              </a:spcBef>
              <a:spcAft>
                <a:spcPts val="0"/>
              </a:spcAft>
              <a:buSzPts val="2000"/>
              <a:buChar char="●"/>
            </a:pPr>
            <a:r>
              <a:rPr lang="fr-FR" sz="2000"/>
              <a:t>Boucle d'optimisation en trois étapes : mutation, croisement et sélection</a:t>
            </a:r>
            <a:endParaRPr sz="2000"/>
          </a:p>
          <a:p>
            <a:pPr indent="-355600" lvl="0" marL="457200" marR="0" rtl="0" algn="just">
              <a:lnSpc>
                <a:spcPct val="100000"/>
              </a:lnSpc>
              <a:spcBef>
                <a:spcPts val="0"/>
              </a:spcBef>
              <a:spcAft>
                <a:spcPts val="0"/>
              </a:spcAft>
              <a:buSzPts val="2000"/>
              <a:buChar char="●"/>
            </a:pPr>
            <a:r>
              <a:rPr lang="fr-FR" sz="2000"/>
              <a:t>Le croisement combine le vecteur mutant et le vecteur cible avec un seuil de croisement CR</a:t>
            </a:r>
            <a:endParaRPr sz="2000"/>
          </a:p>
          <a:p>
            <a:pPr indent="-355600" lvl="0" marL="457200" marR="0" rtl="0" algn="just">
              <a:lnSpc>
                <a:spcPct val="100000"/>
              </a:lnSpc>
              <a:spcBef>
                <a:spcPts val="0"/>
              </a:spcBef>
              <a:spcAft>
                <a:spcPts val="0"/>
              </a:spcAft>
              <a:buSzPts val="2000"/>
              <a:buChar char="●"/>
            </a:pPr>
            <a:r>
              <a:rPr lang="fr-FR" sz="2000"/>
              <a:t>La sélection choisit la meilleure solution entre la nouvelle solution créée et celle du vecteur cible</a:t>
            </a:r>
            <a:endParaRPr sz="2000"/>
          </a:p>
          <a:p>
            <a:pPr indent="0" lvl="0" marL="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Avantages : traitement de problèmes mixtes avec des contraintes non linéaires</a:t>
            </a:r>
            <a:endParaRPr sz="2000"/>
          </a:p>
        </p:txBody>
      </p:sp>
      <p:sp>
        <p:nvSpPr>
          <p:cNvPr id="367" name="Google Shape;367;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ÉVOLUTION DIFFÉRENTIELLE (2/6) - PSEUDOCODE</a:t>
            </a:r>
            <a:endParaRPr/>
          </a:p>
        </p:txBody>
      </p:sp>
      <p:sp>
        <p:nvSpPr>
          <p:cNvPr id="374" name="Google Shape;374;p3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pic>
        <p:nvPicPr>
          <p:cNvPr id="375" name="Google Shape;375;p38"/>
          <p:cNvPicPr preferRelativeResize="0"/>
          <p:nvPr/>
        </p:nvPicPr>
        <p:blipFill>
          <a:blip r:embed="rId3">
            <a:alphaModFix/>
          </a:blip>
          <a:stretch>
            <a:fillRect/>
          </a:stretch>
        </p:blipFill>
        <p:spPr>
          <a:xfrm>
            <a:off x="2162150" y="1888500"/>
            <a:ext cx="7814500" cy="4768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ÉVOLUTION DIFFÉRENTIELLE (3/6) - APERÇU</a:t>
            </a:r>
            <a:endParaRPr/>
          </a:p>
        </p:txBody>
      </p:sp>
      <p:sp>
        <p:nvSpPr>
          <p:cNvPr id="382" name="Google Shape;382;p39"/>
          <p:cNvSpPr txBox="1"/>
          <p:nvPr>
            <p:ph idx="1" type="body"/>
          </p:nvPr>
        </p:nvSpPr>
        <p:spPr>
          <a:xfrm>
            <a:off x="581200" y="2054725"/>
            <a:ext cx="11029500" cy="3806400"/>
          </a:xfrm>
          <a:prstGeom prst="rect">
            <a:avLst/>
          </a:prstGeom>
        </p:spPr>
        <p:txBody>
          <a:bodyPr anchorCtr="0" anchor="ctr" bIns="45700" lIns="91425" spcFirstLastPara="1" rIns="91425" wrap="square" tIns="45700">
            <a:normAutofit/>
          </a:bodyPr>
          <a:lstStyle/>
          <a:p>
            <a:pPr indent="-355600" lvl="0" marL="457200" marR="0" rtl="0" algn="just">
              <a:lnSpc>
                <a:spcPct val="100000"/>
              </a:lnSpc>
              <a:spcBef>
                <a:spcPts val="0"/>
              </a:spcBef>
              <a:spcAft>
                <a:spcPts val="0"/>
              </a:spcAft>
              <a:buSzPts val="2000"/>
              <a:buChar char="●"/>
            </a:pPr>
            <a:r>
              <a:rPr lang="fr-FR" sz="2000"/>
              <a:t>L'algorithme d'évolution différentielle n'a nécessité que des modifications superficielles de la fonction objective, en ajoutant des pénalités à l'ensemble des variables qui ont généré des résultats ne respectant pas les contraintes, comme c'est le cas pour l'algorithme génétique.</a:t>
            </a:r>
            <a:endParaRPr sz="2000"/>
          </a:p>
          <a:p>
            <a:pPr indent="0" lvl="0" marL="9144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L'algorithme est efficace pour résoudre les problèmes d'optimisation mono-objectif.</a:t>
            </a:r>
            <a:endParaRPr sz="2000"/>
          </a:p>
          <a:p>
            <a:pPr indent="0" lvl="0" marL="91440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L'algorithme d'évolution différentielle est déjà implémenté dans la bibliothèque Scipy (mais fait l'objet de mises à jour fréquentes).</a:t>
            </a:r>
            <a:endParaRPr sz="2000"/>
          </a:p>
        </p:txBody>
      </p:sp>
      <p:sp>
        <p:nvSpPr>
          <p:cNvPr id="383" name="Google Shape;383;p3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ÉVOLUTION DIFFÉRENTIELLE (4/6) - RÉSULTATS</a:t>
            </a:r>
            <a:endParaRPr/>
          </a:p>
        </p:txBody>
      </p:sp>
      <p:sp>
        <p:nvSpPr>
          <p:cNvPr id="390" name="Google Shape;390;p4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graphicFrame>
        <p:nvGraphicFramePr>
          <p:cNvPr id="391" name="Google Shape;391;p40"/>
          <p:cNvGraphicFramePr/>
          <p:nvPr/>
        </p:nvGraphicFramePr>
        <p:xfrm>
          <a:off x="952500" y="3159225"/>
          <a:ext cx="3000000" cy="3000000"/>
        </p:xfrm>
        <a:graphic>
          <a:graphicData uri="http://schemas.openxmlformats.org/drawingml/2006/table">
            <a:tbl>
              <a:tblPr>
                <a:noFill/>
                <a:tableStyleId>{76EE05E7-79E7-4A49-8BAA-9FBFF6D14DE6}</a:tableStyleId>
              </a:tblPr>
              <a:tblGrid>
                <a:gridCol w="5143500"/>
                <a:gridCol w="5143500"/>
              </a:tblGrid>
              <a:tr h="381000">
                <a:tc>
                  <a:txBody>
                    <a:bodyPr/>
                    <a:lstStyle/>
                    <a:p>
                      <a:pPr indent="0" lvl="0" marL="0" rtl="0" algn="ctr">
                        <a:spcBef>
                          <a:spcPts val="0"/>
                        </a:spcBef>
                        <a:spcAft>
                          <a:spcPts val="0"/>
                        </a:spcAft>
                        <a:buNone/>
                      </a:pPr>
                      <a:r>
                        <a:rPr b="1" lang="fr-FR"/>
                        <a:t>Nombre de selfs (s)</a:t>
                      </a:r>
                      <a:endParaRPr b="1"/>
                    </a:p>
                  </a:txBody>
                  <a:tcPr marT="91425" marB="91425" marR="91425" marL="91425"/>
                </a:tc>
                <a:tc>
                  <a:txBody>
                    <a:bodyPr/>
                    <a:lstStyle/>
                    <a:p>
                      <a:pPr indent="0" lvl="0" marL="0" rtl="0" algn="ctr">
                        <a:spcBef>
                          <a:spcPts val="0"/>
                        </a:spcBef>
                        <a:spcAft>
                          <a:spcPts val="0"/>
                        </a:spcAft>
                        <a:buNone/>
                      </a:pPr>
                      <a:r>
                        <a:rPr b="1" lang="fr-FR"/>
                        <a:t>Fonction Objective (popSize = 200)</a:t>
                      </a:r>
                      <a:endParaRPr b="1"/>
                    </a:p>
                  </a:txBody>
                  <a:tcPr marT="91425" marB="91425" marR="91425" marL="91425"/>
                </a:tc>
              </a:tr>
              <a:tr h="381000">
                <a:tc>
                  <a:txBody>
                    <a:bodyPr/>
                    <a:lstStyle/>
                    <a:p>
                      <a:pPr indent="0" lvl="0" marL="0" rtl="0" algn="ctr">
                        <a:spcBef>
                          <a:spcPts val="0"/>
                        </a:spcBef>
                        <a:spcAft>
                          <a:spcPts val="0"/>
                        </a:spcAft>
                        <a:buNone/>
                      </a:pPr>
                      <a:r>
                        <a:rPr lang="fr-FR"/>
                        <a:t>1</a:t>
                      </a:r>
                      <a:endParaRPr/>
                    </a:p>
                  </a:txBody>
                  <a:tcPr marT="91425" marB="91425" marR="91425" marL="91425"/>
                </a:tc>
                <a:tc>
                  <a:txBody>
                    <a:bodyPr/>
                    <a:lstStyle/>
                    <a:p>
                      <a:pPr indent="0" lvl="0" marL="0" rtl="0" algn="ctr">
                        <a:spcBef>
                          <a:spcPts val="0"/>
                        </a:spcBef>
                        <a:spcAft>
                          <a:spcPts val="0"/>
                        </a:spcAft>
                        <a:buNone/>
                      </a:pPr>
                      <a:r>
                        <a:rPr lang="fr-FR"/>
                        <a:t>41.4734</a:t>
                      </a:r>
                      <a:endParaRPr/>
                    </a:p>
                  </a:txBody>
                  <a:tcPr marT="91425" marB="91425" marR="91425" marL="91425"/>
                </a:tc>
              </a:tr>
              <a:tr h="381000">
                <a:tc>
                  <a:txBody>
                    <a:bodyPr/>
                    <a:lstStyle/>
                    <a:p>
                      <a:pPr indent="0" lvl="0" marL="0" rtl="0" algn="ctr">
                        <a:spcBef>
                          <a:spcPts val="0"/>
                        </a:spcBef>
                        <a:spcAft>
                          <a:spcPts val="0"/>
                        </a:spcAft>
                        <a:buNone/>
                      </a:pPr>
                      <a:r>
                        <a:rPr lang="fr-FR"/>
                        <a:t>2</a:t>
                      </a:r>
                      <a:endParaRPr/>
                    </a:p>
                  </a:txBody>
                  <a:tcPr marT="91425" marB="91425" marR="91425" marL="91425"/>
                </a:tc>
                <a:tc>
                  <a:txBody>
                    <a:bodyPr/>
                    <a:lstStyle/>
                    <a:p>
                      <a:pPr indent="0" lvl="0" marL="0" rtl="0" algn="ctr">
                        <a:spcBef>
                          <a:spcPts val="0"/>
                        </a:spcBef>
                        <a:spcAft>
                          <a:spcPts val="0"/>
                        </a:spcAft>
                        <a:buNone/>
                      </a:pPr>
                      <a:r>
                        <a:rPr lang="fr-FR"/>
                        <a:t>35.3249</a:t>
                      </a:r>
                      <a:endParaRPr/>
                    </a:p>
                  </a:txBody>
                  <a:tcPr marT="91425" marB="91425" marR="91425" marL="91425"/>
                </a:tc>
              </a:tr>
              <a:tr h="381000">
                <a:tc>
                  <a:txBody>
                    <a:bodyPr/>
                    <a:lstStyle/>
                    <a:p>
                      <a:pPr indent="0" lvl="0" marL="0" rtl="0" algn="ctr">
                        <a:spcBef>
                          <a:spcPts val="0"/>
                        </a:spcBef>
                        <a:spcAft>
                          <a:spcPts val="0"/>
                        </a:spcAft>
                        <a:buNone/>
                      </a:pPr>
                      <a:r>
                        <a:rPr lang="fr-FR"/>
                        <a:t>3</a:t>
                      </a:r>
                      <a:endParaRPr/>
                    </a:p>
                  </a:txBody>
                  <a:tcPr marT="91425" marB="91425" marR="91425" marL="91425"/>
                </a:tc>
                <a:tc>
                  <a:txBody>
                    <a:bodyPr/>
                    <a:lstStyle/>
                    <a:p>
                      <a:pPr indent="0" lvl="0" marL="0" rtl="0" algn="ctr">
                        <a:spcBef>
                          <a:spcPts val="0"/>
                        </a:spcBef>
                        <a:spcAft>
                          <a:spcPts val="0"/>
                        </a:spcAft>
                        <a:buNone/>
                      </a:pPr>
                      <a:r>
                        <a:rPr lang="fr-FR"/>
                        <a:t>31.5224</a:t>
                      </a:r>
                      <a:endParaRPr/>
                    </a:p>
                  </a:txBody>
                  <a:tcPr marT="91425" marB="91425" marR="91425" marL="91425"/>
                </a:tc>
              </a:tr>
              <a:tr h="381000">
                <a:tc>
                  <a:txBody>
                    <a:bodyPr/>
                    <a:lstStyle/>
                    <a:p>
                      <a:pPr indent="0" lvl="0" marL="0" rtl="0" algn="ctr">
                        <a:spcBef>
                          <a:spcPts val="0"/>
                        </a:spcBef>
                        <a:spcAft>
                          <a:spcPts val="0"/>
                        </a:spcAft>
                        <a:buNone/>
                      </a:pPr>
                      <a:r>
                        <a:rPr lang="fr-FR"/>
                        <a:t>4</a:t>
                      </a:r>
                      <a:endParaRPr/>
                    </a:p>
                  </a:txBody>
                  <a:tcPr marT="91425" marB="91425" marR="91425" marL="91425"/>
                </a:tc>
                <a:tc>
                  <a:txBody>
                    <a:bodyPr/>
                    <a:lstStyle/>
                    <a:p>
                      <a:pPr indent="0" lvl="0" marL="0" rtl="0" algn="ctr">
                        <a:spcBef>
                          <a:spcPts val="0"/>
                        </a:spcBef>
                        <a:spcAft>
                          <a:spcPts val="0"/>
                        </a:spcAft>
                        <a:buNone/>
                      </a:pPr>
                      <a:r>
                        <a:rPr lang="fr-FR"/>
                        <a:t>31.641</a:t>
                      </a:r>
                      <a:endParaRPr/>
                    </a:p>
                  </a:txBody>
                  <a:tcPr marT="91425" marB="91425" marR="91425" marL="91425"/>
                </a:tc>
              </a:tr>
              <a:tr h="381000">
                <a:tc>
                  <a:txBody>
                    <a:bodyPr/>
                    <a:lstStyle/>
                    <a:p>
                      <a:pPr indent="0" lvl="0" marL="0" rtl="0" algn="ctr">
                        <a:spcBef>
                          <a:spcPts val="0"/>
                        </a:spcBef>
                        <a:spcAft>
                          <a:spcPts val="0"/>
                        </a:spcAft>
                        <a:buNone/>
                      </a:pPr>
                      <a:r>
                        <a:rPr b="1" lang="fr-FR"/>
                        <a:t>Temps </a:t>
                      </a:r>
                      <a:r>
                        <a:rPr b="1" lang="fr-FR"/>
                        <a:t>d'exécution</a:t>
                      </a:r>
                      <a:endParaRPr b="1"/>
                    </a:p>
                  </a:txBody>
                  <a:tcPr marT="91425" marB="91425" marR="91425" marL="91425"/>
                </a:tc>
                <a:tc>
                  <a:txBody>
                    <a:bodyPr/>
                    <a:lstStyle/>
                    <a:p>
                      <a:pPr indent="0" lvl="0" marL="0" rtl="0" algn="ctr">
                        <a:spcBef>
                          <a:spcPts val="0"/>
                        </a:spcBef>
                        <a:spcAft>
                          <a:spcPts val="0"/>
                        </a:spcAft>
                        <a:buNone/>
                      </a:pPr>
                      <a:r>
                        <a:rPr lang="fr-FR"/>
                        <a:t>10</a:t>
                      </a:r>
                      <a:r>
                        <a:rPr lang="fr-FR"/>
                        <a:t>~15mn</a:t>
                      </a:r>
                      <a:endParaRPr/>
                    </a:p>
                  </a:txBody>
                  <a:tcPr marT="91425" marB="91425" marR="91425" marL="91425"/>
                </a:tc>
              </a:tr>
            </a:tbl>
          </a:graphicData>
        </a:graphic>
      </p:graphicFrame>
      <p:sp>
        <p:nvSpPr>
          <p:cNvPr id="392" name="Google Shape;392;p40"/>
          <p:cNvSpPr txBox="1"/>
          <p:nvPr/>
        </p:nvSpPr>
        <p:spPr>
          <a:xfrm>
            <a:off x="952450" y="2339375"/>
            <a:ext cx="102870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Gill Sans"/>
              <a:buChar char="●"/>
            </a:pPr>
            <a:r>
              <a:rPr lang="fr-FR">
                <a:latin typeface="Gill Sans"/>
                <a:ea typeface="Gill Sans"/>
                <a:cs typeface="Gill Sans"/>
                <a:sym typeface="Gill Sans"/>
              </a:rPr>
              <a:t>Résultats obtenus avec les paramètres suivants : maxiter=35, popsize=200, tol=1e-6, mutation=(0.5, 1), recombinaison=0.8</a:t>
            </a:r>
            <a:endParaRPr>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ÉVOLUTION DIFFÉRENTIELLE (5/6) - ILLUSTRATION POUR 2 SELFS</a:t>
            </a:r>
            <a:endParaRPr/>
          </a:p>
        </p:txBody>
      </p:sp>
      <p:sp>
        <p:nvSpPr>
          <p:cNvPr id="399" name="Google Shape;399;p4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pic>
        <p:nvPicPr>
          <p:cNvPr id="400" name="Google Shape;400;p41"/>
          <p:cNvPicPr preferRelativeResize="0"/>
          <p:nvPr/>
        </p:nvPicPr>
        <p:blipFill>
          <a:blip r:embed="rId3">
            <a:alphaModFix/>
          </a:blip>
          <a:stretch>
            <a:fillRect/>
          </a:stretch>
        </p:blipFill>
        <p:spPr>
          <a:xfrm>
            <a:off x="3352750" y="2043783"/>
            <a:ext cx="5486400" cy="42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INTRODUCTION</a:t>
            </a:r>
            <a:endParaRPr/>
          </a:p>
        </p:txBody>
      </p:sp>
      <p:sp>
        <p:nvSpPr>
          <p:cNvPr id="125" name="Google Shape;125;p15"/>
          <p:cNvSpPr txBox="1"/>
          <p:nvPr/>
        </p:nvSpPr>
        <p:spPr>
          <a:xfrm>
            <a:off x="457200" y="2127374"/>
            <a:ext cx="11327400" cy="443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Arial"/>
              <a:buChar char="•"/>
            </a:pPr>
            <a:r>
              <a:rPr b="0" i="0" lang="fr-FR" sz="1800" u="none" cap="none" strike="noStrike">
                <a:solidFill>
                  <a:srgbClr val="000000"/>
                </a:solidFill>
                <a:latin typeface="Arial"/>
                <a:ea typeface="Arial"/>
                <a:cs typeface="Arial"/>
                <a:sym typeface="Arial"/>
              </a:rPr>
              <a:t> Réseaux de distribution pour transition énergétique : Connecter sources d'énergie renouvelable, stockage énergie et nouveaux usages électriques.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Problèmes de tension sur les réseaux : Réseaux pas conçus pour gérer de nouvelles installations, peuvent rencontrer des problèmes de tension.</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Char char="•"/>
            </a:pPr>
            <a:r>
              <a:rPr b="0" i="0" lang="fr-FR" sz="1800" u="none" cap="none" strike="noStrike">
                <a:solidFill>
                  <a:srgbClr val="000000"/>
                </a:solidFill>
                <a:latin typeface="Arial"/>
                <a:ea typeface="Arial"/>
                <a:cs typeface="Arial"/>
                <a:sym typeface="Arial"/>
              </a:rPr>
              <a:t> Utilisation de selfs pour réguler le flux de réactif : SRD et GeePs étudient l'utilisation de selfs pour maintenir tension dans plage admissible.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Char char="•"/>
            </a:pPr>
            <a:r>
              <a:rPr b="0" i="0" lang="fr-FR" sz="1800" u="none" cap="none" strike="noStrike">
                <a:solidFill>
                  <a:srgbClr val="000000"/>
                </a:solidFill>
                <a:latin typeface="Arial"/>
                <a:ea typeface="Arial"/>
                <a:cs typeface="Arial"/>
                <a:sym typeface="Arial"/>
              </a:rPr>
              <a:t> Projet d'optimisation : Trouver nombre et placement optimal des selfs sur un réseau HTA en utilisant des algorithmes d'optimisation.</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 </a:t>
            </a:r>
            <a:r>
              <a:rPr b="1" i="0" lang="fr-FR" sz="1800" u="none" cap="none" strike="noStrike">
                <a:solidFill>
                  <a:srgbClr val="000000"/>
                </a:solidFill>
                <a:latin typeface="Arial"/>
                <a:ea typeface="Arial"/>
                <a:cs typeface="Arial"/>
                <a:sym typeface="Arial"/>
              </a:rPr>
              <a:t>Piste 1 : Choix de placement des selfs pour réguler tension tout en minimisant coûts et respectant contraintes en tension.</a:t>
            </a:r>
            <a:endParaRPr b="1" i="0" sz="18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26" name="Google Shape;126;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127" name="Google Shape;127;p15"/>
          <p:cNvSpPr/>
          <p:nvPr/>
        </p:nvSpPr>
        <p:spPr>
          <a:xfrm>
            <a:off x="503025" y="2865050"/>
            <a:ext cx="343800" cy="499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565500" y="5786350"/>
            <a:ext cx="343800" cy="26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a:t>ÉVOLUTION DIFFÉRENTIELLE (6/6)- CONCLUSION PRÉLIMINAIRE</a:t>
            </a:r>
            <a:endParaRPr/>
          </a:p>
        </p:txBody>
      </p:sp>
      <p:sp>
        <p:nvSpPr>
          <p:cNvPr id="407" name="Google Shape;407;p42"/>
          <p:cNvSpPr txBox="1"/>
          <p:nvPr>
            <p:ph idx="1" type="body"/>
          </p:nvPr>
        </p:nvSpPr>
        <p:spPr>
          <a:xfrm>
            <a:off x="581207" y="2228000"/>
            <a:ext cx="11029500" cy="3633000"/>
          </a:xfrm>
          <a:prstGeom prst="rect">
            <a:avLst/>
          </a:prstGeom>
        </p:spPr>
        <p:txBody>
          <a:bodyPr anchorCtr="0" anchor="ctr" bIns="45700" lIns="91425" spcFirstLastPara="1" rIns="91425" wrap="square" tIns="45700">
            <a:normAutofit/>
          </a:bodyPr>
          <a:lstStyle/>
          <a:p>
            <a:pPr indent="-355600" lvl="0" marL="457200" marR="0" rtl="0" algn="just">
              <a:lnSpc>
                <a:spcPct val="100000"/>
              </a:lnSpc>
              <a:spcBef>
                <a:spcPts val="0"/>
              </a:spcBef>
              <a:spcAft>
                <a:spcPts val="0"/>
              </a:spcAft>
              <a:buSzPts val="2000"/>
              <a:buChar char="●"/>
            </a:pPr>
            <a:r>
              <a:rPr lang="fr-FR" sz="2000"/>
              <a:t>L'ensemble des variables se situe toujours dans les limites définies.</a:t>
            </a:r>
            <a:endParaRPr sz="2000"/>
          </a:p>
          <a:p>
            <a:pPr indent="0" lvl="0" marL="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L'algorithme d'évolution différentielle, tel que fourni par la bibliothèque Scipy, permet une exécution rapide de l'algorithme d'optimisation, bien que, pour la fonction testée et avec les paramètres imposés, il ne renvoie pas de solution optimale au problème, mais les points testés sont des points faisable du problème.</a:t>
            </a:r>
            <a:endParaRPr sz="2000"/>
          </a:p>
          <a:p>
            <a:pPr indent="0" lvl="0" marL="0" marR="0" rtl="0" algn="just">
              <a:lnSpc>
                <a:spcPct val="100000"/>
              </a:lnSpc>
              <a:spcBef>
                <a:spcPts val="0"/>
              </a:spcBef>
              <a:spcAft>
                <a:spcPts val="0"/>
              </a:spcAft>
              <a:buNone/>
            </a:pPr>
            <a:r>
              <a:t/>
            </a:r>
            <a:endParaRPr sz="2000"/>
          </a:p>
          <a:p>
            <a:pPr indent="-355600" lvl="0" marL="457200" marR="0" rtl="0" algn="just">
              <a:lnSpc>
                <a:spcPct val="100000"/>
              </a:lnSpc>
              <a:spcBef>
                <a:spcPts val="0"/>
              </a:spcBef>
              <a:spcAft>
                <a:spcPts val="0"/>
              </a:spcAft>
              <a:buSzPts val="2000"/>
              <a:buChar char="●"/>
            </a:pPr>
            <a:r>
              <a:rPr lang="fr-FR" sz="2000"/>
              <a:t>Parmi les pistes d'amélioration de l'algorithme, on peut citer l'étude de l'algorithme pour différents paramètres, afin de trouver le meilleur ensemble de paramètres pour le problème, ainsi que la révision de la fonction objective pour </a:t>
            </a:r>
            <a:r>
              <a:rPr lang="fr-FR" sz="2000"/>
              <a:t>minimiser</a:t>
            </a:r>
            <a:r>
              <a:rPr lang="fr-FR" sz="2000"/>
              <a:t> les temps de calcul et la valeur de la fonction objective.</a:t>
            </a:r>
            <a:endParaRPr sz="2000"/>
          </a:p>
        </p:txBody>
      </p:sp>
      <p:sp>
        <p:nvSpPr>
          <p:cNvPr id="408" name="Google Shape;408;p4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COMPARAISON DES RÉSULTATS OBTENUS</a:t>
            </a:r>
            <a:endParaRPr/>
          </a:p>
        </p:txBody>
      </p:sp>
      <p:sp>
        <p:nvSpPr>
          <p:cNvPr id="415" name="Google Shape;415;p4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416" name="Google Shape;416;p43"/>
          <p:cNvSpPr txBox="1"/>
          <p:nvPr/>
        </p:nvSpPr>
        <p:spPr>
          <a:xfrm>
            <a:off x="783775" y="2710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417" name="Google Shape;417;p43"/>
          <p:cNvGraphicFramePr/>
          <p:nvPr/>
        </p:nvGraphicFramePr>
        <p:xfrm>
          <a:off x="952500" y="2667000"/>
          <a:ext cx="3000000" cy="3000000"/>
        </p:xfrm>
        <a:graphic>
          <a:graphicData uri="http://schemas.openxmlformats.org/drawingml/2006/table">
            <a:tbl>
              <a:tblPr>
                <a:noFill/>
                <a:tableStyleId>{76EE05E7-79E7-4A49-8BAA-9FBFF6D14DE6}</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a:t>Algorithme </a:t>
                      </a:r>
                      <a:r>
                        <a:rPr lang="fr-FR"/>
                        <a:t>SLSQP</a:t>
                      </a:r>
                      <a:endParaRPr/>
                    </a:p>
                  </a:txBody>
                  <a:tcPr marT="91425" marB="91425" marR="91425" marL="91425"/>
                </a:tc>
                <a:tc>
                  <a:txBody>
                    <a:bodyPr/>
                    <a:lstStyle/>
                    <a:p>
                      <a:pPr indent="0" lvl="0" marL="0" rtl="0" algn="ctr">
                        <a:spcBef>
                          <a:spcPts val="0"/>
                        </a:spcBef>
                        <a:spcAft>
                          <a:spcPts val="0"/>
                        </a:spcAft>
                        <a:buNone/>
                      </a:pPr>
                      <a:r>
                        <a:rPr lang="fr-FR"/>
                        <a:t>Réseau modifié</a:t>
                      </a:r>
                      <a:endParaRPr/>
                    </a:p>
                  </a:txBody>
                  <a:tcPr marT="91425" marB="91425" marR="91425" marL="91425"/>
                </a:tc>
                <a:tc>
                  <a:txBody>
                    <a:bodyPr/>
                    <a:lstStyle/>
                    <a:p>
                      <a:pPr indent="0" lvl="0" marL="0" rtl="0" algn="ctr">
                        <a:spcBef>
                          <a:spcPts val="0"/>
                        </a:spcBef>
                        <a:spcAft>
                          <a:spcPts val="0"/>
                        </a:spcAft>
                        <a:buNone/>
                      </a:pPr>
                      <a:r>
                        <a:rPr lang="fr-FR"/>
                        <a:t>Génétique </a:t>
                      </a:r>
                      <a:endParaRPr/>
                    </a:p>
                  </a:txBody>
                  <a:tcPr marT="91425" marB="91425" marR="91425" marL="91425"/>
                </a:tc>
                <a:tc>
                  <a:txBody>
                    <a:bodyPr/>
                    <a:lstStyle/>
                    <a:p>
                      <a:pPr indent="0" lvl="0" marL="0" rtl="0" algn="ctr">
                        <a:spcBef>
                          <a:spcPts val="0"/>
                        </a:spcBef>
                        <a:spcAft>
                          <a:spcPts val="0"/>
                        </a:spcAft>
                        <a:buNone/>
                      </a:pPr>
                      <a:r>
                        <a:rPr lang="fr-FR"/>
                        <a:t>Évolution différentielle</a:t>
                      </a:r>
                      <a:endParaRPr/>
                    </a:p>
                  </a:txBody>
                  <a:tcPr marT="91425" marB="91425" marR="91425" marL="91425"/>
                </a:tc>
              </a:tr>
              <a:tr h="381000">
                <a:tc>
                  <a:txBody>
                    <a:bodyPr/>
                    <a:lstStyle/>
                    <a:p>
                      <a:pPr indent="0" lvl="0" marL="0" rtl="0" algn="ctr">
                        <a:spcBef>
                          <a:spcPts val="0"/>
                        </a:spcBef>
                        <a:spcAft>
                          <a:spcPts val="0"/>
                        </a:spcAft>
                        <a:buNone/>
                      </a:pPr>
                      <a:r>
                        <a:rPr lang="fr-FR"/>
                        <a:t>Nombre de selfs</a:t>
                      </a:r>
                      <a:endParaRPr/>
                    </a:p>
                  </a:txBody>
                  <a:tcPr marT="91425" marB="91425" marR="91425" marL="91425"/>
                </a:tc>
                <a:tc>
                  <a:txBody>
                    <a:bodyPr/>
                    <a:lstStyle/>
                    <a:p>
                      <a:pPr indent="0" lvl="0" marL="0" rtl="0" algn="ctr">
                        <a:spcBef>
                          <a:spcPts val="0"/>
                        </a:spcBef>
                        <a:spcAft>
                          <a:spcPts val="0"/>
                        </a:spcAft>
                        <a:buNone/>
                      </a:pPr>
                      <a:r>
                        <a:rPr lang="fr-FR"/>
                        <a:t>1</a:t>
                      </a:r>
                      <a:endParaRPr/>
                    </a:p>
                  </a:txBody>
                  <a:tcPr marT="91425" marB="91425" marR="91425" marL="91425"/>
                </a:tc>
                <a:tc>
                  <a:txBody>
                    <a:bodyPr/>
                    <a:lstStyle/>
                    <a:p>
                      <a:pPr indent="0" lvl="0" marL="0" rtl="0" algn="ctr">
                        <a:spcBef>
                          <a:spcPts val="0"/>
                        </a:spcBef>
                        <a:spcAft>
                          <a:spcPts val="0"/>
                        </a:spcAft>
                        <a:buNone/>
                      </a:pPr>
                      <a:r>
                        <a:rPr lang="fr-FR"/>
                        <a:t>1</a:t>
                      </a:r>
                      <a:endParaRPr/>
                    </a:p>
                  </a:txBody>
                  <a:tcPr marT="91425" marB="91425" marR="91425" marL="91425"/>
                </a:tc>
                <a:tc>
                  <a:txBody>
                    <a:bodyPr/>
                    <a:lstStyle/>
                    <a:p>
                      <a:pPr indent="0" lvl="0" marL="0" rtl="0" algn="ctr">
                        <a:spcBef>
                          <a:spcPts val="0"/>
                        </a:spcBef>
                        <a:spcAft>
                          <a:spcPts val="0"/>
                        </a:spcAft>
                        <a:buNone/>
                      </a:pPr>
                      <a:r>
                        <a:rPr lang="fr-FR"/>
                        <a:t>1</a:t>
                      </a:r>
                      <a:endParaRPr/>
                    </a:p>
                  </a:txBody>
                  <a:tcPr marT="91425" marB="91425" marR="91425" marL="91425"/>
                </a:tc>
                <a:tc>
                  <a:txBody>
                    <a:bodyPr/>
                    <a:lstStyle/>
                    <a:p>
                      <a:pPr indent="0" lvl="0" marL="0" rtl="0" algn="ctr">
                        <a:spcBef>
                          <a:spcPts val="0"/>
                        </a:spcBef>
                        <a:spcAft>
                          <a:spcPts val="0"/>
                        </a:spcAft>
                        <a:buNone/>
                      </a:pPr>
                      <a:r>
                        <a:rPr lang="fr-FR"/>
                        <a:t>3</a:t>
                      </a:r>
                      <a:endParaRPr/>
                    </a:p>
                  </a:txBody>
                  <a:tcPr marT="91425" marB="91425" marR="91425" marL="91425"/>
                </a:tc>
              </a:tr>
              <a:tr h="381000">
                <a:tc>
                  <a:txBody>
                    <a:bodyPr/>
                    <a:lstStyle/>
                    <a:p>
                      <a:pPr indent="0" lvl="0" marL="0" rtl="0" algn="ctr">
                        <a:spcBef>
                          <a:spcPts val="0"/>
                        </a:spcBef>
                        <a:spcAft>
                          <a:spcPts val="0"/>
                        </a:spcAft>
                        <a:buNone/>
                      </a:pPr>
                      <a:r>
                        <a:rPr lang="fr-FR"/>
                        <a:t>Temps de résolution </a:t>
                      </a:r>
                      <a:endParaRPr/>
                    </a:p>
                  </a:txBody>
                  <a:tcPr marT="91425" marB="91425" marR="91425" marL="91425"/>
                </a:tc>
                <a:tc>
                  <a:txBody>
                    <a:bodyPr/>
                    <a:lstStyle/>
                    <a:p>
                      <a:pPr indent="0" lvl="0" marL="0" rtl="0" algn="ctr">
                        <a:spcBef>
                          <a:spcPts val="0"/>
                        </a:spcBef>
                        <a:spcAft>
                          <a:spcPts val="0"/>
                        </a:spcAft>
                        <a:buNone/>
                      </a:pPr>
                      <a:r>
                        <a:rPr lang="fr-FR"/>
                        <a:t>10-50min</a:t>
                      </a:r>
                      <a:endParaRPr/>
                    </a:p>
                  </a:txBody>
                  <a:tcPr marT="91425" marB="91425" marR="91425" marL="91425"/>
                </a:tc>
                <a:tc>
                  <a:txBody>
                    <a:bodyPr/>
                    <a:lstStyle/>
                    <a:p>
                      <a:pPr indent="0" lvl="0" marL="0" rtl="0" algn="ctr">
                        <a:spcBef>
                          <a:spcPts val="0"/>
                        </a:spcBef>
                        <a:spcAft>
                          <a:spcPts val="0"/>
                        </a:spcAft>
                        <a:buNone/>
                      </a:pPr>
                      <a:r>
                        <a:rPr lang="fr-FR">
                          <a:solidFill>
                            <a:schemeClr val="dk1"/>
                          </a:solidFill>
                        </a:rPr>
                        <a:t>10-50min</a:t>
                      </a:r>
                      <a:endParaRPr/>
                    </a:p>
                  </a:txBody>
                  <a:tcPr marT="91425" marB="91425" marR="91425" marL="91425"/>
                </a:tc>
                <a:tc>
                  <a:txBody>
                    <a:bodyPr/>
                    <a:lstStyle/>
                    <a:p>
                      <a:pPr indent="0" lvl="0" marL="0" rtl="0" algn="ctr">
                        <a:spcBef>
                          <a:spcPts val="0"/>
                        </a:spcBef>
                        <a:spcAft>
                          <a:spcPts val="0"/>
                        </a:spcAft>
                        <a:buNone/>
                      </a:pPr>
                      <a:r>
                        <a:rPr lang="fr-FR"/>
                        <a:t>17min</a:t>
                      </a:r>
                      <a:endParaRPr/>
                    </a:p>
                  </a:txBody>
                  <a:tcPr marT="91425" marB="91425" marR="91425" marL="91425"/>
                </a:tc>
                <a:tc>
                  <a:txBody>
                    <a:bodyPr/>
                    <a:lstStyle/>
                    <a:p>
                      <a:pPr indent="0" lvl="0" marL="0" rtl="0" algn="ctr">
                        <a:spcBef>
                          <a:spcPts val="0"/>
                        </a:spcBef>
                        <a:spcAft>
                          <a:spcPts val="0"/>
                        </a:spcAft>
                        <a:buNone/>
                      </a:pPr>
                      <a:r>
                        <a:rPr lang="fr-FR"/>
                        <a:t>10-15min</a:t>
                      </a:r>
                      <a:endParaRPr/>
                    </a:p>
                  </a:txBody>
                  <a:tcPr marT="91425" marB="91425" marR="91425" marL="91425"/>
                </a:tc>
              </a:tr>
              <a:tr h="381000">
                <a:tc>
                  <a:txBody>
                    <a:bodyPr/>
                    <a:lstStyle/>
                    <a:p>
                      <a:pPr indent="0" lvl="0" marL="0" rtl="0" algn="ctr">
                        <a:spcBef>
                          <a:spcPts val="0"/>
                        </a:spcBef>
                        <a:spcAft>
                          <a:spcPts val="0"/>
                        </a:spcAft>
                        <a:buNone/>
                      </a:pPr>
                      <a:r>
                        <a:rPr lang="fr-FR"/>
                        <a:t>Valeur obtenue</a:t>
                      </a:r>
                      <a:endParaRPr/>
                    </a:p>
                  </a:txBody>
                  <a:tcPr marT="91425" marB="91425" marR="91425" marL="91425"/>
                </a:tc>
                <a:tc>
                  <a:txBody>
                    <a:bodyPr/>
                    <a:lstStyle/>
                    <a:p>
                      <a:pPr indent="0" lvl="0" marL="0" rtl="0" algn="ctr">
                        <a:spcBef>
                          <a:spcPts val="0"/>
                        </a:spcBef>
                        <a:spcAft>
                          <a:spcPts val="0"/>
                        </a:spcAft>
                        <a:buNone/>
                      </a:pPr>
                      <a:r>
                        <a:rPr lang="fr-FR"/>
                        <a:t>2.238 MVAr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1.03 MVAr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2.25054 MVAR</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31.5224 MVAR</a:t>
                      </a:r>
                      <a:endParaRPr>
                        <a:solidFill>
                          <a:schemeClr val="dk1"/>
                        </a:solidFill>
                      </a:endParaRPr>
                    </a:p>
                    <a:p>
                      <a:pPr indent="0" lvl="0" marL="0" rtl="0" algn="ctr">
                        <a:spcBef>
                          <a:spcPts val="0"/>
                        </a:spcBef>
                        <a:spcAft>
                          <a:spcPts val="0"/>
                        </a:spcAft>
                        <a:buNone/>
                      </a:pPr>
                      <a:r>
                        <a:t/>
                      </a:r>
                      <a:endParaRPr/>
                    </a:p>
                  </a:txBody>
                  <a:tcPr marT="91425" marB="91425" marR="91425" marL="91425"/>
                </a:tc>
              </a:tr>
            </a:tbl>
          </a:graphicData>
        </a:graphic>
      </p:graphicFrame>
      <p:sp>
        <p:nvSpPr>
          <p:cNvPr id="418" name="Google Shape;418;p43"/>
          <p:cNvSpPr txBox="1"/>
          <p:nvPr/>
        </p:nvSpPr>
        <p:spPr>
          <a:xfrm>
            <a:off x="914400" y="4792450"/>
            <a:ext cx="10803600" cy="1015800"/>
          </a:xfrm>
          <a:prstGeom prst="rect">
            <a:avLst/>
          </a:prstGeom>
          <a:noFill/>
          <a:ln>
            <a:noFill/>
          </a:ln>
        </p:spPr>
        <p:txBody>
          <a:bodyPr anchorCtr="0" anchor="t" bIns="91425" lIns="91425" spcFirstLastPara="1" rIns="91425" wrap="square" tIns="91425">
            <a:spAutoFit/>
          </a:bodyPr>
          <a:lstStyle/>
          <a:p>
            <a:pPr indent="-333756" lvl="0" marL="457200" rtl="0" algn="just">
              <a:spcBef>
                <a:spcPts val="360"/>
              </a:spcBef>
              <a:spcAft>
                <a:spcPts val="0"/>
              </a:spcAft>
              <a:buClr>
                <a:schemeClr val="dk1"/>
              </a:buClr>
              <a:buSzPts val="1656"/>
              <a:buFont typeface="Noto Sans Symbols"/>
              <a:buChar char="●"/>
            </a:pPr>
            <a:r>
              <a:rPr lang="fr-FR" sz="1800">
                <a:solidFill>
                  <a:schemeClr val="dk1"/>
                </a:solidFill>
                <a:latin typeface="Gill Sans"/>
                <a:ea typeface="Gill Sans"/>
                <a:cs typeface="Gill Sans"/>
                <a:sym typeface="Gill Sans"/>
              </a:rPr>
              <a:t>Si le nombre de selfs est grand: les algorithmes stochastiques prévalent sur les autres</a:t>
            </a:r>
            <a:endParaRPr sz="1800">
              <a:solidFill>
                <a:schemeClr val="dk1"/>
              </a:solidFill>
              <a:latin typeface="Gill Sans"/>
              <a:ea typeface="Gill Sans"/>
              <a:cs typeface="Gill Sans"/>
              <a:sym typeface="Gill Sans"/>
            </a:endParaRPr>
          </a:p>
          <a:p>
            <a:pPr indent="-342900" lvl="0" marL="457200" rtl="0" algn="just">
              <a:spcBef>
                <a:spcPts val="0"/>
              </a:spcBef>
              <a:spcAft>
                <a:spcPts val="0"/>
              </a:spcAft>
              <a:buClr>
                <a:schemeClr val="dk1"/>
              </a:buClr>
              <a:buSzPts val="1800"/>
              <a:buFont typeface="Gill Sans"/>
              <a:buChar char="●"/>
            </a:pPr>
            <a:r>
              <a:rPr lang="fr-FR" sz="1800">
                <a:solidFill>
                  <a:schemeClr val="dk1"/>
                </a:solidFill>
                <a:latin typeface="Gill Sans"/>
                <a:ea typeface="Gill Sans"/>
                <a:cs typeface="Gill Sans"/>
                <a:sym typeface="Gill Sans"/>
              </a:rPr>
              <a:t>Les valeurs obtenues sont similaires. On constate que l’algorithme SLSQP (déterministe) donne le meilleur résultat</a:t>
            </a:r>
            <a:endParaRPr sz="1800">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CONCLUSION ET POINTS D’AMÉLIORATION</a:t>
            </a:r>
            <a:endParaRPr/>
          </a:p>
        </p:txBody>
      </p:sp>
      <p:sp>
        <p:nvSpPr>
          <p:cNvPr id="424" name="Google Shape;424;p44"/>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p>
            <a:pPr indent="-200844" lvl="0" marL="306000" rtl="0" algn="l">
              <a:lnSpc>
                <a:spcPct val="100000"/>
              </a:lnSpc>
              <a:spcBef>
                <a:spcPts val="0"/>
              </a:spcBef>
              <a:spcAft>
                <a:spcPts val="0"/>
              </a:spcAft>
              <a:buSzPts val="1656"/>
              <a:buNone/>
            </a:pPr>
            <a:r>
              <a:rPr b="1" lang="fr-FR">
                <a:solidFill>
                  <a:schemeClr val="dk1"/>
                </a:solidFill>
              </a:rPr>
              <a:t>Conclusion :</a:t>
            </a:r>
            <a:endParaRPr b="1">
              <a:solidFill>
                <a:schemeClr val="dk1"/>
              </a:solidFill>
            </a:endParaRPr>
          </a:p>
          <a:p>
            <a:pPr indent="-200844" lvl="0" marL="306000" rtl="0" algn="l">
              <a:lnSpc>
                <a:spcPct val="100000"/>
              </a:lnSpc>
              <a:spcBef>
                <a:spcPts val="0"/>
              </a:spcBef>
              <a:spcAft>
                <a:spcPts val="0"/>
              </a:spcAft>
              <a:buSzPts val="1656"/>
              <a:buNone/>
            </a:pPr>
            <a:r>
              <a:t/>
            </a:r>
            <a:endParaRPr b="1">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L’étude  a été </a:t>
            </a:r>
            <a:r>
              <a:rPr lang="fr-FR">
                <a:solidFill>
                  <a:schemeClr val="dk1"/>
                </a:solidFill>
              </a:rPr>
              <a:t>réalisé en utilisant deux types de méthodes d’optimisation différents : déterministe et stochastique</a:t>
            </a:r>
            <a:endParaRPr>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Les points optimaux trouvés sont cohérents avec le placement des GED sur le réseau</a:t>
            </a:r>
            <a:endParaRPr>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Le algorithmes sont adaptables à différents réseaux par adaptation de ses paramètres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
        <p:nvSpPr>
          <p:cNvPr id="425" name="Google Shape;425;p44"/>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p>
            <a:pPr indent="-200844" lvl="0" marL="306000" rtl="0" algn="l">
              <a:lnSpc>
                <a:spcPct val="100000"/>
              </a:lnSpc>
              <a:spcBef>
                <a:spcPts val="0"/>
              </a:spcBef>
              <a:spcAft>
                <a:spcPts val="0"/>
              </a:spcAft>
              <a:buSzPts val="1656"/>
              <a:buNone/>
            </a:pPr>
            <a:r>
              <a:rPr b="1" lang="fr-FR">
                <a:solidFill>
                  <a:schemeClr val="dk1"/>
                </a:solidFill>
              </a:rPr>
              <a:t>Points d’amélioration :</a:t>
            </a:r>
            <a:endParaRPr>
              <a:solidFill>
                <a:schemeClr val="dk1"/>
              </a:solidFill>
            </a:endParaRPr>
          </a:p>
          <a:p>
            <a:pPr indent="-200844" lvl="0" marL="306000" rtl="0" algn="l">
              <a:lnSpc>
                <a:spcPct val="100000"/>
              </a:lnSpc>
              <a:spcBef>
                <a:spcPts val="0"/>
              </a:spcBef>
              <a:spcAft>
                <a:spcPts val="0"/>
              </a:spcAft>
              <a:buSzPts val="1656"/>
              <a:buNone/>
            </a:pPr>
            <a:r>
              <a:t/>
            </a:r>
            <a:endParaRPr>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Pour l’algorithme génétique, il faudrait encore réaliser des études paramétriques pour le nombre de populations et de </a:t>
            </a:r>
            <a:r>
              <a:rPr lang="fr-FR">
                <a:solidFill>
                  <a:schemeClr val="dk1"/>
                </a:solidFill>
              </a:rPr>
              <a:t>générations</a:t>
            </a:r>
            <a:endParaRPr>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Une autre piste c’est l’utilisation des bounds plus restrictif comme pour l’algorithme déterministe (actuellement des q pris entre 0 et 10)</a:t>
            </a:r>
            <a:endParaRPr>
              <a:solidFill>
                <a:schemeClr val="dk1"/>
              </a:solidFill>
            </a:endParaRPr>
          </a:p>
          <a:p>
            <a:pPr indent="-333756" lvl="0" marL="457200" rtl="0" algn="l">
              <a:lnSpc>
                <a:spcPct val="100000"/>
              </a:lnSpc>
              <a:spcBef>
                <a:spcPts val="0"/>
              </a:spcBef>
              <a:spcAft>
                <a:spcPts val="0"/>
              </a:spcAft>
              <a:buClr>
                <a:schemeClr val="dk1"/>
              </a:buClr>
              <a:buSzPts val="1656"/>
              <a:buChar char="●"/>
            </a:pPr>
            <a:r>
              <a:rPr lang="fr-FR">
                <a:solidFill>
                  <a:schemeClr val="dk1"/>
                </a:solidFill>
              </a:rPr>
              <a:t>Finalisation de l’optimisation avec l’algorithme d’évolution différentielle</a:t>
            </a:r>
            <a:endParaRPr>
              <a:solidFill>
                <a:schemeClr val="dk1"/>
              </a:solidFill>
            </a:endParaRPr>
          </a:p>
        </p:txBody>
      </p:sp>
      <p:sp>
        <p:nvSpPr>
          <p:cNvPr id="426" name="Google Shape;426;p4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45"/>
          <p:cNvSpPr/>
          <p:nvPr/>
        </p:nvSpPr>
        <p:spPr>
          <a:xfrm>
            <a:off x="0" y="536712"/>
            <a:ext cx="12192000" cy="632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3" name="Google Shape;433;p45"/>
          <p:cNvSpPr txBox="1"/>
          <p:nvPr/>
        </p:nvSpPr>
        <p:spPr>
          <a:xfrm>
            <a:off x="581242" y="3626558"/>
            <a:ext cx="11029500" cy="718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Gill Sans"/>
              <a:buNone/>
            </a:pPr>
            <a:r>
              <a:rPr b="1" lang="fr-FR" sz="3600">
                <a:solidFill>
                  <a:srgbClr val="122446"/>
                </a:solidFill>
                <a:latin typeface="Gill Sans"/>
                <a:ea typeface="Gill Sans"/>
                <a:cs typeface="Gill Sans"/>
                <a:sym typeface="Gill Sans"/>
              </a:rPr>
              <a:t>QUESTIONS ?</a:t>
            </a:r>
            <a:endParaRPr b="1" sz="3600">
              <a:solidFill>
                <a:srgbClr val="122446"/>
              </a:solidFill>
              <a:latin typeface="Gill Sans"/>
              <a:ea typeface="Gill Sans"/>
              <a:cs typeface="Gill Sans"/>
              <a:sym typeface="Gill Sans"/>
            </a:endParaRPr>
          </a:p>
          <a:p>
            <a:pPr indent="0" lvl="0" marL="0" marR="0" rtl="0" algn="ctr">
              <a:lnSpc>
                <a:spcPct val="100000"/>
              </a:lnSpc>
              <a:spcBef>
                <a:spcPts val="0"/>
              </a:spcBef>
              <a:spcAft>
                <a:spcPts val="0"/>
              </a:spcAft>
              <a:buClr>
                <a:schemeClr val="dk1"/>
              </a:buClr>
              <a:buSzPts val="2800"/>
              <a:buFont typeface="Gill Sans"/>
              <a:buNone/>
            </a:pPr>
            <a:r>
              <a:rPr b="1" lang="fr-FR" sz="3600">
                <a:solidFill>
                  <a:srgbClr val="122446"/>
                </a:solidFill>
                <a:latin typeface="Gill Sans"/>
                <a:ea typeface="Gill Sans"/>
                <a:cs typeface="Gill Sans"/>
                <a:sym typeface="Gill Sans"/>
              </a:rPr>
              <a:t>Merci de votre attention !</a:t>
            </a:r>
            <a:r>
              <a:rPr b="1" i="0" lang="fr-FR" sz="3600" u="none" cap="none" strike="noStrike">
                <a:solidFill>
                  <a:srgbClr val="122446"/>
                </a:solidFill>
                <a:latin typeface="Gill Sans"/>
                <a:ea typeface="Gill Sans"/>
                <a:cs typeface="Gill Sans"/>
                <a:sym typeface="Gill Sans"/>
              </a:rPr>
              <a:t>	</a:t>
            </a:r>
            <a:endParaRPr b="1" i="0" sz="3600" u="none" cap="none" strike="noStrike">
              <a:solidFill>
                <a:srgbClr val="122446"/>
              </a:solidFill>
            </a:endParaRPr>
          </a:p>
        </p:txBody>
      </p:sp>
      <p:sp>
        <p:nvSpPr>
          <p:cNvPr id="434" name="Google Shape;434;p4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RÉFÉRENCES</a:t>
            </a:r>
            <a:endParaRPr/>
          </a:p>
        </p:txBody>
      </p:sp>
      <p:sp>
        <p:nvSpPr>
          <p:cNvPr id="440" name="Google Shape;440;p46"/>
          <p:cNvSpPr txBox="1"/>
          <p:nvPr>
            <p:ph idx="1" type="body"/>
          </p:nvPr>
        </p:nvSpPr>
        <p:spPr>
          <a:xfrm>
            <a:off x="581192" y="2133600"/>
            <a:ext cx="11148691" cy="3913239"/>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SzPts val="1104"/>
              <a:buNone/>
            </a:pPr>
            <a:r>
              <a:rPr b="0" i="0" lang="fr-FR" sz="1200">
                <a:solidFill>
                  <a:schemeClr val="dk1"/>
                </a:solidFill>
                <a:latin typeface="Arial"/>
                <a:ea typeface="Arial"/>
                <a:cs typeface="Arial"/>
                <a:sym typeface="Arial"/>
              </a:rPr>
              <a:t>[1] Mathieu BARRETTE : Methode de comparaison statistique des performances</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d’algorithmes Évolutionnaires. http://espace.etsmtl.ca/id/eprint/156/1/BARRETTE_Mathieu.pdf, 2008.</a:t>
            </a:r>
            <a:endParaRPr/>
          </a:p>
          <a:p>
            <a:pPr indent="0" lvl="0" marL="0" rtl="0" algn="l">
              <a:lnSpc>
                <a:spcPct val="100000"/>
              </a:lnSpc>
              <a:spcBef>
                <a:spcPts val="840"/>
              </a:spcBef>
              <a:spcAft>
                <a:spcPts val="0"/>
              </a:spcAft>
              <a:buSzPts val="1104"/>
              <a:buNone/>
            </a:pPr>
            <a:br>
              <a:rPr b="0" i="0" lang="fr-FR" sz="1200">
                <a:solidFill>
                  <a:schemeClr val="dk1"/>
                </a:solidFill>
                <a:latin typeface="Lato"/>
                <a:ea typeface="Lato"/>
                <a:cs typeface="Lato"/>
                <a:sym typeface="Lato"/>
              </a:rPr>
            </a:br>
            <a:r>
              <a:rPr b="0" i="0" lang="fr-FR" sz="1200">
                <a:solidFill>
                  <a:schemeClr val="dk1"/>
                </a:solidFill>
                <a:latin typeface="Arial"/>
                <a:ea typeface="Arial"/>
                <a:cs typeface="Arial"/>
                <a:sym typeface="Arial"/>
              </a:rPr>
              <a:t>[2] Houari BOUDJELLA : controle des puissances et des tensions dans un réseau de transport au moyen de dispositifs facts. </a:t>
            </a:r>
            <a:r>
              <a:rPr b="0" i="0" lang="fr-FR" sz="1200" u="sng">
                <a:solidFill>
                  <a:srgbClr val="4573CE"/>
                </a:solidFill>
                <a:latin typeface="Arial"/>
                <a:ea typeface="Arial"/>
                <a:cs typeface="Arial"/>
                <a:sym typeface="Arial"/>
              </a:rPr>
              <a:t>https://www.memoireonline.com/02/08/956/m_controle-puissances-tensions-reseau-transport-dispositifs-facts-svc19.html/, 2008.</a:t>
            </a:r>
            <a:endParaRPr/>
          </a:p>
          <a:p>
            <a:pPr indent="0" lvl="0" marL="0" rtl="0" algn="l">
              <a:lnSpc>
                <a:spcPct val="100000"/>
              </a:lnSpc>
              <a:spcBef>
                <a:spcPts val="840"/>
              </a:spcBef>
              <a:spcAft>
                <a:spcPts val="0"/>
              </a:spcAft>
              <a:buSzPts val="1104"/>
              <a:buNone/>
            </a:pPr>
            <a:br>
              <a:rPr b="0" i="0" lang="fr-FR" sz="1200">
                <a:solidFill>
                  <a:schemeClr val="dk1"/>
                </a:solidFill>
                <a:latin typeface="Lato"/>
                <a:ea typeface="Lato"/>
                <a:cs typeface="Lato"/>
                <a:sym typeface="Lato"/>
              </a:rPr>
            </a:br>
            <a:r>
              <a:rPr b="0" i="0" lang="fr-FR" sz="1200">
                <a:solidFill>
                  <a:schemeClr val="dk1"/>
                </a:solidFill>
                <a:latin typeface="Arial"/>
                <a:ea typeface="Arial"/>
                <a:cs typeface="Arial"/>
                <a:sym typeface="Arial"/>
              </a:rPr>
              <a:t>[3] Richard A. CLARKE.</a:t>
            </a:r>
            <a:endParaRPr/>
          </a:p>
          <a:p>
            <a:pPr indent="0" lvl="0" marL="0" rtl="0" algn="l">
              <a:lnSpc>
                <a:spcPct val="100000"/>
              </a:lnSpc>
              <a:spcBef>
                <a:spcPts val="840"/>
              </a:spcBef>
              <a:spcAft>
                <a:spcPts val="0"/>
              </a:spcAft>
              <a:buSzPts val="1104"/>
              <a:buNone/>
            </a:pPr>
            <a:br>
              <a:rPr b="0" i="0" lang="fr-FR" sz="1200">
                <a:solidFill>
                  <a:schemeClr val="dk1"/>
                </a:solidFill>
                <a:latin typeface="Lato"/>
                <a:ea typeface="Lato"/>
                <a:cs typeface="Lato"/>
                <a:sym typeface="Lato"/>
              </a:rPr>
            </a:br>
            <a:r>
              <a:rPr b="0" i="0" lang="fr-FR" sz="1200">
                <a:solidFill>
                  <a:schemeClr val="dk1"/>
                </a:solidFill>
                <a:latin typeface="Arial"/>
                <a:ea typeface="Arial"/>
                <a:cs typeface="Arial"/>
                <a:sym typeface="Arial"/>
              </a:rPr>
              <a:t>[4] David KNIGHT : The self-resonance and self-capacitance of solenoid coils :</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applicable theory, models and calculation</a:t>
            </a:r>
            <a:r>
              <a:rPr lang="fr-FR" sz="1200">
                <a:solidFill>
                  <a:schemeClr val="dk1"/>
                </a:solidFill>
                <a:latin typeface="Arial"/>
                <a:ea typeface="Arial"/>
                <a:cs typeface="Arial"/>
                <a:sym typeface="Arial"/>
              </a:rPr>
              <a:t> </a:t>
            </a:r>
            <a:r>
              <a:rPr b="0" i="0" lang="fr-FR" sz="1200">
                <a:solidFill>
                  <a:schemeClr val="dk1"/>
                </a:solidFill>
                <a:latin typeface="Arial"/>
                <a:ea typeface="Arial"/>
                <a:cs typeface="Arial"/>
                <a:sym typeface="Arial"/>
              </a:rPr>
              <a:t>methods., 05 2016.</a:t>
            </a:r>
            <a:endParaRPr/>
          </a:p>
          <a:p>
            <a:pPr indent="0" lvl="0" marL="0" rtl="0" algn="l">
              <a:lnSpc>
                <a:spcPct val="100000"/>
              </a:lnSpc>
              <a:spcBef>
                <a:spcPts val="840"/>
              </a:spcBef>
              <a:spcAft>
                <a:spcPts val="0"/>
              </a:spcAft>
              <a:buSzPts val="1104"/>
              <a:buNone/>
            </a:pPr>
            <a:br>
              <a:rPr b="0" i="0" lang="fr-FR" sz="1200">
                <a:solidFill>
                  <a:schemeClr val="dk1"/>
                </a:solidFill>
                <a:latin typeface="Lato"/>
                <a:ea typeface="Lato"/>
                <a:cs typeface="Lato"/>
                <a:sym typeface="Lato"/>
              </a:rPr>
            </a:br>
            <a:r>
              <a:rPr b="0" i="0" lang="fr-FR" sz="1200">
                <a:solidFill>
                  <a:schemeClr val="dk1"/>
                </a:solidFill>
                <a:latin typeface="Arial"/>
                <a:ea typeface="Arial"/>
                <a:cs typeface="Arial"/>
                <a:sym typeface="Arial"/>
              </a:rPr>
              <a:t>[5] Alberto REATTI et Francesco GRASSO : Solid and litz-wire winding non-linear resistance comparison. volume 1, pages 466 – 469 vol.1, 02 2000.</a:t>
            </a:r>
            <a:br>
              <a:rPr b="0" i="0" lang="fr-FR" sz="1200">
                <a:solidFill>
                  <a:schemeClr val="dk1"/>
                </a:solidFill>
                <a:latin typeface="Lato"/>
                <a:ea typeface="Lato"/>
                <a:cs typeface="Lato"/>
                <a:sym typeface="Lato"/>
              </a:rPr>
            </a:br>
            <a:endParaRPr b="0" i="0" sz="1200">
              <a:solidFill>
                <a:schemeClr val="dk1"/>
              </a:solidFill>
              <a:latin typeface="Lato"/>
              <a:ea typeface="Lato"/>
              <a:cs typeface="Lato"/>
              <a:sym typeface="Lato"/>
            </a:endParaRPr>
          </a:p>
          <a:p>
            <a:pPr indent="0" lvl="0" marL="0" rtl="0" algn="l">
              <a:lnSpc>
                <a:spcPct val="100000"/>
              </a:lnSpc>
              <a:spcBef>
                <a:spcPts val="840"/>
              </a:spcBef>
              <a:spcAft>
                <a:spcPts val="0"/>
              </a:spcAft>
              <a:buSzPts val="1104"/>
              <a:buNone/>
            </a:pPr>
            <a:r>
              <a:rPr b="0" i="0" lang="fr-FR" sz="1200">
                <a:solidFill>
                  <a:schemeClr val="dk1"/>
                </a:solidFill>
                <a:latin typeface="Arial"/>
                <a:ea typeface="Arial"/>
                <a:cs typeface="Arial"/>
                <a:sym typeface="Arial"/>
              </a:rPr>
              <a:t>[6] Emad SHEHATA : Design of high efficiency low frequency wireless power</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transfer system for electric vehicle charging. Electrical Engineering, 104, 06</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2022.</a:t>
            </a:r>
            <a:br>
              <a:rPr b="0" i="0" lang="fr-FR" sz="1200">
                <a:solidFill>
                  <a:schemeClr val="dk1"/>
                </a:solidFill>
                <a:latin typeface="Lato"/>
                <a:ea typeface="Lato"/>
                <a:cs typeface="Lato"/>
                <a:sym typeface="Lato"/>
              </a:rPr>
            </a:br>
            <a:endParaRPr b="0" i="0" sz="1200">
              <a:solidFill>
                <a:schemeClr val="dk1"/>
              </a:solidFill>
              <a:latin typeface="Lato"/>
              <a:ea typeface="Lato"/>
              <a:cs typeface="Lato"/>
              <a:sym typeface="Lato"/>
            </a:endParaRPr>
          </a:p>
          <a:p>
            <a:pPr indent="0" lvl="0" marL="0" rtl="0" algn="l">
              <a:lnSpc>
                <a:spcPct val="100000"/>
              </a:lnSpc>
              <a:spcBef>
                <a:spcPts val="840"/>
              </a:spcBef>
              <a:spcAft>
                <a:spcPts val="0"/>
              </a:spcAft>
              <a:buSzPts val="1104"/>
              <a:buNone/>
            </a:pPr>
            <a:r>
              <a:rPr b="0" i="0" lang="fr-FR" sz="1200">
                <a:solidFill>
                  <a:schemeClr val="dk1"/>
                </a:solidFill>
                <a:latin typeface="Arial"/>
                <a:ea typeface="Arial"/>
                <a:cs typeface="Arial"/>
                <a:sym typeface="Arial"/>
              </a:rPr>
              <a:t>[7] Benjamin H. WATERS, Brody J. MAHONEY, Gunbok LEE et Joshua R. SMITH :</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Optimal coil size ratios for wireless power transfer applications. In 2014 IEEE</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International Symposium on Circuits and Systems (ISCAS), pages 2045–2048,</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2014.</a:t>
            </a:r>
            <a:endParaRPr/>
          </a:p>
          <a:p>
            <a:pPr indent="0" lvl="0" marL="0" rtl="0" algn="l">
              <a:lnSpc>
                <a:spcPct val="100000"/>
              </a:lnSpc>
              <a:spcBef>
                <a:spcPts val="840"/>
              </a:spcBef>
              <a:spcAft>
                <a:spcPts val="0"/>
              </a:spcAft>
              <a:buSzPts val="1104"/>
              <a:buNone/>
            </a:pPr>
            <a:br>
              <a:rPr b="0" i="0" lang="fr-FR" sz="1200">
                <a:solidFill>
                  <a:schemeClr val="dk1"/>
                </a:solidFill>
                <a:latin typeface="Lato"/>
                <a:ea typeface="Lato"/>
                <a:cs typeface="Lato"/>
                <a:sym typeface="Lato"/>
              </a:rPr>
            </a:br>
            <a:r>
              <a:rPr b="0" i="0" lang="fr-FR" sz="1200">
                <a:solidFill>
                  <a:schemeClr val="dk1"/>
                </a:solidFill>
                <a:latin typeface="Arial"/>
                <a:ea typeface="Arial"/>
                <a:cs typeface="Arial"/>
                <a:sym typeface="Arial"/>
              </a:rPr>
              <a:t>[8] Rafal P. WOJDA : Winding Resistance and Winding Power Loss of High-Frequency</a:t>
            </a:r>
            <a:r>
              <a:rPr lang="fr-FR" sz="1200">
                <a:solidFill>
                  <a:schemeClr val="dk1"/>
                </a:solidFill>
                <a:latin typeface="Lato"/>
                <a:ea typeface="Lato"/>
                <a:cs typeface="Lato"/>
                <a:sym typeface="Lato"/>
              </a:rPr>
              <a:t> </a:t>
            </a:r>
            <a:r>
              <a:rPr b="0" i="0" lang="fr-FR" sz="1200">
                <a:solidFill>
                  <a:schemeClr val="dk1"/>
                </a:solidFill>
                <a:latin typeface="Arial"/>
                <a:ea typeface="Arial"/>
                <a:cs typeface="Arial"/>
                <a:sym typeface="Arial"/>
              </a:rPr>
              <a:t>Power Inductors. Thèse de doctorat, Wright State University, 2012.</a:t>
            </a:r>
            <a:endParaRPr b="0" i="0" sz="1200">
              <a:solidFill>
                <a:schemeClr val="dk1"/>
              </a:solidFill>
              <a:latin typeface="Lato"/>
              <a:ea typeface="Lato"/>
              <a:cs typeface="Lato"/>
              <a:sym typeface="Lato"/>
            </a:endParaRPr>
          </a:p>
        </p:txBody>
      </p:sp>
      <p:sp>
        <p:nvSpPr>
          <p:cNvPr id="441" name="Google Shape;441;p4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600"/>
              <a:buNone/>
            </a:pPr>
            <a:r>
              <a:rPr lang="fr-FR" sz="4000"/>
              <a:t>1\ Présentation du problème</a:t>
            </a:r>
            <a:endParaRPr sz="4000"/>
          </a:p>
        </p:txBody>
      </p:sp>
      <p:sp>
        <p:nvSpPr>
          <p:cNvPr id="135" name="Google Shape;135;p16"/>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fr-FR">
                <a:solidFill>
                  <a:srgbClr val="2D58AC"/>
                </a:solidFill>
              </a:rPr>
              <a:t>‹#›</a:t>
            </a:fld>
            <a:endParaRPr>
              <a:solidFill>
                <a:srgbClr val="2D58AC"/>
              </a:solidFill>
            </a:endParaRPr>
          </a:p>
        </p:txBody>
      </p:sp>
      <p:sp>
        <p:nvSpPr>
          <p:cNvPr id="136" name="Google Shape;136;p16"/>
          <p:cNvSpPr txBox="1"/>
          <p:nvPr/>
        </p:nvSpPr>
        <p:spPr>
          <a:xfrm>
            <a:off x="775500" y="3248225"/>
            <a:ext cx="10638900" cy="1246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Contexte</a:t>
            </a:r>
            <a:endParaRPr b="0" i="0" sz="2300" u="none" cap="none" strike="noStrike">
              <a:solidFill>
                <a:schemeClr val="lt1"/>
              </a:solidFill>
              <a:latin typeface="Gill Sans"/>
              <a:ea typeface="Gill Sans"/>
              <a:cs typeface="Gill Sans"/>
              <a:sym typeface="Gill Sans"/>
            </a:endParaRPr>
          </a:p>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Prise en main</a:t>
            </a:r>
            <a:endParaRPr b="0" i="0" sz="2300" u="none" cap="none" strike="noStrike">
              <a:solidFill>
                <a:schemeClr val="lt1"/>
              </a:solidFill>
              <a:latin typeface="Gill Sans"/>
              <a:ea typeface="Gill Sans"/>
              <a:cs typeface="Gill Sans"/>
              <a:sym typeface="Gill Sans"/>
            </a:endParaRPr>
          </a:p>
          <a:p>
            <a:pPr indent="-374650" lvl="0" marL="457200" marR="0" rtl="0" algn="l">
              <a:lnSpc>
                <a:spcPct val="100000"/>
              </a:lnSpc>
              <a:spcBef>
                <a:spcPts val="0"/>
              </a:spcBef>
              <a:spcAft>
                <a:spcPts val="0"/>
              </a:spcAft>
              <a:buClr>
                <a:schemeClr val="lt1"/>
              </a:buClr>
              <a:buSzPts val="2300"/>
              <a:buFont typeface="Gill Sans"/>
              <a:buAutoNum type="arabicParenR"/>
            </a:pPr>
            <a:r>
              <a:rPr b="0" i="0" lang="fr-FR" sz="2300" u="none" cap="none" strike="noStrike">
                <a:solidFill>
                  <a:schemeClr val="lt1"/>
                </a:solidFill>
                <a:latin typeface="Gill Sans"/>
                <a:ea typeface="Gill Sans"/>
                <a:cs typeface="Gill Sans"/>
                <a:sym typeface="Gill Sans"/>
              </a:rPr>
              <a:t>Formulation du problème</a:t>
            </a:r>
            <a:endParaRPr b="0" i="0" sz="2300" u="none" cap="none" strike="noStrik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7"/>
          <p:cNvSpPr/>
          <p:nvPr/>
        </p:nvSpPr>
        <p:spPr>
          <a:xfrm>
            <a:off x="0" y="536712"/>
            <a:ext cx="12192000" cy="632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3" name="Google Shape;143;p17"/>
          <p:cNvSpPr txBox="1"/>
          <p:nvPr/>
        </p:nvSpPr>
        <p:spPr>
          <a:xfrm>
            <a:off x="447817" y="374033"/>
            <a:ext cx="11029616" cy="71887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Gill Sans"/>
              <a:buNone/>
            </a:pPr>
            <a:r>
              <a:rPr b="0" i="0" lang="fr-FR" sz="2800" u="none" cap="none" strike="noStrike">
                <a:solidFill>
                  <a:schemeClr val="dk1"/>
                </a:solidFill>
                <a:latin typeface="Gill Sans"/>
                <a:ea typeface="Gill Sans"/>
                <a:cs typeface="Gill Sans"/>
                <a:sym typeface="Gill Sans"/>
              </a:rPr>
              <a:t>CONTEXTE </a:t>
            </a:r>
            <a:r>
              <a:rPr lang="fr-FR" sz="2800">
                <a:solidFill>
                  <a:schemeClr val="dk1"/>
                </a:solidFill>
                <a:latin typeface="Gill Sans"/>
                <a:ea typeface="Gill Sans"/>
                <a:cs typeface="Gill Sans"/>
                <a:sym typeface="Gill Sans"/>
              </a:rPr>
              <a:t>(1/2</a:t>
            </a:r>
            <a:r>
              <a:rPr b="0" i="0" lang="fr-FR" sz="2800" u="none" cap="none" strike="noStrike">
                <a:solidFill>
                  <a:schemeClr val="dk1"/>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sp>
        <p:nvSpPr>
          <p:cNvPr id="144" name="Google Shape;144;p17"/>
          <p:cNvSpPr txBox="1"/>
          <p:nvPr/>
        </p:nvSpPr>
        <p:spPr>
          <a:xfrm>
            <a:off x="261257" y="1470186"/>
            <a:ext cx="11930743"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Gill Sans"/>
                <a:ea typeface="Gill Sans"/>
                <a:cs typeface="Gill Sans"/>
                <a:sym typeface="Gill Sans"/>
              </a:rPr>
              <a:t>Réseaux de distribution au cœur de la transition énergétique, raccordent différentes sources (production, stockage…)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Gill Sans"/>
                <a:ea typeface="Gill Sans"/>
                <a:cs typeface="Gill Sans"/>
                <a:sym typeface="Gill Sans"/>
              </a:rPr>
              <a:t>Pas conçus pour les nouvelles installations 🡪 contraintes de tension </a:t>
            </a:r>
            <a:endParaRPr b="0" i="0" sz="1400" u="none" cap="none" strike="noStrike">
              <a:solidFill>
                <a:srgbClr val="000000"/>
              </a:solidFill>
              <a:latin typeface="Arial"/>
              <a:ea typeface="Arial"/>
              <a:cs typeface="Arial"/>
              <a:sym typeface="Arial"/>
            </a:endParaRPr>
          </a:p>
        </p:txBody>
      </p:sp>
      <p:sp>
        <p:nvSpPr>
          <p:cNvPr id="145" name="Google Shape;145;p17"/>
          <p:cNvSpPr/>
          <p:nvPr/>
        </p:nvSpPr>
        <p:spPr>
          <a:xfrm rot="5400000">
            <a:off x="260950" y="2337098"/>
            <a:ext cx="762000" cy="646200"/>
          </a:xfrm>
          <a:prstGeom prst="bentUpArrow">
            <a:avLst>
              <a:gd fmla="val 25000" name="adj1"/>
              <a:gd fmla="val 25000" name="adj2"/>
              <a:gd fmla="val 25000" name="adj3"/>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17"/>
          <p:cNvSpPr txBox="1"/>
          <p:nvPr/>
        </p:nvSpPr>
        <p:spPr>
          <a:xfrm>
            <a:off x="1185007" y="2675332"/>
            <a:ext cx="903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chemeClr val="dk1"/>
                </a:solidFill>
                <a:latin typeface="Gill Sans"/>
                <a:ea typeface="Gill Sans"/>
                <a:cs typeface="Gill Sans"/>
                <a:sym typeface="Gill Sans"/>
              </a:rPr>
              <a:t>Forte production 🡪 flux de puissances actives et réactives surélèvent la tension du réseau</a:t>
            </a:r>
            <a:endParaRPr b="0" i="0" sz="1800" u="none" cap="none" strike="noStrike">
              <a:solidFill>
                <a:schemeClr val="dk1"/>
              </a:solidFill>
              <a:latin typeface="Gill Sans"/>
              <a:ea typeface="Gill Sans"/>
              <a:cs typeface="Gill Sans"/>
              <a:sym typeface="Gill Sans"/>
            </a:endParaRPr>
          </a:p>
        </p:txBody>
      </p:sp>
      <p:sp>
        <p:nvSpPr>
          <p:cNvPr id="147" name="Google Shape;147;p17"/>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148" name="Google Shape;148;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fr-FR"/>
              <a:t>29/03/2023</a:t>
            </a:r>
            <a:endParaRPr/>
          </a:p>
        </p:txBody>
      </p:sp>
      <p:pic>
        <p:nvPicPr>
          <p:cNvPr id="149" name="Google Shape;149;p17"/>
          <p:cNvPicPr preferRelativeResize="0"/>
          <p:nvPr/>
        </p:nvPicPr>
        <p:blipFill rotWithShape="1">
          <a:blip r:embed="rId3">
            <a:alphaModFix/>
          </a:blip>
          <a:srcRect b="24311" l="0" r="0" t="0"/>
          <a:stretch/>
        </p:blipFill>
        <p:spPr>
          <a:xfrm>
            <a:off x="1754138" y="3610012"/>
            <a:ext cx="8201025" cy="1780725"/>
          </a:xfrm>
          <a:prstGeom prst="rect">
            <a:avLst/>
          </a:prstGeom>
          <a:noFill/>
          <a:ln>
            <a:noFill/>
          </a:ln>
        </p:spPr>
      </p:pic>
      <p:sp>
        <p:nvSpPr>
          <p:cNvPr id="150" name="Google Shape;150;p17"/>
          <p:cNvSpPr txBox="1"/>
          <p:nvPr/>
        </p:nvSpPr>
        <p:spPr>
          <a:xfrm>
            <a:off x="1445382" y="5384182"/>
            <a:ext cx="903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1 - Table de contraintes pour les réseaux de distribution HTA et BT (modifié de [1])</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fr-FR"/>
              <a:t>CONTEXTE (2/2)</a:t>
            </a:r>
            <a:endParaRPr/>
          </a:p>
        </p:txBody>
      </p:sp>
      <p:sp>
        <p:nvSpPr>
          <p:cNvPr id="157" name="Google Shape;157;p18"/>
          <p:cNvSpPr txBox="1"/>
          <p:nvPr>
            <p:ph idx="1" type="body"/>
          </p:nvPr>
        </p:nvSpPr>
        <p:spPr>
          <a:xfrm>
            <a:off x="278725" y="1964950"/>
            <a:ext cx="6513000" cy="4356300"/>
          </a:xfrm>
          <a:prstGeom prst="rect">
            <a:avLst/>
          </a:prstGeom>
          <a:noFill/>
          <a:ln>
            <a:noFill/>
          </a:ln>
        </p:spPr>
        <p:txBody>
          <a:bodyPr anchorCtr="0" anchor="ctr" bIns="45700" lIns="91425" spcFirstLastPara="1" rIns="91425" wrap="square" tIns="45700">
            <a:normAutofit/>
          </a:bodyPr>
          <a:lstStyle/>
          <a:p>
            <a:pPr indent="-333756" lvl="0" marL="457200" rtl="0" algn="l">
              <a:lnSpc>
                <a:spcPct val="100000"/>
              </a:lnSpc>
              <a:spcBef>
                <a:spcPts val="360"/>
              </a:spcBef>
              <a:spcAft>
                <a:spcPts val="0"/>
              </a:spcAft>
              <a:buSzPts val="1656"/>
              <a:buChar char="●"/>
            </a:pPr>
            <a:r>
              <a:rPr lang="fr-FR"/>
              <a:t>Sur cette ligne :</a:t>
            </a:r>
            <a:endParaRPr/>
          </a:p>
          <a:p>
            <a:pPr indent="-333756" lvl="0" marL="914400" rtl="0" algn="l">
              <a:lnSpc>
                <a:spcPct val="100000"/>
              </a:lnSpc>
              <a:spcBef>
                <a:spcPts val="0"/>
              </a:spcBef>
              <a:spcAft>
                <a:spcPts val="0"/>
              </a:spcAft>
              <a:buSzPts val="1656"/>
              <a:buChar char="-"/>
            </a:pPr>
            <a:r>
              <a:rPr lang="fr-FR"/>
              <a:t>Impédance Z, où transite une puissance P et Q</a:t>
            </a:r>
            <a:endParaRPr/>
          </a:p>
          <a:p>
            <a:pPr indent="-333756" lvl="0" marL="914400" rtl="0" algn="l">
              <a:lnSpc>
                <a:spcPct val="100000"/>
              </a:lnSpc>
              <a:spcBef>
                <a:spcPts val="0"/>
              </a:spcBef>
              <a:spcAft>
                <a:spcPts val="0"/>
              </a:spcAft>
              <a:buSzPts val="1656"/>
              <a:buChar char="-"/>
            </a:pPr>
            <a:r>
              <a:rPr lang="fr-FR"/>
              <a:t>Producteur GED qui produit de l’énergie (P</a:t>
            </a:r>
            <a:r>
              <a:rPr baseline="-25000" lang="fr-FR"/>
              <a:t>G </a:t>
            </a:r>
            <a:r>
              <a:rPr lang="fr-FR"/>
              <a:t>&gt;0)</a:t>
            </a:r>
            <a:endParaRPr/>
          </a:p>
          <a:p>
            <a:pPr indent="-333756" lvl="0" marL="914400" rtl="0" algn="l">
              <a:lnSpc>
                <a:spcPct val="100000"/>
              </a:lnSpc>
              <a:spcBef>
                <a:spcPts val="0"/>
              </a:spcBef>
              <a:spcAft>
                <a:spcPts val="0"/>
              </a:spcAft>
              <a:buSzPts val="1656"/>
              <a:buChar char="-"/>
            </a:pPr>
            <a:r>
              <a:rPr lang="fr-FR"/>
              <a:t>équation : introduction du producteur → augmentation de la tension dans le noeud</a:t>
            </a:r>
            <a:endParaRPr/>
          </a:p>
          <a:p>
            <a:pPr indent="-333756" lvl="0" marL="457200" rtl="0" algn="l">
              <a:lnSpc>
                <a:spcPct val="100000"/>
              </a:lnSpc>
              <a:spcBef>
                <a:spcPts val="0"/>
              </a:spcBef>
              <a:spcAft>
                <a:spcPts val="0"/>
              </a:spcAft>
              <a:buSzPts val="1656"/>
              <a:buChar char="●"/>
            </a:pPr>
            <a:r>
              <a:rPr lang="fr-FR"/>
              <a:t>Si on ajoute une self au noeud 2 :</a:t>
            </a:r>
            <a:endParaRPr/>
          </a:p>
          <a:p>
            <a:pPr indent="-333756" lvl="0" marL="914400" rtl="0" algn="l">
              <a:lnSpc>
                <a:spcPct val="100000"/>
              </a:lnSpc>
              <a:spcBef>
                <a:spcPts val="0"/>
              </a:spcBef>
              <a:spcAft>
                <a:spcPts val="0"/>
              </a:spcAft>
              <a:buSzPts val="1656"/>
              <a:buChar char="-"/>
            </a:pPr>
            <a:r>
              <a:rPr lang="fr-FR"/>
              <a:t>consommation de puissance réactive → augmentation de la puissance dans la ligne</a:t>
            </a:r>
            <a:endParaRPr/>
          </a:p>
          <a:p>
            <a:pPr indent="-333756" lvl="0" marL="914400" rtl="0" algn="l">
              <a:lnSpc>
                <a:spcPct val="100000"/>
              </a:lnSpc>
              <a:spcBef>
                <a:spcPts val="0"/>
              </a:spcBef>
              <a:spcAft>
                <a:spcPts val="0"/>
              </a:spcAft>
              <a:buSzPts val="1656"/>
              <a:buChar char="-"/>
            </a:pPr>
            <a:r>
              <a:rPr lang="fr-FR"/>
              <a:t>effet inverse : diminution de la tension tout en maintenant la puissance active</a:t>
            </a:r>
            <a:endParaRPr/>
          </a:p>
          <a:p>
            <a:pPr indent="0" lvl="0" marL="0" rtl="0" algn="l">
              <a:lnSpc>
                <a:spcPct val="100000"/>
              </a:lnSpc>
              <a:spcBef>
                <a:spcPts val="600"/>
              </a:spcBef>
              <a:spcAft>
                <a:spcPts val="600"/>
              </a:spcAft>
              <a:buSzPts val="1656"/>
              <a:buNone/>
            </a:pPr>
            <a:r>
              <a:rPr lang="fr-FR"/>
              <a:t>            </a:t>
            </a:r>
            <a:r>
              <a:rPr b="1" lang="fr-FR"/>
              <a:t>Régulation de la surtension</a:t>
            </a:r>
            <a:endParaRPr b="1"/>
          </a:p>
        </p:txBody>
      </p:sp>
      <p:sp>
        <p:nvSpPr>
          <p:cNvPr id="158" name="Google Shape;158;p1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fr-FR"/>
              <a:t>‹#›</a:t>
            </a:fld>
            <a:endParaRPr/>
          </a:p>
        </p:txBody>
      </p:sp>
      <p:pic>
        <p:nvPicPr>
          <p:cNvPr id="159" name="Google Shape;159;p18"/>
          <p:cNvPicPr preferRelativeResize="0"/>
          <p:nvPr/>
        </p:nvPicPr>
        <p:blipFill rotWithShape="1">
          <a:blip r:embed="rId3">
            <a:alphaModFix/>
          </a:blip>
          <a:srcRect b="0" l="-3616" r="0" t="0"/>
          <a:stretch/>
        </p:blipFill>
        <p:spPr>
          <a:xfrm>
            <a:off x="6446800" y="2384950"/>
            <a:ext cx="5242350" cy="3571175"/>
          </a:xfrm>
          <a:prstGeom prst="rect">
            <a:avLst/>
          </a:prstGeom>
          <a:noFill/>
          <a:ln>
            <a:noFill/>
          </a:ln>
        </p:spPr>
      </p:pic>
      <p:sp>
        <p:nvSpPr>
          <p:cNvPr id="160" name="Google Shape;160;p18"/>
          <p:cNvSpPr/>
          <p:nvPr/>
        </p:nvSpPr>
        <p:spPr>
          <a:xfrm>
            <a:off x="885900" y="4768475"/>
            <a:ext cx="345000" cy="2346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581200" y="5445550"/>
            <a:ext cx="427800" cy="23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6802425" y="4599800"/>
            <a:ext cx="5242500" cy="36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6791728" y="4633775"/>
            <a:ext cx="5242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2 - Ligne d’exemple modelé par une impédance</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PRISE EN MAIN DU PROJET – 1/2</a:t>
            </a:r>
            <a:endParaRPr/>
          </a:p>
        </p:txBody>
      </p:sp>
      <p:sp>
        <p:nvSpPr>
          <p:cNvPr id="170" name="Google Shape;170;p1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00000"/>
              </a:lnSpc>
              <a:spcBef>
                <a:spcPts val="0"/>
              </a:spcBef>
              <a:spcAft>
                <a:spcPts val="0"/>
              </a:spcAft>
              <a:buSzPts val="1656"/>
              <a:buFont typeface="Arial"/>
              <a:buChar char="•"/>
            </a:pPr>
            <a:r>
              <a:rPr b="0" i="0" lang="fr-FR">
                <a:solidFill>
                  <a:schemeClr val="dk1"/>
                </a:solidFill>
                <a:latin typeface="Arial"/>
                <a:ea typeface="Arial"/>
                <a:cs typeface="Arial"/>
                <a:sym typeface="Arial"/>
              </a:rPr>
              <a:t>Python avec Pandapower, Scipy et notebooks pour l'optimisation de réseau électrique</a:t>
            </a:r>
            <a:endParaRPr/>
          </a:p>
          <a:p>
            <a:pPr indent="-306000" lvl="0" marL="306000" rtl="0" algn="l">
              <a:lnSpc>
                <a:spcPct val="100000"/>
              </a:lnSpc>
              <a:spcBef>
                <a:spcPts val="960"/>
              </a:spcBef>
              <a:spcAft>
                <a:spcPts val="0"/>
              </a:spcAft>
              <a:buSzPts val="1656"/>
              <a:buFont typeface="Arial"/>
              <a:buChar char="•"/>
            </a:pPr>
            <a:r>
              <a:rPr b="0" i="0" lang="fr-FR">
                <a:solidFill>
                  <a:schemeClr val="dk1"/>
                </a:solidFill>
                <a:latin typeface="Arial"/>
                <a:ea typeface="Arial"/>
                <a:cs typeface="Arial"/>
                <a:sym typeface="Arial"/>
              </a:rPr>
              <a:t>Utilisation du réseau HTA CIGRE de base</a:t>
            </a:r>
            <a:endParaRPr/>
          </a:p>
          <a:p>
            <a:pPr indent="-306000" lvl="0" marL="306000" rtl="0" algn="l">
              <a:lnSpc>
                <a:spcPct val="100000"/>
              </a:lnSpc>
              <a:spcBef>
                <a:spcPts val="960"/>
              </a:spcBef>
              <a:spcAft>
                <a:spcPts val="0"/>
              </a:spcAft>
              <a:buSzPts val="1656"/>
              <a:buFont typeface="Arial"/>
              <a:buChar char="•"/>
            </a:pPr>
            <a:r>
              <a:rPr b="0" i="0" lang="fr-FR">
                <a:solidFill>
                  <a:schemeClr val="dk1"/>
                </a:solidFill>
                <a:latin typeface="Arial"/>
                <a:ea typeface="Arial"/>
                <a:cs typeface="Arial"/>
                <a:sym typeface="Arial"/>
              </a:rPr>
              <a:t>Modifications de réseau pour travailler sur une surtension</a:t>
            </a:r>
            <a:endParaRPr/>
          </a:p>
          <a:p>
            <a:pPr indent="-306000" lvl="0" marL="306000" rtl="0" algn="l">
              <a:lnSpc>
                <a:spcPct val="100000"/>
              </a:lnSpc>
              <a:spcBef>
                <a:spcPts val="960"/>
              </a:spcBef>
              <a:spcAft>
                <a:spcPts val="0"/>
              </a:spcAft>
              <a:buSzPts val="1656"/>
              <a:buFont typeface="Arial"/>
              <a:buChar char="•"/>
            </a:pPr>
            <a:r>
              <a:rPr b="0" i="0" lang="fr-FR">
                <a:solidFill>
                  <a:schemeClr val="dk1"/>
                </a:solidFill>
                <a:latin typeface="Arial"/>
                <a:ea typeface="Arial"/>
                <a:cs typeface="Arial"/>
                <a:sym typeface="Arial"/>
              </a:rPr>
              <a:t>Réduction de puissance dans les nœuds 1 et 12, ajout de générateurs statiques</a:t>
            </a:r>
            <a:endParaRPr/>
          </a:p>
          <a:p>
            <a:pPr indent="-306000" lvl="0" marL="306000" rtl="0" algn="l">
              <a:lnSpc>
                <a:spcPct val="100000"/>
              </a:lnSpc>
              <a:spcBef>
                <a:spcPts val="960"/>
              </a:spcBef>
              <a:spcAft>
                <a:spcPts val="0"/>
              </a:spcAft>
              <a:buSzPts val="1656"/>
              <a:buFont typeface="Arial"/>
              <a:buChar char="•"/>
            </a:pPr>
            <a:r>
              <a:rPr b="0" i="0" lang="fr-FR">
                <a:solidFill>
                  <a:schemeClr val="dk1"/>
                </a:solidFill>
                <a:latin typeface="Arial"/>
                <a:ea typeface="Arial"/>
                <a:cs typeface="Arial"/>
                <a:sym typeface="Arial"/>
              </a:rPr>
              <a:t>Augmentation de la puissance du producteur éolien au nœud 7</a:t>
            </a:r>
            <a:endParaRPr/>
          </a:p>
          <a:p>
            <a:pPr indent="-306000" lvl="0" marL="306000" rtl="0" algn="l">
              <a:lnSpc>
                <a:spcPct val="100000"/>
              </a:lnSpc>
              <a:spcBef>
                <a:spcPts val="960"/>
              </a:spcBef>
              <a:spcAft>
                <a:spcPts val="0"/>
              </a:spcAft>
              <a:buSzPts val="1656"/>
              <a:buFont typeface="Arial"/>
              <a:buChar char="•"/>
            </a:pPr>
            <a:r>
              <a:rPr b="0" i="0" lang="fr-FR">
                <a:solidFill>
                  <a:schemeClr val="dk1"/>
                </a:solidFill>
                <a:latin typeface="Arial"/>
                <a:ea typeface="Arial"/>
                <a:cs typeface="Arial"/>
                <a:sym typeface="Arial"/>
              </a:rPr>
              <a:t>Réseau modifié présentant une surtension principale correspondant au producteur éolien</a:t>
            </a:r>
            <a:endParaRPr/>
          </a:p>
        </p:txBody>
      </p:sp>
      <p:pic>
        <p:nvPicPr>
          <p:cNvPr id="171" name="Google Shape;171;p19"/>
          <p:cNvPicPr preferRelativeResize="0"/>
          <p:nvPr>
            <p:ph idx="2" type="body"/>
          </p:nvPr>
        </p:nvPicPr>
        <p:blipFill rotWithShape="1">
          <a:blip r:embed="rId3">
            <a:alphaModFix/>
          </a:blip>
          <a:srcRect b="9206" l="0" r="0" t="0"/>
          <a:stretch/>
        </p:blipFill>
        <p:spPr>
          <a:xfrm>
            <a:off x="6777075" y="1946401"/>
            <a:ext cx="4125300" cy="3769800"/>
          </a:xfrm>
          <a:prstGeom prst="rect">
            <a:avLst/>
          </a:prstGeom>
          <a:noFill/>
          <a:ln>
            <a:noFill/>
          </a:ln>
        </p:spPr>
      </p:pic>
      <p:sp>
        <p:nvSpPr>
          <p:cNvPr id="172" name="Google Shape;172;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173" name="Google Shape;173;p19"/>
          <p:cNvSpPr txBox="1"/>
          <p:nvPr/>
        </p:nvSpPr>
        <p:spPr>
          <a:xfrm>
            <a:off x="6953776" y="5861050"/>
            <a:ext cx="3771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3 - Réseau CIGRE original [2]</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PRISE EN MAIN DU PROJET – 2/2</a:t>
            </a:r>
            <a:endParaRPr/>
          </a:p>
        </p:txBody>
      </p:sp>
      <p:sp>
        <p:nvSpPr>
          <p:cNvPr id="180" name="Google Shape;180;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fr-FR"/>
              <a:t>31/03/2023</a:t>
            </a:r>
            <a:endParaRPr/>
          </a:p>
        </p:txBody>
      </p:sp>
      <p:sp>
        <p:nvSpPr>
          <p:cNvPr id="181" name="Google Shape;181;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pic>
        <p:nvPicPr>
          <p:cNvPr id="182" name="Google Shape;182;p20"/>
          <p:cNvPicPr preferRelativeResize="0"/>
          <p:nvPr/>
        </p:nvPicPr>
        <p:blipFill rotWithShape="1">
          <a:blip r:embed="rId3">
            <a:alphaModFix/>
          </a:blip>
          <a:srcRect b="18566" l="0" r="0" t="0"/>
          <a:stretch/>
        </p:blipFill>
        <p:spPr>
          <a:xfrm>
            <a:off x="-202200" y="2427225"/>
            <a:ext cx="8664925" cy="3239325"/>
          </a:xfrm>
          <a:prstGeom prst="rect">
            <a:avLst/>
          </a:prstGeom>
          <a:noFill/>
          <a:ln>
            <a:noFill/>
          </a:ln>
        </p:spPr>
      </p:pic>
      <p:pic>
        <p:nvPicPr>
          <p:cNvPr id="183" name="Google Shape;183;p20"/>
          <p:cNvPicPr preferRelativeResize="0"/>
          <p:nvPr/>
        </p:nvPicPr>
        <p:blipFill rotWithShape="1">
          <a:blip r:embed="rId4">
            <a:alphaModFix/>
          </a:blip>
          <a:srcRect b="7114" l="0" r="0" t="0"/>
          <a:stretch/>
        </p:blipFill>
        <p:spPr>
          <a:xfrm>
            <a:off x="7963150" y="2011100"/>
            <a:ext cx="3308225" cy="4172900"/>
          </a:xfrm>
          <a:prstGeom prst="rect">
            <a:avLst/>
          </a:prstGeom>
          <a:noFill/>
          <a:ln>
            <a:noFill/>
          </a:ln>
        </p:spPr>
      </p:pic>
      <p:sp>
        <p:nvSpPr>
          <p:cNvPr id="184" name="Google Shape;184;p20"/>
          <p:cNvSpPr txBox="1"/>
          <p:nvPr/>
        </p:nvSpPr>
        <p:spPr>
          <a:xfrm>
            <a:off x="933550" y="5662300"/>
            <a:ext cx="6877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4 - Tensions aux réseaux CIGRE original et après modifications</a:t>
            </a:r>
            <a:endParaRPr b="0" i="0" sz="1800" u="none" cap="none" strike="noStrike">
              <a:solidFill>
                <a:schemeClr val="dk1"/>
              </a:solidFill>
              <a:latin typeface="Gill Sans"/>
              <a:ea typeface="Gill Sans"/>
              <a:cs typeface="Gill Sans"/>
              <a:sym typeface="Gill Sans"/>
            </a:endParaRPr>
          </a:p>
        </p:txBody>
      </p:sp>
      <p:sp>
        <p:nvSpPr>
          <p:cNvPr id="185" name="Google Shape;185;p20"/>
          <p:cNvSpPr txBox="1"/>
          <p:nvPr/>
        </p:nvSpPr>
        <p:spPr>
          <a:xfrm>
            <a:off x="7780211" y="6184000"/>
            <a:ext cx="367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FR" sz="1800">
                <a:solidFill>
                  <a:schemeClr val="dk1"/>
                </a:solidFill>
                <a:latin typeface="Gill Sans"/>
                <a:ea typeface="Gill Sans"/>
                <a:cs typeface="Gill Sans"/>
                <a:sym typeface="Gill Sans"/>
              </a:rPr>
              <a:t>Figure 5 - Réseau après modifications</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fr-FR"/>
              <a:t>FORMULATION INITIALE DU PROBLÈME</a:t>
            </a:r>
            <a:endParaRPr/>
          </a:p>
        </p:txBody>
      </p:sp>
      <p:sp>
        <p:nvSpPr>
          <p:cNvPr id="192" name="Google Shape;192;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fr-FR"/>
              <a:t>‹#›</a:t>
            </a:fld>
            <a:endParaRPr/>
          </a:p>
        </p:txBody>
      </p:sp>
      <p:sp>
        <p:nvSpPr>
          <p:cNvPr id="193" name="Google Shape;193;p21"/>
          <p:cNvSpPr txBox="1"/>
          <p:nvPr/>
        </p:nvSpPr>
        <p:spPr>
          <a:xfrm>
            <a:off x="457200" y="2127380"/>
            <a:ext cx="11327363"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Gill Sans"/>
                <a:ea typeface="Gill Sans"/>
                <a:cs typeface="Gill Sans"/>
                <a:sym typeface="Gill Sans"/>
              </a:rPr>
              <a:t>Problème initialement formulé en mono-objectif pour un nombre de selfs fixé, avec la tension nominale du réseau et un nombre de nœuds donnés.</a:t>
            </a:r>
            <a:endParaRPr b="0" i="0" sz="1400" u="none" cap="none" strike="noStrike">
              <a:solidFill>
                <a:srgbClr val="000000"/>
              </a:solidFill>
              <a:latin typeface="Arial"/>
              <a:ea typeface="Arial"/>
              <a:cs typeface="Arial"/>
              <a:sym typeface="Arial"/>
            </a:endParaRPr>
          </a:p>
        </p:txBody>
      </p:sp>
      <p:pic>
        <p:nvPicPr>
          <p:cNvPr id="194" name="Google Shape;194;p21"/>
          <p:cNvPicPr preferRelativeResize="0"/>
          <p:nvPr/>
        </p:nvPicPr>
        <p:blipFill>
          <a:blip r:embed="rId3">
            <a:alphaModFix/>
          </a:blip>
          <a:stretch>
            <a:fillRect/>
          </a:stretch>
        </p:blipFill>
        <p:spPr>
          <a:xfrm>
            <a:off x="457200" y="3183074"/>
            <a:ext cx="6218032" cy="2773050"/>
          </a:xfrm>
          <a:prstGeom prst="rect">
            <a:avLst/>
          </a:prstGeom>
          <a:noFill/>
          <a:ln>
            <a:noFill/>
          </a:ln>
        </p:spPr>
      </p:pic>
      <p:pic>
        <p:nvPicPr>
          <p:cNvPr id="195" name="Google Shape;195;p21"/>
          <p:cNvPicPr preferRelativeResize="0"/>
          <p:nvPr/>
        </p:nvPicPr>
        <p:blipFill>
          <a:blip r:embed="rId4">
            <a:alphaModFix/>
          </a:blip>
          <a:stretch>
            <a:fillRect/>
          </a:stretch>
        </p:blipFill>
        <p:spPr>
          <a:xfrm>
            <a:off x="7319437" y="3585724"/>
            <a:ext cx="3879975" cy="1967775"/>
          </a:xfrm>
          <a:prstGeom prst="rect">
            <a:avLst/>
          </a:prstGeom>
          <a:noFill/>
          <a:ln>
            <a:noFill/>
          </a:ln>
        </p:spPr>
      </p:pic>
      <p:sp>
        <p:nvSpPr>
          <p:cNvPr id="196" name="Google Shape;196;p21"/>
          <p:cNvSpPr txBox="1"/>
          <p:nvPr/>
        </p:nvSpPr>
        <p:spPr>
          <a:xfrm>
            <a:off x="7651686" y="3259650"/>
            <a:ext cx="3674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fr-FR" sz="1600">
                <a:solidFill>
                  <a:schemeClr val="dk1"/>
                </a:solidFill>
                <a:latin typeface="Gill Sans"/>
                <a:ea typeface="Gill Sans"/>
                <a:cs typeface="Gill Sans"/>
                <a:sym typeface="Gill Sans"/>
              </a:rPr>
              <a:t>Formulation mathématique :</a:t>
            </a:r>
            <a:endParaRPr b="1" i="0" sz="1600" u="none" cap="none" strike="noStrike">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e">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0C3505C5AB054E9A078576FD7B8413" ma:contentTypeVersion="2" ma:contentTypeDescription="Crée un document." ma:contentTypeScope="" ma:versionID="881685cd23c94ba3b16e85222d0a5e1e">
  <xsd:schema xmlns:xsd="http://www.w3.org/2001/XMLSchema" xmlns:xs="http://www.w3.org/2001/XMLSchema" xmlns:p="http://schemas.microsoft.com/office/2006/metadata/properties" xmlns:ns2="9988b05f-59e4-4966-8003-0143664361b9" targetNamespace="http://schemas.microsoft.com/office/2006/metadata/properties" ma:root="true" ma:fieldsID="fd29192abb0fef13f3a354a1919c93b0" ns2:_="">
    <xsd:import namespace="9988b05f-59e4-4966-8003-0143664361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88b05f-59e4-4966-8003-0143664361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2F497A-B3F1-4CFA-9A44-C154CB1277AA}"/>
</file>

<file path=customXml/itemProps2.xml><?xml version="1.0" encoding="utf-8"?>
<ds:datastoreItem xmlns:ds="http://schemas.openxmlformats.org/officeDocument/2006/customXml" ds:itemID="{5643936A-33CD-4848-8D0A-BF7764CEE760}"/>
</file>

<file path=customXml/itemProps3.xml><?xml version="1.0" encoding="utf-8"?>
<ds:datastoreItem xmlns:ds="http://schemas.openxmlformats.org/officeDocument/2006/customXml" ds:itemID="{51E736BB-B137-4E47-A886-DA8F3A27535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0x010100690C3505C5AB054E9A078576FD7B8413</vt:lpwstr>
  </property>
</Properties>
</file>