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317280" y="3682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Entregar Cardápio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Cliente solicita cardápio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Garçom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 Entregar cardápio ao cliente.</a:t>
            </a:r>
            <a:endParaRPr lang="pt-BR" b="0" strike="noStrike" spc="-1" dirty="0">
              <a:latin typeface="Arial"/>
            </a:endParaRPr>
          </a:p>
        </p:txBody>
      </p:sp>
      <p:pic>
        <p:nvPicPr>
          <p:cNvPr id="39" name="Imagem 38"/>
          <p:cNvPicPr/>
          <p:nvPr/>
        </p:nvPicPr>
        <p:blipFill>
          <a:blip r:embed="rId2"/>
          <a:stretch/>
        </p:blipFill>
        <p:spPr>
          <a:xfrm>
            <a:off x="593640" y="385560"/>
            <a:ext cx="5526000" cy="39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sz="1800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Anotar Pedido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sz="1800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Cliente Delivery solicita pedido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sz="1800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sz="1800" b="0" strike="noStrike" spc="-1" dirty="0">
                <a:solidFill>
                  <a:srgbClr val="1A1A1A"/>
                </a:solidFill>
                <a:latin typeface="Arial"/>
                <a:ea typeface="Arial"/>
              </a:rPr>
              <a:t> Verificar se o pedido realizado pelo cliente pode ser atendido.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1A1A1A"/>
                </a:solidFill>
                <a:latin typeface="Arial"/>
                <a:ea typeface="Arial"/>
              </a:rPr>
              <a:t>1.1.</a:t>
            </a:r>
            <a:r>
              <a:rPr lang="pt-BR" sz="1800" b="0" strike="noStrike" spc="-1" dirty="0">
                <a:solidFill>
                  <a:srgbClr val="1A1A1A"/>
                </a:solidFill>
                <a:latin typeface="Arial"/>
                <a:ea typeface="Arial"/>
              </a:rPr>
              <a:t> Se algum item não puder ser atendido, recusar o pedido e finalizar.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1A1A1A"/>
                </a:solidFill>
                <a:latin typeface="Arial"/>
                <a:ea typeface="Arial"/>
              </a:rPr>
              <a:t>2.</a:t>
            </a:r>
            <a:r>
              <a:rPr lang="pt-BR" sz="1800" b="0" strike="noStrike" spc="-1" dirty="0">
                <a:solidFill>
                  <a:srgbClr val="1A1A1A"/>
                </a:solidFill>
                <a:latin typeface="Arial"/>
                <a:ea typeface="Arial"/>
              </a:rPr>
              <a:t> Criar um novo pedido.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57" name="Imagem 56"/>
          <p:cNvPicPr/>
          <p:nvPr/>
        </p:nvPicPr>
        <p:blipFill>
          <a:blip r:embed="rId2"/>
          <a:stretch/>
        </p:blipFill>
        <p:spPr>
          <a:xfrm>
            <a:off x="181080" y="218880"/>
            <a:ext cx="6175080" cy="46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Solicitar Preparação dos Itens do pedido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Pizzaiolos itens solicitados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1A1A1A"/>
                </a:solidFill>
                <a:latin typeface="Arial"/>
                <a:ea typeface="Arial"/>
              </a:rPr>
              <a:t>1. </a:t>
            </a:r>
            <a:r>
              <a:rPr lang="pt-BR" sz="1900" b="0" strike="noStrike" spc="-1">
                <a:solidFill>
                  <a:srgbClr val="1A1A1A"/>
                </a:solidFill>
                <a:latin typeface="Arial"/>
                <a:ea typeface="Arial"/>
              </a:rPr>
              <a:t>Solicitar itens pendentes aos setores responsáveis, marcando os itens solicitados como "solicitado".</a:t>
            </a:r>
            <a:endParaRPr lang="pt-BR" sz="1900" b="0" strike="noStrike" spc="-1">
              <a:latin typeface="Arial"/>
            </a:endParaRPr>
          </a:p>
        </p:txBody>
      </p:sp>
      <p:pic>
        <p:nvPicPr>
          <p:cNvPr id="59" name="Imagem 58"/>
          <p:cNvPicPr/>
          <p:nvPr/>
        </p:nvPicPr>
        <p:blipFill>
          <a:blip r:embed="rId2"/>
          <a:stretch/>
        </p:blipFill>
        <p:spPr>
          <a:xfrm>
            <a:off x="181080" y="218880"/>
            <a:ext cx="6175080" cy="46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Entregar Itens Prontos do setor de Pizzaiolos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Pizzaiolos entregam itens prontos 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sz="2000" b="0" strike="noStrike" spc="-1">
                <a:solidFill>
                  <a:srgbClr val="1A1A1A"/>
                </a:solidFill>
                <a:latin typeface="Arial"/>
                <a:ea typeface="Arial"/>
              </a:rPr>
              <a:t> Entregar os itens prontos do setor de pizzaiolos ao cliente, marcando os itens entregues como "entregue".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61" name="Imagem 60"/>
          <p:cNvPicPr/>
          <p:nvPr/>
        </p:nvPicPr>
        <p:blipFill>
          <a:blip r:embed="rId2"/>
          <a:stretch/>
        </p:blipFill>
        <p:spPr>
          <a:xfrm>
            <a:off x="181080" y="218880"/>
            <a:ext cx="6175080" cy="46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Entregar Itens Prontos do Balcão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Balção entrega itens prontos 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sz="2000" b="0" strike="noStrike" spc="-1">
                <a:solidFill>
                  <a:srgbClr val="1A1A1A"/>
                </a:solidFill>
                <a:latin typeface="Arial"/>
                <a:ea typeface="Arial"/>
              </a:rPr>
              <a:t> Entregar os itens prontos ao cliente, marcando os itens entregues como "entregue".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63" name="Imagem 62"/>
          <p:cNvPicPr/>
          <p:nvPr/>
        </p:nvPicPr>
        <p:blipFill>
          <a:blip r:embed="rId2"/>
          <a:stretch/>
        </p:blipFill>
        <p:spPr>
          <a:xfrm>
            <a:off x="181080" y="218880"/>
            <a:ext cx="6175080" cy="46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Cancela pedido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Cliente cancela pedido.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sz="2000" b="0" strike="noStrike" spc="-1">
                <a:solidFill>
                  <a:srgbClr val="1A1A1A"/>
                </a:solidFill>
                <a:latin typeface="Arial"/>
                <a:ea typeface="Arial"/>
              </a:rPr>
              <a:t> Cliente cancela pedido, devido alguma falha ou por escolha própria.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1A1A1A"/>
                </a:solidFill>
                <a:latin typeface="Arial"/>
                <a:ea typeface="Arial"/>
              </a:rPr>
              <a:t>1.1.</a:t>
            </a:r>
            <a:r>
              <a:rPr lang="pt-BR" sz="1600" b="0" strike="noStrike" spc="-1">
                <a:solidFill>
                  <a:srgbClr val="1A1A1A"/>
                </a:solidFill>
                <a:latin typeface="Arial"/>
                <a:ea typeface="Arial"/>
              </a:rPr>
              <a:t> Caso o cliente cancele um pedido devido alguma falha, a atendente receberá a reclamação.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65" name="Imagem 64"/>
          <p:cNvPicPr/>
          <p:nvPr/>
        </p:nvPicPr>
        <p:blipFill>
          <a:blip r:embed="rId2"/>
          <a:stretch/>
        </p:blipFill>
        <p:spPr>
          <a:xfrm>
            <a:off x="181080" y="218880"/>
            <a:ext cx="6175080" cy="46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Encaminhar Pedido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Entregador entrega itens prontos + conta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Entregador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sz="2000" b="0" strike="noStrike" spc="-1">
                <a:solidFill>
                  <a:srgbClr val="1A1A1A"/>
                </a:solidFill>
                <a:latin typeface="Arial"/>
                <a:ea typeface="Arial"/>
              </a:rPr>
              <a:t> O entregador deverá efetuar a entrega do pedido e repassar a conta ao cliente.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  <p:pic>
        <p:nvPicPr>
          <p:cNvPr id="67" name="Imagem 66"/>
          <p:cNvPicPr/>
          <p:nvPr/>
        </p:nvPicPr>
        <p:blipFill>
          <a:blip r:embed="rId2"/>
          <a:stretch/>
        </p:blipFill>
        <p:spPr>
          <a:xfrm>
            <a:off x="181080" y="218880"/>
            <a:ext cx="6175080" cy="46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Encaminhar  Conta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Caixa encaminha conta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Entregador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sz="2000" b="0" strike="noStrike" spc="-1">
                <a:solidFill>
                  <a:srgbClr val="1A1A1A"/>
                </a:solidFill>
                <a:latin typeface="Arial"/>
                <a:ea typeface="Arial"/>
              </a:rPr>
              <a:t> Caixa deverá enviar a conta do pedido ao entregador.</a:t>
            </a:r>
            <a:r>
              <a:rPr lang="pt-BR" sz="1400" b="0" strike="noStrike" spc="-1">
                <a:solidFill>
                  <a:srgbClr val="1A1A1A"/>
                </a:solidFill>
                <a:latin typeface="Arial"/>
                <a:ea typeface="Arial"/>
              </a:rPr>
              <a:t> 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69" name="Imagem 68"/>
          <p:cNvPicPr/>
          <p:nvPr/>
        </p:nvPicPr>
        <p:blipFill>
          <a:blip r:embed="rId2"/>
          <a:stretch/>
        </p:blipFill>
        <p:spPr>
          <a:xfrm>
            <a:off x="181080" y="218880"/>
            <a:ext cx="6175080" cy="46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Não entregar o produto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Entregador não entrega itens prontos + conta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Atendente e Entregador.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1A1A1A"/>
                </a:solidFill>
                <a:latin typeface="Arial"/>
                <a:ea typeface="Arial"/>
              </a:rPr>
              <a:t>1. </a:t>
            </a:r>
            <a:r>
              <a:rPr lang="pt-BR" sz="2000" b="0" strike="noStrike" spc="-1">
                <a:solidFill>
                  <a:srgbClr val="1A1A1A"/>
                </a:solidFill>
                <a:latin typeface="Arial"/>
                <a:ea typeface="Arial"/>
              </a:rPr>
              <a:t>Caso ocorra algum imprevisto em relação ao pedido, a atendente irá notificar o cliente.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181080" y="218880"/>
            <a:ext cx="6175080" cy="46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Receber Reclamação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sz="1400" b="0" strike="noStrike" spc="-1">
                <a:solidFill>
                  <a:srgbClr val="1A1A1A"/>
                </a:solidFill>
                <a:latin typeface="Arial"/>
                <a:ea typeface="Arial"/>
              </a:rPr>
              <a:t>: 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Cliente Delivery envia reclamação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sz="2000" b="0" strike="noStrike" spc="-1">
                <a:solidFill>
                  <a:srgbClr val="1A1A1A"/>
                </a:solidFill>
                <a:latin typeface="Arial"/>
                <a:ea typeface="Arial"/>
              </a:rPr>
              <a:t> Após receber a reclamação, o atendente deverá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1A1A1A"/>
                </a:solidFill>
                <a:latin typeface="Arial"/>
                <a:ea typeface="Arial"/>
              </a:rPr>
              <a:t>armazenar as informações sobre o problema.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  <p:pic>
        <p:nvPicPr>
          <p:cNvPr id="73" name="Imagem 72"/>
          <p:cNvPicPr/>
          <p:nvPr/>
        </p:nvPicPr>
        <p:blipFill>
          <a:blip r:embed="rId2"/>
          <a:stretch/>
        </p:blipFill>
        <p:spPr>
          <a:xfrm>
            <a:off x="288000" y="216000"/>
            <a:ext cx="5303160" cy="46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Informar Reclamações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Balção recebe reclamação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sz="2000" b="0" strike="noStrike" spc="-1">
                <a:solidFill>
                  <a:srgbClr val="1A1A1A"/>
                </a:solidFill>
                <a:latin typeface="Arial"/>
                <a:ea typeface="Arial"/>
              </a:rPr>
              <a:t> Após receber a reclamação, o atendente deverá tomar as devidas providências.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88000" y="216000"/>
            <a:ext cx="5303160" cy="46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Anotar Pedido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Cliente realiza pedido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Garçom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 Verificar se o pedido realizado pelo cliente pode ser atendido.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1.1.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 Se algum item não puder ser atendido, recusar o pedido e finalizar.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2.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 Criar um novo pedido.</a:t>
            </a:r>
            <a:endParaRPr lang="pt-BR" b="0" strike="noStrike" spc="-1" dirty="0">
              <a:latin typeface="Arial"/>
            </a:endParaRPr>
          </a:p>
        </p:txBody>
      </p:sp>
      <p:pic>
        <p:nvPicPr>
          <p:cNvPr id="41" name="Imagem 40"/>
          <p:cNvPicPr/>
          <p:nvPr/>
        </p:nvPicPr>
        <p:blipFill>
          <a:blip r:embed="rId2"/>
          <a:stretch/>
        </p:blipFill>
        <p:spPr>
          <a:xfrm>
            <a:off x="594000" y="385920"/>
            <a:ext cx="5526000" cy="39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Receber lista de produtos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Gerente solicita lista de produtos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Gerente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sz="2000" b="0" strike="noStrike" spc="-1">
                <a:solidFill>
                  <a:srgbClr val="1A1A1A"/>
                </a:solidFill>
                <a:latin typeface="Arial"/>
                <a:ea typeface="Arial"/>
              </a:rPr>
              <a:t> O Gerente deve listar os produtos que estão faltando em seu estoque.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406800" y="144000"/>
            <a:ext cx="5640840" cy="449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Enviar pagamento dos Produtos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Caixa envia pagamento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Gerente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sz="2000" b="0" strike="noStrike" spc="-1">
                <a:solidFill>
                  <a:srgbClr val="1A1A1A"/>
                </a:solidFill>
                <a:latin typeface="Arial"/>
                <a:ea typeface="Arial"/>
              </a:rPr>
              <a:t> Após receber o orçamento da lista de produtos, o gerente irá enviar o pagamento necessário.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  <p:pic>
        <p:nvPicPr>
          <p:cNvPr id="79" name="Imagem 78"/>
          <p:cNvPicPr/>
          <p:nvPr/>
        </p:nvPicPr>
        <p:blipFill>
          <a:blip r:embed="rId2"/>
          <a:stretch/>
        </p:blipFill>
        <p:spPr>
          <a:xfrm>
            <a:off x="406800" y="144000"/>
            <a:ext cx="5640840" cy="449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Enviar Lista de Produtos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Fornecedor recebe lista de produtos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sz="1800" b="0" strike="noStrike" spc="-1">
                <a:solidFill>
                  <a:srgbClr val="1A1A1A"/>
                </a:solidFill>
                <a:latin typeface="Arial"/>
                <a:ea typeface="Arial"/>
              </a:rPr>
              <a:t>: Gerente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sz="2000" b="0" strike="noStrike" spc="-1">
                <a:solidFill>
                  <a:srgbClr val="1A1A1A"/>
                </a:solidFill>
                <a:latin typeface="Arial"/>
                <a:ea typeface="Arial"/>
              </a:rPr>
              <a:t> O gerente recebe os produtos solicitados.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81" name="Imagem 80"/>
          <p:cNvPicPr/>
          <p:nvPr/>
        </p:nvPicPr>
        <p:blipFill>
          <a:blip r:embed="rId2"/>
          <a:stretch/>
        </p:blipFill>
        <p:spPr>
          <a:xfrm>
            <a:off x="406800" y="144000"/>
            <a:ext cx="5640840" cy="449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635292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Solicitar Preparação dos Itens do Pedido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Balcão solicita preparação dos itens.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 Solicitar itens pendentes aos setores responsáveis, marcando os itens solicitados como "solicitado".</a:t>
            </a:r>
            <a:endParaRPr lang="pt-BR" b="0" strike="noStrike" spc="-1" dirty="0">
              <a:latin typeface="Arial"/>
            </a:endParaRPr>
          </a:p>
        </p:txBody>
      </p:sp>
      <p:pic>
        <p:nvPicPr>
          <p:cNvPr id="43" name="Imagem 42"/>
          <p:cNvPicPr/>
          <p:nvPr/>
        </p:nvPicPr>
        <p:blipFill>
          <a:blip r:embed="rId2"/>
          <a:stretch/>
        </p:blipFill>
        <p:spPr>
          <a:xfrm>
            <a:off x="594000" y="385920"/>
            <a:ext cx="5526000" cy="39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635292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Entregar Itens Prontos do Balcão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Balcão entrega itens prontos.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 Entregar os itens prontos ao cliente, marcando os itens entregues como "entregue".</a:t>
            </a:r>
            <a:endParaRPr lang="pt-BR" b="0" strike="noStrike" spc="-1" dirty="0">
              <a:latin typeface="Arial"/>
            </a:endParaRPr>
          </a:p>
        </p:txBody>
      </p:sp>
      <p:pic>
        <p:nvPicPr>
          <p:cNvPr id="45" name="Imagem 44"/>
          <p:cNvPicPr/>
          <p:nvPr/>
        </p:nvPicPr>
        <p:blipFill>
          <a:blip r:embed="rId2"/>
          <a:stretch/>
        </p:blipFill>
        <p:spPr>
          <a:xfrm>
            <a:off x="594000" y="385920"/>
            <a:ext cx="5526000" cy="39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35292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Entregar Itens Prontos do Setor de Pizzaiolos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Pizzaiolos entregam itens prontos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 Entregar os itens prontos do setor de pizzaiolos ao cliente, marcando os itens entregues como "entregue".</a:t>
            </a:r>
            <a:endParaRPr lang="pt-BR" b="0" strike="noStrike" spc="-1" dirty="0">
              <a:latin typeface="Arial"/>
            </a:endParaRPr>
          </a:p>
        </p:txBody>
      </p:sp>
      <p:pic>
        <p:nvPicPr>
          <p:cNvPr id="47" name="Imagem 46"/>
          <p:cNvPicPr/>
          <p:nvPr/>
        </p:nvPicPr>
        <p:blipFill>
          <a:blip r:embed="rId2"/>
          <a:stretch/>
        </p:blipFill>
        <p:spPr>
          <a:xfrm>
            <a:off x="594000" y="385920"/>
            <a:ext cx="5526000" cy="39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635292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Entregar Conta ao Cliente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Caixa envia conta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 Atendente deverá enviar a conta ao cliente.</a:t>
            </a:r>
            <a:endParaRPr lang="pt-BR" b="0" strike="noStrike" spc="-1" dirty="0">
              <a:latin typeface="Arial"/>
            </a:endParaRPr>
          </a:p>
        </p:txBody>
      </p:sp>
      <p:pic>
        <p:nvPicPr>
          <p:cNvPr id="49" name="Imagem 48"/>
          <p:cNvPicPr/>
          <p:nvPr/>
        </p:nvPicPr>
        <p:blipFill>
          <a:blip r:embed="rId2"/>
          <a:stretch/>
        </p:blipFill>
        <p:spPr>
          <a:xfrm>
            <a:off x="594000" y="385920"/>
            <a:ext cx="5526000" cy="39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35292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Encaminhar Solicitação de Conta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Cliente solicita conta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 Encaminhar a solicitação de conta ao Caixa, marcando o pedido correspondente como "conta solicitada".</a:t>
            </a:r>
            <a:endParaRPr lang="pt-BR" b="0" strike="noStrike" spc="-1" dirty="0">
              <a:latin typeface="Arial"/>
            </a:endParaRPr>
          </a:p>
        </p:txBody>
      </p:sp>
      <p:pic>
        <p:nvPicPr>
          <p:cNvPr id="51" name="Imagem 50"/>
          <p:cNvPicPr/>
          <p:nvPr/>
        </p:nvPicPr>
        <p:blipFill>
          <a:blip r:embed="rId2"/>
          <a:stretch/>
        </p:blipFill>
        <p:spPr>
          <a:xfrm>
            <a:off x="594000" y="385920"/>
            <a:ext cx="5526000" cy="39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6388200" y="43272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Pagamento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Cliente efetua pagamento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 Cliente deverá efetuar o pagamento do valor devido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1.1.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 Caso o cliente não efetue o pagamento, o gerente tomará as devidas providências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	</a:t>
            </a:r>
            <a:endParaRPr lang="pt-BR" b="0" strike="noStrike" spc="-1" dirty="0">
              <a:latin typeface="Arial"/>
            </a:endParaRPr>
          </a:p>
        </p:txBody>
      </p:sp>
      <p:pic>
        <p:nvPicPr>
          <p:cNvPr id="53" name="Imagem 52"/>
          <p:cNvPicPr/>
          <p:nvPr/>
        </p:nvPicPr>
        <p:blipFill>
          <a:blip r:embed="rId2"/>
          <a:stretch/>
        </p:blipFill>
        <p:spPr>
          <a:xfrm>
            <a:off x="594000" y="385920"/>
            <a:ext cx="5526000" cy="39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6388200" y="288000"/>
            <a:ext cx="2594520" cy="39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Cancelar Pedido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Cliente cancela pedido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 Cliente cancela pedido, devido alguma falha ou por escolha própria.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1A1A1A"/>
                </a:solidFill>
                <a:latin typeface="Arial"/>
                <a:ea typeface="Arial"/>
              </a:rPr>
              <a:t>1.1.</a:t>
            </a: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 Caso o cliente cancele um pedido devido alguma falha, a atendente receberá a reclamação.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1A1A1A"/>
                </a:solidFill>
                <a:latin typeface="Arial"/>
                <a:ea typeface="Arial"/>
              </a:rPr>
              <a:t>	</a:t>
            </a:r>
            <a:endParaRPr lang="pt-BR" b="0" strike="noStrike" spc="-1" dirty="0">
              <a:latin typeface="Arial"/>
            </a:endParaRPr>
          </a:p>
        </p:txBody>
      </p:sp>
      <p:pic>
        <p:nvPicPr>
          <p:cNvPr id="55" name="Imagem 54"/>
          <p:cNvPicPr/>
          <p:nvPr/>
        </p:nvPicPr>
        <p:blipFill>
          <a:blip r:embed="rId2"/>
          <a:stretch/>
        </p:blipFill>
        <p:spPr>
          <a:xfrm>
            <a:off x="594000" y="385920"/>
            <a:ext cx="5526000" cy="39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778</Words>
  <Application>Microsoft Office PowerPoint</Application>
  <PresentationFormat>Apresentação na tela (16:9)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Luan Almeida</cp:lastModifiedBy>
  <cp:revision>16</cp:revision>
  <dcterms:modified xsi:type="dcterms:W3CDTF">2020-05-28T00:14:40Z</dcterms:modified>
  <dc:language>pt-BR</dc:language>
</cp:coreProperties>
</file>