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7" r:id="rId4"/>
    <p:sldId id="260" r:id="rId5"/>
    <p:sldId id="261" r:id="rId6"/>
    <p:sldId id="259"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9403" autoAdjust="0"/>
  </p:normalViewPr>
  <p:slideViewPr>
    <p:cSldViewPr snapToGrid="0">
      <p:cViewPr varScale="1">
        <p:scale>
          <a:sx n="88" d="100"/>
          <a:sy n="88" d="100"/>
        </p:scale>
        <p:origin x="40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D3B2B-6E6F-4F10-A8D0-77A341E3B40B}" type="datetimeFigureOut">
              <a:rPr lang="en-US" smtClean="0"/>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47305-0F47-4653-9E37-48E1F26DACE6}" type="slidenum">
              <a:rPr lang="en-US" smtClean="0"/>
              <a:t>‹#›</a:t>
            </a:fld>
            <a:endParaRPr lang="en-US"/>
          </a:p>
        </p:txBody>
      </p:sp>
    </p:spTree>
    <p:extLst>
      <p:ext uri="{BB962C8B-B14F-4D97-AF65-F5344CB8AC3E}">
        <p14:creationId xmlns:p14="http://schemas.microsoft.com/office/powerpoint/2010/main" val="1559865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 am Sabrina Purvis, a Data scientist hear to discuss with you, DDS Analytics, the drivers</a:t>
            </a:r>
            <a:r>
              <a:rPr lang="en-US" baseline="0" dirty="0" smtClean="0"/>
              <a:t> and key metrics around attrition and salary in your workforce.  </a:t>
            </a:r>
            <a:endParaRPr lang="en-US" dirty="0"/>
          </a:p>
        </p:txBody>
      </p:sp>
      <p:sp>
        <p:nvSpPr>
          <p:cNvPr id="4" name="Slide Number Placeholder 3"/>
          <p:cNvSpPr>
            <a:spLocks noGrp="1"/>
          </p:cNvSpPr>
          <p:nvPr>
            <p:ph type="sldNum" sz="quarter" idx="10"/>
          </p:nvPr>
        </p:nvSpPr>
        <p:spPr/>
        <p:txBody>
          <a:bodyPr/>
          <a:lstStyle/>
          <a:p>
            <a:fld id="{22C47305-0F47-4653-9E37-48E1F26DACE6}" type="slidenum">
              <a:rPr lang="en-US" smtClean="0"/>
              <a:t>1</a:t>
            </a:fld>
            <a:endParaRPr lang="en-US"/>
          </a:p>
        </p:txBody>
      </p:sp>
    </p:spTree>
    <p:extLst>
      <p:ext uri="{BB962C8B-B14F-4D97-AF65-F5344CB8AC3E}">
        <p14:creationId xmlns:p14="http://schemas.microsoft.com/office/powerpoint/2010/main" val="5831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a:t>
            </a:r>
            <a:r>
              <a:rPr lang="en-US" baseline="0" dirty="0" smtClean="0"/>
              <a:t> first start with attrition.  I need to begin by framing the picture for you of the dataset.  There are dozens of variables presented, both categorical and continuous.  When we have this many variables, it is important to first assess collinearity to ensure we are not penalizing the model with too many like variables.  As shown in the graph, there is significant correlation in the variables all identified as “number of years”.  Further, Job Level, working years and monthly income are similarly correlated.  Finally performance ratings understandably correlate to higher percentage salary increases</a:t>
            </a:r>
            <a:endParaRPr lang="en-US" dirty="0"/>
          </a:p>
        </p:txBody>
      </p:sp>
      <p:sp>
        <p:nvSpPr>
          <p:cNvPr id="4" name="Slide Number Placeholder 3"/>
          <p:cNvSpPr>
            <a:spLocks noGrp="1"/>
          </p:cNvSpPr>
          <p:nvPr>
            <p:ph type="sldNum" sz="quarter" idx="10"/>
          </p:nvPr>
        </p:nvSpPr>
        <p:spPr/>
        <p:txBody>
          <a:bodyPr/>
          <a:lstStyle/>
          <a:p>
            <a:fld id="{22C47305-0F47-4653-9E37-48E1F26DACE6}" type="slidenum">
              <a:rPr lang="en-US" smtClean="0"/>
              <a:t>3</a:t>
            </a:fld>
            <a:endParaRPr lang="en-US"/>
          </a:p>
        </p:txBody>
      </p:sp>
    </p:spTree>
    <p:extLst>
      <p:ext uri="{BB962C8B-B14F-4D97-AF65-F5344CB8AC3E}">
        <p14:creationId xmlns:p14="http://schemas.microsoft.com/office/powerpoint/2010/main" val="921423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reviewing the key continuous (or numeric) variables, I first visually assessed disparate findings between yes and no for attrition in each variable.  Unsurprising, most variables have intuitive, common sense, findings.  The age of the employee generally shows a higher chance for attrition the younger they are.  The distance the employee drives is not a factor.  Income, as it gets higher appears to drive down attrition.  Tenure also plays a part.  As employees work more years, they are less likely to leave.  </a:t>
            </a:r>
          </a:p>
          <a:p>
            <a:endParaRPr lang="en-US" dirty="0"/>
          </a:p>
        </p:txBody>
      </p:sp>
      <p:sp>
        <p:nvSpPr>
          <p:cNvPr id="4" name="Slide Number Placeholder 3"/>
          <p:cNvSpPr>
            <a:spLocks noGrp="1"/>
          </p:cNvSpPr>
          <p:nvPr>
            <p:ph type="sldNum" sz="quarter" idx="10"/>
          </p:nvPr>
        </p:nvSpPr>
        <p:spPr/>
        <p:txBody>
          <a:bodyPr/>
          <a:lstStyle/>
          <a:p>
            <a:fld id="{22C47305-0F47-4653-9E37-48E1F26DACE6}" type="slidenum">
              <a:rPr lang="en-US" smtClean="0"/>
              <a:t>4</a:t>
            </a:fld>
            <a:endParaRPr lang="en-US"/>
          </a:p>
        </p:txBody>
      </p:sp>
    </p:spTree>
    <p:extLst>
      <p:ext uri="{BB962C8B-B14F-4D97-AF65-F5344CB8AC3E}">
        <p14:creationId xmlns:p14="http://schemas.microsoft.com/office/powerpoint/2010/main" val="990764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next assessed your categorical</a:t>
            </a:r>
            <a:r>
              <a:rPr lang="en-US" baseline="0" dirty="0" smtClean="0"/>
              <a:t> variables.  Again visual inspection provides insight.  A few key items stand out.  Gender does NOT factor into attrition.  Marital status does however matter, where single people are more likely to leave.  Attrition is significant in the lowest job levels when compared to the higher ones.  Working overtime also drives up attrition.  Stock Option elections drive down attrition.  Finally, the general satisfaction in the relationship between employer and employee protects against attrition.</a:t>
            </a:r>
          </a:p>
          <a:p>
            <a:endParaRPr lang="en-US" dirty="0"/>
          </a:p>
        </p:txBody>
      </p:sp>
      <p:sp>
        <p:nvSpPr>
          <p:cNvPr id="4" name="Slide Number Placeholder 3"/>
          <p:cNvSpPr>
            <a:spLocks noGrp="1"/>
          </p:cNvSpPr>
          <p:nvPr>
            <p:ph type="sldNum" sz="quarter" idx="10"/>
          </p:nvPr>
        </p:nvSpPr>
        <p:spPr/>
        <p:txBody>
          <a:bodyPr/>
          <a:lstStyle/>
          <a:p>
            <a:fld id="{22C47305-0F47-4653-9E37-48E1F26DACE6}" type="slidenum">
              <a:rPr lang="en-US" smtClean="0"/>
              <a:t>5</a:t>
            </a:fld>
            <a:endParaRPr lang="en-US"/>
          </a:p>
        </p:txBody>
      </p:sp>
    </p:spTree>
    <p:extLst>
      <p:ext uri="{BB962C8B-B14F-4D97-AF65-F5344CB8AC3E}">
        <p14:creationId xmlns:p14="http://schemas.microsoft.com/office/powerpoint/2010/main" val="256356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looking at salary, I</a:t>
            </a:r>
            <a:r>
              <a:rPr lang="en-US" baseline="0" dirty="0" smtClean="0"/>
              <a:t> again discovered that a handful of continuous variables could accurately predict the salary.  Total Working years, Job Level, Years with current manager and distance from home all visually demonstrate a relationship between salary and the variable.  </a:t>
            </a:r>
            <a:endParaRPr lang="en-US" dirty="0"/>
          </a:p>
        </p:txBody>
      </p:sp>
      <p:sp>
        <p:nvSpPr>
          <p:cNvPr id="4" name="Slide Number Placeholder 3"/>
          <p:cNvSpPr>
            <a:spLocks noGrp="1"/>
          </p:cNvSpPr>
          <p:nvPr>
            <p:ph type="sldNum" sz="quarter" idx="10"/>
          </p:nvPr>
        </p:nvSpPr>
        <p:spPr/>
        <p:txBody>
          <a:bodyPr/>
          <a:lstStyle/>
          <a:p>
            <a:fld id="{22C47305-0F47-4653-9E37-48E1F26DACE6}" type="slidenum">
              <a:rPr lang="en-US" smtClean="0"/>
              <a:t>7</a:t>
            </a:fld>
            <a:endParaRPr lang="en-US"/>
          </a:p>
        </p:txBody>
      </p:sp>
    </p:spTree>
    <p:extLst>
      <p:ext uri="{BB962C8B-B14F-4D97-AF65-F5344CB8AC3E}">
        <p14:creationId xmlns:p14="http://schemas.microsoft.com/office/powerpoint/2010/main" val="3262194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Income – it turns out – can be predicted to a residual standard error of 1373.  Income is a linear relationship and it’s increases</a:t>
            </a:r>
            <a:r>
              <a:rPr lang="en-US" baseline="0" dirty="0" smtClean="0"/>
              <a:t> can be decided bases on total working years and job level.  It decreases slightly with distance from home and years with current manager.  That really indicates that as your employees stay with a manager, their annual value doesn’t grow at the same rate as it would with fresh management.  That may be due to job changes, but it certainly is significant.  </a:t>
            </a:r>
            <a:endParaRPr lang="en-US" dirty="0"/>
          </a:p>
        </p:txBody>
      </p:sp>
      <p:sp>
        <p:nvSpPr>
          <p:cNvPr id="4" name="Slide Number Placeholder 3"/>
          <p:cNvSpPr>
            <a:spLocks noGrp="1"/>
          </p:cNvSpPr>
          <p:nvPr>
            <p:ph type="sldNum" sz="quarter" idx="10"/>
          </p:nvPr>
        </p:nvSpPr>
        <p:spPr/>
        <p:txBody>
          <a:bodyPr/>
          <a:lstStyle/>
          <a:p>
            <a:fld id="{22C47305-0F47-4653-9E37-48E1F26DACE6}" type="slidenum">
              <a:rPr lang="en-US" smtClean="0"/>
              <a:t>8</a:t>
            </a:fld>
            <a:endParaRPr lang="en-US"/>
          </a:p>
        </p:txBody>
      </p:sp>
    </p:spTree>
    <p:extLst>
      <p:ext uri="{BB962C8B-B14F-4D97-AF65-F5344CB8AC3E}">
        <p14:creationId xmlns:p14="http://schemas.microsoft.com/office/powerpoint/2010/main" val="3694580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clearly here to talk about how to retain your team and pay the appropriately</a:t>
            </a:r>
            <a:r>
              <a:rPr lang="en-US" baseline="0" dirty="0" smtClean="0"/>
              <a:t> for their work.  </a:t>
            </a:r>
            <a:endParaRPr lang="en-US" dirty="0"/>
          </a:p>
        </p:txBody>
      </p:sp>
      <p:sp>
        <p:nvSpPr>
          <p:cNvPr id="4" name="Slide Number Placeholder 3"/>
          <p:cNvSpPr>
            <a:spLocks noGrp="1"/>
          </p:cNvSpPr>
          <p:nvPr>
            <p:ph type="sldNum" sz="quarter" idx="10"/>
          </p:nvPr>
        </p:nvSpPr>
        <p:spPr/>
        <p:txBody>
          <a:bodyPr/>
          <a:lstStyle/>
          <a:p>
            <a:fld id="{22C47305-0F47-4653-9E37-48E1F26DACE6}" type="slidenum">
              <a:rPr lang="en-US" smtClean="0"/>
              <a:t>9</a:t>
            </a:fld>
            <a:endParaRPr lang="en-US"/>
          </a:p>
        </p:txBody>
      </p:sp>
    </p:spTree>
    <p:extLst>
      <p:ext uri="{BB962C8B-B14F-4D97-AF65-F5344CB8AC3E}">
        <p14:creationId xmlns:p14="http://schemas.microsoft.com/office/powerpoint/2010/main" val="3524994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DDS Analytics</a:t>
            </a:r>
            <a:br>
              <a:rPr lang="en-US" dirty="0" smtClean="0"/>
            </a:br>
            <a:r>
              <a:rPr lang="en-US" dirty="0" smtClean="0"/>
              <a:t>Attrition and Salary Analysis</a:t>
            </a:r>
            <a:endParaRPr lang="en-US" dirty="0"/>
          </a:p>
        </p:txBody>
      </p:sp>
      <p:sp>
        <p:nvSpPr>
          <p:cNvPr id="3" name="Subtitle 2"/>
          <p:cNvSpPr>
            <a:spLocks noGrp="1"/>
          </p:cNvSpPr>
          <p:nvPr>
            <p:ph type="subTitle" idx="1"/>
          </p:nvPr>
        </p:nvSpPr>
        <p:spPr/>
        <p:txBody>
          <a:bodyPr/>
          <a:lstStyle/>
          <a:p>
            <a:r>
              <a:rPr lang="en-US" dirty="0" smtClean="0"/>
              <a:t>Sabrina Purvis</a:t>
            </a:r>
          </a:p>
          <a:p>
            <a:r>
              <a:rPr lang="en-US" dirty="0" smtClean="0"/>
              <a:t>DS 6306</a:t>
            </a:r>
            <a:endParaRPr lang="en-US" dirty="0"/>
          </a:p>
        </p:txBody>
      </p:sp>
    </p:spTree>
    <p:extLst>
      <p:ext uri="{BB962C8B-B14F-4D97-AF65-F5344CB8AC3E}">
        <p14:creationId xmlns:p14="http://schemas.microsoft.com/office/powerpoint/2010/main" val="3021849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Agenda</a:t>
            </a:r>
            <a:endParaRPr lang="en-US" dirty="0"/>
          </a:p>
        </p:txBody>
      </p:sp>
      <p:sp>
        <p:nvSpPr>
          <p:cNvPr id="3" name="Content Placeholder 2"/>
          <p:cNvSpPr>
            <a:spLocks noGrp="1"/>
          </p:cNvSpPr>
          <p:nvPr>
            <p:ph idx="1"/>
          </p:nvPr>
        </p:nvSpPr>
        <p:spPr/>
        <p:txBody>
          <a:bodyPr/>
          <a:lstStyle/>
          <a:p>
            <a:r>
              <a:rPr lang="en-US" dirty="0" smtClean="0"/>
              <a:t>Understanding the drivers in attrition</a:t>
            </a:r>
          </a:p>
          <a:p>
            <a:r>
              <a:rPr lang="en-US" dirty="0" smtClean="0"/>
              <a:t>Proper Prediction of Attrition</a:t>
            </a:r>
          </a:p>
          <a:p>
            <a:r>
              <a:rPr lang="en-US" dirty="0" smtClean="0"/>
              <a:t>Understanding the factors of Salary</a:t>
            </a:r>
          </a:p>
          <a:p>
            <a:r>
              <a:rPr lang="en-US" dirty="0" smtClean="0"/>
              <a:t>Proper Prediction of Salary</a:t>
            </a:r>
            <a:endParaRPr lang="en-US" dirty="0"/>
          </a:p>
        </p:txBody>
      </p:sp>
    </p:spTree>
    <p:extLst>
      <p:ext uri="{BB962C8B-B14F-4D97-AF65-F5344CB8AC3E}">
        <p14:creationId xmlns:p14="http://schemas.microsoft.com/office/powerpoint/2010/main" val="711541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267" y="101683"/>
            <a:ext cx="9905998" cy="804766"/>
          </a:xfrm>
        </p:spPr>
        <p:txBody>
          <a:bodyPr/>
          <a:lstStyle/>
          <a:p>
            <a:r>
              <a:rPr lang="en-US" dirty="0" smtClean="0"/>
              <a:t>Understanding Attrition</a:t>
            </a:r>
            <a:endParaRPr lang="en-US" dirty="0"/>
          </a:p>
        </p:txBody>
      </p:sp>
      <p:pic>
        <p:nvPicPr>
          <p:cNvPr id="4" name="Content Placeholder 3"/>
          <p:cNvPicPr>
            <a:picLocks noGrp="1" noChangeAspect="1"/>
          </p:cNvPicPr>
          <p:nvPr>
            <p:ph idx="1"/>
          </p:nvPr>
        </p:nvPicPr>
        <p:blipFill>
          <a:blip r:embed="rId3"/>
          <a:stretch>
            <a:fillRect/>
          </a:stretch>
        </p:blipFill>
        <p:spPr>
          <a:xfrm>
            <a:off x="5387257" y="1160891"/>
            <a:ext cx="6412693" cy="5298220"/>
          </a:xfrm>
          <a:prstGeom prst="rect">
            <a:avLst/>
          </a:prstGeom>
        </p:spPr>
      </p:pic>
      <p:sp>
        <p:nvSpPr>
          <p:cNvPr id="5" name="TextBox 4"/>
          <p:cNvSpPr txBox="1"/>
          <p:nvPr/>
        </p:nvSpPr>
        <p:spPr>
          <a:xfrm>
            <a:off x="1041620" y="2115047"/>
            <a:ext cx="3784821"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Correlation assessment</a:t>
            </a:r>
          </a:p>
          <a:p>
            <a:pPr marL="742950" lvl="1" indent="-285750">
              <a:buFont typeface="Arial" panose="020B0604020202020204" pitchFamily="34" charset="0"/>
              <a:buChar char="•"/>
            </a:pPr>
            <a:r>
              <a:rPr lang="en-US" dirty="0" smtClean="0"/>
              <a:t>Shows high correlation between all of the various ‘Years’ variables</a:t>
            </a:r>
          </a:p>
          <a:p>
            <a:pPr marL="742950" lvl="1" indent="-285750">
              <a:buFont typeface="Arial" panose="020B0604020202020204" pitchFamily="34" charset="0"/>
              <a:buChar char="•"/>
            </a:pPr>
            <a:r>
              <a:rPr lang="en-US" dirty="0" smtClean="0"/>
              <a:t>Job Level, Total Working Years and Monthly Income are similarly correlated</a:t>
            </a:r>
          </a:p>
          <a:p>
            <a:pPr marL="742950" lvl="1" indent="-285750">
              <a:buFont typeface="Arial" panose="020B0604020202020204" pitchFamily="34" charset="0"/>
              <a:buChar char="•"/>
            </a:pPr>
            <a:r>
              <a:rPr lang="en-US" dirty="0" smtClean="0"/>
              <a:t>Performance ratings (understandably) correlate to a higher percentage salary increase</a:t>
            </a:r>
            <a:endParaRPr lang="en-US" dirty="0"/>
          </a:p>
        </p:txBody>
      </p:sp>
    </p:spTree>
    <p:extLst>
      <p:ext uri="{BB962C8B-B14F-4D97-AF65-F5344CB8AC3E}">
        <p14:creationId xmlns:p14="http://schemas.microsoft.com/office/powerpoint/2010/main" val="90057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863" y="126634"/>
            <a:ext cx="9905998" cy="617499"/>
          </a:xfrm>
        </p:spPr>
        <p:txBody>
          <a:bodyPr/>
          <a:lstStyle/>
          <a:p>
            <a:r>
              <a:rPr lang="en-US" dirty="0" smtClean="0"/>
              <a:t>Understanding Attrition</a:t>
            </a:r>
            <a:endParaRPr lang="en-US" dirty="0"/>
          </a:p>
        </p:txBody>
      </p:sp>
      <p:sp>
        <p:nvSpPr>
          <p:cNvPr id="3" name="Content Placeholder 2"/>
          <p:cNvSpPr>
            <a:spLocks noGrp="1"/>
          </p:cNvSpPr>
          <p:nvPr>
            <p:ph idx="1"/>
          </p:nvPr>
        </p:nvSpPr>
        <p:spPr>
          <a:xfrm>
            <a:off x="617997" y="1133289"/>
            <a:ext cx="9905999" cy="3541714"/>
          </a:xfrm>
        </p:spPr>
        <p:txBody>
          <a:bodyPr/>
          <a:lstStyle/>
          <a:p>
            <a:r>
              <a:rPr lang="en-US" dirty="0" smtClean="0"/>
              <a:t>Key Variable Reviews</a:t>
            </a:r>
            <a:endParaRPr lang="en-US" dirty="0"/>
          </a:p>
        </p:txBody>
      </p:sp>
      <p:pic>
        <p:nvPicPr>
          <p:cNvPr id="4" name="Picture 3"/>
          <p:cNvPicPr>
            <a:picLocks noChangeAspect="1"/>
          </p:cNvPicPr>
          <p:nvPr/>
        </p:nvPicPr>
        <p:blipFill>
          <a:blip r:embed="rId3"/>
          <a:stretch>
            <a:fillRect/>
          </a:stretch>
        </p:blipFill>
        <p:spPr>
          <a:xfrm>
            <a:off x="1663480" y="1812680"/>
            <a:ext cx="8860516" cy="4312148"/>
          </a:xfrm>
          <a:prstGeom prst="rect">
            <a:avLst/>
          </a:prstGeom>
        </p:spPr>
      </p:pic>
    </p:spTree>
    <p:extLst>
      <p:ext uri="{BB962C8B-B14F-4D97-AF65-F5344CB8AC3E}">
        <p14:creationId xmlns:p14="http://schemas.microsoft.com/office/powerpoint/2010/main" val="3673123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863" y="126634"/>
            <a:ext cx="9905998" cy="617499"/>
          </a:xfrm>
        </p:spPr>
        <p:txBody>
          <a:bodyPr/>
          <a:lstStyle/>
          <a:p>
            <a:r>
              <a:rPr lang="en-US" dirty="0" smtClean="0"/>
              <a:t>Understanding Attrition</a:t>
            </a:r>
            <a:endParaRPr lang="en-US" dirty="0"/>
          </a:p>
        </p:txBody>
      </p:sp>
      <p:sp>
        <p:nvSpPr>
          <p:cNvPr id="3" name="Content Placeholder 2"/>
          <p:cNvSpPr>
            <a:spLocks noGrp="1"/>
          </p:cNvSpPr>
          <p:nvPr>
            <p:ph idx="1"/>
          </p:nvPr>
        </p:nvSpPr>
        <p:spPr>
          <a:xfrm>
            <a:off x="617997" y="1133289"/>
            <a:ext cx="9905999" cy="3541714"/>
          </a:xfrm>
        </p:spPr>
        <p:txBody>
          <a:bodyPr/>
          <a:lstStyle/>
          <a:p>
            <a:r>
              <a:rPr lang="en-US" dirty="0" smtClean="0"/>
              <a:t>Key Variable Reviews</a:t>
            </a:r>
            <a:endParaRPr lang="en-US" dirty="0"/>
          </a:p>
        </p:txBody>
      </p:sp>
      <p:pic>
        <p:nvPicPr>
          <p:cNvPr id="5" name="Picture 4"/>
          <p:cNvPicPr>
            <a:picLocks noChangeAspect="1"/>
          </p:cNvPicPr>
          <p:nvPr/>
        </p:nvPicPr>
        <p:blipFill>
          <a:blip r:embed="rId3"/>
          <a:stretch>
            <a:fillRect/>
          </a:stretch>
        </p:blipFill>
        <p:spPr>
          <a:xfrm>
            <a:off x="1040523" y="1582858"/>
            <a:ext cx="10242069" cy="4930970"/>
          </a:xfrm>
          <a:prstGeom prst="rect">
            <a:avLst/>
          </a:prstGeom>
        </p:spPr>
      </p:pic>
      <p:sp>
        <p:nvSpPr>
          <p:cNvPr id="6" name="Rectangle 5"/>
          <p:cNvSpPr/>
          <p:nvPr/>
        </p:nvSpPr>
        <p:spPr>
          <a:xfrm>
            <a:off x="1040523" y="2650435"/>
            <a:ext cx="2517686" cy="139790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61557" y="2723321"/>
            <a:ext cx="2517686" cy="132502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679243" y="3929270"/>
            <a:ext cx="2517686" cy="139790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58209" y="4048342"/>
            <a:ext cx="2517686" cy="127883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58209" y="5327177"/>
            <a:ext cx="2517686" cy="118665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473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70" y="154692"/>
            <a:ext cx="9905998" cy="686821"/>
          </a:xfrm>
        </p:spPr>
        <p:txBody>
          <a:bodyPr/>
          <a:lstStyle/>
          <a:p>
            <a:r>
              <a:rPr lang="en-US" dirty="0" smtClean="0"/>
              <a:t>Predicting Attrition</a:t>
            </a:r>
            <a:endParaRPr lang="en-US" dirty="0"/>
          </a:p>
        </p:txBody>
      </p:sp>
      <p:sp>
        <p:nvSpPr>
          <p:cNvPr id="3" name="Content Placeholder 2"/>
          <p:cNvSpPr>
            <a:spLocks noGrp="1"/>
          </p:cNvSpPr>
          <p:nvPr>
            <p:ph idx="1"/>
          </p:nvPr>
        </p:nvSpPr>
        <p:spPr>
          <a:xfrm>
            <a:off x="783604" y="1388094"/>
            <a:ext cx="4510640" cy="4999453"/>
          </a:xfrm>
        </p:spPr>
        <p:txBody>
          <a:bodyPr/>
          <a:lstStyle/>
          <a:p>
            <a:r>
              <a:rPr lang="en-US" dirty="0" smtClean="0"/>
              <a:t>Attrition is impacted by the following Attributes:</a:t>
            </a:r>
          </a:p>
          <a:p>
            <a:pPr lvl="1"/>
            <a:r>
              <a:rPr lang="en-US" dirty="0" smtClean="0"/>
              <a:t>Business travel</a:t>
            </a:r>
          </a:p>
          <a:p>
            <a:pPr lvl="1"/>
            <a:r>
              <a:rPr lang="en-US" dirty="0" smtClean="0"/>
              <a:t>Department, Education and Education field</a:t>
            </a:r>
          </a:p>
          <a:p>
            <a:pPr lvl="1"/>
            <a:r>
              <a:rPr lang="en-US" dirty="0" smtClean="0"/>
              <a:t>Environment and Relationship Satisfaction</a:t>
            </a:r>
          </a:p>
          <a:p>
            <a:pPr lvl="1"/>
            <a:r>
              <a:rPr lang="en-US" dirty="0" smtClean="0"/>
              <a:t>Job level, role and involvement</a:t>
            </a:r>
          </a:p>
          <a:p>
            <a:pPr lvl="1"/>
            <a:r>
              <a:rPr lang="en-US" dirty="0" smtClean="0"/>
              <a:t>Overtime, performance ratings and marital status</a:t>
            </a:r>
            <a:endParaRPr lang="en-US" dirty="0"/>
          </a:p>
        </p:txBody>
      </p:sp>
      <p:pic>
        <p:nvPicPr>
          <p:cNvPr id="5" name="Picture 4"/>
          <p:cNvPicPr>
            <a:picLocks noChangeAspect="1"/>
          </p:cNvPicPr>
          <p:nvPr/>
        </p:nvPicPr>
        <p:blipFill>
          <a:blip r:embed="rId2"/>
          <a:stretch>
            <a:fillRect/>
          </a:stretch>
        </p:blipFill>
        <p:spPr>
          <a:xfrm>
            <a:off x="6755709" y="1606205"/>
            <a:ext cx="3371850" cy="3857625"/>
          </a:xfrm>
          <a:prstGeom prst="rect">
            <a:avLst/>
          </a:prstGeom>
        </p:spPr>
      </p:pic>
    </p:spTree>
    <p:extLst>
      <p:ext uri="{BB962C8B-B14F-4D97-AF65-F5344CB8AC3E}">
        <p14:creationId xmlns:p14="http://schemas.microsoft.com/office/powerpoint/2010/main" val="1066072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74570"/>
            <a:ext cx="9905998" cy="912108"/>
          </a:xfrm>
        </p:spPr>
        <p:txBody>
          <a:bodyPr/>
          <a:lstStyle/>
          <a:p>
            <a:r>
              <a:rPr lang="en-US" dirty="0" smtClean="0"/>
              <a:t>Defining Income</a:t>
            </a:r>
            <a:endParaRPr lang="en-US" dirty="0"/>
          </a:p>
        </p:txBody>
      </p:sp>
      <p:sp>
        <p:nvSpPr>
          <p:cNvPr id="3" name="Content Placeholder 2"/>
          <p:cNvSpPr>
            <a:spLocks noGrp="1"/>
          </p:cNvSpPr>
          <p:nvPr>
            <p:ph idx="1"/>
          </p:nvPr>
        </p:nvSpPr>
        <p:spPr>
          <a:xfrm>
            <a:off x="1141412" y="980661"/>
            <a:ext cx="9905999" cy="4810540"/>
          </a:xfrm>
        </p:spPr>
        <p:txBody>
          <a:bodyPr/>
          <a:lstStyle/>
          <a:p>
            <a:r>
              <a:rPr lang="en-US" dirty="0" smtClean="0"/>
              <a:t>Key Variable Reviews</a:t>
            </a:r>
            <a:endParaRPr lang="en-US" dirty="0"/>
          </a:p>
        </p:txBody>
      </p:sp>
      <p:pic>
        <p:nvPicPr>
          <p:cNvPr id="5" name="Picture 4"/>
          <p:cNvPicPr>
            <a:picLocks noChangeAspect="1"/>
          </p:cNvPicPr>
          <p:nvPr/>
        </p:nvPicPr>
        <p:blipFill>
          <a:blip r:embed="rId3"/>
          <a:stretch>
            <a:fillRect/>
          </a:stretch>
        </p:blipFill>
        <p:spPr>
          <a:xfrm>
            <a:off x="1253294" y="1602245"/>
            <a:ext cx="9134475" cy="4833938"/>
          </a:xfrm>
          <a:prstGeom prst="rect">
            <a:avLst/>
          </a:prstGeom>
        </p:spPr>
      </p:pic>
    </p:spTree>
    <p:extLst>
      <p:ext uri="{BB962C8B-B14F-4D97-AF65-F5344CB8AC3E}">
        <p14:creationId xmlns:p14="http://schemas.microsoft.com/office/powerpoint/2010/main" val="3611719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70" y="154692"/>
            <a:ext cx="9905998" cy="686821"/>
          </a:xfrm>
        </p:spPr>
        <p:txBody>
          <a:bodyPr/>
          <a:lstStyle/>
          <a:p>
            <a:r>
              <a:rPr lang="en-US" dirty="0" smtClean="0"/>
              <a:t>Predicting Income</a:t>
            </a:r>
            <a:endParaRPr lang="en-US" dirty="0"/>
          </a:p>
        </p:txBody>
      </p:sp>
      <p:sp>
        <p:nvSpPr>
          <p:cNvPr id="3" name="Content Placeholder 2"/>
          <p:cNvSpPr>
            <a:spLocks noGrp="1"/>
          </p:cNvSpPr>
          <p:nvPr>
            <p:ph idx="1"/>
          </p:nvPr>
        </p:nvSpPr>
        <p:spPr>
          <a:xfrm>
            <a:off x="1088404" y="1149557"/>
            <a:ext cx="4497388" cy="3541714"/>
          </a:xfrm>
        </p:spPr>
        <p:txBody>
          <a:bodyPr/>
          <a:lstStyle/>
          <a:p>
            <a:r>
              <a:rPr lang="en-US" dirty="0" smtClean="0"/>
              <a:t>Income can, in fact, be predicted.</a:t>
            </a:r>
          </a:p>
          <a:p>
            <a:r>
              <a:rPr lang="en-US" dirty="0" smtClean="0"/>
              <a:t>Income is a linear relationship accounting for increases based on total working years and job level and slight decreases based on distance form home and current years with their manager</a:t>
            </a:r>
          </a:p>
          <a:p>
            <a:endParaRPr lang="en-US" dirty="0"/>
          </a:p>
        </p:txBody>
      </p:sp>
      <p:pic>
        <p:nvPicPr>
          <p:cNvPr id="4" name="Picture 3"/>
          <p:cNvPicPr>
            <a:picLocks noChangeAspect="1"/>
          </p:cNvPicPr>
          <p:nvPr/>
        </p:nvPicPr>
        <p:blipFill>
          <a:blip r:embed="rId3"/>
          <a:stretch>
            <a:fillRect/>
          </a:stretch>
        </p:blipFill>
        <p:spPr>
          <a:xfrm>
            <a:off x="5734465" y="1287324"/>
            <a:ext cx="5467350" cy="4124325"/>
          </a:xfrm>
          <a:prstGeom prst="rect">
            <a:avLst/>
          </a:prstGeom>
        </p:spPr>
      </p:pic>
    </p:spTree>
    <p:extLst>
      <p:ext uri="{BB962C8B-B14F-4D97-AF65-F5344CB8AC3E}">
        <p14:creationId xmlns:p14="http://schemas.microsoft.com/office/powerpoint/2010/main" val="3327678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927"/>
            <a:ext cx="9905998" cy="812716"/>
          </a:xfrm>
        </p:spPr>
        <p:txBody>
          <a:bodyPr/>
          <a:lstStyle/>
          <a:p>
            <a:r>
              <a:rPr lang="en-US" dirty="0" smtClean="0"/>
              <a:t>Conclusion</a:t>
            </a:r>
            <a:endParaRPr lang="en-US" dirty="0"/>
          </a:p>
        </p:txBody>
      </p:sp>
      <p:sp>
        <p:nvSpPr>
          <p:cNvPr id="3" name="Content Placeholder 2"/>
          <p:cNvSpPr>
            <a:spLocks noGrp="1"/>
          </p:cNvSpPr>
          <p:nvPr>
            <p:ph idx="1"/>
          </p:nvPr>
        </p:nvSpPr>
        <p:spPr>
          <a:xfrm>
            <a:off x="1075151" y="950774"/>
            <a:ext cx="9905999" cy="4972948"/>
          </a:xfrm>
        </p:spPr>
        <p:txBody>
          <a:bodyPr>
            <a:normAutofit/>
          </a:bodyPr>
          <a:lstStyle/>
          <a:p>
            <a:r>
              <a:rPr lang="en-US" dirty="0" smtClean="0"/>
              <a:t>Retaining workforce requires</a:t>
            </a:r>
          </a:p>
          <a:p>
            <a:pPr lvl="1"/>
            <a:r>
              <a:rPr lang="en-US" dirty="0" smtClean="0"/>
              <a:t>Stock Options</a:t>
            </a:r>
          </a:p>
          <a:p>
            <a:pPr lvl="1"/>
            <a:r>
              <a:rPr lang="en-US" dirty="0" smtClean="0"/>
              <a:t>Limited to no overtime</a:t>
            </a:r>
          </a:p>
          <a:p>
            <a:pPr lvl="1"/>
            <a:r>
              <a:rPr lang="en-US" dirty="0" smtClean="0"/>
              <a:t>Overall relationship satisfaction</a:t>
            </a:r>
          </a:p>
          <a:p>
            <a:pPr lvl="1"/>
            <a:r>
              <a:rPr lang="en-US" dirty="0" smtClean="0"/>
              <a:t>Appropriate salary</a:t>
            </a:r>
          </a:p>
          <a:p>
            <a:r>
              <a:rPr lang="en-US" dirty="0" smtClean="0"/>
              <a:t>Setting appropriate salary should account for:</a:t>
            </a:r>
          </a:p>
          <a:p>
            <a:pPr lvl="1"/>
            <a:r>
              <a:rPr lang="en-US" dirty="0" smtClean="0"/>
              <a:t>Job Level</a:t>
            </a:r>
          </a:p>
          <a:p>
            <a:pPr lvl="1"/>
            <a:r>
              <a:rPr lang="en-US" dirty="0" smtClean="0"/>
              <a:t>Distance of travel</a:t>
            </a:r>
          </a:p>
          <a:p>
            <a:pPr lvl="1"/>
            <a:r>
              <a:rPr lang="en-US" dirty="0" smtClean="0"/>
              <a:t>Total working years</a:t>
            </a:r>
          </a:p>
          <a:p>
            <a:pPr lvl="1"/>
            <a:endParaRPr lang="en-US" dirty="0" smtClean="0"/>
          </a:p>
          <a:p>
            <a:pPr lvl="1"/>
            <a:endParaRPr lang="en-US" dirty="0"/>
          </a:p>
        </p:txBody>
      </p:sp>
    </p:spTree>
    <p:extLst>
      <p:ext uri="{BB962C8B-B14F-4D97-AF65-F5344CB8AC3E}">
        <p14:creationId xmlns:p14="http://schemas.microsoft.com/office/powerpoint/2010/main" val="1999354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1325</TotalTime>
  <Words>679</Words>
  <Application>Microsoft Office PowerPoint</Application>
  <PresentationFormat>Widescreen</PresentationFormat>
  <Paragraphs>53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Tw Cen MT</vt:lpstr>
      <vt:lpstr>Circuit</vt:lpstr>
      <vt:lpstr>DDS Analytics Attrition and Salary Analysis</vt:lpstr>
      <vt:lpstr>Meeting Agenda</vt:lpstr>
      <vt:lpstr>Understanding Attrition</vt:lpstr>
      <vt:lpstr>Understanding Attrition</vt:lpstr>
      <vt:lpstr>Understanding Attrition</vt:lpstr>
      <vt:lpstr>Predicting Attrition</vt:lpstr>
      <vt:lpstr>Defining Income</vt:lpstr>
      <vt:lpstr>Predicting Income</vt:lpstr>
      <vt:lpstr>Conclusion</vt:lpstr>
    </vt:vector>
  </TitlesOfParts>
  <Company>Perficient,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 Analytics Attrition and Salary Analysis</dc:title>
  <dc:creator>Sabrina Purvis</dc:creator>
  <cp:lastModifiedBy>Sabrina Purvis</cp:lastModifiedBy>
  <cp:revision>14</cp:revision>
  <dcterms:created xsi:type="dcterms:W3CDTF">2020-04-18T03:52:08Z</dcterms:created>
  <dcterms:modified xsi:type="dcterms:W3CDTF">2020-04-19T01:58:00Z</dcterms:modified>
</cp:coreProperties>
</file>