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200">
          <p15:clr>
            <a:srgbClr val="A4A3A4"/>
          </p15:clr>
        </p15:guide>
        <p15:guide id="2" orient="horz" pos="3408">
          <p15:clr>
            <a:srgbClr val="A4A3A4"/>
          </p15:clr>
        </p15:guide>
        <p15:guide id="3" pos="6936">
          <p15:clr>
            <a:srgbClr val="A4A3A4"/>
          </p15:clr>
        </p15:guide>
        <p15:guide id="4" pos="74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hiHbZ7R0cKAPDjKYhIPSKGtgbQ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200" orient="horz"/>
        <p:guide pos="3408" orient="horz"/>
        <p:guide pos="6936"/>
        <p:guide pos="74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10e0c7ced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210e0c7ced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1210e0c7ced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10e0c7ced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210e0c7ced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1210e0c7ced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10e0c7ced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210e0c7ced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1210e0c7ced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10e0c7ce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10e0c7ce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210e0c7ce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10e0c7ced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10e0c7ced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210e0c7ced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10e0c7ced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210e0c7ced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1210e0c7ced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/>
          <p:nvPr/>
        </p:nvSpPr>
        <p:spPr>
          <a:xfrm>
            <a:off x="4000500" y="1087403"/>
            <a:ext cx="8191500" cy="5770597"/>
          </a:xfrm>
          <a:custGeom>
            <a:rect b="b" l="l" r="r" t="t"/>
            <a:pathLst>
              <a:path extrusionOk="0" h="5770597" w="8191500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Google Shape;17;p12"/>
          <p:cNvCxnSpPr/>
          <p:nvPr/>
        </p:nvCxnSpPr>
        <p:spPr>
          <a:xfrm>
            <a:off x="406241" y="183933"/>
            <a:ext cx="0" cy="1597708"/>
          </a:xfrm>
          <a:prstGeom prst="straightConnector1">
            <a:avLst/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8" name="Google Shape;18;p12"/>
          <p:cNvSpPr/>
          <p:nvPr/>
        </p:nvSpPr>
        <p:spPr>
          <a:xfrm>
            <a:off x="5292348" y="1"/>
            <a:ext cx="2279742" cy="1267785"/>
          </a:xfrm>
          <a:custGeom>
            <a:rect b="b" l="l" r="r" t="t"/>
            <a:pathLst>
              <a:path extrusionOk="0" h="1267785" w="2279742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2"/>
          <p:cNvSpPr/>
          <p:nvPr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2"/>
          <p:cNvSpPr/>
          <p:nvPr/>
        </p:nvSpPr>
        <p:spPr>
          <a:xfrm flipH="1">
            <a:off x="0" y="2949740"/>
            <a:ext cx="1186451" cy="1771650"/>
          </a:xfrm>
          <a:custGeom>
            <a:rect b="b" l="l" r="r" t="t"/>
            <a:pathLst>
              <a:path extrusionOk="0" h="1771650" w="1186451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2"/>
          <p:cNvSpPr/>
          <p:nvPr/>
        </p:nvSpPr>
        <p:spPr>
          <a:xfrm rot="-5400000">
            <a:off x="1539683" y="4203427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2"/>
          <p:cNvSpPr txBox="1"/>
          <p:nvPr>
            <p:ph type="ctrTitle"/>
          </p:nvPr>
        </p:nvSpPr>
        <p:spPr>
          <a:xfrm>
            <a:off x="5093208" y="2743200"/>
            <a:ext cx="6592824" cy="2386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subTitle"/>
          </p:nvPr>
        </p:nvSpPr>
        <p:spPr>
          <a:xfrm>
            <a:off x="5093208" y="5221224"/>
            <a:ext cx="6592824" cy="996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8" name="Google Shape;98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0" name="Google Shape;100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4" name="Google Shape;104;p21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1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na de comparação 3">
  <p:cSld name="Coluna de comparação 3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839788" y="1681163"/>
            <a:ext cx="32918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9" name="Google Shape;109;p22"/>
          <p:cNvSpPr txBox="1"/>
          <p:nvPr>
            <p:ph idx="2" type="body"/>
          </p:nvPr>
        </p:nvSpPr>
        <p:spPr>
          <a:xfrm>
            <a:off x="839788" y="2505075"/>
            <a:ext cx="32918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3" type="body"/>
          </p:nvPr>
        </p:nvSpPr>
        <p:spPr>
          <a:xfrm>
            <a:off x="4453128" y="1681163"/>
            <a:ext cx="32918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1" name="Google Shape;111;p22"/>
          <p:cNvSpPr txBox="1"/>
          <p:nvPr>
            <p:ph idx="4" type="body"/>
          </p:nvPr>
        </p:nvSpPr>
        <p:spPr>
          <a:xfrm>
            <a:off x="4453128" y="2505075"/>
            <a:ext cx="32918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5" name="Google Shape;115;p22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2"/>
          <p:cNvSpPr txBox="1"/>
          <p:nvPr>
            <p:ph idx="5" type="body"/>
          </p:nvPr>
        </p:nvSpPr>
        <p:spPr>
          <a:xfrm>
            <a:off x="8065008" y="1681163"/>
            <a:ext cx="32918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22"/>
          <p:cNvSpPr txBox="1"/>
          <p:nvPr>
            <p:ph idx="6" type="body"/>
          </p:nvPr>
        </p:nvSpPr>
        <p:spPr>
          <a:xfrm>
            <a:off x="8065008" y="2505075"/>
            <a:ext cx="32918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com 2 imagens médias">
  <p:cSld name="Título e Conteúdo com 2 imagens média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/>
          <p:nvPr>
            <p:ph idx="2" type="pic"/>
          </p:nvPr>
        </p:nvSpPr>
        <p:spPr>
          <a:xfrm>
            <a:off x="7901259" y="2727729"/>
            <a:ext cx="4290740" cy="4130271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23"/>
          <p:cNvSpPr/>
          <p:nvPr>
            <p:ph idx="3" type="pic"/>
          </p:nvPr>
        </p:nvSpPr>
        <p:spPr>
          <a:xfrm>
            <a:off x="6261609" y="0"/>
            <a:ext cx="3519311" cy="3007909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3"/>
          <p:cNvSpPr/>
          <p:nvPr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3"/>
          <p:cNvSpPr/>
          <p:nvPr/>
        </p:nvSpPr>
        <p:spPr>
          <a:xfrm flipH="1" rot="-6040930">
            <a:off x="6034138" y="-673140"/>
            <a:ext cx="4021193" cy="4021193"/>
          </a:xfrm>
          <a:prstGeom prst="arc">
            <a:avLst>
              <a:gd fmla="val 16200000" name="adj1"/>
              <a:gd fmla="val 20093138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3"/>
          <p:cNvSpPr txBox="1"/>
          <p:nvPr>
            <p:ph type="title"/>
          </p:nvPr>
        </p:nvSpPr>
        <p:spPr>
          <a:xfrm>
            <a:off x="841248" y="365760"/>
            <a:ext cx="51206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841248" y="1828800"/>
            <a:ext cx="5093208" cy="4352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3" name="Google Shape;133;p24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4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>
  <p:cSld name="Somente Título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9" name="Google Shape;139;p25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5" name="Google Shape;145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6" name="Google Shape;14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9" name="Google Shape;149;p26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6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5" name="Google Shape;15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8" name="Google Shape;158;p27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7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/>
          <p:nvPr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3"/>
          <p:cNvSpPr/>
          <p:nvPr/>
        </p:nvSpPr>
        <p:spPr>
          <a:xfrm rot="-1790889">
            <a:off x="8683720" y="941148"/>
            <a:ext cx="2987899" cy="2987899"/>
          </a:xfrm>
          <a:prstGeom prst="arc">
            <a:avLst>
              <a:gd fmla="val 15817365" name="adj1"/>
              <a:gd fmla="val 178138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3"/>
          <p:cNvSpPr/>
          <p:nvPr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3"/>
          <p:cNvSpPr txBox="1"/>
          <p:nvPr>
            <p:ph type="title"/>
          </p:nvPr>
        </p:nvSpPr>
        <p:spPr>
          <a:xfrm>
            <a:off x="1170432" y="1399032"/>
            <a:ext cx="3236976" cy="406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wentieth Century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5788152" y="1527048"/>
            <a:ext cx="5111496" cy="393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Título e Conteúdo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/>
          <p:nvPr>
            <p:ph type="title"/>
          </p:nvPr>
        </p:nvSpPr>
        <p:spPr>
          <a:xfrm>
            <a:off x="539496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" type="body"/>
          </p:nvPr>
        </p:nvSpPr>
        <p:spPr>
          <a:xfrm>
            <a:off x="1179576" y="1911096"/>
            <a:ext cx="98298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" name="Google Shape;40;p14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4"/>
          <p:cNvSpPr/>
          <p:nvPr/>
        </p:nvSpPr>
        <p:spPr>
          <a:xfrm flipH="1">
            <a:off x="123536" y="5717905"/>
            <a:ext cx="1771609" cy="1140095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2 imagens pequenas">
  <p:cSld name="Título e Conteúdo 2 imagens pequena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/>
          <p:nvPr>
            <p:ph idx="2" type="pic"/>
          </p:nvPr>
        </p:nvSpPr>
        <p:spPr>
          <a:xfrm>
            <a:off x="7200479" y="1150210"/>
            <a:ext cx="2207046" cy="2204178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5"/>
          <p:cNvSpPr/>
          <p:nvPr>
            <p:ph idx="3" type="pic"/>
          </p:nvPr>
        </p:nvSpPr>
        <p:spPr>
          <a:xfrm>
            <a:off x="8444632" y="2579683"/>
            <a:ext cx="3096807" cy="3096807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5"/>
          <p:cNvSpPr txBox="1"/>
          <p:nvPr>
            <p:ph type="title"/>
          </p:nvPr>
        </p:nvSpPr>
        <p:spPr>
          <a:xfrm>
            <a:off x="539496" y="365124"/>
            <a:ext cx="58064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539496" y="1825625"/>
            <a:ext cx="5806440" cy="4352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55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0" name="Google Shape;50;p15"/>
          <p:cNvSpPr/>
          <p:nvPr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5"/>
          <p:cNvSpPr/>
          <p:nvPr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cap="flat" cmpd="sng" w="1270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chamento">
  <p:cSld name="Fechamento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/>
          <p:nvPr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6"/>
          <p:cNvSpPr/>
          <p:nvPr/>
        </p:nvSpPr>
        <p:spPr>
          <a:xfrm flipH="1">
            <a:off x="530529" y="0"/>
            <a:ext cx="1155142" cy="591009"/>
          </a:xfrm>
          <a:custGeom>
            <a:rect b="b" l="l" r="r" t="t"/>
            <a:pathLst>
              <a:path extrusionOk="0" h="591009" w="1155142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6"/>
          <p:cNvSpPr/>
          <p:nvPr/>
        </p:nvSpPr>
        <p:spPr>
          <a:xfrm flipH="1">
            <a:off x="3961511" y="-1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6"/>
          <p:cNvSpPr/>
          <p:nvPr/>
        </p:nvSpPr>
        <p:spPr>
          <a:xfrm flipH="1">
            <a:off x="0" y="2936831"/>
            <a:ext cx="159741" cy="552996"/>
          </a:xfrm>
          <a:custGeom>
            <a:rect b="b" l="l" r="r" t="t"/>
            <a:pathLst>
              <a:path extrusionOk="0" h="552996" w="159741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6"/>
          <p:cNvSpPr/>
          <p:nvPr/>
        </p:nvSpPr>
        <p:spPr>
          <a:xfrm flipH="1">
            <a:off x="0" y="5835649"/>
            <a:ext cx="1548180" cy="1022351"/>
          </a:xfrm>
          <a:custGeom>
            <a:rect b="b" l="l" r="r" t="t"/>
            <a:pathLst>
              <a:path extrusionOk="0" h="1022351" w="1548180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6"/>
          <p:cNvSpPr/>
          <p:nvPr/>
        </p:nvSpPr>
        <p:spPr>
          <a:xfrm flipH="1">
            <a:off x="3405056" y="5717905"/>
            <a:ext cx="1771609" cy="1140095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6"/>
          <p:cNvSpPr/>
          <p:nvPr/>
        </p:nvSpPr>
        <p:spPr>
          <a:xfrm flipH="1">
            <a:off x="4132972" y="6258755"/>
            <a:ext cx="1565940" cy="599245"/>
          </a:xfrm>
          <a:custGeom>
            <a:rect b="b" l="l" r="r" t="t"/>
            <a:pathLst>
              <a:path extrusionOk="0" h="599245" w="1565940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6"/>
          <p:cNvSpPr txBox="1"/>
          <p:nvPr>
            <p:ph type="title"/>
          </p:nvPr>
        </p:nvSpPr>
        <p:spPr>
          <a:xfrm>
            <a:off x="1389888" y="1234440"/>
            <a:ext cx="3236976" cy="406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wentieth Century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0" type="dt"/>
          </p:nvPr>
        </p:nvSpPr>
        <p:spPr>
          <a:xfrm>
            <a:off x="1682496" y="6356350"/>
            <a:ext cx="1545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1" type="ftr"/>
          </p:nvPr>
        </p:nvSpPr>
        <p:spPr>
          <a:xfrm>
            <a:off x="609904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10506456" y="6356350"/>
            <a:ext cx="8503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6665976" y="2551176"/>
            <a:ext cx="4709160" cy="1755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/>
          <p:nvPr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7"/>
          <p:cNvSpPr/>
          <p:nvPr/>
        </p:nvSpPr>
        <p:spPr>
          <a:xfrm flipH="1" rot="-1577571">
            <a:off x="2494119" y="-28502"/>
            <a:ext cx="6816262" cy="6816262"/>
          </a:xfrm>
          <a:prstGeom prst="arc">
            <a:avLst>
              <a:gd fmla="val 16200000" name="adj1"/>
              <a:gd fmla="val 20093138" name="adj2"/>
            </a:avLst>
          </a:prstGeom>
          <a:noFill/>
          <a:ln cap="rnd" cmpd="sng" w="127000">
            <a:solidFill>
              <a:schemeClr val="accent4">
                <a:alpha val="94901"/>
              </a:schemeClr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7"/>
          <p:cNvSpPr/>
          <p:nvPr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7"/>
          <p:cNvSpPr txBox="1"/>
          <p:nvPr>
            <p:ph type="title"/>
          </p:nvPr>
        </p:nvSpPr>
        <p:spPr>
          <a:xfrm>
            <a:off x="3319272" y="1380744"/>
            <a:ext cx="5559552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319272" y="4078224"/>
            <a:ext cx="5559552" cy="1536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2">
  <p:cSld name="Título e Conteúdo 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6" name="Google Shape;76;p18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8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838200" y="1911096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cotação com imagem">
  <p:cSld name="Slide de cotação com imagem"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/>
          <p:nvPr>
            <p:ph idx="2" type="pic"/>
          </p:nvPr>
        </p:nvSpPr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9"/>
          <p:cNvSpPr txBox="1"/>
          <p:nvPr>
            <p:ph type="title"/>
          </p:nvPr>
        </p:nvSpPr>
        <p:spPr>
          <a:xfrm>
            <a:off x="3111500" y="370600"/>
            <a:ext cx="5923842" cy="5923842"/>
          </a:xfrm>
          <a:prstGeom prst="rect">
            <a:avLst/>
          </a:prstGeom>
          <a:solidFill>
            <a:schemeClr val="lt1">
              <a:alpha val="94901"/>
            </a:schemeClr>
          </a:solidFill>
          <a:ln>
            <a:noFill/>
          </a:ln>
        </p:spPr>
        <p:txBody>
          <a:bodyPr anchorCtr="0" anchor="b" bIns="2331700" lIns="457200" spcFirstLastPara="1" rIns="457200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3575304" y="4379976"/>
            <a:ext cx="5038344" cy="713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3" name="Google Shape;8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is conteúdos" type="twoObj">
  <p:cSld name="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3" name="Google Shape;93;p20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0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  <a:defRPr b="0" i="0" sz="4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"/>
          <p:cNvSpPr txBox="1"/>
          <p:nvPr>
            <p:ph type="ctrTitle"/>
          </p:nvPr>
        </p:nvSpPr>
        <p:spPr>
          <a:xfrm>
            <a:off x="4544704" y="2729552"/>
            <a:ext cx="7141328" cy="24002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Twentieth Century"/>
              <a:buNone/>
            </a:pPr>
            <a:r>
              <a:rPr lang="pt-BR" sz="5400">
                <a:solidFill>
                  <a:srgbClr val="FFFFFF"/>
                </a:solidFill>
              </a:rPr>
              <a:t>Comandos e funções C++</a:t>
            </a:r>
            <a:br>
              <a:rPr lang="pt-BR" sz="5400">
                <a:solidFill>
                  <a:srgbClr val="FFFFFF"/>
                </a:solidFill>
              </a:rPr>
            </a:br>
            <a:r>
              <a:rPr lang="pt-BR" sz="5400">
                <a:solidFill>
                  <a:srgbClr val="FFFFFF"/>
                </a:solidFill>
              </a:rPr>
              <a:t>(VS code)</a:t>
            </a:r>
            <a:endParaRPr sz="5400"/>
          </a:p>
        </p:txBody>
      </p:sp>
      <p:sp>
        <p:nvSpPr>
          <p:cNvPr id="166" name="Google Shape;166;p1"/>
          <p:cNvSpPr txBox="1"/>
          <p:nvPr>
            <p:ph idx="1" type="subTitle"/>
          </p:nvPr>
        </p:nvSpPr>
        <p:spPr>
          <a:xfrm>
            <a:off x="5093208" y="5221224"/>
            <a:ext cx="6592824" cy="996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pt-BR">
                <a:solidFill>
                  <a:srgbClr val="FFFFFF"/>
                </a:solidFill>
              </a:rPr>
              <a:t>Marcela, Sabrina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10e0c7ced_0_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7" name="Google Shape;277;g1210e0c7ced_0_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ifstream</a:t>
            </a:r>
            <a:endParaRPr/>
          </a:p>
        </p:txBody>
      </p:sp>
      <p:pic>
        <p:nvPicPr>
          <p:cNvPr id="278" name="Google Shape;278;g1210e0c7ced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600" y="1985300"/>
            <a:ext cx="8792775" cy="28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7"/>
          <p:cNvSpPr txBox="1"/>
          <p:nvPr>
            <p:ph type="title"/>
          </p:nvPr>
        </p:nvSpPr>
        <p:spPr>
          <a:xfrm>
            <a:off x="1170432" y="1399032"/>
            <a:ext cx="3236976" cy="406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</a:pPr>
            <a:r>
              <a:rPr lang="pt-BR">
                <a:solidFill>
                  <a:srgbClr val="FFFFFF"/>
                </a:solidFill>
              </a:rPr>
              <a:t>fstream</a:t>
            </a:r>
            <a:endParaRPr/>
          </a:p>
        </p:txBody>
      </p:sp>
      <p:sp>
        <p:nvSpPr>
          <p:cNvPr id="285" name="Google Shape;285;p7"/>
          <p:cNvSpPr txBox="1"/>
          <p:nvPr>
            <p:ph idx="1" type="body"/>
          </p:nvPr>
        </p:nvSpPr>
        <p:spPr>
          <a:xfrm>
            <a:off x="5788152" y="1527048"/>
            <a:ext cx="5111496" cy="393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QUÊ SERVE?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Tanto leitura quanto escrita de arquivos.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FUNCIONAMENTO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Abre arquivos tanto para leitura quanto para gravação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EXEMPLO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86" name="Google Shape;28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31/03/2022</a:t>
            </a:r>
            <a:endParaRPr/>
          </a:p>
        </p:txBody>
      </p:sp>
      <p:sp>
        <p:nvSpPr>
          <p:cNvPr id="287" name="Google Shape;28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COMANDOS E FUNÇÕES C++ (VS CODE)</a:t>
            </a:r>
            <a:endParaRPr/>
          </a:p>
        </p:txBody>
      </p:sp>
      <p:sp>
        <p:nvSpPr>
          <p:cNvPr id="288" name="Google Shape;28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10e0c7ced_0_4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95" name="Google Shape;295;g1210e0c7ced_0_4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fstream</a:t>
            </a:r>
            <a:endParaRPr/>
          </a:p>
        </p:txBody>
      </p:sp>
      <p:pic>
        <p:nvPicPr>
          <p:cNvPr id="296" name="Google Shape;296;g1210e0c7ced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900" y="1690825"/>
            <a:ext cx="8696125" cy="38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8"/>
          <p:cNvSpPr txBox="1"/>
          <p:nvPr>
            <p:ph type="title"/>
          </p:nvPr>
        </p:nvSpPr>
        <p:spPr>
          <a:xfrm>
            <a:off x="1170432" y="1399032"/>
            <a:ext cx="3236976" cy="406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</a:pPr>
            <a:r>
              <a:rPr lang="pt-BR">
                <a:solidFill>
                  <a:srgbClr val="FFFFFF"/>
                </a:solidFill>
              </a:rPr>
              <a:t>ios::app</a:t>
            </a:r>
            <a:endParaRPr/>
          </a:p>
        </p:txBody>
      </p:sp>
      <p:sp>
        <p:nvSpPr>
          <p:cNvPr id="303" name="Google Shape;303;p8"/>
          <p:cNvSpPr txBox="1"/>
          <p:nvPr>
            <p:ph idx="1" type="body"/>
          </p:nvPr>
        </p:nvSpPr>
        <p:spPr>
          <a:xfrm>
            <a:off x="5788152" y="1527048"/>
            <a:ext cx="5111496" cy="393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QUÊ SERVE?</a:t>
            </a:r>
            <a:endParaRPr/>
          </a:p>
          <a:p>
            <a:pPr indent="-39306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É um modo de abertura de arquivo da função open( 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FUNCIONAMENTO</a:t>
            </a:r>
            <a:endParaRPr/>
          </a:p>
          <a:p>
            <a:pPr indent="-393065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Pula para o final do arquivo toda vez que o programa adicionar alguma entrada no ficheiro, permitindo que as informações anteriores sejam conservadas.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EXEMPLO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04" name="Google Shape;30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31/03/2022</a:t>
            </a:r>
            <a:endParaRPr/>
          </a:p>
        </p:txBody>
      </p:sp>
      <p:sp>
        <p:nvSpPr>
          <p:cNvPr id="305" name="Google Shape;30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COMANDOS E FUNÇÕES C++ (VS CODE)</a:t>
            </a:r>
            <a:endParaRPr/>
          </a:p>
        </p:txBody>
      </p:sp>
      <p:sp>
        <p:nvSpPr>
          <p:cNvPr id="306" name="Google Shape;30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10e0c7ced_0_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3" name="Google Shape;313;g1210e0c7ced_0_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ios::app</a:t>
            </a:r>
            <a:endParaRPr/>
          </a:p>
        </p:txBody>
      </p:sp>
      <p:pic>
        <p:nvPicPr>
          <p:cNvPr id="314" name="Google Shape;314;g1210e0c7ced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88" y="2487050"/>
            <a:ext cx="11948625" cy="7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0"/>
          <p:cNvSpPr txBox="1"/>
          <p:nvPr>
            <p:ph type="title"/>
          </p:nvPr>
        </p:nvSpPr>
        <p:spPr>
          <a:xfrm>
            <a:off x="1389888" y="1234440"/>
            <a:ext cx="3236976" cy="406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wentieth Century"/>
              <a:buNone/>
            </a:pPr>
            <a:r>
              <a:rPr lang="pt-BR"/>
              <a:t>Obrigada</a:t>
            </a:r>
            <a:endParaRPr/>
          </a:p>
        </p:txBody>
      </p:sp>
      <p:sp>
        <p:nvSpPr>
          <p:cNvPr id="321" name="Google Shape;321;p10"/>
          <p:cNvSpPr txBox="1"/>
          <p:nvPr>
            <p:ph idx="10" type="dt"/>
          </p:nvPr>
        </p:nvSpPr>
        <p:spPr>
          <a:xfrm>
            <a:off x="1682496" y="6356350"/>
            <a:ext cx="1545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31/03/2022</a:t>
            </a:r>
            <a:endParaRPr/>
          </a:p>
        </p:txBody>
      </p:sp>
      <p:sp>
        <p:nvSpPr>
          <p:cNvPr id="322" name="Google Shape;322;p10"/>
          <p:cNvSpPr txBox="1"/>
          <p:nvPr>
            <p:ph idx="11" type="ftr"/>
          </p:nvPr>
        </p:nvSpPr>
        <p:spPr>
          <a:xfrm>
            <a:off x="609904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COMANDOS E FUNÇÕES C++ (VS CODE)</a:t>
            </a:r>
            <a:endParaRPr/>
          </a:p>
        </p:txBody>
      </p:sp>
      <p:sp>
        <p:nvSpPr>
          <p:cNvPr id="323" name="Google Shape;323;p10"/>
          <p:cNvSpPr txBox="1"/>
          <p:nvPr>
            <p:ph idx="12" type="sldNum"/>
          </p:nvPr>
        </p:nvSpPr>
        <p:spPr>
          <a:xfrm>
            <a:off x="10506456" y="6356350"/>
            <a:ext cx="8503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24" name="Google Shape;324;p10"/>
          <p:cNvSpPr txBox="1"/>
          <p:nvPr>
            <p:ph idx="1" type="body"/>
          </p:nvPr>
        </p:nvSpPr>
        <p:spPr>
          <a:xfrm>
            <a:off x="6596714" y="2187053"/>
            <a:ext cx="3119468" cy="2483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</a:pPr>
            <a:r>
              <a:rPr lang="pt-BR" sz="4300"/>
              <a:t>Marcela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</a:pPr>
            <a:r>
              <a:rPr lang="pt-BR" sz="4300"/>
              <a:t>Sabrina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"/>
          <p:cNvSpPr txBox="1"/>
          <p:nvPr>
            <p:ph type="title"/>
          </p:nvPr>
        </p:nvSpPr>
        <p:spPr>
          <a:xfrm>
            <a:off x="1170432" y="1399032"/>
            <a:ext cx="3236976" cy="406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</a:pPr>
            <a:r>
              <a:rPr lang="pt-BR">
                <a:solidFill>
                  <a:srgbClr val="FFFFFF"/>
                </a:solidFill>
              </a:rPr>
              <a:t>Início</a:t>
            </a:r>
            <a:endParaRPr/>
          </a:p>
        </p:txBody>
      </p:sp>
      <p:sp>
        <p:nvSpPr>
          <p:cNvPr id="173" name="Google Shape;173;p2"/>
          <p:cNvSpPr txBox="1"/>
          <p:nvPr>
            <p:ph idx="1" type="body"/>
          </p:nvPr>
        </p:nvSpPr>
        <p:spPr>
          <a:xfrm>
            <a:off x="6124050" y="1712763"/>
            <a:ext cx="5156700" cy="34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38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pt-BR" sz="3300"/>
              <a:t>C++</a:t>
            </a:r>
            <a:endParaRPr sz="3300"/>
          </a:p>
          <a:p>
            <a:pPr indent="-438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pt-BR" sz="3300"/>
              <a:t>Comandos</a:t>
            </a:r>
            <a:endParaRPr sz="3300"/>
          </a:p>
          <a:p>
            <a:pPr indent="-438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pt-BR" sz="3300"/>
              <a:t>Funções</a:t>
            </a:r>
            <a:endParaRPr sz="3300"/>
          </a:p>
          <a:p>
            <a:pPr indent="-438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pt-BR" sz="3300"/>
              <a:t>Programas</a:t>
            </a:r>
            <a:endParaRPr sz="3300"/>
          </a:p>
        </p:txBody>
      </p:sp>
      <p:sp>
        <p:nvSpPr>
          <p:cNvPr id="174" name="Google Shape;17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31/03/2022</a:t>
            </a:r>
            <a:endParaRPr/>
          </a:p>
        </p:txBody>
      </p:sp>
      <p:sp>
        <p:nvSpPr>
          <p:cNvPr id="175" name="Google Shape;17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COMANDOS E FUNÇÕES C++ (VS CODE)</a:t>
            </a:r>
            <a:endParaRPr/>
          </a:p>
        </p:txBody>
      </p:sp>
      <p:sp>
        <p:nvSpPr>
          <p:cNvPr id="176" name="Google Shape;17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"/>
          <p:cNvSpPr txBox="1"/>
          <p:nvPr>
            <p:ph type="title"/>
          </p:nvPr>
        </p:nvSpPr>
        <p:spPr>
          <a:xfrm>
            <a:off x="539496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pt-BR"/>
              <a:t>Funções e comandos apresentados</a:t>
            </a:r>
            <a:endParaRPr/>
          </a:p>
        </p:txBody>
      </p:sp>
      <p:grpSp>
        <p:nvGrpSpPr>
          <p:cNvPr id="183" name="Google Shape;183;p3"/>
          <p:cNvGrpSpPr/>
          <p:nvPr/>
        </p:nvGrpSpPr>
        <p:grpSpPr>
          <a:xfrm>
            <a:off x="1000180" y="2099112"/>
            <a:ext cx="10188590" cy="2641487"/>
            <a:chOff x="3484" y="517200"/>
            <a:chExt cx="10188590" cy="2641487"/>
          </a:xfrm>
        </p:grpSpPr>
        <p:sp>
          <p:nvSpPr>
            <p:cNvPr id="184" name="Google Shape;184;p3"/>
            <p:cNvSpPr/>
            <p:nvPr/>
          </p:nvSpPr>
          <p:spPr>
            <a:xfrm>
              <a:off x="3484" y="517200"/>
              <a:ext cx="1886775" cy="2641486"/>
            </a:xfrm>
            <a:prstGeom prst="rect">
              <a:avLst/>
            </a:prstGeom>
            <a:solidFill>
              <a:srgbClr val="FBE2DE">
                <a:alpha val="8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 txBox="1"/>
            <p:nvPr/>
          </p:nvSpPr>
          <p:spPr>
            <a:xfrm>
              <a:off x="3484" y="1520965"/>
              <a:ext cx="1886775" cy="15848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147100" spcFirstLastPara="1" rIns="147100" wrap="square" tIns="3302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venir"/>
                <a:buNone/>
              </a:pPr>
              <a:r>
                <a:rPr b="0" i="0" lang="pt-BR" sz="2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srand()</a:t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550649" y="781349"/>
              <a:ext cx="792445" cy="7924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 txBox="1"/>
            <p:nvPr/>
          </p:nvSpPr>
          <p:spPr>
            <a:xfrm>
              <a:off x="666700" y="897400"/>
              <a:ext cx="560343" cy="5603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61775" spcFirstLastPara="1" rIns="61775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Avenir"/>
                <a:buNone/>
              </a:pPr>
              <a:r>
                <a:rPr b="0" i="0" lang="pt-BR" sz="3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1</a:t>
              </a:r>
              <a:endParaRPr b="0" i="0" sz="3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3484" y="3158615"/>
              <a:ext cx="1886775" cy="72"/>
            </a:xfrm>
            <a:prstGeom prst="rect">
              <a:avLst/>
            </a:prstGeom>
            <a:solidFill>
              <a:srgbClr val="5A5260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2078938" y="517200"/>
              <a:ext cx="1886775" cy="2641486"/>
            </a:xfrm>
            <a:prstGeom prst="rect">
              <a:avLst/>
            </a:prstGeom>
            <a:solidFill>
              <a:srgbClr val="D9E8FC">
                <a:alpha val="8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 txBox="1"/>
            <p:nvPr/>
          </p:nvSpPr>
          <p:spPr>
            <a:xfrm>
              <a:off x="2078938" y="1520965"/>
              <a:ext cx="1886775" cy="15848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147100" spcFirstLastPara="1" rIns="147100" wrap="square" tIns="3302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venir"/>
                <a:buNone/>
              </a:pPr>
              <a:r>
                <a:rPr b="0" i="0" lang="pt-BR" sz="2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ofstream</a:t>
              </a:r>
              <a:endPara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2626103" y="781349"/>
              <a:ext cx="792445" cy="79244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 txBox="1"/>
            <p:nvPr/>
          </p:nvSpPr>
          <p:spPr>
            <a:xfrm>
              <a:off x="2742154" y="897400"/>
              <a:ext cx="560343" cy="5603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61775" spcFirstLastPara="1" rIns="61775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Avenir"/>
                <a:buNone/>
              </a:pPr>
              <a:r>
                <a:rPr b="0" i="0" lang="pt-BR" sz="3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2</a:t>
              </a:r>
              <a:endParaRPr b="0" i="0" sz="3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2078938" y="3158615"/>
              <a:ext cx="1886775" cy="72"/>
            </a:xfrm>
            <a:prstGeom prst="rect">
              <a:avLst/>
            </a:prstGeom>
            <a:solidFill>
              <a:srgbClr val="BE96F6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4154392" y="517200"/>
              <a:ext cx="1886775" cy="2641486"/>
            </a:xfrm>
            <a:prstGeom prst="rect">
              <a:avLst/>
            </a:prstGeom>
            <a:solidFill>
              <a:srgbClr val="D1F5F2">
                <a:alpha val="8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 txBox="1"/>
            <p:nvPr/>
          </p:nvSpPr>
          <p:spPr>
            <a:xfrm>
              <a:off x="4154392" y="1520965"/>
              <a:ext cx="1886775" cy="15848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147100" spcFirstLastPara="1" rIns="147100" wrap="square" tIns="3302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venir"/>
                <a:buNone/>
              </a:pPr>
              <a:r>
                <a:rPr b="0" i="0" lang="pt-BR" sz="2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ifstream</a:t>
              </a:r>
              <a:endPara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4701557" y="781349"/>
              <a:ext cx="792445" cy="79244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 txBox="1"/>
            <p:nvPr/>
          </p:nvSpPr>
          <p:spPr>
            <a:xfrm>
              <a:off x="4817608" y="897400"/>
              <a:ext cx="560343" cy="5603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61775" spcFirstLastPara="1" rIns="61775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Avenir"/>
                <a:buNone/>
              </a:pPr>
              <a:r>
                <a:rPr b="0" i="0" lang="pt-BR" sz="3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3</a:t>
              </a:r>
              <a:endParaRPr b="0" i="0" sz="3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4154392" y="3158615"/>
              <a:ext cx="1886775" cy="72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229845" y="517200"/>
              <a:ext cx="1886775" cy="2641486"/>
            </a:xfrm>
            <a:prstGeom prst="rect">
              <a:avLst/>
            </a:prstGeom>
            <a:solidFill>
              <a:srgbClr val="F1E9FD">
                <a:alpha val="8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 txBox="1"/>
            <p:nvPr/>
          </p:nvSpPr>
          <p:spPr>
            <a:xfrm>
              <a:off x="6229845" y="1520965"/>
              <a:ext cx="1886775" cy="15848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147100" spcFirstLastPara="1" rIns="147100" wrap="square" tIns="3302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venir"/>
                <a:buNone/>
              </a:pPr>
              <a:r>
                <a:rPr lang="pt-BR" sz="2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fstream</a:t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777010" y="781349"/>
              <a:ext cx="792445" cy="79244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 txBox="1"/>
            <p:nvPr/>
          </p:nvSpPr>
          <p:spPr>
            <a:xfrm>
              <a:off x="6893061" y="897400"/>
              <a:ext cx="560343" cy="5603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61775" spcFirstLastPara="1" rIns="61775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Avenir"/>
                <a:buNone/>
              </a:pPr>
              <a:r>
                <a:rPr b="0" i="0" lang="pt-BR" sz="3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4</a:t>
              </a:r>
              <a:endParaRPr b="0" i="0" sz="3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229845" y="3158615"/>
              <a:ext cx="1886775" cy="72"/>
            </a:xfrm>
            <a:prstGeom prst="rect">
              <a:avLst/>
            </a:prstGeom>
            <a:solidFill>
              <a:srgbClr val="2AC2B1"/>
            </a:solidFill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8305299" y="517200"/>
              <a:ext cx="1886775" cy="2641486"/>
            </a:xfrm>
            <a:prstGeom prst="rect">
              <a:avLst/>
            </a:prstGeom>
            <a:solidFill>
              <a:srgbClr val="FEE9D0">
                <a:alpha val="8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 txBox="1"/>
            <p:nvPr/>
          </p:nvSpPr>
          <p:spPr>
            <a:xfrm>
              <a:off x="8305299" y="1520965"/>
              <a:ext cx="1886775" cy="15848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147100" spcFirstLastPara="1" rIns="147100" wrap="square" tIns="3302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venir"/>
                <a:buNone/>
              </a:pPr>
              <a:r>
                <a:rPr lang="pt-BR" sz="2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ios::app</a:t>
              </a:r>
              <a:endParaRPr>
                <a:solidFill>
                  <a:schemeClr val="dk1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venir"/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8852464" y="781349"/>
              <a:ext cx="792445" cy="79244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 txBox="1"/>
            <p:nvPr/>
          </p:nvSpPr>
          <p:spPr>
            <a:xfrm>
              <a:off x="8968515" y="897400"/>
              <a:ext cx="560343" cy="5603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61775" spcFirstLastPara="1" rIns="61775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Avenir"/>
                <a:buNone/>
              </a:pPr>
              <a:r>
                <a:rPr b="0" i="0" lang="pt-BR" sz="3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5</a:t>
              </a:r>
              <a:endParaRPr b="0" i="0" sz="3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8305299" y="3158615"/>
              <a:ext cx="1886775" cy="72"/>
            </a:xfrm>
            <a:prstGeom prst="rect">
              <a:avLst/>
            </a:prstGeom>
            <a:solidFill>
              <a:srgbClr val="FF9513"/>
            </a:solidFill>
            <a:ln cap="flat" cmpd="sng" w="12700">
              <a:solidFill>
                <a:srgbClr val="FF951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31/03/2022</a:t>
            </a:r>
            <a:endParaRPr/>
          </a:p>
        </p:txBody>
      </p:sp>
      <p:sp>
        <p:nvSpPr>
          <p:cNvPr id="210" name="Google Shape;21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COMANDOS E FUNÇÕES C++ (VS CODE)</a:t>
            </a:r>
            <a:endParaRPr/>
          </a:p>
        </p:txBody>
      </p:sp>
      <p:sp>
        <p:nvSpPr>
          <p:cNvPr id="211" name="Google Shape;21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"/>
          <p:cNvSpPr txBox="1"/>
          <p:nvPr>
            <p:ph type="title"/>
          </p:nvPr>
        </p:nvSpPr>
        <p:spPr>
          <a:xfrm>
            <a:off x="1170432" y="1399032"/>
            <a:ext cx="3236976" cy="406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</a:pPr>
            <a:r>
              <a:rPr lang="pt-BR">
                <a:solidFill>
                  <a:srgbClr val="FFFFFF"/>
                </a:solidFill>
              </a:rPr>
              <a:t>SRAND( )</a:t>
            </a:r>
            <a:endParaRPr/>
          </a:p>
        </p:txBody>
      </p:sp>
      <p:sp>
        <p:nvSpPr>
          <p:cNvPr id="218" name="Google Shape;218;p4"/>
          <p:cNvSpPr txBox="1"/>
          <p:nvPr>
            <p:ph idx="1" type="body"/>
          </p:nvPr>
        </p:nvSpPr>
        <p:spPr>
          <a:xfrm>
            <a:off x="5788152" y="1527048"/>
            <a:ext cx="5111496" cy="393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PARA QUÊ SERVE?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/>
              <a:t>Geração de num. Aleatórios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FUNCIONAMENTO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/>
              <a:t>Uso da contagem de segundos pela função time( 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219" name="Google Shape;21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31/03/2022</a:t>
            </a:r>
            <a:endParaRPr/>
          </a:p>
        </p:txBody>
      </p:sp>
      <p:sp>
        <p:nvSpPr>
          <p:cNvPr id="220" name="Google Shape;22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COMANDOS E FUNÇÕES C++ (VS CODE)</a:t>
            </a:r>
            <a:endParaRPr/>
          </a:p>
        </p:txBody>
      </p:sp>
      <p:sp>
        <p:nvSpPr>
          <p:cNvPr id="221" name="Google Shape;22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10e0c7ced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8" name="Google Shape;228;g1210e0c7ced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srand( )</a:t>
            </a:r>
            <a:endParaRPr/>
          </a:p>
        </p:txBody>
      </p:sp>
      <p:pic>
        <p:nvPicPr>
          <p:cNvPr id="229" name="Google Shape;229;g1210e0c7ce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750" y="1622200"/>
            <a:ext cx="10761150" cy="164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1210e0c7ced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6050" y="3989275"/>
            <a:ext cx="10577176" cy="164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10e0c7ced_0_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7" name="Google Shape;237;g1210e0c7ced_0_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IOSTREAM</a:t>
            </a:r>
            <a:endParaRPr/>
          </a:p>
        </p:txBody>
      </p:sp>
      <p:pic>
        <p:nvPicPr>
          <p:cNvPr id="238" name="Google Shape;238;g1210e0c7ced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276" y="1332777"/>
            <a:ext cx="6739999" cy="5023576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1210e0c7ced_0_25"/>
          <p:cNvSpPr/>
          <p:nvPr/>
        </p:nvSpPr>
        <p:spPr>
          <a:xfrm>
            <a:off x="2337300" y="5472400"/>
            <a:ext cx="1917600" cy="965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1210e0c7ced_0_25"/>
          <p:cNvSpPr/>
          <p:nvPr/>
        </p:nvSpPr>
        <p:spPr>
          <a:xfrm>
            <a:off x="4155200" y="3361713"/>
            <a:ext cx="1917600" cy="965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1210e0c7ced_0_25"/>
          <p:cNvSpPr/>
          <p:nvPr/>
        </p:nvSpPr>
        <p:spPr>
          <a:xfrm>
            <a:off x="5763175" y="3361713"/>
            <a:ext cx="1917600" cy="965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1210e0c7ced_0_25"/>
          <p:cNvSpPr/>
          <p:nvPr/>
        </p:nvSpPr>
        <p:spPr>
          <a:xfrm>
            <a:off x="1483575" y="5731300"/>
            <a:ext cx="755700" cy="44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"/>
          <p:cNvSpPr txBox="1"/>
          <p:nvPr>
            <p:ph type="title"/>
          </p:nvPr>
        </p:nvSpPr>
        <p:spPr>
          <a:xfrm>
            <a:off x="1170432" y="1399032"/>
            <a:ext cx="3236976" cy="406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</a:pPr>
            <a:r>
              <a:rPr lang="pt-BR">
                <a:solidFill>
                  <a:srgbClr val="FFFFFF"/>
                </a:solidFill>
              </a:rPr>
              <a:t>OFSTREAM</a:t>
            </a:r>
            <a:endParaRPr/>
          </a:p>
        </p:txBody>
      </p:sp>
      <p:sp>
        <p:nvSpPr>
          <p:cNvPr id="249" name="Google Shape;249;p5"/>
          <p:cNvSpPr txBox="1"/>
          <p:nvPr>
            <p:ph idx="1" type="body"/>
          </p:nvPr>
        </p:nvSpPr>
        <p:spPr>
          <a:xfrm>
            <a:off x="5788152" y="1527048"/>
            <a:ext cx="5111496" cy="393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QUÊ SERVE?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Escrever em um arquivo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FUNCIONAMENTO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Abre um arquivo selecionado para gravação em modo texto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EXEMPLO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50" name="Google Shape;25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31/03/2022</a:t>
            </a:r>
            <a:endParaRPr/>
          </a:p>
        </p:txBody>
      </p:sp>
      <p:sp>
        <p:nvSpPr>
          <p:cNvPr id="251" name="Google Shape;25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COMANDOS E FUNÇÕES C++ (VS CODE)</a:t>
            </a:r>
            <a:endParaRPr/>
          </a:p>
        </p:txBody>
      </p:sp>
      <p:sp>
        <p:nvSpPr>
          <p:cNvPr id="252" name="Google Shape;25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210e0c7ced_0_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9" name="Google Shape;259;g1210e0c7ced_0_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ofstream</a:t>
            </a:r>
            <a:endParaRPr/>
          </a:p>
        </p:txBody>
      </p:sp>
      <p:pic>
        <p:nvPicPr>
          <p:cNvPr id="260" name="Google Shape;260;g1210e0c7ced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776" y="1690825"/>
            <a:ext cx="8698450" cy="421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6"/>
          <p:cNvSpPr txBox="1"/>
          <p:nvPr>
            <p:ph type="title"/>
          </p:nvPr>
        </p:nvSpPr>
        <p:spPr>
          <a:xfrm>
            <a:off x="1170432" y="1399032"/>
            <a:ext cx="3236976" cy="406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</a:pPr>
            <a:r>
              <a:rPr lang="pt-BR">
                <a:solidFill>
                  <a:srgbClr val="FFFFFF"/>
                </a:solidFill>
              </a:rPr>
              <a:t>IFSTREAM</a:t>
            </a:r>
            <a:endParaRPr/>
          </a:p>
        </p:txBody>
      </p:sp>
      <p:sp>
        <p:nvSpPr>
          <p:cNvPr id="267" name="Google Shape;267;p6"/>
          <p:cNvSpPr txBox="1"/>
          <p:nvPr>
            <p:ph idx="1" type="body"/>
          </p:nvPr>
        </p:nvSpPr>
        <p:spPr>
          <a:xfrm>
            <a:off x="5788152" y="1527048"/>
            <a:ext cx="5111496" cy="393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QUÊ SERVE?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Ler dados de um arquivo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FUNCIONAMENTO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Abre um arquivo selecionado para leitura em modo texto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EXEMPLO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68" name="Google Shape;26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31/03/2022</a:t>
            </a:r>
            <a:endParaRPr/>
          </a:p>
        </p:txBody>
      </p:sp>
      <p:sp>
        <p:nvSpPr>
          <p:cNvPr id="269" name="Google Shape;26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COMANDOS E FUNÇÕES C++ (VS CODE)</a:t>
            </a:r>
            <a:endParaRPr/>
          </a:p>
        </p:txBody>
      </p:sp>
      <p:sp>
        <p:nvSpPr>
          <p:cNvPr id="270" name="Google Shape;27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apesVTI">
  <a:themeElements>
    <a:clrScheme name="Shapes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2022-03-31T19:26:25Z</dcterms:created>
  <dc:creator>Celia angela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