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257" r:id="rId2"/>
    <p:sldId id="348" r:id="rId3"/>
    <p:sldId id="364" r:id="rId4"/>
    <p:sldId id="342" r:id="rId5"/>
    <p:sldId id="397" r:id="rId6"/>
    <p:sldId id="366" r:id="rId7"/>
    <p:sldId id="367" r:id="rId8"/>
    <p:sldId id="344" r:id="rId9"/>
    <p:sldId id="395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369" r:id="rId18"/>
    <p:sldId id="354" r:id="rId19"/>
    <p:sldId id="399" r:id="rId20"/>
    <p:sldId id="373" r:id="rId21"/>
    <p:sldId id="401" r:id="rId22"/>
    <p:sldId id="410" r:id="rId23"/>
    <p:sldId id="411" r:id="rId24"/>
    <p:sldId id="412" r:id="rId25"/>
    <p:sldId id="413" r:id="rId26"/>
    <p:sldId id="376" r:id="rId27"/>
    <p:sldId id="414" r:id="rId28"/>
    <p:sldId id="381" r:id="rId29"/>
    <p:sldId id="380" r:id="rId30"/>
    <p:sldId id="382" r:id="rId31"/>
    <p:sldId id="415" r:id="rId32"/>
  </p:sldIdLst>
  <p:sldSz cx="9144000" cy="6858000" type="screen4x3"/>
  <p:notesSz cx="6858000" cy="9144000"/>
  <p:custDataLst>
    <p:tags r:id="rId3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DCF8"/>
    <a:srgbClr val="00D7D2"/>
    <a:srgbClr val="B6EDF4"/>
    <a:srgbClr val="29FFFA"/>
    <a:srgbClr val="3B86FF"/>
    <a:srgbClr val="002D76"/>
    <a:srgbClr val="073B9A"/>
    <a:srgbClr val="B2EEF4"/>
    <a:srgbClr val="FF6699"/>
    <a:srgbClr val="00102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6" autoAdjust="0"/>
    <p:restoredTop sz="88889" autoAdjust="0"/>
  </p:normalViewPr>
  <p:slideViewPr>
    <p:cSldViewPr>
      <p:cViewPr>
        <p:scale>
          <a:sx n="75" d="100"/>
          <a:sy n="75" d="100"/>
        </p:scale>
        <p:origin x="-5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A1EA5-92C0-4BB8-86B0-3742D3A52341}" type="datetimeFigureOut">
              <a:rPr lang="fr-FR" smtClean="0"/>
              <a:pPr/>
              <a:t>05/06/2015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F5CD9-1036-4FFF-82E5-D4D1A7EFD5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5DCEA-722F-4446-A595-E45CF26A1A85}" type="datetimeFigureOut">
              <a:rPr lang="de-DE" smtClean="0"/>
              <a:pPr/>
              <a:t>05.06.2015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9145-D00B-48C6-AC3F-47C245933ACA}" type="slidenum">
              <a:rPr lang="de-DE" smtClean="0"/>
              <a:pPr/>
              <a:t>‹N°›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9145-D00B-48C6-AC3F-47C245933AC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16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16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17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17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riche (il couvre toutes les phases d'un cycle de développement).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ouvert (il est indépendant du domaine d'application et des langages d'implémentation).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Après l'unification et la standardisation, bientôt l'industrialisation d'UML :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outils qui supportent UML se multiplient (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GDPro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ObjectTeam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Objecteering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OpenTool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Rational Rose,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Rhapsody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STP, Visio, Visual Modeler,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WithClass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XMI (format d'échange standard de modèles UML).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UML un langage pour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visualiser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chaque symbole graphique a une sémantique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spécifier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de manière précise et complète, sans ambiguïté,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construire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les classes, les relations SQL peuvent être générées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automatiquement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documenter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les différents diagrammes, notes, contraintes,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exigences seront présentés dans un document</a:t>
            </a:r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18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18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19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19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20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20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le résultat d'un large consensus (industriels,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méthodologistes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le fruit d'un travail d'experts reconnus.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issu du terrain.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riche (il couvre toutes les phases d'un cycle de développement).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ouvert (il est indépendant du domaine d'application et des langages d'implémentation).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Après l'unification et la standardisation, bientôt l'industrialisation d'UML :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outils qui supportent UML se multiplient (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GDPro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ObjectTeam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Objecteering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OpenTool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Rational Rose,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Rhapsody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STP, Visio, Visual Modeler,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WithClass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XMI (format d'échange standard de modèles UML).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UML un langage pour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visualiser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chaque symbole graphique a une sémantique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spécifier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de manière précise et complète, sans ambiguïté,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construire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les classes, les relations SQL peuvent être générées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automatiquement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documenter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les différents diagrammes, notes, contraintes,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exigences seront présentés dans un document</a:t>
            </a:r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21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21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le résultat d'un large consensus (industriels,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méthodologistes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le fruit d'un travail d'experts reconnus.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issu du terrain.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riche (il couvre toutes les phases d'un cycle de développement).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ouvert (il est indépendant du domaine d'application et des langages d'implémentation).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Après l'unification et la standardisation, bientôt l'industrialisation d'UML :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outils qui supportent UML se multiplient (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GDPro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ObjectTeam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Objecteering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OpenTool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Rational Rose,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Rhapsody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STP, Visio, Visual Modeler,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WithClass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XMI (format d'échange standard de modèles UML).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UML un langage pour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visualiser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chaque symbole graphique a une sémantique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spécifier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de manière précise et complète, sans ambiguïté,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construire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les classes, les relations SQL peuvent être générées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automatiquement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documenter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les différents diagrammes, notes, contraintes,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exigences seront présentés dans un document</a:t>
            </a:r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24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24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le résultat d'un large consensus (industriels,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méthodologistes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le fruit d'un travail d'experts reconnus.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issu du terrain.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riche (il couvre toutes les phases d'un cycle de développement).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ouvert (il est indépendant du domaine d'application et des langages d'implémentation).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Après l'unification et la standardisation, bientôt l'industrialisation d'UML :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outils qui supportent UML se multiplient (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GDPro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ObjectTeam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Objecteering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OpenTool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Rational Rose,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Rhapsody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STP, Visio, Visual Modeler,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WithClass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XMI (format d'échange standard de modèles UML).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UML un langage pour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visualiser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chaque symbole graphique a une sémantique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spécifier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de manière précise et complète, sans ambiguïté,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construire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les classes, les relations SQL peuvent être générées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automatiquement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documenter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les différents diagrammes, notes, contraintes,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exigences seront présentés dans un document</a:t>
            </a:r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25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25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26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26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le résultat d'un large consensus (industriels,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méthodologistes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le fruit d'un travail d'experts reconnus.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issu du terrain.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riche (il couvre toutes les phases d'un cycle de développement).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est ouvert (il est indépendant du domaine d'application et des langages d'implémentation).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Après l'unification et la standardisation, bientôt l'industrialisation d'UML :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outils qui supportent UML se multiplient (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GDPro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ObjectTeam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Objecteering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OpenTool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Rational Rose,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Rhapsody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STP, Visio, Visual Modeler,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WithClass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XMI (format d'échange standard de modèles UML).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UML un langage pour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visualiser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chaque symbole graphique a une sémantique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spécifier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de manière précise et complète, sans ambiguïté,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construire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les classes, les relations SQL peuvent être générées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automatiquement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documenter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 les différents diagrammes, notes, contraintes, </a:t>
            </a:r>
          </a:p>
          <a:p>
            <a:pPr eaLnBrk="1" hangingPunct="1"/>
            <a:r>
              <a:rPr lang="fr-FR" noProof="1" smtClean="0">
                <a:cs typeface="Arial" pitchFamily="34" charset="0"/>
              </a:rPr>
              <a:t>exigences seront présentés dans un document</a:t>
            </a:r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27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27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2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2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28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28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29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29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30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30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31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31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3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3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4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4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5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5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6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6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7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7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8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8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/>
              <a:pPr/>
              <a:t>9</a:t>
            </a:fld>
            <a:endParaRPr lang="de-DE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9976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GB" sz="1300"/>
              <a:pPr algn="r" defTabSz="947738"/>
              <a:t>9</a:t>
            </a:fld>
            <a:endParaRPr lang="en-GB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FC64-B7C4-48A2-B32B-F30CA5E8D4F0}" type="datetime1">
              <a:rPr lang="fr-FR" smtClean="0"/>
              <a:pPr/>
              <a:t>05/06/2015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474-EDB2-4EC1-81AE-E50AF45184CD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F152-3074-4969-AAE3-3B5B4F455A32}" type="datetime1">
              <a:rPr lang="fr-FR" smtClean="0"/>
              <a:pPr/>
              <a:t>05/06/2015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474-EDB2-4EC1-81AE-E50AF45184CD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90D9-6AC1-4E4E-80B6-694811593634}" type="datetime1">
              <a:rPr lang="fr-FR" smtClean="0"/>
              <a:pPr/>
              <a:t>05/06/2015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474-EDB2-4EC1-81AE-E50AF45184CD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A0A0-11DD-4031-898A-5431F6BD019D}" type="datetime1">
              <a:rPr lang="fr-FR" smtClean="0"/>
              <a:pPr/>
              <a:t>05/06/2015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harteo.com / Desig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49" y="1554954"/>
            <a:ext cx="8497093" cy="42473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1" y="-1"/>
            <a:ext cx="8497092" cy="10908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84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8CE75-3913-405A-A0E7-82E0BD944E9C}" type="datetime1">
              <a:rPr lang="fr-FR" smtClean="0"/>
              <a:pPr/>
              <a:t>05/06/2015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57449" y="6356350"/>
            <a:ext cx="4229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734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6474-EDB2-4EC1-81AE-E50AF45184CD}" type="slidenum">
              <a:rPr lang="de-DE" smtClean="0"/>
              <a:pPr/>
              <a:t>‹N°›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ransition spd="med"/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.jpe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10.png"/><Relationship Id="rId10" Type="http://schemas.openxmlformats.org/officeDocument/2006/relationships/image" Target="../media/image35.png"/><Relationship Id="rId4" Type="http://schemas.microsoft.com/office/2007/relationships/hdphoto" Target="../media/hdphoto1.wdp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jpe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microsoft.com/office/2007/relationships/hdphoto" Target="../media/hdphoto1.wdp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44.png"/><Relationship Id="rId4" Type="http://schemas.microsoft.com/office/2007/relationships/hdphoto" Target="../media/hdphoto1.wdp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13" Type="http://schemas.openxmlformats.org/officeDocument/2006/relationships/image" Target="../media/image57.jpeg"/><Relationship Id="rId3" Type="http://schemas.openxmlformats.org/officeDocument/2006/relationships/image" Target="../media/image1.jpeg"/><Relationship Id="rId7" Type="http://schemas.openxmlformats.org/officeDocument/2006/relationships/image" Target="../media/image51.jpeg"/><Relationship Id="rId12" Type="http://schemas.openxmlformats.org/officeDocument/2006/relationships/image" Target="../media/image5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jpeg"/><Relationship Id="rId11" Type="http://schemas.openxmlformats.org/officeDocument/2006/relationships/image" Target="../media/image55.jpeg"/><Relationship Id="rId5" Type="http://schemas.openxmlformats.org/officeDocument/2006/relationships/image" Target="../media/image49.jpeg"/><Relationship Id="rId10" Type="http://schemas.openxmlformats.org/officeDocument/2006/relationships/image" Target="../media/image54.jpeg"/><Relationship Id="rId4" Type="http://schemas.microsoft.com/office/2007/relationships/hdphoto" Target="../media/hdphoto1.wdp"/><Relationship Id="rId9" Type="http://schemas.openxmlformats.org/officeDocument/2006/relationships/image" Target="../media/image5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/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572356"/>
          </a:xfrm>
          <a:prstGeom prst="rect">
            <a:avLst/>
          </a:prstGeom>
          <a:noFill/>
          <a:extLst>
            <a:ext uri="{909E8E84-426E-40DD-AFC4-6F175D3DCCD1}"/>
          </a:extLst>
        </p:spPr>
      </p:pic>
      <p:cxnSp>
        <p:nvCxnSpPr>
          <p:cNvPr id="19" name="Straight Connector 22"/>
          <p:cNvCxnSpPr/>
          <p:nvPr/>
        </p:nvCxnSpPr>
        <p:spPr>
          <a:xfrm>
            <a:off x="251520" y="1628800"/>
            <a:ext cx="8569325" cy="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203848" y="7101408"/>
            <a:ext cx="27904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FR" sz="1600" b="1" dirty="0"/>
              <a:t>Année universitaire 2013-2014</a:t>
            </a:r>
          </a:p>
        </p:txBody>
      </p:sp>
      <p:cxnSp>
        <p:nvCxnSpPr>
          <p:cNvPr id="30" name="Straight Connector 15"/>
          <p:cNvCxnSpPr/>
          <p:nvPr/>
        </p:nvCxnSpPr>
        <p:spPr>
          <a:xfrm>
            <a:off x="323528" y="6858000"/>
            <a:ext cx="8569325" cy="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" descr="C:\Users\cimope\Desktop\téléchargement (9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285728"/>
            <a:ext cx="1000132" cy="1071570"/>
          </a:xfrm>
          <a:prstGeom prst="rect">
            <a:avLst/>
          </a:prstGeom>
          <a:noFill/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475656" y="332656"/>
            <a:ext cx="62150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0975" algn="ctr" eaLnBrk="0" hangingPunct="0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Institut supérieur des langues </a:t>
            </a:r>
          </a:p>
          <a:p>
            <a:pPr indent="180975" algn="ctr" eaLnBrk="0" hangingPunct="0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Appliquées et informatique de BEJA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57158" y="3000372"/>
            <a:ext cx="8358246" cy="19851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fr-FR" sz="2800" b="1" dirty="0" smtClean="0"/>
              <a:t>Conception et développement d’un site web dynamique pour</a:t>
            </a:r>
            <a:endParaRPr lang="fr-FR" sz="2800" dirty="0" smtClean="0"/>
          </a:p>
          <a:p>
            <a:pPr algn="ctr"/>
            <a:r>
              <a:rPr lang="fr-FR" sz="2800" b="1" dirty="0" smtClean="0"/>
              <a:t>l’Institut Privé de Nouvelles Technologies à Jendouba</a:t>
            </a:r>
            <a:endParaRPr lang="fr-FR" sz="2800" dirty="0" smtClean="0"/>
          </a:p>
          <a:p>
            <a:pPr algn="ctr" eaLnBrk="0" hangingPunct="0">
              <a:lnSpc>
                <a:spcPct val="150000"/>
              </a:lnSpc>
              <a:tabLst>
                <a:tab pos="1123950" algn="l"/>
              </a:tabLst>
              <a:defRPr/>
            </a:pPr>
            <a:r>
              <a:rPr lang="fr-FR" sz="2600" b="1" dirty="0">
                <a:solidFill>
                  <a:srgbClr val="280A94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fr-FR" sz="2600" dirty="0">
              <a:solidFill>
                <a:srgbClr val="280A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331640" y="1700808"/>
            <a:ext cx="6357937" cy="6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Projet 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de Fin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d’Etudes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14282" y="5357826"/>
            <a:ext cx="328615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ts val="600"/>
              </a:spcAft>
              <a:tabLst>
                <a:tab pos="1123950" algn="l"/>
              </a:tabLst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Réalisé par :</a:t>
            </a:r>
          </a:p>
          <a:p>
            <a:pPr algn="ctr" eaLnBrk="0" hangingPunct="0">
              <a:spcAft>
                <a:spcPts val="600"/>
              </a:spcAft>
              <a:tabLst>
                <a:tab pos="1123950" algn="l"/>
              </a:tabLst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njoumi sabrine    riahi amel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508104" y="5226784"/>
            <a:ext cx="336073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tabLst>
                <a:tab pos="1123950" algn="l"/>
              </a:tabLst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Encadré par :</a:t>
            </a:r>
          </a:p>
          <a:p>
            <a:pPr algn="ctr" eaLnBrk="0" hangingPunct="0">
              <a:tabLst>
                <a:tab pos="1123950" algn="l"/>
              </a:tabLst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Mme: </a:t>
            </a:r>
            <a:r>
              <a:rPr lang="fr-FR" sz="2000" b="1" dirty="0" err="1" smtClean="0">
                <a:latin typeface="Times New Roman" pitchFamily="18" charset="0"/>
                <a:cs typeface="Times New Roman" pitchFamily="18" charset="0"/>
              </a:rPr>
              <a:t>abidi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err="1" smtClean="0">
                <a:latin typeface="Times New Roman" pitchFamily="18" charset="0"/>
                <a:cs typeface="Times New Roman" pitchFamily="18" charset="0"/>
              </a:rPr>
              <a:t>balkis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(ISLAIB)</a:t>
            </a:r>
          </a:p>
          <a:p>
            <a:pPr algn="ctr" eaLnBrk="0" hangingPunct="0">
              <a:tabLst>
                <a:tab pos="1123950" algn="l"/>
              </a:tabLst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Mr :ben </a:t>
            </a:r>
            <a:r>
              <a:rPr lang="fr-FR" sz="2000" b="1" dirty="0" err="1" smtClean="0">
                <a:latin typeface="Times New Roman" pitchFamily="18" charset="0"/>
                <a:cs typeface="Times New Roman" pitchFamily="18" charset="0"/>
              </a:rPr>
              <a:t>youssef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err="1" smtClean="0">
                <a:latin typeface="Times New Roman" pitchFamily="18" charset="0"/>
                <a:cs typeface="Times New Roman" pitchFamily="18" charset="0"/>
              </a:rPr>
              <a:t>mohamed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000" b="1" dirty="0" err="1" smtClean="0">
                <a:latin typeface="Times New Roman" pitchFamily="18" charset="0"/>
                <a:cs typeface="Times New Roman" pitchFamily="18" charset="0"/>
              </a:rPr>
              <a:t>karim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(HIGHTECH)</a:t>
            </a:r>
          </a:p>
          <a:p>
            <a:pPr algn="ctr" eaLnBrk="0" hangingPunct="0">
              <a:tabLst>
                <a:tab pos="1123950" algn="l"/>
              </a:tabLst>
            </a:pP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" name="AutoShape 79"/>
          <p:cNvSpPr>
            <a:spLocks noChangeArrowheads="1"/>
          </p:cNvSpPr>
          <p:nvPr/>
        </p:nvSpPr>
        <p:spPr bwMode="auto">
          <a:xfrm>
            <a:off x="7179108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AutoShape 78"/>
          <p:cNvSpPr>
            <a:spLocks noChangeArrowheads="1"/>
          </p:cNvSpPr>
          <p:nvPr/>
        </p:nvSpPr>
        <p:spPr bwMode="auto">
          <a:xfrm>
            <a:off x="1345890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6" name="AutoShape 70"/>
          <p:cNvSpPr>
            <a:spLocks noChangeArrowheads="1"/>
          </p:cNvSpPr>
          <p:nvPr/>
        </p:nvSpPr>
        <p:spPr bwMode="auto">
          <a:xfrm>
            <a:off x="4366806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7" name="Group 2"/>
          <p:cNvGrpSpPr/>
          <p:nvPr/>
        </p:nvGrpSpPr>
        <p:grpSpPr>
          <a:xfrm>
            <a:off x="8001022" y="6124260"/>
            <a:ext cx="1142978" cy="733740"/>
            <a:chOff x="6728322" y="5337933"/>
            <a:chExt cx="1447738" cy="1157020"/>
          </a:xfrm>
        </p:grpSpPr>
        <p:sp>
          <p:nvSpPr>
            <p:cNvPr id="8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2"/>
            <p:cNvSpPr/>
            <p:nvPr/>
          </p:nvSpPr>
          <p:spPr>
            <a:xfrm>
              <a:off x="6728322" y="5337933"/>
              <a:ext cx="1176318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10/31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0" name="Espace réservé de la date 91"/>
          <p:cNvSpPr>
            <a:spLocks noGrp="1"/>
          </p:cNvSpPr>
          <p:nvPr>
            <p:ph type="dt" sz="half" idx="10"/>
          </p:nvPr>
        </p:nvSpPr>
        <p:spPr>
          <a:xfrm>
            <a:off x="-32" y="6356350"/>
            <a:ext cx="2133600" cy="365125"/>
          </a:xfrm>
        </p:spPr>
        <p:txBody>
          <a:bodyPr/>
          <a:lstStyle/>
          <a:p>
            <a:r>
              <a:rPr lang="fr-FR" b="1" i="1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</a:rPr>
              <a:t>12/06/2015</a:t>
            </a:r>
            <a:endParaRPr lang="de-DE" b="1" i="1" dirty="0">
              <a:solidFill>
                <a:schemeClr val="accent1">
                  <a:lumMod val="50000"/>
                </a:schemeClr>
              </a:solidFill>
              <a:latin typeface="Lucida Calligraphy" pitchFamily="66" charset="0"/>
            </a:endParaRPr>
          </a:p>
        </p:txBody>
      </p:sp>
      <p:cxnSp>
        <p:nvCxnSpPr>
          <p:cNvPr id="11" name="Straight Connector 22"/>
          <p:cNvCxnSpPr/>
          <p:nvPr/>
        </p:nvCxnSpPr>
        <p:spPr>
          <a:xfrm>
            <a:off x="285720" y="1428736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8732" y="548680"/>
            <a:ext cx="2143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Les besoins fonctionnels</a:t>
            </a:r>
            <a:r>
              <a:rPr lang="fr-FR" b="1" dirty="0" smtClean="0"/>
              <a:t>   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938178" y="571480"/>
            <a:ext cx="178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Les besoins nom fonctionnels   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750480" y="500043"/>
            <a:ext cx="2286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b="1" dirty="0" smtClean="0"/>
              <a:t>Stratégie de développement de l’application </a:t>
            </a:r>
          </a:p>
          <a:p>
            <a:r>
              <a:rPr lang="fr-FR" b="1" dirty="0" smtClean="0"/>
              <a:t>  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539552" y="1988840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b="1" dirty="0" smtClean="0"/>
              <a:t>Les acteur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552" y="2636912"/>
            <a:ext cx="2329292" cy="727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Blip>
                <a:blip r:embed="rId5"/>
              </a:buBlip>
            </a:pPr>
            <a:r>
              <a:rPr lang="fr-FR" sz="2400" b="1" dirty="0" smtClean="0"/>
              <a:t>Administrateur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9552" y="3501008"/>
            <a:ext cx="1443087" cy="727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Blip>
                <a:blip r:embed="rId5"/>
              </a:buBlip>
            </a:pPr>
            <a:r>
              <a:rPr lang="fr-FR" sz="2400" b="1" dirty="0" smtClean="0"/>
              <a:t>Visiteur</a:t>
            </a:r>
            <a:r>
              <a:rPr lang="fr-FR" b="1" dirty="0" smtClean="0"/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59632" y="4437112"/>
            <a:ext cx="1529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000" b="1" dirty="0" smtClean="0"/>
              <a:t> Etudiants </a:t>
            </a:r>
            <a:endParaRPr lang="fr-FR" sz="2000" dirty="0"/>
          </a:p>
        </p:txBody>
      </p:sp>
      <p:sp>
        <p:nvSpPr>
          <p:cNvPr id="21" name="Rectangle 20"/>
          <p:cNvSpPr/>
          <p:nvPr/>
        </p:nvSpPr>
        <p:spPr>
          <a:xfrm>
            <a:off x="1259632" y="5013176"/>
            <a:ext cx="1770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b="1" dirty="0" smtClean="0"/>
              <a:t> </a:t>
            </a:r>
            <a:r>
              <a:rPr lang="fr-FR" sz="2000" b="1" dirty="0" smtClean="0"/>
              <a:t>Enseignants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59632" y="5661248"/>
            <a:ext cx="1397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000" b="1" dirty="0" smtClean="0"/>
              <a:t> Stagiaire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" name="AutoShape 79"/>
          <p:cNvSpPr>
            <a:spLocks noChangeArrowheads="1"/>
          </p:cNvSpPr>
          <p:nvPr/>
        </p:nvSpPr>
        <p:spPr bwMode="auto">
          <a:xfrm>
            <a:off x="6963084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AutoShape 78"/>
          <p:cNvSpPr>
            <a:spLocks noChangeArrowheads="1"/>
          </p:cNvSpPr>
          <p:nvPr/>
        </p:nvSpPr>
        <p:spPr bwMode="auto">
          <a:xfrm>
            <a:off x="1417898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6" name="AutoShape 70"/>
          <p:cNvSpPr>
            <a:spLocks noChangeArrowheads="1"/>
          </p:cNvSpPr>
          <p:nvPr/>
        </p:nvSpPr>
        <p:spPr bwMode="auto">
          <a:xfrm>
            <a:off x="4258286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7" name="Group 2"/>
          <p:cNvGrpSpPr/>
          <p:nvPr/>
        </p:nvGrpSpPr>
        <p:grpSpPr>
          <a:xfrm>
            <a:off x="8001022" y="6124260"/>
            <a:ext cx="1142978" cy="733740"/>
            <a:chOff x="6728322" y="5337933"/>
            <a:chExt cx="1447738" cy="1157020"/>
          </a:xfrm>
        </p:grpSpPr>
        <p:sp>
          <p:nvSpPr>
            <p:cNvPr id="8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2"/>
            <p:cNvSpPr/>
            <p:nvPr/>
          </p:nvSpPr>
          <p:spPr>
            <a:xfrm>
              <a:off x="6728322" y="5337933"/>
              <a:ext cx="1176318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11/31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0" name="Espace réservé de la date 91"/>
          <p:cNvSpPr>
            <a:spLocks noGrp="1"/>
          </p:cNvSpPr>
          <p:nvPr>
            <p:ph type="dt" sz="half" idx="10"/>
          </p:nvPr>
        </p:nvSpPr>
        <p:spPr>
          <a:xfrm>
            <a:off x="-32" y="6356350"/>
            <a:ext cx="2133600" cy="365125"/>
          </a:xfrm>
        </p:spPr>
        <p:txBody>
          <a:bodyPr/>
          <a:lstStyle/>
          <a:p>
            <a:r>
              <a:rPr lang="fr-FR" b="1" i="1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</a:rPr>
              <a:t>12/06/2015</a:t>
            </a:r>
            <a:endParaRPr lang="de-DE" b="1" i="1" dirty="0">
              <a:solidFill>
                <a:schemeClr val="accent1">
                  <a:lumMod val="50000"/>
                </a:schemeClr>
              </a:solidFill>
              <a:latin typeface="Lucida Calligraphy" pitchFamily="66" charset="0"/>
            </a:endParaRPr>
          </a:p>
        </p:txBody>
      </p:sp>
      <p:cxnSp>
        <p:nvCxnSpPr>
          <p:cNvPr id="11" name="Straight Connector 22"/>
          <p:cNvCxnSpPr/>
          <p:nvPr/>
        </p:nvCxnSpPr>
        <p:spPr>
          <a:xfrm>
            <a:off x="285720" y="1428736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0740" y="550421"/>
            <a:ext cx="2143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Les besoins fonctionnels</a:t>
            </a:r>
            <a:r>
              <a:rPr lang="fr-FR" b="1" dirty="0" smtClean="0"/>
              <a:t>   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829658" y="571480"/>
            <a:ext cx="178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Les besoins nom fonctionnels   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534456" y="500043"/>
            <a:ext cx="2286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b="1" dirty="0" smtClean="0"/>
              <a:t>Stratégie de développement de l’application </a:t>
            </a:r>
          </a:p>
          <a:p>
            <a:r>
              <a:rPr lang="fr-FR" b="1" dirty="0" smtClean="0"/>
              <a:t>  </a:t>
            </a:r>
            <a:endParaRPr lang="fr-FR" dirty="0"/>
          </a:p>
        </p:txBody>
      </p:sp>
      <p:sp>
        <p:nvSpPr>
          <p:cNvPr id="24" name="Organigramme : Connecteur 23"/>
          <p:cNvSpPr/>
          <p:nvPr/>
        </p:nvSpPr>
        <p:spPr bwMode="auto">
          <a:xfrm>
            <a:off x="395536" y="1844824"/>
            <a:ext cx="144016" cy="144016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39552" y="1700808"/>
            <a:ext cx="4846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Les besoins fonctionnels de l’administrateur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55576" y="2204864"/>
            <a:ext cx="53587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Gérer les actualités : ajouter ou  supprimer une actualité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768370" y="2564904"/>
            <a:ext cx="22451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Gérer les statistiques.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55576" y="2996952"/>
            <a:ext cx="74897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Gérer les personnels : ajouter ou supprimer un personnel ; modifier et consulter les informations d’un personnel.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5576" y="3645024"/>
            <a:ext cx="7920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1600" b="1" dirty="0" smtClean="0"/>
              <a:t> Gérer les lois internes : ajouter, supprimer, modifier ou consulter une loi interne.</a:t>
            </a:r>
            <a:endParaRPr lang="fr-FR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755576" y="4005064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1600" b="1" dirty="0" smtClean="0"/>
              <a:t> Gérer les programmes pédagogiques : ajouter, supprimer, modifier  ou chercher un support pédagogique.</a:t>
            </a:r>
            <a:endParaRPr lang="fr-FR" sz="1600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83568" y="4653136"/>
            <a:ext cx="79691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Gérer les préinscriptions : ajouter, modifier, supprimer et consulter les préinscriptions.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83568" y="5085184"/>
            <a:ext cx="616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Organiser les cours : consulter ou supprimer les supports de cours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79503" y="5445224"/>
            <a:ext cx="84644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Gérer  les emplois de temps : ajouter, supprimer, modifier ou consulter les emplois du temps.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83568" y="5805264"/>
            <a:ext cx="78024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Assurer le suivi des demandes de stage : consulter, supprimer les demandes de stages.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1025" grpId="0"/>
      <p:bldP spid="1026" grpId="0"/>
      <p:bldP spid="1027" grpId="0"/>
      <p:bldP spid="30" grpId="0"/>
      <p:bldP spid="31" grpId="0"/>
      <p:bldP spid="1028" grpId="0"/>
      <p:bldP spid="1029" grpId="0"/>
      <p:bldP spid="1030" grpId="0"/>
      <p:bldP spid="10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" name="AutoShape 79"/>
          <p:cNvSpPr>
            <a:spLocks noChangeArrowheads="1"/>
          </p:cNvSpPr>
          <p:nvPr/>
        </p:nvSpPr>
        <p:spPr bwMode="auto">
          <a:xfrm>
            <a:off x="7251116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AutoShape 78"/>
          <p:cNvSpPr>
            <a:spLocks noChangeArrowheads="1"/>
          </p:cNvSpPr>
          <p:nvPr/>
        </p:nvSpPr>
        <p:spPr bwMode="auto">
          <a:xfrm>
            <a:off x="1201874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6" name="AutoShape 70"/>
          <p:cNvSpPr>
            <a:spLocks noChangeArrowheads="1"/>
          </p:cNvSpPr>
          <p:nvPr/>
        </p:nvSpPr>
        <p:spPr bwMode="auto">
          <a:xfrm>
            <a:off x="4294798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7" name="Group 2"/>
          <p:cNvGrpSpPr/>
          <p:nvPr/>
        </p:nvGrpSpPr>
        <p:grpSpPr>
          <a:xfrm>
            <a:off x="8001022" y="6124260"/>
            <a:ext cx="1142978" cy="733740"/>
            <a:chOff x="6728322" y="5337933"/>
            <a:chExt cx="1447738" cy="1157020"/>
          </a:xfrm>
        </p:grpSpPr>
        <p:sp>
          <p:nvSpPr>
            <p:cNvPr id="8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2"/>
            <p:cNvSpPr/>
            <p:nvPr/>
          </p:nvSpPr>
          <p:spPr>
            <a:xfrm>
              <a:off x="6728322" y="5337933"/>
              <a:ext cx="1176318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12/31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0" name="Espace réservé de la date 91"/>
          <p:cNvSpPr>
            <a:spLocks noGrp="1"/>
          </p:cNvSpPr>
          <p:nvPr>
            <p:ph type="dt" sz="half" idx="10"/>
          </p:nvPr>
        </p:nvSpPr>
        <p:spPr>
          <a:xfrm>
            <a:off x="-32" y="6356350"/>
            <a:ext cx="2133600" cy="365125"/>
          </a:xfrm>
        </p:spPr>
        <p:txBody>
          <a:bodyPr/>
          <a:lstStyle/>
          <a:p>
            <a:r>
              <a:rPr lang="fr-FR" b="1" i="1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</a:rPr>
              <a:t>12/06/2015</a:t>
            </a:r>
            <a:endParaRPr lang="de-DE" b="1" i="1" dirty="0">
              <a:solidFill>
                <a:schemeClr val="accent1">
                  <a:lumMod val="50000"/>
                </a:schemeClr>
              </a:solidFill>
              <a:latin typeface="Lucida Calligraphy" pitchFamily="66" charset="0"/>
            </a:endParaRPr>
          </a:p>
        </p:txBody>
      </p:sp>
      <p:cxnSp>
        <p:nvCxnSpPr>
          <p:cNvPr id="11" name="Straight Connector 22"/>
          <p:cNvCxnSpPr/>
          <p:nvPr/>
        </p:nvCxnSpPr>
        <p:spPr>
          <a:xfrm>
            <a:off x="285720" y="1428736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44716" y="476672"/>
            <a:ext cx="2143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Les besoins fonctionnels</a:t>
            </a:r>
            <a:r>
              <a:rPr lang="fr-FR" b="1" dirty="0" smtClean="0"/>
              <a:t>   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866170" y="571480"/>
            <a:ext cx="178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Les besoins nom fonctionnels   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822488" y="500043"/>
            <a:ext cx="2286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b="1" dirty="0" smtClean="0"/>
              <a:t>Stratégie de développement de l’application </a:t>
            </a:r>
          </a:p>
          <a:p>
            <a:r>
              <a:rPr lang="fr-FR" b="1" dirty="0" smtClean="0"/>
              <a:t>  </a:t>
            </a:r>
            <a:endParaRPr lang="fr-FR" dirty="0"/>
          </a:p>
        </p:txBody>
      </p:sp>
      <p:sp>
        <p:nvSpPr>
          <p:cNvPr id="24" name="Organigramme : Connecteur 23"/>
          <p:cNvSpPr/>
          <p:nvPr/>
        </p:nvSpPr>
        <p:spPr bwMode="auto">
          <a:xfrm>
            <a:off x="395536" y="1844824"/>
            <a:ext cx="144016" cy="144016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39552" y="1700808"/>
            <a:ext cx="5044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Les besoins fonctionnels d’un visiteur interne </a:t>
            </a:r>
          </a:p>
        </p:txBody>
      </p:sp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683568" y="2132856"/>
            <a:ext cx="13740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Etudiant :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15616" y="2420888"/>
            <a:ext cx="4696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dirty="0" smtClean="0"/>
              <a:t> </a:t>
            </a:r>
            <a:r>
              <a:rPr lang="fr-FR" sz="1600" b="1" dirty="0" smtClean="0"/>
              <a:t>Consulter cours et emploi(partager ou télécharger) </a:t>
            </a:r>
            <a:endParaRPr lang="fr-FR" b="1" dirty="0"/>
          </a:p>
        </p:txBody>
      </p:sp>
      <p:sp>
        <p:nvSpPr>
          <p:cNvPr id="32" name="Rectangle 31"/>
          <p:cNvSpPr/>
          <p:nvPr/>
        </p:nvSpPr>
        <p:spPr>
          <a:xfrm>
            <a:off x="683568" y="2708920"/>
            <a:ext cx="3906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Courier New" pitchFamily="49" charset="0"/>
              <a:buChar char="o"/>
            </a:pPr>
            <a:r>
              <a:rPr lang="fr-FR" sz="1600" b="1" dirty="0" smtClean="0"/>
              <a:t>Recherche (cours , emploi de temps )</a:t>
            </a:r>
            <a:endParaRPr lang="fr-FR" sz="1600" b="1" dirty="0"/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714114" y="3140968"/>
            <a:ext cx="1553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fr-FR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enseignant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: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187624" y="3501008"/>
            <a:ext cx="15883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Publier cours.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87624" y="3789040"/>
            <a:ext cx="3686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dirty="0" smtClean="0"/>
              <a:t> </a:t>
            </a:r>
            <a:r>
              <a:rPr lang="fr-FR" sz="1600" b="1" dirty="0" smtClean="0"/>
              <a:t>Gérer ses cours (modifier, suppression)</a:t>
            </a:r>
            <a:endParaRPr lang="fr-FR" b="1" dirty="0"/>
          </a:p>
        </p:txBody>
      </p:sp>
      <p:sp>
        <p:nvSpPr>
          <p:cNvPr id="35" name="Rectangle 34"/>
          <p:cNvSpPr/>
          <p:nvPr/>
        </p:nvSpPr>
        <p:spPr>
          <a:xfrm>
            <a:off x="1187624" y="4077072"/>
            <a:ext cx="5616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1600" b="1" dirty="0" smtClean="0"/>
              <a:t> Consulter cours (partager le cours  ou le télécharger).</a:t>
            </a:r>
            <a:endParaRPr lang="fr-FR" sz="1600" b="1" dirty="0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187624" y="4365104"/>
            <a:ext cx="35296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Recherche (cours, emploi de temps).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195234" y="4653136"/>
            <a:ext cx="69771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Consulter  emploi de temps (partager  l’emploi de temps  ou le télécharger).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683568" y="5013176"/>
            <a:ext cx="1382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fr-FR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Stagiaire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: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173367" y="5445224"/>
            <a:ext cx="27505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Envoyer demande de stage.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6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2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2000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60417" grpId="0"/>
      <p:bldP spid="29" grpId="0"/>
      <p:bldP spid="32" grpId="0"/>
      <p:bldP spid="33" grpId="0"/>
      <p:bldP spid="60418" grpId="0"/>
      <p:bldP spid="34" grpId="0"/>
      <p:bldP spid="35" grpId="0"/>
      <p:bldP spid="60419" grpId="0"/>
      <p:bldP spid="60420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" name="AutoShape 79"/>
          <p:cNvSpPr>
            <a:spLocks noChangeArrowheads="1"/>
          </p:cNvSpPr>
          <p:nvPr/>
        </p:nvSpPr>
        <p:spPr bwMode="auto">
          <a:xfrm>
            <a:off x="7067128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AutoShape 78"/>
          <p:cNvSpPr>
            <a:spLocks noChangeArrowheads="1"/>
          </p:cNvSpPr>
          <p:nvPr/>
        </p:nvSpPr>
        <p:spPr bwMode="auto">
          <a:xfrm>
            <a:off x="1234480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6" name="AutoShape 70"/>
          <p:cNvSpPr>
            <a:spLocks noChangeArrowheads="1"/>
          </p:cNvSpPr>
          <p:nvPr/>
        </p:nvSpPr>
        <p:spPr bwMode="auto">
          <a:xfrm>
            <a:off x="4258816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7" name="Group 2"/>
          <p:cNvGrpSpPr/>
          <p:nvPr/>
        </p:nvGrpSpPr>
        <p:grpSpPr>
          <a:xfrm>
            <a:off x="8001022" y="6124260"/>
            <a:ext cx="1142978" cy="733740"/>
            <a:chOff x="6728322" y="5337933"/>
            <a:chExt cx="1447738" cy="1157020"/>
          </a:xfrm>
        </p:grpSpPr>
        <p:sp>
          <p:nvSpPr>
            <p:cNvPr id="8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2"/>
            <p:cNvSpPr/>
            <p:nvPr/>
          </p:nvSpPr>
          <p:spPr>
            <a:xfrm>
              <a:off x="6728322" y="5337933"/>
              <a:ext cx="1176318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13/31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0" name="Espace réservé de la date 91"/>
          <p:cNvSpPr>
            <a:spLocks noGrp="1"/>
          </p:cNvSpPr>
          <p:nvPr>
            <p:ph type="dt" sz="half" idx="10"/>
          </p:nvPr>
        </p:nvSpPr>
        <p:spPr>
          <a:xfrm>
            <a:off x="-32" y="6356350"/>
            <a:ext cx="2133600" cy="365125"/>
          </a:xfrm>
        </p:spPr>
        <p:txBody>
          <a:bodyPr/>
          <a:lstStyle/>
          <a:p>
            <a:r>
              <a:rPr lang="fr-FR" b="1" i="1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</a:rPr>
              <a:t>12/06/2015</a:t>
            </a:r>
            <a:endParaRPr lang="de-DE" b="1" i="1" dirty="0">
              <a:solidFill>
                <a:schemeClr val="accent1">
                  <a:lumMod val="50000"/>
                </a:schemeClr>
              </a:solidFill>
              <a:latin typeface="Lucida Calligraphy" pitchFamily="66" charset="0"/>
            </a:endParaRPr>
          </a:p>
        </p:txBody>
      </p:sp>
      <p:cxnSp>
        <p:nvCxnSpPr>
          <p:cNvPr id="11" name="Straight Connector 22"/>
          <p:cNvCxnSpPr/>
          <p:nvPr/>
        </p:nvCxnSpPr>
        <p:spPr>
          <a:xfrm>
            <a:off x="285720" y="1428736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2708" y="550421"/>
            <a:ext cx="2143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Les besoins fonctionnels</a:t>
            </a:r>
            <a:r>
              <a:rPr lang="fr-FR" b="1" dirty="0" smtClean="0"/>
              <a:t>   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50146" y="571480"/>
            <a:ext cx="178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Les besoins nom fonctionnels   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678472" y="500043"/>
            <a:ext cx="2286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b="1" dirty="0" smtClean="0"/>
              <a:t>Stratégie de développement de l’application </a:t>
            </a:r>
          </a:p>
          <a:p>
            <a:r>
              <a:rPr lang="fr-FR" b="1" dirty="0" smtClean="0"/>
              <a:t>  </a:t>
            </a:r>
            <a:endParaRPr lang="fr-FR" dirty="0"/>
          </a:p>
        </p:txBody>
      </p:sp>
      <p:sp>
        <p:nvSpPr>
          <p:cNvPr id="24" name="Organigramme : Connecteur 23"/>
          <p:cNvSpPr/>
          <p:nvPr/>
        </p:nvSpPr>
        <p:spPr bwMode="auto">
          <a:xfrm>
            <a:off x="395536" y="1844824"/>
            <a:ext cx="144016" cy="144016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39552" y="1700808"/>
            <a:ext cx="5218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Les besoins fonctionnels d’un visiteur externe  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5576" y="2420888"/>
            <a:ext cx="160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b="1" dirty="0" smtClean="0"/>
              <a:t> Visiter le site</a:t>
            </a:r>
            <a:endParaRPr lang="fr-FR" b="1" dirty="0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726722" y="2924944"/>
            <a:ext cx="2774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Consulter  les actualités.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98730" y="3501008"/>
            <a:ext cx="1395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S’inscrire.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798730" y="4067780"/>
            <a:ext cx="30864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Contacter l’administrateur.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45" grpId="0"/>
      <p:bldP spid="61441" grpId="0"/>
      <p:bldP spid="61442" grpId="0"/>
      <p:bldP spid="614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" name="AutoShape 79"/>
          <p:cNvSpPr>
            <a:spLocks noChangeArrowheads="1"/>
          </p:cNvSpPr>
          <p:nvPr/>
        </p:nvSpPr>
        <p:spPr bwMode="auto">
          <a:xfrm>
            <a:off x="7427168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AutoShape 78"/>
          <p:cNvSpPr>
            <a:spLocks noChangeArrowheads="1"/>
          </p:cNvSpPr>
          <p:nvPr/>
        </p:nvSpPr>
        <p:spPr bwMode="auto">
          <a:xfrm>
            <a:off x="3970784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6" name="AutoShape 70"/>
          <p:cNvSpPr>
            <a:spLocks noChangeArrowheads="1"/>
          </p:cNvSpPr>
          <p:nvPr/>
        </p:nvSpPr>
        <p:spPr bwMode="auto">
          <a:xfrm>
            <a:off x="1018456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7" name="Group 2"/>
          <p:cNvGrpSpPr/>
          <p:nvPr/>
        </p:nvGrpSpPr>
        <p:grpSpPr>
          <a:xfrm>
            <a:off x="8001022" y="6124260"/>
            <a:ext cx="1142978" cy="733740"/>
            <a:chOff x="6728322" y="5337933"/>
            <a:chExt cx="1447738" cy="1157020"/>
          </a:xfrm>
        </p:grpSpPr>
        <p:sp>
          <p:nvSpPr>
            <p:cNvPr id="8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2"/>
            <p:cNvSpPr/>
            <p:nvPr/>
          </p:nvSpPr>
          <p:spPr>
            <a:xfrm>
              <a:off x="6728322" y="5337933"/>
              <a:ext cx="1176318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14/31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0" name="Espace réservé de la date 91"/>
          <p:cNvSpPr>
            <a:spLocks noGrp="1"/>
          </p:cNvSpPr>
          <p:nvPr>
            <p:ph type="dt" sz="half" idx="10"/>
          </p:nvPr>
        </p:nvSpPr>
        <p:spPr>
          <a:xfrm>
            <a:off x="-32" y="6356350"/>
            <a:ext cx="2133600" cy="365125"/>
          </a:xfrm>
        </p:spPr>
        <p:txBody>
          <a:bodyPr/>
          <a:lstStyle/>
          <a:p>
            <a:r>
              <a:rPr lang="fr-FR" b="1" i="1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</a:rPr>
              <a:t>12/06/2015</a:t>
            </a:r>
            <a:endParaRPr lang="de-DE" b="1" i="1" dirty="0">
              <a:solidFill>
                <a:schemeClr val="accent1">
                  <a:lumMod val="50000"/>
                </a:schemeClr>
              </a:solidFill>
              <a:latin typeface="Lucida Calligraphy" pitchFamily="66" charset="0"/>
            </a:endParaRPr>
          </a:p>
        </p:txBody>
      </p:sp>
      <p:cxnSp>
        <p:nvCxnSpPr>
          <p:cNvPr id="11" name="Straight Connector 22"/>
          <p:cNvCxnSpPr/>
          <p:nvPr/>
        </p:nvCxnSpPr>
        <p:spPr>
          <a:xfrm>
            <a:off x="285720" y="1428736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6684" y="550421"/>
            <a:ext cx="2143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Les besoins fonctionnels   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362114" y="571480"/>
            <a:ext cx="178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Les besoins nom fonctionnels</a:t>
            </a:r>
            <a:r>
              <a:rPr lang="fr-FR" b="1" dirty="0" smtClean="0"/>
              <a:t>   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750480" y="500043"/>
            <a:ext cx="2286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b="1" dirty="0" smtClean="0"/>
              <a:t>Stratégie de développement de l’application </a:t>
            </a:r>
          </a:p>
          <a:p>
            <a:r>
              <a:rPr lang="fr-FR" b="1" dirty="0" smtClean="0"/>
              <a:t>  </a:t>
            </a:r>
            <a:endParaRPr lang="fr-FR" dirty="0"/>
          </a:p>
        </p:txBody>
      </p:sp>
      <p:sp>
        <p:nvSpPr>
          <p:cNvPr id="24" name="Organigramme : Connecteur 23"/>
          <p:cNvSpPr/>
          <p:nvPr/>
        </p:nvSpPr>
        <p:spPr bwMode="auto">
          <a:xfrm>
            <a:off x="395536" y="1844824"/>
            <a:ext cx="144016" cy="144016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11560" y="1700808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 smtClean="0"/>
              <a:t>Gain du temps : </a:t>
            </a:r>
            <a:r>
              <a:rPr lang="fr-FR" sz="2000" dirty="0" smtClean="0"/>
              <a:t>La rapidité d’accès des différentes taches effectuées et un temps de réponse doit être le plus court possible.</a:t>
            </a:r>
            <a:endParaRPr lang="fr-FR" dirty="0" smtClean="0"/>
          </a:p>
        </p:txBody>
      </p:sp>
      <p:sp>
        <p:nvSpPr>
          <p:cNvPr id="25" name="Organigramme : Connecteur 24"/>
          <p:cNvSpPr/>
          <p:nvPr/>
        </p:nvSpPr>
        <p:spPr bwMode="auto">
          <a:xfrm>
            <a:off x="395536" y="2780928"/>
            <a:ext cx="144016" cy="144016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11560" y="2636912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 smtClean="0"/>
              <a:t>Gestion de sécurité :</a:t>
            </a:r>
            <a:r>
              <a:rPr lang="fr-FR" sz="2000" dirty="0" smtClean="0"/>
              <a:t> elle sert à limiter les accès libres des utilisateurs par l’intervention du Login et </a:t>
            </a:r>
            <a:r>
              <a:rPr lang="fr-FR" sz="2000" dirty="0" err="1" smtClean="0"/>
              <a:t>Password</a:t>
            </a:r>
            <a:r>
              <a:rPr lang="fr-FR" sz="2000" dirty="0" smtClean="0"/>
              <a:t>.</a:t>
            </a:r>
          </a:p>
        </p:txBody>
      </p:sp>
      <p:sp>
        <p:nvSpPr>
          <p:cNvPr id="28" name="Organigramme : Connecteur 27"/>
          <p:cNvSpPr/>
          <p:nvPr/>
        </p:nvSpPr>
        <p:spPr bwMode="auto">
          <a:xfrm>
            <a:off x="395536" y="3789040"/>
            <a:ext cx="144016" cy="144016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611560" y="3645024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 smtClean="0"/>
              <a:t>La performance : </a:t>
            </a:r>
            <a:r>
              <a:rPr lang="fr-FR" sz="2000" dirty="0" smtClean="0"/>
              <a:t>l’application doit avoir essentiellement un temps de réponse moyen pour l’exécution.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/>
      <p:bldP spid="25" grpId="0" animBg="1"/>
      <p:bldP spid="27" grpId="0"/>
      <p:bldP spid="28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" name="AutoShape 79"/>
          <p:cNvSpPr>
            <a:spLocks noChangeArrowheads="1"/>
          </p:cNvSpPr>
          <p:nvPr/>
        </p:nvSpPr>
        <p:spPr bwMode="auto">
          <a:xfrm>
            <a:off x="3923928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AutoShape 78"/>
          <p:cNvSpPr>
            <a:spLocks noChangeArrowheads="1"/>
          </p:cNvSpPr>
          <p:nvPr/>
        </p:nvSpPr>
        <p:spPr bwMode="auto">
          <a:xfrm>
            <a:off x="7236296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6" name="AutoShape 70"/>
          <p:cNvSpPr>
            <a:spLocks noChangeArrowheads="1"/>
          </p:cNvSpPr>
          <p:nvPr/>
        </p:nvSpPr>
        <p:spPr bwMode="auto">
          <a:xfrm>
            <a:off x="1018456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7" name="Group 2"/>
          <p:cNvGrpSpPr/>
          <p:nvPr/>
        </p:nvGrpSpPr>
        <p:grpSpPr>
          <a:xfrm>
            <a:off x="8001022" y="6124260"/>
            <a:ext cx="1142978" cy="733740"/>
            <a:chOff x="6728322" y="5337933"/>
            <a:chExt cx="1447738" cy="1157020"/>
          </a:xfrm>
        </p:grpSpPr>
        <p:sp>
          <p:nvSpPr>
            <p:cNvPr id="8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2"/>
            <p:cNvSpPr/>
            <p:nvPr/>
          </p:nvSpPr>
          <p:spPr>
            <a:xfrm>
              <a:off x="6728322" y="5337933"/>
              <a:ext cx="1176318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15/31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0" name="Espace réservé de la date 91"/>
          <p:cNvSpPr>
            <a:spLocks noGrp="1"/>
          </p:cNvSpPr>
          <p:nvPr>
            <p:ph type="dt" sz="half" idx="10"/>
          </p:nvPr>
        </p:nvSpPr>
        <p:spPr>
          <a:xfrm>
            <a:off x="-32" y="6356350"/>
            <a:ext cx="2133600" cy="365125"/>
          </a:xfrm>
        </p:spPr>
        <p:txBody>
          <a:bodyPr/>
          <a:lstStyle/>
          <a:p>
            <a:r>
              <a:rPr lang="fr-FR" b="1" i="1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</a:rPr>
              <a:t>12/06/2015</a:t>
            </a:r>
            <a:endParaRPr lang="de-DE" b="1" i="1" dirty="0">
              <a:solidFill>
                <a:schemeClr val="accent1">
                  <a:lumMod val="50000"/>
                </a:schemeClr>
              </a:solidFill>
              <a:latin typeface="Lucida Calligraphy" pitchFamily="66" charset="0"/>
            </a:endParaRPr>
          </a:p>
        </p:txBody>
      </p:sp>
      <p:cxnSp>
        <p:nvCxnSpPr>
          <p:cNvPr id="11" name="Straight Connector 22"/>
          <p:cNvCxnSpPr/>
          <p:nvPr/>
        </p:nvCxnSpPr>
        <p:spPr>
          <a:xfrm>
            <a:off x="285720" y="1428736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6684" y="550421"/>
            <a:ext cx="2143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Les besoins fonctionnels   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362114" y="571480"/>
            <a:ext cx="178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Les besoins nom fonctionnels   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750480" y="500043"/>
            <a:ext cx="2286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b="1" dirty="0" smtClean="0">
                <a:solidFill>
                  <a:schemeClr val="accent1"/>
                </a:solidFill>
              </a:rPr>
              <a:t>Stratégie de développement de l’application </a:t>
            </a:r>
          </a:p>
          <a:p>
            <a:r>
              <a:rPr lang="fr-FR" b="1" dirty="0" smtClean="0">
                <a:solidFill>
                  <a:schemeClr val="accent1"/>
                </a:solidFill>
              </a:rPr>
              <a:t>  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21" name="Image 2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1571612"/>
            <a:ext cx="7745514" cy="449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35"/>
          <p:cNvSpPr>
            <a:spLocks noChangeArrowheads="1"/>
          </p:cNvSpPr>
          <p:nvPr/>
        </p:nvSpPr>
        <p:spPr bwMode="gray">
          <a:xfrm>
            <a:off x="2928926" y="5865492"/>
            <a:ext cx="2814584" cy="992508"/>
          </a:xfrm>
          <a:prstGeom prst="ellipse">
            <a:avLst/>
          </a:prstGeom>
          <a:gradFill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chemeClr val="tx2"/>
              </a:gs>
              <a:gs pos="69000">
                <a:schemeClr val="bg2">
                  <a:lumMod val="20000"/>
                  <a:lumOff val="80000"/>
                </a:schemeClr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2400" b="1" i="1" dirty="0" smtClean="0">
                <a:solidFill>
                  <a:srgbClr val="4A4C7A"/>
                </a:solidFill>
                <a:latin typeface="Times New Roman" pitchFamily="18" charset="0"/>
                <a:cs typeface="Times New Roman" pitchFamily="18" charset="0"/>
              </a:rPr>
              <a:t>Cycle de vie en spirale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25"/>
          <p:cNvCxnSpPr/>
          <p:nvPr/>
        </p:nvCxnSpPr>
        <p:spPr bwMode="gray">
          <a:xfrm>
            <a:off x="1763850" y="3679031"/>
            <a:ext cx="5616300" cy="0"/>
          </a:xfrm>
          <a:prstGeom prst="line">
            <a:avLst/>
          </a:prstGeom>
          <a:ln w="38100">
            <a:solidFill>
              <a:srgbClr val="C8C8C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 bwMode="gray">
          <a:xfrm>
            <a:off x="2087925" y="2959031"/>
            <a:ext cx="1440000" cy="1440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AFAFA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2</a:t>
            </a:r>
            <a:endParaRPr lang="de-DE" sz="5400" b="1" noProof="1">
              <a:solidFill>
                <a:srgbClr val="AFAFA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16" name="Ellipse 15"/>
          <p:cNvSpPr/>
          <p:nvPr/>
        </p:nvSpPr>
        <p:spPr bwMode="gray">
          <a:xfrm>
            <a:off x="5616075" y="2959031"/>
            <a:ext cx="1440000" cy="1440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AFAFA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4</a:t>
            </a:r>
            <a:endParaRPr lang="de-DE" sz="5400" b="1" noProof="1">
              <a:solidFill>
                <a:srgbClr val="AFAFA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17" name="Ellipse 16"/>
          <p:cNvSpPr/>
          <p:nvPr/>
        </p:nvSpPr>
        <p:spPr bwMode="gray">
          <a:xfrm>
            <a:off x="7380150" y="2959031"/>
            <a:ext cx="1440000" cy="1440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AFAFA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5</a:t>
            </a:r>
            <a:endParaRPr lang="de-DE" sz="5400" b="1" noProof="1">
              <a:solidFill>
                <a:srgbClr val="AFAFA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12" name="_color1"/>
          <p:cNvSpPr/>
          <p:nvPr/>
        </p:nvSpPr>
        <p:spPr bwMode="gray">
          <a:xfrm>
            <a:off x="323850" y="2959031"/>
            <a:ext cx="1440000" cy="144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1</a:t>
            </a:r>
            <a:endParaRPr lang="de-DE" sz="5400" b="1" noProof="1">
              <a:solidFill>
                <a:srgbClr val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587829" y="3013785"/>
            <a:ext cx="923730" cy="550509"/>
          </a:xfrm>
          <a:prstGeom prst="ellipse">
            <a:avLst/>
          </a:prstGeom>
          <a:gradFill>
            <a:gsLst>
              <a:gs pos="0">
                <a:srgbClr val="DDDDDD">
                  <a:lumMod val="99000"/>
                  <a:lumOff val="1000"/>
                  <a:alpha val="0"/>
                </a:srgbClr>
              </a:gs>
              <a:gs pos="100000">
                <a:srgbClr val="FFFFFF">
                  <a:alpha val="68000"/>
                </a:srgbClr>
              </a:gs>
            </a:gsLst>
            <a:lin ang="16200000" scaled="1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_color1"/>
          <p:cNvSpPr/>
          <p:nvPr/>
        </p:nvSpPr>
        <p:spPr bwMode="gray">
          <a:xfrm>
            <a:off x="2076448" y="2956644"/>
            <a:ext cx="1440000" cy="144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2</a:t>
            </a:r>
            <a:endParaRPr lang="de-DE" sz="5400" b="1" noProof="1">
              <a:solidFill>
                <a:srgbClr val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2340427" y="3011398"/>
            <a:ext cx="923730" cy="550509"/>
          </a:xfrm>
          <a:prstGeom prst="ellipse">
            <a:avLst/>
          </a:prstGeom>
          <a:gradFill>
            <a:gsLst>
              <a:gs pos="0">
                <a:srgbClr val="DDDDDD">
                  <a:lumMod val="99000"/>
                  <a:lumOff val="1000"/>
                  <a:alpha val="0"/>
                </a:srgbClr>
              </a:gs>
              <a:gs pos="100000">
                <a:srgbClr val="FFFFFF">
                  <a:alpha val="68000"/>
                </a:srgbClr>
              </a:gs>
            </a:gsLst>
            <a:lin ang="16200000" scaled="1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19"/>
          <p:cNvSpPr/>
          <p:nvPr/>
        </p:nvSpPr>
        <p:spPr bwMode="gray">
          <a:xfrm>
            <a:off x="1547664" y="4653136"/>
            <a:ext cx="2015965" cy="1551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sz="2400" b="1" noProof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et spécification  des besoins</a:t>
            </a:r>
            <a:endParaRPr lang="en-GB" sz="2400" b="1" noProof="1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801688" eaLnBrk="0" hangingPunct="0">
              <a:spcAft>
                <a:spcPct val="20000"/>
              </a:spcAft>
              <a:defRPr/>
            </a:pPr>
            <a:endParaRPr lang="en-GB" sz="2400" b="1" noProof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hteck 22"/>
          <p:cNvSpPr/>
          <p:nvPr/>
        </p:nvSpPr>
        <p:spPr bwMode="gray">
          <a:xfrm>
            <a:off x="179512" y="1988840"/>
            <a:ext cx="2113591" cy="1181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sz="2400" b="1" noProof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Présentation du cadre du projet </a:t>
            </a:r>
            <a:endParaRPr lang="en-GB" sz="2400" b="1" noProof="1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801688" eaLnBrk="0" hangingPunct="0">
              <a:spcAft>
                <a:spcPct val="20000"/>
              </a:spcAft>
              <a:defRPr/>
            </a:pPr>
            <a:endParaRPr lang="en-GB" sz="2400" b="1" noProof="1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23"/>
          <p:cNvSpPr/>
          <p:nvPr/>
        </p:nvSpPr>
        <p:spPr bwMode="gray">
          <a:xfrm>
            <a:off x="5580112" y="4653136"/>
            <a:ext cx="17144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sz="2400" b="1" noProof="1" smtClean="0">
                <a:latin typeface="Times New Roman" pitchFamily="18" charset="0"/>
                <a:cs typeface="Times New Roman" pitchFamily="18" charset="0"/>
              </a:rPr>
              <a:t>Réalisation</a:t>
            </a:r>
          </a:p>
        </p:txBody>
      </p:sp>
      <p:sp>
        <p:nvSpPr>
          <p:cNvPr id="35" name="Rechteck 23"/>
          <p:cNvSpPr/>
          <p:nvPr/>
        </p:nvSpPr>
        <p:spPr bwMode="gray">
          <a:xfrm>
            <a:off x="3707904" y="1988840"/>
            <a:ext cx="192882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sz="2400" b="1" noProof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028385" y="6000768"/>
            <a:ext cx="1115616" cy="857232"/>
            <a:chOff x="6762980" y="5143201"/>
            <a:chExt cx="1413080" cy="1351752"/>
          </a:xfrm>
        </p:grpSpPr>
        <p:sp>
          <p:nvSpPr>
            <p:cNvPr id="23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32"/>
            <p:cNvSpPr/>
            <p:nvPr/>
          </p:nvSpPr>
          <p:spPr>
            <a:xfrm>
              <a:off x="6762980" y="5143201"/>
              <a:ext cx="1413079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16/31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25" name="Espace réservé de la date 91"/>
          <p:cNvSpPr>
            <a:spLocks noGrp="1"/>
          </p:cNvSpPr>
          <p:nvPr>
            <p:ph type="dt" sz="half" idx="10"/>
          </p:nvPr>
        </p:nvSpPr>
        <p:spPr>
          <a:xfrm>
            <a:off x="-32" y="6356350"/>
            <a:ext cx="2133600" cy="365125"/>
          </a:xfrm>
        </p:spPr>
        <p:txBody>
          <a:bodyPr/>
          <a:lstStyle/>
          <a:p>
            <a:r>
              <a:rPr lang="fr-FR" b="1" i="1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</a:rPr>
              <a:t>12/06/2015</a:t>
            </a:r>
            <a:endParaRPr lang="de-DE" b="1" i="1" dirty="0">
              <a:solidFill>
                <a:schemeClr val="accent1">
                  <a:lumMod val="50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27" name="Rechteck 23"/>
          <p:cNvSpPr/>
          <p:nvPr/>
        </p:nvSpPr>
        <p:spPr bwMode="gray">
          <a:xfrm>
            <a:off x="7164288" y="1844824"/>
            <a:ext cx="171448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sz="2400" b="1" noProof="1" smtClean="0">
                <a:latin typeface="Times New Roman" pitchFamily="18" charset="0"/>
                <a:cs typeface="Times New Roman" pitchFamily="18" charset="0"/>
              </a:rPr>
              <a:t>Conclusion &amp; Perspective</a:t>
            </a:r>
          </a:p>
        </p:txBody>
      </p:sp>
      <p:sp>
        <p:nvSpPr>
          <p:cNvPr id="21" name="_color1"/>
          <p:cNvSpPr/>
          <p:nvPr/>
        </p:nvSpPr>
        <p:spPr bwMode="gray">
          <a:xfrm>
            <a:off x="3851920" y="2924944"/>
            <a:ext cx="1440000" cy="144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3</a:t>
            </a:r>
            <a:endParaRPr lang="de-DE" sz="5400" b="1" noProof="1">
              <a:solidFill>
                <a:srgbClr val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2" name="AutoShape 70"/>
          <p:cNvSpPr>
            <a:spLocks noChangeArrowheads="1"/>
          </p:cNvSpPr>
          <p:nvPr/>
        </p:nvSpPr>
        <p:spPr bwMode="auto">
          <a:xfrm>
            <a:off x="5724128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AutoShape 78"/>
          <p:cNvSpPr>
            <a:spLocks noChangeArrowheads="1"/>
          </p:cNvSpPr>
          <p:nvPr/>
        </p:nvSpPr>
        <p:spPr bwMode="auto">
          <a:xfrm>
            <a:off x="1065213" y="-2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251520" y="548680"/>
            <a:ext cx="2824208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b="1" i="1" noProof="1" smtClean="0">
                <a:solidFill>
                  <a:srgbClr val="005CF2"/>
                </a:solidFill>
                <a:cs typeface="Arial" pitchFamily="34" charset="0"/>
              </a:rPr>
              <a:t>Méthode de modélisation</a:t>
            </a:r>
            <a:endParaRPr lang="en-GB" b="1" i="1" noProof="1" smtClean="0">
              <a:solidFill>
                <a:srgbClr val="005CF2"/>
              </a:solidFill>
              <a:cs typeface="Arial" pitchFamily="34" charset="0"/>
            </a:endParaRPr>
          </a:p>
        </p:txBody>
      </p:sp>
      <p:cxnSp>
        <p:nvCxnSpPr>
          <p:cNvPr id="30" name="Straight Connector 22"/>
          <p:cNvCxnSpPr/>
          <p:nvPr/>
        </p:nvCxnSpPr>
        <p:spPr>
          <a:xfrm>
            <a:off x="285720" y="1000108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AutoShape 70"/>
          <p:cNvSpPr>
            <a:spLocks noChangeArrowheads="1"/>
          </p:cNvSpPr>
          <p:nvPr/>
        </p:nvSpPr>
        <p:spPr bwMode="auto">
          <a:xfrm>
            <a:off x="3563888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714348" y="58578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6" name="Group 2"/>
          <p:cNvGrpSpPr/>
          <p:nvPr/>
        </p:nvGrpSpPr>
        <p:grpSpPr>
          <a:xfrm>
            <a:off x="8244408" y="5929330"/>
            <a:ext cx="1143578" cy="928670"/>
            <a:chOff x="6727562" y="5143201"/>
            <a:chExt cx="1448498" cy="1351752"/>
          </a:xfrm>
        </p:grpSpPr>
        <p:sp>
          <p:nvSpPr>
            <p:cNvPr id="103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32"/>
            <p:cNvSpPr/>
            <p:nvPr/>
          </p:nvSpPr>
          <p:spPr>
            <a:xfrm>
              <a:off x="6727562" y="5143201"/>
              <a:ext cx="1129162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17/31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200" y="3457575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57200" y="3457575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24" name="Text Box 72"/>
          <p:cNvSpPr txBox="1">
            <a:spLocks noChangeArrowheads="1"/>
          </p:cNvSpPr>
          <p:nvPr/>
        </p:nvSpPr>
        <p:spPr bwMode="auto">
          <a:xfrm>
            <a:off x="2987824" y="548680"/>
            <a:ext cx="2643174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defTabSz="912813">
              <a:defRPr/>
            </a:pPr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Fonctionnel</a:t>
            </a:r>
            <a:endParaRPr lang="fr-FR" b="1" i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5076056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dynamique</a:t>
            </a:r>
            <a:endParaRPr lang="fr-FR" b="1" i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AutoShape 70"/>
          <p:cNvSpPr>
            <a:spLocks noChangeArrowheads="1"/>
          </p:cNvSpPr>
          <p:nvPr/>
        </p:nvSpPr>
        <p:spPr bwMode="auto">
          <a:xfrm>
            <a:off x="7452320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7164288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Statique</a:t>
            </a:r>
            <a:endParaRPr lang="fr-FR" b="1" i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32" name="Image 31" descr="C:\Users\rim\Desktop\pfe1\uml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006642"/>
            <a:ext cx="145606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à coins arrondis 36"/>
          <p:cNvSpPr/>
          <p:nvPr/>
        </p:nvSpPr>
        <p:spPr bwMode="auto">
          <a:xfrm>
            <a:off x="4143372" y="1500174"/>
            <a:ext cx="4710178" cy="1143008"/>
          </a:xfrm>
          <a:prstGeom prst="wedgeRoundRectCallout">
            <a:avLst>
              <a:gd name="adj1" fmla="val -95811"/>
              <a:gd name="adj2" fmla="val 146691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/>
          <a:lstStyle/>
          <a:p>
            <a:pPr algn="just">
              <a:defRPr/>
            </a:pPr>
            <a:r>
              <a:rPr lang="fr-FR" sz="2800" i="1" dirty="0" smtClean="0">
                <a:latin typeface="Aparajita" pitchFamily="34" charset="0"/>
                <a:cs typeface="Aparajita" pitchFamily="34" charset="0"/>
              </a:rPr>
              <a:t>Est un langage de modélisation claire </a:t>
            </a:r>
          </a:p>
        </p:txBody>
      </p:sp>
      <p:sp>
        <p:nvSpPr>
          <p:cNvPr id="38" name="Rectangle à coins arrondis 37"/>
          <p:cNvSpPr/>
          <p:nvPr/>
        </p:nvSpPr>
        <p:spPr bwMode="auto">
          <a:xfrm>
            <a:off x="4286248" y="3214686"/>
            <a:ext cx="4648200" cy="1143008"/>
          </a:xfrm>
          <a:prstGeom prst="wedgeRoundRectCallout">
            <a:avLst>
              <a:gd name="adj1" fmla="val -97455"/>
              <a:gd name="adj2" fmla="val -7129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/>
          <a:lstStyle/>
          <a:p>
            <a:r>
              <a:rPr lang="fr-FR" sz="3200" i="1" dirty="0" smtClean="0">
                <a:latin typeface="Aparajita" pitchFamily="34" charset="0"/>
                <a:ea typeface="Tahoma" pitchFamily="34" charset="0"/>
                <a:cs typeface="Aparajita" pitchFamily="34" charset="0"/>
              </a:rPr>
              <a:t>Basé sur la notion orienté objet</a:t>
            </a:r>
            <a:r>
              <a:rPr lang="fr-FR" sz="3200" b="1" i="1" dirty="0" smtClean="0">
                <a:latin typeface="Aparajita" pitchFamily="34" charset="0"/>
                <a:ea typeface="Tahoma" pitchFamily="34" charset="0"/>
                <a:cs typeface="Aparajita" pitchFamily="34" charset="0"/>
              </a:rPr>
              <a:t> </a:t>
            </a:r>
            <a:endParaRPr lang="fr-FR" sz="3200" b="1" i="1" dirty="0">
              <a:latin typeface="Aparajita" pitchFamily="34" charset="0"/>
              <a:ea typeface="Tahoma" pitchFamily="34" charset="0"/>
              <a:cs typeface="Aparajita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 bwMode="auto">
          <a:xfrm>
            <a:off x="4000496" y="4500570"/>
            <a:ext cx="4572032" cy="1500198"/>
          </a:xfrm>
          <a:prstGeom prst="wedgeRoundRectCallout">
            <a:avLst>
              <a:gd name="adj1" fmla="val -91561"/>
              <a:gd name="adj2" fmla="val -85013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/>
          <a:lstStyle/>
          <a:p>
            <a:pPr algn="just">
              <a:defRPr/>
            </a:pPr>
            <a:r>
              <a:rPr lang="fr-FR" sz="3200" i="1" dirty="0" smtClean="0">
                <a:latin typeface="Aparajita" pitchFamily="34" charset="0"/>
                <a:cs typeface="Aparajita" pitchFamily="34" charset="0"/>
              </a:rPr>
              <a:t>Dans la quelle on utilise des diagrammes qui représente chaque aspect du système </a:t>
            </a:r>
            <a:endParaRPr lang="fr-FR" sz="3200" i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9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7384"/>
            <a:ext cx="9144001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2"/>
          <p:cNvGrpSpPr/>
          <p:nvPr/>
        </p:nvGrpSpPr>
        <p:grpSpPr>
          <a:xfrm>
            <a:off x="8072430" y="6000768"/>
            <a:ext cx="1071570" cy="857232"/>
            <a:chOff x="6818770" y="5143201"/>
            <a:chExt cx="1357290" cy="1351752"/>
          </a:xfrm>
        </p:grpSpPr>
        <p:sp>
          <p:nvSpPr>
            <p:cNvPr id="8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2"/>
            <p:cNvSpPr/>
            <p:nvPr/>
          </p:nvSpPr>
          <p:spPr>
            <a:xfrm>
              <a:off x="6818770" y="5143201"/>
              <a:ext cx="1129913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18/31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0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cxnSp>
        <p:nvCxnSpPr>
          <p:cNvPr id="19" name="Straight Connector 22"/>
          <p:cNvCxnSpPr/>
          <p:nvPr/>
        </p:nvCxnSpPr>
        <p:spPr>
          <a:xfrm>
            <a:off x="285720" y="1214422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e la date 91"/>
          <p:cNvSpPr>
            <a:spLocks noGrp="1"/>
          </p:cNvSpPr>
          <p:nvPr>
            <p:ph type="dt" sz="half" idx="10"/>
          </p:nvPr>
        </p:nvSpPr>
        <p:spPr>
          <a:xfrm>
            <a:off x="-32" y="6880299"/>
            <a:ext cx="2133600" cy="365125"/>
          </a:xfrm>
        </p:spPr>
        <p:txBody>
          <a:bodyPr/>
          <a:lstStyle/>
          <a:p>
            <a:fld id="{25E8AC7D-438F-417D-ACDD-5F9076ACE5B1}" type="datetime1">
              <a:rPr lang="fr-FR" b="1" i="1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</a:rPr>
              <a:pPr/>
              <a:t>05/06/2015</a:t>
            </a:fld>
            <a:endParaRPr lang="de-DE" b="1" i="1" dirty="0">
              <a:solidFill>
                <a:schemeClr val="accent1">
                  <a:lumMod val="50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7" name="AutoShape 341"/>
          <p:cNvSpPr>
            <a:spLocks noChangeArrowheads="1"/>
          </p:cNvSpPr>
          <p:nvPr/>
        </p:nvSpPr>
        <p:spPr bwMode="gray">
          <a:xfrm>
            <a:off x="179512" y="1268760"/>
            <a:ext cx="8786842" cy="703264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Diagramme de cas d’utilisation globale</a:t>
            </a:r>
          </a:p>
        </p:txBody>
      </p:sp>
      <p:pic>
        <p:nvPicPr>
          <p:cNvPr id="24" name="Picture 24" descr="1"/>
          <p:cNvPicPr>
            <a:picLocks noChangeAspect="1" noChangeArrowheads="1"/>
          </p:cNvPicPr>
          <p:nvPr/>
        </p:nvPicPr>
        <p:blipFill>
          <a:blip r:embed="rId5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>
            <a:off x="251520" y="1484784"/>
            <a:ext cx="538163" cy="690563"/>
          </a:xfrm>
          <a:prstGeom prst="flowChartDisplay">
            <a:avLst/>
          </a:prstGeom>
          <a:noFill/>
          <a:ln>
            <a:noFill/>
          </a:ln>
        </p:spPr>
      </p:pic>
      <p:sp>
        <p:nvSpPr>
          <p:cNvPr id="36" name="AutoShape 70"/>
          <p:cNvSpPr>
            <a:spLocks noChangeArrowheads="1"/>
          </p:cNvSpPr>
          <p:nvPr/>
        </p:nvSpPr>
        <p:spPr bwMode="auto">
          <a:xfrm>
            <a:off x="5724128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" name="AutoShape 78"/>
          <p:cNvSpPr>
            <a:spLocks noChangeArrowheads="1"/>
          </p:cNvSpPr>
          <p:nvPr/>
        </p:nvSpPr>
        <p:spPr bwMode="auto">
          <a:xfrm>
            <a:off x="3779912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251520" y="548680"/>
            <a:ext cx="2824208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marL="365125" indent="-282575">
              <a:spcAft>
                <a:spcPct val="20000"/>
              </a:spcAft>
              <a:defRPr/>
            </a:pPr>
            <a:r>
              <a:rPr lang="fr-FR" b="1" i="1" noProof="1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Méthode de modélisation</a:t>
            </a:r>
            <a:endParaRPr lang="en-GB" b="1" i="1" noProof="1" smtClean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9" name="AutoShape 70"/>
          <p:cNvSpPr>
            <a:spLocks noChangeArrowheads="1"/>
          </p:cNvSpPr>
          <p:nvPr/>
        </p:nvSpPr>
        <p:spPr bwMode="auto">
          <a:xfrm>
            <a:off x="1187624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2987824" y="548680"/>
            <a:ext cx="2643174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defTabSz="912813">
              <a:defRPr/>
            </a:pPr>
            <a:r>
              <a:rPr lang="fr-FR" b="1" i="1" noProof="1" smtClean="0">
                <a:solidFill>
                  <a:srgbClr val="005CF2"/>
                </a:solidFill>
                <a:cs typeface="Arial" pitchFamily="34" charset="0"/>
              </a:rPr>
              <a:t>Aspect Fonctionnel</a:t>
            </a:r>
            <a:endParaRPr lang="fr-FR" b="1" i="1" noProof="1">
              <a:solidFill>
                <a:srgbClr val="005CF2"/>
              </a:solidFill>
              <a:cs typeface="Arial" pitchFamily="34" charset="0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5076056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dynamique</a:t>
            </a:r>
            <a:endParaRPr lang="fr-FR" b="1" i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AutoShape 70"/>
          <p:cNvSpPr>
            <a:spLocks noChangeArrowheads="1"/>
          </p:cNvSpPr>
          <p:nvPr/>
        </p:nvSpPr>
        <p:spPr bwMode="auto">
          <a:xfrm>
            <a:off x="7452320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7164288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Statique</a:t>
            </a:r>
            <a:endParaRPr lang="fr-FR" b="1" i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6512" y="2348880"/>
            <a:ext cx="762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496" y="3789040"/>
            <a:ext cx="6286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Connecteur droit 47"/>
          <p:cNvCxnSpPr>
            <a:stCxn id="29697" idx="3"/>
          </p:cNvCxnSpPr>
          <p:nvPr/>
        </p:nvCxnSpPr>
        <p:spPr>
          <a:xfrm flipV="1">
            <a:off x="725488" y="2260674"/>
            <a:ext cx="2436440" cy="464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2060848"/>
            <a:ext cx="187220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7864" y="2496319"/>
            <a:ext cx="1800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2" name="Connecteur droit 51"/>
          <p:cNvCxnSpPr>
            <a:stCxn id="29697" idx="3"/>
          </p:cNvCxnSpPr>
          <p:nvPr/>
        </p:nvCxnSpPr>
        <p:spPr>
          <a:xfrm flipV="1">
            <a:off x="725488" y="2636914"/>
            <a:ext cx="2622376" cy="88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7864" y="2852936"/>
            <a:ext cx="18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Connecteur droit 53"/>
          <p:cNvCxnSpPr>
            <a:stCxn id="29697" idx="3"/>
            <a:endCxn id="29701" idx="1"/>
          </p:cNvCxnSpPr>
          <p:nvPr/>
        </p:nvCxnSpPr>
        <p:spPr>
          <a:xfrm>
            <a:off x="725488" y="2725118"/>
            <a:ext cx="2622376" cy="318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19872" y="3284984"/>
            <a:ext cx="172819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Connecteur droit 55"/>
          <p:cNvCxnSpPr>
            <a:stCxn id="29697" idx="3"/>
            <a:endCxn id="29702" idx="1"/>
          </p:cNvCxnSpPr>
          <p:nvPr/>
        </p:nvCxnSpPr>
        <p:spPr>
          <a:xfrm>
            <a:off x="725488" y="2725118"/>
            <a:ext cx="2694384" cy="750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32423" y="3749030"/>
            <a:ext cx="178764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Connecteur droit 60"/>
          <p:cNvCxnSpPr>
            <a:stCxn id="29697" idx="3"/>
            <a:endCxn id="29703" idx="1"/>
          </p:cNvCxnSpPr>
          <p:nvPr/>
        </p:nvCxnSpPr>
        <p:spPr>
          <a:xfrm>
            <a:off x="725488" y="2725118"/>
            <a:ext cx="2706935" cy="1223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9872" y="4149080"/>
            <a:ext cx="18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3" name="Connecteur droit 62"/>
          <p:cNvCxnSpPr>
            <a:stCxn id="29697" idx="3"/>
            <a:endCxn id="29704" idx="1"/>
          </p:cNvCxnSpPr>
          <p:nvPr/>
        </p:nvCxnSpPr>
        <p:spPr>
          <a:xfrm>
            <a:off x="725488" y="2725118"/>
            <a:ext cx="2694384" cy="1623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47864" y="4581128"/>
            <a:ext cx="187220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6" name="Connecteur droit 65"/>
          <p:cNvCxnSpPr>
            <a:stCxn id="29697" idx="3"/>
            <a:endCxn id="29705" idx="1"/>
          </p:cNvCxnSpPr>
          <p:nvPr/>
        </p:nvCxnSpPr>
        <p:spPr>
          <a:xfrm>
            <a:off x="725488" y="2725118"/>
            <a:ext cx="2622376" cy="2056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98515" y="4982691"/>
            <a:ext cx="182155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Connecteur droit 68"/>
          <p:cNvCxnSpPr>
            <a:stCxn id="29697" idx="3"/>
            <a:endCxn id="29706" idx="1"/>
          </p:cNvCxnSpPr>
          <p:nvPr/>
        </p:nvCxnSpPr>
        <p:spPr>
          <a:xfrm>
            <a:off x="725488" y="2725118"/>
            <a:ext cx="2673027" cy="2452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419872" y="5373216"/>
            <a:ext cx="1800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2" name="Connecteur droit 71"/>
          <p:cNvCxnSpPr>
            <a:stCxn id="29697" idx="3"/>
            <a:endCxn id="29707" idx="1"/>
          </p:cNvCxnSpPr>
          <p:nvPr/>
        </p:nvCxnSpPr>
        <p:spPr>
          <a:xfrm>
            <a:off x="725488" y="2725118"/>
            <a:ext cx="2694384" cy="2833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419872" y="5733256"/>
            <a:ext cx="1800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Connecteur droit 74"/>
          <p:cNvCxnSpPr>
            <a:stCxn id="29697" idx="3"/>
            <a:endCxn id="29708" idx="1"/>
          </p:cNvCxnSpPr>
          <p:nvPr/>
        </p:nvCxnSpPr>
        <p:spPr>
          <a:xfrm>
            <a:off x="725488" y="2725118"/>
            <a:ext cx="2694384" cy="3189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470523" y="6093296"/>
            <a:ext cx="174954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8" name="Connecteur droit 77"/>
          <p:cNvCxnSpPr>
            <a:stCxn id="29697" idx="3"/>
            <a:endCxn id="29709" idx="1"/>
          </p:cNvCxnSpPr>
          <p:nvPr/>
        </p:nvCxnSpPr>
        <p:spPr>
          <a:xfrm>
            <a:off x="725488" y="2725118"/>
            <a:ext cx="2745035" cy="3568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460998" y="6453336"/>
            <a:ext cx="175907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Connecteur droit 81"/>
          <p:cNvCxnSpPr>
            <a:stCxn id="29697" idx="3"/>
            <a:endCxn id="29710" idx="1"/>
          </p:cNvCxnSpPr>
          <p:nvPr/>
        </p:nvCxnSpPr>
        <p:spPr>
          <a:xfrm>
            <a:off x="725488" y="2725118"/>
            <a:ext cx="2735510" cy="393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29698" idx="3"/>
            <a:endCxn id="29702" idx="1"/>
          </p:cNvCxnSpPr>
          <p:nvPr/>
        </p:nvCxnSpPr>
        <p:spPr>
          <a:xfrm flipV="1">
            <a:off x="664146" y="3475484"/>
            <a:ext cx="2755726" cy="708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stCxn id="29698" idx="3"/>
            <a:endCxn id="29703" idx="1"/>
          </p:cNvCxnSpPr>
          <p:nvPr/>
        </p:nvCxnSpPr>
        <p:spPr>
          <a:xfrm flipV="1">
            <a:off x="664146" y="3949055"/>
            <a:ext cx="2768277" cy="23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stCxn id="29698" idx="3"/>
            <a:endCxn id="29704" idx="1"/>
          </p:cNvCxnSpPr>
          <p:nvPr/>
        </p:nvCxnSpPr>
        <p:spPr>
          <a:xfrm>
            <a:off x="664146" y="4184328"/>
            <a:ext cx="2755726" cy="16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29698" idx="3"/>
            <a:endCxn id="29705" idx="1"/>
          </p:cNvCxnSpPr>
          <p:nvPr/>
        </p:nvCxnSpPr>
        <p:spPr>
          <a:xfrm>
            <a:off x="664146" y="4184328"/>
            <a:ext cx="2683718" cy="596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29698" idx="3"/>
            <a:endCxn id="29706" idx="1"/>
          </p:cNvCxnSpPr>
          <p:nvPr/>
        </p:nvCxnSpPr>
        <p:spPr>
          <a:xfrm>
            <a:off x="664146" y="4184328"/>
            <a:ext cx="2734369" cy="993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1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1382" y="4581128"/>
            <a:ext cx="12382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1" name="Connecteur droit 100"/>
          <p:cNvCxnSpPr>
            <a:endCxn id="29707" idx="1"/>
          </p:cNvCxnSpPr>
          <p:nvPr/>
        </p:nvCxnSpPr>
        <p:spPr>
          <a:xfrm>
            <a:off x="1259632" y="4941168"/>
            <a:ext cx="2160240" cy="617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>
            <a:endCxn id="29708" idx="1"/>
          </p:cNvCxnSpPr>
          <p:nvPr/>
        </p:nvCxnSpPr>
        <p:spPr>
          <a:xfrm>
            <a:off x="1259632" y="4941168"/>
            <a:ext cx="2160240" cy="9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>
            <a:stCxn id="99" idx="3"/>
            <a:endCxn id="29707" idx="1"/>
          </p:cNvCxnSpPr>
          <p:nvPr/>
        </p:nvCxnSpPr>
        <p:spPr>
          <a:xfrm flipV="1">
            <a:off x="1259632" y="5558954"/>
            <a:ext cx="2160240" cy="150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99" idx="3"/>
            <a:endCxn id="29708" idx="1"/>
          </p:cNvCxnSpPr>
          <p:nvPr/>
        </p:nvCxnSpPr>
        <p:spPr>
          <a:xfrm>
            <a:off x="1259632" y="5709841"/>
            <a:ext cx="2160240" cy="204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>
            <a:endCxn id="29709" idx="1"/>
          </p:cNvCxnSpPr>
          <p:nvPr/>
        </p:nvCxnSpPr>
        <p:spPr>
          <a:xfrm flipV="1">
            <a:off x="1259632" y="6293321"/>
            <a:ext cx="2210891" cy="88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>
            <a:endCxn id="29710" idx="1"/>
          </p:cNvCxnSpPr>
          <p:nvPr/>
        </p:nvCxnSpPr>
        <p:spPr>
          <a:xfrm>
            <a:off x="1259632" y="6381328"/>
            <a:ext cx="2201366" cy="276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14" name="Picture 1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483921" y="3429000"/>
            <a:ext cx="15525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6" name="Forme 275"/>
          <p:cNvCxnSpPr>
            <a:endCxn id="29714" idx="0"/>
          </p:cNvCxnSpPr>
          <p:nvPr/>
        </p:nvCxnSpPr>
        <p:spPr>
          <a:xfrm>
            <a:off x="5148064" y="2204864"/>
            <a:ext cx="3112145" cy="122413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Forme 278"/>
          <p:cNvCxnSpPr/>
          <p:nvPr/>
        </p:nvCxnSpPr>
        <p:spPr>
          <a:xfrm>
            <a:off x="5119515" y="2636912"/>
            <a:ext cx="2908869" cy="720080"/>
          </a:xfrm>
          <a:prstGeom prst="bentConnector3">
            <a:avLst>
              <a:gd name="adj1" fmla="val 9977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en angle 137"/>
          <p:cNvCxnSpPr/>
          <p:nvPr/>
        </p:nvCxnSpPr>
        <p:spPr>
          <a:xfrm>
            <a:off x="5148064" y="3043436"/>
            <a:ext cx="2736304" cy="388837"/>
          </a:xfrm>
          <a:prstGeom prst="bentConnector3">
            <a:avLst>
              <a:gd name="adj1" fmla="val 10012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Forme 293"/>
          <p:cNvCxnSpPr/>
          <p:nvPr/>
        </p:nvCxnSpPr>
        <p:spPr>
          <a:xfrm flipV="1">
            <a:off x="5179956" y="3832981"/>
            <a:ext cx="3080253" cy="204429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Forme 295"/>
          <p:cNvCxnSpPr/>
          <p:nvPr/>
        </p:nvCxnSpPr>
        <p:spPr>
          <a:xfrm flipV="1">
            <a:off x="5220072" y="3861048"/>
            <a:ext cx="2880320" cy="1728194"/>
          </a:xfrm>
          <a:prstGeom prst="bentConnector3">
            <a:avLst>
              <a:gd name="adj1" fmla="val 99824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ZoneTexte 307"/>
          <p:cNvSpPr txBox="1"/>
          <p:nvPr/>
        </p:nvSpPr>
        <p:spPr>
          <a:xfrm>
            <a:off x="6012160" y="1969095"/>
            <a:ext cx="142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« Include »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ZoneTexte 308"/>
          <p:cNvSpPr txBox="1"/>
          <p:nvPr/>
        </p:nvSpPr>
        <p:spPr>
          <a:xfrm>
            <a:off x="6164560" y="2401143"/>
            <a:ext cx="142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« Include »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ZoneTexte 309"/>
          <p:cNvSpPr txBox="1"/>
          <p:nvPr/>
        </p:nvSpPr>
        <p:spPr>
          <a:xfrm>
            <a:off x="6316960" y="2780928"/>
            <a:ext cx="142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« Include »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ZoneTexte 310"/>
          <p:cNvSpPr txBox="1"/>
          <p:nvPr/>
        </p:nvSpPr>
        <p:spPr>
          <a:xfrm>
            <a:off x="6469360" y="5281463"/>
            <a:ext cx="142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« Include »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ZoneTexte 311"/>
          <p:cNvSpPr txBox="1"/>
          <p:nvPr/>
        </p:nvSpPr>
        <p:spPr>
          <a:xfrm>
            <a:off x="6621760" y="5641503"/>
            <a:ext cx="142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« Include »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20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5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0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5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0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5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8" grpId="0"/>
      <p:bldP spid="309" grpId="0"/>
      <p:bldP spid="310" grpId="0"/>
      <p:bldP spid="311" grpId="0"/>
      <p:bldP spid="3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2738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8072430" y="6000768"/>
            <a:ext cx="1071570" cy="857232"/>
            <a:chOff x="6818770" y="5143201"/>
            <a:chExt cx="1357290" cy="1351752"/>
          </a:xfrm>
        </p:grpSpPr>
        <p:sp>
          <p:nvSpPr>
            <p:cNvPr id="5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2"/>
            <p:cNvSpPr/>
            <p:nvPr/>
          </p:nvSpPr>
          <p:spPr>
            <a:xfrm>
              <a:off x="6818770" y="5143201"/>
              <a:ext cx="1129913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19/31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36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cxnSp>
        <p:nvCxnSpPr>
          <p:cNvPr id="44" name="Straight Connector 22"/>
          <p:cNvCxnSpPr/>
          <p:nvPr/>
        </p:nvCxnSpPr>
        <p:spPr>
          <a:xfrm>
            <a:off x="285720" y="1214422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5" name="AutoShape 341"/>
          <p:cNvSpPr>
            <a:spLocks noChangeArrowheads="1"/>
          </p:cNvSpPr>
          <p:nvPr/>
        </p:nvSpPr>
        <p:spPr bwMode="gray">
          <a:xfrm>
            <a:off x="357158" y="1428736"/>
            <a:ext cx="8463314" cy="703264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Diagramme de cas d’utilisation «Gérer cours »</a:t>
            </a:r>
          </a:p>
        </p:txBody>
      </p:sp>
      <p:pic>
        <p:nvPicPr>
          <p:cNvPr id="116" name="Picture 24" descr="1"/>
          <p:cNvPicPr>
            <a:picLocks noChangeAspect="1" noChangeArrowheads="1"/>
          </p:cNvPicPr>
          <p:nvPr/>
        </p:nvPicPr>
        <p:blipFill>
          <a:blip r:embed="rId5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>
            <a:off x="428596" y="1500174"/>
            <a:ext cx="538163" cy="690563"/>
          </a:xfrm>
          <a:prstGeom prst="flowChartDisplay">
            <a:avLst/>
          </a:prstGeom>
          <a:noFill/>
          <a:ln>
            <a:noFill/>
          </a:ln>
        </p:spPr>
      </p:pic>
      <p:sp>
        <p:nvSpPr>
          <p:cNvPr id="38" name="AutoShape 70"/>
          <p:cNvSpPr>
            <a:spLocks noChangeArrowheads="1"/>
          </p:cNvSpPr>
          <p:nvPr/>
        </p:nvSpPr>
        <p:spPr bwMode="auto">
          <a:xfrm>
            <a:off x="5724128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" name="AutoShape 78"/>
          <p:cNvSpPr>
            <a:spLocks noChangeArrowheads="1"/>
          </p:cNvSpPr>
          <p:nvPr/>
        </p:nvSpPr>
        <p:spPr bwMode="auto">
          <a:xfrm>
            <a:off x="3851920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251520" y="548680"/>
            <a:ext cx="2824208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b="1" i="1" noProof="1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Méthode de modélisation</a:t>
            </a:r>
            <a:endParaRPr lang="en-GB" b="1" i="1" noProof="1" smtClean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2" name="AutoShape 70"/>
          <p:cNvSpPr>
            <a:spLocks noChangeArrowheads="1"/>
          </p:cNvSpPr>
          <p:nvPr/>
        </p:nvSpPr>
        <p:spPr bwMode="auto">
          <a:xfrm>
            <a:off x="1259632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2987824" y="548680"/>
            <a:ext cx="2643174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defTabSz="912813">
              <a:defRPr/>
            </a:pPr>
            <a:r>
              <a:rPr lang="fr-FR" b="1" i="1" noProof="1" smtClean="0">
                <a:solidFill>
                  <a:srgbClr val="005CF2"/>
                </a:solidFill>
                <a:cs typeface="Arial" pitchFamily="34" charset="0"/>
              </a:rPr>
              <a:t>Aspect Fonctionnel</a:t>
            </a:r>
            <a:endParaRPr lang="fr-FR" b="1" i="1" noProof="1">
              <a:solidFill>
                <a:srgbClr val="005CF2"/>
              </a:solidFill>
              <a:cs typeface="Arial" pitchFamily="34" charset="0"/>
            </a:endParaRP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5076056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dynamique</a:t>
            </a:r>
            <a:endParaRPr lang="fr-FR" b="1" i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AutoShape 70"/>
          <p:cNvSpPr>
            <a:spLocks noChangeArrowheads="1"/>
          </p:cNvSpPr>
          <p:nvPr/>
        </p:nvSpPr>
        <p:spPr bwMode="auto">
          <a:xfrm>
            <a:off x="7452320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7164288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Statique</a:t>
            </a:r>
            <a:endParaRPr lang="fr-FR" b="1" i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542" y="2852936"/>
            <a:ext cx="7810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3150468"/>
            <a:ext cx="24479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Connecteur droit 49"/>
          <p:cNvCxnSpPr>
            <a:stCxn id="31745" idx="3"/>
          </p:cNvCxnSpPr>
          <p:nvPr/>
        </p:nvCxnSpPr>
        <p:spPr>
          <a:xfrm>
            <a:off x="899592" y="3414911"/>
            <a:ext cx="1440160" cy="14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224" y="3501008"/>
            <a:ext cx="1104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4149080"/>
            <a:ext cx="11049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35452" y="4797152"/>
            <a:ext cx="1104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474171"/>
            <a:ext cx="1143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54502" y="6122243"/>
            <a:ext cx="10858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ZoneTexte 60"/>
          <p:cNvSpPr txBox="1"/>
          <p:nvPr/>
        </p:nvSpPr>
        <p:spPr>
          <a:xfrm>
            <a:off x="4499992" y="616530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« Extend »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Connecteur en angle 96"/>
          <p:cNvCxnSpPr/>
          <p:nvPr/>
        </p:nvCxnSpPr>
        <p:spPr>
          <a:xfrm rot="10800000">
            <a:off x="3203676" y="4941168"/>
            <a:ext cx="3456557" cy="155683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4427984" y="543593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« Extend »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Connecteur en angle 96"/>
          <p:cNvCxnSpPr/>
          <p:nvPr/>
        </p:nvCxnSpPr>
        <p:spPr>
          <a:xfrm rot="10800000">
            <a:off x="3275858" y="4941168"/>
            <a:ext cx="3312369" cy="836752"/>
          </a:xfrm>
          <a:prstGeom prst="bentConnector3">
            <a:avLst>
              <a:gd name="adj1" fmla="val 99077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4499991" y="478786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« Extend »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Connecteur en angle 96"/>
          <p:cNvCxnSpPr/>
          <p:nvPr/>
        </p:nvCxnSpPr>
        <p:spPr>
          <a:xfrm rot="10800000">
            <a:off x="3491881" y="4869160"/>
            <a:ext cx="3168353" cy="260688"/>
          </a:xfrm>
          <a:prstGeom prst="bentConnector3">
            <a:avLst>
              <a:gd name="adj1" fmla="val 100105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4572000" y="413978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« Extend »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Connecteur en angle 96"/>
          <p:cNvCxnSpPr/>
          <p:nvPr/>
        </p:nvCxnSpPr>
        <p:spPr>
          <a:xfrm rot="10800000">
            <a:off x="4283968" y="4473747"/>
            <a:ext cx="2376439" cy="107380"/>
          </a:xfrm>
          <a:prstGeom prst="bentConnector3">
            <a:avLst>
              <a:gd name="adj1" fmla="val -1304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96"/>
          <p:cNvCxnSpPr>
            <a:stCxn id="31747" idx="1"/>
          </p:cNvCxnSpPr>
          <p:nvPr/>
        </p:nvCxnSpPr>
        <p:spPr>
          <a:xfrm rot="10800000" flipV="1">
            <a:off x="4436370" y="3829620"/>
            <a:ext cx="2151855" cy="31427"/>
          </a:xfrm>
          <a:prstGeom prst="bentConnector3">
            <a:avLst>
              <a:gd name="adj1" fmla="val -16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724400" y="357301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« Extend »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84665" y="2420888"/>
            <a:ext cx="12477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4" name="Connecteur droit avec flèche 83"/>
          <p:cNvCxnSpPr/>
          <p:nvPr/>
        </p:nvCxnSpPr>
        <p:spPr>
          <a:xfrm flipV="1">
            <a:off x="3203848" y="2744763"/>
            <a:ext cx="4080990" cy="3962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4716016" y="256490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« Include »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61" grpId="0"/>
      <p:bldP spid="63" grpId="0"/>
      <p:bldP spid="67" grpId="0"/>
      <p:bldP spid="76" grpId="0"/>
      <p:bldP spid="83" grpId="0"/>
      <p:bldP spid="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oShape 42"/>
          <p:cNvSpPr>
            <a:spLocks noChangeArrowheads="1"/>
          </p:cNvSpPr>
          <p:nvPr/>
        </p:nvSpPr>
        <p:spPr bwMode="ltGray">
          <a:xfrm rot="5400000" flipH="1">
            <a:off x="-2013743" y="1551755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2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41" name="AutoShape 41"/>
          <p:cNvSpPr>
            <a:spLocks noChangeArrowheads="1"/>
          </p:cNvSpPr>
          <p:nvPr/>
        </p:nvSpPr>
        <p:spPr bwMode="ltGray">
          <a:xfrm rot="5400000">
            <a:off x="-2419350" y="1115987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2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44" name="AutoShape 44"/>
          <p:cNvSpPr>
            <a:spLocks noChangeArrowheads="1"/>
          </p:cNvSpPr>
          <p:nvPr/>
        </p:nvSpPr>
        <p:spPr bwMode="gray">
          <a:xfrm>
            <a:off x="2195736" y="4365104"/>
            <a:ext cx="4824536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r>
              <a:rPr lang="fr-F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Réalisation</a:t>
            </a:r>
            <a:endParaRPr lang="fr-FR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  <p:sp>
        <p:nvSpPr>
          <p:cNvPr id="45" name="AutoShape 45"/>
          <p:cNvSpPr>
            <a:spLocks noChangeArrowheads="1"/>
          </p:cNvSpPr>
          <p:nvPr/>
        </p:nvSpPr>
        <p:spPr bwMode="gray">
          <a:xfrm>
            <a:off x="2411760" y="3573016"/>
            <a:ext cx="4714887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r>
              <a:rPr lang="fr-F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ell MT" pitchFamily="18" charset="0"/>
              </a:rPr>
              <a:t> </a:t>
            </a:r>
            <a:r>
              <a:rPr lang="fr-F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Conception</a:t>
            </a:r>
            <a:endParaRPr lang="fr-FR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  <p:grpSp>
        <p:nvGrpSpPr>
          <p:cNvPr id="53" name="Group 69"/>
          <p:cNvGrpSpPr>
            <a:grpSpLocks/>
          </p:cNvGrpSpPr>
          <p:nvPr/>
        </p:nvGrpSpPr>
        <p:grpSpPr bwMode="auto">
          <a:xfrm>
            <a:off x="1835696" y="4437112"/>
            <a:ext cx="381000" cy="381000"/>
            <a:chOff x="2078" y="1680"/>
            <a:chExt cx="1615" cy="1615"/>
          </a:xfrm>
        </p:grpSpPr>
        <p:sp>
          <p:nvSpPr>
            <p:cNvPr id="54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55" name="Oval 7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56" name="Oval 7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57" name="Oval 7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58" name="Oval 7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59" name="Oval 7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fr-FR">
                <a:latin typeface="Lucida Sans Unicode" pitchFamily="34" charset="0"/>
              </a:endParaRPr>
            </a:p>
          </p:txBody>
        </p:sp>
      </p:grpSp>
      <p:grpSp>
        <p:nvGrpSpPr>
          <p:cNvPr id="60" name="Group 83"/>
          <p:cNvGrpSpPr>
            <a:grpSpLocks/>
          </p:cNvGrpSpPr>
          <p:nvPr/>
        </p:nvGrpSpPr>
        <p:grpSpPr bwMode="auto">
          <a:xfrm>
            <a:off x="2051720" y="3645024"/>
            <a:ext cx="381000" cy="381000"/>
            <a:chOff x="1453" y="2323"/>
            <a:chExt cx="240" cy="240"/>
          </a:xfrm>
        </p:grpSpPr>
        <p:sp>
          <p:nvSpPr>
            <p:cNvPr id="61" name="Oval 63"/>
            <p:cNvSpPr>
              <a:spLocks noChangeArrowheads="1"/>
            </p:cNvSpPr>
            <p:nvPr/>
          </p:nvSpPr>
          <p:spPr bwMode="gray">
            <a:xfrm>
              <a:off x="1453" y="2323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62" name="Oval 64"/>
            <p:cNvSpPr>
              <a:spLocks noChangeArrowheads="1"/>
            </p:cNvSpPr>
            <p:nvPr/>
          </p:nvSpPr>
          <p:spPr bwMode="gray">
            <a:xfrm>
              <a:off x="1467" y="2337"/>
              <a:ext cx="212" cy="2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63" name="Oval 65"/>
            <p:cNvSpPr>
              <a:spLocks noChangeArrowheads="1"/>
            </p:cNvSpPr>
            <p:nvPr/>
          </p:nvSpPr>
          <p:spPr bwMode="gray">
            <a:xfrm>
              <a:off x="1479" y="2349"/>
              <a:ext cx="188" cy="1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64" name="Oval 66"/>
            <p:cNvSpPr>
              <a:spLocks noChangeArrowheads="1"/>
            </p:cNvSpPr>
            <p:nvPr/>
          </p:nvSpPr>
          <p:spPr bwMode="gray">
            <a:xfrm>
              <a:off x="1479" y="2349"/>
              <a:ext cx="188" cy="1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65" name="Oval 67"/>
            <p:cNvSpPr>
              <a:spLocks noChangeArrowheads="1"/>
            </p:cNvSpPr>
            <p:nvPr/>
          </p:nvSpPr>
          <p:spPr bwMode="gray">
            <a:xfrm>
              <a:off x="1491" y="2361"/>
              <a:ext cx="163" cy="16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1491" y="2361"/>
              <a:ext cx="163" cy="16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fr-FR">
                <a:latin typeface="Lucida Sans Unicode" pitchFamily="34" charset="0"/>
              </a:endParaRPr>
            </a:p>
          </p:txBody>
        </p:sp>
      </p:grpSp>
      <p:grpSp>
        <p:nvGrpSpPr>
          <p:cNvPr id="68" name="Group 55"/>
          <p:cNvGrpSpPr>
            <a:grpSpLocks/>
          </p:cNvGrpSpPr>
          <p:nvPr/>
        </p:nvGrpSpPr>
        <p:grpSpPr bwMode="auto">
          <a:xfrm>
            <a:off x="2123728" y="2708920"/>
            <a:ext cx="381000" cy="381000"/>
            <a:chOff x="2078" y="1680"/>
            <a:chExt cx="1615" cy="1615"/>
          </a:xfrm>
        </p:grpSpPr>
        <p:sp>
          <p:nvSpPr>
            <p:cNvPr id="69" name="Oval 5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70" name="Oval 5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71" name="Oval 5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72" name="Oval 5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73" name="Oval 6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74" name="Oval 6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fr-FR">
                <a:latin typeface="Lucida Sans Unicode" pitchFamily="34" charset="0"/>
              </a:endParaRPr>
            </a:p>
          </p:txBody>
        </p:sp>
      </p:grpSp>
      <p:sp>
        <p:nvSpPr>
          <p:cNvPr id="75" name="AutoShape 47"/>
          <p:cNvSpPr>
            <a:spLocks noChangeArrowheads="1"/>
          </p:cNvSpPr>
          <p:nvPr/>
        </p:nvSpPr>
        <p:spPr bwMode="gray">
          <a:xfrm>
            <a:off x="2195736" y="1916832"/>
            <a:ext cx="5434483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fr-FR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  <a:p>
            <a:pPr eaLnBrk="0" hangingPunct="0">
              <a:defRPr/>
            </a:pPr>
            <a:r>
              <a:rPr lang="fr-F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Présentation du cadre du projet </a:t>
            </a:r>
            <a:endParaRPr lang="en-US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  <a:p>
            <a:pPr eaLnBrk="0" hangingPunct="0">
              <a:defRPr/>
            </a:pPr>
            <a:endParaRPr 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  <p:grpSp>
        <p:nvGrpSpPr>
          <p:cNvPr id="76" name="Group 48"/>
          <p:cNvGrpSpPr>
            <a:grpSpLocks/>
          </p:cNvGrpSpPr>
          <p:nvPr/>
        </p:nvGrpSpPr>
        <p:grpSpPr bwMode="auto">
          <a:xfrm>
            <a:off x="1835696" y="1988840"/>
            <a:ext cx="381000" cy="381000"/>
            <a:chOff x="2078" y="1680"/>
            <a:chExt cx="1615" cy="1615"/>
          </a:xfrm>
        </p:grpSpPr>
        <p:sp>
          <p:nvSpPr>
            <p:cNvPr id="77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78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79" name="Oval 5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80" name="Oval 5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81" name="Oval 5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fr-FR">
                <a:latin typeface="Lucida Sans Unicode" pitchFamily="34" charset="0"/>
              </a:endParaRPr>
            </a:p>
          </p:txBody>
        </p:sp>
      </p:grpSp>
      <p:grpSp>
        <p:nvGrpSpPr>
          <p:cNvPr id="94" name="Group 2"/>
          <p:cNvGrpSpPr/>
          <p:nvPr/>
        </p:nvGrpSpPr>
        <p:grpSpPr>
          <a:xfrm>
            <a:off x="8072430" y="6000769"/>
            <a:ext cx="1071571" cy="857233"/>
            <a:chOff x="6818769" y="5143200"/>
            <a:chExt cx="1357291" cy="1351753"/>
          </a:xfrm>
        </p:grpSpPr>
        <p:sp>
          <p:nvSpPr>
            <p:cNvPr id="95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32"/>
            <p:cNvSpPr/>
            <p:nvPr/>
          </p:nvSpPr>
          <p:spPr>
            <a:xfrm>
              <a:off x="6818769" y="5143200"/>
              <a:ext cx="1037954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2/31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pic>
        <p:nvPicPr>
          <p:cNvPr id="100" name="Picture 1071" descr="134"/>
          <p:cNvPicPr>
            <a:picLocks noChangeAspect="1" noChangeArrowheads="1"/>
          </p:cNvPicPr>
          <p:nvPr/>
        </p:nvPicPr>
        <p:blipFill>
          <a:blip r:embed="rId5" cstate="print"/>
          <a:srcRect r="14764"/>
          <a:stretch>
            <a:fillRect/>
          </a:stretch>
        </p:blipFill>
        <p:spPr bwMode="auto">
          <a:xfrm>
            <a:off x="7000892" y="0"/>
            <a:ext cx="2143108" cy="212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ZoneTexte 100"/>
          <p:cNvSpPr txBox="1"/>
          <p:nvPr/>
        </p:nvSpPr>
        <p:spPr>
          <a:xfrm rot="297930">
            <a:off x="7240216" y="435134"/>
            <a:ext cx="150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Lucida Calligraphy" pitchFamily="66" charset="0"/>
              </a:rPr>
              <a:t>Plan</a:t>
            </a:r>
            <a:endParaRPr lang="fr-FR" sz="4000" b="1" dirty="0">
              <a:latin typeface="Lucida Calligraphy" pitchFamily="66" charset="0"/>
            </a:endParaRPr>
          </a:p>
        </p:txBody>
      </p:sp>
      <p:grpSp>
        <p:nvGrpSpPr>
          <p:cNvPr id="109" name="Group 69"/>
          <p:cNvGrpSpPr>
            <a:grpSpLocks/>
          </p:cNvGrpSpPr>
          <p:nvPr/>
        </p:nvGrpSpPr>
        <p:grpSpPr bwMode="auto">
          <a:xfrm>
            <a:off x="1259632" y="5157192"/>
            <a:ext cx="381000" cy="381000"/>
            <a:chOff x="2078" y="1680"/>
            <a:chExt cx="1615" cy="1615"/>
          </a:xfrm>
        </p:grpSpPr>
        <p:sp>
          <p:nvSpPr>
            <p:cNvPr id="110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111" name="Oval 7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112" name="Oval 7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113" name="Oval 7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fr-FR">
                <a:latin typeface="Lucida Sans Unicode" pitchFamily="34" charset="0"/>
              </a:endParaRPr>
            </a:p>
          </p:txBody>
        </p:sp>
        <p:sp>
          <p:nvSpPr>
            <p:cNvPr id="114" name="Oval 7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115" name="Oval 7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fr-FR">
                <a:latin typeface="Lucida Sans Unicode" pitchFamily="34" charset="0"/>
              </a:endParaRPr>
            </a:p>
          </p:txBody>
        </p:sp>
      </p:grpSp>
      <p:sp>
        <p:nvSpPr>
          <p:cNvPr id="116" name="AutoShape 44"/>
          <p:cNvSpPr>
            <a:spLocks noChangeArrowheads="1"/>
          </p:cNvSpPr>
          <p:nvPr/>
        </p:nvSpPr>
        <p:spPr bwMode="gray">
          <a:xfrm>
            <a:off x="1619672" y="5157192"/>
            <a:ext cx="5256584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Conclusion  &amp; Perspective </a:t>
            </a:r>
            <a:endParaRPr 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  <p:sp>
        <p:nvSpPr>
          <p:cNvPr id="51" name="AutoShape 45"/>
          <p:cNvSpPr>
            <a:spLocks noChangeArrowheads="1"/>
          </p:cNvSpPr>
          <p:nvPr/>
        </p:nvSpPr>
        <p:spPr bwMode="gray">
          <a:xfrm>
            <a:off x="2483768" y="2636912"/>
            <a:ext cx="504056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r>
              <a:rPr lang="fr-F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Analyse et spécification  des besoins</a:t>
            </a:r>
            <a:endParaRPr lang="fr-FR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  <p:sp>
        <p:nvSpPr>
          <p:cNvPr id="52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-0.09067 C -0.09566 -0.09553 -0.03299 -0.0377 -0.00052 -0.00069 " pathEditMode="relative" rAng="0" ptsTypes="ff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54 -0.20537 C -0.18663 -0.20699 -0.07101 -0.19403 2.77778E-7 7.58557E-7 " pathEditMode="fixed" rAng="0" ptsTypes="ff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03 -0.32593 C -0.15868 -0.34351 -0.00087 -0.22161 -0.00035 3.18297E-6 " pathEditMode="relative" rAng="0" ptsTypes="ff">
                                      <p:cBhvr>
                                        <p:cTn id="4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23 -0.44931 C -0.00469 -0.44769 0.04115 -0.13634 8.33333E-7 7.40741E-7 " pathEditMode="relative" rAng="0" ptsTypes="ff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2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62 -0.44462 C -0.00608 -0.443 0.03976 -0.13179 -0.00139 0.00463 " pathEditMode="relative" rAng="0" ptsTypes="ff">
                                      <p:cBhvr>
                                        <p:cTn id="6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2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cxnSp>
        <p:nvCxnSpPr>
          <p:cNvPr id="30" name="Straight Connector 22"/>
          <p:cNvCxnSpPr/>
          <p:nvPr/>
        </p:nvCxnSpPr>
        <p:spPr>
          <a:xfrm>
            <a:off x="285720" y="1000108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714348" y="58578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2" name="Group 2"/>
          <p:cNvGrpSpPr/>
          <p:nvPr/>
        </p:nvGrpSpPr>
        <p:grpSpPr>
          <a:xfrm>
            <a:off x="8164591" y="6101300"/>
            <a:ext cx="1231945" cy="1000108"/>
            <a:chOff x="6667994" y="5143201"/>
            <a:chExt cx="1300356" cy="1351752"/>
          </a:xfrm>
        </p:grpSpPr>
        <p:sp>
          <p:nvSpPr>
            <p:cNvPr id="103" name="Oval 1"/>
            <p:cNvSpPr/>
            <p:nvPr/>
          </p:nvSpPr>
          <p:spPr>
            <a:xfrm>
              <a:off x="666799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32"/>
            <p:cNvSpPr/>
            <p:nvPr/>
          </p:nvSpPr>
          <p:spPr>
            <a:xfrm>
              <a:off x="6818770" y="5143201"/>
              <a:ext cx="1037955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20/31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27" name="AutoShape 70"/>
          <p:cNvSpPr>
            <a:spLocks noChangeArrowheads="1"/>
          </p:cNvSpPr>
          <p:nvPr/>
        </p:nvSpPr>
        <p:spPr bwMode="auto">
          <a:xfrm>
            <a:off x="1187624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8" name="AutoShape 78"/>
          <p:cNvSpPr>
            <a:spLocks noChangeArrowheads="1"/>
          </p:cNvSpPr>
          <p:nvPr/>
        </p:nvSpPr>
        <p:spPr bwMode="auto">
          <a:xfrm>
            <a:off x="6012160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29" name="Text Box 41"/>
          <p:cNvSpPr txBox="1">
            <a:spLocks noChangeArrowheads="1"/>
          </p:cNvSpPr>
          <p:nvPr/>
        </p:nvSpPr>
        <p:spPr bwMode="auto">
          <a:xfrm>
            <a:off x="251520" y="548680"/>
            <a:ext cx="2824208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b="1" i="1" noProof="1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Méthode de modélisation</a:t>
            </a:r>
            <a:endParaRPr lang="en-GB" b="1" i="1" noProof="1" smtClean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30" name="AutoShape 70"/>
          <p:cNvSpPr>
            <a:spLocks noChangeArrowheads="1"/>
          </p:cNvSpPr>
          <p:nvPr/>
        </p:nvSpPr>
        <p:spPr bwMode="auto">
          <a:xfrm>
            <a:off x="3563888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1" name="Text Box 72"/>
          <p:cNvSpPr txBox="1">
            <a:spLocks noChangeArrowheads="1"/>
          </p:cNvSpPr>
          <p:nvPr/>
        </p:nvSpPr>
        <p:spPr bwMode="auto">
          <a:xfrm>
            <a:off x="2987824" y="548680"/>
            <a:ext cx="2643174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defTabSz="912813">
              <a:defRPr/>
            </a:pPr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Fonctionnel</a:t>
            </a:r>
            <a:endParaRPr lang="fr-FR" b="1" i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32" name="Rectangle 18"/>
          <p:cNvSpPr>
            <a:spLocks noChangeArrowheads="1"/>
          </p:cNvSpPr>
          <p:nvPr/>
        </p:nvSpPr>
        <p:spPr bwMode="auto">
          <a:xfrm>
            <a:off x="4716016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282575" algn="ctr" defTabSz="801688" eaLnBrk="0" hangingPunct="0">
              <a:spcAft>
                <a:spcPct val="20000"/>
              </a:spcAft>
              <a:defRPr/>
            </a:pPr>
            <a:r>
              <a:rPr lang="fr-FR" b="1" i="1" noProof="1" smtClean="0">
                <a:solidFill>
                  <a:srgbClr val="005CF2"/>
                </a:solidFill>
                <a:cs typeface="Arial" pitchFamily="34" charset="0"/>
              </a:rPr>
              <a:t>Aspect dynamique</a:t>
            </a:r>
            <a:endParaRPr lang="fr-FR" b="1" i="1" noProof="1">
              <a:solidFill>
                <a:srgbClr val="005CF2"/>
              </a:solidFill>
              <a:cs typeface="Arial" pitchFamily="34" charset="0"/>
            </a:endParaRPr>
          </a:p>
        </p:txBody>
      </p:sp>
      <p:sp>
        <p:nvSpPr>
          <p:cNvPr id="133" name="AutoShape 70"/>
          <p:cNvSpPr>
            <a:spLocks noChangeArrowheads="1"/>
          </p:cNvSpPr>
          <p:nvPr/>
        </p:nvSpPr>
        <p:spPr bwMode="auto">
          <a:xfrm>
            <a:off x="7452320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4" name="Rectangle 18"/>
          <p:cNvSpPr>
            <a:spLocks noChangeArrowheads="1"/>
          </p:cNvSpPr>
          <p:nvPr/>
        </p:nvSpPr>
        <p:spPr bwMode="auto">
          <a:xfrm>
            <a:off x="7164288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Statique</a:t>
            </a:r>
            <a:endParaRPr lang="fr-FR" b="1" i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6512" y="1772816"/>
            <a:ext cx="8001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AutoShape 341"/>
          <p:cNvSpPr>
            <a:spLocks noChangeArrowheads="1"/>
          </p:cNvSpPr>
          <p:nvPr/>
        </p:nvSpPr>
        <p:spPr bwMode="gray">
          <a:xfrm>
            <a:off x="142844" y="1000108"/>
            <a:ext cx="8786842" cy="703264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Diagramme de séquence  «publier  cours »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688" y="1772816"/>
            <a:ext cx="10953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1960" y="1766714"/>
            <a:ext cx="628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1772816"/>
            <a:ext cx="11525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96" y="2261195"/>
            <a:ext cx="8654926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cxnSp>
        <p:nvCxnSpPr>
          <p:cNvPr id="30" name="Straight Connector 22"/>
          <p:cNvCxnSpPr/>
          <p:nvPr/>
        </p:nvCxnSpPr>
        <p:spPr>
          <a:xfrm>
            <a:off x="285720" y="1000108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714348" y="58578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2" name="Group 2"/>
          <p:cNvGrpSpPr/>
          <p:nvPr/>
        </p:nvGrpSpPr>
        <p:grpSpPr>
          <a:xfrm>
            <a:off x="7715271" y="5857892"/>
            <a:ext cx="1231945" cy="1000108"/>
            <a:chOff x="6667994" y="5143201"/>
            <a:chExt cx="1300356" cy="1351752"/>
          </a:xfrm>
        </p:grpSpPr>
        <p:sp>
          <p:nvSpPr>
            <p:cNvPr id="103" name="Oval 1"/>
            <p:cNvSpPr/>
            <p:nvPr/>
          </p:nvSpPr>
          <p:spPr>
            <a:xfrm>
              <a:off x="666799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32"/>
            <p:cNvSpPr/>
            <p:nvPr/>
          </p:nvSpPr>
          <p:spPr>
            <a:xfrm>
              <a:off x="6818770" y="5143201"/>
              <a:ext cx="1091804" cy="1157019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21/31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40" name="AutoShape 70"/>
          <p:cNvSpPr>
            <a:spLocks noChangeArrowheads="1"/>
          </p:cNvSpPr>
          <p:nvPr/>
        </p:nvSpPr>
        <p:spPr bwMode="auto">
          <a:xfrm>
            <a:off x="1187624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2" name="AutoShape 78"/>
          <p:cNvSpPr>
            <a:spLocks noChangeArrowheads="1"/>
          </p:cNvSpPr>
          <p:nvPr/>
        </p:nvSpPr>
        <p:spPr bwMode="auto">
          <a:xfrm>
            <a:off x="5868144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51520" y="548680"/>
            <a:ext cx="2824208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b="1" i="1" noProof="1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Méthode de modélisation</a:t>
            </a:r>
            <a:endParaRPr lang="en-GB" b="1" i="1" noProof="1" smtClean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5" name="AutoShape 70"/>
          <p:cNvSpPr>
            <a:spLocks noChangeArrowheads="1"/>
          </p:cNvSpPr>
          <p:nvPr/>
        </p:nvSpPr>
        <p:spPr bwMode="auto">
          <a:xfrm>
            <a:off x="3563888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2987824" y="548680"/>
            <a:ext cx="2643174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defTabSz="912813">
              <a:defRPr/>
            </a:pPr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Fonctionnel</a:t>
            </a:r>
            <a:endParaRPr lang="fr-FR" b="1" i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5076056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noProof="1" smtClean="0">
                <a:solidFill>
                  <a:srgbClr val="005CF2"/>
                </a:solidFill>
                <a:cs typeface="Arial" pitchFamily="34" charset="0"/>
              </a:rPr>
              <a:t>Aspect dynamique</a:t>
            </a:r>
            <a:endParaRPr lang="fr-FR" b="1" i="1" noProof="1">
              <a:solidFill>
                <a:srgbClr val="005CF2"/>
              </a:solidFill>
              <a:cs typeface="Arial" pitchFamily="34" charset="0"/>
            </a:endParaRPr>
          </a:p>
        </p:txBody>
      </p:sp>
      <p:sp>
        <p:nvSpPr>
          <p:cNvPr id="52" name="AutoShape 70"/>
          <p:cNvSpPr>
            <a:spLocks noChangeArrowheads="1"/>
          </p:cNvSpPr>
          <p:nvPr/>
        </p:nvSpPr>
        <p:spPr bwMode="auto">
          <a:xfrm>
            <a:off x="7452320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7164288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Statique</a:t>
            </a:r>
            <a:endParaRPr lang="fr-FR" b="1" i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857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AutoShape 341"/>
          <p:cNvSpPr>
            <a:spLocks noChangeArrowheads="1"/>
          </p:cNvSpPr>
          <p:nvPr/>
        </p:nvSpPr>
        <p:spPr bwMode="gray">
          <a:xfrm>
            <a:off x="0" y="1071546"/>
            <a:ext cx="9001156" cy="703264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Diagramme de collaboration</a:t>
            </a:r>
            <a:r>
              <a:rPr lang="fr-FR" sz="3200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3200" b="1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« 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supprimer cours»</a:t>
            </a:r>
          </a:p>
        </p:txBody>
      </p:sp>
      <p:pic>
        <p:nvPicPr>
          <p:cNvPr id="57" name="Picture 24" descr="1"/>
          <p:cNvPicPr>
            <a:picLocks noChangeAspect="1" noChangeArrowheads="1"/>
          </p:cNvPicPr>
          <p:nvPr/>
        </p:nvPicPr>
        <p:blipFill>
          <a:blip r:embed="rId6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>
            <a:off x="35496" y="1196752"/>
            <a:ext cx="538163" cy="690563"/>
          </a:xfrm>
          <a:prstGeom prst="flowChartDisplay">
            <a:avLst/>
          </a:prstGeom>
          <a:noFill/>
          <a:ln>
            <a:noFill/>
          </a:ln>
        </p:spPr>
      </p:pic>
      <p:cxnSp>
        <p:nvCxnSpPr>
          <p:cNvPr id="65" name="Connecteur droit 64"/>
          <p:cNvCxnSpPr>
            <a:stCxn id="25601" idx="3"/>
          </p:cNvCxnSpPr>
          <p:nvPr/>
        </p:nvCxnSpPr>
        <p:spPr>
          <a:xfrm>
            <a:off x="1108770" y="2374032"/>
            <a:ext cx="4125763" cy="2951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1403648" y="22048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1291093" y="1897087"/>
            <a:ext cx="2704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1:demande de supprimes un cours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80" y="2060848"/>
            <a:ext cx="1200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6136" y="5373216"/>
            <a:ext cx="695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Connecteur droit 72"/>
          <p:cNvCxnSpPr/>
          <p:nvPr/>
        </p:nvCxnSpPr>
        <p:spPr>
          <a:xfrm>
            <a:off x="6228184" y="2636912"/>
            <a:ext cx="72008" cy="25922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6660232" y="28529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732240" y="2852936"/>
            <a:ext cx="166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2:Envoi la demande 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5229200"/>
            <a:ext cx="1238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8" name="Connecteur droit 77"/>
          <p:cNvCxnSpPr/>
          <p:nvPr/>
        </p:nvCxnSpPr>
        <p:spPr>
          <a:xfrm flipH="1" flipV="1">
            <a:off x="1547664" y="5661248"/>
            <a:ext cx="3960440" cy="720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>
            <a:off x="4283968" y="59492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3923928" y="6093296"/>
            <a:ext cx="160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3:envoi de requête 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V="1">
            <a:off x="755576" y="4725144"/>
            <a:ext cx="0" cy="43204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755576" y="4725144"/>
            <a:ext cx="93610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91680" y="4725144"/>
            <a:ext cx="0" cy="93610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1187624" y="486916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683568" y="4365104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4: supprimer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8" name="Connecteur droit avec flèche 97"/>
          <p:cNvCxnSpPr/>
          <p:nvPr/>
        </p:nvCxnSpPr>
        <p:spPr>
          <a:xfrm>
            <a:off x="2627784" y="522920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2555776" y="4869160"/>
            <a:ext cx="1510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5:cours supprimer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5" name="Connecteur droit avec flèche 104"/>
          <p:cNvCxnSpPr/>
          <p:nvPr/>
        </p:nvCxnSpPr>
        <p:spPr>
          <a:xfrm flipV="1">
            <a:off x="5580112" y="38610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ZoneTexte 105"/>
          <p:cNvSpPr txBox="1"/>
          <p:nvPr/>
        </p:nvSpPr>
        <p:spPr>
          <a:xfrm>
            <a:off x="2339752" y="3933056"/>
            <a:ext cx="334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</a:rPr>
              <a:t>6:message de confirmation de suppression 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0" grpId="0"/>
      <p:bldP spid="76" grpId="0"/>
      <p:bldP spid="83" grpId="0"/>
      <p:bldP spid="93" grpId="0"/>
      <p:bldP spid="101" grpId="0"/>
      <p:bldP spid="1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A0A0-11DD-4031-898A-5431F6BD019D}" type="datetime1">
              <a:rPr lang="fr-FR" smtClean="0"/>
              <a:pPr/>
              <a:t>05/06/2015</a:t>
            </a:fld>
            <a:endParaRPr lang="de-D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51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cxnSp>
        <p:nvCxnSpPr>
          <p:cNvPr id="7" name="Straight Connector 22"/>
          <p:cNvCxnSpPr/>
          <p:nvPr/>
        </p:nvCxnSpPr>
        <p:spPr>
          <a:xfrm>
            <a:off x="285720" y="1000108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" name="Group 2"/>
          <p:cNvGrpSpPr/>
          <p:nvPr/>
        </p:nvGrpSpPr>
        <p:grpSpPr>
          <a:xfrm>
            <a:off x="7715271" y="5857892"/>
            <a:ext cx="1231945" cy="1000108"/>
            <a:chOff x="6667994" y="5143201"/>
            <a:chExt cx="1300356" cy="1351752"/>
          </a:xfrm>
        </p:grpSpPr>
        <p:sp>
          <p:nvSpPr>
            <p:cNvPr id="9" name="Oval 1"/>
            <p:cNvSpPr/>
            <p:nvPr/>
          </p:nvSpPr>
          <p:spPr>
            <a:xfrm>
              <a:off x="666799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2"/>
            <p:cNvSpPr/>
            <p:nvPr/>
          </p:nvSpPr>
          <p:spPr>
            <a:xfrm>
              <a:off x="6818770" y="5143201"/>
              <a:ext cx="1091804" cy="1157019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22/31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1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  <p:sp>
        <p:nvSpPr>
          <p:cNvPr id="12" name="AutoShape 70"/>
          <p:cNvSpPr>
            <a:spLocks noChangeArrowheads="1"/>
          </p:cNvSpPr>
          <p:nvPr/>
        </p:nvSpPr>
        <p:spPr bwMode="auto">
          <a:xfrm>
            <a:off x="1187624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AutoShape 78"/>
          <p:cNvSpPr>
            <a:spLocks noChangeArrowheads="1"/>
          </p:cNvSpPr>
          <p:nvPr/>
        </p:nvSpPr>
        <p:spPr bwMode="auto">
          <a:xfrm>
            <a:off x="5868144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251520" y="548680"/>
            <a:ext cx="2824208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b="1" i="1" noProof="1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Méthode de modélisation</a:t>
            </a:r>
            <a:endParaRPr lang="en-GB" b="1" i="1" noProof="1" smtClean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5" name="AutoShape 70"/>
          <p:cNvSpPr>
            <a:spLocks noChangeArrowheads="1"/>
          </p:cNvSpPr>
          <p:nvPr/>
        </p:nvSpPr>
        <p:spPr bwMode="auto">
          <a:xfrm>
            <a:off x="3563888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2987824" y="548680"/>
            <a:ext cx="2643174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defTabSz="912813">
              <a:defRPr/>
            </a:pPr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Fonctionnel</a:t>
            </a:r>
            <a:endParaRPr lang="fr-FR" b="1" i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076056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noProof="1" smtClean="0">
                <a:solidFill>
                  <a:srgbClr val="005CF2"/>
                </a:solidFill>
                <a:cs typeface="Arial" pitchFamily="34" charset="0"/>
              </a:rPr>
              <a:t>Aspect dynamique</a:t>
            </a:r>
            <a:endParaRPr lang="fr-FR" b="1" i="1" noProof="1">
              <a:solidFill>
                <a:srgbClr val="005CF2"/>
              </a:solidFill>
              <a:cs typeface="Arial" pitchFamily="34" charset="0"/>
            </a:endParaRPr>
          </a:p>
        </p:txBody>
      </p:sp>
      <p:sp>
        <p:nvSpPr>
          <p:cNvPr id="18" name="AutoShape 70"/>
          <p:cNvSpPr>
            <a:spLocks noChangeArrowheads="1"/>
          </p:cNvSpPr>
          <p:nvPr/>
        </p:nvSpPr>
        <p:spPr bwMode="auto">
          <a:xfrm>
            <a:off x="7452320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164288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Statique</a:t>
            </a:r>
            <a:endParaRPr lang="fr-FR" b="1" i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AutoShape 341"/>
          <p:cNvSpPr>
            <a:spLocks noChangeArrowheads="1"/>
          </p:cNvSpPr>
          <p:nvPr/>
        </p:nvSpPr>
        <p:spPr bwMode="gray">
          <a:xfrm>
            <a:off x="0" y="1071546"/>
            <a:ext cx="9001156" cy="703264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Diagramme d’état</a:t>
            </a:r>
            <a:r>
              <a:rPr lang="fr-FR" sz="3200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3200" b="1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ajouter</a:t>
            </a:r>
            <a:r>
              <a:rPr lang="fr-FR" sz="3200" b="1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cours»</a:t>
            </a:r>
          </a:p>
        </p:txBody>
      </p:sp>
      <p:sp>
        <p:nvSpPr>
          <p:cNvPr id="22" name="Organigramme : Connecteur 21"/>
          <p:cNvSpPr/>
          <p:nvPr/>
        </p:nvSpPr>
        <p:spPr bwMode="auto">
          <a:xfrm>
            <a:off x="35496" y="2924944"/>
            <a:ext cx="288032" cy="288032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4" name="Connecteur droit avec flèche 23"/>
          <p:cNvCxnSpPr>
            <a:stCxn id="22" idx="6"/>
          </p:cNvCxnSpPr>
          <p:nvPr/>
        </p:nvCxnSpPr>
        <p:spPr>
          <a:xfrm>
            <a:off x="323528" y="30689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 bwMode="auto">
          <a:xfrm>
            <a:off x="683568" y="2780928"/>
            <a:ext cx="1368152" cy="57606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Demande d’ajout cours </a:t>
            </a:r>
            <a:endParaRPr lang="fr-FR" sz="1600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2051720" y="306896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 bwMode="auto">
          <a:xfrm>
            <a:off x="2483768" y="2780928"/>
            <a:ext cx="1296144" cy="57606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Remplir formulaire </a:t>
            </a:r>
            <a:endParaRPr lang="fr-FR" sz="1600" dirty="0"/>
          </a:p>
        </p:txBody>
      </p:sp>
      <p:cxnSp>
        <p:nvCxnSpPr>
          <p:cNvPr id="28" name="Connecteur droit avec flèche 27"/>
          <p:cNvCxnSpPr>
            <a:stCxn id="27" idx="3"/>
          </p:cNvCxnSpPr>
          <p:nvPr/>
        </p:nvCxnSpPr>
        <p:spPr>
          <a:xfrm>
            <a:off x="3779912" y="306896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 bwMode="auto">
          <a:xfrm>
            <a:off x="4211960" y="2780928"/>
            <a:ext cx="864096" cy="57606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ajouter</a:t>
            </a:r>
            <a:endParaRPr lang="fr-FR" sz="1600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076056" y="30689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 bwMode="auto">
          <a:xfrm>
            <a:off x="5436096" y="2780928"/>
            <a:ext cx="936104" cy="57606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upload</a:t>
            </a:r>
            <a:endParaRPr lang="fr-FR" sz="1600" dirty="0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6372200" y="30689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 bwMode="auto">
          <a:xfrm>
            <a:off x="6732240" y="2780928"/>
            <a:ext cx="1224136" cy="57606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vérification</a:t>
            </a:r>
            <a:endParaRPr lang="fr-FR" sz="1600" dirty="0"/>
          </a:p>
        </p:txBody>
      </p:sp>
      <p:cxnSp>
        <p:nvCxnSpPr>
          <p:cNvPr id="40" name="Connecteur droit avec flèche 39"/>
          <p:cNvCxnSpPr>
            <a:stCxn id="37" idx="3"/>
          </p:cNvCxnSpPr>
          <p:nvPr/>
        </p:nvCxnSpPr>
        <p:spPr>
          <a:xfrm>
            <a:off x="7956376" y="306896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 bwMode="auto">
          <a:xfrm>
            <a:off x="8388424" y="2852936"/>
            <a:ext cx="432048" cy="36004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Connecteur 41"/>
          <p:cNvSpPr/>
          <p:nvPr/>
        </p:nvSpPr>
        <p:spPr bwMode="auto">
          <a:xfrm>
            <a:off x="8460432" y="2924944"/>
            <a:ext cx="288032" cy="216024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5" grpId="0" animBg="1"/>
      <p:bldP spid="27" grpId="0" animBg="1"/>
      <p:bldP spid="29" grpId="0" animBg="1"/>
      <p:bldP spid="31" grpId="0" animBg="1"/>
      <p:bldP spid="37" grpId="0" animBg="1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A0A0-11DD-4031-898A-5431F6BD019D}" type="datetime1">
              <a:rPr lang="fr-FR" smtClean="0"/>
              <a:pPr/>
              <a:t>05/06/2015</a:t>
            </a:fld>
            <a:endParaRPr lang="de-D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cxnSp>
        <p:nvCxnSpPr>
          <p:cNvPr id="7" name="Straight Connector 22"/>
          <p:cNvCxnSpPr/>
          <p:nvPr/>
        </p:nvCxnSpPr>
        <p:spPr>
          <a:xfrm>
            <a:off x="285720" y="1000108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" name="Group 2"/>
          <p:cNvGrpSpPr/>
          <p:nvPr/>
        </p:nvGrpSpPr>
        <p:grpSpPr>
          <a:xfrm>
            <a:off x="7715271" y="5857892"/>
            <a:ext cx="1231945" cy="1000108"/>
            <a:chOff x="6667994" y="5143201"/>
            <a:chExt cx="1300356" cy="1351752"/>
          </a:xfrm>
        </p:grpSpPr>
        <p:sp>
          <p:nvSpPr>
            <p:cNvPr id="9" name="Oval 1"/>
            <p:cNvSpPr/>
            <p:nvPr/>
          </p:nvSpPr>
          <p:spPr>
            <a:xfrm>
              <a:off x="666799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2"/>
            <p:cNvSpPr/>
            <p:nvPr/>
          </p:nvSpPr>
          <p:spPr>
            <a:xfrm>
              <a:off x="6818805" y="5143201"/>
              <a:ext cx="1091804" cy="1157019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23/31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1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  <p:sp>
        <p:nvSpPr>
          <p:cNvPr id="12" name="AutoShape 70"/>
          <p:cNvSpPr>
            <a:spLocks noChangeArrowheads="1"/>
          </p:cNvSpPr>
          <p:nvPr/>
        </p:nvSpPr>
        <p:spPr bwMode="auto">
          <a:xfrm>
            <a:off x="1187624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AutoShape 78"/>
          <p:cNvSpPr>
            <a:spLocks noChangeArrowheads="1"/>
          </p:cNvSpPr>
          <p:nvPr/>
        </p:nvSpPr>
        <p:spPr bwMode="auto">
          <a:xfrm>
            <a:off x="5868144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251520" y="548680"/>
            <a:ext cx="2824208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b="1" i="1" noProof="1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Méthode de modélisation</a:t>
            </a:r>
            <a:endParaRPr lang="en-GB" b="1" i="1" noProof="1" smtClean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5" name="AutoShape 70"/>
          <p:cNvSpPr>
            <a:spLocks noChangeArrowheads="1"/>
          </p:cNvSpPr>
          <p:nvPr/>
        </p:nvSpPr>
        <p:spPr bwMode="auto">
          <a:xfrm>
            <a:off x="3563888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2987824" y="548680"/>
            <a:ext cx="2643174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defTabSz="912813">
              <a:defRPr/>
            </a:pPr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Fonctionnel</a:t>
            </a:r>
            <a:endParaRPr lang="fr-FR" b="1" i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076056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noProof="1" smtClean="0">
                <a:solidFill>
                  <a:srgbClr val="005CF2"/>
                </a:solidFill>
                <a:cs typeface="Arial" pitchFamily="34" charset="0"/>
              </a:rPr>
              <a:t>Aspect dynamique</a:t>
            </a:r>
            <a:endParaRPr lang="fr-FR" b="1" i="1" noProof="1">
              <a:solidFill>
                <a:srgbClr val="005CF2"/>
              </a:solidFill>
              <a:cs typeface="Arial" pitchFamily="34" charset="0"/>
            </a:endParaRPr>
          </a:p>
        </p:txBody>
      </p:sp>
      <p:sp>
        <p:nvSpPr>
          <p:cNvPr id="18" name="AutoShape 70"/>
          <p:cNvSpPr>
            <a:spLocks noChangeArrowheads="1"/>
          </p:cNvSpPr>
          <p:nvPr/>
        </p:nvSpPr>
        <p:spPr bwMode="auto">
          <a:xfrm>
            <a:off x="7452320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AutoShape 341"/>
          <p:cNvSpPr>
            <a:spLocks noChangeArrowheads="1"/>
          </p:cNvSpPr>
          <p:nvPr/>
        </p:nvSpPr>
        <p:spPr bwMode="gray">
          <a:xfrm>
            <a:off x="0" y="1071546"/>
            <a:ext cx="9001156" cy="703264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Diagramme d’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actitvité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3200" b="1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publier</a:t>
            </a:r>
            <a:r>
              <a:rPr lang="fr-FR" sz="3200" b="1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cours»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164288" y="54868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Statique</a:t>
            </a:r>
            <a:endParaRPr lang="fr-FR" b="1" i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22" name="Picture 24" descr="1"/>
          <p:cNvPicPr>
            <a:picLocks noChangeAspect="1" noChangeArrowheads="1"/>
          </p:cNvPicPr>
          <p:nvPr/>
        </p:nvPicPr>
        <p:blipFill>
          <a:blip r:embed="rId5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>
            <a:off x="35496" y="1196752"/>
            <a:ext cx="538163" cy="690563"/>
          </a:xfrm>
          <a:prstGeom prst="flowChartDisplay">
            <a:avLst/>
          </a:prstGeom>
          <a:noFill/>
          <a:ln>
            <a:noFill/>
          </a:ln>
        </p:spPr>
      </p:pic>
      <p:sp>
        <p:nvSpPr>
          <p:cNvPr id="23" name="Organigramme : Connecteur 22"/>
          <p:cNvSpPr/>
          <p:nvPr/>
        </p:nvSpPr>
        <p:spPr bwMode="auto">
          <a:xfrm>
            <a:off x="3779912" y="1916832"/>
            <a:ext cx="288032" cy="216024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avec flèche 24"/>
          <p:cNvCxnSpPr>
            <a:stCxn id="23" idx="4"/>
          </p:cNvCxnSpPr>
          <p:nvPr/>
        </p:nvCxnSpPr>
        <p:spPr>
          <a:xfrm>
            <a:off x="3923928" y="21328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 bwMode="auto">
          <a:xfrm>
            <a:off x="2699792" y="2564904"/>
            <a:ext cx="2448272" cy="504056"/>
          </a:xfrm>
          <a:prstGeom prst="roundRect">
            <a:avLst/>
          </a:prstGeom>
          <a:gradFill>
            <a:gsLst>
              <a:gs pos="0">
                <a:srgbClr val="00D7D2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6" idx="2"/>
          </p:cNvCxnSpPr>
          <p:nvPr/>
        </p:nvCxnSpPr>
        <p:spPr>
          <a:xfrm>
            <a:off x="3923928" y="30689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 bwMode="auto">
          <a:xfrm>
            <a:off x="3779912" y="3392996"/>
            <a:ext cx="288032" cy="36004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2" name="Connecteur droit 31"/>
          <p:cNvCxnSpPr>
            <a:stCxn id="30" idx="3"/>
          </p:cNvCxnSpPr>
          <p:nvPr/>
        </p:nvCxnSpPr>
        <p:spPr>
          <a:xfrm flipV="1">
            <a:off x="4067944" y="3537012"/>
            <a:ext cx="1944216" cy="360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6012160" y="2744924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 flipV="1">
            <a:off x="5148064" y="2708920"/>
            <a:ext cx="864096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156176" y="3068960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[invalide]</a:t>
            </a:r>
            <a:endParaRPr lang="fr-FR" sz="1600" dirty="0"/>
          </a:p>
        </p:txBody>
      </p:sp>
      <p:cxnSp>
        <p:nvCxnSpPr>
          <p:cNvPr id="41" name="Connecteur droit avec flèche 40"/>
          <p:cNvCxnSpPr>
            <a:stCxn id="30" idx="2"/>
          </p:cNvCxnSpPr>
          <p:nvPr/>
        </p:nvCxnSpPr>
        <p:spPr>
          <a:xfrm>
            <a:off x="3923928" y="37530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475444" y="3738518"/>
            <a:ext cx="800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[valide]</a:t>
            </a:r>
            <a:endParaRPr lang="fr-FR" sz="1600" dirty="0"/>
          </a:p>
        </p:txBody>
      </p:sp>
      <p:sp>
        <p:nvSpPr>
          <p:cNvPr id="46" name="Rectangle à coins arrondis 45"/>
          <p:cNvSpPr/>
          <p:nvPr/>
        </p:nvSpPr>
        <p:spPr bwMode="auto">
          <a:xfrm>
            <a:off x="2699792" y="4113076"/>
            <a:ext cx="2448272" cy="504056"/>
          </a:xfrm>
          <a:prstGeom prst="roundRect">
            <a:avLst/>
          </a:prstGeom>
          <a:gradFill>
            <a:gsLst>
              <a:gs pos="0">
                <a:srgbClr val="00D7D2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Saisie données de cours </a:t>
            </a:r>
            <a:endParaRPr lang="fr-FR" dirty="0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3923928" y="46171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Losange 47"/>
          <p:cNvSpPr/>
          <p:nvPr/>
        </p:nvSpPr>
        <p:spPr bwMode="auto">
          <a:xfrm>
            <a:off x="3779912" y="4977172"/>
            <a:ext cx="288032" cy="36004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9" name="Connecteur droit 48"/>
          <p:cNvCxnSpPr/>
          <p:nvPr/>
        </p:nvCxnSpPr>
        <p:spPr>
          <a:xfrm flipV="1">
            <a:off x="4067944" y="5157192"/>
            <a:ext cx="1944216" cy="360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6012160" y="4365104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 flipV="1">
            <a:off x="5148064" y="4329100"/>
            <a:ext cx="864096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4689140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[invalide]</a:t>
            </a:r>
            <a:endParaRPr lang="fr-FR" sz="1600" dirty="0"/>
          </a:p>
        </p:txBody>
      </p:sp>
      <p:sp>
        <p:nvSpPr>
          <p:cNvPr id="53" name="ZoneTexte 52"/>
          <p:cNvSpPr txBox="1"/>
          <p:nvPr/>
        </p:nvSpPr>
        <p:spPr>
          <a:xfrm>
            <a:off x="2627844" y="5301208"/>
            <a:ext cx="800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[valide]</a:t>
            </a:r>
            <a:endParaRPr lang="fr-FR" sz="1600" dirty="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3923928" y="52652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 bwMode="auto">
          <a:xfrm>
            <a:off x="2699792" y="5625244"/>
            <a:ext cx="2448272" cy="504056"/>
          </a:xfrm>
          <a:prstGeom prst="roundRect">
            <a:avLst/>
          </a:prstGeom>
          <a:gradFill>
            <a:gsLst>
              <a:gs pos="0">
                <a:srgbClr val="84DCF8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60" name="Organigramme : Connecteur 59"/>
          <p:cNvSpPr/>
          <p:nvPr/>
        </p:nvSpPr>
        <p:spPr bwMode="auto">
          <a:xfrm>
            <a:off x="3707904" y="6525344"/>
            <a:ext cx="360040" cy="260648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Organigramme : Connecteur 60"/>
          <p:cNvSpPr/>
          <p:nvPr/>
        </p:nvSpPr>
        <p:spPr bwMode="auto">
          <a:xfrm>
            <a:off x="3779912" y="6597352"/>
            <a:ext cx="216024" cy="144016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3" name="Connecteur droit avec flèche 62"/>
          <p:cNvCxnSpPr>
            <a:stCxn id="56" idx="2"/>
          </p:cNvCxnSpPr>
          <p:nvPr/>
        </p:nvCxnSpPr>
        <p:spPr>
          <a:xfrm>
            <a:off x="3923928" y="6129300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6" grpId="0" animBg="1"/>
      <p:bldP spid="30" grpId="0" animBg="1"/>
      <p:bldP spid="39" grpId="0"/>
      <p:bldP spid="42" grpId="0"/>
      <p:bldP spid="46" grpId="0" animBg="1"/>
      <p:bldP spid="48" grpId="0" animBg="1"/>
      <p:bldP spid="52" grpId="0"/>
      <p:bldP spid="53" grpId="0"/>
      <p:bldP spid="56" grpId="0" animBg="1"/>
      <p:bldP spid="60" grpId="0" animBg="1"/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68"/>
          <p:cNvSpPr>
            <a:spLocks noChangeShapeType="1"/>
          </p:cNvSpPr>
          <p:nvPr/>
        </p:nvSpPr>
        <p:spPr bwMode="auto">
          <a:xfrm>
            <a:off x="142844" y="142852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cxnSp>
        <p:nvCxnSpPr>
          <p:cNvPr id="30" name="Straight Connector 22"/>
          <p:cNvCxnSpPr/>
          <p:nvPr/>
        </p:nvCxnSpPr>
        <p:spPr>
          <a:xfrm>
            <a:off x="214282" y="785794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714348" y="58578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2" name="Group 2"/>
          <p:cNvGrpSpPr/>
          <p:nvPr/>
        </p:nvGrpSpPr>
        <p:grpSpPr>
          <a:xfrm>
            <a:off x="7858148" y="6072230"/>
            <a:ext cx="1071570" cy="857232"/>
            <a:chOff x="6667994" y="5143201"/>
            <a:chExt cx="1300356" cy="1351752"/>
          </a:xfrm>
        </p:grpSpPr>
        <p:sp>
          <p:nvSpPr>
            <p:cNvPr id="103" name="Oval 1"/>
            <p:cNvSpPr/>
            <p:nvPr/>
          </p:nvSpPr>
          <p:spPr>
            <a:xfrm>
              <a:off x="666799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32"/>
            <p:cNvSpPr/>
            <p:nvPr/>
          </p:nvSpPr>
          <p:spPr>
            <a:xfrm>
              <a:off x="6754688" y="5143201"/>
              <a:ext cx="1213662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24/31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20" name="Espace réservé de la date 91"/>
          <p:cNvSpPr>
            <a:spLocks noGrp="1"/>
          </p:cNvSpPr>
          <p:nvPr>
            <p:ph type="dt" sz="half" idx="10"/>
          </p:nvPr>
        </p:nvSpPr>
        <p:spPr>
          <a:xfrm>
            <a:off x="-32" y="6356350"/>
            <a:ext cx="2133600" cy="365125"/>
          </a:xfrm>
        </p:spPr>
        <p:txBody>
          <a:bodyPr/>
          <a:lstStyle/>
          <a:p>
            <a:r>
              <a:rPr lang="fr-FR" b="1" i="1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</a:rPr>
              <a:t>12/06/2015</a:t>
            </a:r>
            <a:endParaRPr lang="de-DE" b="1" i="1" dirty="0">
              <a:solidFill>
                <a:schemeClr val="accent1">
                  <a:lumMod val="50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7" name="AutoShape 70"/>
          <p:cNvSpPr>
            <a:spLocks noChangeArrowheads="1"/>
          </p:cNvSpPr>
          <p:nvPr/>
        </p:nvSpPr>
        <p:spPr bwMode="auto">
          <a:xfrm>
            <a:off x="5724128" y="-100034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AutoShape 78"/>
          <p:cNvSpPr>
            <a:spLocks noChangeArrowheads="1"/>
          </p:cNvSpPr>
          <p:nvPr/>
        </p:nvSpPr>
        <p:spPr bwMode="auto">
          <a:xfrm>
            <a:off x="7956376" y="-1429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251520" y="214290"/>
            <a:ext cx="2824208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b="1" i="1" noProof="1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Méthode de modélisation</a:t>
            </a:r>
            <a:endParaRPr lang="en-GB" b="1" i="1" noProof="1" smtClean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7" name="AutoShape 70"/>
          <p:cNvSpPr>
            <a:spLocks noChangeArrowheads="1"/>
          </p:cNvSpPr>
          <p:nvPr/>
        </p:nvSpPr>
        <p:spPr bwMode="auto">
          <a:xfrm>
            <a:off x="3500430" y="-14290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Text Box 72"/>
          <p:cNvSpPr txBox="1">
            <a:spLocks noChangeArrowheads="1"/>
          </p:cNvSpPr>
          <p:nvPr/>
        </p:nvSpPr>
        <p:spPr bwMode="auto">
          <a:xfrm>
            <a:off x="2987824" y="214290"/>
            <a:ext cx="2643174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defTabSz="912813">
              <a:defRPr/>
            </a:pPr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Fonctionnel</a:t>
            </a:r>
            <a:endParaRPr lang="fr-FR" b="1" i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5076056" y="214290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dirty="0" smtClean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Aspect dynamique</a:t>
            </a:r>
            <a:endParaRPr lang="fr-FR" b="1" i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AutoShape 70"/>
          <p:cNvSpPr>
            <a:spLocks noChangeArrowheads="1"/>
          </p:cNvSpPr>
          <p:nvPr/>
        </p:nvSpPr>
        <p:spPr bwMode="auto">
          <a:xfrm>
            <a:off x="1331640" y="-14290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7164288" y="273586"/>
            <a:ext cx="2786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282575"/>
            <a:r>
              <a:rPr lang="fr-FR" b="1" i="1" noProof="1" smtClean="0">
                <a:solidFill>
                  <a:srgbClr val="005CF2"/>
                </a:solidFill>
                <a:cs typeface="Arial" pitchFamily="34" charset="0"/>
              </a:rPr>
              <a:t>Aspect Statique</a:t>
            </a:r>
            <a:endParaRPr lang="fr-FR" b="1" i="1" noProof="1">
              <a:solidFill>
                <a:srgbClr val="005CF2"/>
              </a:solidFill>
              <a:cs typeface="Arial" pitchFamily="34" charset="0"/>
            </a:endParaRPr>
          </a:p>
        </p:txBody>
      </p:sp>
      <p:pic>
        <p:nvPicPr>
          <p:cNvPr id="22" name="Picture 2" descr="C:\Users\cimope\Desktop\njoum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6" y="808024"/>
            <a:ext cx="9001124" cy="542928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25"/>
          <p:cNvCxnSpPr/>
          <p:nvPr/>
        </p:nvCxnSpPr>
        <p:spPr bwMode="gray">
          <a:xfrm>
            <a:off x="1763850" y="3679031"/>
            <a:ext cx="5616300" cy="0"/>
          </a:xfrm>
          <a:prstGeom prst="line">
            <a:avLst/>
          </a:prstGeom>
          <a:ln w="38100">
            <a:solidFill>
              <a:srgbClr val="C8C8C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 bwMode="gray">
          <a:xfrm>
            <a:off x="2087925" y="2959031"/>
            <a:ext cx="1440000" cy="1440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AFAFA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2</a:t>
            </a:r>
            <a:endParaRPr lang="de-DE" sz="5400" b="1" noProof="1">
              <a:solidFill>
                <a:srgbClr val="AFAFA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17" name="Ellipse 16"/>
          <p:cNvSpPr/>
          <p:nvPr/>
        </p:nvSpPr>
        <p:spPr bwMode="gray">
          <a:xfrm>
            <a:off x="7380150" y="2959031"/>
            <a:ext cx="1440000" cy="1440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AFAFA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5</a:t>
            </a:r>
            <a:endParaRPr lang="de-DE" sz="5400" b="1" noProof="1">
              <a:solidFill>
                <a:srgbClr val="AFAFA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12" name="_color1"/>
          <p:cNvSpPr/>
          <p:nvPr/>
        </p:nvSpPr>
        <p:spPr bwMode="gray">
          <a:xfrm>
            <a:off x="323850" y="2959031"/>
            <a:ext cx="1440000" cy="144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1</a:t>
            </a:r>
            <a:endParaRPr lang="de-DE" sz="5400" b="1" noProof="1">
              <a:solidFill>
                <a:srgbClr val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587829" y="3013785"/>
            <a:ext cx="923730" cy="550509"/>
          </a:xfrm>
          <a:prstGeom prst="ellipse">
            <a:avLst/>
          </a:prstGeom>
          <a:gradFill>
            <a:gsLst>
              <a:gs pos="0">
                <a:srgbClr val="DDDDDD">
                  <a:lumMod val="99000"/>
                  <a:lumOff val="1000"/>
                  <a:alpha val="0"/>
                </a:srgbClr>
              </a:gs>
              <a:gs pos="100000">
                <a:srgbClr val="FFFFFF">
                  <a:alpha val="68000"/>
                </a:srgbClr>
              </a:gs>
            </a:gsLst>
            <a:lin ang="16200000" scaled="1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_color1"/>
          <p:cNvSpPr/>
          <p:nvPr/>
        </p:nvSpPr>
        <p:spPr bwMode="gray">
          <a:xfrm>
            <a:off x="2076448" y="2956644"/>
            <a:ext cx="1440000" cy="144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2</a:t>
            </a:r>
            <a:endParaRPr lang="de-DE" sz="5400" b="1" noProof="1">
              <a:solidFill>
                <a:srgbClr val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2340427" y="3011398"/>
            <a:ext cx="923730" cy="550509"/>
          </a:xfrm>
          <a:prstGeom prst="ellipse">
            <a:avLst/>
          </a:prstGeom>
          <a:gradFill>
            <a:gsLst>
              <a:gs pos="0">
                <a:srgbClr val="DDDDDD">
                  <a:lumMod val="99000"/>
                  <a:lumOff val="1000"/>
                  <a:alpha val="0"/>
                </a:srgbClr>
              </a:gs>
              <a:gs pos="100000">
                <a:srgbClr val="FFFFFF">
                  <a:alpha val="68000"/>
                </a:srgbClr>
              </a:gs>
            </a:gsLst>
            <a:lin ang="16200000" scaled="1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19"/>
          <p:cNvSpPr/>
          <p:nvPr/>
        </p:nvSpPr>
        <p:spPr bwMode="gray">
          <a:xfrm>
            <a:off x="1547664" y="4653136"/>
            <a:ext cx="2015965" cy="1551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sz="2400" b="1" noProof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et spécification  des besoins</a:t>
            </a:r>
            <a:endParaRPr lang="en-GB" sz="2400" b="1" noProof="1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801688" eaLnBrk="0" hangingPunct="0">
              <a:spcAft>
                <a:spcPct val="20000"/>
              </a:spcAft>
              <a:defRPr/>
            </a:pPr>
            <a:endParaRPr lang="en-GB" sz="2400" b="1" noProof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hteck 22"/>
          <p:cNvSpPr/>
          <p:nvPr/>
        </p:nvSpPr>
        <p:spPr bwMode="gray">
          <a:xfrm>
            <a:off x="179512" y="1988840"/>
            <a:ext cx="211359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sz="2400" b="1" noProof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Présentation du cadre du projet </a:t>
            </a:r>
            <a:endParaRPr lang="en-GB" sz="2400" b="1" noProof="1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23"/>
          <p:cNvSpPr/>
          <p:nvPr/>
        </p:nvSpPr>
        <p:spPr bwMode="gray">
          <a:xfrm>
            <a:off x="5580112" y="4653136"/>
            <a:ext cx="17144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sz="2400" b="1" noProof="1" smtClean="0">
                <a:latin typeface="Times New Roman" pitchFamily="18" charset="0"/>
                <a:cs typeface="Times New Roman" pitchFamily="18" charset="0"/>
              </a:rPr>
              <a:t>Réalisation</a:t>
            </a:r>
          </a:p>
        </p:txBody>
      </p:sp>
      <p:sp>
        <p:nvSpPr>
          <p:cNvPr id="35" name="Rechteck 23"/>
          <p:cNvSpPr/>
          <p:nvPr/>
        </p:nvSpPr>
        <p:spPr bwMode="gray">
          <a:xfrm>
            <a:off x="3707904" y="1988840"/>
            <a:ext cx="192882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sz="2400" b="1" noProof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884368" y="6000768"/>
            <a:ext cx="1259632" cy="857232"/>
            <a:chOff x="6818770" y="5143201"/>
            <a:chExt cx="1357290" cy="1351752"/>
          </a:xfrm>
        </p:grpSpPr>
        <p:sp>
          <p:nvSpPr>
            <p:cNvPr id="23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32"/>
            <p:cNvSpPr/>
            <p:nvPr/>
          </p:nvSpPr>
          <p:spPr>
            <a:xfrm>
              <a:off x="6818770" y="5143201"/>
              <a:ext cx="1037955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25/31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25" name="Espace réservé de la date 91"/>
          <p:cNvSpPr>
            <a:spLocks noGrp="1"/>
          </p:cNvSpPr>
          <p:nvPr>
            <p:ph type="dt" sz="half" idx="10"/>
          </p:nvPr>
        </p:nvSpPr>
        <p:spPr>
          <a:xfrm>
            <a:off x="-32" y="6356350"/>
            <a:ext cx="2133600" cy="365125"/>
          </a:xfrm>
        </p:spPr>
        <p:txBody>
          <a:bodyPr/>
          <a:lstStyle/>
          <a:p>
            <a:r>
              <a:rPr lang="fr-FR" b="1" i="1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</a:rPr>
              <a:t>12/06/2015</a:t>
            </a:r>
            <a:endParaRPr lang="de-DE" b="1" i="1" dirty="0">
              <a:solidFill>
                <a:schemeClr val="accent1">
                  <a:lumMod val="50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27" name="Rechteck 23"/>
          <p:cNvSpPr/>
          <p:nvPr/>
        </p:nvSpPr>
        <p:spPr bwMode="gray">
          <a:xfrm>
            <a:off x="7164288" y="1844824"/>
            <a:ext cx="171448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sz="2400" b="1" noProof="1" smtClean="0">
                <a:latin typeface="Times New Roman" pitchFamily="18" charset="0"/>
                <a:cs typeface="Times New Roman" pitchFamily="18" charset="0"/>
              </a:rPr>
              <a:t>Conclusion &amp; Perspective</a:t>
            </a:r>
          </a:p>
        </p:txBody>
      </p:sp>
      <p:sp>
        <p:nvSpPr>
          <p:cNvPr id="21" name="_color1"/>
          <p:cNvSpPr/>
          <p:nvPr/>
        </p:nvSpPr>
        <p:spPr bwMode="gray">
          <a:xfrm>
            <a:off x="3851920" y="2924944"/>
            <a:ext cx="1440000" cy="144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3</a:t>
            </a:r>
            <a:endParaRPr lang="de-DE" sz="5400" b="1" noProof="1">
              <a:solidFill>
                <a:srgbClr val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28" name="_color1"/>
          <p:cNvSpPr/>
          <p:nvPr/>
        </p:nvSpPr>
        <p:spPr bwMode="gray">
          <a:xfrm>
            <a:off x="5618475" y="2970499"/>
            <a:ext cx="1440000" cy="144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4</a:t>
            </a:r>
            <a:endParaRPr lang="de-DE" sz="5400" b="1" noProof="1">
              <a:solidFill>
                <a:srgbClr val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6" name="AutoShape 78"/>
          <p:cNvSpPr>
            <a:spLocks noChangeArrowheads="1"/>
          </p:cNvSpPr>
          <p:nvPr/>
        </p:nvSpPr>
        <p:spPr bwMode="auto">
          <a:xfrm>
            <a:off x="1403648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0" y="548680"/>
            <a:ext cx="4429156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Environnement de travail</a:t>
            </a:r>
          </a:p>
        </p:txBody>
      </p:sp>
      <p:cxnSp>
        <p:nvCxnSpPr>
          <p:cNvPr id="30" name="Straight Connector 22"/>
          <p:cNvCxnSpPr/>
          <p:nvPr/>
        </p:nvCxnSpPr>
        <p:spPr>
          <a:xfrm>
            <a:off x="285720" y="927082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AutoShape 70"/>
          <p:cNvSpPr>
            <a:spLocks noChangeArrowheads="1"/>
          </p:cNvSpPr>
          <p:nvPr/>
        </p:nvSpPr>
        <p:spPr bwMode="auto">
          <a:xfrm>
            <a:off x="6660232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642910" y="6070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2" name="Group 2"/>
          <p:cNvGrpSpPr/>
          <p:nvPr/>
        </p:nvGrpSpPr>
        <p:grpSpPr>
          <a:xfrm>
            <a:off x="7715271" y="5857892"/>
            <a:ext cx="1231945" cy="1000108"/>
            <a:chOff x="6667994" y="5143201"/>
            <a:chExt cx="1300356" cy="1351752"/>
          </a:xfrm>
        </p:grpSpPr>
        <p:sp>
          <p:nvSpPr>
            <p:cNvPr id="103" name="Oval 1"/>
            <p:cNvSpPr/>
            <p:nvPr/>
          </p:nvSpPr>
          <p:spPr>
            <a:xfrm>
              <a:off x="666799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32"/>
            <p:cNvSpPr/>
            <p:nvPr/>
          </p:nvSpPr>
          <p:spPr>
            <a:xfrm>
              <a:off x="6818770" y="5143201"/>
              <a:ext cx="1037955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26/31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5762" y="3670326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91" name="AutoShape 3"/>
          <p:cNvSpPr>
            <a:spLocks noChangeArrowheads="1"/>
          </p:cNvSpPr>
          <p:nvPr/>
        </p:nvSpPr>
        <p:spPr bwMode="auto">
          <a:xfrm>
            <a:off x="357157" y="3730178"/>
            <a:ext cx="2263595" cy="293975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endParaRPr lang="fr-FR" sz="1400" dirty="0">
              <a:latin typeface="Verdana" pitchFamily="34" charset="0"/>
            </a:endParaRPr>
          </a:p>
        </p:txBody>
      </p:sp>
      <p:sp>
        <p:nvSpPr>
          <p:cNvPr id="101" name="Oval 13"/>
          <p:cNvSpPr>
            <a:spLocks noChangeArrowheads="1"/>
          </p:cNvSpPr>
          <p:nvPr/>
        </p:nvSpPr>
        <p:spPr bwMode="gray">
          <a:xfrm>
            <a:off x="568289" y="1701378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02" name="Oval 14"/>
          <p:cNvSpPr>
            <a:spLocks noChangeArrowheads="1"/>
          </p:cNvSpPr>
          <p:nvPr/>
        </p:nvSpPr>
        <p:spPr bwMode="gray">
          <a:xfrm>
            <a:off x="568289" y="1701378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05" name="Oval 15"/>
          <p:cNvSpPr>
            <a:spLocks noChangeArrowheads="1"/>
          </p:cNvSpPr>
          <p:nvPr/>
        </p:nvSpPr>
        <p:spPr bwMode="gray">
          <a:xfrm>
            <a:off x="679414" y="1810916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06" name="Oval 16"/>
          <p:cNvSpPr>
            <a:spLocks noChangeArrowheads="1"/>
          </p:cNvSpPr>
          <p:nvPr/>
        </p:nvSpPr>
        <p:spPr bwMode="gray">
          <a:xfrm>
            <a:off x="681002" y="1814091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07" name="Oval 17"/>
          <p:cNvSpPr>
            <a:spLocks noChangeArrowheads="1"/>
          </p:cNvSpPr>
          <p:nvPr/>
        </p:nvSpPr>
        <p:spPr bwMode="gray">
          <a:xfrm>
            <a:off x="754027" y="1885528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grpSp>
        <p:nvGrpSpPr>
          <p:cNvPr id="108" name="Group 18"/>
          <p:cNvGrpSpPr>
            <a:grpSpLocks/>
          </p:cNvGrpSpPr>
          <p:nvPr/>
        </p:nvGrpSpPr>
        <p:grpSpPr bwMode="auto">
          <a:xfrm>
            <a:off x="774664" y="1904578"/>
            <a:ext cx="1290638" cy="1277938"/>
            <a:chOff x="4166" y="1706"/>
            <a:chExt cx="1252" cy="1252"/>
          </a:xfrm>
        </p:grpSpPr>
        <p:sp>
          <p:nvSpPr>
            <p:cNvPr id="109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10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11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12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</p:grpSp>
      <p:sp>
        <p:nvSpPr>
          <p:cNvPr id="128" name="Text Box 38"/>
          <p:cNvSpPr txBox="1">
            <a:spLocks noChangeArrowheads="1"/>
          </p:cNvSpPr>
          <p:nvPr/>
        </p:nvSpPr>
        <p:spPr bwMode="gray">
          <a:xfrm>
            <a:off x="849903" y="2377653"/>
            <a:ext cx="109356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sz="2400" b="1" dirty="0" smtClean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Matériel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395536" y="4356131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                 Ordinateur</a:t>
            </a:r>
          </a:p>
          <a:p>
            <a:endParaRPr lang="fr-FR" sz="1200" b="1" dirty="0" smtClean="0"/>
          </a:p>
          <a:p>
            <a:pPr lvl="0" algn="justLow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fr-FR" sz="1200" b="1" dirty="0" smtClean="0"/>
              <a:t>Marque : acer Aspire E1-571</a:t>
            </a: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fr-FR" sz="1200" b="1" dirty="0" smtClean="0"/>
              <a:t>Mémoire : 4.00 GO</a:t>
            </a: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fr-FR" sz="1200" b="1" dirty="0" smtClean="0"/>
              <a:t>Processeur :Intel(R)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fr-FR" sz="1200" b="1" dirty="0" smtClean="0"/>
              <a:t> Evaluation:4,8 indices de performance Windows</a:t>
            </a:r>
          </a:p>
          <a:p>
            <a:endParaRPr lang="fr-FR" sz="1200" dirty="0"/>
          </a:p>
        </p:txBody>
      </p:sp>
      <p:sp>
        <p:nvSpPr>
          <p:cNvPr id="146" name="AutoShape 6"/>
          <p:cNvSpPr>
            <a:spLocks noChangeArrowheads="1"/>
          </p:cNvSpPr>
          <p:nvPr/>
        </p:nvSpPr>
        <p:spPr bwMode="gray">
          <a:xfrm rot="5400000">
            <a:off x="1205199" y="3332956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3">
              <a:lumMod val="5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5" name="AutoShape 2" descr="data:image/jpeg;base64,/9j/4AAQSkZJRgABAQAAAQABAAD/4QBgRXhpZgAASUkqAAgAAAACADEBAgAHAAAAJgAAAGmHBAABAAAALgAAAAAAAABQaWNhc2EAAAMAAJAHAAQAAAAwMjIwAqAEAAEAAABkAAAAA6AEAAEAAABkAAAAAAAAAP/bAIQAAwICCAgICAgICAgLCAgHCAgICAgICAgICAgICAcICAgICAgICAgICAgIBwgICggICAgJCgkICAsNCggMCAgJCAEDBAQGBQYHBQYICAcHBwgICAgICAgICAgICAgICAgICAgICAgICAgICAgICAgICAgICAgICAgICAgICAgICAgI/8AAEQgAZABkAwERAAIRAQMRAf/EAB0AAQABBAMBAAAAAAAAAAAAAAAHAwQFCQECCAb/xAA9EAACAQMBAwcKAwcFAAAAAAABAgMABBEFBhIhBwgTMTJBUQkUIkJhcXKBkbEVJFIWM1OSotHwI2OzweH/xAAXAQEBAQEAAAAAAAAAAAAAAAAAAQID/8QAGBEBAQEBAQAAAAAAAAAAAAAAABEBEiH/2gAMAwEAAhEDEQA/ANqdAoFAoFAoFAoFAoFAoFAoFAoFAoFAoFAoFAoFAoFAoFBxmgUHDPjroLG42hgTtzwr8UqL92FBjZ+UbT07V/ZL8V1APu9Bibrly0VO3q+mLj9V/aj7y0GX2T5Q7C/DmxvbS5EZAc2txFOEJ6g3RO27nuzjNB9DQKBQKCEeeg2qrszqr6LPJDfxW4mSWHAmEMUiPciFirFJDbrJhlHSDjuFW3SA0Xvy7a8+d/XNaY9+/quoE/PNx1+NajNWdxyqaq/b1XVG+LUb1vvPSFY2bai7ft3d22evfuZ3z/NIaox0tsrnLgMfFvSP1OTUHK6ZH/DT+Rf7UFeHTox1InyRf7VRk7W3HcB9BVwSpzf+V250DVLbUrYnMThZ4gSFubZiOlgfuIZRlcg7sgRhxXjYY3x7F7Y2+oWlte2rh7e6hSaFx3o4BG8PVZeyynirAg8Qa5bjTN0CgUHSSMEEEAggggjIIPWCO8HwoNCnPr5vh2d2guII0Isbz85YnHoiKVm3oc9WYJFePHXuqrHtjOsTXnzFVlVUUFVBVwVgKQXUKZpBlbaGqMjCtVWwryYXOL6OR9nbqT0JS9xppY9mUAvcWwz3SAGZB+tZRxMigY0bJgaw05oFAoPJ/lH+bp+O6BJNAmb/AEsPd2xAy7xBQbqAd/pxoJAO94lHrUGj+E57v/PEfKtsq4FWIqpVH3XJ1sVaXglNxqHmzxsoEbQQssiyLII2jmmvrZd83KxQOjoqIJ4pTLuCZodYJFPJFoUP73X0fDhdy3ETM26WWT0ozcLH6aPus4YGNonUS7xWgw/KBs5pMKxfhuoSXLb8glWWGRPQZmeCRHMMSbyRlIZo+P8AqqXQ7jlI4PkooaDI6BrMttNDcQOyTW8yTRSKcMkkbBkYe4ge/q76mq3jc2rlwh2g0i31BN0SkdDdxA/ubuMASpjuVsiWPPXHInfkDlrSU6BQKDhlzQaIefxzev2d2gnSFN2wvy15ZYGEVXY9Jbr3fl5CUC9Yj6InO9mtZrLztW0d1oKsZq0ZO0/z/PlQZOGoMjCfGgqgUV6d5hXOI/A9WEFxJjTtRKQXG8fQhmyRb3PHgoUsY5D/AA23jno1xNxa3C71c1dqgVRwaDyT5SXkdt9Y2fmbpYEv9NJvbMySxxtIEH5i3Bdlz0sILKo7UsUQ4ZJqpGk+IcP+vD2fKumIqAUR3SgyVo1BloWoLtDVFwBSCvGue72VBs+5rvPxsF0e3g1iaQXlrm2MgQuZ4Y1ToZmOe2UYRvnizRlvWrnG0S85fnlbb6NdTxXduLC2Esnm97Fpsd3aTRdJuwlbyW4kg35EKnonCyqeDIuV3rB5u2i58O1U4Q/tDcNHK26GgS2sct3KpSCA5P8AtyEDj3jBswRvrnKvrNzxn1XWJiQSRLqmpSp9Hn6ML4LwGOrhSYlR/dadvsXZFaQkenhncHryXZm3iB4kd/hRVOaDelATizgkr628vaOO/IweGeOa0yu7fZyV+zGx9gBP2FVF4Ni5xxdQg8ZGCD+ogUHaLTol7dzB7kbpD9I9+gujqlmgyZXb3R7n/M0dFZbQo5LrHmWn3tzngOhilnyfdbRT8fZmlwiT9m+a5tZeAG32cvEDYwbiHzXr8fPprY/0fSnWETFsV5Mjaq5Km8nsLKM9pTItxOo9iWsTRMR+kXQBx2hmsdEe7eRzmTaJpVilrLbpezbzSTXl6gkllkfAO6CSIolCqqRKSABkl3Z3bNaT3Paq6lXVWUjBVgGUg9xByD86z6If235nOy+oktdaFpzSHrlit1tps9x6a26KTI6+111RBu3vkmtm7sh7e41O0dRhehuY54wOPAi6hmmwM+rOtGYhLaTyPWoRsWsdoYpEBysV5aSRH4WlWa7DfEsMfuq1pGt95Ina03HTre6ICu7uML2/RwVGA2U030T7FOB1dVWpH2Om+SV2lnOb3aCxjz1iEXtwPbwJtA3zApUiRNmPIx6eMG/12/lb1vNLa2tAfYOn8+f5lvkKVYmPZPyW+x9tgyWd1dMPWvb64cH3xwtBF9IwKl1UzbHc17ZzT8eZ6JpkRHrLZws/vMjozk+0sTSiSra0RAFRVVR1BVCge4AAVBVoGKDmgUCgUCgUCgUCgUCgUCgUCgUCgUCgUCgUCgUCgUCgUCgUCgUCgUCgUCgUCgUH/9k="/>
          <p:cNvSpPr>
            <a:spLocks noChangeAspect="1" noChangeArrowheads="1"/>
          </p:cNvSpPr>
          <p:nvPr/>
        </p:nvSpPr>
        <p:spPr bwMode="auto">
          <a:xfrm>
            <a:off x="-571536" y="-21590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6" name="AutoShape 4" descr="data:image/jpeg;base64,/9j/4AAQSkZJRgABAQAAAQABAAD/4QBgRXhpZgAASUkqAAgAAAACADEBAgAHAAAAJgAAAGmHBAABAAAALgAAAAAAAABQaWNhc2EAAAMAAJAHAAQAAAAwMjIwAqAEAAEAAABkAAAAA6AEAAEAAABkAAAAAAAAAP/bAIQAAwICCAgICAgICAgLCAgHCAgICAgICAgICAgICAcICAgICAgICAgICAgIBwgICggICAgJCgkICAsNCggMCAgJCAEDBAQGBQYHBQYICAcHBwgICAgICAgICAgICAgICAgICAgICAgICAgICAgICAgICAgICAgICAgICAgICAgICAgI/8AAEQgAZABkAwERAAIRAQMRAf/EAB0AAQABBAMBAAAAAAAAAAAAAAAHAwQFCQECCAb/xAA9EAACAQMBAwcKAwcFAAAAAAABAgMABBEFBhIhBwgTMTJBUQkUIkJhcXKBkbEVJFIWM1OSotHwI2OzweH/xAAXAQEBAQEAAAAAAAAAAAAAAAAAAQID/8QAGBEBAQEBAQAAAAAAAAAAAAAAABEBEiH/2gAMAwEAAhEDEQA/ANqdAoFAoFAoFAoFAoFAoFAoFAoFAoFAoFAoFAoFAoFAoFBxmgUHDPjroLG42hgTtzwr8UqL92FBjZ+UbT07V/ZL8V1APu9Bibrly0VO3q+mLj9V/aj7y0GX2T5Q7C/DmxvbS5EZAc2txFOEJ6g3RO27nuzjNB9DQKBQKCEeeg2qrszqr6LPJDfxW4mSWHAmEMUiPciFirFJDbrJhlHSDjuFW3SA0Xvy7a8+d/XNaY9+/quoE/PNx1+NajNWdxyqaq/b1XVG+LUb1vvPSFY2bai7ft3d22evfuZ3z/NIaox0tsrnLgMfFvSP1OTUHK6ZH/DT+Rf7UFeHTox1InyRf7VRk7W3HcB9BVwSpzf+V250DVLbUrYnMThZ4gSFubZiOlgfuIZRlcg7sgRhxXjYY3x7F7Y2+oWlte2rh7e6hSaFx3o4BG8PVZeyynirAg8Qa5bjTN0CgUHSSMEEEAggggjIIPWCO8HwoNCnPr5vh2d2guII0Isbz85YnHoiKVm3oc9WYJFePHXuqrHtjOsTXnzFVlVUUFVBVwVgKQXUKZpBlbaGqMjCtVWwryYXOL6OR9nbqT0JS9xppY9mUAvcWwz3SAGZB+tZRxMigY0bJgaw05oFAoPJ/lH+bp+O6BJNAmb/AEsPd2xAy7xBQbqAd/pxoJAO94lHrUGj+E57v/PEfKtsq4FWIqpVH3XJ1sVaXglNxqHmzxsoEbQQssiyLII2jmmvrZd83KxQOjoqIJ4pTLuCZodYJFPJFoUP73X0fDhdy3ETM26WWT0ozcLH6aPus4YGNonUS7xWgw/KBs5pMKxfhuoSXLb8glWWGRPQZmeCRHMMSbyRlIZo+P8AqqXQ7jlI4PkooaDI6BrMttNDcQOyTW8yTRSKcMkkbBkYe4ge/q76mq3jc2rlwh2g0i31BN0SkdDdxA/ubuMASpjuVsiWPPXHInfkDlrSU6BQKDhlzQaIefxzev2d2gnSFN2wvy15ZYGEVXY9Jbr3fl5CUC9Yj6InO9mtZrLztW0d1oKsZq0ZO0/z/PlQZOGoMjCfGgqgUV6d5hXOI/A9WEFxJjTtRKQXG8fQhmyRb3PHgoUsY5D/AA23jno1xNxa3C71c1dqgVRwaDyT5SXkdt9Y2fmbpYEv9NJvbMySxxtIEH5i3Bdlz0sILKo7UsUQ4ZJqpGk+IcP+vD2fKumIqAUR3SgyVo1BloWoLtDVFwBSCvGue72VBs+5rvPxsF0e3g1iaQXlrm2MgQuZ4Y1ToZmOe2UYRvnizRlvWrnG0S85fnlbb6NdTxXduLC2Esnm97Fpsd3aTRdJuwlbyW4kg35EKnonCyqeDIuV3rB5u2i58O1U4Q/tDcNHK26GgS2sct3KpSCA5P8AtyEDj3jBswRvrnKvrNzxn1XWJiQSRLqmpSp9Hn6ML4LwGOrhSYlR/dadvsXZFaQkenhncHryXZm3iB4kd/hRVOaDelATizgkr628vaOO/IweGeOa0yu7fZyV+zGx9gBP2FVF4Ni5xxdQg8ZGCD+ogUHaLTol7dzB7kbpD9I9+gujqlmgyZXb3R7n/M0dFZbQo5LrHmWn3tzngOhilnyfdbRT8fZmlwiT9m+a5tZeAG32cvEDYwbiHzXr8fPprY/0fSnWETFsV5Mjaq5Km8nsLKM9pTItxOo9iWsTRMR+kXQBx2hmsdEe7eRzmTaJpVilrLbpezbzSTXl6gkllkfAO6CSIolCqqRKSABkl3Z3bNaT3Paq6lXVWUjBVgGUg9xByD86z6If235nOy+oktdaFpzSHrlit1tps9x6a26KTI6+111RBu3vkmtm7sh7e41O0dRhehuY54wOPAi6hmmwM+rOtGYhLaTyPWoRsWsdoYpEBysV5aSRH4WlWa7DfEsMfuq1pGt95Ina03HTre6ICu7uML2/RwVGA2U030T7FOB1dVWpH2Om+SV2lnOb3aCxjz1iEXtwPbwJtA3zApUiRNmPIx6eMG/12/lb1vNLa2tAfYOn8+f5lvkKVYmPZPyW+x9tgyWd1dMPWvb64cH3xwtBF9IwKl1UzbHc17ZzT8eZ6JpkRHrLZws/vMjozk+0sTSiSra0RAFRVVR1BVCge4AAVBVoGKDmgUCgUCgUCgUCgUCgUCgUCgUCgUCgUCgUCgUCgUCgUCgUCgUCgUCgUCgUCgUH/9k="/>
          <p:cNvSpPr>
            <a:spLocks noChangeAspect="1" noChangeArrowheads="1"/>
          </p:cNvSpPr>
          <p:nvPr/>
        </p:nvSpPr>
        <p:spPr bwMode="auto">
          <a:xfrm>
            <a:off x="-571536" y="-21590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7" name="Image 156" descr="téléchargement (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596" y="4284693"/>
            <a:ext cx="576064" cy="432048"/>
          </a:xfrm>
          <a:prstGeom prst="rect">
            <a:avLst/>
          </a:prstGeom>
        </p:spPr>
      </p:pic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5508104" y="548680"/>
            <a:ext cx="2643174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defRPr/>
            </a:pPr>
            <a:r>
              <a:rPr lang="fr-FR" b="1" i="1" noProof="1" smtClean="0">
                <a:cs typeface="Arial" pitchFamily="34" charset="0"/>
              </a:rPr>
              <a:t>Les interfaces</a:t>
            </a:r>
          </a:p>
        </p:txBody>
      </p:sp>
      <p:sp>
        <p:nvSpPr>
          <p:cNvPr id="136" name="AutoShape 2"/>
          <p:cNvSpPr>
            <a:spLocks noChangeArrowheads="1"/>
          </p:cNvSpPr>
          <p:nvPr/>
        </p:nvSpPr>
        <p:spPr bwMode="auto">
          <a:xfrm>
            <a:off x="2836777" y="3775396"/>
            <a:ext cx="2304256" cy="293975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endParaRPr lang="en-US" sz="1400" dirty="0">
              <a:latin typeface="Verdana" pitchFamily="34" charset="0"/>
            </a:endParaRPr>
          </a:p>
        </p:txBody>
      </p:sp>
      <p:sp>
        <p:nvSpPr>
          <p:cNvPr id="137" name="AutoShape 6"/>
          <p:cNvSpPr>
            <a:spLocks noChangeArrowheads="1"/>
          </p:cNvSpPr>
          <p:nvPr/>
        </p:nvSpPr>
        <p:spPr bwMode="gray">
          <a:xfrm rot="5400000">
            <a:off x="3843003" y="3332956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41" name="Oval 24"/>
          <p:cNvSpPr>
            <a:spLocks noChangeArrowheads="1"/>
          </p:cNvSpPr>
          <p:nvPr/>
        </p:nvSpPr>
        <p:spPr bwMode="gray">
          <a:xfrm>
            <a:off x="3149613" y="1670050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" name="Oval 26"/>
          <p:cNvSpPr>
            <a:spLocks noChangeArrowheads="1"/>
          </p:cNvSpPr>
          <p:nvPr/>
        </p:nvSpPr>
        <p:spPr bwMode="gray">
          <a:xfrm>
            <a:off x="3262326" y="1782762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grpSp>
        <p:nvGrpSpPr>
          <p:cNvPr id="145" name="Group 28"/>
          <p:cNvGrpSpPr>
            <a:grpSpLocks/>
          </p:cNvGrpSpPr>
          <p:nvPr/>
        </p:nvGrpSpPr>
        <p:grpSpPr bwMode="auto">
          <a:xfrm>
            <a:off x="3355988" y="1868487"/>
            <a:ext cx="1290638" cy="1277938"/>
            <a:chOff x="4166" y="1706"/>
            <a:chExt cx="1252" cy="1252"/>
          </a:xfrm>
        </p:grpSpPr>
        <p:sp>
          <p:nvSpPr>
            <p:cNvPr id="147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49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51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52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</p:grpSp>
      <p:sp>
        <p:nvSpPr>
          <p:cNvPr id="153" name="Text Box 39"/>
          <p:cNvSpPr txBox="1">
            <a:spLocks noChangeArrowheads="1"/>
          </p:cNvSpPr>
          <p:nvPr/>
        </p:nvSpPr>
        <p:spPr bwMode="gray">
          <a:xfrm>
            <a:off x="3365443" y="2341562"/>
            <a:ext cx="11208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sz="2400" b="1" dirty="0" smtClean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Logiciels</a:t>
            </a:r>
            <a:endParaRPr lang="fr-FR" sz="2400" b="1" dirty="0">
              <a:solidFill>
                <a:srgbClr val="00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58" name="Rectangle 1"/>
          <p:cNvSpPr>
            <a:spLocks noChangeArrowheads="1"/>
          </p:cNvSpPr>
          <p:nvPr/>
        </p:nvSpPr>
        <p:spPr bwMode="auto">
          <a:xfrm>
            <a:off x="3419872" y="3933056"/>
            <a:ext cx="17859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Système d’exploitation : Windows 7.</a:t>
            </a:r>
          </a:p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Low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Visual </a:t>
            </a:r>
            <a:r>
              <a:rPr lang="fr-FR" sz="1200" b="1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Paradigm</a:t>
            </a:r>
            <a:r>
              <a:rPr lang="fr-FR" sz="1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algn="justLow" fontAlgn="base">
              <a:spcBef>
                <a:spcPct val="0"/>
              </a:spcBef>
              <a:spcAft>
                <a:spcPct val="0"/>
              </a:spcAft>
            </a:pPr>
            <a:endParaRPr lang="fr-FR" sz="12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Low" fontAlgn="base">
              <a:spcBef>
                <a:spcPct val="0"/>
              </a:spcBef>
              <a:spcAft>
                <a:spcPct val="0"/>
              </a:spcAft>
            </a:pPr>
            <a:endParaRPr lang="fr-FR" sz="12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Low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Notepad ++</a:t>
            </a:r>
          </a:p>
          <a:p>
            <a:pPr algn="justLow" fontAlgn="base">
              <a:spcBef>
                <a:spcPct val="0"/>
              </a:spcBef>
              <a:spcAft>
                <a:spcPct val="0"/>
              </a:spcAft>
            </a:pPr>
            <a:endParaRPr lang="fr-FR" sz="12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Low" fontAlgn="base">
              <a:spcBef>
                <a:spcPct val="0"/>
              </a:spcBef>
              <a:spcAft>
                <a:spcPct val="0"/>
              </a:spcAft>
            </a:pPr>
            <a:endParaRPr lang="fr-FR" sz="12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Low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fr-FR" sz="1200" b="1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Wamp</a:t>
            </a:r>
            <a:r>
              <a:rPr lang="fr-FR" sz="1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Server 2.2</a:t>
            </a:r>
          </a:p>
          <a:p>
            <a:pPr lvl="0" algn="justLow" fontAlgn="base">
              <a:spcBef>
                <a:spcPct val="0"/>
              </a:spcBef>
              <a:spcAft>
                <a:spcPct val="0"/>
              </a:spcAft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9" name="Picture 2" descr="C:\Users\cimope\Desktop\images (1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9" y="3929066"/>
            <a:ext cx="500066" cy="428628"/>
          </a:xfrm>
          <a:prstGeom prst="rect">
            <a:avLst/>
          </a:prstGeom>
          <a:noFill/>
        </p:spPr>
      </p:pic>
      <p:pic>
        <p:nvPicPr>
          <p:cNvPr id="160" name="Picture 3" descr="C:\Users\cimope\Desktop\téléchargement (3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8926" y="4500570"/>
            <a:ext cx="500066" cy="500067"/>
          </a:xfrm>
          <a:prstGeom prst="rect">
            <a:avLst/>
          </a:prstGeom>
          <a:noFill/>
        </p:spPr>
      </p:pic>
      <p:pic>
        <p:nvPicPr>
          <p:cNvPr id="161" name="Picture 4" descr="C:\Users\cimope\Desktop\images (2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28926" y="5143512"/>
            <a:ext cx="571504" cy="428624"/>
          </a:xfrm>
          <a:prstGeom prst="rect">
            <a:avLst/>
          </a:prstGeom>
          <a:noFill/>
        </p:spPr>
      </p:pic>
      <p:pic>
        <p:nvPicPr>
          <p:cNvPr id="162" name="Picture 5" descr="C:\Users\cimope\Desktop\téléchargement (4)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57488" y="5786454"/>
            <a:ext cx="571504" cy="471484"/>
          </a:xfrm>
          <a:prstGeom prst="rect">
            <a:avLst/>
          </a:prstGeom>
          <a:noFill/>
        </p:spPr>
      </p:pic>
      <p:sp>
        <p:nvSpPr>
          <p:cNvPr id="183" name="AutoShape 4"/>
          <p:cNvSpPr>
            <a:spLocks noChangeArrowheads="1"/>
          </p:cNvSpPr>
          <p:nvPr/>
        </p:nvSpPr>
        <p:spPr bwMode="auto">
          <a:xfrm>
            <a:off x="5357057" y="3730178"/>
            <a:ext cx="2376264" cy="293975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endParaRPr lang="fr-FR" sz="1400" dirty="0">
              <a:latin typeface="Verdana" pitchFamily="34" charset="0"/>
            </a:endParaRPr>
          </a:p>
        </p:txBody>
      </p:sp>
      <p:sp>
        <p:nvSpPr>
          <p:cNvPr id="184" name="AutoShape 7"/>
          <p:cNvSpPr>
            <a:spLocks noChangeArrowheads="1"/>
          </p:cNvSpPr>
          <p:nvPr/>
        </p:nvSpPr>
        <p:spPr bwMode="gray">
          <a:xfrm rot="5400000">
            <a:off x="6350136" y="3332163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85" name="Oval 9"/>
          <p:cNvSpPr>
            <a:spLocks noChangeArrowheads="1"/>
          </p:cNvSpPr>
          <p:nvPr/>
        </p:nvSpPr>
        <p:spPr bwMode="gray">
          <a:xfrm>
            <a:off x="5669894" y="1670050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86" name="Oval 10"/>
          <p:cNvSpPr>
            <a:spLocks noChangeArrowheads="1"/>
          </p:cNvSpPr>
          <p:nvPr/>
        </p:nvSpPr>
        <p:spPr bwMode="gray">
          <a:xfrm>
            <a:off x="5781019" y="178117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grpSp>
        <p:nvGrpSpPr>
          <p:cNvPr id="187" name="Group 33"/>
          <p:cNvGrpSpPr>
            <a:grpSpLocks/>
          </p:cNvGrpSpPr>
          <p:nvPr/>
        </p:nvGrpSpPr>
        <p:grpSpPr bwMode="auto">
          <a:xfrm>
            <a:off x="5884206" y="1868487"/>
            <a:ext cx="1292225" cy="1277938"/>
            <a:chOff x="4166" y="1706"/>
            <a:chExt cx="1252" cy="1252"/>
          </a:xfrm>
        </p:grpSpPr>
        <p:sp>
          <p:nvSpPr>
            <p:cNvPr id="188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89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90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191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</p:grpSp>
      <p:sp>
        <p:nvSpPr>
          <p:cNvPr id="192" name="Text Box 40"/>
          <p:cNvSpPr txBox="1">
            <a:spLocks noChangeArrowheads="1"/>
          </p:cNvSpPr>
          <p:nvPr/>
        </p:nvSpPr>
        <p:spPr bwMode="gray">
          <a:xfrm>
            <a:off x="5861113" y="2349450"/>
            <a:ext cx="14075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2400" b="1" dirty="0" smtClean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Langages</a:t>
            </a:r>
            <a:endParaRPr lang="fr-FR" sz="2000" b="1" dirty="0">
              <a:solidFill>
                <a:srgbClr val="00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93" name="ZoneTexte 192"/>
          <p:cNvSpPr txBox="1"/>
          <p:nvPr/>
        </p:nvSpPr>
        <p:spPr>
          <a:xfrm>
            <a:off x="6444208" y="4071942"/>
            <a:ext cx="100213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Php5</a:t>
            </a:r>
          </a:p>
          <a:p>
            <a:endParaRPr lang="fr-FR" sz="1400" b="1" dirty="0" smtClean="0"/>
          </a:p>
          <a:p>
            <a:endParaRPr lang="fr-FR" sz="1400" b="1" dirty="0" smtClean="0"/>
          </a:p>
          <a:p>
            <a:r>
              <a:rPr lang="fr-FR" sz="1400" b="1" dirty="0" smtClean="0"/>
              <a:t>Html 5</a:t>
            </a:r>
          </a:p>
          <a:p>
            <a:endParaRPr lang="fr-FR" sz="1400" b="1" dirty="0" smtClean="0"/>
          </a:p>
          <a:p>
            <a:endParaRPr lang="fr-FR" sz="1400" b="1" dirty="0" smtClean="0"/>
          </a:p>
          <a:p>
            <a:r>
              <a:rPr lang="fr-FR" sz="1400" b="1" dirty="0" err="1" smtClean="0"/>
              <a:t>Css</a:t>
            </a:r>
            <a:endParaRPr lang="fr-FR" sz="1400" b="1" dirty="0" smtClean="0"/>
          </a:p>
          <a:p>
            <a:endParaRPr lang="fr-FR" sz="1400" b="1" dirty="0" smtClean="0"/>
          </a:p>
          <a:p>
            <a:endParaRPr lang="fr-FR" sz="1400" b="1" dirty="0" smtClean="0"/>
          </a:p>
          <a:p>
            <a:endParaRPr lang="fr-FR" sz="1400" b="1" dirty="0" smtClean="0"/>
          </a:p>
          <a:p>
            <a:r>
              <a:rPr lang="fr-FR" sz="1400" b="1" dirty="0" err="1" smtClean="0"/>
              <a:t>Javascripte</a:t>
            </a:r>
            <a:endParaRPr lang="fr-FR" sz="1400" b="1" dirty="0" smtClean="0"/>
          </a:p>
          <a:p>
            <a:endParaRPr lang="fr-FR" sz="1400" b="1" dirty="0" smtClean="0"/>
          </a:p>
          <a:p>
            <a:endParaRPr lang="fr-FR" sz="1400" dirty="0"/>
          </a:p>
        </p:txBody>
      </p:sp>
      <p:pic>
        <p:nvPicPr>
          <p:cNvPr id="194" name="Picture 6" descr="C:\Users\cimope\Desktop\téléchargement (5)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29256" y="3929066"/>
            <a:ext cx="642942" cy="500066"/>
          </a:xfrm>
          <a:prstGeom prst="rect">
            <a:avLst/>
          </a:prstGeom>
          <a:noFill/>
        </p:spPr>
      </p:pic>
      <p:pic>
        <p:nvPicPr>
          <p:cNvPr id="195" name="Picture 7" descr="C:\Users\cimope\Desktop\téléchargement (6)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29255" y="4643447"/>
            <a:ext cx="714381" cy="500066"/>
          </a:xfrm>
          <a:prstGeom prst="rect">
            <a:avLst/>
          </a:prstGeom>
          <a:noFill/>
        </p:spPr>
      </p:pic>
      <p:pic>
        <p:nvPicPr>
          <p:cNvPr id="196" name="Picture 8" descr="C:\Users\cimope\Desktop\téléchargement (7)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00694" y="5214951"/>
            <a:ext cx="642942" cy="714380"/>
          </a:xfrm>
          <a:prstGeom prst="rect">
            <a:avLst/>
          </a:prstGeom>
          <a:noFill/>
        </p:spPr>
      </p:pic>
      <p:pic>
        <p:nvPicPr>
          <p:cNvPr id="197" name="Picture 9" descr="C:\Users\cimope\Desktop\téléchargement (8)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00694" y="6072206"/>
            <a:ext cx="571504" cy="455103"/>
          </a:xfrm>
          <a:prstGeom prst="rect">
            <a:avLst/>
          </a:prstGeom>
          <a:noFill/>
        </p:spPr>
      </p:pic>
      <p:sp>
        <p:nvSpPr>
          <p:cNvPr id="62" name="Espace réservé de la date 91"/>
          <p:cNvSpPr txBox="1">
            <a:spLocks/>
          </p:cNvSpPr>
          <p:nvPr/>
        </p:nvSpPr>
        <p:spPr>
          <a:xfrm>
            <a:off x="-32" y="65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01" grpId="0" animBg="1"/>
      <p:bldP spid="102" grpId="0" animBg="1"/>
      <p:bldP spid="105" grpId="0" animBg="1"/>
      <p:bldP spid="106" grpId="0" animBg="1"/>
      <p:bldP spid="107" grpId="0" animBg="1"/>
      <p:bldP spid="128" grpId="0"/>
      <p:bldP spid="138" grpId="0"/>
      <p:bldP spid="146" grpId="0" animBg="1"/>
      <p:bldP spid="136" grpId="0" animBg="1"/>
      <p:bldP spid="137" grpId="0" animBg="1"/>
      <p:bldP spid="141" grpId="0" animBg="1"/>
      <p:bldP spid="143" grpId="0" animBg="1"/>
      <p:bldP spid="153" grpId="0"/>
      <p:bldP spid="158" grpId="0"/>
      <p:bldP spid="183" grpId="0" animBg="1"/>
      <p:bldP spid="184" grpId="0" animBg="1"/>
      <p:bldP spid="185" grpId="0" animBg="1"/>
      <p:bldP spid="186" grpId="0" animBg="1"/>
      <p:bldP spid="192" grpId="0"/>
      <p:bldP spid="1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8244408" y="5929330"/>
            <a:ext cx="899592" cy="928670"/>
            <a:chOff x="6751686" y="5030552"/>
            <a:chExt cx="1424374" cy="1464401"/>
          </a:xfrm>
        </p:grpSpPr>
        <p:sp>
          <p:nvSpPr>
            <p:cNvPr id="32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51686" y="5030552"/>
              <a:ext cx="1424374" cy="1269669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27/31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8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cxnSp>
        <p:nvCxnSpPr>
          <p:cNvPr id="12" name="Straight Connector 22"/>
          <p:cNvCxnSpPr/>
          <p:nvPr/>
        </p:nvCxnSpPr>
        <p:spPr>
          <a:xfrm>
            <a:off x="285720" y="927082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AutoShape 70"/>
          <p:cNvSpPr>
            <a:spLocks noChangeArrowheads="1"/>
          </p:cNvSpPr>
          <p:nvPr/>
        </p:nvSpPr>
        <p:spPr bwMode="auto">
          <a:xfrm>
            <a:off x="2000232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Espace réservé de la date 91"/>
          <p:cNvSpPr>
            <a:spLocks noGrp="1"/>
          </p:cNvSpPr>
          <p:nvPr>
            <p:ph type="dt" sz="half" idx="10"/>
          </p:nvPr>
        </p:nvSpPr>
        <p:spPr>
          <a:xfrm>
            <a:off x="80946" y="6421461"/>
            <a:ext cx="2133600" cy="365125"/>
          </a:xfrm>
        </p:spPr>
        <p:txBody>
          <a:bodyPr/>
          <a:lstStyle/>
          <a:p>
            <a:r>
              <a:rPr lang="fr-FR" b="1" i="1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</a:rPr>
              <a:t>12/06/2015</a:t>
            </a:r>
            <a:endParaRPr lang="de-DE" b="1" i="1" dirty="0">
              <a:solidFill>
                <a:schemeClr val="accent1">
                  <a:lumMod val="50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0" y="548680"/>
            <a:ext cx="4429156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Environnement de travail</a:t>
            </a:r>
          </a:p>
        </p:txBody>
      </p:sp>
      <p:sp>
        <p:nvSpPr>
          <p:cNvPr id="23" name="AutoShape 78"/>
          <p:cNvSpPr>
            <a:spLocks noChangeArrowheads="1"/>
          </p:cNvSpPr>
          <p:nvPr/>
        </p:nvSpPr>
        <p:spPr bwMode="auto">
          <a:xfrm>
            <a:off x="6516216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24" name="Text Box 72"/>
          <p:cNvSpPr txBox="1">
            <a:spLocks noChangeArrowheads="1"/>
          </p:cNvSpPr>
          <p:nvPr/>
        </p:nvSpPr>
        <p:spPr bwMode="auto">
          <a:xfrm>
            <a:off x="5508104" y="548680"/>
            <a:ext cx="2643174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defRPr/>
            </a:pPr>
            <a:r>
              <a:rPr lang="fr-FR" b="1" i="1" noProof="1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Les interfaces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5972" y="3244334"/>
            <a:ext cx="22134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/>
              <a:t>vidéo</a:t>
            </a:r>
            <a:endParaRPr lang="fr-FR" sz="4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7740352" y="5857918"/>
            <a:ext cx="1260804" cy="1071544"/>
            <a:chOff x="6875704" y="5030554"/>
            <a:chExt cx="1300356" cy="1464399"/>
          </a:xfrm>
        </p:grpSpPr>
        <p:sp>
          <p:nvSpPr>
            <p:cNvPr id="68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32"/>
            <p:cNvSpPr/>
            <p:nvPr/>
          </p:nvSpPr>
          <p:spPr>
            <a:xfrm>
              <a:off x="7090236" y="5030554"/>
              <a:ext cx="1085824" cy="1073918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28/31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714348" y="3214686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54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Lucida Handwriting" pitchFamily="66" charset="0"/>
              </a:rPr>
              <a:t>Conclusion Générale</a:t>
            </a:r>
            <a:endParaRPr lang="fr-FR" sz="54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Lucida Handwriting" pitchFamily="66" charset="0"/>
            </a:endParaRPr>
          </a:p>
        </p:txBody>
      </p:sp>
      <p:sp>
        <p:nvSpPr>
          <p:cNvPr id="9" name="Espace réservé de la date 91"/>
          <p:cNvSpPr txBox="1">
            <a:spLocks noGrp="1"/>
          </p:cNvSpPr>
          <p:nvPr>
            <p:ph type="dt" sz="half" idx="10"/>
          </p:nvPr>
        </p:nvSpPr>
        <p:spPr>
          <a:xfrm>
            <a:off x="80963" y="6421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2"/>
          <p:cNvGrpSpPr/>
          <p:nvPr/>
        </p:nvGrpSpPr>
        <p:grpSpPr>
          <a:xfrm>
            <a:off x="8100392" y="5877272"/>
            <a:ext cx="900732" cy="909290"/>
            <a:chOff x="6749883" y="5061112"/>
            <a:chExt cx="1426179" cy="1433841"/>
          </a:xfrm>
        </p:grpSpPr>
        <p:sp>
          <p:nvSpPr>
            <p:cNvPr id="68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32"/>
            <p:cNvSpPr/>
            <p:nvPr/>
          </p:nvSpPr>
          <p:spPr>
            <a:xfrm>
              <a:off x="6749883" y="5061112"/>
              <a:ext cx="1426179" cy="1269669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29/31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grpSp>
        <p:nvGrpSpPr>
          <p:cNvPr id="83" name="Groupe 6"/>
          <p:cNvGrpSpPr>
            <a:grpSpLocks/>
          </p:cNvGrpSpPr>
          <p:nvPr/>
        </p:nvGrpSpPr>
        <p:grpSpPr bwMode="auto">
          <a:xfrm>
            <a:off x="357158" y="2000240"/>
            <a:ext cx="8524875" cy="3009544"/>
            <a:chOff x="0" y="550020"/>
            <a:chExt cx="8524875" cy="2021348"/>
          </a:xfr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5" name="Rectangle 84"/>
            <p:cNvSpPr/>
            <p:nvPr/>
          </p:nvSpPr>
          <p:spPr>
            <a:xfrm>
              <a:off x="0" y="550020"/>
              <a:ext cx="8524875" cy="2021348"/>
            </a:xfrm>
            <a:prstGeom prst="rect">
              <a:avLst/>
            </a:prstGeom>
            <a:grpFill/>
            <a:ln w="19050"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142877" y="598001"/>
              <a:ext cx="8286808" cy="1919242"/>
            </a:xfrm>
            <a:prstGeom prst="rect">
              <a:avLst/>
            </a:prstGeom>
            <a:grpFill/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661625" tIns="479044" rIns="661625" bIns="163576" spcCol="1270"/>
            <a:lstStyle/>
            <a:p>
              <a:pPr marL="228600" lvl="1" indent="-228600" defTabSz="1022350">
                <a:lnSpc>
                  <a:spcPct val="90000"/>
                </a:lnSpc>
                <a:spcAft>
                  <a:spcPct val="15000"/>
                </a:spcAft>
                <a:defRPr/>
              </a:pPr>
              <a:endParaRPr lang="fr-FR" dirty="0">
                <a:solidFill>
                  <a:schemeClr val="tx1"/>
                </a:solidFill>
                <a:latin typeface="Bell MT" pitchFamily="18" charset="0"/>
                <a:cs typeface="Times New Roman" pitchFamily="18" charset="0"/>
              </a:endParaRPr>
            </a:p>
            <a:p>
              <a:pPr marL="228600" lvl="1" indent="-228600" defTabSz="10223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fr-FR" sz="2300" dirty="0">
                <a:solidFill>
                  <a:schemeClr val="tx1"/>
                </a:solidFill>
                <a:latin typeface="Bell MT" pitchFamily="18" charset="0"/>
                <a:cs typeface="Times New Roman" pitchFamily="18" charset="0"/>
              </a:endParaRPr>
            </a:p>
          </p:txBody>
        </p:sp>
      </p:grpSp>
      <p:grpSp>
        <p:nvGrpSpPr>
          <p:cNvPr id="93" name="Groupe 12"/>
          <p:cNvGrpSpPr>
            <a:grpSpLocks/>
          </p:cNvGrpSpPr>
          <p:nvPr/>
        </p:nvGrpSpPr>
        <p:grpSpPr bwMode="auto">
          <a:xfrm>
            <a:off x="407988" y="1357299"/>
            <a:ext cx="7899400" cy="785818"/>
            <a:chOff x="170770" y="116064"/>
            <a:chExt cx="8097180" cy="683327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4" name="Rectangle à coins arrondis 93"/>
            <p:cNvSpPr/>
            <p:nvPr/>
          </p:nvSpPr>
          <p:spPr>
            <a:xfrm>
              <a:off x="170770" y="116064"/>
              <a:ext cx="8097180" cy="683327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Rectangle 96"/>
            <p:cNvSpPr/>
            <p:nvPr/>
          </p:nvSpPr>
          <p:spPr>
            <a:xfrm>
              <a:off x="558027" y="124009"/>
              <a:ext cx="7584625" cy="61658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225554" tIns="0" rIns="225554" bIns="0" spcCol="1270" anchor="ctr"/>
            <a:lstStyle/>
            <a:p>
              <a:pPr algn="ctr" defTabSz="912813">
                <a:defRPr/>
              </a:pPr>
              <a:r>
                <a:rPr lang="fr-FR" sz="2400" b="1" i="1" dirty="0" smtClean="0">
                  <a:cs typeface="Arial" pitchFamily="34" charset="0"/>
                </a:rPr>
                <a:t>Conclusion</a:t>
              </a:r>
              <a:endParaRPr lang="fr-FR" sz="2400" b="1" i="1" dirty="0">
                <a:cs typeface="Arial" pitchFamily="34" charset="0"/>
              </a:endParaRPr>
            </a:p>
          </p:txBody>
        </p:sp>
      </p:grpSp>
      <p:sp>
        <p:nvSpPr>
          <p:cNvPr id="98" name="ZoneTexte 97"/>
          <p:cNvSpPr txBox="1"/>
          <p:nvPr/>
        </p:nvSpPr>
        <p:spPr>
          <a:xfrm>
            <a:off x="642910" y="230010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3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notre projet a été une expérience innovante et significative dans notre formation.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785786" y="3714752"/>
            <a:ext cx="7643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3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Il nous a permit de mettre en pratique des connaissances acquises. </a:t>
            </a:r>
          </a:p>
          <a:p>
            <a:pPr algn="ctr"/>
            <a:r>
              <a:rPr lang="fr-FR" sz="3200" i="1" dirty="0" smtClean="0">
                <a:latin typeface="Aparajita" pitchFamily="34" charset="0"/>
                <a:cs typeface="Aparajita" pitchFamily="34" charset="0"/>
              </a:rPr>
              <a:t> </a:t>
            </a:r>
            <a:endParaRPr lang="fr-FR" sz="3200" i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02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3" name="Text Box 72"/>
          <p:cNvSpPr txBox="1">
            <a:spLocks noChangeArrowheads="1"/>
          </p:cNvSpPr>
          <p:nvPr/>
        </p:nvSpPr>
        <p:spPr bwMode="auto">
          <a:xfrm>
            <a:off x="5500726" y="571480"/>
            <a:ext cx="2643174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defTabSz="912813">
              <a:defRPr/>
            </a:pPr>
            <a:r>
              <a:rPr lang="fr-FR" b="1" i="1" dirty="0" smtClean="0">
                <a:cs typeface="Arial" pitchFamily="34" charset="0"/>
              </a:rPr>
              <a:t>Perspective</a:t>
            </a:r>
            <a:endParaRPr lang="fr-FR" b="1" i="1" dirty="0">
              <a:cs typeface="Arial" pitchFamily="34" charset="0"/>
            </a:endParaRPr>
          </a:p>
        </p:txBody>
      </p:sp>
      <p:sp>
        <p:nvSpPr>
          <p:cNvPr id="104" name="AutoShape 78"/>
          <p:cNvSpPr>
            <a:spLocks noChangeArrowheads="1"/>
          </p:cNvSpPr>
          <p:nvPr/>
        </p:nvSpPr>
        <p:spPr bwMode="auto">
          <a:xfrm>
            <a:off x="1928794" y="-2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05" name="Text Box 41"/>
          <p:cNvSpPr txBox="1">
            <a:spLocks noChangeArrowheads="1"/>
          </p:cNvSpPr>
          <p:nvPr/>
        </p:nvSpPr>
        <p:spPr bwMode="auto">
          <a:xfrm>
            <a:off x="142844" y="571480"/>
            <a:ext cx="4429156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solidFill>
                  <a:schemeClr val="accent1"/>
                </a:solidFill>
                <a:cs typeface="Arial" pitchFamily="34" charset="0"/>
              </a:rPr>
              <a:t>C onclusion</a:t>
            </a:r>
          </a:p>
        </p:txBody>
      </p:sp>
      <p:cxnSp>
        <p:nvCxnSpPr>
          <p:cNvPr id="106" name="Straight Connector 22"/>
          <p:cNvCxnSpPr/>
          <p:nvPr/>
        </p:nvCxnSpPr>
        <p:spPr>
          <a:xfrm>
            <a:off x="285720" y="927082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7" name="AutoShape 70"/>
          <p:cNvSpPr>
            <a:spLocks noChangeArrowheads="1"/>
          </p:cNvSpPr>
          <p:nvPr/>
        </p:nvSpPr>
        <p:spPr bwMode="auto">
          <a:xfrm>
            <a:off x="5857884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113" name="Image 112" descr="tr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571472" y="1357298"/>
            <a:ext cx="495584" cy="864096"/>
          </a:xfrm>
          <a:prstGeom prst="rect">
            <a:avLst/>
          </a:prstGeom>
        </p:spPr>
      </p:pic>
      <p:sp>
        <p:nvSpPr>
          <p:cNvPr id="23" name="Espace réservé de la date 91"/>
          <p:cNvSpPr txBox="1">
            <a:spLocks noGrp="1"/>
          </p:cNvSpPr>
          <p:nvPr>
            <p:ph type="dt" sz="half" idx="10"/>
          </p:nvPr>
        </p:nvSpPr>
        <p:spPr>
          <a:xfrm>
            <a:off x="80963" y="6421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25"/>
          <p:cNvCxnSpPr/>
          <p:nvPr/>
        </p:nvCxnSpPr>
        <p:spPr bwMode="gray">
          <a:xfrm>
            <a:off x="1763850" y="3679031"/>
            <a:ext cx="5616300" cy="0"/>
          </a:xfrm>
          <a:prstGeom prst="line">
            <a:avLst/>
          </a:prstGeom>
          <a:ln w="38100">
            <a:solidFill>
              <a:srgbClr val="C8C8C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 bwMode="gray">
          <a:xfrm>
            <a:off x="2087925" y="2959031"/>
            <a:ext cx="1440000" cy="1440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AFAFA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2</a:t>
            </a:r>
            <a:endParaRPr lang="de-DE" sz="5400" b="1" noProof="1">
              <a:solidFill>
                <a:srgbClr val="AFAFA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15" name="Ellipse 14"/>
          <p:cNvSpPr/>
          <p:nvPr/>
        </p:nvSpPr>
        <p:spPr bwMode="gray">
          <a:xfrm>
            <a:off x="3852000" y="2959031"/>
            <a:ext cx="1440000" cy="1440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AFAFA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3</a:t>
            </a:r>
            <a:endParaRPr lang="de-DE" sz="5400" b="1" noProof="1">
              <a:solidFill>
                <a:srgbClr val="AFAFA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16" name="Ellipse 15"/>
          <p:cNvSpPr/>
          <p:nvPr/>
        </p:nvSpPr>
        <p:spPr bwMode="gray">
          <a:xfrm>
            <a:off x="5616075" y="2959031"/>
            <a:ext cx="1440000" cy="1440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AFAFA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4</a:t>
            </a:r>
            <a:endParaRPr lang="de-DE" sz="5400" b="1" noProof="1">
              <a:solidFill>
                <a:srgbClr val="AFAFA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17" name="Ellipse 16"/>
          <p:cNvSpPr/>
          <p:nvPr/>
        </p:nvSpPr>
        <p:spPr bwMode="gray">
          <a:xfrm>
            <a:off x="7380150" y="2959031"/>
            <a:ext cx="1440000" cy="1440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AFAFA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5</a:t>
            </a:r>
            <a:endParaRPr lang="de-DE" sz="5400" b="1" noProof="1">
              <a:solidFill>
                <a:srgbClr val="AFAFA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grpSp>
        <p:nvGrpSpPr>
          <p:cNvPr id="3" name="Gruppieren 18"/>
          <p:cNvGrpSpPr/>
          <p:nvPr/>
        </p:nvGrpSpPr>
        <p:grpSpPr>
          <a:xfrm>
            <a:off x="323850" y="2959031"/>
            <a:ext cx="1440000" cy="1440000"/>
            <a:chOff x="323850" y="2959031"/>
            <a:chExt cx="1440000" cy="1440000"/>
          </a:xfrm>
        </p:grpSpPr>
        <p:sp>
          <p:nvSpPr>
            <p:cNvPr id="12" name="_color1"/>
            <p:cNvSpPr/>
            <p:nvPr/>
          </p:nvSpPr>
          <p:spPr bwMode="gray">
            <a:xfrm>
              <a:off x="323850" y="2959031"/>
              <a:ext cx="1440000" cy="1440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381000" h="190500"/>
            </a:sp3d>
          </p:spPr>
          <p:txBody>
            <a:bodyPr lIns="0" tIns="0" rIns="0" bIns="0" anchor="ctr" anchorCtr="1"/>
            <a:lstStyle/>
            <a:p>
              <a:pPr defTabSz="801688" eaLnBrk="0" hangingPunct="0">
                <a:defRPr/>
              </a:pPr>
              <a:r>
                <a:rPr lang="de-DE" sz="5400" b="1" noProof="1" smtClean="0"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cs typeface="Arial" charset="0"/>
                </a:rPr>
                <a:t>1</a:t>
              </a:r>
              <a:endParaRPr lang="de-DE" sz="5400" b="1" noProof="1"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endParaRPr>
            </a:p>
          </p:txBody>
        </p:sp>
        <p:sp>
          <p:nvSpPr>
            <p:cNvPr id="2" name="Ellipse 1"/>
            <p:cNvSpPr/>
            <p:nvPr/>
          </p:nvSpPr>
          <p:spPr bwMode="auto">
            <a:xfrm>
              <a:off x="587829" y="3013785"/>
              <a:ext cx="923730" cy="550509"/>
            </a:xfrm>
            <a:prstGeom prst="ellipse">
              <a:avLst/>
            </a:prstGeom>
            <a:gradFill>
              <a:gsLst>
                <a:gs pos="0">
                  <a:srgbClr val="DDDDDD">
                    <a:lumMod val="99000"/>
                    <a:lumOff val="1000"/>
                    <a:alpha val="0"/>
                  </a:srgbClr>
                </a:gs>
                <a:gs pos="100000">
                  <a:srgbClr val="FFFFFF">
                    <a:alpha val="68000"/>
                  </a:srgbClr>
                </a:gs>
              </a:gsLst>
              <a:lin ang="16200000" scaled="1"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Rechteck 19"/>
          <p:cNvSpPr/>
          <p:nvPr/>
        </p:nvSpPr>
        <p:spPr bwMode="gray">
          <a:xfrm>
            <a:off x="1475656" y="4509120"/>
            <a:ext cx="2015965" cy="1551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Analyse et spécification  des besoins</a:t>
            </a:r>
            <a:endParaRPr lang="en-GB" sz="2400" b="1" noProof="1" smtClean="0">
              <a:latin typeface="Times New Roman" pitchFamily="18" charset="0"/>
              <a:cs typeface="Times New Roman" pitchFamily="18" charset="0"/>
            </a:endParaRPr>
          </a:p>
          <a:p>
            <a:pPr algn="ctr" defTabSz="801688" eaLnBrk="0" hangingPunct="0">
              <a:spcAft>
                <a:spcPct val="20000"/>
              </a:spcAft>
              <a:defRPr/>
            </a:pPr>
            <a:endParaRPr lang="en-GB" sz="2400" b="1" noProof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hteck 23"/>
          <p:cNvSpPr/>
          <p:nvPr/>
        </p:nvSpPr>
        <p:spPr bwMode="gray">
          <a:xfrm>
            <a:off x="5364088" y="4509120"/>
            <a:ext cx="17144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sz="2400" b="1" noProof="1" smtClean="0">
                <a:latin typeface="Times New Roman" pitchFamily="18" charset="0"/>
                <a:cs typeface="Times New Roman" pitchFamily="18" charset="0"/>
              </a:rPr>
              <a:t>Réalisation  </a:t>
            </a:r>
          </a:p>
        </p:txBody>
      </p:sp>
      <p:sp>
        <p:nvSpPr>
          <p:cNvPr id="20" name="Rechteck 26"/>
          <p:cNvSpPr/>
          <p:nvPr/>
        </p:nvSpPr>
        <p:spPr bwMode="gray">
          <a:xfrm>
            <a:off x="-54" y="2044966"/>
            <a:ext cx="2154436" cy="12557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Présentation du </a:t>
            </a:r>
          </a:p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cadre du projet </a:t>
            </a:r>
            <a:endParaRPr lang="en-GB" sz="2400" b="1" noProof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801688" eaLnBrk="0" hangingPunct="0">
              <a:spcAft>
                <a:spcPct val="20000"/>
              </a:spcAft>
              <a:defRPr/>
            </a:pPr>
            <a:endParaRPr lang="en-GB" sz="2400" b="1" noProof="1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hteck 23"/>
          <p:cNvSpPr/>
          <p:nvPr/>
        </p:nvSpPr>
        <p:spPr bwMode="gray">
          <a:xfrm>
            <a:off x="3707904" y="2276872"/>
            <a:ext cx="192882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r>
              <a:rPr lang="fr-F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ell MT" pitchFamily="18" charset="0"/>
              </a:rPr>
              <a:t> </a:t>
            </a:r>
            <a:r>
              <a:rPr lang="fr-F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Conception</a:t>
            </a:r>
            <a:endParaRPr lang="fr-FR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  <p:grpSp>
        <p:nvGrpSpPr>
          <p:cNvPr id="21" name="Group 2"/>
          <p:cNvGrpSpPr/>
          <p:nvPr/>
        </p:nvGrpSpPr>
        <p:grpSpPr>
          <a:xfrm>
            <a:off x="8072430" y="6000768"/>
            <a:ext cx="1071570" cy="857232"/>
            <a:chOff x="6818770" y="5143201"/>
            <a:chExt cx="1357290" cy="1351752"/>
          </a:xfrm>
        </p:grpSpPr>
        <p:sp>
          <p:nvSpPr>
            <p:cNvPr id="23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32"/>
            <p:cNvSpPr/>
            <p:nvPr/>
          </p:nvSpPr>
          <p:spPr>
            <a:xfrm>
              <a:off x="6818770" y="5143201"/>
              <a:ext cx="1037955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3/31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27" name="Rechteck 23"/>
          <p:cNvSpPr/>
          <p:nvPr/>
        </p:nvSpPr>
        <p:spPr bwMode="gray">
          <a:xfrm>
            <a:off x="7164288" y="1844824"/>
            <a:ext cx="171448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sz="2400" b="1" noProof="1" smtClean="0">
                <a:latin typeface="Times New Roman" pitchFamily="18" charset="0"/>
                <a:cs typeface="Times New Roman" pitchFamily="18" charset="0"/>
              </a:rPr>
              <a:t>Conclusion &amp; Perspective</a:t>
            </a:r>
          </a:p>
        </p:txBody>
      </p:sp>
      <p:sp>
        <p:nvSpPr>
          <p:cNvPr id="28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8001025" y="5857916"/>
            <a:ext cx="1000100" cy="1071546"/>
            <a:chOff x="6592547" y="5030552"/>
            <a:chExt cx="1583513" cy="1464401"/>
          </a:xfrm>
        </p:grpSpPr>
        <p:sp>
          <p:nvSpPr>
            <p:cNvPr id="68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32"/>
            <p:cNvSpPr/>
            <p:nvPr/>
          </p:nvSpPr>
          <p:spPr>
            <a:xfrm>
              <a:off x="6592547" y="5030552"/>
              <a:ext cx="1583513" cy="1269669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30/31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grpSp>
        <p:nvGrpSpPr>
          <p:cNvPr id="3" name="Groupe 6"/>
          <p:cNvGrpSpPr>
            <a:grpSpLocks/>
          </p:cNvGrpSpPr>
          <p:nvPr/>
        </p:nvGrpSpPr>
        <p:grpSpPr bwMode="auto">
          <a:xfrm>
            <a:off x="285721" y="2286003"/>
            <a:ext cx="8643997" cy="3159221"/>
            <a:chOff x="0" y="550020"/>
            <a:chExt cx="8524875" cy="2207128"/>
          </a:xfrm>
        </p:grpSpPr>
        <p:sp>
          <p:nvSpPr>
            <p:cNvPr id="85" name="Rectangle 84"/>
            <p:cNvSpPr/>
            <p:nvPr/>
          </p:nvSpPr>
          <p:spPr>
            <a:xfrm>
              <a:off x="0" y="550020"/>
              <a:ext cx="8524875" cy="20213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0" y="550020"/>
              <a:ext cx="8524875" cy="2207128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661625" tIns="479044" rIns="661625" bIns="163576" spcCol="1270"/>
            <a:lstStyle/>
            <a:p>
              <a:pPr marL="228600" lvl="1" indent="-228600" defTabSz="102235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Ø"/>
                <a:defRPr/>
              </a:pPr>
              <a:endParaRPr lang="fr-FR" dirty="0">
                <a:solidFill>
                  <a:schemeClr val="tx1"/>
                </a:solidFill>
                <a:latin typeface="Bell MT" pitchFamily="18" charset="0"/>
                <a:cs typeface="Times New Roman" pitchFamily="18" charset="0"/>
              </a:endParaRPr>
            </a:p>
            <a:p>
              <a:pPr marL="228600" lvl="1" indent="-228600" defTabSz="102235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Ø"/>
                <a:defRPr/>
              </a:pPr>
              <a:endParaRPr lang="fr-FR" sz="2300" dirty="0">
                <a:solidFill>
                  <a:schemeClr val="tx1"/>
                </a:solidFill>
                <a:latin typeface="Bell MT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e 12"/>
          <p:cNvGrpSpPr>
            <a:grpSpLocks/>
          </p:cNvGrpSpPr>
          <p:nvPr/>
        </p:nvGrpSpPr>
        <p:grpSpPr bwMode="auto">
          <a:xfrm>
            <a:off x="407988" y="1785926"/>
            <a:ext cx="7899400" cy="785818"/>
            <a:chOff x="170770" y="116064"/>
            <a:chExt cx="8097180" cy="683327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4" name="Rectangle à coins arrondis 93"/>
            <p:cNvSpPr/>
            <p:nvPr/>
          </p:nvSpPr>
          <p:spPr>
            <a:xfrm>
              <a:off x="170770" y="116064"/>
              <a:ext cx="8097180" cy="683327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Rectangle 96"/>
            <p:cNvSpPr/>
            <p:nvPr/>
          </p:nvSpPr>
          <p:spPr>
            <a:xfrm>
              <a:off x="558027" y="124009"/>
              <a:ext cx="7584625" cy="61658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225554" tIns="0" rIns="225554" bIns="0" spcCol="1270" anchor="ctr"/>
            <a:lstStyle/>
            <a:p>
              <a:pPr algn="ctr" defTabSz="912813">
                <a:defRPr/>
              </a:pPr>
              <a:r>
                <a:rPr lang="fr-FR" sz="2400" b="1" i="1" dirty="0" smtClean="0">
                  <a:cs typeface="Arial" pitchFamily="34" charset="0"/>
                </a:rPr>
                <a:t>Perspective</a:t>
              </a:r>
              <a:endParaRPr lang="fr-FR" sz="2400" b="1" i="1" dirty="0">
                <a:cs typeface="Arial" pitchFamily="34" charset="0"/>
              </a:endParaRPr>
            </a:p>
          </p:txBody>
        </p:sp>
      </p:grpSp>
      <p:sp>
        <p:nvSpPr>
          <p:cNvPr id="102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3" name="Text Box 72"/>
          <p:cNvSpPr txBox="1">
            <a:spLocks noChangeArrowheads="1"/>
          </p:cNvSpPr>
          <p:nvPr/>
        </p:nvSpPr>
        <p:spPr bwMode="auto">
          <a:xfrm>
            <a:off x="5500726" y="571480"/>
            <a:ext cx="2643174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defTabSz="912813">
              <a:defRPr/>
            </a:pPr>
            <a:r>
              <a:rPr lang="fr-FR" b="1" i="1" dirty="0" smtClean="0">
                <a:solidFill>
                  <a:schemeClr val="accent1"/>
                </a:solidFill>
                <a:cs typeface="Arial" pitchFamily="34" charset="0"/>
              </a:rPr>
              <a:t>Perspective</a:t>
            </a:r>
            <a:endParaRPr lang="fr-FR" b="1" i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4" name="AutoShape 78"/>
          <p:cNvSpPr>
            <a:spLocks noChangeArrowheads="1"/>
          </p:cNvSpPr>
          <p:nvPr/>
        </p:nvSpPr>
        <p:spPr bwMode="auto">
          <a:xfrm>
            <a:off x="5929322" y="-2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5" name="Text Box 41"/>
          <p:cNvSpPr txBox="1">
            <a:spLocks noChangeArrowheads="1"/>
          </p:cNvSpPr>
          <p:nvPr/>
        </p:nvSpPr>
        <p:spPr bwMode="auto">
          <a:xfrm>
            <a:off x="142844" y="571480"/>
            <a:ext cx="4429156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C onclusion</a:t>
            </a:r>
          </a:p>
        </p:txBody>
      </p:sp>
      <p:cxnSp>
        <p:nvCxnSpPr>
          <p:cNvPr id="106" name="Straight Connector 22"/>
          <p:cNvCxnSpPr/>
          <p:nvPr/>
        </p:nvCxnSpPr>
        <p:spPr>
          <a:xfrm>
            <a:off x="285720" y="927082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7" name="AutoShape 70"/>
          <p:cNvSpPr>
            <a:spLocks noChangeArrowheads="1"/>
          </p:cNvSpPr>
          <p:nvPr/>
        </p:nvSpPr>
        <p:spPr bwMode="auto">
          <a:xfrm>
            <a:off x="2114536" y="0"/>
            <a:ext cx="457200" cy="500042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27" name="Image 26" descr="tr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500034" y="1779086"/>
            <a:ext cx="495584" cy="864096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611560" y="314096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3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migration de la solution vers une application androïde </a:t>
            </a:r>
            <a:endParaRPr lang="fr-FR" sz="3200" i="1" dirty="0"/>
          </a:p>
        </p:txBody>
      </p:sp>
      <p:sp>
        <p:nvSpPr>
          <p:cNvPr id="22" name="Espace réservé de la date 91"/>
          <p:cNvSpPr txBox="1">
            <a:spLocks noGrp="1"/>
          </p:cNvSpPr>
          <p:nvPr>
            <p:ph type="dt" sz="half" idx="10"/>
          </p:nvPr>
        </p:nvSpPr>
        <p:spPr>
          <a:xfrm>
            <a:off x="80963" y="6421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71462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00166" y="2786058"/>
            <a:ext cx="7233368" cy="111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fr-FR" sz="6600" b="1" noProof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Vivaldi" pitchFamily="66" charset="0"/>
              </a:rPr>
              <a:t>Merci pour votre attention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6" name="AutoShape 78"/>
          <p:cNvSpPr>
            <a:spLocks noChangeArrowheads="1"/>
          </p:cNvSpPr>
          <p:nvPr/>
        </p:nvSpPr>
        <p:spPr bwMode="auto">
          <a:xfrm>
            <a:off x="827584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-828600" y="351020"/>
            <a:ext cx="3456384" cy="70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b="1" dirty="0" smtClean="0">
                <a:solidFill>
                  <a:schemeClr val="accent1"/>
                </a:solidFill>
              </a:rPr>
              <a:t>Présentation du </a:t>
            </a:r>
          </a:p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b="1" dirty="0" smtClean="0">
                <a:solidFill>
                  <a:schemeClr val="accent1"/>
                </a:solidFill>
              </a:rPr>
              <a:t>cadre du projet </a:t>
            </a:r>
            <a:endParaRPr lang="en-GB" b="1" i="1" noProof="1" smtClean="0">
              <a:solidFill>
                <a:schemeClr val="accent1"/>
              </a:solidFill>
              <a:cs typeface="Arial" pitchFamily="34" charset="0"/>
            </a:endParaRPr>
          </a:p>
        </p:txBody>
      </p:sp>
      <p:cxnSp>
        <p:nvCxnSpPr>
          <p:cNvPr id="30" name="Straight Connector 22"/>
          <p:cNvCxnSpPr/>
          <p:nvPr/>
        </p:nvCxnSpPr>
        <p:spPr>
          <a:xfrm>
            <a:off x="285720" y="1071546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-142940" y="1071546"/>
            <a:ext cx="87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51" name="Group 60"/>
          <p:cNvGrpSpPr>
            <a:grpSpLocks/>
          </p:cNvGrpSpPr>
          <p:nvPr/>
        </p:nvGrpSpPr>
        <p:grpSpPr bwMode="auto">
          <a:xfrm>
            <a:off x="251520" y="2708920"/>
            <a:ext cx="3312368" cy="1571637"/>
            <a:chOff x="192" y="1631"/>
            <a:chExt cx="1684" cy="1683"/>
          </a:xfrm>
        </p:grpSpPr>
        <p:sp>
          <p:nvSpPr>
            <p:cNvPr id="52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3" name="Oval 62"/>
            <p:cNvSpPr>
              <a:spLocks noChangeArrowheads="1"/>
            </p:cNvSpPr>
            <p:nvPr/>
          </p:nvSpPr>
          <p:spPr bwMode="gray">
            <a:xfrm>
              <a:off x="303" y="1740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4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5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6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57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58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59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60" name="Text Box 69"/>
            <p:cNvSpPr txBox="1">
              <a:spLocks noChangeArrowheads="1"/>
            </p:cNvSpPr>
            <p:nvPr/>
          </p:nvSpPr>
          <p:spPr bwMode="gray">
            <a:xfrm>
              <a:off x="383" y="2160"/>
              <a:ext cx="1297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2500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3779912" y="260648"/>
            <a:ext cx="4572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3200" b="1" dirty="0" smtClean="0">
                <a:latin typeface="Arial" pitchFamily="34" charset="0"/>
                <a:cs typeface="Arial" pitchFamily="34" charset="0"/>
              </a:rPr>
            </a:br>
            <a:endParaRPr lang="fr-FR" sz="20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2000" dirty="0" smtClean="0">
                <a:latin typeface="Arial" pitchFamily="34" charset="0"/>
                <a:cs typeface="Arial" pitchFamily="34" charset="0"/>
              </a:rPr>
            </a:br>
            <a:endParaRPr lang="fr-FR" sz="2000" dirty="0"/>
          </a:p>
        </p:txBody>
      </p:sp>
      <p:sp>
        <p:nvSpPr>
          <p:cNvPr id="64" name="Rectangle 1"/>
          <p:cNvSpPr>
            <a:spLocks noChangeArrowheads="1"/>
          </p:cNvSpPr>
          <p:nvPr/>
        </p:nvSpPr>
        <p:spPr bwMode="auto">
          <a:xfrm>
            <a:off x="3851920" y="4822170"/>
            <a:ext cx="5143536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83568" y="3284984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i="1" dirty="0" smtClean="0">
                <a:latin typeface="Arabic Typesetting" pitchFamily="66" charset="-78"/>
                <a:cs typeface="Arabic Typesetting" pitchFamily="66" charset="-78"/>
              </a:rPr>
              <a:t>HIGHTECH</a:t>
            </a:r>
            <a:endParaRPr lang="fr-FR" sz="2400" b="1" i="1" dirty="0" smtClean="0">
              <a:solidFill>
                <a:schemeClr val="bg2">
                  <a:lumMod val="1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algn="ctr"/>
            <a:endParaRPr lang="fr-FR" sz="2000" b="1" dirty="0" smtClean="0">
              <a:solidFill>
                <a:schemeClr val="bg2">
                  <a:lumMod val="10000"/>
                </a:schemeClr>
              </a:solidFill>
              <a:latin typeface="Lucida Calligraphy" pitchFamily="66" charset="0"/>
              <a:cs typeface="Arial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714348" y="58578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102" name="Group 2"/>
          <p:cNvGrpSpPr/>
          <p:nvPr/>
        </p:nvGrpSpPr>
        <p:grpSpPr>
          <a:xfrm>
            <a:off x="8324966" y="6000768"/>
            <a:ext cx="1071570" cy="857232"/>
            <a:chOff x="6818770" y="5143201"/>
            <a:chExt cx="1357290" cy="1351752"/>
          </a:xfrm>
        </p:grpSpPr>
        <p:sp>
          <p:nvSpPr>
            <p:cNvPr id="103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32"/>
            <p:cNvSpPr/>
            <p:nvPr/>
          </p:nvSpPr>
          <p:spPr>
            <a:xfrm>
              <a:off x="6818770" y="5143201"/>
              <a:ext cx="1037955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4/31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38" name="AutoShape 70"/>
          <p:cNvSpPr>
            <a:spLocks noChangeArrowheads="1"/>
          </p:cNvSpPr>
          <p:nvPr/>
        </p:nvSpPr>
        <p:spPr bwMode="auto">
          <a:xfrm>
            <a:off x="2530624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971600" y="476672"/>
            <a:ext cx="3456384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Organigramme</a:t>
            </a:r>
          </a:p>
        </p:txBody>
      </p:sp>
      <p:sp>
        <p:nvSpPr>
          <p:cNvPr id="41" name="AutoShape 70"/>
          <p:cNvSpPr>
            <a:spLocks noChangeArrowheads="1"/>
          </p:cNvSpPr>
          <p:nvPr/>
        </p:nvSpPr>
        <p:spPr bwMode="auto">
          <a:xfrm>
            <a:off x="4258816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2" name="AutoShape 70"/>
          <p:cNvSpPr>
            <a:spLocks noChangeArrowheads="1"/>
          </p:cNvSpPr>
          <p:nvPr/>
        </p:nvSpPr>
        <p:spPr bwMode="auto">
          <a:xfrm>
            <a:off x="6131024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3" name="AutoShape 70"/>
          <p:cNvSpPr>
            <a:spLocks noChangeArrowheads="1"/>
          </p:cNvSpPr>
          <p:nvPr/>
        </p:nvSpPr>
        <p:spPr bwMode="auto">
          <a:xfrm>
            <a:off x="7812360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2915816" y="404664"/>
            <a:ext cx="2897388" cy="64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defRPr/>
            </a:pPr>
            <a:r>
              <a:rPr lang="fr-FR" b="1" i="1" noProof="1" smtClean="0">
                <a:cs typeface="Arial" pitchFamily="34" charset="0"/>
              </a:rPr>
              <a:t>Critique  de </a:t>
            </a:r>
          </a:p>
          <a:p>
            <a:pPr algn="ctr" defTabSz="912813">
              <a:defRPr/>
            </a:pPr>
            <a:r>
              <a:rPr lang="fr-FR" b="1" i="1" noProof="1" smtClean="0">
                <a:cs typeface="Arial" pitchFamily="34" charset="0"/>
              </a:rPr>
              <a:t>l’existant</a:t>
            </a: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5004048" y="548680"/>
            <a:ext cx="2592288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Objectif</a:t>
            </a:r>
          </a:p>
        </p:txBody>
      </p:sp>
      <p:sp>
        <p:nvSpPr>
          <p:cNvPr id="47" name="Text Box 80"/>
          <p:cNvSpPr txBox="1">
            <a:spLocks noChangeArrowheads="1"/>
          </p:cNvSpPr>
          <p:nvPr/>
        </p:nvSpPr>
        <p:spPr bwMode="auto">
          <a:xfrm>
            <a:off x="6516216" y="548680"/>
            <a:ext cx="3319410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defRPr/>
            </a:pPr>
            <a:r>
              <a:rPr lang="fr-FR" b="1" i="1" dirty="0" smtClean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Solution proposée</a:t>
            </a:r>
            <a:endParaRPr lang="fr-FR" b="1" i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gray">
          <a:xfrm>
            <a:off x="3500398" y="1428736"/>
            <a:ext cx="5643602" cy="16430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L’institut privé des nouvelles technologies HIGHTECH </a:t>
            </a:r>
            <a:endParaRPr lang="fr-FR" dirty="0" smtClean="0"/>
          </a:p>
          <a:p>
            <a:r>
              <a:rPr lang="fr-FR" dirty="0" smtClean="0"/>
              <a:t>est </a:t>
            </a:r>
            <a:r>
              <a:rPr lang="fr-FR" dirty="0" smtClean="0"/>
              <a:t>un centre de formation professionnelle privé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crée en mars 2011</a:t>
            </a:r>
            <a:endParaRPr lang="fr-FR" dirty="0"/>
          </a:p>
        </p:txBody>
      </p:sp>
      <p:grpSp>
        <p:nvGrpSpPr>
          <p:cNvPr id="35" name="Group 39"/>
          <p:cNvGrpSpPr>
            <a:grpSpLocks/>
          </p:cNvGrpSpPr>
          <p:nvPr/>
        </p:nvGrpSpPr>
        <p:grpSpPr bwMode="auto">
          <a:xfrm>
            <a:off x="2500266" y="2238366"/>
            <a:ext cx="879475" cy="338137"/>
            <a:chOff x="1492" y="1538"/>
            <a:chExt cx="624" cy="240"/>
          </a:xfrm>
        </p:grpSpPr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9" name="Oval 51"/>
          <p:cNvSpPr>
            <a:spLocks noChangeArrowheads="1"/>
          </p:cNvSpPr>
          <p:nvPr/>
        </p:nvSpPr>
        <p:spPr bwMode="gray">
          <a:xfrm>
            <a:off x="3368636" y="2089139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AutoShape 47"/>
          <p:cNvSpPr>
            <a:spLocks noChangeArrowheads="1"/>
          </p:cNvSpPr>
          <p:nvPr/>
        </p:nvSpPr>
        <p:spPr bwMode="gray">
          <a:xfrm>
            <a:off x="3563888" y="3573016"/>
            <a:ext cx="5508104" cy="194421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HEGHTECH offre des formations dans les domaines </a:t>
            </a:r>
            <a:r>
              <a:rPr lang="fr-FR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Informatique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Comptabilités </a:t>
            </a: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Gestion ainsi que des longues vivantes</a:t>
            </a:r>
            <a:endParaRPr lang="fr-FR" dirty="0"/>
          </a:p>
        </p:txBody>
      </p:sp>
      <p:grpSp>
        <p:nvGrpSpPr>
          <p:cNvPr id="49" name="Group 42"/>
          <p:cNvGrpSpPr>
            <a:grpSpLocks/>
          </p:cNvGrpSpPr>
          <p:nvPr/>
        </p:nvGrpSpPr>
        <p:grpSpPr bwMode="auto">
          <a:xfrm>
            <a:off x="2627784" y="4293096"/>
            <a:ext cx="873754" cy="280052"/>
            <a:chOff x="1444" y="3218"/>
            <a:chExt cx="672" cy="192"/>
          </a:xfrm>
        </p:grpSpPr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2" name="Oval 59"/>
          <p:cNvSpPr>
            <a:spLocks noChangeArrowheads="1"/>
          </p:cNvSpPr>
          <p:nvPr/>
        </p:nvSpPr>
        <p:spPr bwMode="gray">
          <a:xfrm>
            <a:off x="3491880" y="4437112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66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34" grpId="0" animBg="1"/>
      <p:bldP spid="39" grpId="0" animBg="1"/>
      <p:bldP spid="48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-972616" y="404664"/>
            <a:ext cx="3456384" cy="70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Présentation de</a:t>
            </a:r>
          </a:p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 l’entreprise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0" y="1124744"/>
            <a:ext cx="87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714348" y="58578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2" name="Group 2"/>
          <p:cNvGrpSpPr/>
          <p:nvPr/>
        </p:nvGrpSpPr>
        <p:grpSpPr>
          <a:xfrm>
            <a:off x="8072430" y="6000768"/>
            <a:ext cx="1071570" cy="857232"/>
            <a:chOff x="6818770" y="5143201"/>
            <a:chExt cx="1357290" cy="1351752"/>
          </a:xfrm>
        </p:grpSpPr>
        <p:sp>
          <p:nvSpPr>
            <p:cNvPr id="103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32"/>
            <p:cNvSpPr/>
            <p:nvPr/>
          </p:nvSpPr>
          <p:spPr>
            <a:xfrm>
              <a:off x="6818770" y="5143201"/>
              <a:ext cx="1037955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5/31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13" name="AutoShape 70"/>
          <p:cNvSpPr>
            <a:spLocks noChangeArrowheads="1"/>
          </p:cNvSpPr>
          <p:nvPr/>
        </p:nvSpPr>
        <p:spPr bwMode="auto">
          <a:xfrm>
            <a:off x="683568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AutoShape 70"/>
          <p:cNvSpPr>
            <a:spLocks noChangeArrowheads="1"/>
          </p:cNvSpPr>
          <p:nvPr/>
        </p:nvSpPr>
        <p:spPr bwMode="auto">
          <a:xfrm>
            <a:off x="7787208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11561" y="1772816"/>
            <a:ext cx="14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52" name="Straight Connector 22"/>
          <p:cNvCxnSpPr/>
          <p:nvPr/>
        </p:nvCxnSpPr>
        <p:spPr>
          <a:xfrm>
            <a:off x="285720" y="1071546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AutoShape 78"/>
          <p:cNvSpPr>
            <a:spLocks noChangeArrowheads="1"/>
          </p:cNvSpPr>
          <p:nvPr/>
        </p:nvSpPr>
        <p:spPr bwMode="auto">
          <a:xfrm>
            <a:off x="2339752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827584" y="539402"/>
            <a:ext cx="3456384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solidFill>
                  <a:srgbClr val="005CF2"/>
                </a:solidFill>
                <a:cs typeface="Arial" pitchFamily="34" charset="0"/>
              </a:rPr>
              <a:t>Organigramme</a:t>
            </a:r>
          </a:p>
        </p:txBody>
      </p:sp>
      <p:sp>
        <p:nvSpPr>
          <p:cNvPr id="31" name="AutoShape 70"/>
          <p:cNvSpPr>
            <a:spLocks noChangeArrowheads="1"/>
          </p:cNvSpPr>
          <p:nvPr/>
        </p:nvSpPr>
        <p:spPr bwMode="auto">
          <a:xfrm>
            <a:off x="4211960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AutoShape 70"/>
          <p:cNvSpPr>
            <a:spLocks noChangeArrowheads="1"/>
          </p:cNvSpPr>
          <p:nvPr/>
        </p:nvSpPr>
        <p:spPr bwMode="auto">
          <a:xfrm>
            <a:off x="6059016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2915816" y="404664"/>
            <a:ext cx="2897388" cy="64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defRPr/>
            </a:pPr>
            <a:r>
              <a:rPr lang="fr-FR" b="1" i="1" noProof="1" smtClean="0">
                <a:cs typeface="Arial" pitchFamily="34" charset="0"/>
              </a:rPr>
              <a:t>Critique  de </a:t>
            </a:r>
          </a:p>
          <a:p>
            <a:pPr algn="ctr" defTabSz="912813">
              <a:defRPr/>
            </a:pPr>
            <a:r>
              <a:rPr lang="fr-FR" b="1" i="1" noProof="1" smtClean="0">
                <a:cs typeface="Arial" pitchFamily="34" charset="0"/>
              </a:rPr>
              <a:t>l’existant</a:t>
            </a: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5004048" y="548680"/>
            <a:ext cx="2592288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Objectif</a:t>
            </a:r>
          </a:p>
        </p:txBody>
      </p:sp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6516216" y="548680"/>
            <a:ext cx="3319410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defRPr/>
            </a:pPr>
            <a:r>
              <a:rPr lang="fr-FR" b="1" i="1" dirty="0" smtClean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Solution proposée</a:t>
            </a:r>
            <a:endParaRPr lang="fr-FR" b="1" i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 bwMode="auto">
          <a:xfrm>
            <a:off x="2915816" y="1556792"/>
            <a:ext cx="2016224" cy="576064"/>
          </a:xfrm>
          <a:prstGeom prst="roundRect">
            <a:avLst/>
          </a:prstGeom>
          <a:solidFill>
            <a:srgbClr val="84DCF8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Directeur</a:t>
            </a:r>
            <a:r>
              <a:rPr lang="en-US" sz="2400" dirty="0" smtClean="0"/>
              <a:t> 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3" idx="2"/>
          </p:cNvCxnSpPr>
          <p:nvPr/>
        </p:nvCxnSpPr>
        <p:spPr>
          <a:xfrm>
            <a:off x="3923928" y="2132856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771800" y="2852936"/>
            <a:ext cx="2232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 bwMode="auto">
          <a:xfrm>
            <a:off x="0" y="2564904"/>
            <a:ext cx="2771800" cy="576064"/>
          </a:xfrm>
          <a:prstGeom prst="roundRect">
            <a:avLst/>
          </a:prstGeom>
          <a:solidFill>
            <a:srgbClr val="84DCF8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Secrétaire générale</a:t>
            </a:r>
            <a:r>
              <a:rPr lang="en-US" dirty="0" smtClean="0"/>
              <a:t> </a:t>
            </a:r>
            <a:endParaRPr lang="fr-FR" sz="1400" dirty="0"/>
          </a:p>
        </p:txBody>
      </p:sp>
      <p:sp>
        <p:nvSpPr>
          <p:cNvPr id="38" name="Rectangle à coins arrondis 37"/>
          <p:cNvSpPr/>
          <p:nvPr/>
        </p:nvSpPr>
        <p:spPr bwMode="auto">
          <a:xfrm>
            <a:off x="5004048" y="2492896"/>
            <a:ext cx="2808312" cy="576064"/>
          </a:xfrm>
          <a:prstGeom prst="roundRect">
            <a:avLst/>
          </a:prstGeom>
          <a:solidFill>
            <a:srgbClr val="84DCF8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Responsable pédagogique</a:t>
            </a:r>
            <a:r>
              <a:rPr lang="en-US" dirty="0" smtClean="0"/>
              <a:t> </a:t>
            </a:r>
            <a:endParaRPr lang="fr-FR" sz="1400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1043608" y="3861048"/>
            <a:ext cx="56166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1043608" y="386104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3923928" y="386104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6660232" y="386104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à coins arrondis 48"/>
          <p:cNvSpPr/>
          <p:nvPr/>
        </p:nvSpPr>
        <p:spPr bwMode="auto">
          <a:xfrm>
            <a:off x="5652120" y="4437112"/>
            <a:ext cx="2232248" cy="576064"/>
          </a:xfrm>
          <a:prstGeom prst="roundRect">
            <a:avLst/>
          </a:prstGeom>
          <a:solidFill>
            <a:srgbClr val="84DCF8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Service infor</a:t>
            </a:r>
            <a:r>
              <a:rPr lang="fr-FR" dirty="0" smtClean="0"/>
              <a:t>matique</a:t>
            </a:r>
            <a:r>
              <a:rPr lang="en-US" dirty="0" smtClean="0"/>
              <a:t> </a:t>
            </a:r>
            <a:endParaRPr lang="fr-FR" sz="1400" dirty="0"/>
          </a:p>
        </p:txBody>
      </p:sp>
      <p:sp>
        <p:nvSpPr>
          <p:cNvPr id="50" name="Rectangle à coins arrondis 49"/>
          <p:cNvSpPr/>
          <p:nvPr/>
        </p:nvSpPr>
        <p:spPr bwMode="auto">
          <a:xfrm>
            <a:off x="2843808" y="4437112"/>
            <a:ext cx="2232248" cy="576064"/>
          </a:xfrm>
          <a:prstGeom prst="roundRect">
            <a:avLst/>
          </a:prstGeom>
          <a:solidFill>
            <a:srgbClr val="84DCF8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Service comptabilité </a:t>
            </a:r>
            <a:r>
              <a:rPr lang="en-US" dirty="0" smtClean="0"/>
              <a:t> </a:t>
            </a:r>
            <a:endParaRPr lang="fr-FR" sz="1400" dirty="0"/>
          </a:p>
        </p:txBody>
      </p:sp>
      <p:sp>
        <p:nvSpPr>
          <p:cNvPr id="51" name="Rectangle à coins arrondis 50"/>
          <p:cNvSpPr/>
          <p:nvPr/>
        </p:nvSpPr>
        <p:spPr bwMode="auto">
          <a:xfrm>
            <a:off x="35496" y="4437112"/>
            <a:ext cx="2232248" cy="576064"/>
          </a:xfrm>
          <a:prstGeom prst="roundRect">
            <a:avLst/>
          </a:prstGeom>
          <a:solidFill>
            <a:srgbClr val="84DCF8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Service langues</a:t>
            </a:r>
            <a:r>
              <a:rPr lang="en-US" dirty="0" smtClean="0"/>
              <a:t> </a:t>
            </a:r>
            <a:endParaRPr lang="fr-FR" sz="1400" dirty="0"/>
          </a:p>
        </p:txBody>
      </p:sp>
      <p:sp>
        <p:nvSpPr>
          <p:cNvPr id="53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7" grpId="0" animBg="1"/>
      <p:bldP spid="38" grpId="0" animBg="1"/>
      <p:bldP spid="49" grpId="0" animBg="1"/>
      <p:bldP spid="50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/>
          <p:cNvSpPr/>
          <p:nvPr/>
        </p:nvSpPr>
        <p:spPr bwMode="auto">
          <a:xfrm>
            <a:off x="230607" y="2442281"/>
            <a:ext cx="923730" cy="550509"/>
          </a:xfrm>
          <a:prstGeom prst="ellipse">
            <a:avLst/>
          </a:prstGeom>
          <a:gradFill>
            <a:gsLst>
              <a:gs pos="0">
                <a:srgbClr val="DDDDDD">
                  <a:lumMod val="99000"/>
                  <a:lumOff val="1000"/>
                  <a:alpha val="0"/>
                </a:srgbClr>
              </a:gs>
              <a:gs pos="100000">
                <a:srgbClr val="FFFFFF">
                  <a:alpha val="68000"/>
                </a:srgbClr>
              </a:gs>
            </a:gsLst>
            <a:lin ang="16200000" scaled="1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2" name="AutoShape 70"/>
          <p:cNvSpPr>
            <a:spLocks noChangeArrowheads="1"/>
          </p:cNvSpPr>
          <p:nvPr/>
        </p:nvSpPr>
        <p:spPr bwMode="auto">
          <a:xfrm>
            <a:off x="802432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AutoShape 79"/>
          <p:cNvSpPr>
            <a:spLocks noChangeArrowheads="1"/>
          </p:cNvSpPr>
          <p:nvPr/>
        </p:nvSpPr>
        <p:spPr bwMode="auto">
          <a:xfrm>
            <a:off x="6156176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AutoShape 78"/>
          <p:cNvSpPr>
            <a:spLocks noChangeArrowheads="1"/>
          </p:cNvSpPr>
          <p:nvPr/>
        </p:nvSpPr>
        <p:spPr bwMode="auto">
          <a:xfrm>
            <a:off x="4402832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cxnSp>
        <p:nvCxnSpPr>
          <p:cNvPr id="30" name="Straight Connector 22"/>
          <p:cNvCxnSpPr/>
          <p:nvPr/>
        </p:nvCxnSpPr>
        <p:spPr>
          <a:xfrm>
            <a:off x="285720" y="1000108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-142940" y="1071546"/>
            <a:ext cx="87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714348" y="564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42" name="Group 2"/>
          <p:cNvGrpSpPr>
            <a:grpSpLocks/>
          </p:cNvGrpSpPr>
          <p:nvPr/>
        </p:nvGrpSpPr>
        <p:grpSpPr bwMode="auto">
          <a:xfrm>
            <a:off x="6215074" y="2357430"/>
            <a:ext cx="2571767" cy="3881592"/>
            <a:chOff x="642" y="1572"/>
            <a:chExt cx="1359" cy="2158"/>
          </a:xfrm>
        </p:grpSpPr>
        <p:sp>
          <p:nvSpPr>
            <p:cNvPr id="43" name="Freeform 3"/>
            <p:cNvSpPr>
              <a:spLocks/>
            </p:cNvSpPr>
            <p:nvPr/>
          </p:nvSpPr>
          <p:spPr bwMode="lt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endParaRPr lang="fr-FR" dirty="0"/>
            </a:p>
          </p:txBody>
        </p:sp>
        <p:sp>
          <p:nvSpPr>
            <p:cNvPr id="44" name="Freeform 4"/>
            <p:cNvSpPr>
              <a:spLocks/>
            </p:cNvSpPr>
            <p:nvPr/>
          </p:nvSpPr>
          <p:spPr bwMode="lt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lt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46" name="Group 6"/>
          <p:cNvGrpSpPr>
            <a:grpSpLocks/>
          </p:cNvGrpSpPr>
          <p:nvPr/>
        </p:nvGrpSpPr>
        <p:grpSpPr bwMode="auto">
          <a:xfrm>
            <a:off x="3214678" y="2357430"/>
            <a:ext cx="2786082" cy="3829115"/>
            <a:chOff x="642" y="1572"/>
            <a:chExt cx="1359" cy="2158"/>
          </a:xfrm>
        </p:grpSpPr>
        <p:sp>
          <p:nvSpPr>
            <p:cNvPr id="47" name="Freeform 7"/>
            <p:cNvSpPr>
              <a:spLocks/>
            </p:cNvSpPr>
            <p:nvPr/>
          </p:nvSpPr>
          <p:spPr bwMode="lt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>
              <a:flatTx/>
            </a:bodyPr>
            <a:lstStyle/>
            <a:p>
              <a:endParaRPr lang="fr-FR" dirty="0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lt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lt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</p:grpSp>
      <p:pic>
        <p:nvPicPr>
          <p:cNvPr id="50" name="Picture 10" descr="shadow_1_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14282" y="6072206"/>
            <a:ext cx="3000364" cy="214891"/>
          </a:xfrm>
          <a:prstGeom prst="rect">
            <a:avLst/>
          </a:prstGeom>
          <a:noFill/>
        </p:spPr>
      </p:pic>
      <p:grpSp>
        <p:nvGrpSpPr>
          <p:cNvPr id="51" name="Group 11"/>
          <p:cNvGrpSpPr>
            <a:grpSpLocks/>
          </p:cNvGrpSpPr>
          <p:nvPr/>
        </p:nvGrpSpPr>
        <p:grpSpPr bwMode="auto">
          <a:xfrm>
            <a:off x="285720" y="2422598"/>
            <a:ext cx="2643206" cy="3707895"/>
            <a:chOff x="642" y="1572"/>
            <a:chExt cx="1359" cy="2158"/>
          </a:xfrm>
        </p:grpSpPr>
        <p:sp>
          <p:nvSpPr>
            <p:cNvPr id="66" name="Freeform 12"/>
            <p:cNvSpPr>
              <a:spLocks/>
            </p:cNvSpPr>
            <p:nvPr/>
          </p:nvSpPr>
          <p:spPr bwMode="lt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>
              <a:flatTx/>
            </a:bodyPr>
            <a:lstStyle/>
            <a:p>
              <a:endParaRPr lang="fr-FR" dirty="0"/>
            </a:p>
          </p:txBody>
        </p:sp>
        <p:sp>
          <p:nvSpPr>
            <p:cNvPr id="70" name="Freeform 13"/>
            <p:cNvSpPr>
              <a:spLocks/>
            </p:cNvSpPr>
            <p:nvPr/>
          </p:nvSpPr>
          <p:spPr bwMode="lt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lt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75" name="Text Box 15"/>
          <p:cNvSpPr txBox="1">
            <a:spLocks noChangeArrowheads="1"/>
          </p:cNvSpPr>
          <p:nvPr/>
        </p:nvSpPr>
        <p:spPr bwMode="gray">
          <a:xfrm>
            <a:off x="975989" y="3070670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fr-FR" sz="2000" dirty="0" smtClean="0">
              <a:solidFill>
                <a:schemeClr val="bg1"/>
              </a:solidFill>
              <a:latin typeface="Arno Pro Smbd" pitchFamily="18" charset="0"/>
            </a:endParaRPr>
          </a:p>
        </p:txBody>
      </p:sp>
      <p:sp>
        <p:nvSpPr>
          <p:cNvPr id="76" name="Text Box 16"/>
          <p:cNvSpPr txBox="1">
            <a:spLocks noChangeArrowheads="1"/>
          </p:cNvSpPr>
          <p:nvPr/>
        </p:nvSpPr>
        <p:spPr bwMode="gray">
          <a:xfrm>
            <a:off x="6228184" y="2996952"/>
            <a:ext cx="2605398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fr-F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smtClean="0"/>
              <a:t>Le manque de sécurité des informations concernant les employés, les étudiants, le stagiaire, et les enseignants.</a:t>
            </a:r>
            <a:endParaRPr lang="fr-FR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20650" lvl="0" indent="-120650">
              <a:lnSpc>
                <a:spcPct val="150000"/>
              </a:lnSpc>
              <a:spcBef>
                <a:spcPct val="50000"/>
              </a:spcBef>
            </a:pPr>
            <a:endParaRPr lang="fr-FR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20650" indent="-12065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lang="fr-FR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20650" lvl="0" indent="-120650" algn="ctr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grpSp>
        <p:nvGrpSpPr>
          <p:cNvPr id="77" name="Group 19"/>
          <p:cNvGrpSpPr>
            <a:grpSpLocks/>
          </p:cNvGrpSpPr>
          <p:nvPr/>
        </p:nvGrpSpPr>
        <p:grpSpPr bwMode="auto">
          <a:xfrm>
            <a:off x="642910" y="2071678"/>
            <a:ext cx="720725" cy="822325"/>
            <a:chOff x="192" y="1917"/>
            <a:chExt cx="1042" cy="1102"/>
          </a:xfrm>
        </p:grpSpPr>
        <p:grpSp>
          <p:nvGrpSpPr>
            <p:cNvPr id="78" name="Group 2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80" name="Picture 21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81" name="Picture 22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82" name="Oval 2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</p:grpSp>
        <p:pic>
          <p:nvPicPr>
            <p:cNvPr id="79" name="Picture 24" descr="Picture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83" name="WordArt 25"/>
          <p:cNvSpPr>
            <a:spLocks noChangeArrowheads="1" noChangeShapeType="1" noTextEdit="1"/>
          </p:cNvSpPr>
          <p:nvPr/>
        </p:nvSpPr>
        <p:spPr bwMode="gray">
          <a:xfrm>
            <a:off x="785786" y="2214554"/>
            <a:ext cx="520700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i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60001"/>
                  </a:srgbClr>
                </a:solidFill>
                <a:latin typeface="Arial Black"/>
              </a:rPr>
              <a:t>01</a:t>
            </a:r>
            <a:endParaRPr lang="fr-FR" sz="3600" i="1" kern="10" dirty="0">
              <a:ln w="9525">
                <a:noFill/>
                <a:round/>
                <a:headEnd/>
                <a:tailEnd/>
              </a:ln>
              <a:solidFill>
                <a:srgbClr val="FCFCFC">
                  <a:alpha val="60001"/>
                </a:srgbClr>
              </a:solidFill>
              <a:latin typeface="Arial Black"/>
            </a:endParaRPr>
          </a:p>
        </p:txBody>
      </p:sp>
      <p:sp>
        <p:nvSpPr>
          <p:cNvPr id="84" name="Line 26"/>
          <p:cNvSpPr>
            <a:spLocks noChangeShapeType="1"/>
          </p:cNvSpPr>
          <p:nvPr/>
        </p:nvSpPr>
        <p:spPr bwMode="gray">
          <a:xfrm>
            <a:off x="571472" y="3143248"/>
            <a:ext cx="1916112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fr-FR" dirty="0"/>
          </a:p>
        </p:txBody>
      </p:sp>
      <p:grpSp>
        <p:nvGrpSpPr>
          <p:cNvPr id="85" name="Group 28"/>
          <p:cNvGrpSpPr>
            <a:grpSpLocks/>
          </p:cNvGrpSpPr>
          <p:nvPr/>
        </p:nvGrpSpPr>
        <p:grpSpPr bwMode="auto">
          <a:xfrm>
            <a:off x="3500430" y="2000240"/>
            <a:ext cx="739775" cy="822325"/>
            <a:chOff x="2608" y="1076"/>
            <a:chExt cx="466" cy="518"/>
          </a:xfrm>
        </p:grpSpPr>
        <p:grpSp>
          <p:nvGrpSpPr>
            <p:cNvPr id="86" name="Group 29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88" name="Picture 30" descr="light_shadow"/>
              <p:cNvPicPr>
                <a:picLocks noChangeAspect="1" noChangeArrowheads="1"/>
              </p:cNvPicPr>
              <p:nvPr/>
            </p:nvPicPr>
            <p:blipFill>
              <a:blip r:embed="rId9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89" name="Picture 31" descr="circuler_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90" name="Oval 32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</p:grpSp>
        <p:pic>
          <p:nvPicPr>
            <p:cNvPr id="87" name="Picture 33" descr="Picture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91" name="WordArt 34"/>
          <p:cNvSpPr>
            <a:spLocks noChangeArrowheads="1" noChangeShapeType="1" noTextEdit="1"/>
          </p:cNvSpPr>
          <p:nvPr/>
        </p:nvSpPr>
        <p:spPr bwMode="gray">
          <a:xfrm>
            <a:off x="3571868" y="2143116"/>
            <a:ext cx="530225" cy="420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i="1" kern="10" dirty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60001"/>
                  </a:srgbClr>
                </a:solidFill>
                <a:latin typeface="Arial Black"/>
              </a:rPr>
              <a:t>02</a:t>
            </a:r>
          </a:p>
        </p:txBody>
      </p:sp>
      <p:sp>
        <p:nvSpPr>
          <p:cNvPr id="92" name="Line 35"/>
          <p:cNvSpPr>
            <a:spLocks noChangeShapeType="1"/>
          </p:cNvSpPr>
          <p:nvPr/>
        </p:nvSpPr>
        <p:spPr bwMode="gray">
          <a:xfrm>
            <a:off x="3571868" y="3143248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fr-FR" dirty="0"/>
          </a:p>
        </p:txBody>
      </p:sp>
      <p:pic>
        <p:nvPicPr>
          <p:cNvPr id="93" name="Picture 37" descr="Picture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gray">
          <a:xfrm>
            <a:off x="6499201" y="2150399"/>
            <a:ext cx="569913" cy="268287"/>
          </a:xfrm>
          <a:prstGeom prst="rect">
            <a:avLst/>
          </a:prstGeom>
          <a:noFill/>
        </p:spPr>
      </p:pic>
      <p:sp>
        <p:nvSpPr>
          <p:cNvPr id="94" name="Line 38"/>
          <p:cNvSpPr>
            <a:spLocks noChangeShapeType="1"/>
          </p:cNvSpPr>
          <p:nvPr/>
        </p:nvSpPr>
        <p:spPr bwMode="gray">
          <a:xfrm>
            <a:off x="6429388" y="3143248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fr-FR" dirty="0"/>
          </a:p>
        </p:txBody>
      </p:sp>
      <p:sp>
        <p:nvSpPr>
          <p:cNvPr id="95" name="Rectangle 39"/>
          <p:cNvSpPr>
            <a:spLocks noChangeArrowheads="1"/>
          </p:cNvSpPr>
          <p:nvPr/>
        </p:nvSpPr>
        <p:spPr bwMode="gray">
          <a:xfrm>
            <a:off x="3500430" y="3000372"/>
            <a:ext cx="1998663" cy="5155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lvl="0" indent="-120650" algn="ctr">
              <a:lnSpc>
                <a:spcPct val="150000"/>
              </a:lnSpc>
              <a:buFontTx/>
              <a:buChar char="•"/>
              <a:defRPr/>
            </a:pPr>
            <a:endParaRPr lang="fr-FR" sz="2000" dirty="0">
              <a:solidFill>
                <a:schemeClr val="bg1"/>
              </a:solidFill>
              <a:latin typeface="Arno Pro Smbd" pitchFamily="18" charset="0"/>
            </a:endParaRPr>
          </a:p>
        </p:txBody>
      </p:sp>
      <p:grpSp>
        <p:nvGrpSpPr>
          <p:cNvPr id="96" name="Group 40"/>
          <p:cNvGrpSpPr>
            <a:grpSpLocks/>
          </p:cNvGrpSpPr>
          <p:nvPr/>
        </p:nvGrpSpPr>
        <p:grpSpPr bwMode="auto">
          <a:xfrm>
            <a:off x="6429388" y="2000240"/>
            <a:ext cx="739775" cy="822325"/>
            <a:chOff x="2608" y="1076"/>
            <a:chExt cx="466" cy="518"/>
          </a:xfrm>
        </p:grpSpPr>
        <p:grpSp>
          <p:nvGrpSpPr>
            <p:cNvPr id="97" name="Group 41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99" name="Picture 42" descr="light_shadow"/>
              <p:cNvPicPr>
                <a:picLocks noChangeAspect="1" noChangeArrowheads="1"/>
              </p:cNvPicPr>
              <p:nvPr/>
            </p:nvPicPr>
            <p:blipFill>
              <a:blip r:embed="rId9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102" name="Picture 43" descr="circuler_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103" name="Oval 44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 dirty="0"/>
              </a:p>
            </p:txBody>
          </p:sp>
        </p:grpSp>
        <p:pic>
          <p:nvPicPr>
            <p:cNvPr id="98" name="Picture 45" descr="Picture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104" name="WordArt 46"/>
          <p:cNvSpPr>
            <a:spLocks noChangeArrowheads="1" noChangeShapeType="1" noTextEdit="1"/>
          </p:cNvSpPr>
          <p:nvPr/>
        </p:nvSpPr>
        <p:spPr bwMode="gray">
          <a:xfrm>
            <a:off x="6500826" y="2143116"/>
            <a:ext cx="530225" cy="420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i="1" kern="10" dirty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60001"/>
                  </a:srgbClr>
                </a:solidFill>
                <a:latin typeface="Arial Black"/>
              </a:rPr>
              <a:t>03</a:t>
            </a: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gray">
          <a:xfrm>
            <a:off x="3203848" y="3140968"/>
            <a:ext cx="271464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fr-FR" b="1" dirty="0" smtClean="0"/>
              <a:t>Il existe beaucoup des données  non encore réglées.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fr-FR" b="1" dirty="0" smtClean="0"/>
              <a:t>Il y a une redondance des données.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000" b="1" dirty="0" smtClean="0"/>
          </a:p>
          <a:p>
            <a:pPr marL="120650" indent="-120650">
              <a:lnSpc>
                <a:spcPct val="150000"/>
              </a:lnSpc>
              <a:spcBef>
                <a:spcPct val="50000"/>
              </a:spcBef>
            </a:pPr>
            <a:endParaRPr lang="fr-FR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20650" lvl="0" indent="-120650">
              <a:lnSpc>
                <a:spcPct val="150000"/>
              </a:lnSpc>
              <a:spcBef>
                <a:spcPct val="50000"/>
              </a:spcBef>
            </a:pPr>
            <a:endParaRPr lang="fr-FR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20650" indent="-120650">
              <a:lnSpc>
                <a:spcPct val="150000"/>
              </a:lnSpc>
              <a:spcBef>
                <a:spcPct val="50000"/>
              </a:spcBef>
            </a:pPr>
            <a:endParaRPr lang="fr-FR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20650" lvl="0" indent="-12065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gray">
          <a:xfrm>
            <a:off x="251520" y="3140968"/>
            <a:ext cx="263009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fr-FR" b="1" dirty="0" smtClean="0"/>
              <a:t> Une mauvaise exploitation de la base de données.</a:t>
            </a:r>
          </a:p>
          <a:p>
            <a:pPr marL="120650" indent="-12065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fr-FR" b="1" dirty="0" smtClean="0"/>
              <a:t>Une absence d’un outil informatisé qui facilite les tâches manuelles.</a:t>
            </a:r>
          </a:p>
          <a:p>
            <a:pPr marL="120650" indent="-12065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lang="fr-FR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20650" lvl="0" indent="-12065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lang="fr-FR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" name="Picture 10" descr="shadow_1_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3071802" y="6143644"/>
            <a:ext cx="2992309" cy="214314"/>
          </a:xfrm>
          <a:prstGeom prst="rect">
            <a:avLst/>
          </a:prstGeom>
          <a:noFill/>
        </p:spPr>
      </p:pic>
      <p:pic>
        <p:nvPicPr>
          <p:cNvPr id="108" name="Picture 10" descr="shadow_1_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6143636" y="6215082"/>
            <a:ext cx="2571768" cy="184194"/>
          </a:xfrm>
          <a:prstGeom prst="rect">
            <a:avLst/>
          </a:prstGeom>
          <a:noFill/>
        </p:spPr>
      </p:pic>
      <p:grpSp>
        <p:nvGrpSpPr>
          <p:cNvPr id="110" name="Group 2"/>
          <p:cNvGrpSpPr/>
          <p:nvPr/>
        </p:nvGrpSpPr>
        <p:grpSpPr>
          <a:xfrm>
            <a:off x="8072430" y="6000768"/>
            <a:ext cx="1071570" cy="857232"/>
            <a:chOff x="6818770" y="5143201"/>
            <a:chExt cx="1357290" cy="1351752"/>
          </a:xfrm>
        </p:grpSpPr>
        <p:sp>
          <p:nvSpPr>
            <p:cNvPr id="111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32"/>
            <p:cNvSpPr/>
            <p:nvPr/>
          </p:nvSpPr>
          <p:spPr>
            <a:xfrm>
              <a:off x="6818770" y="5143201"/>
              <a:ext cx="1037955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6/31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67" name="AutoShape 79"/>
          <p:cNvSpPr>
            <a:spLocks noChangeArrowheads="1"/>
          </p:cNvSpPr>
          <p:nvPr/>
        </p:nvSpPr>
        <p:spPr bwMode="auto">
          <a:xfrm>
            <a:off x="7859216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-900608" y="332656"/>
            <a:ext cx="3456384" cy="70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Présentation de</a:t>
            </a:r>
          </a:p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 l’entreprise</a:t>
            </a:r>
          </a:p>
        </p:txBody>
      </p:sp>
      <p:sp>
        <p:nvSpPr>
          <p:cNvPr id="71" name="AutoShape 70"/>
          <p:cNvSpPr>
            <a:spLocks noChangeArrowheads="1"/>
          </p:cNvSpPr>
          <p:nvPr/>
        </p:nvSpPr>
        <p:spPr bwMode="auto">
          <a:xfrm>
            <a:off x="2602632" y="-27384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2" name="Text Box 41"/>
          <p:cNvSpPr txBox="1">
            <a:spLocks noChangeArrowheads="1"/>
          </p:cNvSpPr>
          <p:nvPr/>
        </p:nvSpPr>
        <p:spPr bwMode="auto">
          <a:xfrm>
            <a:off x="1115616" y="539402"/>
            <a:ext cx="3456384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Organigramme</a:t>
            </a:r>
          </a:p>
        </p:txBody>
      </p:sp>
      <p:sp>
        <p:nvSpPr>
          <p:cNvPr id="73" name="Text Box 41"/>
          <p:cNvSpPr txBox="1">
            <a:spLocks noChangeArrowheads="1"/>
          </p:cNvSpPr>
          <p:nvPr/>
        </p:nvSpPr>
        <p:spPr bwMode="auto">
          <a:xfrm>
            <a:off x="3186780" y="404664"/>
            <a:ext cx="2897388" cy="64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defRPr/>
            </a:pPr>
            <a:r>
              <a:rPr lang="fr-FR" b="1" i="1" noProof="1" smtClean="0">
                <a:solidFill>
                  <a:srgbClr val="005CF2"/>
                </a:solidFill>
                <a:cs typeface="Arial" pitchFamily="34" charset="0"/>
              </a:rPr>
              <a:t>Critique  de </a:t>
            </a:r>
          </a:p>
          <a:p>
            <a:pPr algn="ctr" defTabSz="912813">
              <a:defRPr/>
            </a:pPr>
            <a:r>
              <a:rPr lang="fr-FR" b="1" i="1" noProof="1" smtClean="0">
                <a:solidFill>
                  <a:srgbClr val="005CF2"/>
                </a:solidFill>
                <a:cs typeface="Arial" pitchFamily="34" charset="0"/>
              </a:rPr>
              <a:t>l’existant</a:t>
            </a:r>
          </a:p>
        </p:txBody>
      </p:sp>
      <p:sp>
        <p:nvSpPr>
          <p:cNvPr id="101" name="Text Box 41"/>
          <p:cNvSpPr txBox="1">
            <a:spLocks noChangeArrowheads="1"/>
          </p:cNvSpPr>
          <p:nvPr/>
        </p:nvSpPr>
        <p:spPr bwMode="auto">
          <a:xfrm>
            <a:off x="5004048" y="548680"/>
            <a:ext cx="2592288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Objectif</a:t>
            </a:r>
          </a:p>
        </p:txBody>
      </p:sp>
      <p:sp>
        <p:nvSpPr>
          <p:cNvPr id="109" name="Text Box 80"/>
          <p:cNvSpPr txBox="1">
            <a:spLocks noChangeArrowheads="1"/>
          </p:cNvSpPr>
          <p:nvPr/>
        </p:nvSpPr>
        <p:spPr bwMode="auto">
          <a:xfrm>
            <a:off x="6516216" y="548680"/>
            <a:ext cx="3319410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defRPr/>
            </a:pPr>
            <a:r>
              <a:rPr lang="fr-FR" b="1" i="1" dirty="0" smtClean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Solution proposée</a:t>
            </a:r>
            <a:endParaRPr lang="fr-FR" b="1" i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13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83" grpId="0"/>
      <p:bldP spid="84" grpId="0" animBg="1"/>
      <p:bldP spid="91" grpId="0"/>
      <p:bldP spid="92" grpId="0" animBg="1"/>
      <p:bldP spid="94" grpId="0" animBg="1"/>
      <p:bldP spid="95" grpId="0"/>
      <p:bldP spid="104" grpId="0"/>
      <p:bldP spid="105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2"/>
          <p:cNvCxnSpPr/>
          <p:nvPr/>
        </p:nvCxnSpPr>
        <p:spPr>
          <a:xfrm>
            <a:off x="285720" y="1214422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" name="Group 2"/>
          <p:cNvGrpSpPr/>
          <p:nvPr/>
        </p:nvGrpSpPr>
        <p:grpSpPr>
          <a:xfrm>
            <a:off x="8072430" y="6000768"/>
            <a:ext cx="1071570" cy="857232"/>
            <a:chOff x="6818770" y="5143201"/>
            <a:chExt cx="1357290" cy="1351752"/>
          </a:xfrm>
        </p:grpSpPr>
        <p:sp>
          <p:nvSpPr>
            <p:cNvPr id="103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32"/>
            <p:cNvSpPr/>
            <p:nvPr/>
          </p:nvSpPr>
          <p:spPr>
            <a:xfrm>
              <a:off x="6818770" y="5143201"/>
              <a:ext cx="1037955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7/31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74" name="Espace réservé du contenu 2"/>
          <p:cNvSpPr txBox="1">
            <a:spLocks/>
          </p:cNvSpPr>
          <p:nvPr/>
        </p:nvSpPr>
        <p:spPr>
          <a:xfrm>
            <a:off x="771556" y="1689119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6213" marR="0" lvl="0" indent="-176213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0" name="Line 3"/>
          <p:cNvSpPr>
            <a:spLocks noChangeShapeType="1"/>
          </p:cNvSpPr>
          <p:nvPr/>
        </p:nvSpPr>
        <p:spPr bwMode="gray">
          <a:xfrm flipH="1">
            <a:off x="571471" y="1428760"/>
            <a:ext cx="45719" cy="450057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81" name="Line 3"/>
          <p:cNvSpPr>
            <a:spLocks noChangeShapeType="1"/>
          </p:cNvSpPr>
          <p:nvPr/>
        </p:nvSpPr>
        <p:spPr bwMode="gray">
          <a:xfrm>
            <a:off x="1115044" y="1772816"/>
            <a:ext cx="571" cy="3024336"/>
          </a:xfrm>
          <a:prstGeom prst="line">
            <a:avLst/>
          </a:prstGeom>
          <a:noFill/>
          <a:ln w="12700">
            <a:solidFill>
              <a:srgbClr val="808080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7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8" name="AutoShape 70"/>
          <p:cNvSpPr>
            <a:spLocks noChangeArrowheads="1"/>
          </p:cNvSpPr>
          <p:nvPr/>
        </p:nvSpPr>
        <p:spPr bwMode="auto">
          <a:xfrm>
            <a:off x="802432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9" name="AutoShape 79"/>
          <p:cNvSpPr>
            <a:spLocks noChangeArrowheads="1"/>
          </p:cNvSpPr>
          <p:nvPr/>
        </p:nvSpPr>
        <p:spPr bwMode="auto">
          <a:xfrm>
            <a:off x="6156176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AutoShape 78"/>
          <p:cNvSpPr>
            <a:spLocks noChangeArrowheads="1"/>
          </p:cNvSpPr>
          <p:nvPr/>
        </p:nvSpPr>
        <p:spPr bwMode="auto">
          <a:xfrm>
            <a:off x="4402832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33" name="AutoShape 79"/>
          <p:cNvSpPr>
            <a:spLocks noChangeArrowheads="1"/>
          </p:cNvSpPr>
          <p:nvPr/>
        </p:nvSpPr>
        <p:spPr bwMode="auto">
          <a:xfrm>
            <a:off x="7859216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-900608" y="332656"/>
            <a:ext cx="3456384" cy="70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Présentation de</a:t>
            </a:r>
          </a:p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 l’entreprise</a:t>
            </a:r>
          </a:p>
        </p:txBody>
      </p:sp>
      <p:sp>
        <p:nvSpPr>
          <p:cNvPr id="39" name="AutoShape 70"/>
          <p:cNvSpPr>
            <a:spLocks noChangeArrowheads="1"/>
          </p:cNvSpPr>
          <p:nvPr/>
        </p:nvSpPr>
        <p:spPr bwMode="auto">
          <a:xfrm>
            <a:off x="2602632" y="-27384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1115616" y="539402"/>
            <a:ext cx="3456384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Organigramme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3186780" y="404664"/>
            <a:ext cx="2897388" cy="64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defRPr/>
            </a:pPr>
            <a:r>
              <a:rPr lang="fr-FR" b="1" i="1" noProof="1" smtClean="0">
                <a:cs typeface="Arial" pitchFamily="34" charset="0"/>
              </a:rPr>
              <a:t>Critique  de </a:t>
            </a:r>
          </a:p>
          <a:p>
            <a:pPr algn="ctr" defTabSz="912813">
              <a:defRPr/>
            </a:pPr>
            <a:r>
              <a:rPr lang="fr-FR" b="1" i="1" noProof="1" smtClean="0">
                <a:cs typeface="Arial" pitchFamily="34" charset="0"/>
              </a:rPr>
              <a:t>l’existant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004048" y="548680"/>
            <a:ext cx="2592288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spcAft>
                <a:spcPct val="20000"/>
              </a:spcAft>
              <a:defRPr/>
            </a:pPr>
            <a:r>
              <a:rPr lang="en-GB" b="1" i="1" noProof="1" smtClean="0">
                <a:solidFill>
                  <a:srgbClr val="005CF2"/>
                </a:solidFill>
                <a:cs typeface="Arial" pitchFamily="34" charset="0"/>
              </a:rPr>
              <a:t>Objectif</a:t>
            </a:r>
          </a:p>
        </p:txBody>
      </p:sp>
      <p:sp>
        <p:nvSpPr>
          <p:cNvPr id="43" name="Text Box 80"/>
          <p:cNvSpPr txBox="1">
            <a:spLocks noChangeArrowheads="1"/>
          </p:cNvSpPr>
          <p:nvPr/>
        </p:nvSpPr>
        <p:spPr bwMode="auto">
          <a:xfrm>
            <a:off x="6516216" y="548680"/>
            <a:ext cx="3319410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defRPr/>
            </a:pPr>
            <a:r>
              <a:rPr lang="fr-FR" b="1" i="1" dirty="0" smtClean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Solution proposée</a:t>
            </a:r>
            <a:endParaRPr lang="fr-FR" b="1" i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31640" y="1772816"/>
            <a:ext cx="454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Développer une application informatique qui:</a:t>
            </a:r>
            <a:endParaRPr lang="fr-FR" b="1" dirty="0"/>
          </a:p>
        </p:txBody>
      </p:sp>
      <p:sp>
        <p:nvSpPr>
          <p:cNvPr id="53" name="Oval 41"/>
          <p:cNvSpPr>
            <a:spLocks noChangeArrowheads="1"/>
          </p:cNvSpPr>
          <p:nvPr/>
        </p:nvSpPr>
        <p:spPr bwMode="gray">
          <a:xfrm>
            <a:off x="928662" y="2718601"/>
            <a:ext cx="134344" cy="134335"/>
          </a:xfrm>
          <a:prstGeom prst="ellipse">
            <a:avLst/>
          </a:prstGeom>
          <a:gradFill rotWithShape="1">
            <a:gsLst>
              <a:gs pos="0">
                <a:schemeClr val="accent6">
                  <a:lumMod val="50000"/>
                </a:schemeClr>
              </a:gs>
              <a:gs pos="100000">
                <a:schemeClr val="accent4"/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1115616" y="2348880"/>
            <a:ext cx="7488832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 smtClean="0"/>
              <a:t>Permet d’assurer un outil de recherche rapide pour récupérer des données</a:t>
            </a:r>
          </a:p>
        </p:txBody>
      </p:sp>
      <p:sp>
        <p:nvSpPr>
          <p:cNvPr id="55" name="Oval 41"/>
          <p:cNvSpPr>
            <a:spLocks noChangeArrowheads="1"/>
          </p:cNvSpPr>
          <p:nvPr/>
        </p:nvSpPr>
        <p:spPr bwMode="gray">
          <a:xfrm>
            <a:off x="899592" y="3429000"/>
            <a:ext cx="134344" cy="134335"/>
          </a:xfrm>
          <a:prstGeom prst="ellipse">
            <a:avLst/>
          </a:prstGeom>
          <a:gradFill rotWithShape="1">
            <a:gsLst>
              <a:gs pos="0">
                <a:schemeClr val="accent6">
                  <a:lumMod val="50000"/>
                </a:schemeClr>
              </a:gs>
              <a:gs pos="100000">
                <a:schemeClr val="accent4"/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115616" y="3140968"/>
            <a:ext cx="6840760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fr-FR" b="1" dirty="0" smtClean="0"/>
              <a:t>Développer une expérience et une efficacité professionnelle.</a:t>
            </a:r>
          </a:p>
        </p:txBody>
      </p:sp>
      <p:sp>
        <p:nvSpPr>
          <p:cNvPr id="57" name="Oval 41"/>
          <p:cNvSpPr>
            <a:spLocks noChangeArrowheads="1"/>
          </p:cNvSpPr>
          <p:nvPr/>
        </p:nvSpPr>
        <p:spPr bwMode="gray">
          <a:xfrm>
            <a:off x="928662" y="4077072"/>
            <a:ext cx="134344" cy="134335"/>
          </a:xfrm>
          <a:prstGeom prst="ellipse">
            <a:avLst/>
          </a:prstGeom>
          <a:gradFill rotWithShape="1">
            <a:gsLst>
              <a:gs pos="0">
                <a:schemeClr val="accent6">
                  <a:lumMod val="50000"/>
                </a:schemeClr>
              </a:gs>
              <a:gs pos="100000">
                <a:schemeClr val="accent4"/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1115616" y="378904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fr-FR" b="1" dirty="0" smtClean="0"/>
              <a:t>Apporter le soutien, l’évolution et l’adaptation aux nouvelles réalités</a:t>
            </a:r>
          </a:p>
        </p:txBody>
      </p:sp>
      <p:sp>
        <p:nvSpPr>
          <p:cNvPr id="34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uiExpand="1" animBg="1"/>
      <p:bldP spid="52" grpId="0"/>
      <p:bldP spid="54" grpId="0"/>
      <p:bldP spid="56" grpId="0"/>
      <p:bldP spid="57" grpId="0" animBg="1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22"/>
          <p:cNvCxnSpPr/>
          <p:nvPr/>
        </p:nvCxnSpPr>
        <p:spPr>
          <a:xfrm>
            <a:off x="285720" y="1071546"/>
            <a:ext cx="8572528" cy="158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 Box 15"/>
          <p:cNvSpPr txBox="1">
            <a:spLocks noChangeArrowheads="1"/>
          </p:cNvSpPr>
          <p:nvPr/>
        </p:nvSpPr>
        <p:spPr bwMode="gray">
          <a:xfrm>
            <a:off x="975989" y="3284984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fr-FR" sz="2000" dirty="0" smtClean="0">
              <a:solidFill>
                <a:schemeClr val="bg1"/>
              </a:solidFill>
              <a:latin typeface="Arno Pro Smbd" pitchFamily="18" charset="0"/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gray">
          <a:xfrm>
            <a:off x="3500430" y="3214686"/>
            <a:ext cx="1998663" cy="5155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lvl="0" indent="-120650" algn="ctr">
              <a:lnSpc>
                <a:spcPct val="150000"/>
              </a:lnSpc>
              <a:buFontTx/>
              <a:buChar char="•"/>
              <a:defRPr/>
            </a:pPr>
            <a:endParaRPr lang="fr-FR" sz="2000" dirty="0">
              <a:solidFill>
                <a:schemeClr val="bg1"/>
              </a:solidFill>
              <a:latin typeface="Arno Pro Smbd" pitchFamily="18" charset="0"/>
            </a:endParaRPr>
          </a:p>
        </p:txBody>
      </p:sp>
      <p:grpSp>
        <p:nvGrpSpPr>
          <p:cNvPr id="47" name="Groupe 24"/>
          <p:cNvGrpSpPr>
            <a:grpSpLocks/>
          </p:cNvGrpSpPr>
          <p:nvPr/>
        </p:nvGrpSpPr>
        <p:grpSpPr bwMode="auto">
          <a:xfrm>
            <a:off x="971600" y="2492896"/>
            <a:ext cx="7704856" cy="936104"/>
            <a:chOff x="1185914" y="2482838"/>
            <a:chExt cx="7100862" cy="874722"/>
          </a:xfrm>
        </p:grpSpPr>
        <p:sp>
          <p:nvSpPr>
            <p:cNvPr id="48" name="ZoneTexte 25"/>
            <p:cNvSpPr txBox="1">
              <a:spLocks noChangeArrowheads="1"/>
            </p:cNvSpPr>
            <p:nvPr/>
          </p:nvSpPr>
          <p:spPr bwMode="auto">
            <a:xfrm>
              <a:off x="1833986" y="2621062"/>
              <a:ext cx="5643642" cy="345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FR" b="1" dirty="0" smtClean="0"/>
                <a:t> Les renseignements administratifs</a:t>
              </a:r>
              <a:r>
                <a:rPr lang="fr-FR" dirty="0" smtClean="0"/>
                <a:t>.</a:t>
              </a:r>
              <a:endParaRPr lang="fr-FR" sz="1600" b="1" dirty="0"/>
            </a:p>
          </p:txBody>
        </p:sp>
        <p:grpSp>
          <p:nvGrpSpPr>
            <p:cNvPr id="49" name="Groupe 49"/>
            <p:cNvGrpSpPr>
              <a:grpSpLocks/>
            </p:cNvGrpSpPr>
            <p:nvPr/>
          </p:nvGrpSpPr>
          <p:grpSpPr bwMode="auto">
            <a:xfrm>
              <a:off x="1185914" y="2482838"/>
              <a:ext cx="7100862" cy="874722"/>
              <a:chOff x="1257352" y="1839896"/>
              <a:chExt cx="7100862" cy="874722"/>
            </a:xfrm>
          </p:grpSpPr>
          <p:sp>
            <p:nvSpPr>
              <p:cNvPr id="50" name="Ellipse 49"/>
              <p:cNvSpPr/>
              <p:nvPr/>
            </p:nvSpPr>
            <p:spPr>
              <a:xfrm>
                <a:off x="1428727" y="1928797"/>
                <a:ext cx="500067" cy="500069"/>
              </a:xfrm>
              <a:prstGeom prst="ellipse">
                <a:avLst/>
              </a:prstGeom>
              <a:solidFill>
                <a:srgbClr val="F72DB4"/>
              </a:solidFill>
              <a:ln>
                <a:solidFill>
                  <a:srgbClr val="E83C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51" name="AutoShape 4"/>
              <p:cNvSpPr>
                <a:spLocks noChangeArrowheads="1"/>
              </p:cNvSpPr>
              <p:nvPr/>
            </p:nvSpPr>
            <p:spPr bwMode="gray">
              <a:xfrm>
                <a:off x="1571607" y="1912645"/>
                <a:ext cx="6067464" cy="506329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E83CB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2" name="Text Box 14"/>
              <p:cNvSpPr txBox="1">
                <a:spLocks noChangeArrowheads="1"/>
              </p:cNvSpPr>
              <p:nvPr/>
            </p:nvSpPr>
            <p:spPr bwMode="gray">
              <a:xfrm>
                <a:off x="1473376" y="1839897"/>
                <a:ext cx="346075" cy="5907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>
                    <a:solidFill>
                      <a:srgbClr val="FFFFFF"/>
                    </a:solidFill>
                  </a:rPr>
                  <a:t>2</a:t>
                </a:r>
              </a:p>
            </p:txBody>
          </p:sp>
          <p:grpSp>
            <p:nvGrpSpPr>
              <p:cNvPr id="53" name="Groupe 118"/>
              <p:cNvGrpSpPr>
                <a:grpSpLocks/>
              </p:cNvGrpSpPr>
              <p:nvPr/>
            </p:nvGrpSpPr>
            <p:grpSpPr bwMode="auto">
              <a:xfrm>
                <a:off x="1257352" y="1839896"/>
                <a:ext cx="7100862" cy="874722"/>
                <a:chOff x="1257352" y="1839896"/>
                <a:chExt cx="7100862" cy="874722"/>
              </a:xfrm>
            </p:grpSpPr>
            <p:sp>
              <p:nvSpPr>
                <p:cNvPr id="54" name="Text Box 24"/>
                <p:cNvSpPr txBox="1">
                  <a:spLocks noChangeArrowheads="1"/>
                </p:cNvSpPr>
                <p:nvPr/>
              </p:nvSpPr>
              <p:spPr bwMode="gray">
                <a:xfrm>
                  <a:off x="1928794" y="1981183"/>
                  <a:ext cx="6429420" cy="400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fr-FR" sz="2000"/>
                </a:p>
              </p:txBody>
            </p:sp>
            <p:pic>
              <p:nvPicPr>
                <p:cNvPr id="55" name="Picture 28" descr="1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lum bright="-6000" contrast="24000"/>
                </a:blip>
                <a:srcRect l="42606" t="64474" r="19473"/>
                <a:stretch>
                  <a:fillRect/>
                </a:stretch>
              </p:blipFill>
              <p:spPr bwMode="auto">
                <a:xfrm>
                  <a:off x="1257352" y="1839896"/>
                  <a:ext cx="655725" cy="8747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84" name="Groupe 56"/>
          <p:cNvGrpSpPr>
            <a:grpSpLocks/>
          </p:cNvGrpSpPr>
          <p:nvPr/>
        </p:nvGrpSpPr>
        <p:grpSpPr bwMode="auto">
          <a:xfrm>
            <a:off x="971600" y="3284984"/>
            <a:ext cx="7056784" cy="995340"/>
            <a:chOff x="1000074" y="2495774"/>
            <a:chExt cx="6416872" cy="1008619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648151" y="2568744"/>
              <a:ext cx="5768795" cy="935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FR" b="1" dirty="0" smtClean="0"/>
                <a:t>Les actualités : nouveaux études (cours, loi interne, emplois </a:t>
              </a:r>
            </a:p>
            <a:p>
              <a:r>
                <a:rPr lang="fr-FR" b="1" dirty="0" smtClean="0"/>
                <a:t>du temps, </a:t>
              </a:r>
              <a:r>
                <a:rPr lang="fr-FR" b="1" dirty="0" err="1" smtClean="0"/>
                <a:t>etc</a:t>
              </a:r>
              <a:r>
                <a:rPr lang="fr-FR" b="1" dirty="0" smtClean="0"/>
                <a:t>). </a:t>
              </a:r>
            </a:p>
            <a:p>
              <a:pPr lvl="0"/>
              <a:r>
                <a:rPr lang="fr-FR" dirty="0" smtClean="0"/>
                <a:t>.</a:t>
              </a:r>
              <a:endParaRPr lang="fr-FR" dirty="0"/>
            </a:p>
          </p:txBody>
        </p:sp>
        <p:grpSp>
          <p:nvGrpSpPr>
            <p:cNvPr id="86" name="Groupe 13"/>
            <p:cNvGrpSpPr>
              <a:grpSpLocks/>
            </p:cNvGrpSpPr>
            <p:nvPr/>
          </p:nvGrpSpPr>
          <p:grpSpPr bwMode="auto">
            <a:xfrm>
              <a:off x="1000074" y="2495774"/>
              <a:ext cx="6281780" cy="729688"/>
              <a:chOff x="1214388" y="1567080"/>
              <a:chExt cx="6281780" cy="729688"/>
            </a:xfrm>
          </p:grpSpPr>
          <p:grpSp>
            <p:nvGrpSpPr>
              <p:cNvPr id="87" name="Groupe 69"/>
              <p:cNvGrpSpPr>
                <a:grpSpLocks/>
              </p:cNvGrpSpPr>
              <p:nvPr/>
            </p:nvGrpSpPr>
            <p:grpSpPr bwMode="auto">
              <a:xfrm>
                <a:off x="1214388" y="1567081"/>
                <a:ext cx="6281780" cy="729687"/>
                <a:chOff x="1214388" y="1567081"/>
                <a:chExt cx="6281780" cy="729687"/>
              </a:xfrm>
            </p:grpSpPr>
            <p:grpSp>
              <p:nvGrpSpPr>
                <p:cNvPr id="89" name="Group 7"/>
                <p:cNvGrpSpPr>
                  <a:grpSpLocks/>
                </p:cNvGrpSpPr>
                <p:nvPr/>
              </p:nvGrpSpPr>
              <p:grpSpPr bwMode="auto">
                <a:xfrm>
                  <a:off x="1354119" y="1604668"/>
                  <a:ext cx="523875" cy="560317"/>
                  <a:chOff x="720" y="1490"/>
                  <a:chExt cx="806" cy="859"/>
                </a:xfrm>
              </p:grpSpPr>
              <p:sp>
                <p:nvSpPr>
                  <p:cNvPr id="95" name="Oval 8"/>
                  <p:cNvSpPr>
                    <a:spLocks noChangeArrowheads="1"/>
                  </p:cNvSpPr>
                  <p:nvPr/>
                </p:nvSpPr>
                <p:spPr bwMode="gray">
                  <a:xfrm>
                    <a:off x="720" y="1490"/>
                    <a:ext cx="806" cy="80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>
                    <a:solidFill>
                      <a:schemeClr val="accent1">
                        <a:lumMod val="75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pic>
                <p:nvPicPr>
                  <p:cNvPr id="96" name="Picture 9" descr="drop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gray">
                  <a:xfrm>
                    <a:off x="725" y="1549"/>
                    <a:ext cx="800" cy="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90" name="Groupe 68"/>
                <p:cNvGrpSpPr>
                  <a:grpSpLocks/>
                </p:cNvGrpSpPr>
                <p:nvPr/>
              </p:nvGrpSpPr>
              <p:grpSpPr bwMode="auto">
                <a:xfrm>
                  <a:off x="1214388" y="1567081"/>
                  <a:ext cx="6281780" cy="729687"/>
                  <a:chOff x="1214388" y="1567081"/>
                  <a:chExt cx="6281780" cy="729687"/>
                </a:xfrm>
              </p:grpSpPr>
              <p:sp>
                <p:nvSpPr>
                  <p:cNvPr id="91" name="ZoneTexte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8794" y="1643050"/>
                    <a:ext cx="5500726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fr-FR" sz="2000" b="1"/>
                  </a:p>
                </p:txBody>
              </p:sp>
              <p:grpSp>
                <p:nvGrpSpPr>
                  <p:cNvPr id="92" name="Groupe 47"/>
                  <p:cNvGrpSpPr>
                    <a:grpSpLocks/>
                  </p:cNvGrpSpPr>
                  <p:nvPr/>
                </p:nvGrpSpPr>
                <p:grpSpPr bwMode="auto">
                  <a:xfrm>
                    <a:off x="1214388" y="1567081"/>
                    <a:ext cx="6281780" cy="729687"/>
                    <a:chOff x="1214388" y="1567081"/>
                    <a:chExt cx="6281780" cy="729687"/>
                  </a:xfrm>
                </p:grpSpPr>
                <p:sp>
                  <p:nvSpPr>
                    <p:cNvPr id="93" name="AutoShape 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1428704" y="1623210"/>
                      <a:ext cx="6067464" cy="673557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28575">
                      <a:solidFill>
                        <a:schemeClr val="accent1">
                          <a:lumMod val="75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pic>
                  <p:nvPicPr>
                    <p:cNvPr id="94" name="Picture 28" descr="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lum bright="-6000" contrast="24000"/>
                    </a:blip>
                    <a:srcRect l="42606" t="64474" r="19473"/>
                    <a:stretch>
                      <a:fillRect/>
                    </a:stretch>
                  </p:blipFill>
                  <p:spPr bwMode="auto">
                    <a:xfrm>
                      <a:off x="1214388" y="1567081"/>
                      <a:ext cx="655725" cy="72968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</p:grpSp>
          </p:grpSp>
          <p:sp>
            <p:nvSpPr>
              <p:cNvPr id="88" name="Text Box 10"/>
              <p:cNvSpPr txBox="1">
                <a:spLocks noChangeArrowheads="1"/>
              </p:cNvSpPr>
              <p:nvPr/>
            </p:nvSpPr>
            <p:spPr bwMode="gray">
              <a:xfrm>
                <a:off x="1428704" y="1567080"/>
                <a:ext cx="398463" cy="592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 smtClean="0">
                    <a:solidFill>
                      <a:srgbClr val="FFFFFF"/>
                    </a:solidFill>
                  </a:rPr>
                  <a:t>3</a:t>
                </a:r>
                <a:endParaRPr lang="en-US" sz="3200" b="1" i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70" name="Group 2"/>
          <p:cNvGrpSpPr/>
          <p:nvPr/>
        </p:nvGrpSpPr>
        <p:grpSpPr>
          <a:xfrm>
            <a:off x="8072430" y="6000768"/>
            <a:ext cx="1071570" cy="857232"/>
            <a:chOff x="6818770" y="5143201"/>
            <a:chExt cx="1357290" cy="1351752"/>
          </a:xfrm>
        </p:grpSpPr>
        <p:sp>
          <p:nvSpPr>
            <p:cNvPr id="71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32"/>
            <p:cNvSpPr/>
            <p:nvPr/>
          </p:nvSpPr>
          <p:spPr>
            <a:xfrm>
              <a:off x="6818770" y="5143201"/>
              <a:ext cx="1037955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8/31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75" name="ZoneTexte 74"/>
          <p:cNvSpPr txBox="1"/>
          <p:nvPr/>
        </p:nvSpPr>
        <p:spPr>
          <a:xfrm>
            <a:off x="1428728" y="1357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119" name="Groupe 56"/>
          <p:cNvGrpSpPr>
            <a:grpSpLocks/>
          </p:cNvGrpSpPr>
          <p:nvPr/>
        </p:nvGrpSpPr>
        <p:grpSpPr bwMode="auto">
          <a:xfrm>
            <a:off x="971600" y="1700808"/>
            <a:ext cx="6768752" cy="936104"/>
            <a:chOff x="1000074" y="2500094"/>
            <a:chExt cx="6286570" cy="786028"/>
          </a:xfrm>
        </p:grpSpPr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1315373" y="2558063"/>
              <a:ext cx="4573269" cy="390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fr-FR" b="1" dirty="0" smtClean="0"/>
                <a:t>Les informations sur les cours et services en ligne.</a:t>
              </a:r>
            </a:p>
          </p:txBody>
        </p:sp>
        <p:grpSp>
          <p:nvGrpSpPr>
            <p:cNvPr id="121" name="Groupe 13"/>
            <p:cNvGrpSpPr>
              <a:grpSpLocks/>
            </p:cNvGrpSpPr>
            <p:nvPr/>
          </p:nvGrpSpPr>
          <p:grpSpPr bwMode="auto">
            <a:xfrm>
              <a:off x="1000074" y="2500094"/>
              <a:ext cx="6286570" cy="786028"/>
              <a:chOff x="1214388" y="1571400"/>
              <a:chExt cx="6286570" cy="786028"/>
            </a:xfrm>
          </p:grpSpPr>
          <p:grpSp>
            <p:nvGrpSpPr>
              <p:cNvPr id="122" name="Groupe 69"/>
              <p:cNvGrpSpPr>
                <a:grpSpLocks/>
              </p:cNvGrpSpPr>
              <p:nvPr/>
            </p:nvGrpSpPr>
            <p:grpSpPr bwMode="auto">
              <a:xfrm>
                <a:off x="1214388" y="1571400"/>
                <a:ext cx="6286570" cy="786028"/>
                <a:chOff x="1214388" y="1571400"/>
                <a:chExt cx="6286570" cy="786028"/>
              </a:xfrm>
            </p:grpSpPr>
            <p:grpSp>
              <p:nvGrpSpPr>
                <p:cNvPr id="124" name="Group 7"/>
                <p:cNvGrpSpPr>
                  <a:grpSpLocks/>
                </p:cNvGrpSpPr>
                <p:nvPr/>
              </p:nvGrpSpPr>
              <p:grpSpPr bwMode="auto">
                <a:xfrm>
                  <a:off x="1354119" y="1571400"/>
                  <a:ext cx="523875" cy="559012"/>
                  <a:chOff x="720" y="1439"/>
                  <a:chExt cx="806" cy="857"/>
                </a:xfrm>
              </p:grpSpPr>
              <p:sp>
                <p:nvSpPr>
                  <p:cNvPr id="130" name="Oval 8"/>
                  <p:cNvSpPr>
                    <a:spLocks noChangeArrowheads="1"/>
                  </p:cNvSpPr>
                  <p:nvPr/>
                </p:nvSpPr>
                <p:spPr bwMode="gray">
                  <a:xfrm>
                    <a:off x="720" y="1490"/>
                    <a:ext cx="806" cy="80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 w="9525">
                    <a:solidFill>
                      <a:schemeClr val="accent2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pic>
                <p:nvPicPr>
                  <p:cNvPr id="131" name="Picture 9" descr="drop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gray">
                  <a:xfrm>
                    <a:off x="725" y="1439"/>
                    <a:ext cx="800" cy="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25" name="Groupe 68"/>
                <p:cNvGrpSpPr>
                  <a:grpSpLocks/>
                </p:cNvGrpSpPr>
                <p:nvPr/>
              </p:nvGrpSpPr>
              <p:grpSpPr bwMode="auto">
                <a:xfrm>
                  <a:off x="1214388" y="1571611"/>
                  <a:ext cx="6286570" cy="785817"/>
                  <a:chOff x="1214388" y="1571611"/>
                  <a:chExt cx="6286570" cy="785817"/>
                </a:xfrm>
              </p:grpSpPr>
              <p:sp>
                <p:nvSpPr>
                  <p:cNvPr id="126" name="ZoneTexte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8794" y="1643050"/>
                    <a:ext cx="5500726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fr-FR" sz="2000" b="1"/>
                  </a:p>
                </p:txBody>
              </p:sp>
              <p:grpSp>
                <p:nvGrpSpPr>
                  <p:cNvPr id="127" name="Groupe 47"/>
                  <p:cNvGrpSpPr>
                    <a:grpSpLocks/>
                  </p:cNvGrpSpPr>
                  <p:nvPr/>
                </p:nvGrpSpPr>
                <p:grpSpPr bwMode="auto">
                  <a:xfrm>
                    <a:off x="1214388" y="1571611"/>
                    <a:ext cx="6286570" cy="785817"/>
                    <a:chOff x="1214388" y="1571611"/>
                    <a:chExt cx="6286570" cy="785817"/>
                  </a:xfrm>
                </p:grpSpPr>
                <p:sp>
                  <p:nvSpPr>
                    <p:cNvPr id="128" name="AutoShape 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1433494" y="1620825"/>
                      <a:ext cx="6067464" cy="503237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28575">
                      <a:solidFill>
                        <a:schemeClr val="accent3">
                          <a:lumMod val="75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pic>
                  <p:nvPicPr>
                    <p:cNvPr id="129" name="Picture 28" descr="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lum bright="-6000" contrast="24000"/>
                    </a:blip>
                    <a:srcRect l="42606" t="64474" r="19473"/>
                    <a:stretch>
                      <a:fillRect/>
                    </a:stretch>
                  </p:blipFill>
                  <p:spPr bwMode="auto">
                    <a:xfrm>
                      <a:off x="1214388" y="1571611"/>
                      <a:ext cx="655725" cy="7858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</p:grpSp>
          </p:grpSp>
          <p:sp>
            <p:nvSpPr>
              <p:cNvPr id="123" name="Text Box 10"/>
              <p:cNvSpPr txBox="1">
                <a:spLocks noChangeArrowheads="1"/>
              </p:cNvSpPr>
              <p:nvPr/>
            </p:nvSpPr>
            <p:spPr bwMode="gray">
              <a:xfrm>
                <a:off x="1428704" y="1571611"/>
                <a:ext cx="398463" cy="612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sp>
        <p:nvSpPr>
          <p:cNvPr id="57" name="Line 68"/>
          <p:cNvSpPr>
            <a:spLocks noChangeShapeType="1"/>
          </p:cNvSpPr>
          <p:nvPr/>
        </p:nvSpPr>
        <p:spPr bwMode="auto">
          <a:xfrm>
            <a:off x="228600" y="290496"/>
            <a:ext cx="868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 type="diamond" w="med" len="med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8" name="AutoShape 70"/>
          <p:cNvSpPr>
            <a:spLocks noChangeArrowheads="1"/>
          </p:cNvSpPr>
          <p:nvPr/>
        </p:nvSpPr>
        <p:spPr bwMode="auto">
          <a:xfrm>
            <a:off x="802432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9" name="AutoShape 79"/>
          <p:cNvSpPr>
            <a:spLocks noChangeArrowheads="1"/>
          </p:cNvSpPr>
          <p:nvPr/>
        </p:nvSpPr>
        <p:spPr bwMode="auto">
          <a:xfrm>
            <a:off x="6156176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0" name="AutoShape 78"/>
          <p:cNvSpPr>
            <a:spLocks noChangeArrowheads="1"/>
          </p:cNvSpPr>
          <p:nvPr/>
        </p:nvSpPr>
        <p:spPr bwMode="auto">
          <a:xfrm>
            <a:off x="4402832" y="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61" name="AutoShape 79"/>
          <p:cNvSpPr>
            <a:spLocks noChangeArrowheads="1"/>
          </p:cNvSpPr>
          <p:nvPr/>
        </p:nvSpPr>
        <p:spPr bwMode="auto">
          <a:xfrm>
            <a:off x="7859216" y="0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-900608" y="332656"/>
            <a:ext cx="3456384" cy="70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Présentation de</a:t>
            </a:r>
          </a:p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 l’entreprise</a:t>
            </a:r>
          </a:p>
        </p:txBody>
      </p:sp>
      <p:sp>
        <p:nvSpPr>
          <p:cNvPr id="63" name="AutoShape 70"/>
          <p:cNvSpPr>
            <a:spLocks noChangeArrowheads="1"/>
          </p:cNvSpPr>
          <p:nvPr/>
        </p:nvSpPr>
        <p:spPr bwMode="auto">
          <a:xfrm>
            <a:off x="2602632" y="-27384"/>
            <a:ext cx="457200" cy="457200"/>
          </a:xfrm>
          <a:prstGeom prst="flowChartConnector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Text Box 41"/>
          <p:cNvSpPr txBox="1">
            <a:spLocks noChangeArrowheads="1"/>
          </p:cNvSpPr>
          <p:nvPr/>
        </p:nvSpPr>
        <p:spPr bwMode="auto">
          <a:xfrm>
            <a:off x="1115616" y="539402"/>
            <a:ext cx="3456384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Organigramme</a:t>
            </a:r>
          </a:p>
        </p:txBody>
      </p:sp>
      <p:sp>
        <p:nvSpPr>
          <p:cNvPr id="65" name="Text Box 41"/>
          <p:cNvSpPr txBox="1">
            <a:spLocks noChangeArrowheads="1"/>
          </p:cNvSpPr>
          <p:nvPr/>
        </p:nvSpPr>
        <p:spPr bwMode="auto">
          <a:xfrm>
            <a:off x="3186780" y="404664"/>
            <a:ext cx="2897388" cy="64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defRPr/>
            </a:pPr>
            <a:r>
              <a:rPr lang="fr-FR" b="1" i="1" noProof="1" smtClean="0">
                <a:cs typeface="Arial" pitchFamily="34" charset="0"/>
              </a:rPr>
              <a:t>Critique  de </a:t>
            </a:r>
          </a:p>
          <a:p>
            <a:pPr algn="ctr" defTabSz="912813">
              <a:defRPr/>
            </a:pPr>
            <a:r>
              <a:rPr lang="fr-FR" b="1" i="1" noProof="1" smtClean="0">
                <a:cs typeface="Arial" pitchFamily="34" charset="0"/>
              </a:rPr>
              <a:t>l’existant</a:t>
            </a:r>
          </a:p>
        </p:txBody>
      </p:sp>
      <p:sp>
        <p:nvSpPr>
          <p:cNvPr id="66" name="Text Box 41"/>
          <p:cNvSpPr txBox="1">
            <a:spLocks noChangeArrowheads="1"/>
          </p:cNvSpPr>
          <p:nvPr/>
        </p:nvSpPr>
        <p:spPr bwMode="auto">
          <a:xfrm>
            <a:off x="5004048" y="548680"/>
            <a:ext cx="2592288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spcAft>
                <a:spcPct val="20000"/>
              </a:spcAft>
              <a:defRPr/>
            </a:pPr>
            <a:r>
              <a:rPr lang="en-GB" b="1" i="1" noProof="1" smtClean="0">
                <a:cs typeface="Arial" pitchFamily="34" charset="0"/>
              </a:rPr>
              <a:t>Objectif</a:t>
            </a:r>
          </a:p>
        </p:txBody>
      </p:sp>
      <p:sp>
        <p:nvSpPr>
          <p:cNvPr id="67" name="Text Box 80"/>
          <p:cNvSpPr txBox="1">
            <a:spLocks noChangeArrowheads="1"/>
          </p:cNvSpPr>
          <p:nvPr/>
        </p:nvSpPr>
        <p:spPr bwMode="auto">
          <a:xfrm>
            <a:off x="6516216" y="548680"/>
            <a:ext cx="3319410" cy="369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defTabSz="912813">
              <a:spcAft>
                <a:spcPct val="20000"/>
              </a:spcAft>
              <a:defRPr/>
            </a:pPr>
            <a:r>
              <a:rPr lang="fr-FR" b="1" i="1" noProof="1" smtClean="0">
                <a:solidFill>
                  <a:srgbClr val="005CF2"/>
                </a:solidFill>
                <a:cs typeface="Arial" pitchFamily="34" charset="0"/>
              </a:rPr>
              <a:t>Solution proposée</a:t>
            </a:r>
            <a:endParaRPr lang="fr-FR" b="1" i="1" noProof="1">
              <a:solidFill>
                <a:srgbClr val="005CF2"/>
              </a:solidFill>
              <a:cs typeface="Arial" pitchFamily="34" charset="0"/>
            </a:endParaRPr>
          </a:p>
        </p:txBody>
      </p:sp>
      <p:grpSp>
        <p:nvGrpSpPr>
          <p:cNvPr id="69" name="Groupe 56"/>
          <p:cNvGrpSpPr>
            <a:grpSpLocks/>
          </p:cNvGrpSpPr>
          <p:nvPr/>
        </p:nvGrpSpPr>
        <p:grpSpPr bwMode="auto">
          <a:xfrm>
            <a:off x="1043608" y="4149080"/>
            <a:ext cx="6912768" cy="936104"/>
            <a:chOff x="1000074" y="2500092"/>
            <a:chExt cx="6286570" cy="786028"/>
          </a:xfrm>
        </p:grpSpPr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1720410" y="2560556"/>
              <a:ext cx="3605182" cy="426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fr-FR" b="1" dirty="0" smtClean="0"/>
                <a:t>Les contacts ou une demande de devis .</a:t>
              </a:r>
            </a:p>
          </p:txBody>
        </p:sp>
        <p:grpSp>
          <p:nvGrpSpPr>
            <p:cNvPr id="82" name="Groupe 13"/>
            <p:cNvGrpSpPr>
              <a:grpSpLocks/>
            </p:cNvGrpSpPr>
            <p:nvPr/>
          </p:nvGrpSpPr>
          <p:grpSpPr bwMode="auto">
            <a:xfrm>
              <a:off x="1000074" y="2500092"/>
              <a:ext cx="6286570" cy="786028"/>
              <a:chOff x="1214388" y="1571398"/>
              <a:chExt cx="6286570" cy="786028"/>
            </a:xfrm>
          </p:grpSpPr>
          <p:grpSp>
            <p:nvGrpSpPr>
              <p:cNvPr id="83" name="Groupe 69"/>
              <p:cNvGrpSpPr>
                <a:grpSpLocks/>
              </p:cNvGrpSpPr>
              <p:nvPr/>
            </p:nvGrpSpPr>
            <p:grpSpPr bwMode="auto">
              <a:xfrm>
                <a:off x="1214388" y="1571398"/>
                <a:ext cx="6286570" cy="786028"/>
                <a:chOff x="1214388" y="1571400"/>
                <a:chExt cx="6286570" cy="786028"/>
              </a:xfrm>
            </p:grpSpPr>
            <p:grpSp>
              <p:nvGrpSpPr>
                <p:cNvPr id="98" name="Group 7"/>
                <p:cNvGrpSpPr>
                  <a:grpSpLocks/>
                </p:cNvGrpSpPr>
                <p:nvPr/>
              </p:nvGrpSpPr>
              <p:grpSpPr bwMode="auto">
                <a:xfrm>
                  <a:off x="1354119" y="1571400"/>
                  <a:ext cx="523875" cy="559012"/>
                  <a:chOff x="720" y="1439"/>
                  <a:chExt cx="806" cy="857"/>
                </a:xfrm>
              </p:grpSpPr>
              <p:sp>
                <p:nvSpPr>
                  <p:cNvPr id="104" name="Oval 8"/>
                  <p:cNvSpPr>
                    <a:spLocks noChangeArrowheads="1"/>
                  </p:cNvSpPr>
                  <p:nvPr/>
                </p:nvSpPr>
                <p:spPr bwMode="gray">
                  <a:xfrm>
                    <a:off x="720" y="1490"/>
                    <a:ext cx="806" cy="80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 w="9525">
                    <a:solidFill>
                      <a:schemeClr val="accent2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 dirty="0"/>
                  </a:p>
                </p:txBody>
              </p:sp>
              <p:pic>
                <p:nvPicPr>
                  <p:cNvPr id="105" name="Picture 9" descr="drop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gray">
                  <a:xfrm>
                    <a:off x="725" y="1439"/>
                    <a:ext cx="800" cy="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99" name="Groupe 68"/>
                <p:cNvGrpSpPr>
                  <a:grpSpLocks/>
                </p:cNvGrpSpPr>
                <p:nvPr/>
              </p:nvGrpSpPr>
              <p:grpSpPr bwMode="auto">
                <a:xfrm>
                  <a:off x="1214388" y="1571611"/>
                  <a:ext cx="6286570" cy="785817"/>
                  <a:chOff x="1214388" y="1571611"/>
                  <a:chExt cx="6286570" cy="785817"/>
                </a:xfrm>
              </p:grpSpPr>
              <p:sp>
                <p:nvSpPr>
                  <p:cNvPr id="100" name="ZoneTexte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8794" y="1643050"/>
                    <a:ext cx="5500726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fr-FR" sz="2000" b="1"/>
                  </a:p>
                </p:txBody>
              </p:sp>
              <p:grpSp>
                <p:nvGrpSpPr>
                  <p:cNvPr id="101" name="Groupe 47"/>
                  <p:cNvGrpSpPr>
                    <a:grpSpLocks/>
                  </p:cNvGrpSpPr>
                  <p:nvPr/>
                </p:nvGrpSpPr>
                <p:grpSpPr bwMode="auto">
                  <a:xfrm>
                    <a:off x="1214388" y="1571611"/>
                    <a:ext cx="6286570" cy="785817"/>
                    <a:chOff x="1214388" y="1571611"/>
                    <a:chExt cx="6286570" cy="785817"/>
                  </a:xfrm>
                </p:grpSpPr>
                <p:sp>
                  <p:nvSpPr>
                    <p:cNvPr id="102" name="AutoShape 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1433494" y="1620825"/>
                      <a:ext cx="6067464" cy="503237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28575">
                      <a:solidFill>
                        <a:schemeClr val="accent3">
                          <a:lumMod val="75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pic>
                  <p:nvPicPr>
                    <p:cNvPr id="103" name="Picture 28" descr="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lum bright="-6000" contrast="24000"/>
                    </a:blip>
                    <a:srcRect l="42606" t="64474" r="19473"/>
                    <a:stretch>
                      <a:fillRect/>
                    </a:stretch>
                  </p:blipFill>
                  <p:spPr bwMode="auto">
                    <a:xfrm>
                      <a:off x="1214388" y="1571611"/>
                      <a:ext cx="655725" cy="7858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</p:grpSp>
          </p:grpSp>
          <p:sp>
            <p:nvSpPr>
              <p:cNvPr id="97" name="Text Box 10"/>
              <p:cNvSpPr txBox="1">
                <a:spLocks noChangeArrowheads="1"/>
              </p:cNvSpPr>
              <p:nvPr/>
            </p:nvSpPr>
            <p:spPr bwMode="gray">
              <a:xfrm>
                <a:off x="1428704" y="1571610"/>
                <a:ext cx="398463" cy="491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 smtClean="0">
                    <a:solidFill>
                      <a:srgbClr val="FFFFFF"/>
                    </a:solidFill>
                  </a:rPr>
                  <a:t>4</a:t>
                </a:r>
                <a:endParaRPr lang="en-US" sz="3200" b="1" i="1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3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25"/>
          <p:cNvCxnSpPr/>
          <p:nvPr/>
        </p:nvCxnSpPr>
        <p:spPr bwMode="gray">
          <a:xfrm>
            <a:off x="1763850" y="3679031"/>
            <a:ext cx="5616300" cy="0"/>
          </a:xfrm>
          <a:prstGeom prst="line">
            <a:avLst/>
          </a:prstGeom>
          <a:ln w="38100">
            <a:solidFill>
              <a:srgbClr val="C8C8C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 bwMode="auto">
          <a:xfrm>
            <a:off x="587829" y="3013785"/>
            <a:ext cx="923730" cy="550509"/>
          </a:xfrm>
          <a:prstGeom prst="ellipse">
            <a:avLst/>
          </a:prstGeom>
          <a:gradFill>
            <a:gsLst>
              <a:gs pos="0">
                <a:srgbClr val="DDDDDD">
                  <a:lumMod val="99000"/>
                  <a:lumOff val="1000"/>
                  <a:alpha val="0"/>
                </a:srgbClr>
              </a:gs>
              <a:gs pos="100000">
                <a:srgbClr val="FFFFFF">
                  <a:alpha val="68000"/>
                </a:srgbClr>
              </a:gs>
            </a:gsLst>
            <a:lin ang="16200000" scaled="1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/>
          <p:cNvSpPr/>
          <p:nvPr/>
        </p:nvSpPr>
        <p:spPr bwMode="auto">
          <a:xfrm>
            <a:off x="2340427" y="3011398"/>
            <a:ext cx="923730" cy="550509"/>
          </a:xfrm>
          <a:prstGeom prst="ellipse">
            <a:avLst/>
          </a:prstGeom>
          <a:gradFill>
            <a:gsLst>
              <a:gs pos="0">
                <a:srgbClr val="DDDDDD">
                  <a:lumMod val="99000"/>
                  <a:lumOff val="1000"/>
                  <a:alpha val="0"/>
                </a:srgbClr>
              </a:gs>
              <a:gs pos="100000">
                <a:srgbClr val="FFFFFF">
                  <a:alpha val="68000"/>
                </a:srgbClr>
              </a:gs>
            </a:gsLst>
            <a:lin ang="16200000" scaled="1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8028385" y="6000768"/>
            <a:ext cx="1115616" cy="857232"/>
            <a:chOff x="6762980" y="5143201"/>
            <a:chExt cx="1413080" cy="1351752"/>
          </a:xfrm>
        </p:grpSpPr>
        <p:sp>
          <p:nvSpPr>
            <p:cNvPr id="23" name="Oval 1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32"/>
            <p:cNvSpPr/>
            <p:nvPr/>
          </p:nvSpPr>
          <p:spPr>
            <a:xfrm>
              <a:off x="6762980" y="5143201"/>
              <a:ext cx="1093745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rgbClr val="002060"/>
                  </a:gs>
                  <a:gs pos="100000">
                    <a:srgbClr val="001132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alligraphy" pitchFamily="66" charset="0"/>
                </a:rPr>
                <a:t>9/31</a:t>
              </a:r>
              <a:endParaRPr lang="en-US" sz="1200" dirty="0">
                <a:latin typeface="Lucida Calligraphy" pitchFamily="66" charset="0"/>
              </a:endParaRPr>
            </a:p>
          </p:txBody>
        </p:sp>
      </p:grpSp>
      <p:sp>
        <p:nvSpPr>
          <p:cNvPr id="28" name="Ellipse 27"/>
          <p:cNvSpPr/>
          <p:nvPr/>
        </p:nvSpPr>
        <p:spPr bwMode="gray">
          <a:xfrm>
            <a:off x="3852000" y="2959031"/>
            <a:ext cx="1440000" cy="1440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AFAFA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3</a:t>
            </a:r>
            <a:endParaRPr lang="de-DE" sz="5400" b="1" noProof="1">
              <a:solidFill>
                <a:srgbClr val="AFAFA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30" name="Ellipse 29"/>
          <p:cNvSpPr/>
          <p:nvPr/>
        </p:nvSpPr>
        <p:spPr bwMode="gray">
          <a:xfrm>
            <a:off x="5616075" y="2959031"/>
            <a:ext cx="1440000" cy="1440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AFAFA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4</a:t>
            </a:r>
            <a:endParaRPr lang="de-DE" sz="5400" b="1" noProof="1">
              <a:solidFill>
                <a:srgbClr val="AFAFA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31" name="Ellipse 30"/>
          <p:cNvSpPr/>
          <p:nvPr/>
        </p:nvSpPr>
        <p:spPr bwMode="gray">
          <a:xfrm>
            <a:off x="7380150" y="2959031"/>
            <a:ext cx="1440000" cy="1440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7D7D7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AFAFA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5</a:t>
            </a:r>
            <a:endParaRPr lang="de-DE" sz="5400" b="1" noProof="1">
              <a:solidFill>
                <a:srgbClr val="AFAFA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32" name="_color1"/>
          <p:cNvSpPr/>
          <p:nvPr/>
        </p:nvSpPr>
        <p:spPr bwMode="gray">
          <a:xfrm>
            <a:off x="323850" y="2959031"/>
            <a:ext cx="1440000" cy="144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1</a:t>
            </a:r>
            <a:endParaRPr lang="de-DE" sz="5400" b="1" noProof="1">
              <a:solidFill>
                <a:srgbClr val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36" name="Rechteck 19"/>
          <p:cNvSpPr/>
          <p:nvPr/>
        </p:nvSpPr>
        <p:spPr bwMode="gray">
          <a:xfrm>
            <a:off x="1547664" y="4653136"/>
            <a:ext cx="2015965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sz="2400" b="1" noProof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et spécification  des besoins</a:t>
            </a:r>
            <a:endParaRPr lang="en-GB" sz="2400" b="1" noProof="1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hteck 22"/>
          <p:cNvSpPr/>
          <p:nvPr/>
        </p:nvSpPr>
        <p:spPr bwMode="gray">
          <a:xfrm>
            <a:off x="179512" y="1988840"/>
            <a:ext cx="211359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fr-FR" sz="2400" b="1" noProof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Présentation du cadre du projet </a:t>
            </a:r>
            <a:endParaRPr lang="en-GB" sz="2400" b="1" noProof="1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hteck 23"/>
          <p:cNvSpPr/>
          <p:nvPr/>
        </p:nvSpPr>
        <p:spPr bwMode="gray">
          <a:xfrm>
            <a:off x="5580112" y="4653136"/>
            <a:ext cx="17144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sz="2400" b="1" noProof="1" smtClean="0">
                <a:latin typeface="Times New Roman" pitchFamily="18" charset="0"/>
                <a:cs typeface="Times New Roman" pitchFamily="18" charset="0"/>
              </a:rPr>
              <a:t>Réalisation  </a:t>
            </a:r>
          </a:p>
        </p:txBody>
      </p:sp>
      <p:sp>
        <p:nvSpPr>
          <p:cNvPr id="39" name="Rechteck 23"/>
          <p:cNvSpPr/>
          <p:nvPr/>
        </p:nvSpPr>
        <p:spPr bwMode="gray">
          <a:xfrm>
            <a:off x="3707904" y="1988840"/>
            <a:ext cx="192882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sz="2400" b="1" noProof="1" smtClean="0">
                <a:latin typeface="Times New Roman" pitchFamily="18" charset="0"/>
                <a:cs typeface="Times New Roman" pitchFamily="18" charset="0"/>
              </a:rPr>
              <a:t>Conception</a:t>
            </a:r>
          </a:p>
        </p:txBody>
      </p:sp>
      <p:sp>
        <p:nvSpPr>
          <p:cNvPr id="40" name="Rechteck 23"/>
          <p:cNvSpPr/>
          <p:nvPr/>
        </p:nvSpPr>
        <p:spPr bwMode="gray">
          <a:xfrm>
            <a:off x="7164288" y="1844824"/>
            <a:ext cx="171448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01688" eaLnBrk="0" hangingPunct="0">
              <a:spcAft>
                <a:spcPct val="20000"/>
              </a:spcAft>
              <a:defRPr/>
            </a:pPr>
            <a:r>
              <a:rPr lang="en-GB" sz="2400" b="1" noProof="1" smtClean="0">
                <a:latin typeface="Times New Roman" pitchFamily="18" charset="0"/>
                <a:cs typeface="Times New Roman" pitchFamily="18" charset="0"/>
              </a:rPr>
              <a:t>Conclusion &amp; Perspective</a:t>
            </a:r>
          </a:p>
        </p:txBody>
      </p:sp>
      <p:sp>
        <p:nvSpPr>
          <p:cNvPr id="41" name="_color1"/>
          <p:cNvSpPr/>
          <p:nvPr/>
        </p:nvSpPr>
        <p:spPr bwMode="gray">
          <a:xfrm>
            <a:off x="2071670" y="2928934"/>
            <a:ext cx="1440000" cy="144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81000" h="190500"/>
          </a:sp3d>
        </p:spPr>
        <p:txBody>
          <a:bodyPr lIns="0" tIns="0" rIns="0" bIns="0" anchor="ctr" anchorCtr="1"/>
          <a:lstStyle/>
          <a:p>
            <a:pPr defTabSz="801688" eaLnBrk="0" hangingPunct="0">
              <a:defRPr/>
            </a:pPr>
            <a:r>
              <a:rPr lang="de-DE" sz="5400" b="1" noProof="1" smtClean="0">
                <a:solidFill>
                  <a:srgbClr val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Arial" charset="0"/>
              </a:rPr>
              <a:t>2</a:t>
            </a:r>
            <a:endParaRPr lang="de-DE" sz="5400" b="1" noProof="1">
              <a:solidFill>
                <a:srgbClr val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Arial" charset="0"/>
            </a:endParaRPr>
          </a:p>
        </p:txBody>
      </p:sp>
      <p:sp>
        <p:nvSpPr>
          <p:cNvPr id="20" name="Espace réservé de la date 91"/>
          <p:cNvSpPr txBox="1">
            <a:spLocks/>
          </p:cNvSpPr>
          <p:nvPr/>
        </p:nvSpPr>
        <p:spPr>
          <a:xfrm>
            <a:off x="-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12/06/2015</a:t>
            </a:r>
            <a:endParaRPr kumimoji="0" lang="de-DE" sz="1200" b="1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LOAD ORDER ID " val="1b5763d566a197c167f7fc6071eaa0e4"/>
</p:tagLst>
</file>

<file path=ppt/theme/theme1.xml><?xml version="1.0" encoding="utf-8"?>
<a:theme xmlns:a="http://schemas.openxmlformats.org/drawingml/2006/main" name="c01x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13961</TotalTime>
  <Words>1316</Words>
  <Application>Microsoft Office PowerPoint</Application>
  <PresentationFormat>Affichage à l'écran (4:3)</PresentationFormat>
  <Paragraphs>511</Paragraphs>
  <Slides>31</Slides>
  <Notes>23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c01x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(5 Items)</dc:title>
  <dc:creator>Windows User</dc:creator>
  <cp:lastModifiedBy>Amal</cp:lastModifiedBy>
  <cp:revision>1577</cp:revision>
  <dcterms:created xsi:type="dcterms:W3CDTF">2012-06-29T15:36:31Z</dcterms:created>
  <dcterms:modified xsi:type="dcterms:W3CDTF">2015-06-05T11:36:24Z</dcterms:modified>
</cp:coreProperties>
</file>