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sldIdLst>
    <p:sldId id="256" r:id="rId2"/>
    <p:sldId id="268" r:id="rId3"/>
    <p:sldId id="258" r:id="rId4"/>
    <p:sldId id="270" r:id="rId5"/>
    <p:sldId id="259" r:id="rId6"/>
    <p:sldId id="271" r:id="rId7"/>
    <p:sldId id="274" r:id="rId8"/>
    <p:sldId id="275" r:id="rId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8" autoAdjust="0"/>
    <p:restoredTop sz="76302" autoAdjust="0"/>
  </p:normalViewPr>
  <p:slideViewPr>
    <p:cSldViewPr>
      <p:cViewPr varScale="1">
        <p:scale>
          <a:sx n="57" d="100"/>
          <a:sy n="57" d="100"/>
        </p:scale>
        <p:origin x="1090"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E392C7-83B1-48E2-9A20-7DD348F3D973}" type="datetimeFigureOut">
              <a:rPr lang="fr-FR" smtClean="0"/>
              <a:t>04/03/2021</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46C393-9A46-4ADA-9FAF-B5928E8AA924}" type="slidenum">
              <a:rPr lang="fr-FR" smtClean="0"/>
              <a:t>‹N°›</a:t>
            </a:fld>
            <a:endParaRPr lang="fr-FR"/>
          </a:p>
        </p:txBody>
      </p:sp>
    </p:spTree>
    <p:extLst>
      <p:ext uri="{BB962C8B-B14F-4D97-AF65-F5344CB8AC3E}">
        <p14:creationId xmlns:p14="http://schemas.microsoft.com/office/powerpoint/2010/main" val="4178047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AB9F9F46-80AA-4392-B09A-A8BB83BAB4A0}" type="slidenum">
              <a:rPr lang="fr-FR" smtClean="0"/>
              <a:pPr/>
              <a:t>2</a:t>
            </a:fld>
            <a:endParaRPr lang="fr-FR" dirty="0"/>
          </a:p>
        </p:txBody>
      </p:sp>
    </p:spTree>
    <p:extLst>
      <p:ext uri="{BB962C8B-B14F-4D97-AF65-F5344CB8AC3E}">
        <p14:creationId xmlns:p14="http://schemas.microsoft.com/office/powerpoint/2010/main" val="1229244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546C393-9A46-4ADA-9FAF-B5928E8AA924}" type="slidenum">
              <a:rPr lang="fr-FR" smtClean="0"/>
              <a:t>5</a:t>
            </a:fld>
            <a:endParaRPr lang="fr-FR"/>
          </a:p>
        </p:txBody>
      </p:sp>
    </p:spTree>
    <p:extLst>
      <p:ext uri="{BB962C8B-B14F-4D97-AF65-F5344CB8AC3E}">
        <p14:creationId xmlns:p14="http://schemas.microsoft.com/office/powerpoint/2010/main" val="1463912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546C393-9A46-4ADA-9FAF-B5928E8AA924}" type="slidenum">
              <a:rPr lang="fr-FR" smtClean="0"/>
              <a:t>6</a:t>
            </a:fld>
            <a:endParaRPr lang="fr-FR"/>
          </a:p>
        </p:txBody>
      </p:sp>
    </p:spTree>
    <p:extLst>
      <p:ext uri="{BB962C8B-B14F-4D97-AF65-F5344CB8AC3E}">
        <p14:creationId xmlns:p14="http://schemas.microsoft.com/office/powerpoint/2010/main" val="1677524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546C393-9A46-4ADA-9FAF-B5928E8AA924}" type="slidenum">
              <a:rPr lang="fr-FR" smtClean="0"/>
              <a:t>7</a:t>
            </a:fld>
            <a:endParaRPr lang="fr-FR"/>
          </a:p>
        </p:txBody>
      </p:sp>
    </p:spTree>
    <p:extLst>
      <p:ext uri="{BB962C8B-B14F-4D97-AF65-F5344CB8AC3E}">
        <p14:creationId xmlns:p14="http://schemas.microsoft.com/office/powerpoint/2010/main" val="2751301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546C393-9A46-4ADA-9FAF-B5928E8AA924}" type="slidenum">
              <a:rPr lang="fr-FR" smtClean="0"/>
              <a:t>8</a:t>
            </a:fld>
            <a:endParaRPr lang="fr-FR"/>
          </a:p>
        </p:txBody>
      </p:sp>
    </p:spTree>
    <p:extLst>
      <p:ext uri="{BB962C8B-B14F-4D97-AF65-F5344CB8AC3E}">
        <p14:creationId xmlns:p14="http://schemas.microsoft.com/office/powerpoint/2010/main" val="2904058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Templateswise.co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3363838"/>
            <a:ext cx="7772400" cy="685899"/>
          </a:xfrm>
        </p:spPr>
        <p:txBody>
          <a:bodyPr/>
          <a:lstStyle>
            <a:lvl1pPr>
              <a:defRPr sz="4000">
                <a:solidFill>
                  <a:schemeClr val="bg1"/>
                </a:solidFill>
              </a:defRPr>
            </a:lvl1pPr>
          </a:lstStyle>
          <a:p>
            <a:r>
              <a:rPr lang="en-US" dirty="0" smtClean="0"/>
              <a:t>NAME OF PRESENTATION</a:t>
            </a:r>
            <a:endParaRPr lang="en-US" dirty="0"/>
          </a:p>
        </p:txBody>
      </p:sp>
      <p:sp>
        <p:nvSpPr>
          <p:cNvPr id="3" name="Subtitle 2"/>
          <p:cNvSpPr>
            <a:spLocks noGrp="1"/>
          </p:cNvSpPr>
          <p:nvPr>
            <p:ph type="subTitle" idx="1" hasCustomPrompt="1"/>
          </p:nvPr>
        </p:nvSpPr>
        <p:spPr>
          <a:xfrm>
            <a:off x="1371600" y="3867894"/>
            <a:ext cx="6400800" cy="593204"/>
          </a:xfrm>
        </p:spPr>
        <p:txBody>
          <a:bodyPr>
            <a:normAutofit/>
          </a:bodyPr>
          <a:lstStyle>
            <a:lvl1pPr marL="0" indent="0" algn="ctr">
              <a:buNone/>
              <a:defRPr sz="2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Company Name</a:t>
            </a:r>
            <a:endParaRPr lang="en-US" dirty="0"/>
          </a:p>
        </p:txBody>
      </p:sp>
      <p:sp>
        <p:nvSpPr>
          <p:cNvPr id="4" name="Date Placeholder 3"/>
          <p:cNvSpPr>
            <a:spLocks noGrp="1"/>
          </p:cNvSpPr>
          <p:nvPr>
            <p:ph type="dt" sz="half" idx="10"/>
          </p:nvPr>
        </p:nvSpPr>
        <p:spPr/>
        <p:txBody>
          <a:bodyPr/>
          <a:lstStyle/>
          <a:p>
            <a:fld id="{D55ADAFA-567E-4F10-8479-913B3BB5066D}" type="datetime1">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713451-F6E1-4628-A8E3-1405590B0C33}" type="slidenum">
              <a:rPr lang="en-US" smtClean="0"/>
              <a:t>‹N°›</a:t>
            </a:fld>
            <a:endParaRPr lang="en-US"/>
          </a:p>
        </p:txBody>
      </p:sp>
    </p:spTree>
    <p:extLst>
      <p:ext uri="{BB962C8B-B14F-4D97-AF65-F5344CB8AC3E}">
        <p14:creationId xmlns:p14="http://schemas.microsoft.com/office/powerpoint/2010/main" val="267662438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 Templateswise.co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95736" y="205979"/>
            <a:ext cx="6491064" cy="857250"/>
          </a:xfrm>
        </p:spPr>
        <p:txBody>
          <a:bodyPr/>
          <a:lstStyle>
            <a:lvl1pPr algn="l">
              <a:defRPr/>
            </a:lvl1pPr>
          </a:lstStyle>
          <a:p>
            <a:r>
              <a:rPr lang="en-US" dirty="0" smtClean="0"/>
              <a:t>Title</a:t>
            </a:r>
            <a:endParaRPr lang="en-US" dirty="0"/>
          </a:p>
        </p:txBody>
      </p:sp>
      <p:sp>
        <p:nvSpPr>
          <p:cNvPr id="3" name="Content Placeholder 2"/>
          <p:cNvSpPr>
            <a:spLocks noGrp="1"/>
          </p:cNvSpPr>
          <p:nvPr>
            <p:ph idx="1" hasCustomPrompt="1"/>
          </p:nvPr>
        </p:nvSpPr>
        <p:spPr>
          <a:xfrm>
            <a:off x="2195736" y="1200151"/>
            <a:ext cx="6491064" cy="3394472"/>
          </a:xfrm>
        </p:spPr>
        <p:txBody>
          <a:body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adipisicing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a:t>
            </a:r>
            <a:endParaRPr lang="en-US" dirty="0"/>
          </a:p>
        </p:txBody>
      </p:sp>
      <p:sp>
        <p:nvSpPr>
          <p:cNvPr id="4" name="Date Placeholder 3"/>
          <p:cNvSpPr>
            <a:spLocks noGrp="1"/>
          </p:cNvSpPr>
          <p:nvPr>
            <p:ph type="dt" sz="half" idx="10"/>
          </p:nvPr>
        </p:nvSpPr>
        <p:spPr/>
        <p:txBody>
          <a:bodyPr/>
          <a:lstStyle/>
          <a:p>
            <a:fld id="{22EC5959-4869-4340-8B37-781A20F72D05}" type="datetime1">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713451-F6E1-4628-A8E3-1405590B0C33}" type="slidenum">
              <a:rPr lang="en-US" smtClean="0"/>
              <a:t>‹N°›</a:t>
            </a:fld>
            <a:endParaRPr lang="en-US"/>
          </a:p>
        </p:txBody>
      </p:sp>
    </p:spTree>
    <p:extLst>
      <p:ext uri="{BB962C8B-B14F-4D97-AF65-F5344CB8AC3E}">
        <p14:creationId xmlns:p14="http://schemas.microsoft.com/office/powerpoint/2010/main" val="122958761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2 - Templateswise.co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27534"/>
            <a:ext cx="8229600" cy="857250"/>
          </a:xfrm>
        </p:spPr>
        <p:txBody>
          <a:bodyPr/>
          <a:lstStyle>
            <a:lvl1pPr>
              <a:defRPr/>
            </a:lvl1pPr>
          </a:lstStyle>
          <a:p>
            <a:r>
              <a:rPr lang="en-US" dirty="0" smtClean="0"/>
              <a:t>Title</a:t>
            </a:r>
            <a:endParaRPr lang="en-US" dirty="0"/>
          </a:p>
        </p:txBody>
      </p:sp>
      <p:sp>
        <p:nvSpPr>
          <p:cNvPr id="3" name="Content Placeholder 2"/>
          <p:cNvSpPr>
            <a:spLocks noGrp="1"/>
          </p:cNvSpPr>
          <p:nvPr>
            <p:ph idx="1" hasCustomPrompt="1"/>
          </p:nvPr>
        </p:nvSpPr>
        <p:spPr>
          <a:xfrm>
            <a:off x="457200" y="1491629"/>
            <a:ext cx="8229600" cy="3102993"/>
          </a:xfrm>
        </p:spPr>
        <p:txBody>
          <a:bodyPr/>
          <a:lstStyle>
            <a:lvl1pPr marL="0" indent="0" algn="ctr">
              <a:buNone/>
              <a:defRPr/>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adipisicing</a:t>
            </a:r>
            <a:r>
              <a:rPr lang="en-US" dirty="0" smtClean="0"/>
              <a:t> </a:t>
            </a:r>
            <a:r>
              <a:rPr lang="en-US" dirty="0" err="1" smtClean="0"/>
              <a:t>elit</a:t>
            </a:r>
            <a:r>
              <a:rPr lang="en-US" dirty="0" smtClean="0"/>
              <a:t>, </a:t>
            </a:r>
            <a:r>
              <a:rPr lang="en-US" dirty="0" err="1" smtClean="0"/>
              <a:t>sed</a:t>
            </a:r>
            <a:r>
              <a:rPr lang="en-US" dirty="0" smtClean="0"/>
              <a:t> do </a:t>
            </a:r>
            <a:r>
              <a:rPr lang="en-US" dirty="0" err="1" smtClean="0"/>
              <a:t>eiusmod</a:t>
            </a:r>
            <a:r>
              <a:rPr lang="en-US" dirty="0" smtClean="0"/>
              <a:t> </a:t>
            </a:r>
            <a:r>
              <a:rPr lang="en-US" dirty="0" err="1" smtClean="0"/>
              <a:t>tempor</a:t>
            </a:r>
            <a:r>
              <a:rPr lang="en-US" dirty="0" smtClean="0"/>
              <a:t> </a:t>
            </a:r>
            <a:r>
              <a:rPr lang="en-US" dirty="0" err="1" smtClean="0"/>
              <a:t>incididunt</a:t>
            </a:r>
            <a:r>
              <a:rPr lang="en-US" dirty="0" smtClean="0"/>
              <a:t> </a:t>
            </a:r>
            <a:r>
              <a:rPr lang="en-US" dirty="0" err="1" smtClean="0"/>
              <a:t>ut</a:t>
            </a:r>
            <a:r>
              <a:rPr lang="en-US" dirty="0" smtClean="0"/>
              <a:t> </a:t>
            </a:r>
            <a:r>
              <a:rPr lang="en-US" dirty="0" err="1" smtClean="0"/>
              <a:t>labore</a:t>
            </a:r>
            <a:r>
              <a:rPr lang="en-US" dirty="0" smtClean="0"/>
              <a:t> et </a:t>
            </a:r>
            <a:r>
              <a:rPr lang="en-US" dirty="0" err="1" smtClean="0"/>
              <a:t>dolore</a:t>
            </a:r>
            <a:r>
              <a:rPr lang="en-US" dirty="0" smtClean="0"/>
              <a:t> magna </a:t>
            </a:r>
            <a:r>
              <a:rPr lang="en-US" dirty="0" err="1" smtClean="0"/>
              <a:t>aliqua</a:t>
            </a:r>
            <a:r>
              <a:rPr lang="en-US" dirty="0" smtClean="0"/>
              <a:t>.</a:t>
            </a:r>
            <a:endParaRPr lang="en-US" dirty="0"/>
          </a:p>
        </p:txBody>
      </p:sp>
      <p:sp>
        <p:nvSpPr>
          <p:cNvPr id="4" name="Date Placeholder 3"/>
          <p:cNvSpPr>
            <a:spLocks noGrp="1"/>
          </p:cNvSpPr>
          <p:nvPr>
            <p:ph type="dt" sz="half" idx="10"/>
          </p:nvPr>
        </p:nvSpPr>
        <p:spPr/>
        <p:txBody>
          <a:bodyPr/>
          <a:lstStyle/>
          <a:p>
            <a:fld id="{C9EF1BC9-377B-4957-AE93-6F558508B9AE}" type="datetime1">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713451-F6E1-4628-A8E3-1405590B0C33}" type="slidenum">
              <a:rPr lang="en-US" smtClean="0"/>
              <a:t>‹N°›</a:t>
            </a:fld>
            <a:endParaRPr lang="en-US"/>
          </a:p>
        </p:txBody>
      </p:sp>
    </p:spTree>
    <p:extLst>
      <p:ext uri="{BB962C8B-B14F-4D97-AF65-F5344CB8AC3E}">
        <p14:creationId xmlns:p14="http://schemas.microsoft.com/office/powerpoint/2010/main" val="22364936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fr-FR" noProof="0" smtClean="0"/>
              <a:t>Modifiez le style du titre</a:t>
            </a:r>
            <a:endParaRPr lang="en-US" noProof="0"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fr-FR" noProof="0" smtClean="0"/>
              <a:t>Modifiez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en-US" noProof="0"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0043EA8-7A22-4CFE-9344-35BFCD33BEF6}" type="datetime1">
              <a:rPr lang="en-US" noProof="0" smtClean="0"/>
              <a:t>3/4/2021</a:t>
            </a:fld>
            <a:endParaRPr lang="en-US" noProof="0"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2713451-F6E1-4628-A8E3-1405590B0C33}" type="slidenum">
              <a:rPr lang="en-US" noProof="0" smtClean="0"/>
              <a:t>‹N°›</a:t>
            </a:fld>
            <a:endParaRPr lang="en-US" noProof="0" dirty="0"/>
          </a:p>
        </p:txBody>
      </p:sp>
    </p:spTree>
    <p:extLst>
      <p:ext uri="{BB962C8B-B14F-4D97-AF65-F5344CB8AC3E}">
        <p14:creationId xmlns:p14="http://schemas.microsoft.com/office/powerpoint/2010/main" val="267841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2881437"/>
            <a:ext cx="7772400" cy="410393"/>
          </a:xfrm>
        </p:spPr>
        <p:txBody>
          <a:bodyPr>
            <a:normAutofit fontScale="90000"/>
          </a:bodyPr>
          <a:lstStyle/>
          <a:p>
            <a:r>
              <a:rPr lang="en-US" dirty="0" smtClean="0"/>
              <a:t>RDBMS</a:t>
            </a:r>
            <a:endParaRPr lang="en-US" dirty="0"/>
          </a:p>
        </p:txBody>
      </p:sp>
      <p:sp>
        <p:nvSpPr>
          <p:cNvPr id="3" name="Subtitle 2"/>
          <p:cNvSpPr>
            <a:spLocks noGrp="1"/>
          </p:cNvSpPr>
          <p:nvPr>
            <p:ph type="subTitle" idx="1"/>
          </p:nvPr>
        </p:nvSpPr>
        <p:spPr>
          <a:xfrm>
            <a:off x="827584" y="3867894"/>
            <a:ext cx="7484368" cy="936104"/>
          </a:xfrm>
        </p:spPr>
        <p:txBody>
          <a:bodyPr>
            <a:normAutofit fontScale="40000" lnSpcReduction="20000"/>
          </a:bodyPr>
          <a:lstStyle/>
          <a:p>
            <a:pPr algn="l"/>
            <a:r>
              <a:rPr lang="en-US" sz="6000" b="1" dirty="0" err="1" smtClean="0">
                <a:solidFill>
                  <a:srgbClr val="00B0F0"/>
                </a:solidFill>
              </a:rPr>
              <a:t>Réalisé</a:t>
            </a:r>
            <a:r>
              <a:rPr lang="en-US" sz="6000" b="1" dirty="0" smtClean="0">
                <a:solidFill>
                  <a:srgbClr val="00B0F0"/>
                </a:solidFill>
              </a:rPr>
              <a:t> par :</a:t>
            </a:r>
          </a:p>
          <a:p>
            <a:pPr algn="l"/>
            <a:r>
              <a:rPr lang="en-US" sz="6000" b="1" dirty="0">
                <a:solidFill>
                  <a:srgbClr val="00B0F0"/>
                </a:solidFill>
              </a:rPr>
              <a:t> </a:t>
            </a:r>
            <a:r>
              <a:rPr lang="en-US" sz="6000" b="1" dirty="0" smtClean="0">
                <a:solidFill>
                  <a:srgbClr val="00B0F0"/>
                </a:solidFill>
              </a:rPr>
              <a:t>                                                           BEN SASSI Sabrine</a:t>
            </a:r>
          </a:p>
          <a:p>
            <a:r>
              <a:rPr lang="en-US" dirty="0" smtClean="0"/>
              <a:t>                                                                  </a:t>
            </a:r>
            <a:endParaRPr lang="en-US" sz="5100" b="1" dirty="0">
              <a:solidFill>
                <a:schemeClr val="accent6">
                  <a:lumMod val="75000"/>
                </a:schemeClr>
              </a:solidFill>
            </a:endParaRPr>
          </a:p>
        </p:txBody>
      </p:sp>
      <p:sp>
        <p:nvSpPr>
          <p:cNvPr id="5" name="Rectangle 4"/>
          <p:cNvSpPr/>
          <p:nvPr/>
        </p:nvSpPr>
        <p:spPr>
          <a:xfrm>
            <a:off x="827584" y="715885"/>
            <a:ext cx="7056784" cy="923330"/>
          </a:xfrm>
          <a:prstGeom prst="rect">
            <a:avLst/>
          </a:prstGeom>
        </p:spPr>
        <p:txBody>
          <a:bodyPr wrap="square">
            <a:spAutoFit/>
          </a:bodyPr>
          <a:lstStyle/>
          <a:p>
            <a:pPr algn="ctr"/>
            <a:r>
              <a:rPr lang="fr-FR" sz="5400" b="1" dirty="0" smtClean="0">
                <a:latin typeface="Cambria Math" panose="02040503050406030204" pitchFamily="18" charset="0"/>
                <a:ea typeface="Cambria Math" panose="02040503050406030204" pitchFamily="18" charset="0"/>
              </a:rPr>
              <a:t>GOMY</a:t>
            </a:r>
            <a:r>
              <a:rPr lang="fr-FR" sz="5400" b="1" dirty="0" smtClean="0">
                <a:solidFill>
                  <a:srgbClr val="FF0000"/>
                </a:solidFill>
                <a:latin typeface="Cambria Math" panose="02040503050406030204" pitchFamily="18" charset="0"/>
                <a:ea typeface="Cambria Math" panose="02040503050406030204" pitchFamily="18" charset="0"/>
              </a:rPr>
              <a:t>C</a:t>
            </a:r>
            <a:r>
              <a:rPr lang="fr-FR" sz="5400" b="1" dirty="0" smtClean="0">
                <a:latin typeface="Cambria Math" panose="02040503050406030204" pitchFamily="18" charset="0"/>
                <a:ea typeface="Cambria Math" panose="02040503050406030204" pitchFamily="18" charset="0"/>
              </a:rPr>
              <a:t>ODE</a:t>
            </a:r>
            <a:endParaRPr lang="fr-FR" sz="54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979024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Text Box 3"/>
          <p:cNvSpPr txBox="1">
            <a:spLocks noChangeArrowheads="1"/>
          </p:cNvSpPr>
          <p:nvPr/>
        </p:nvSpPr>
        <p:spPr bwMode="auto">
          <a:xfrm>
            <a:off x="2388394" y="541735"/>
            <a:ext cx="184731" cy="300082"/>
          </a:xfrm>
          <a:prstGeom prst="rect">
            <a:avLst/>
          </a:prstGeom>
          <a:noFill/>
          <a:ln w="9525">
            <a:noFill/>
            <a:miter lim="800000"/>
            <a:headEnd/>
            <a:tailEnd/>
          </a:ln>
          <a:effectLst/>
        </p:spPr>
        <p:txBody>
          <a:bodyPr wrap="none">
            <a:spAutoFit/>
          </a:bodyPr>
          <a:lstStyle/>
          <a:p>
            <a:pPr algn="l"/>
            <a:endParaRPr lang="fr-FR" sz="1350" dirty="0"/>
          </a:p>
        </p:txBody>
      </p:sp>
      <p:sp>
        <p:nvSpPr>
          <p:cNvPr id="70702" name="AutoShape 58"/>
          <p:cNvSpPr>
            <a:spLocks noChangeArrowheads="1"/>
          </p:cNvSpPr>
          <p:nvPr/>
        </p:nvSpPr>
        <p:spPr bwMode="ltGray">
          <a:xfrm rot="5400000">
            <a:off x="-20240" y="767318"/>
            <a:ext cx="3618310" cy="3577829"/>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headEnd/>
            <a:tailEnd/>
          </a:ln>
          <a:effectLst/>
        </p:spPr>
        <p:txBody>
          <a:bodyPr wrap="none" anchor="ctr"/>
          <a:lstStyle/>
          <a:p>
            <a:endParaRPr lang="fr-FR" sz="1350" dirty="0"/>
          </a:p>
        </p:txBody>
      </p:sp>
      <p:sp>
        <p:nvSpPr>
          <p:cNvPr id="70706" name="architecture"/>
          <p:cNvSpPr>
            <a:spLocks noChangeArrowheads="1"/>
          </p:cNvSpPr>
          <p:nvPr/>
        </p:nvSpPr>
        <p:spPr bwMode="gray">
          <a:xfrm>
            <a:off x="3577830" y="2816275"/>
            <a:ext cx="4760595" cy="686598"/>
          </a:xfrm>
          <a:prstGeom prst="roundRect">
            <a:avLst>
              <a:gd name="adj" fmla="val 50000"/>
            </a:avLst>
          </a:prstGeom>
          <a:solidFill>
            <a:schemeClr val="tx2">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en-US" sz="2000" b="1" i="1" dirty="0" smtClean="0">
                <a:latin typeface="Times New Roman" panose="02020603050405020304" pitchFamily="18" charset="0"/>
                <a:cs typeface="Times New Roman" panose="02020603050405020304" pitchFamily="18" charset="0"/>
              </a:rPr>
              <a:t>SQL SERVER.</a:t>
            </a:r>
            <a:endParaRPr lang="en-US" sz="2000" b="1" dirty="0">
              <a:latin typeface="Times New Roman" panose="02020603050405020304" pitchFamily="18" charset="0"/>
              <a:cs typeface="Times New Roman" panose="02020603050405020304" pitchFamily="18" charset="0"/>
            </a:endParaRPr>
          </a:p>
        </p:txBody>
      </p:sp>
      <p:grpSp>
        <p:nvGrpSpPr>
          <p:cNvPr id="4" name="Group 67"/>
          <p:cNvGrpSpPr>
            <a:grpSpLocks/>
          </p:cNvGrpSpPr>
          <p:nvPr/>
        </p:nvGrpSpPr>
        <p:grpSpPr bwMode="auto">
          <a:xfrm>
            <a:off x="3108801" y="2936052"/>
            <a:ext cx="290881" cy="421990"/>
            <a:chOff x="2078" y="1295"/>
            <a:chExt cx="1644" cy="2385"/>
          </a:xfrm>
        </p:grpSpPr>
        <p:sp>
          <p:nvSpPr>
            <p:cNvPr id="70724" name="Oval 68"/>
            <p:cNvSpPr>
              <a:spLocks noChangeArrowheads="1"/>
            </p:cNvSpPr>
            <p:nvPr/>
          </p:nvSpPr>
          <p:spPr bwMode="gray">
            <a:xfrm>
              <a:off x="2078" y="1680"/>
              <a:ext cx="1615" cy="1615"/>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anchor="ctr"/>
            <a:lstStyle/>
            <a:p>
              <a:endParaRPr lang="fr-FR" sz="1350" dirty="0"/>
            </a:p>
          </p:txBody>
        </p:sp>
        <p:sp>
          <p:nvSpPr>
            <p:cNvPr id="70725" name="Oval 69"/>
            <p:cNvSpPr>
              <a:spLocks noChangeArrowheads="1"/>
            </p:cNvSpPr>
            <p:nvPr/>
          </p:nvSpPr>
          <p:spPr bwMode="gray">
            <a:xfrm>
              <a:off x="2170" y="1771"/>
              <a:ext cx="1430" cy="1430"/>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anchor="ctr"/>
            <a:lstStyle/>
            <a:p>
              <a:endParaRPr lang="fr-FR" sz="1350" dirty="0"/>
            </a:p>
          </p:txBody>
        </p:sp>
        <p:sp>
          <p:nvSpPr>
            <p:cNvPr id="70726" name="Oval 70"/>
            <p:cNvSpPr>
              <a:spLocks noChangeArrowheads="1"/>
            </p:cNvSpPr>
            <p:nvPr/>
          </p:nvSpPr>
          <p:spPr bwMode="gray">
            <a:xfrm>
              <a:off x="2254" y="1295"/>
              <a:ext cx="1468" cy="2385"/>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anchor="ctr">
              <a:spAutoFit/>
            </a:bodyPr>
            <a:lstStyle/>
            <a:p>
              <a:endParaRPr lang="fr-FR" sz="1350" dirty="0"/>
            </a:p>
          </p:txBody>
        </p:sp>
        <p:sp>
          <p:nvSpPr>
            <p:cNvPr id="70727" name="Oval 71"/>
            <p:cNvSpPr>
              <a:spLocks noChangeArrowheads="1"/>
            </p:cNvSpPr>
            <p:nvPr/>
          </p:nvSpPr>
          <p:spPr bwMode="gray">
            <a:xfrm>
              <a:off x="2254" y="1295"/>
              <a:ext cx="1468" cy="2385"/>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anchor="ctr">
              <a:spAutoFit/>
            </a:bodyPr>
            <a:lstStyle/>
            <a:p>
              <a:endParaRPr lang="fr-FR" sz="1350" dirty="0"/>
            </a:p>
          </p:txBody>
        </p:sp>
        <p:sp>
          <p:nvSpPr>
            <p:cNvPr id="70728" name="Oval 72"/>
            <p:cNvSpPr>
              <a:spLocks noChangeArrowheads="1"/>
            </p:cNvSpPr>
            <p:nvPr/>
          </p:nvSpPr>
          <p:spPr bwMode="gray">
            <a:xfrm>
              <a:off x="2337" y="1295"/>
              <a:ext cx="1096" cy="2385"/>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spAutoFit/>
            </a:bodyPr>
            <a:lstStyle/>
            <a:p>
              <a:endParaRPr lang="fr-FR" sz="1350" dirty="0"/>
            </a:p>
          </p:txBody>
        </p:sp>
        <p:sp>
          <p:nvSpPr>
            <p:cNvPr id="70729" name="Oval 73"/>
            <p:cNvSpPr>
              <a:spLocks noChangeArrowheads="1"/>
            </p:cNvSpPr>
            <p:nvPr/>
          </p:nvSpPr>
          <p:spPr bwMode="gray">
            <a:xfrm>
              <a:off x="2337" y="1295"/>
              <a:ext cx="1096" cy="2385"/>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spAutoFit/>
            </a:bodyPr>
            <a:lstStyle/>
            <a:p>
              <a:endParaRPr lang="fr-FR" sz="1350" dirty="0"/>
            </a:p>
          </p:txBody>
        </p:sp>
      </p:grpSp>
      <p:sp>
        <p:nvSpPr>
          <p:cNvPr id="70707" name="principe de fonctionnement"/>
          <p:cNvSpPr>
            <a:spLocks noChangeArrowheads="1"/>
          </p:cNvSpPr>
          <p:nvPr/>
        </p:nvSpPr>
        <p:spPr bwMode="gray">
          <a:xfrm>
            <a:off x="3608971" y="1936966"/>
            <a:ext cx="4573572" cy="541713"/>
          </a:xfrm>
          <a:prstGeom prst="roundRect">
            <a:avLst>
              <a:gd name="adj" fmla="val 50000"/>
            </a:avLst>
          </a:prstGeom>
          <a:solidFill>
            <a:schemeClr val="tx2">
              <a:lumMod val="20000"/>
              <a:lumOff val="80000"/>
            </a:schemeClr>
          </a:solidFill>
          <a:ln>
            <a:solidFill>
              <a:schemeClr val="bg2">
                <a:lumMod val="50000"/>
              </a:schemeClr>
            </a:solidFill>
            <a:headEnd/>
            <a:tailEnd/>
          </a:ln>
        </p:spPr>
        <p:style>
          <a:lnRef idx="2">
            <a:schemeClr val="accent5"/>
          </a:lnRef>
          <a:fillRef idx="1">
            <a:schemeClr val="lt1"/>
          </a:fillRef>
          <a:effectRef idx="0">
            <a:schemeClr val="accent5"/>
          </a:effectRef>
          <a:fontRef idx="minor">
            <a:schemeClr val="dk1"/>
          </a:fontRef>
        </p:style>
        <p:txBody>
          <a:bodyPr wrap="none" anchor="ctr"/>
          <a:lstStyle/>
          <a:p>
            <a:r>
              <a:rPr lang="en-US" sz="2000" b="1" i="1" dirty="0" smtClean="0">
                <a:latin typeface="Times New Roman" panose="02020603050405020304" pitchFamily="18" charset="0"/>
                <a:cs typeface="Times New Roman" panose="02020603050405020304" pitchFamily="18" charset="0"/>
              </a:rPr>
              <a:t>PostgreSQL</a:t>
            </a:r>
            <a:endParaRPr lang="en-US" sz="2000" b="1" dirty="0">
              <a:latin typeface="Times New Roman" panose="02020603050405020304" pitchFamily="18" charset="0"/>
              <a:cs typeface="Times New Roman" panose="02020603050405020304" pitchFamily="18" charset="0"/>
            </a:endParaRPr>
          </a:p>
        </p:txBody>
      </p:sp>
      <p:grpSp>
        <p:nvGrpSpPr>
          <p:cNvPr id="5" name="Group 60"/>
          <p:cNvGrpSpPr>
            <a:grpSpLocks/>
          </p:cNvGrpSpPr>
          <p:nvPr/>
        </p:nvGrpSpPr>
        <p:grpSpPr bwMode="auto">
          <a:xfrm>
            <a:off x="3119226" y="1996827"/>
            <a:ext cx="290881" cy="421990"/>
            <a:chOff x="2078" y="1295"/>
            <a:chExt cx="1644" cy="2385"/>
          </a:xfrm>
        </p:grpSpPr>
        <p:sp>
          <p:nvSpPr>
            <p:cNvPr id="70717" name="Oval 61"/>
            <p:cNvSpPr>
              <a:spLocks noChangeArrowheads="1"/>
            </p:cNvSpPr>
            <p:nvPr/>
          </p:nvSpPr>
          <p:spPr bwMode="gray">
            <a:xfrm>
              <a:off x="2078" y="1680"/>
              <a:ext cx="1615" cy="1615"/>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anchor="ctr"/>
            <a:lstStyle/>
            <a:p>
              <a:endParaRPr lang="fr-FR" sz="1350" dirty="0"/>
            </a:p>
          </p:txBody>
        </p:sp>
        <p:sp>
          <p:nvSpPr>
            <p:cNvPr id="70718" name="Oval 62"/>
            <p:cNvSpPr>
              <a:spLocks noChangeArrowheads="1"/>
            </p:cNvSpPr>
            <p:nvPr/>
          </p:nvSpPr>
          <p:spPr bwMode="gray">
            <a:xfrm>
              <a:off x="2170" y="1771"/>
              <a:ext cx="1430" cy="1430"/>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anchor="ctr"/>
            <a:lstStyle/>
            <a:p>
              <a:endParaRPr lang="fr-FR" sz="1350" dirty="0"/>
            </a:p>
          </p:txBody>
        </p:sp>
        <p:sp>
          <p:nvSpPr>
            <p:cNvPr id="70719" name="Oval 63"/>
            <p:cNvSpPr>
              <a:spLocks noChangeArrowheads="1"/>
            </p:cNvSpPr>
            <p:nvPr/>
          </p:nvSpPr>
          <p:spPr bwMode="gray">
            <a:xfrm>
              <a:off x="2254" y="1295"/>
              <a:ext cx="1468" cy="2385"/>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anchor="ctr">
              <a:spAutoFit/>
            </a:bodyPr>
            <a:lstStyle/>
            <a:p>
              <a:endParaRPr lang="fr-FR" sz="1350" dirty="0"/>
            </a:p>
          </p:txBody>
        </p:sp>
        <p:sp>
          <p:nvSpPr>
            <p:cNvPr id="70720" name="Oval 64"/>
            <p:cNvSpPr>
              <a:spLocks noChangeArrowheads="1"/>
            </p:cNvSpPr>
            <p:nvPr/>
          </p:nvSpPr>
          <p:spPr bwMode="gray">
            <a:xfrm>
              <a:off x="2254" y="1295"/>
              <a:ext cx="1468" cy="2385"/>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anchor="ctr">
              <a:spAutoFit/>
            </a:bodyPr>
            <a:lstStyle/>
            <a:p>
              <a:endParaRPr lang="fr-FR" sz="1350" dirty="0"/>
            </a:p>
          </p:txBody>
        </p:sp>
        <p:sp>
          <p:nvSpPr>
            <p:cNvPr id="70721" name="Oval 65"/>
            <p:cNvSpPr>
              <a:spLocks noChangeArrowheads="1"/>
            </p:cNvSpPr>
            <p:nvPr/>
          </p:nvSpPr>
          <p:spPr bwMode="gray">
            <a:xfrm>
              <a:off x="2337" y="1295"/>
              <a:ext cx="1096" cy="2385"/>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spAutoFit/>
            </a:bodyPr>
            <a:lstStyle/>
            <a:p>
              <a:endParaRPr lang="fr-FR" sz="1350" dirty="0"/>
            </a:p>
          </p:txBody>
        </p:sp>
        <p:sp>
          <p:nvSpPr>
            <p:cNvPr id="70722" name="Oval 66"/>
            <p:cNvSpPr>
              <a:spLocks noChangeArrowheads="1"/>
            </p:cNvSpPr>
            <p:nvPr/>
          </p:nvSpPr>
          <p:spPr bwMode="gray">
            <a:xfrm>
              <a:off x="2337" y="1295"/>
              <a:ext cx="1096" cy="2385"/>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spAutoFit/>
            </a:bodyPr>
            <a:lstStyle/>
            <a:p>
              <a:endParaRPr lang="fr-FR" sz="1350" dirty="0"/>
            </a:p>
          </p:txBody>
        </p:sp>
      </p:grpSp>
      <p:sp>
        <p:nvSpPr>
          <p:cNvPr id="53" name="Definition"/>
          <p:cNvSpPr>
            <a:spLocks noChangeArrowheads="1"/>
          </p:cNvSpPr>
          <p:nvPr/>
        </p:nvSpPr>
        <p:spPr bwMode="gray">
          <a:xfrm>
            <a:off x="3264667" y="878753"/>
            <a:ext cx="4691707" cy="591270"/>
          </a:xfrm>
          <a:prstGeom prst="roundRect">
            <a:avLst>
              <a:gd name="adj" fmla="val 50000"/>
            </a:avLst>
          </a:prstGeom>
          <a:solidFill>
            <a:schemeClr val="tx2">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en-US" sz="2000" b="1" i="1" dirty="0" smtClean="0">
              <a:latin typeface="Times New Roman" panose="02020603050405020304" pitchFamily="18" charset="0"/>
              <a:cs typeface="Times New Roman" panose="02020603050405020304" pitchFamily="18" charset="0"/>
            </a:endParaRPr>
          </a:p>
          <a:p>
            <a:r>
              <a:rPr lang="en-US" sz="2000" b="1" i="1" dirty="0" smtClean="0">
                <a:latin typeface="Times New Roman" panose="02020603050405020304" pitchFamily="18" charset="0"/>
                <a:cs typeface="Times New Roman" panose="02020603050405020304" pitchFamily="18" charset="0"/>
              </a:rPr>
              <a:t>MySQL</a:t>
            </a:r>
            <a:endParaRPr lang="en-US" sz="2000" b="1" dirty="0">
              <a:latin typeface="Times New Roman" panose="02020603050405020304" pitchFamily="18" charset="0"/>
              <a:cs typeface="Times New Roman" panose="02020603050405020304" pitchFamily="18" charset="0"/>
            </a:endParaRPr>
          </a:p>
          <a:p>
            <a:endParaRPr lang="en-US" sz="1350" dirty="0">
              <a:solidFill>
                <a:srgbClr val="000000"/>
              </a:solidFill>
            </a:endParaRPr>
          </a:p>
        </p:txBody>
      </p:sp>
      <p:grpSp>
        <p:nvGrpSpPr>
          <p:cNvPr id="6" name="Group 53"/>
          <p:cNvGrpSpPr>
            <a:grpSpLocks/>
          </p:cNvGrpSpPr>
          <p:nvPr/>
        </p:nvGrpSpPr>
        <p:grpSpPr bwMode="auto">
          <a:xfrm>
            <a:off x="2574312" y="1004765"/>
            <a:ext cx="290881" cy="421990"/>
            <a:chOff x="2078" y="1295"/>
            <a:chExt cx="1644" cy="2385"/>
          </a:xfrm>
        </p:grpSpPr>
        <p:sp>
          <p:nvSpPr>
            <p:cNvPr id="70710" name="Oval 54"/>
            <p:cNvSpPr>
              <a:spLocks noChangeArrowheads="1"/>
            </p:cNvSpPr>
            <p:nvPr/>
          </p:nvSpPr>
          <p:spPr bwMode="gray">
            <a:xfrm>
              <a:off x="2078" y="1680"/>
              <a:ext cx="1615" cy="1615"/>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anchor="ctr"/>
            <a:lstStyle/>
            <a:p>
              <a:endParaRPr lang="fr-FR" sz="1350" dirty="0"/>
            </a:p>
          </p:txBody>
        </p:sp>
        <p:sp>
          <p:nvSpPr>
            <p:cNvPr id="70711" name="Oval 55"/>
            <p:cNvSpPr>
              <a:spLocks noChangeArrowheads="1"/>
            </p:cNvSpPr>
            <p:nvPr/>
          </p:nvSpPr>
          <p:spPr bwMode="gray">
            <a:xfrm>
              <a:off x="2170" y="1771"/>
              <a:ext cx="1430" cy="1430"/>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anchor="ctr"/>
            <a:lstStyle/>
            <a:p>
              <a:endParaRPr lang="fr-FR" sz="1350" dirty="0"/>
            </a:p>
          </p:txBody>
        </p:sp>
        <p:sp>
          <p:nvSpPr>
            <p:cNvPr id="70712" name="Oval 56"/>
            <p:cNvSpPr>
              <a:spLocks noChangeArrowheads="1"/>
            </p:cNvSpPr>
            <p:nvPr/>
          </p:nvSpPr>
          <p:spPr bwMode="gray">
            <a:xfrm>
              <a:off x="2254" y="1295"/>
              <a:ext cx="1468" cy="2385"/>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anchor="ctr">
              <a:spAutoFit/>
            </a:bodyPr>
            <a:lstStyle/>
            <a:p>
              <a:endParaRPr lang="fr-FR" sz="1350" dirty="0"/>
            </a:p>
          </p:txBody>
        </p:sp>
        <p:sp>
          <p:nvSpPr>
            <p:cNvPr id="70713" name="Oval 57"/>
            <p:cNvSpPr>
              <a:spLocks noChangeArrowheads="1"/>
            </p:cNvSpPr>
            <p:nvPr/>
          </p:nvSpPr>
          <p:spPr bwMode="gray">
            <a:xfrm>
              <a:off x="2254" y="1295"/>
              <a:ext cx="1468" cy="2385"/>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anchor="ctr">
              <a:spAutoFit/>
            </a:bodyPr>
            <a:lstStyle/>
            <a:p>
              <a:endParaRPr lang="fr-FR" sz="1350" dirty="0"/>
            </a:p>
          </p:txBody>
        </p:sp>
        <p:sp>
          <p:nvSpPr>
            <p:cNvPr id="70714" name="Oval 58"/>
            <p:cNvSpPr>
              <a:spLocks noChangeArrowheads="1"/>
            </p:cNvSpPr>
            <p:nvPr/>
          </p:nvSpPr>
          <p:spPr bwMode="gray">
            <a:xfrm>
              <a:off x="2337" y="1295"/>
              <a:ext cx="1096" cy="2385"/>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spAutoFit/>
            </a:bodyPr>
            <a:lstStyle/>
            <a:p>
              <a:endParaRPr lang="fr-FR" sz="1350" dirty="0"/>
            </a:p>
          </p:txBody>
        </p:sp>
        <p:sp>
          <p:nvSpPr>
            <p:cNvPr id="70715" name="Oval 59"/>
            <p:cNvSpPr>
              <a:spLocks noChangeArrowheads="1"/>
            </p:cNvSpPr>
            <p:nvPr/>
          </p:nvSpPr>
          <p:spPr bwMode="gray">
            <a:xfrm>
              <a:off x="2337" y="1295"/>
              <a:ext cx="1096" cy="2385"/>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spAutoFit/>
            </a:bodyPr>
            <a:lstStyle/>
            <a:p>
              <a:endParaRPr lang="fr-FR" sz="1350" dirty="0"/>
            </a:p>
          </p:txBody>
        </p:sp>
      </p:grpSp>
      <p:sp>
        <p:nvSpPr>
          <p:cNvPr id="47" name="Espace réservé du numéro de diapositive 46"/>
          <p:cNvSpPr>
            <a:spLocks noGrp="1"/>
          </p:cNvSpPr>
          <p:nvPr>
            <p:ph type="sldNum" sz="quarter" idx="4294967295"/>
          </p:nvPr>
        </p:nvSpPr>
        <p:spPr>
          <a:xfrm>
            <a:off x="8374880" y="4572452"/>
            <a:ext cx="457200" cy="390906"/>
          </a:xfrm>
          <a:prstGeom prst="rect">
            <a:avLst/>
          </a:prstGeom>
        </p:spPr>
        <p:txBody>
          <a:bodyPr/>
          <a:lstStyle/>
          <a:p>
            <a:fld id="{DF6D9B8C-CBD0-433E-9754-1A49A94E6E9B}" type="slidenum">
              <a:rPr lang="fr-FR" smtClean="0"/>
              <a:pPr/>
              <a:t>2</a:t>
            </a:fld>
            <a:endParaRPr lang="fr-FR" dirty="0"/>
          </a:p>
        </p:txBody>
      </p:sp>
      <p:sp>
        <p:nvSpPr>
          <p:cNvPr id="65" name="Arrondir un rectangle avec un coin diagonal 64"/>
          <p:cNvSpPr/>
          <p:nvPr/>
        </p:nvSpPr>
        <p:spPr>
          <a:xfrm>
            <a:off x="2299158" y="11282"/>
            <a:ext cx="4995174" cy="421803"/>
          </a:xfrm>
          <a:prstGeom prst="round2DiagRect">
            <a:avLst>
              <a:gd name="adj1" fmla="val 16667"/>
              <a:gd name="adj2" fmla="val 0"/>
            </a:avLst>
          </a:prstGeom>
          <a:solidFill>
            <a:schemeClr val="tx2"/>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1350" b="1" dirty="0">
                <a:effectLst>
                  <a:outerShdw blurRad="38100" dist="38100" dir="2700000" algn="tl">
                    <a:srgbClr val="000000">
                      <a:alpha val="43137"/>
                    </a:srgbClr>
                  </a:outerShdw>
                </a:effectLst>
                <a:latin typeface="Adobe Caslon Pro Bold" pitchFamily="18" charset="0"/>
              </a:rPr>
              <a:t> </a:t>
            </a:r>
            <a:r>
              <a:rPr lang="fr-FR" sz="2400" b="1" dirty="0">
                <a:effectLst>
                  <a:outerShdw blurRad="38100" dist="38100" dir="2700000" algn="tl">
                    <a:srgbClr val="000000">
                      <a:alpha val="43137"/>
                    </a:srgbClr>
                  </a:outerShdw>
                </a:effectLst>
                <a:latin typeface="Adobe Caslon Pro Bold" pitchFamily="18" charset="0"/>
              </a:rPr>
              <a:t>PLAN</a:t>
            </a:r>
            <a:endParaRPr lang="fr-FR" sz="1350" b="1" dirty="0">
              <a:effectLst>
                <a:outerShdw blurRad="38100" dist="38100" dir="2700000" algn="tl">
                  <a:srgbClr val="000000">
                    <a:alpha val="43137"/>
                  </a:srgbClr>
                </a:outerShdw>
              </a:effectLst>
              <a:latin typeface="Adobe Caslon Pro Bold" pitchFamily="18" charset="0"/>
            </a:endParaRPr>
          </a:p>
        </p:txBody>
      </p:sp>
      <p:sp>
        <p:nvSpPr>
          <p:cNvPr id="30" name="architecture"/>
          <p:cNvSpPr>
            <a:spLocks noChangeArrowheads="1"/>
          </p:cNvSpPr>
          <p:nvPr/>
        </p:nvSpPr>
        <p:spPr bwMode="gray">
          <a:xfrm>
            <a:off x="3108801" y="3824931"/>
            <a:ext cx="4760595" cy="686598"/>
          </a:xfrm>
          <a:prstGeom prst="roundRect">
            <a:avLst>
              <a:gd name="adj" fmla="val 50000"/>
            </a:avLst>
          </a:prstGeom>
          <a:solidFill>
            <a:schemeClr val="tx2">
              <a:lumMod val="20000"/>
              <a:lumOff val="80000"/>
            </a:schemeClr>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r>
              <a:rPr lang="en-US" sz="2000" b="1" i="1" dirty="0" err="1" smtClean="0">
                <a:latin typeface="Times New Roman" panose="02020603050405020304" pitchFamily="18" charset="0"/>
                <a:cs typeface="Times New Roman" panose="02020603050405020304" pitchFamily="18" charset="0"/>
              </a:rPr>
              <a:t>Comparaison</a:t>
            </a:r>
            <a:endParaRPr lang="en-US" sz="2000" b="1" dirty="0">
              <a:latin typeface="Times New Roman" panose="02020603050405020304" pitchFamily="18" charset="0"/>
              <a:cs typeface="Times New Roman" panose="02020603050405020304" pitchFamily="18" charset="0"/>
            </a:endParaRPr>
          </a:p>
        </p:txBody>
      </p:sp>
      <p:grpSp>
        <p:nvGrpSpPr>
          <p:cNvPr id="31" name="Group 67"/>
          <p:cNvGrpSpPr>
            <a:grpSpLocks/>
          </p:cNvGrpSpPr>
          <p:nvPr/>
        </p:nvGrpSpPr>
        <p:grpSpPr bwMode="auto">
          <a:xfrm>
            <a:off x="2314572" y="3740719"/>
            <a:ext cx="290881" cy="421990"/>
            <a:chOff x="2078" y="1295"/>
            <a:chExt cx="1644" cy="2385"/>
          </a:xfrm>
        </p:grpSpPr>
        <p:sp>
          <p:nvSpPr>
            <p:cNvPr id="32" name="Oval 68"/>
            <p:cNvSpPr>
              <a:spLocks noChangeArrowheads="1"/>
            </p:cNvSpPr>
            <p:nvPr/>
          </p:nvSpPr>
          <p:spPr bwMode="gray">
            <a:xfrm>
              <a:off x="2078" y="1680"/>
              <a:ext cx="1615" cy="1615"/>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anchor="ctr"/>
            <a:lstStyle/>
            <a:p>
              <a:endParaRPr lang="fr-FR" sz="1350" dirty="0"/>
            </a:p>
          </p:txBody>
        </p:sp>
        <p:sp>
          <p:nvSpPr>
            <p:cNvPr id="33" name="Oval 69"/>
            <p:cNvSpPr>
              <a:spLocks noChangeArrowheads="1"/>
            </p:cNvSpPr>
            <p:nvPr/>
          </p:nvSpPr>
          <p:spPr bwMode="gray">
            <a:xfrm>
              <a:off x="2170" y="1771"/>
              <a:ext cx="1430" cy="1430"/>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anchor="ctr"/>
            <a:lstStyle/>
            <a:p>
              <a:endParaRPr lang="fr-FR" sz="1350" dirty="0"/>
            </a:p>
          </p:txBody>
        </p:sp>
        <p:sp>
          <p:nvSpPr>
            <p:cNvPr id="34" name="Oval 70"/>
            <p:cNvSpPr>
              <a:spLocks noChangeArrowheads="1"/>
            </p:cNvSpPr>
            <p:nvPr/>
          </p:nvSpPr>
          <p:spPr bwMode="gray">
            <a:xfrm>
              <a:off x="2254" y="1295"/>
              <a:ext cx="1468" cy="2385"/>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anchor="ctr">
              <a:spAutoFit/>
            </a:bodyPr>
            <a:lstStyle/>
            <a:p>
              <a:endParaRPr lang="fr-FR" sz="1350" dirty="0"/>
            </a:p>
          </p:txBody>
        </p:sp>
        <p:sp>
          <p:nvSpPr>
            <p:cNvPr id="35" name="Oval 71"/>
            <p:cNvSpPr>
              <a:spLocks noChangeArrowheads="1"/>
            </p:cNvSpPr>
            <p:nvPr/>
          </p:nvSpPr>
          <p:spPr bwMode="gray">
            <a:xfrm>
              <a:off x="2254" y="1295"/>
              <a:ext cx="1468" cy="2385"/>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wrap="none" anchor="ctr">
              <a:spAutoFit/>
            </a:bodyPr>
            <a:lstStyle/>
            <a:p>
              <a:endParaRPr lang="fr-FR" sz="1350" dirty="0"/>
            </a:p>
          </p:txBody>
        </p:sp>
        <p:sp>
          <p:nvSpPr>
            <p:cNvPr id="36" name="Oval 72"/>
            <p:cNvSpPr>
              <a:spLocks noChangeArrowheads="1"/>
            </p:cNvSpPr>
            <p:nvPr/>
          </p:nvSpPr>
          <p:spPr bwMode="gray">
            <a:xfrm>
              <a:off x="2337" y="1295"/>
              <a:ext cx="1096" cy="2385"/>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spAutoFit/>
            </a:bodyPr>
            <a:lstStyle/>
            <a:p>
              <a:endParaRPr lang="fr-FR" sz="1350" dirty="0"/>
            </a:p>
          </p:txBody>
        </p:sp>
        <p:sp>
          <p:nvSpPr>
            <p:cNvPr id="37" name="Oval 73"/>
            <p:cNvSpPr>
              <a:spLocks noChangeArrowheads="1"/>
            </p:cNvSpPr>
            <p:nvPr/>
          </p:nvSpPr>
          <p:spPr bwMode="gray">
            <a:xfrm>
              <a:off x="2337" y="1295"/>
              <a:ext cx="1096" cy="2385"/>
            </a:xfrm>
            <a:prstGeom prst="ellipse">
              <a:avLst/>
            </a:prstGeom>
            <a:ln>
              <a:headEnd/>
              <a:tailEnd/>
            </a:ln>
          </p:spPr>
          <p:style>
            <a:lnRef idx="3">
              <a:schemeClr val="lt1"/>
            </a:lnRef>
            <a:fillRef idx="1">
              <a:schemeClr val="accent1"/>
            </a:fillRef>
            <a:effectRef idx="1">
              <a:schemeClr val="accent1"/>
            </a:effectRef>
            <a:fontRef idx="minor">
              <a:schemeClr val="lt1"/>
            </a:fontRef>
          </p:style>
          <p:txBody>
            <a:bodyPr anchor="ctr">
              <a:spAutoFit/>
            </a:bodyPr>
            <a:lstStyle/>
            <a:p>
              <a:endParaRPr lang="fr-FR" sz="1350" dirty="0"/>
            </a:p>
          </p:txBody>
        </p:sp>
      </p:grpSp>
    </p:spTree>
    <p:extLst>
      <p:ext uri="{BB962C8B-B14F-4D97-AF65-F5344CB8AC3E}">
        <p14:creationId xmlns:p14="http://schemas.microsoft.com/office/powerpoint/2010/main" val="31009127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2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 calcmode="lin" valueType="num">
                                      <p:cBhvr>
                                        <p:cTn id="12" dur="250" fill="hold"/>
                                        <p:tgtEl>
                                          <p:spTgt spid="53"/>
                                        </p:tgtEl>
                                        <p:attrNameLst>
                                          <p:attrName>ppt_w</p:attrName>
                                        </p:attrNameLst>
                                      </p:cBhvr>
                                      <p:tavLst>
                                        <p:tav tm="0">
                                          <p:val>
                                            <p:fltVal val="0"/>
                                          </p:val>
                                        </p:tav>
                                        <p:tav tm="100000">
                                          <p:val>
                                            <p:strVal val="#ppt_w"/>
                                          </p:val>
                                        </p:tav>
                                      </p:tavLst>
                                    </p:anim>
                                    <p:anim calcmode="lin" valueType="num">
                                      <p:cBhvr>
                                        <p:cTn id="13" dur="250" fill="hold"/>
                                        <p:tgtEl>
                                          <p:spTgt spid="53"/>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25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70707"/>
                                        </p:tgtEl>
                                        <p:attrNameLst>
                                          <p:attrName>style.visibility</p:attrName>
                                        </p:attrNameLst>
                                      </p:cBhvr>
                                      <p:to>
                                        <p:strVal val="visible"/>
                                      </p:to>
                                    </p:set>
                                    <p:anim calcmode="lin" valueType="num">
                                      <p:cBhvr>
                                        <p:cTn id="23" dur="250" fill="hold"/>
                                        <p:tgtEl>
                                          <p:spTgt spid="70707"/>
                                        </p:tgtEl>
                                        <p:attrNameLst>
                                          <p:attrName>ppt_w</p:attrName>
                                        </p:attrNameLst>
                                      </p:cBhvr>
                                      <p:tavLst>
                                        <p:tav tm="0">
                                          <p:val>
                                            <p:fltVal val="0"/>
                                          </p:val>
                                        </p:tav>
                                        <p:tav tm="100000">
                                          <p:val>
                                            <p:strVal val="#ppt_w"/>
                                          </p:val>
                                        </p:tav>
                                      </p:tavLst>
                                    </p:anim>
                                    <p:anim calcmode="lin" valueType="num">
                                      <p:cBhvr>
                                        <p:cTn id="24" dur="250" fill="hold"/>
                                        <p:tgtEl>
                                          <p:spTgt spid="70707"/>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down)">
                                      <p:cBhvr>
                                        <p:cTn id="29" dur="25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17" presetClass="entr" presetSubtype="10" fill="hold" grpId="0" nodeType="clickEffect">
                                  <p:stCondLst>
                                    <p:cond delay="0"/>
                                  </p:stCondLst>
                                  <p:childTnLst>
                                    <p:set>
                                      <p:cBhvr>
                                        <p:cTn id="33" dur="1" fill="hold">
                                          <p:stCondLst>
                                            <p:cond delay="0"/>
                                          </p:stCondLst>
                                        </p:cTn>
                                        <p:tgtEl>
                                          <p:spTgt spid="70706"/>
                                        </p:tgtEl>
                                        <p:attrNameLst>
                                          <p:attrName>style.visibility</p:attrName>
                                        </p:attrNameLst>
                                      </p:cBhvr>
                                      <p:to>
                                        <p:strVal val="visible"/>
                                      </p:to>
                                    </p:set>
                                    <p:anim calcmode="lin" valueType="num">
                                      <p:cBhvr>
                                        <p:cTn id="34" dur="250" fill="hold"/>
                                        <p:tgtEl>
                                          <p:spTgt spid="70706"/>
                                        </p:tgtEl>
                                        <p:attrNameLst>
                                          <p:attrName>ppt_w</p:attrName>
                                        </p:attrNameLst>
                                      </p:cBhvr>
                                      <p:tavLst>
                                        <p:tav tm="0">
                                          <p:val>
                                            <p:fltVal val="0"/>
                                          </p:val>
                                        </p:tav>
                                        <p:tav tm="100000">
                                          <p:val>
                                            <p:strVal val="#ppt_w"/>
                                          </p:val>
                                        </p:tav>
                                      </p:tavLst>
                                    </p:anim>
                                    <p:anim calcmode="lin" valueType="num">
                                      <p:cBhvr>
                                        <p:cTn id="35" dur="250" fill="hold"/>
                                        <p:tgtEl>
                                          <p:spTgt spid="70706"/>
                                        </p:tgtEl>
                                        <p:attrNameLst>
                                          <p:attrName>ppt_h</p:attrName>
                                        </p:attrNameLst>
                                      </p:cBhvr>
                                      <p:tavLst>
                                        <p:tav tm="0">
                                          <p:val>
                                            <p:strVal val="#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17" presetClass="entr" presetSubtype="10" fill="hold" grpId="0" nodeType="clickEffect">
                                  <p:stCondLst>
                                    <p:cond delay="0"/>
                                  </p:stCondLst>
                                  <p:childTnLst>
                                    <p:set>
                                      <p:cBhvr>
                                        <p:cTn id="39" dur="1" fill="hold">
                                          <p:stCondLst>
                                            <p:cond delay="0"/>
                                          </p:stCondLst>
                                        </p:cTn>
                                        <p:tgtEl>
                                          <p:spTgt spid="30"/>
                                        </p:tgtEl>
                                        <p:attrNameLst>
                                          <p:attrName>style.visibility</p:attrName>
                                        </p:attrNameLst>
                                      </p:cBhvr>
                                      <p:to>
                                        <p:strVal val="visible"/>
                                      </p:to>
                                    </p:set>
                                    <p:anim calcmode="lin" valueType="num">
                                      <p:cBhvr>
                                        <p:cTn id="40" dur="250" fill="hold"/>
                                        <p:tgtEl>
                                          <p:spTgt spid="30"/>
                                        </p:tgtEl>
                                        <p:attrNameLst>
                                          <p:attrName>ppt_w</p:attrName>
                                        </p:attrNameLst>
                                      </p:cBhvr>
                                      <p:tavLst>
                                        <p:tav tm="0">
                                          <p:val>
                                            <p:fltVal val="0"/>
                                          </p:val>
                                        </p:tav>
                                        <p:tav tm="100000">
                                          <p:val>
                                            <p:strVal val="#ppt_w"/>
                                          </p:val>
                                        </p:tav>
                                      </p:tavLst>
                                    </p:anim>
                                    <p:anim calcmode="lin" valueType="num">
                                      <p:cBhvr>
                                        <p:cTn id="41" dur="250" fill="hold"/>
                                        <p:tgtEl>
                                          <p:spTgt spid="30"/>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wipe(down)">
                                      <p:cBhvr>
                                        <p:cTn id="46" dur="25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06" grpId="0" animBg="1"/>
      <p:bldP spid="70707" grpId="0" animBg="1"/>
      <p:bldP spid="53" grpId="0" animBg="1"/>
      <p:bldP spid="3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200000"/>
              </a:lnSpc>
            </a:pPr>
            <a:r>
              <a:rPr lang="fr-FR" sz="1600" dirty="0"/>
              <a:t>MySQL est un SGBDR qui utilise le langage SQL, et fait parti des plus utilisés. Sa popularité est due en grande partie au fait qu'il s'agit d'un logiciel Open Source, ce qui </a:t>
            </a:r>
            <a:r>
              <a:rPr lang="fr-FR" sz="1600" dirty="0" err="1"/>
              <a:t>signie</a:t>
            </a:r>
            <a:r>
              <a:rPr lang="fr-FR" sz="1600" dirty="0"/>
              <a:t> que son code source est librement disponible et que quiconque qui en ressent l'envie et/ou le besoin peut </a:t>
            </a:r>
            <a:r>
              <a:rPr lang="fr-FR" sz="1600" dirty="0" err="1"/>
              <a:t>modier</a:t>
            </a:r>
            <a:r>
              <a:rPr lang="fr-FR" sz="1600" dirty="0"/>
              <a:t> MySQL pour l'améliorer ou l'adapter à ses besoins. Une version gratuite de MySQL est par conséquent disponible. </a:t>
            </a:r>
            <a:endParaRPr lang="fr-FR" sz="1800" dirty="0">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2"/>
          </p:nvPr>
        </p:nvSpPr>
        <p:spPr/>
        <p:txBody>
          <a:bodyPr/>
          <a:lstStyle/>
          <a:p>
            <a:fld id="{52713451-F6E1-4628-A8E3-1405590B0C33}" type="slidenum">
              <a:rPr lang="en-US" smtClean="0"/>
              <a:t>3</a:t>
            </a:fld>
            <a:endParaRPr lang="en-US"/>
          </a:p>
        </p:txBody>
      </p:sp>
      <p:sp>
        <p:nvSpPr>
          <p:cNvPr id="6" name="Arrondir un rectangle avec un coin diagonal 5"/>
          <p:cNvSpPr/>
          <p:nvPr/>
        </p:nvSpPr>
        <p:spPr>
          <a:xfrm>
            <a:off x="1979712" y="843559"/>
            <a:ext cx="4968552" cy="475430"/>
          </a:xfrm>
          <a:prstGeom prst="round2DiagRect">
            <a:avLst>
              <a:gd name="adj1" fmla="val 16667"/>
              <a:gd name="adj2" fmla="val 0"/>
            </a:avLst>
          </a:prstGeom>
          <a:solidFill>
            <a:schemeClr val="tx2"/>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fr-FR" b="1" dirty="0" smtClean="0">
                <a:effectLst>
                  <a:outerShdw blurRad="38100" dist="38100" dir="2700000" algn="tl">
                    <a:srgbClr val="000000">
                      <a:alpha val="43137"/>
                    </a:srgbClr>
                  </a:outerShdw>
                </a:effectLst>
                <a:latin typeface="Adobe Caslon Pro Bold" pitchFamily="18" charset="0"/>
              </a:rPr>
              <a:t> </a:t>
            </a:r>
            <a:r>
              <a:rPr lang="fr-FR" b="1" dirty="0" smtClean="0">
                <a:effectLst>
                  <a:outerShdw blurRad="38100" dist="38100" dir="2700000" algn="tl">
                    <a:srgbClr val="000000">
                      <a:alpha val="43137"/>
                    </a:srgbClr>
                  </a:outerShdw>
                </a:effectLst>
                <a:latin typeface="Adobe Caslon Pro Bold" pitchFamily="18" charset="0"/>
              </a:rPr>
              <a:t>MySQL</a:t>
            </a:r>
            <a:endParaRPr lang="en-US" sz="3200" b="1" dirty="0">
              <a:effectLst>
                <a:outerShdw blurRad="38100" dist="38100" dir="2700000" algn="tl">
                  <a:srgbClr val="000000">
                    <a:alpha val="43137"/>
                  </a:srgbClr>
                </a:outerShdw>
              </a:effectLst>
              <a:latin typeface="Adobe Caslon Pro Bold" pitchFamily="18" charset="0"/>
            </a:endParaRPr>
          </a:p>
        </p:txBody>
      </p:sp>
    </p:spTree>
    <p:extLst>
      <p:ext uri="{BB962C8B-B14F-4D97-AF65-F5344CB8AC3E}">
        <p14:creationId xmlns:p14="http://schemas.microsoft.com/office/powerpoint/2010/main" val="333023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1629"/>
            <a:ext cx="8229600" cy="3456385"/>
          </a:xfrm>
        </p:spPr>
        <p:txBody>
          <a:bodyPr>
            <a:normAutofit fontScale="85000" lnSpcReduction="10000"/>
          </a:bodyPr>
          <a:lstStyle/>
          <a:p>
            <a:pPr algn="just">
              <a:lnSpc>
                <a:spcPct val="200000"/>
              </a:lnSpc>
            </a:pPr>
            <a:r>
              <a:rPr lang="en-US" sz="1800" dirty="0" smtClean="0">
                <a:latin typeface="Times New Roman" panose="02020603050405020304" pitchFamily="18" charset="0"/>
                <a:cs typeface="Times New Roman" panose="02020603050405020304" pitchFamily="18" charset="0"/>
              </a:rPr>
              <a:t>A communication </a:t>
            </a:r>
            <a:r>
              <a:rPr lang="en-US" sz="1800" dirty="0">
                <a:latin typeface="Times New Roman" panose="02020603050405020304" pitchFamily="18" charset="0"/>
                <a:cs typeface="Times New Roman" panose="02020603050405020304" pitchFamily="18" charset="0"/>
              </a:rPr>
              <a:t>between client and server takes place in three stages</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lgn="just">
              <a:lnSpc>
                <a:spcPct val="200000"/>
              </a:lnSpc>
            </a:pPr>
            <a:r>
              <a:rPr lang="en-US" sz="1800" dirty="0" smtClean="0">
                <a:latin typeface="Times New Roman" panose="02020603050405020304" pitchFamily="18" charset="0"/>
                <a:cs typeface="Times New Roman" panose="02020603050405020304" pitchFamily="18" charset="0"/>
              </a:rPr>
              <a:t>1. First</a:t>
            </a:r>
            <a:r>
              <a:rPr lang="en-US" sz="1800" dirty="0">
                <a:latin typeface="Times New Roman" panose="02020603050405020304" pitchFamily="18" charset="0"/>
                <a:cs typeface="Times New Roman" panose="02020603050405020304" pitchFamily="18" charset="0"/>
              </a:rPr>
              <a:t>, the client orders a web page from the server. He enters the URL of a site in his browser. This immediately sends a web request to the server.</a:t>
            </a:r>
          </a:p>
          <a:p>
            <a:pPr algn="just">
              <a:lnSpc>
                <a:spcPct val="200000"/>
              </a:lnSpc>
            </a:pPr>
            <a:r>
              <a:rPr lang="en-US" sz="1800" dirty="0" smtClean="0">
                <a:latin typeface="Times New Roman" panose="02020603050405020304" pitchFamily="18" charset="0"/>
                <a:cs typeface="Times New Roman" panose="02020603050405020304" pitchFamily="18" charset="0"/>
              </a:rPr>
              <a:t>2. The </a:t>
            </a:r>
            <a:r>
              <a:rPr lang="en-US" sz="1800" dirty="0">
                <a:latin typeface="Times New Roman" panose="02020603050405020304" pitchFamily="18" charset="0"/>
                <a:cs typeface="Times New Roman" panose="02020603050405020304" pitchFamily="18" charset="0"/>
              </a:rPr>
              <a:t>server prepares this </a:t>
            </a:r>
            <a:r>
              <a:rPr lang="en-US" sz="1800" dirty="0" smtClean="0">
                <a:latin typeface="Times New Roman" panose="02020603050405020304" pitchFamily="18" charset="0"/>
                <a:cs typeface="Times New Roman" panose="02020603050405020304" pitchFamily="18" charset="0"/>
              </a:rPr>
              <a:t>command means </a:t>
            </a:r>
            <a:r>
              <a:rPr lang="en-US" sz="1800" dirty="0">
                <a:latin typeface="Times New Roman" panose="02020603050405020304" pitchFamily="18" charset="0"/>
                <a:cs typeface="Times New Roman" panose="02020603050405020304" pitchFamily="18" charset="0"/>
              </a:rPr>
              <a:t>the web page in question. The server will take care of processing the request and send back the requested data (web page, image, video, etc.).</a:t>
            </a:r>
          </a:p>
          <a:p>
            <a:pPr algn="just">
              <a:lnSpc>
                <a:spcPct val="200000"/>
              </a:lnSpc>
            </a:pPr>
            <a:r>
              <a:rPr lang="en-US" sz="1800" dirty="0">
                <a:latin typeface="Times New Roman" panose="02020603050405020304" pitchFamily="18" charset="0"/>
                <a:cs typeface="Times New Roman" panose="02020603050405020304" pitchFamily="18" charset="0"/>
              </a:rPr>
              <a:t>And finally, the browser interprets the data received and sends them back to the client who will display them directly on our screen.</a:t>
            </a:r>
            <a:endParaRPr lang="fr-FR" sz="1800" dirty="0">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2"/>
          </p:nvPr>
        </p:nvSpPr>
        <p:spPr/>
        <p:txBody>
          <a:bodyPr/>
          <a:lstStyle/>
          <a:p>
            <a:fld id="{52713451-F6E1-4628-A8E3-1405590B0C33}" type="slidenum">
              <a:rPr lang="en-US" smtClean="0"/>
              <a:t>4</a:t>
            </a:fld>
            <a:endParaRPr lang="en-US"/>
          </a:p>
        </p:txBody>
      </p:sp>
      <p:sp>
        <p:nvSpPr>
          <p:cNvPr id="6" name="Arrondir un rectangle avec un coin diagonal 5"/>
          <p:cNvSpPr/>
          <p:nvPr/>
        </p:nvSpPr>
        <p:spPr>
          <a:xfrm>
            <a:off x="1979712" y="843559"/>
            <a:ext cx="4968552" cy="475430"/>
          </a:xfrm>
          <a:prstGeom prst="round2DiagRect">
            <a:avLst>
              <a:gd name="adj1" fmla="val 16667"/>
              <a:gd name="adj2" fmla="val 0"/>
            </a:avLst>
          </a:prstGeom>
          <a:solidFill>
            <a:schemeClr val="tx2"/>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fr-FR" b="1" dirty="0" smtClean="0">
                <a:effectLst>
                  <a:outerShdw blurRad="38100" dist="38100" dir="2700000" algn="tl">
                    <a:srgbClr val="000000">
                      <a:alpha val="43137"/>
                    </a:srgbClr>
                  </a:outerShdw>
                </a:effectLst>
                <a:latin typeface="Adobe Caslon Pro Bold" pitchFamily="18" charset="0"/>
              </a:rPr>
              <a:t> </a:t>
            </a:r>
            <a:r>
              <a:rPr lang="en-US" sz="3200" b="1" dirty="0" smtClean="0">
                <a:effectLst>
                  <a:outerShdw blurRad="38100" dist="38100" dir="2700000" algn="tl">
                    <a:srgbClr val="000000">
                      <a:alpha val="43137"/>
                    </a:srgbClr>
                  </a:outerShdw>
                </a:effectLst>
                <a:latin typeface="Adobe Caslon Pro Bold" pitchFamily="18" charset="0"/>
              </a:rPr>
              <a:t>PostgreSQL</a:t>
            </a:r>
            <a:endParaRPr lang="en-US" sz="3200" b="1" dirty="0">
              <a:effectLst>
                <a:outerShdw blurRad="38100" dist="38100" dir="2700000" algn="tl">
                  <a:srgbClr val="000000">
                    <a:alpha val="43137"/>
                  </a:srgbClr>
                </a:outerShdw>
              </a:effectLst>
              <a:latin typeface="Adobe Caslon Pro Bold" pitchFamily="18" charset="0"/>
            </a:endParaRPr>
          </a:p>
        </p:txBody>
      </p:sp>
    </p:spTree>
    <p:extLst>
      <p:ext uri="{BB962C8B-B14F-4D97-AF65-F5344CB8AC3E}">
        <p14:creationId xmlns:p14="http://schemas.microsoft.com/office/powerpoint/2010/main" val="1869288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67207" y="2029909"/>
            <a:ext cx="8229600" cy="2737354"/>
          </a:xfrm>
        </p:spPr>
        <p:txBody>
          <a:bodyPr>
            <a:noAutofit/>
          </a:bodyPr>
          <a:lstStyle/>
          <a:p>
            <a:pPr algn="just">
              <a:lnSpc>
                <a:spcPct val="200000"/>
              </a:lnSpc>
            </a:pPr>
            <a:r>
              <a:rPr lang="fr-FR" sz="1800" dirty="0"/>
              <a:t>Produit par Microsoft, SQL Server est un système de gestion de bases de données relationnelles. Le stockage, la manipulation et l'analyse de ces données se font au sein de son moteur de bases de données. Ce service permet la réalisation de nombreuses applications, requêtes, et transactions, notamment grâce au langage T-SQL (</a:t>
            </a:r>
            <a:r>
              <a:rPr lang="fr-FR" sz="1800" dirty="0" err="1"/>
              <a:t>TransactSQL</a:t>
            </a:r>
            <a:r>
              <a:rPr lang="fr-FR" sz="1800" dirty="0"/>
              <a:t>).[Fabien </a:t>
            </a:r>
            <a:r>
              <a:rPr lang="fr-FR" sz="1800" dirty="0" err="1"/>
              <a:t>Celaia</a:t>
            </a:r>
            <a:r>
              <a:rPr lang="fr-FR" sz="1800" dirty="0"/>
              <a:t>, 2003] </a:t>
            </a:r>
            <a:endParaRPr lang="fr-FR" sz="1800" dirty="0">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2"/>
          </p:nvPr>
        </p:nvSpPr>
        <p:spPr/>
        <p:txBody>
          <a:bodyPr/>
          <a:lstStyle/>
          <a:p>
            <a:fld id="{52713451-F6E1-4628-A8E3-1405590B0C33}" type="slidenum">
              <a:rPr lang="en-US" smtClean="0"/>
              <a:t>5</a:t>
            </a:fld>
            <a:endParaRPr lang="en-US"/>
          </a:p>
        </p:txBody>
      </p:sp>
      <p:sp>
        <p:nvSpPr>
          <p:cNvPr id="5" name="Titre 4"/>
          <p:cNvSpPr>
            <a:spLocks noGrp="1"/>
          </p:cNvSpPr>
          <p:nvPr>
            <p:ph type="title"/>
          </p:nvPr>
        </p:nvSpPr>
        <p:spPr>
          <a:xfrm>
            <a:off x="1115616" y="987574"/>
            <a:ext cx="6192688" cy="673250"/>
          </a:xfrm>
          <a:prstGeom prst="round2DiagRect">
            <a:avLst>
              <a:gd name="adj1" fmla="val 28104"/>
              <a:gd name="adj2" fmla="val 0"/>
            </a:avLst>
          </a:prstGeom>
          <a:solidFill>
            <a:schemeClr val="tx2"/>
          </a:solidFill>
          <a:ln/>
        </p:spPr>
        <p:style>
          <a:lnRef idx="0">
            <a:schemeClr val="accent1"/>
          </a:lnRef>
          <a:fillRef idx="3">
            <a:schemeClr val="accent1"/>
          </a:fillRef>
          <a:effectRef idx="3">
            <a:schemeClr val="accent1"/>
          </a:effectRef>
          <a:fontRef idx="minor">
            <a:schemeClr val="lt1"/>
          </a:fontRef>
        </p:style>
        <p:txBody>
          <a:bodyPr rtlCol="0" anchor="ctr">
            <a:normAutofit fontScale="90000"/>
          </a:bodyPr>
          <a:lstStyle/>
          <a:p>
            <a:r>
              <a:rPr lang="fr-FR" b="1" dirty="0" smtClean="0">
                <a:effectLst>
                  <a:outerShdw blurRad="38100" dist="38100" dir="2700000" algn="tl">
                    <a:srgbClr val="000000">
                      <a:alpha val="43137"/>
                    </a:srgbClr>
                  </a:outerShdw>
                </a:effectLst>
                <a:latin typeface="Adobe Caslon Pro Bold" pitchFamily="18" charset="0"/>
              </a:rPr>
              <a:t> </a:t>
            </a:r>
            <a:br>
              <a:rPr lang="fr-FR" b="1" dirty="0" smtClean="0">
                <a:effectLst>
                  <a:outerShdw blurRad="38100" dist="38100" dir="2700000" algn="tl">
                    <a:srgbClr val="000000">
                      <a:alpha val="43137"/>
                    </a:srgbClr>
                  </a:outerShdw>
                </a:effectLst>
                <a:latin typeface="Adobe Caslon Pro Bold" pitchFamily="18" charset="0"/>
              </a:rPr>
            </a:br>
            <a:r>
              <a:rPr lang="en-US" sz="2700" b="1" dirty="0" smtClean="0">
                <a:effectLst>
                  <a:outerShdw blurRad="38100" dist="38100" dir="2700000" algn="tl">
                    <a:srgbClr val="000000">
                      <a:alpha val="43137"/>
                    </a:srgbClr>
                  </a:outerShdw>
                </a:effectLst>
                <a:latin typeface="Adobe Caslon Pro Bold" pitchFamily="18" charset="0"/>
              </a:rPr>
              <a:t>SQL SERVER</a:t>
            </a:r>
            <a:r>
              <a:rPr lang="en-US" b="1" dirty="0" smtClean="0">
                <a:effectLst>
                  <a:outerShdw blurRad="38100" dist="38100" dir="2700000" algn="tl">
                    <a:srgbClr val="000000">
                      <a:alpha val="43137"/>
                    </a:srgbClr>
                  </a:outerShdw>
                </a:effectLst>
                <a:latin typeface="Adobe Caslon Pro Bold" pitchFamily="18" charset="0"/>
              </a:rPr>
              <a:t/>
            </a:r>
            <a:br>
              <a:rPr lang="en-US" b="1" dirty="0" smtClean="0">
                <a:effectLst>
                  <a:outerShdw blurRad="38100" dist="38100" dir="2700000" algn="tl">
                    <a:srgbClr val="000000">
                      <a:alpha val="43137"/>
                    </a:srgbClr>
                  </a:outerShdw>
                </a:effectLst>
                <a:latin typeface="Adobe Caslon Pro Bold" pitchFamily="18" charset="0"/>
              </a:rPr>
            </a:br>
            <a:endParaRPr lang="fr-FR" b="1" dirty="0">
              <a:effectLst>
                <a:outerShdw blurRad="38100" dist="38100" dir="2700000" algn="tl">
                  <a:srgbClr val="000000">
                    <a:alpha val="43137"/>
                  </a:srgbClr>
                </a:outerShdw>
              </a:effectLst>
              <a:latin typeface="Adobe Caslon Pro Bold" pitchFamily="18" charset="0"/>
            </a:endParaRPr>
          </a:p>
        </p:txBody>
      </p:sp>
    </p:spTree>
    <p:extLst>
      <p:ext uri="{BB962C8B-B14F-4D97-AF65-F5344CB8AC3E}">
        <p14:creationId xmlns:p14="http://schemas.microsoft.com/office/powerpoint/2010/main" val="1479599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2713451-F6E1-4628-A8E3-1405590B0C33}" type="slidenum">
              <a:rPr lang="en-US" smtClean="0"/>
              <a:t>6</a:t>
            </a:fld>
            <a:endParaRPr lang="en-US"/>
          </a:p>
        </p:txBody>
      </p:sp>
      <p:sp>
        <p:nvSpPr>
          <p:cNvPr id="5" name="Titre 4"/>
          <p:cNvSpPr>
            <a:spLocks noGrp="1"/>
          </p:cNvSpPr>
          <p:nvPr>
            <p:ph type="title"/>
          </p:nvPr>
        </p:nvSpPr>
        <p:spPr>
          <a:xfrm>
            <a:off x="1115616" y="987574"/>
            <a:ext cx="6192688" cy="673250"/>
          </a:xfrm>
          <a:prstGeom prst="round2DiagRect">
            <a:avLst>
              <a:gd name="adj1" fmla="val 28104"/>
              <a:gd name="adj2" fmla="val 0"/>
            </a:avLst>
          </a:prstGeom>
          <a:solidFill>
            <a:schemeClr val="tx2"/>
          </a:solidFill>
          <a:ln/>
        </p:spPr>
        <p:style>
          <a:lnRef idx="0">
            <a:schemeClr val="accent1"/>
          </a:lnRef>
          <a:fillRef idx="3">
            <a:schemeClr val="accent1"/>
          </a:fillRef>
          <a:effectRef idx="3">
            <a:schemeClr val="accent1"/>
          </a:effectRef>
          <a:fontRef idx="minor">
            <a:schemeClr val="lt1"/>
          </a:fontRef>
        </p:style>
        <p:txBody>
          <a:bodyPr rtlCol="0" anchor="ctr">
            <a:normAutofit fontScale="90000"/>
          </a:bodyPr>
          <a:lstStyle/>
          <a:p>
            <a:r>
              <a:rPr lang="fr-FR" b="1" dirty="0" smtClean="0">
                <a:effectLst>
                  <a:outerShdw blurRad="38100" dist="38100" dir="2700000" algn="tl">
                    <a:srgbClr val="000000">
                      <a:alpha val="43137"/>
                    </a:srgbClr>
                  </a:outerShdw>
                </a:effectLst>
                <a:latin typeface="Adobe Caslon Pro Bold" pitchFamily="18" charset="0"/>
              </a:rPr>
              <a:t> </a:t>
            </a:r>
            <a:br>
              <a:rPr lang="fr-FR" b="1" dirty="0" smtClean="0">
                <a:effectLst>
                  <a:outerShdw blurRad="38100" dist="38100" dir="2700000" algn="tl">
                    <a:srgbClr val="000000">
                      <a:alpha val="43137"/>
                    </a:srgbClr>
                  </a:outerShdw>
                </a:effectLst>
                <a:latin typeface="Adobe Caslon Pro Bold" pitchFamily="18" charset="0"/>
              </a:rPr>
            </a:br>
            <a:r>
              <a:rPr lang="en-US" sz="2700" b="1" dirty="0" err="1" smtClean="0">
                <a:effectLst>
                  <a:outerShdw blurRad="38100" dist="38100" dir="2700000" algn="tl">
                    <a:srgbClr val="000000">
                      <a:alpha val="43137"/>
                    </a:srgbClr>
                  </a:outerShdw>
                </a:effectLst>
                <a:latin typeface="Adobe Caslon Pro Bold" pitchFamily="18" charset="0"/>
              </a:rPr>
              <a:t>Compraison</a:t>
            </a:r>
            <a:r>
              <a:rPr lang="en-US" b="1" dirty="0" smtClean="0">
                <a:effectLst>
                  <a:outerShdw blurRad="38100" dist="38100" dir="2700000" algn="tl">
                    <a:srgbClr val="000000">
                      <a:alpha val="43137"/>
                    </a:srgbClr>
                  </a:outerShdw>
                </a:effectLst>
                <a:latin typeface="Adobe Caslon Pro Bold" pitchFamily="18" charset="0"/>
              </a:rPr>
              <a:t/>
            </a:r>
            <a:br>
              <a:rPr lang="en-US" b="1" dirty="0" smtClean="0">
                <a:effectLst>
                  <a:outerShdw blurRad="38100" dist="38100" dir="2700000" algn="tl">
                    <a:srgbClr val="000000">
                      <a:alpha val="43137"/>
                    </a:srgbClr>
                  </a:outerShdw>
                </a:effectLst>
                <a:latin typeface="Adobe Caslon Pro Bold" pitchFamily="18" charset="0"/>
              </a:rPr>
            </a:br>
            <a:endParaRPr lang="fr-FR" b="1" dirty="0">
              <a:effectLst>
                <a:outerShdw blurRad="38100" dist="38100" dir="2700000" algn="tl">
                  <a:srgbClr val="000000">
                    <a:alpha val="43137"/>
                  </a:srgbClr>
                </a:outerShdw>
              </a:effectLst>
              <a:latin typeface="Adobe Caslon Pro Bold" pitchFamily="18" charset="0"/>
            </a:endParaRPr>
          </a:p>
        </p:txBody>
      </p:sp>
      <p:graphicFrame>
        <p:nvGraphicFramePr>
          <p:cNvPr id="14" name="Espace réservé du contenu 13"/>
          <p:cNvGraphicFramePr>
            <a:graphicFrameLocks noGrp="1"/>
          </p:cNvGraphicFramePr>
          <p:nvPr>
            <p:ph idx="1"/>
            <p:extLst>
              <p:ext uri="{D42A27DB-BD31-4B8C-83A1-F6EECF244321}">
                <p14:modId xmlns:p14="http://schemas.microsoft.com/office/powerpoint/2010/main" val="1165850359"/>
              </p:ext>
            </p:extLst>
          </p:nvPr>
        </p:nvGraphicFramePr>
        <p:xfrm>
          <a:off x="457200" y="1717221"/>
          <a:ext cx="8229600" cy="3210560"/>
        </p:xfrm>
        <a:graphic>
          <a:graphicData uri="http://schemas.openxmlformats.org/drawingml/2006/table">
            <a:tbl>
              <a:tblPr firstRow="1" bandRow="1">
                <a:tableStyleId>{5C22544A-7EE6-4342-B048-85BDC9FD1C3A}</a:tableStyleId>
              </a:tblPr>
              <a:tblGrid>
                <a:gridCol w="2057400"/>
                <a:gridCol w="1697360"/>
                <a:gridCol w="2016224"/>
                <a:gridCol w="2458616"/>
              </a:tblGrid>
              <a:tr h="299452">
                <a:tc>
                  <a:txBody>
                    <a:bodyPr/>
                    <a:lstStyle/>
                    <a:p>
                      <a:endParaRPr lang="fr-FR"/>
                    </a:p>
                  </a:txBody>
                  <a:tcPr/>
                </a:tc>
                <a:tc>
                  <a:txBody>
                    <a:bodyPr/>
                    <a:lstStyle/>
                    <a:p>
                      <a:r>
                        <a:rPr lang="fr-FR" dirty="0" smtClean="0"/>
                        <a:t>SQL SERVER</a:t>
                      </a:r>
                      <a:endParaRPr lang="fr-FR" dirty="0"/>
                    </a:p>
                  </a:txBody>
                  <a:tcPr/>
                </a:tc>
                <a:tc>
                  <a:txBody>
                    <a:bodyPr/>
                    <a:lstStyle/>
                    <a:p>
                      <a:r>
                        <a:rPr lang="fr-FR" dirty="0" smtClean="0"/>
                        <a:t>MYSQL</a:t>
                      </a:r>
                      <a:endParaRPr lang="fr-FR" dirty="0"/>
                    </a:p>
                  </a:txBody>
                  <a:tcPr/>
                </a:tc>
                <a:tc>
                  <a:txBody>
                    <a:bodyPr/>
                    <a:lstStyle/>
                    <a:p>
                      <a:r>
                        <a:rPr lang="fr-FR" dirty="0" err="1" smtClean="0"/>
                        <a:t>PostgreSql</a:t>
                      </a:r>
                      <a:endParaRPr lang="fr-FR" dirty="0"/>
                    </a:p>
                  </a:txBody>
                  <a:tcPr/>
                </a:tc>
              </a:tr>
              <a:tr h="370840">
                <a:tc>
                  <a:txBody>
                    <a:bodyPr/>
                    <a:lstStyle/>
                    <a:p>
                      <a:r>
                        <a:rPr lang="fr-FR" sz="1800" b="0" i="0" kern="1200" dirty="0" smtClean="0">
                          <a:solidFill>
                            <a:schemeClr val="dk1"/>
                          </a:solidFill>
                          <a:effectLst/>
                          <a:latin typeface="+mn-lt"/>
                          <a:ea typeface="+mn-ea"/>
                          <a:cs typeface="+mn-cs"/>
                        </a:rPr>
                        <a:t>License </a:t>
                      </a:r>
                      <a:endParaRPr lang="fr-FR" dirty="0"/>
                    </a:p>
                  </a:txBody>
                  <a:tcPr/>
                </a:tc>
                <a:tc>
                  <a:txBody>
                    <a:bodyPr/>
                    <a:lstStyle/>
                    <a:p>
                      <a:pPr fontAlgn="t"/>
                      <a:r>
                        <a:rPr lang="fr-FR" dirty="0">
                          <a:effectLst/>
                          <a:latin typeface="Tahoma" panose="020B0604030504040204" pitchFamily="34" charset="0"/>
                        </a:rPr>
                        <a:t>commercial </a:t>
                      </a:r>
                    </a:p>
                  </a:txBody>
                  <a:tcPr/>
                </a:tc>
                <a:tc>
                  <a:txBody>
                    <a:bodyPr/>
                    <a:lstStyle/>
                    <a:p>
                      <a:pPr fontAlgn="t"/>
                      <a:r>
                        <a:rPr lang="fr-FR">
                          <a:effectLst/>
                          <a:latin typeface="Tahoma" panose="020B0604030504040204" pitchFamily="34" charset="0"/>
                        </a:rPr>
                        <a:t>Open Source </a:t>
                      </a:r>
                    </a:p>
                  </a:txBody>
                  <a:tcPr/>
                </a:tc>
                <a:tc>
                  <a:txBody>
                    <a:bodyPr/>
                    <a:lstStyle/>
                    <a:p>
                      <a:pPr fontAlgn="t"/>
                      <a:r>
                        <a:rPr lang="fr-FR" dirty="0">
                          <a:effectLst/>
                          <a:latin typeface="Tahoma" panose="020B0604030504040204" pitchFamily="34" charset="0"/>
                        </a:rPr>
                        <a:t>Open Source </a:t>
                      </a:r>
                    </a:p>
                  </a:txBody>
                  <a:tcPr/>
                </a:tc>
              </a:tr>
              <a:tr h="370840">
                <a:tc>
                  <a:txBody>
                    <a:bodyPr/>
                    <a:lstStyle/>
                    <a:p>
                      <a:pPr fontAlgn="t"/>
                      <a:r>
                        <a:rPr lang="fr-FR" dirty="0">
                          <a:effectLst/>
                        </a:rPr>
                        <a:t>Cloud-</a:t>
                      </a:r>
                      <a:r>
                        <a:rPr lang="fr-FR" dirty="0" err="1">
                          <a:effectLst/>
                        </a:rPr>
                        <a:t>based</a:t>
                      </a:r>
                      <a:r>
                        <a:rPr lang="fr-FR" dirty="0">
                          <a:effectLst/>
                        </a:rPr>
                        <a:t> </a:t>
                      </a:r>
                      <a:r>
                        <a:rPr lang="fr-FR" dirty="0" err="1">
                          <a:effectLst/>
                        </a:rPr>
                        <a:t>only</a:t>
                      </a:r>
                      <a:r>
                        <a:rPr lang="fr-FR" dirty="0">
                          <a:effectLst/>
                        </a:rPr>
                        <a:t> </a:t>
                      </a:r>
                    </a:p>
                  </a:txBody>
                  <a:tcPr/>
                </a:tc>
                <a:tc>
                  <a:txBody>
                    <a:bodyPr/>
                    <a:lstStyle/>
                    <a:p>
                      <a:pPr fontAlgn="t"/>
                      <a:r>
                        <a:rPr lang="fr-FR">
                          <a:effectLst/>
                          <a:latin typeface="Tahoma" panose="020B0604030504040204" pitchFamily="34" charset="0"/>
                        </a:rPr>
                        <a:t>no</a:t>
                      </a:r>
                    </a:p>
                  </a:txBody>
                  <a:tcPr/>
                </a:tc>
                <a:tc>
                  <a:txBody>
                    <a:bodyPr/>
                    <a:lstStyle/>
                    <a:p>
                      <a:pPr fontAlgn="t"/>
                      <a:r>
                        <a:rPr lang="fr-FR">
                          <a:effectLst/>
                          <a:latin typeface="Tahoma" panose="020B0604030504040204" pitchFamily="34" charset="0"/>
                        </a:rPr>
                        <a:t>no</a:t>
                      </a:r>
                    </a:p>
                  </a:txBody>
                  <a:tcPr/>
                </a:tc>
                <a:tc>
                  <a:txBody>
                    <a:bodyPr/>
                    <a:lstStyle/>
                    <a:p>
                      <a:pPr fontAlgn="t"/>
                      <a:r>
                        <a:rPr lang="fr-FR" dirty="0">
                          <a:effectLst/>
                          <a:latin typeface="Tahoma" panose="020B0604030504040204" pitchFamily="34" charset="0"/>
                        </a:rPr>
                        <a:t>no</a:t>
                      </a:r>
                    </a:p>
                  </a:txBody>
                  <a:tcPr/>
                </a:tc>
              </a:tr>
              <a:tr h="370840">
                <a:tc>
                  <a:txBody>
                    <a:bodyPr/>
                    <a:lstStyle/>
                    <a:p>
                      <a:pPr fontAlgn="t"/>
                      <a:r>
                        <a:rPr lang="fr-FR" dirty="0" err="1">
                          <a:effectLst/>
                        </a:rPr>
                        <a:t>Implementation</a:t>
                      </a:r>
                      <a:r>
                        <a:rPr lang="fr-FR" dirty="0">
                          <a:effectLst/>
                        </a:rPr>
                        <a:t> </a:t>
                      </a:r>
                      <a:r>
                        <a:rPr lang="fr-FR" dirty="0" err="1">
                          <a:effectLst/>
                        </a:rPr>
                        <a:t>language</a:t>
                      </a:r>
                      <a:endParaRPr lang="fr-FR" dirty="0">
                        <a:effectLst/>
                      </a:endParaRPr>
                    </a:p>
                  </a:txBody>
                  <a:tcPr/>
                </a:tc>
                <a:tc>
                  <a:txBody>
                    <a:bodyPr/>
                    <a:lstStyle/>
                    <a:p>
                      <a:pPr fontAlgn="t"/>
                      <a:r>
                        <a:rPr lang="fr-FR">
                          <a:effectLst/>
                          <a:latin typeface="Tahoma" panose="020B0604030504040204" pitchFamily="34" charset="0"/>
                        </a:rPr>
                        <a:t>C++</a:t>
                      </a:r>
                    </a:p>
                  </a:txBody>
                  <a:tcPr/>
                </a:tc>
                <a:tc>
                  <a:txBody>
                    <a:bodyPr/>
                    <a:lstStyle/>
                    <a:p>
                      <a:pPr fontAlgn="t"/>
                      <a:r>
                        <a:rPr lang="fr-FR">
                          <a:effectLst/>
                          <a:latin typeface="Tahoma" panose="020B0604030504040204" pitchFamily="34" charset="0"/>
                        </a:rPr>
                        <a:t>C and C++</a:t>
                      </a:r>
                    </a:p>
                  </a:txBody>
                  <a:tcPr/>
                </a:tc>
                <a:tc>
                  <a:txBody>
                    <a:bodyPr/>
                    <a:lstStyle/>
                    <a:p>
                      <a:pPr fontAlgn="t"/>
                      <a:r>
                        <a:rPr lang="fr-FR" dirty="0">
                          <a:effectLst/>
                          <a:latin typeface="Tahoma" panose="020B0604030504040204" pitchFamily="34" charset="0"/>
                        </a:rPr>
                        <a:t>C</a:t>
                      </a:r>
                    </a:p>
                  </a:txBody>
                  <a:tcPr/>
                </a:tc>
              </a:tr>
              <a:tr h="370840">
                <a:tc>
                  <a:txBody>
                    <a:bodyPr/>
                    <a:lstStyle/>
                    <a:p>
                      <a:pPr fontAlgn="t"/>
                      <a:r>
                        <a:rPr lang="fr-FR" dirty="0">
                          <a:effectLst/>
                        </a:rPr>
                        <a:t>Server operating </a:t>
                      </a:r>
                      <a:r>
                        <a:rPr lang="fr-FR" dirty="0" err="1">
                          <a:effectLst/>
                        </a:rPr>
                        <a:t>systems</a:t>
                      </a:r>
                      <a:endParaRPr lang="fr-FR" dirty="0">
                        <a:effectLst/>
                      </a:endParaRPr>
                    </a:p>
                  </a:txBody>
                  <a:tcPr/>
                </a:tc>
                <a:tc>
                  <a:txBody>
                    <a:bodyPr/>
                    <a:lstStyle/>
                    <a:p>
                      <a:pPr fontAlgn="t"/>
                      <a:r>
                        <a:rPr lang="fr-FR">
                          <a:effectLst/>
                          <a:latin typeface="Tahoma" panose="020B0604030504040204" pitchFamily="34" charset="0"/>
                        </a:rPr>
                        <a:t>Linux</a:t>
                      </a:r>
                      <a:br>
                        <a:rPr lang="fr-FR">
                          <a:effectLst/>
                          <a:latin typeface="Tahoma" panose="020B0604030504040204" pitchFamily="34" charset="0"/>
                        </a:rPr>
                      </a:br>
                      <a:r>
                        <a:rPr lang="fr-FR">
                          <a:effectLst/>
                          <a:latin typeface="Tahoma" panose="020B0604030504040204" pitchFamily="34" charset="0"/>
                        </a:rPr>
                        <a:t>Windows</a:t>
                      </a:r>
                    </a:p>
                  </a:txBody>
                  <a:tcPr/>
                </a:tc>
                <a:tc>
                  <a:txBody>
                    <a:bodyPr/>
                    <a:lstStyle/>
                    <a:p>
                      <a:pPr fontAlgn="t"/>
                      <a:r>
                        <a:rPr lang="fr-FR" dirty="0" err="1" smtClean="0">
                          <a:effectLst/>
                          <a:latin typeface="Tahoma" panose="020B0604030504040204" pitchFamily="34" charset="0"/>
                        </a:rPr>
                        <a:t>FreeBSD,Linux</a:t>
                      </a:r>
                      <a:r>
                        <a:rPr lang="fr-FR" dirty="0">
                          <a:effectLst/>
                          <a:latin typeface="Tahoma" panose="020B0604030504040204" pitchFamily="34" charset="0"/>
                        </a:rPr>
                        <a:t/>
                      </a:r>
                      <a:br>
                        <a:rPr lang="fr-FR" dirty="0">
                          <a:effectLst/>
                          <a:latin typeface="Tahoma" panose="020B0604030504040204" pitchFamily="34" charset="0"/>
                        </a:rPr>
                      </a:br>
                      <a:r>
                        <a:rPr lang="fr-FR" dirty="0">
                          <a:effectLst/>
                          <a:latin typeface="Tahoma" panose="020B0604030504040204" pitchFamily="34" charset="0"/>
                        </a:rPr>
                        <a:t>OS </a:t>
                      </a:r>
                      <a:r>
                        <a:rPr lang="fr-FR" dirty="0" err="1" smtClean="0">
                          <a:effectLst/>
                          <a:latin typeface="Tahoma" panose="020B0604030504040204" pitchFamily="34" charset="0"/>
                        </a:rPr>
                        <a:t>X,Solaris</a:t>
                      </a:r>
                      <a:r>
                        <a:rPr lang="fr-FR" dirty="0">
                          <a:effectLst/>
                          <a:latin typeface="Tahoma" panose="020B0604030504040204" pitchFamily="34" charset="0"/>
                        </a:rPr>
                        <a:t/>
                      </a:r>
                      <a:br>
                        <a:rPr lang="fr-FR" dirty="0">
                          <a:effectLst/>
                          <a:latin typeface="Tahoma" panose="020B0604030504040204" pitchFamily="34" charset="0"/>
                        </a:rPr>
                      </a:br>
                      <a:r>
                        <a:rPr lang="fr-FR" dirty="0">
                          <a:effectLst/>
                          <a:latin typeface="Tahoma" panose="020B0604030504040204" pitchFamily="34" charset="0"/>
                        </a:rPr>
                        <a:t>Windows</a:t>
                      </a:r>
                    </a:p>
                  </a:txBody>
                  <a:tcPr/>
                </a:tc>
                <a:tc>
                  <a:txBody>
                    <a:bodyPr/>
                    <a:lstStyle/>
                    <a:p>
                      <a:pPr fontAlgn="t"/>
                      <a:r>
                        <a:rPr lang="fr-FR" dirty="0" smtClean="0">
                          <a:effectLst/>
                          <a:latin typeface="Tahoma" panose="020B0604030504040204" pitchFamily="34" charset="0"/>
                        </a:rPr>
                        <a:t>FreeBSD,</a:t>
                      </a:r>
                      <a:r>
                        <a:rPr lang="fr-FR" baseline="0" dirty="0" smtClean="0">
                          <a:effectLst/>
                          <a:latin typeface="Tahoma" panose="020B0604030504040204" pitchFamily="34" charset="0"/>
                        </a:rPr>
                        <a:t> </a:t>
                      </a:r>
                      <a:r>
                        <a:rPr lang="fr-FR" dirty="0" smtClean="0">
                          <a:effectLst/>
                          <a:latin typeface="Tahoma" panose="020B0604030504040204" pitchFamily="34" charset="0"/>
                        </a:rPr>
                        <a:t>HP-UX</a:t>
                      </a:r>
                      <a:r>
                        <a:rPr lang="fr-FR" dirty="0">
                          <a:effectLst/>
                          <a:latin typeface="Tahoma" panose="020B0604030504040204" pitchFamily="34" charset="0"/>
                        </a:rPr>
                        <a:t/>
                      </a:r>
                      <a:br>
                        <a:rPr lang="fr-FR" dirty="0">
                          <a:effectLst/>
                          <a:latin typeface="Tahoma" panose="020B0604030504040204" pitchFamily="34" charset="0"/>
                        </a:rPr>
                      </a:br>
                      <a:r>
                        <a:rPr lang="fr-FR" dirty="0" smtClean="0">
                          <a:effectLst/>
                          <a:latin typeface="Tahoma" panose="020B0604030504040204" pitchFamily="34" charset="0"/>
                        </a:rPr>
                        <a:t>Linux,</a:t>
                      </a:r>
                      <a:r>
                        <a:rPr lang="fr-FR" baseline="0" dirty="0" smtClean="0">
                          <a:effectLst/>
                          <a:latin typeface="Tahoma" panose="020B0604030504040204" pitchFamily="34" charset="0"/>
                        </a:rPr>
                        <a:t> </a:t>
                      </a:r>
                      <a:r>
                        <a:rPr lang="fr-FR" dirty="0" err="1" smtClean="0">
                          <a:effectLst/>
                          <a:latin typeface="Tahoma" panose="020B0604030504040204" pitchFamily="34" charset="0"/>
                        </a:rPr>
                        <a:t>NetBSD</a:t>
                      </a:r>
                      <a:r>
                        <a:rPr lang="fr-FR" baseline="0" dirty="0" smtClean="0">
                          <a:effectLst/>
                          <a:latin typeface="Tahoma" panose="020B0604030504040204" pitchFamily="34" charset="0"/>
                        </a:rPr>
                        <a:t> </a:t>
                      </a:r>
                      <a:r>
                        <a:rPr lang="fr-FR" dirty="0" err="1" smtClean="0">
                          <a:effectLst/>
                          <a:latin typeface="Tahoma" panose="020B0604030504040204" pitchFamily="34" charset="0"/>
                        </a:rPr>
                        <a:t>OpenBSD</a:t>
                      </a:r>
                      <a:r>
                        <a:rPr lang="fr-FR" baseline="0" dirty="0" smtClean="0">
                          <a:effectLst/>
                          <a:latin typeface="Tahoma" panose="020B0604030504040204" pitchFamily="34" charset="0"/>
                        </a:rPr>
                        <a:t> , </a:t>
                      </a:r>
                      <a:r>
                        <a:rPr lang="fr-FR" dirty="0" smtClean="0">
                          <a:effectLst/>
                          <a:latin typeface="Tahoma" panose="020B0604030504040204" pitchFamily="34" charset="0"/>
                        </a:rPr>
                        <a:t>OS </a:t>
                      </a:r>
                      <a:r>
                        <a:rPr lang="fr-FR" dirty="0">
                          <a:effectLst/>
                          <a:latin typeface="Tahoma" panose="020B0604030504040204" pitchFamily="34" charset="0"/>
                        </a:rPr>
                        <a:t>X</a:t>
                      </a:r>
                      <a:br>
                        <a:rPr lang="fr-FR" dirty="0">
                          <a:effectLst/>
                          <a:latin typeface="Tahoma" panose="020B0604030504040204" pitchFamily="34" charset="0"/>
                        </a:rPr>
                      </a:br>
                      <a:r>
                        <a:rPr lang="fr-FR" dirty="0" smtClean="0">
                          <a:effectLst/>
                          <a:latin typeface="Tahoma" panose="020B0604030504040204" pitchFamily="34" charset="0"/>
                        </a:rPr>
                        <a:t>Solaris,</a:t>
                      </a:r>
                      <a:r>
                        <a:rPr lang="fr-FR" baseline="0" dirty="0" smtClean="0">
                          <a:effectLst/>
                          <a:latin typeface="Tahoma" panose="020B0604030504040204" pitchFamily="34" charset="0"/>
                        </a:rPr>
                        <a:t> </a:t>
                      </a:r>
                      <a:r>
                        <a:rPr lang="fr-FR" dirty="0" smtClean="0">
                          <a:effectLst/>
                          <a:latin typeface="Tahoma" panose="020B0604030504040204" pitchFamily="34" charset="0"/>
                        </a:rPr>
                        <a:t>Unix</a:t>
                      </a:r>
                      <a:r>
                        <a:rPr lang="fr-FR" dirty="0">
                          <a:effectLst/>
                          <a:latin typeface="Tahoma" panose="020B0604030504040204" pitchFamily="34" charset="0"/>
                        </a:rPr>
                        <a:t/>
                      </a:r>
                      <a:br>
                        <a:rPr lang="fr-FR" dirty="0">
                          <a:effectLst/>
                          <a:latin typeface="Tahoma" panose="020B0604030504040204" pitchFamily="34" charset="0"/>
                        </a:rPr>
                      </a:br>
                      <a:r>
                        <a:rPr lang="fr-FR" dirty="0">
                          <a:effectLst/>
                          <a:latin typeface="Tahoma" panose="020B0604030504040204" pitchFamily="34" charset="0"/>
                        </a:rPr>
                        <a:t>Windows</a:t>
                      </a:r>
                    </a:p>
                  </a:txBody>
                  <a:tcPr/>
                </a:tc>
              </a:tr>
            </a:tbl>
          </a:graphicData>
        </a:graphic>
      </p:graphicFrame>
    </p:spTree>
    <p:extLst>
      <p:ext uri="{BB962C8B-B14F-4D97-AF65-F5344CB8AC3E}">
        <p14:creationId xmlns:p14="http://schemas.microsoft.com/office/powerpoint/2010/main" val="23618427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2713451-F6E1-4628-A8E3-1405590B0C33}" type="slidenum">
              <a:rPr lang="en-US" smtClean="0"/>
              <a:t>7</a:t>
            </a:fld>
            <a:endParaRPr lang="en-US"/>
          </a:p>
        </p:txBody>
      </p:sp>
      <p:sp>
        <p:nvSpPr>
          <p:cNvPr id="5" name="Titre 4"/>
          <p:cNvSpPr>
            <a:spLocks noGrp="1"/>
          </p:cNvSpPr>
          <p:nvPr>
            <p:ph type="title"/>
          </p:nvPr>
        </p:nvSpPr>
        <p:spPr>
          <a:xfrm>
            <a:off x="1115616" y="987574"/>
            <a:ext cx="6192688" cy="673250"/>
          </a:xfrm>
          <a:prstGeom prst="round2DiagRect">
            <a:avLst>
              <a:gd name="adj1" fmla="val 28104"/>
              <a:gd name="adj2" fmla="val 0"/>
            </a:avLst>
          </a:prstGeom>
          <a:solidFill>
            <a:schemeClr val="tx2"/>
          </a:solidFill>
          <a:ln/>
        </p:spPr>
        <p:style>
          <a:lnRef idx="0">
            <a:schemeClr val="accent1"/>
          </a:lnRef>
          <a:fillRef idx="3">
            <a:schemeClr val="accent1"/>
          </a:fillRef>
          <a:effectRef idx="3">
            <a:schemeClr val="accent1"/>
          </a:effectRef>
          <a:fontRef idx="minor">
            <a:schemeClr val="lt1"/>
          </a:fontRef>
        </p:style>
        <p:txBody>
          <a:bodyPr rtlCol="0" anchor="ctr">
            <a:normAutofit fontScale="90000"/>
          </a:bodyPr>
          <a:lstStyle/>
          <a:p>
            <a:r>
              <a:rPr lang="fr-FR" b="1" dirty="0" smtClean="0">
                <a:effectLst>
                  <a:outerShdw blurRad="38100" dist="38100" dir="2700000" algn="tl">
                    <a:srgbClr val="000000">
                      <a:alpha val="43137"/>
                    </a:srgbClr>
                  </a:outerShdw>
                </a:effectLst>
                <a:latin typeface="Adobe Caslon Pro Bold" pitchFamily="18" charset="0"/>
              </a:rPr>
              <a:t> </a:t>
            </a:r>
            <a:br>
              <a:rPr lang="fr-FR" b="1" dirty="0" smtClean="0">
                <a:effectLst>
                  <a:outerShdw blurRad="38100" dist="38100" dir="2700000" algn="tl">
                    <a:srgbClr val="000000">
                      <a:alpha val="43137"/>
                    </a:srgbClr>
                  </a:outerShdw>
                </a:effectLst>
                <a:latin typeface="Adobe Caslon Pro Bold" pitchFamily="18" charset="0"/>
              </a:rPr>
            </a:br>
            <a:r>
              <a:rPr lang="en-US" sz="2700" b="1" dirty="0" err="1" smtClean="0">
                <a:effectLst>
                  <a:outerShdw blurRad="38100" dist="38100" dir="2700000" algn="tl">
                    <a:srgbClr val="000000">
                      <a:alpha val="43137"/>
                    </a:srgbClr>
                  </a:outerShdw>
                </a:effectLst>
                <a:latin typeface="Adobe Caslon Pro Bold" pitchFamily="18" charset="0"/>
              </a:rPr>
              <a:t>Compraison</a:t>
            </a:r>
            <a:r>
              <a:rPr lang="en-US" b="1" dirty="0" smtClean="0">
                <a:effectLst>
                  <a:outerShdw blurRad="38100" dist="38100" dir="2700000" algn="tl">
                    <a:srgbClr val="000000">
                      <a:alpha val="43137"/>
                    </a:srgbClr>
                  </a:outerShdw>
                </a:effectLst>
                <a:latin typeface="Adobe Caslon Pro Bold" pitchFamily="18" charset="0"/>
              </a:rPr>
              <a:t/>
            </a:r>
            <a:br>
              <a:rPr lang="en-US" b="1" dirty="0" smtClean="0">
                <a:effectLst>
                  <a:outerShdw blurRad="38100" dist="38100" dir="2700000" algn="tl">
                    <a:srgbClr val="000000">
                      <a:alpha val="43137"/>
                    </a:srgbClr>
                  </a:outerShdw>
                </a:effectLst>
                <a:latin typeface="Adobe Caslon Pro Bold" pitchFamily="18" charset="0"/>
              </a:rPr>
            </a:br>
            <a:endParaRPr lang="fr-FR" b="1" dirty="0">
              <a:effectLst>
                <a:outerShdw blurRad="38100" dist="38100" dir="2700000" algn="tl">
                  <a:srgbClr val="000000">
                    <a:alpha val="43137"/>
                  </a:srgbClr>
                </a:outerShdw>
              </a:effectLst>
              <a:latin typeface="Adobe Caslon Pro Bold" pitchFamily="18" charset="0"/>
            </a:endParaRPr>
          </a:p>
        </p:txBody>
      </p:sp>
      <p:graphicFrame>
        <p:nvGraphicFramePr>
          <p:cNvPr id="14" name="Espace réservé du contenu 13"/>
          <p:cNvGraphicFramePr>
            <a:graphicFrameLocks noGrp="1"/>
          </p:cNvGraphicFramePr>
          <p:nvPr>
            <p:ph idx="1"/>
            <p:extLst>
              <p:ext uri="{D42A27DB-BD31-4B8C-83A1-F6EECF244321}">
                <p14:modId xmlns:p14="http://schemas.microsoft.com/office/powerpoint/2010/main" val="2030651670"/>
              </p:ext>
            </p:extLst>
          </p:nvPr>
        </p:nvGraphicFramePr>
        <p:xfrm>
          <a:off x="457200" y="1717221"/>
          <a:ext cx="8229600" cy="2844800"/>
        </p:xfrm>
        <a:graphic>
          <a:graphicData uri="http://schemas.openxmlformats.org/drawingml/2006/table">
            <a:tbl>
              <a:tblPr firstRow="1" bandRow="1">
                <a:tableStyleId>{5C22544A-7EE6-4342-B048-85BDC9FD1C3A}</a:tableStyleId>
              </a:tblPr>
              <a:tblGrid>
                <a:gridCol w="2057400"/>
                <a:gridCol w="1697360"/>
                <a:gridCol w="2016224"/>
                <a:gridCol w="2458616"/>
              </a:tblGrid>
              <a:tr h="299452">
                <a:tc>
                  <a:txBody>
                    <a:bodyPr/>
                    <a:lstStyle/>
                    <a:p>
                      <a:endParaRPr lang="fr-FR" dirty="0"/>
                    </a:p>
                  </a:txBody>
                  <a:tcPr/>
                </a:tc>
                <a:tc>
                  <a:txBody>
                    <a:bodyPr/>
                    <a:lstStyle/>
                    <a:p>
                      <a:r>
                        <a:rPr lang="fr-FR" dirty="0" smtClean="0"/>
                        <a:t>SQL SERVER</a:t>
                      </a:r>
                      <a:endParaRPr lang="fr-FR" dirty="0"/>
                    </a:p>
                  </a:txBody>
                  <a:tcPr/>
                </a:tc>
                <a:tc>
                  <a:txBody>
                    <a:bodyPr/>
                    <a:lstStyle/>
                    <a:p>
                      <a:r>
                        <a:rPr lang="fr-FR" dirty="0" smtClean="0"/>
                        <a:t>MYSQL</a:t>
                      </a:r>
                      <a:endParaRPr lang="fr-FR" dirty="0"/>
                    </a:p>
                  </a:txBody>
                  <a:tcPr/>
                </a:tc>
                <a:tc>
                  <a:txBody>
                    <a:bodyPr/>
                    <a:lstStyle/>
                    <a:p>
                      <a:r>
                        <a:rPr lang="fr-FR" dirty="0" err="1" smtClean="0"/>
                        <a:t>PostgreSql</a:t>
                      </a:r>
                      <a:endParaRPr lang="fr-FR" dirty="0"/>
                    </a:p>
                  </a:txBody>
                  <a:tcPr/>
                </a:tc>
              </a:tr>
              <a:tr h="370840">
                <a:tc>
                  <a:txBody>
                    <a:bodyPr/>
                    <a:lstStyle/>
                    <a:p>
                      <a:pPr fontAlgn="t"/>
                      <a:r>
                        <a:rPr lang="fr-FR">
                          <a:effectLst/>
                        </a:rPr>
                        <a:t>Data scheme</a:t>
                      </a:r>
                    </a:p>
                  </a:txBody>
                  <a:tcPr/>
                </a:tc>
                <a:tc>
                  <a:txBody>
                    <a:bodyPr/>
                    <a:lstStyle/>
                    <a:p>
                      <a:pPr fontAlgn="t"/>
                      <a:r>
                        <a:rPr lang="fr-FR">
                          <a:effectLst/>
                          <a:latin typeface="Tahoma" panose="020B0604030504040204" pitchFamily="34" charset="0"/>
                        </a:rPr>
                        <a:t>yes</a:t>
                      </a:r>
                    </a:p>
                  </a:txBody>
                  <a:tcPr/>
                </a:tc>
                <a:tc>
                  <a:txBody>
                    <a:bodyPr/>
                    <a:lstStyle/>
                    <a:p>
                      <a:pPr fontAlgn="t"/>
                      <a:r>
                        <a:rPr lang="fr-FR">
                          <a:effectLst/>
                          <a:latin typeface="Tahoma" panose="020B0604030504040204" pitchFamily="34" charset="0"/>
                        </a:rPr>
                        <a:t>yes</a:t>
                      </a:r>
                    </a:p>
                  </a:txBody>
                  <a:tcPr/>
                </a:tc>
                <a:tc>
                  <a:txBody>
                    <a:bodyPr/>
                    <a:lstStyle/>
                    <a:p>
                      <a:pPr fontAlgn="t"/>
                      <a:r>
                        <a:rPr lang="fr-FR" dirty="0" err="1">
                          <a:effectLst/>
                          <a:latin typeface="Tahoma" panose="020B0604030504040204" pitchFamily="34" charset="0"/>
                        </a:rPr>
                        <a:t>yes</a:t>
                      </a:r>
                      <a:endParaRPr lang="fr-FR" dirty="0">
                        <a:effectLst/>
                        <a:latin typeface="Tahoma" panose="020B0604030504040204" pitchFamily="34" charset="0"/>
                      </a:endParaRPr>
                    </a:p>
                  </a:txBody>
                  <a:tcPr/>
                </a:tc>
              </a:tr>
              <a:tr h="370840">
                <a:tc>
                  <a:txBody>
                    <a:bodyPr/>
                    <a:lstStyle/>
                    <a:p>
                      <a:pPr fontAlgn="t"/>
                      <a:r>
                        <a:rPr lang="fr-FR">
                          <a:effectLst/>
                        </a:rPr>
                        <a:t>SQL </a:t>
                      </a:r>
                    </a:p>
                  </a:txBody>
                  <a:tcPr/>
                </a:tc>
                <a:tc>
                  <a:txBody>
                    <a:bodyPr/>
                    <a:lstStyle/>
                    <a:p>
                      <a:pPr fontAlgn="t"/>
                      <a:r>
                        <a:rPr lang="fr-FR">
                          <a:effectLst/>
                          <a:latin typeface="Tahoma" panose="020B0604030504040204" pitchFamily="34" charset="0"/>
                        </a:rPr>
                        <a:t>yes</a:t>
                      </a:r>
                    </a:p>
                  </a:txBody>
                  <a:tcPr/>
                </a:tc>
                <a:tc>
                  <a:txBody>
                    <a:bodyPr/>
                    <a:lstStyle/>
                    <a:p>
                      <a:pPr fontAlgn="t"/>
                      <a:r>
                        <a:rPr lang="fr-FR">
                          <a:effectLst/>
                          <a:latin typeface="Tahoma" panose="020B0604030504040204" pitchFamily="34" charset="0"/>
                        </a:rPr>
                        <a:t>yes </a:t>
                      </a:r>
                    </a:p>
                  </a:txBody>
                  <a:tcPr/>
                </a:tc>
                <a:tc>
                  <a:txBody>
                    <a:bodyPr/>
                    <a:lstStyle/>
                    <a:p>
                      <a:pPr fontAlgn="t"/>
                      <a:r>
                        <a:rPr lang="fr-FR" dirty="0" err="1">
                          <a:effectLst/>
                          <a:latin typeface="Tahoma" panose="020B0604030504040204" pitchFamily="34" charset="0"/>
                        </a:rPr>
                        <a:t>yes</a:t>
                      </a:r>
                      <a:r>
                        <a:rPr lang="fr-FR" dirty="0">
                          <a:effectLst/>
                          <a:latin typeface="Tahoma" panose="020B0604030504040204" pitchFamily="34" charset="0"/>
                        </a:rPr>
                        <a:t> </a:t>
                      </a:r>
                    </a:p>
                  </a:txBody>
                  <a:tcPr/>
                </a:tc>
              </a:tr>
              <a:tr h="370840">
                <a:tc>
                  <a:txBody>
                    <a:bodyPr/>
                    <a:lstStyle/>
                    <a:p>
                      <a:pPr fontAlgn="t"/>
                      <a:r>
                        <a:rPr lang="en-US">
                          <a:effectLst/>
                        </a:rPr>
                        <a:t>APIs and other access methods</a:t>
                      </a:r>
                    </a:p>
                  </a:txBody>
                  <a:tcPr/>
                </a:tc>
                <a:tc>
                  <a:txBody>
                    <a:bodyPr/>
                    <a:lstStyle/>
                    <a:p>
                      <a:pPr fontAlgn="t"/>
                      <a:r>
                        <a:rPr lang="fr-FR">
                          <a:effectLst/>
                          <a:latin typeface="Tahoma" panose="020B0604030504040204" pitchFamily="34" charset="0"/>
                        </a:rPr>
                        <a:t>ADO.NET</a:t>
                      </a:r>
                      <a:br>
                        <a:rPr lang="fr-FR">
                          <a:effectLst/>
                          <a:latin typeface="Tahoma" panose="020B0604030504040204" pitchFamily="34" charset="0"/>
                        </a:rPr>
                      </a:br>
                      <a:r>
                        <a:rPr lang="fr-FR">
                          <a:effectLst/>
                          <a:latin typeface="Tahoma" panose="020B0604030504040204" pitchFamily="34" charset="0"/>
                        </a:rPr>
                        <a:t>JDBC</a:t>
                      </a:r>
                      <a:br>
                        <a:rPr lang="fr-FR">
                          <a:effectLst/>
                          <a:latin typeface="Tahoma" panose="020B0604030504040204" pitchFamily="34" charset="0"/>
                        </a:rPr>
                      </a:br>
                      <a:r>
                        <a:rPr lang="fr-FR">
                          <a:effectLst/>
                          <a:latin typeface="Tahoma" panose="020B0604030504040204" pitchFamily="34" charset="0"/>
                        </a:rPr>
                        <a:t>ODBC</a:t>
                      </a:r>
                      <a:br>
                        <a:rPr lang="fr-FR">
                          <a:effectLst/>
                          <a:latin typeface="Tahoma" panose="020B0604030504040204" pitchFamily="34" charset="0"/>
                        </a:rPr>
                      </a:br>
                      <a:r>
                        <a:rPr lang="fr-FR">
                          <a:effectLst/>
                          <a:latin typeface="Tahoma" panose="020B0604030504040204" pitchFamily="34" charset="0"/>
                        </a:rPr>
                        <a:t>OLE DB</a:t>
                      </a:r>
                      <a:br>
                        <a:rPr lang="fr-FR">
                          <a:effectLst/>
                          <a:latin typeface="Tahoma" panose="020B0604030504040204" pitchFamily="34" charset="0"/>
                        </a:rPr>
                      </a:br>
                      <a:r>
                        <a:rPr lang="fr-FR">
                          <a:effectLst/>
                          <a:latin typeface="Tahoma" panose="020B0604030504040204" pitchFamily="34" charset="0"/>
                        </a:rPr>
                        <a:t>Tabular Data Stream (TDS)</a:t>
                      </a:r>
                    </a:p>
                  </a:txBody>
                  <a:tcPr/>
                </a:tc>
                <a:tc>
                  <a:txBody>
                    <a:bodyPr/>
                    <a:lstStyle/>
                    <a:p>
                      <a:pPr fontAlgn="t"/>
                      <a:r>
                        <a:rPr lang="en-US">
                          <a:effectLst/>
                          <a:latin typeface="Tahoma" panose="020B0604030504040204" pitchFamily="34" charset="0"/>
                        </a:rPr>
                        <a:t>ADO.NET</a:t>
                      </a:r>
                      <a:br>
                        <a:rPr lang="en-US">
                          <a:effectLst/>
                          <a:latin typeface="Tahoma" panose="020B0604030504040204" pitchFamily="34" charset="0"/>
                        </a:rPr>
                      </a:br>
                      <a:r>
                        <a:rPr lang="en-US">
                          <a:effectLst/>
                          <a:latin typeface="Tahoma" panose="020B0604030504040204" pitchFamily="34" charset="0"/>
                        </a:rPr>
                        <a:t>JDBC</a:t>
                      </a:r>
                      <a:br>
                        <a:rPr lang="en-US">
                          <a:effectLst/>
                          <a:latin typeface="Tahoma" panose="020B0604030504040204" pitchFamily="34" charset="0"/>
                        </a:rPr>
                      </a:br>
                      <a:r>
                        <a:rPr lang="en-US">
                          <a:effectLst/>
                          <a:latin typeface="Tahoma" panose="020B0604030504040204" pitchFamily="34" charset="0"/>
                        </a:rPr>
                        <a:t>ODBC</a:t>
                      </a:r>
                      <a:br>
                        <a:rPr lang="en-US">
                          <a:effectLst/>
                          <a:latin typeface="Tahoma" panose="020B0604030504040204" pitchFamily="34" charset="0"/>
                        </a:rPr>
                      </a:br>
                      <a:r>
                        <a:rPr lang="en-US">
                          <a:effectLst/>
                          <a:latin typeface="Tahoma" panose="020B0604030504040204" pitchFamily="34" charset="0"/>
                        </a:rPr>
                        <a:t>Proprietary native API</a:t>
                      </a:r>
                    </a:p>
                  </a:txBody>
                  <a:tcPr/>
                </a:tc>
                <a:tc>
                  <a:txBody>
                    <a:bodyPr/>
                    <a:lstStyle/>
                    <a:p>
                      <a:pPr fontAlgn="t"/>
                      <a:r>
                        <a:rPr lang="en-US" dirty="0">
                          <a:effectLst/>
                          <a:latin typeface="Tahoma" panose="020B0604030504040204" pitchFamily="34" charset="0"/>
                        </a:rPr>
                        <a:t>ADO.NET</a:t>
                      </a:r>
                      <a:br>
                        <a:rPr lang="en-US" dirty="0">
                          <a:effectLst/>
                          <a:latin typeface="Tahoma" panose="020B0604030504040204" pitchFamily="34" charset="0"/>
                        </a:rPr>
                      </a:br>
                      <a:r>
                        <a:rPr lang="en-US" dirty="0">
                          <a:effectLst/>
                          <a:latin typeface="Tahoma" panose="020B0604030504040204" pitchFamily="34" charset="0"/>
                        </a:rPr>
                        <a:t>JDBC</a:t>
                      </a:r>
                      <a:br>
                        <a:rPr lang="en-US" dirty="0">
                          <a:effectLst/>
                          <a:latin typeface="Tahoma" panose="020B0604030504040204" pitchFamily="34" charset="0"/>
                        </a:rPr>
                      </a:br>
                      <a:r>
                        <a:rPr lang="en-US" dirty="0">
                          <a:effectLst/>
                          <a:latin typeface="Tahoma" panose="020B0604030504040204" pitchFamily="34" charset="0"/>
                        </a:rPr>
                        <a:t>native C library</a:t>
                      </a:r>
                      <a:br>
                        <a:rPr lang="en-US" dirty="0">
                          <a:effectLst/>
                          <a:latin typeface="Tahoma" panose="020B0604030504040204" pitchFamily="34" charset="0"/>
                        </a:rPr>
                      </a:br>
                      <a:r>
                        <a:rPr lang="en-US" dirty="0">
                          <a:effectLst/>
                          <a:latin typeface="Tahoma" panose="020B0604030504040204" pitchFamily="34" charset="0"/>
                        </a:rPr>
                        <a:t>ODBC</a:t>
                      </a:r>
                      <a:br>
                        <a:rPr lang="en-US" dirty="0">
                          <a:effectLst/>
                          <a:latin typeface="Tahoma" panose="020B0604030504040204" pitchFamily="34" charset="0"/>
                        </a:rPr>
                      </a:br>
                      <a:r>
                        <a:rPr lang="en-US" dirty="0">
                          <a:effectLst/>
                          <a:latin typeface="Tahoma" panose="020B0604030504040204" pitchFamily="34" charset="0"/>
                        </a:rPr>
                        <a:t>streaming API for large objects</a:t>
                      </a:r>
                    </a:p>
                  </a:txBody>
                  <a:tcPr/>
                </a:tc>
              </a:tr>
            </a:tbl>
          </a:graphicData>
        </a:graphic>
      </p:graphicFrame>
    </p:spTree>
    <p:extLst>
      <p:ext uri="{BB962C8B-B14F-4D97-AF65-F5344CB8AC3E}">
        <p14:creationId xmlns:p14="http://schemas.microsoft.com/office/powerpoint/2010/main" val="13478382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2713451-F6E1-4628-A8E3-1405590B0C33}" type="slidenum">
              <a:rPr lang="en-US" smtClean="0"/>
              <a:t>8</a:t>
            </a:fld>
            <a:endParaRPr lang="en-US"/>
          </a:p>
        </p:txBody>
      </p:sp>
      <p:graphicFrame>
        <p:nvGraphicFramePr>
          <p:cNvPr id="14" name="Espace réservé du contenu 13"/>
          <p:cNvGraphicFramePr>
            <a:graphicFrameLocks noGrp="1"/>
          </p:cNvGraphicFramePr>
          <p:nvPr>
            <p:ph idx="1"/>
            <p:extLst>
              <p:ext uri="{D42A27DB-BD31-4B8C-83A1-F6EECF244321}">
                <p14:modId xmlns:p14="http://schemas.microsoft.com/office/powerpoint/2010/main" val="3910845854"/>
              </p:ext>
            </p:extLst>
          </p:nvPr>
        </p:nvGraphicFramePr>
        <p:xfrm>
          <a:off x="457200" y="1056159"/>
          <a:ext cx="8229600" cy="3931920"/>
        </p:xfrm>
        <a:graphic>
          <a:graphicData uri="http://schemas.openxmlformats.org/drawingml/2006/table">
            <a:tbl>
              <a:tblPr firstRow="1" bandRow="1">
                <a:tableStyleId>{5C22544A-7EE6-4342-B048-85BDC9FD1C3A}</a:tableStyleId>
              </a:tblPr>
              <a:tblGrid>
                <a:gridCol w="1306488"/>
                <a:gridCol w="2448272"/>
                <a:gridCol w="2016224"/>
                <a:gridCol w="2458616"/>
              </a:tblGrid>
              <a:tr h="299452">
                <a:tc>
                  <a:txBody>
                    <a:bodyPr/>
                    <a:lstStyle/>
                    <a:p>
                      <a:endParaRPr lang="fr-FR" dirty="0"/>
                    </a:p>
                  </a:txBody>
                  <a:tcPr/>
                </a:tc>
                <a:tc>
                  <a:txBody>
                    <a:bodyPr/>
                    <a:lstStyle/>
                    <a:p>
                      <a:r>
                        <a:rPr lang="fr-FR" dirty="0" smtClean="0"/>
                        <a:t>SQL SERVER</a:t>
                      </a:r>
                      <a:endParaRPr lang="fr-FR" dirty="0"/>
                    </a:p>
                  </a:txBody>
                  <a:tcPr/>
                </a:tc>
                <a:tc>
                  <a:txBody>
                    <a:bodyPr/>
                    <a:lstStyle/>
                    <a:p>
                      <a:r>
                        <a:rPr lang="fr-FR" dirty="0" smtClean="0"/>
                        <a:t>MYSQL</a:t>
                      </a:r>
                      <a:endParaRPr lang="fr-FR" dirty="0"/>
                    </a:p>
                  </a:txBody>
                  <a:tcPr/>
                </a:tc>
                <a:tc>
                  <a:txBody>
                    <a:bodyPr/>
                    <a:lstStyle/>
                    <a:p>
                      <a:r>
                        <a:rPr lang="fr-FR" dirty="0" err="1" smtClean="0"/>
                        <a:t>PostgreSql</a:t>
                      </a:r>
                      <a:endParaRPr lang="fr-FR" dirty="0"/>
                    </a:p>
                  </a:txBody>
                  <a:tcPr/>
                </a:tc>
              </a:tr>
              <a:tr h="370840">
                <a:tc>
                  <a:txBody>
                    <a:bodyPr/>
                    <a:lstStyle/>
                    <a:p>
                      <a:pPr fontAlgn="t"/>
                      <a:r>
                        <a:rPr lang="fr-FR">
                          <a:effectLst/>
                        </a:rPr>
                        <a:t>Partitioning methods </a:t>
                      </a:r>
                    </a:p>
                  </a:txBody>
                  <a:tcPr/>
                </a:tc>
                <a:tc>
                  <a:txBody>
                    <a:bodyPr/>
                    <a:lstStyle/>
                    <a:p>
                      <a:pPr fontAlgn="t"/>
                      <a:r>
                        <a:rPr lang="en-US">
                          <a:effectLst/>
                          <a:latin typeface="Tahoma" panose="020B0604030504040204" pitchFamily="34" charset="0"/>
                        </a:rPr>
                        <a:t>tables can be distributed across several files (horizontal partitioning); sharding through federation</a:t>
                      </a:r>
                    </a:p>
                  </a:txBody>
                  <a:tcPr/>
                </a:tc>
                <a:tc>
                  <a:txBody>
                    <a:bodyPr/>
                    <a:lstStyle/>
                    <a:p>
                      <a:pPr fontAlgn="t"/>
                      <a:r>
                        <a:rPr lang="en-US">
                          <a:effectLst/>
                          <a:latin typeface="Tahoma" panose="020B0604030504040204" pitchFamily="34" charset="0"/>
                        </a:rPr>
                        <a:t>horizontal partitioning, sharding with MySQL Cluster or MySQL Fabric</a:t>
                      </a:r>
                    </a:p>
                  </a:txBody>
                  <a:tcPr/>
                </a:tc>
                <a:tc>
                  <a:txBody>
                    <a:bodyPr/>
                    <a:lstStyle/>
                    <a:p>
                      <a:pPr fontAlgn="t"/>
                      <a:r>
                        <a:rPr lang="en-US" dirty="0">
                          <a:effectLst/>
                          <a:latin typeface="Tahoma" panose="020B0604030504040204" pitchFamily="34" charset="0"/>
                        </a:rPr>
                        <a:t>partitioning by range, list and (since PostgreSQL 11) by </a:t>
                      </a:r>
                    </a:p>
                  </a:txBody>
                  <a:tcPr/>
                </a:tc>
              </a:tr>
              <a:tr h="370840">
                <a:tc>
                  <a:txBody>
                    <a:bodyPr/>
                    <a:lstStyle/>
                    <a:p>
                      <a:pPr fontAlgn="t"/>
                      <a:r>
                        <a:rPr lang="fr-FR">
                          <a:effectLst/>
                        </a:rPr>
                        <a:t>In-memory capabilities </a:t>
                      </a:r>
                    </a:p>
                  </a:txBody>
                  <a:tcPr/>
                </a:tc>
                <a:tc>
                  <a:txBody>
                    <a:bodyPr/>
                    <a:lstStyle/>
                    <a:p>
                      <a:pPr fontAlgn="t"/>
                      <a:r>
                        <a:rPr lang="fr-FR">
                          <a:effectLst/>
                          <a:latin typeface="Tahoma" panose="020B0604030504040204" pitchFamily="34" charset="0"/>
                        </a:rPr>
                        <a:t>yes</a:t>
                      </a:r>
                    </a:p>
                  </a:txBody>
                  <a:tcPr/>
                </a:tc>
                <a:tc>
                  <a:txBody>
                    <a:bodyPr/>
                    <a:lstStyle/>
                    <a:p>
                      <a:pPr fontAlgn="t"/>
                      <a:r>
                        <a:rPr lang="fr-FR">
                          <a:effectLst/>
                          <a:latin typeface="Tahoma" panose="020B0604030504040204" pitchFamily="34" charset="0"/>
                        </a:rPr>
                        <a:t>yes</a:t>
                      </a:r>
                    </a:p>
                  </a:txBody>
                  <a:tcPr/>
                </a:tc>
                <a:tc>
                  <a:txBody>
                    <a:bodyPr/>
                    <a:lstStyle/>
                    <a:p>
                      <a:pPr fontAlgn="t"/>
                      <a:r>
                        <a:rPr lang="fr-FR" dirty="0">
                          <a:effectLst/>
                          <a:latin typeface="Tahoma" panose="020B0604030504040204" pitchFamily="34" charset="0"/>
                        </a:rPr>
                        <a:t>no</a:t>
                      </a:r>
                    </a:p>
                  </a:txBody>
                  <a:tcPr/>
                </a:tc>
              </a:tr>
              <a:tr h="370840">
                <a:tc>
                  <a:txBody>
                    <a:bodyPr/>
                    <a:lstStyle/>
                    <a:p>
                      <a:pPr fontAlgn="t"/>
                      <a:r>
                        <a:rPr lang="fr-FR">
                          <a:effectLst/>
                        </a:rPr>
                        <a:t>User concepts </a:t>
                      </a:r>
                    </a:p>
                  </a:txBody>
                  <a:tcPr/>
                </a:tc>
                <a:tc>
                  <a:txBody>
                    <a:bodyPr/>
                    <a:lstStyle/>
                    <a:p>
                      <a:pPr fontAlgn="t"/>
                      <a:r>
                        <a:rPr lang="en-US">
                          <a:effectLst/>
                          <a:latin typeface="Tahoma" panose="020B0604030504040204" pitchFamily="34" charset="0"/>
                        </a:rPr>
                        <a:t>fine grained access rights according to SQL-standard</a:t>
                      </a:r>
                    </a:p>
                  </a:txBody>
                  <a:tcPr/>
                </a:tc>
                <a:tc>
                  <a:txBody>
                    <a:bodyPr/>
                    <a:lstStyle/>
                    <a:p>
                      <a:pPr fontAlgn="t"/>
                      <a:r>
                        <a:rPr lang="en-US">
                          <a:effectLst/>
                          <a:latin typeface="Tahoma" panose="020B0604030504040204" pitchFamily="34" charset="0"/>
                        </a:rPr>
                        <a:t>Users with fine-grained authorization concept </a:t>
                      </a:r>
                    </a:p>
                  </a:txBody>
                  <a:tcPr/>
                </a:tc>
                <a:tc>
                  <a:txBody>
                    <a:bodyPr/>
                    <a:lstStyle/>
                    <a:p>
                      <a:pPr fontAlgn="t"/>
                      <a:r>
                        <a:rPr lang="en-US" dirty="0">
                          <a:effectLst/>
                          <a:latin typeface="Tahoma" panose="020B0604030504040204" pitchFamily="34" charset="0"/>
                        </a:rPr>
                        <a:t>fine grained access rights according to SQL-standard</a:t>
                      </a:r>
                    </a:p>
                  </a:txBody>
                  <a:tcPr/>
                </a:tc>
              </a:tr>
            </a:tbl>
          </a:graphicData>
        </a:graphic>
      </p:graphicFrame>
    </p:spTree>
    <p:extLst>
      <p:ext uri="{BB962C8B-B14F-4D97-AF65-F5344CB8AC3E}">
        <p14:creationId xmlns:p14="http://schemas.microsoft.com/office/powerpoint/2010/main" val="3106534887"/>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ématique_mini_proje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thématique_mini_projet</Template>
  <TotalTime>380</TotalTime>
  <Words>413</Words>
  <Application>Microsoft Office PowerPoint</Application>
  <PresentationFormat>Affichage à l'écran (16:9)</PresentationFormat>
  <Paragraphs>83</Paragraphs>
  <Slides>8</Slides>
  <Notes>5</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8</vt:i4>
      </vt:variant>
    </vt:vector>
  </HeadingPairs>
  <TitlesOfParts>
    <vt:vector size="15" baseType="lpstr">
      <vt:lpstr>Adobe Caslon Pro Bold</vt:lpstr>
      <vt:lpstr>Arial</vt:lpstr>
      <vt:lpstr>Calibri</vt:lpstr>
      <vt:lpstr>Cambria Math</vt:lpstr>
      <vt:lpstr>Tahoma</vt:lpstr>
      <vt:lpstr>Times New Roman</vt:lpstr>
      <vt:lpstr>thématique_mini_projet</vt:lpstr>
      <vt:lpstr>RDBMS</vt:lpstr>
      <vt:lpstr>Présentation PowerPoint</vt:lpstr>
      <vt:lpstr>Présentation PowerPoint</vt:lpstr>
      <vt:lpstr>Présentation PowerPoint</vt:lpstr>
      <vt:lpstr>  SQL SERVER </vt:lpstr>
      <vt:lpstr>  Compraison </vt:lpstr>
      <vt:lpstr>  Compraison </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khawla</dc:creator>
  <cp:lastModifiedBy>sabrine beltaief</cp:lastModifiedBy>
  <cp:revision>85</cp:revision>
  <dcterms:created xsi:type="dcterms:W3CDTF">2015-10-04T16:56:57Z</dcterms:created>
  <dcterms:modified xsi:type="dcterms:W3CDTF">2021-03-04T00:12:50Z</dcterms:modified>
</cp:coreProperties>
</file>