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handoutMasterIdLst>
    <p:handoutMasterId r:id="rId20"/>
  </p:handout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ssy" initials="s" lastIdx="1" clrIdx="0">
    <p:extLst>
      <p:ext uri="{19B8F6BF-5375-455C-9EA6-DF929625EA0E}">
        <p15:presenceInfo xmlns:p15="http://schemas.microsoft.com/office/powerpoint/2012/main" userId="sass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8558" autoAdjust="0"/>
  </p:normalViewPr>
  <p:slideViewPr>
    <p:cSldViewPr snapToGrid="0">
      <p:cViewPr varScale="1">
        <p:scale>
          <a:sx n="57" d="100"/>
          <a:sy n="57" d="100"/>
        </p:scale>
        <p:origin x="1218" y="6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1T18:50:54.635"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02/11/2020</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02/11/2020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notre base nous avons des variables déjà codé en variables dichotomique, c’est variables sont:</a:t>
            </a:r>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1229004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 tableau présente la matrice de confusion pour l ’arbre de décision, nous pouvons conclure, que dans 257 des Attritions le modèle à bien prédit ces salariés qui ont quitté leurs postes. Dans la même logique le modèle s’est trompé pour 57 employeurs qui n’ont pas quitté leurs poste, mais que le modèle à prédits comme attrition.</a:t>
            </a:r>
          </a:p>
          <a:p>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49307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 tableau présente la matrice de confusion pour les réseaux de neurones, nous pouvons conclure, que dans 24 des Attritions le modèle à bien prédit ces salariés qui ont quitté leurs postes. Dans la même logique le modèle s’est trompé pour 30 employeurs qui n’ont pas quitté leurs poste, mais que le modèle à prédits comme attrition.</a:t>
            </a:r>
          </a:p>
          <a:p>
            <a:endParaRPr lang="fr-FR" dirty="0"/>
          </a:p>
          <a:p>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2360503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11110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Variable numériques :</a:t>
            </a:r>
          </a:p>
          <a:p>
            <a:r>
              <a:rPr lang="fr-FR" dirty="0"/>
              <a:t>Pour l’analyse des différentes variables numérique , normalement faut tracer une boite à moustaches qui montre toutes les caractéristique numériques mais vu que les variables ont des échelles différentes, tracer une boite à moustaches n’est pas une bonne idée, du coup j’ai décider de tracer un </a:t>
            </a:r>
            <a:r>
              <a:rPr lang="fr-FR" dirty="0" err="1"/>
              <a:t>kdeplot</a:t>
            </a:r>
            <a:r>
              <a:rPr lang="fr-FR" dirty="0"/>
              <a:t> montrant la distribution de la variable. Ci-dessous , j’ai pris la variable ‘Age</a:t>
            </a:r>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112834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individus présents sur notre base présente des employés d’IBM, nous pouvons voir que La majorité des gens gagne moins de 10000 par mois, la distribution est décalée à gauche. L’expérience professionnelle de la population est très dense jusqu’à 15 ans dans une entreprise, puis diminue rapidement, la distribution est déviée à gauche. De même pour les années au sein de l’entreprise qui montre que la majorité des employés en passé moins que 10 ans dans l’entreprise.</a:t>
            </a:r>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253197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Afin d’analyser les différentes variables caractéristiques. J’ai utiliser un diagramme de comptage pour montrer le nombre relatif d'observations de différentes catégories.</a:t>
            </a:r>
          </a:p>
          <a:p>
            <a:r>
              <a:rPr lang="fr-FR" b="0" i="0" dirty="0">
                <a:solidFill>
                  <a:srgbClr val="212121"/>
                </a:solidFill>
                <a:effectLst/>
                <a:latin typeface="Roboto"/>
              </a:rPr>
              <a:t>nous pouvons déjà voir que le nombre d'observations appartenant à la catégorie «Non» (1233) est bien supérieur à celui appartenant à la catégorie «Oui» (237), notre base contient plus d'employée qui n'ont pas quitter leur entreprise. Analysons de la même manière les autres variables.</a:t>
            </a: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150155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grande majorité des employés voyage rarement, ceux sont suivis par les employés qui voyagent fréquemment. La minorité est représentée par les employés qui ne voyagent jamais</a:t>
            </a:r>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11927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212121"/>
                </a:solidFill>
                <a:effectLst/>
                <a:latin typeface="Roboto"/>
              </a:rPr>
              <a:t>nous nous intéressent maintenant a la distribution de JOBROLE et </a:t>
            </a:r>
            <a:r>
              <a:rPr lang="fr-FR" b="0" i="0" dirty="0" err="1">
                <a:solidFill>
                  <a:srgbClr val="212121"/>
                </a:solidFill>
                <a:effectLst/>
                <a:latin typeface="Roboto"/>
              </a:rPr>
              <a:t>Gender</a:t>
            </a:r>
            <a:r>
              <a:rPr lang="fr-FR" b="0" i="0" dirty="0">
                <a:solidFill>
                  <a:srgbClr val="212121"/>
                </a:solidFill>
                <a:effectLst/>
                <a:latin typeface="Roboto"/>
              </a:rPr>
              <a:t> , pour ce dernier nous allons </a:t>
            </a:r>
            <a:r>
              <a:rPr lang="fr-FR" b="0" i="0" dirty="0" err="1">
                <a:solidFill>
                  <a:srgbClr val="212121"/>
                </a:solidFill>
                <a:effectLst/>
                <a:latin typeface="Roboto"/>
              </a:rPr>
              <a:t>realisé</a:t>
            </a:r>
            <a:r>
              <a:rPr lang="fr-FR" b="0" i="0" dirty="0">
                <a:solidFill>
                  <a:srgbClr val="212121"/>
                </a:solidFill>
                <a:effectLst/>
                <a:latin typeface="Roboto"/>
              </a:rPr>
              <a:t> un diagramme à secteur</a:t>
            </a: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4181955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b="0" i="0" dirty="0">
              <a:solidFill>
                <a:srgbClr val="212121"/>
              </a:solidFill>
              <a:effectLst/>
              <a:latin typeface="Roboto"/>
            </a:endParaRPr>
          </a:p>
          <a:p>
            <a:pPr algn="l">
              <a:buFont typeface="Arial" panose="020B0604020202020204" pitchFamily="34" charset="0"/>
              <a:buChar char="•"/>
            </a:pPr>
            <a:r>
              <a:rPr lang="fr-FR" b="0" i="0" dirty="0">
                <a:solidFill>
                  <a:srgbClr val="212121"/>
                </a:solidFill>
                <a:effectLst/>
                <a:latin typeface="Roboto"/>
              </a:rPr>
              <a:t>la base contient plus de femme que des hommes</a:t>
            </a:r>
          </a:p>
          <a:p>
            <a:pPr algn="l">
              <a:buFont typeface="Arial" panose="020B0604020202020204" pitchFamily="34" charset="0"/>
              <a:buChar char="•"/>
            </a:pPr>
            <a:r>
              <a:rPr lang="fr-FR" b="0" i="0" dirty="0">
                <a:solidFill>
                  <a:srgbClr val="212121"/>
                </a:solidFill>
                <a:effectLst/>
                <a:latin typeface="Roboto"/>
              </a:rPr>
              <a:t>Les emplois occupés par les employés sont au maximum dans les postes de responsable des ventes, puis de recherche et développement, puis de technicien de laboratoire</a:t>
            </a:r>
          </a:p>
          <a:p>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2463086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5D5D5"/>
                </a:solidFill>
                <a:effectLst/>
                <a:latin typeface="Roboto"/>
              </a:rPr>
              <a:t>Le niveau d'emploi est étroitement lié à l'âge ,</a:t>
            </a:r>
            <a:r>
              <a:rPr lang="fr-FR" b="0" i="0" dirty="0" err="1">
                <a:solidFill>
                  <a:srgbClr val="D5D5D5"/>
                </a:solidFill>
                <a:effectLst/>
                <a:latin typeface="Roboto"/>
              </a:rPr>
              <a:t>MonthlyIncome</a:t>
            </a:r>
            <a:r>
              <a:rPr lang="fr-FR" b="0" i="0" dirty="0">
                <a:solidFill>
                  <a:srgbClr val="D5D5D5"/>
                </a:solidFill>
                <a:effectLst/>
                <a:latin typeface="Roboto"/>
              </a:rPr>
              <a:t> (revenu mensuel) est très fortement lié à </a:t>
            </a:r>
            <a:r>
              <a:rPr lang="fr-FR" b="0" i="0" dirty="0" err="1">
                <a:solidFill>
                  <a:srgbClr val="D5D5D5"/>
                </a:solidFill>
                <a:effectLst/>
                <a:latin typeface="Roboto"/>
              </a:rPr>
              <a:t>joblevel</a:t>
            </a:r>
            <a:r>
              <a:rPr lang="fr-FR" b="0" i="0" dirty="0">
                <a:solidFill>
                  <a:srgbClr val="D5D5D5"/>
                </a:solidFill>
                <a:effectLst/>
                <a:latin typeface="Roboto"/>
              </a:rPr>
              <a:t> (poste),La performance est étroitement liée à la hausse du salaire en pourcentage ,le nombre total d’années de travail est étroitement lié au niveau d’emploi , Années en entreprise est liée aux années dans le rôle actuel (logique).</a:t>
            </a: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3800334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tableau présente la matrice de confusion pour la régression logistique, nous pouvons conclure, que dans 305 des Attritions le modèle à bien prédit ces salariés qui ont quitté leurs postes. Dans la même logique le modèle s’est trompé pour 6 employeurs qui n’ont pas quitté leurs poste, mais que le modèle à prédits comme attrition.</a:t>
            </a:r>
          </a:p>
        </p:txBody>
      </p:sp>
      <p:sp>
        <p:nvSpPr>
          <p:cNvPr id="4" name="Espace réservé de la date 3"/>
          <p:cNvSpPr>
            <a:spLocks noGrp="1"/>
          </p:cNvSpPr>
          <p:nvPr>
            <p:ph type="dt" idx="1"/>
          </p:nvPr>
        </p:nvSpPr>
        <p:spPr/>
        <p:txBody>
          <a:bodyPr/>
          <a:lstStyle/>
          <a:p>
            <a:pPr rtl="0"/>
            <a:fld id="{1713F8BB-B1B5-4D35-A08C-A275931309FC}" type="datetime1">
              <a:rPr lang="fr-FR" smtClean="0"/>
              <a:t>02/11/2020</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11039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ABA18A1-B72F-49DD-8A51-DC4A9B10C77C}" type="datetime1">
              <a:rPr lang="fr-FR" smtClean="0"/>
              <a:t>02/11/2020</a:t>
            </a:fld>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7A74DDF-14B3-4359-B246-DC1DC867FD8F}" type="datetime1">
              <a:rPr lang="fr-FR" smtClean="0"/>
              <a:t>02/11/2020</a:t>
            </a:fld>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2DB94D9-FA33-4622-B5B0-3A212B55AFC9}" type="datetime1">
              <a:rPr lang="fr-FR" smtClean="0"/>
              <a:t>02/11/2020</a:t>
            </a:fld>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5162FBC-E467-46B8-ABE1-98D95CFF2BA6}" type="datetime1">
              <a:rPr lang="fr-FR" smtClean="0"/>
              <a:t>02/11/2020</a:t>
            </a:fld>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7F64E0A-ACF3-44BD-A54D-C44EDE2996DF}" type="datetime1">
              <a:rPr lang="fr-FR" smtClean="0"/>
              <a:t>02/11/2020</a:t>
            </a:fld>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810B38C-D4F5-42C2-967A-0B7FC97B2621}" type="datetime1">
              <a:rPr lang="fr-FR" smtClean="0"/>
              <a:t>02/11/2020</a:t>
            </a:fld>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76C9646D-2F82-4FD6-98A1-C2A4C26D0529}" type="datetime1">
              <a:rPr lang="fr-FR" smtClean="0"/>
              <a:t>02/11/2020</a:t>
            </a:fld>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3595C77-250B-4737-9E4A-69E5939CBC16}" type="datetime1">
              <a:rPr lang="fr-FR" smtClean="0"/>
              <a:t>02/11/2020</a:t>
            </a:fld>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C7E81F3-FFCD-4236-B158-26C78CAC6E11}" type="datetime1">
              <a:rPr lang="fr-FR" smtClean="0"/>
              <a:t>02/11/2020</a:t>
            </a:fld>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0A97361A-7C50-452A-9761-2F2CCDC29838}" type="datetime1">
              <a:rPr lang="fr-FR" smtClean="0"/>
              <a:t>02/11/2020</a:t>
            </a:fld>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7E208F8F-9785-4D7E-B2D7-6FB9149CAF24}" type="datetime1">
              <a:rPr lang="fr-FR" smtClean="0"/>
              <a:t>02/11/2020</a:t>
            </a:fld>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33CD2423-DC0C-47A2-8916-10643EB35EC9}" type="datetime1">
              <a:rPr lang="fr-FR" smtClean="0"/>
              <a:t>02/11/2020</a:t>
            </a:fld>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4927875" y="2191851"/>
            <a:ext cx="6993103" cy="2139851"/>
          </a:xfrm>
        </p:spPr>
        <p:txBody>
          <a:bodyPr rtlCol="0">
            <a:normAutofit/>
          </a:bodyPr>
          <a:lstStyle/>
          <a:p>
            <a:pPr algn="ctr" rtl="0"/>
            <a:r>
              <a:rPr lang="fr" sz="6000" dirty="0"/>
              <a:t>Attrition des employées</a:t>
            </a:r>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9331176" y="6347248"/>
            <a:ext cx="6269347" cy="1021498"/>
          </a:xfrm>
        </p:spPr>
        <p:txBody>
          <a:bodyPr rtlCol="0">
            <a:normAutofit/>
          </a:bodyPr>
          <a:lstStyle/>
          <a:p>
            <a:pPr rtl="0"/>
            <a:r>
              <a:rPr lang="fr-FR" sz="2400" dirty="0">
                <a:solidFill>
                  <a:schemeClr val="tx1">
                    <a:lumMod val="85000"/>
                    <a:lumOff val="15000"/>
                  </a:schemeClr>
                </a:solidFill>
              </a:rPr>
              <a:t>S</a:t>
            </a:r>
            <a:r>
              <a:rPr lang="fr" sz="2400" dirty="0">
                <a:solidFill>
                  <a:schemeClr val="tx1">
                    <a:lumMod val="85000"/>
                    <a:lumOff val="15000"/>
                  </a:schemeClr>
                </a:solidFill>
              </a:rPr>
              <a:t>abrine rahhou</a:t>
            </a:r>
          </a:p>
        </p:txBody>
      </p:sp>
      <p:cxnSp>
        <p:nvCxnSpPr>
          <p:cNvPr id="24" name="Connecteur droit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D8372E17-3FF2-4ED7-BD7A-2946C89BB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 y="0"/>
            <a:ext cx="4679488" cy="6857997"/>
          </a:xfrm>
          <a:prstGeom prst="rect">
            <a:avLst/>
          </a:prstGeom>
        </p:spPr>
      </p:pic>
      <p:pic>
        <p:nvPicPr>
          <p:cNvPr id="7" name="Picture 2">
            <a:extLst>
              <a:ext uri="{FF2B5EF4-FFF2-40B4-BE49-F238E27FC236}">
                <a16:creationId xmlns:a16="http://schemas.microsoft.com/office/drawing/2014/main" id="{F9927514-0D23-44DF-9134-0386FB5B1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0012" y="-120610"/>
            <a:ext cx="3238500" cy="1485900"/>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F2C6FEAB-6DA8-4013-A11B-B58DCD59CBBA}"/>
              </a:ext>
            </a:extLst>
          </p:cNvPr>
          <p:cNvSpPr txBox="1"/>
          <p:nvPr/>
        </p:nvSpPr>
        <p:spPr>
          <a:xfrm>
            <a:off x="5888179" y="4636398"/>
            <a:ext cx="5072494" cy="646331"/>
          </a:xfrm>
          <a:prstGeom prst="rect">
            <a:avLst/>
          </a:prstGeom>
          <a:noFill/>
        </p:spPr>
        <p:txBody>
          <a:bodyPr wrap="square" rtlCol="0">
            <a:spAutoFit/>
          </a:bodyPr>
          <a:lstStyle/>
          <a:p>
            <a:pPr algn="ctr"/>
            <a:r>
              <a:rPr lang="fr-FR" dirty="0"/>
              <a:t>L’Analyse/Prédiction de l'attrition des ressources humaines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372A4-872E-43BE-859B-E8986C1DE3C1}"/>
              </a:ext>
            </a:extLst>
          </p:cNvPr>
          <p:cNvSpPr>
            <a:spLocks noGrp="1"/>
          </p:cNvSpPr>
          <p:nvPr>
            <p:ph type="title"/>
          </p:nvPr>
        </p:nvSpPr>
        <p:spPr/>
        <p:txBody>
          <a:bodyPr/>
          <a:lstStyle/>
          <a:p>
            <a:r>
              <a:rPr lang="fr-FR" dirty="0"/>
              <a:t>Pour le département du travail</a:t>
            </a:r>
          </a:p>
        </p:txBody>
      </p:sp>
      <p:pic>
        <p:nvPicPr>
          <p:cNvPr id="6" name="Espace réservé du contenu 5">
            <a:extLst>
              <a:ext uri="{FF2B5EF4-FFF2-40B4-BE49-F238E27FC236}">
                <a16:creationId xmlns:a16="http://schemas.microsoft.com/office/drawing/2014/main" id="{2B354422-0CD5-49FF-9F79-003E2F08800A}"/>
              </a:ext>
            </a:extLst>
          </p:cNvPr>
          <p:cNvPicPr>
            <a:picLocks noGrp="1" noChangeAspect="1"/>
          </p:cNvPicPr>
          <p:nvPr>
            <p:ph idx="1"/>
          </p:nvPr>
        </p:nvPicPr>
        <p:blipFill>
          <a:blip r:embed="rId3"/>
          <a:stretch>
            <a:fillRect/>
          </a:stretch>
        </p:blipFill>
        <p:spPr>
          <a:xfrm>
            <a:off x="744877" y="1964425"/>
            <a:ext cx="10058399" cy="4255347"/>
          </a:xfrm>
        </p:spPr>
      </p:pic>
      <p:sp>
        <p:nvSpPr>
          <p:cNvPr id="4" name="Espace réservé de la date 3">
            <a:extLst>
              <a:ext uri="{FF2B5EF4-FFF2-40B4-BE49-F238E27FC236}">
                <a16:creationId xmlns:a16="http://schemas.microsoft.com/office/drawing/2014/main" id="{BB1841CA-B335-48DD-87FF-CD04B7280877}"/>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spTree>
    <p:extLst>
      <p:ext uri="{BB962C8B-B14F-4D97-AF65-F5344CB8AC3E}">
        <p14:creationId xmlns:p14="http://schemas.microsoft.com/office/powerpoint/2010/main" val="312529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FAE81-3525-48B6-9ECA-65BD4889CC3B}"/>
              </a:ext>
            </a:extLst>
          </p:cNvPr>
          <p:cNvSpPr>
            <a:spLocks noGrp="1"/>
          </p:cNvSpPr>
          <p:nvPr>
            <p:ph type="title"/>
          </p:nvPr>
        </p:nvSpPr>
        <p:spPr>
          <a:xfrm>
            <a:off x="1097280" y="286604"/>
            <a:ext cx="10058400" cy="941696"/>
          </a:xfrm>
        </p:spPr>
        <p:txBody>
          <a:bodyPr/>
          <a:lstStyle/>
          <a:p>
            <a:pPr algn="ctr"/>
            <a:r>
              <a:rPr lang="fr-FR" dirty="0"/>
              <a:t>Diagramme à secteurs</a:t>
            </a:r>
          </a:p>
        </p:txBody>
      </p:sp>
      <p:sp>
        <p:nvSpPr>
          <p:cNvPr id="4" name="Espace réservé de la date 3">
            <a:extLst>
              <a:ext uri="{FF2B5EF4-FFF2-40B4-BE49-F238E27FC236}">
                <a16:creationId xmlns:a16="http://schemas.microsoft.com/office/drawing/2014/main" id="{85819EF1-59A5-4046-BD0B-F1BCCE157B46}"/>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pic>
        <p:nvPicPr>
          <p:cNvPr id="8" name="Image 7">
            <a:extLst>
              <a:ext uri="{FF2B5EF4-FFF2-40B4-BE49-F238E27FC236}">
                <a16:creationId xmlns:a16="http://schemas.microsoft.com/office/drawing/2014/main" id="{45D48FDB-BD25-47DE-AA7D-4E7A401A7D6D}"/>
              </a:ext>
            </a:extLst>
          </p:cNvPr>
          <p:cNvPicPr>
            <a:picLocks noChangeAspect="1"/>
          </p:cNvPicPr>
          <p:nvPr/>
        </p:nvPicPr>
        <p:blipFill>
          <a:blip r:embed="rId3"/>
          <a:stretch>
            <a:fillRect/>
          </a:stretch>
        </p:blipFill>
        <p:spPr>
          <a:xfrm>
            <a:off x="5513695" y="1665931"/>
            <a:ext cx="6277971" cy="4695634"/>
          </a:xfrm>
          <a:prstGeom prst="rect">
            <a:avLst/>
          </a:prstGeom>
        </p:spPr>
      </p:pic>
      <p:pic>
        <p:nvPicPr>
          <p:cNvPr id="10" name="Image 9">
            <a:extLst>
              <a:ext uri="{FF2B5EF4-FFF2-40B4-BE49-F238E27FC236}">
                <a16:creationId xmlns:a16="http://schemas.microsoft.com/office/drawing/2014/main" id="{D83398D2-6FC6-4312-9F3A-F8C3A974CCBE}"/>
              </a:ext>
            </a:extLst>
          </p:cNvPr>
          <p:cNvPicPr>
            <a:picLocks noChangeAspect="1"/>
          </p:cNvPicPr>
          <p:nvPr/>
        </p:nvPicPr>
        <p:blipFill>
          <a:blip r:embed="rId4"/>
          <a:stretch>
            <a:fillRect/>
          </a:stretch>
        </p:blipFill>
        <p:spPr>
          <a:xfrm>
            <a:off x="591774" y="1580658"/>
            <a:ext cx="4921921" cy="4552777"/>
          </a:xfrm>
          <a:prstGeom prst="rect">
            <a:avLst/>
          </a:prstGeom>
        </p:spPr>
      </p:pic>
    </p:spTree>
    <p:extLst>
      <p:ext uri="{BB962C8B-B14F-4D97-AF65-F5344CB8AC3E}">
        <p14:creationId xmlns:p14="http://schemas.microsoft.com/office/powerpoint/2010/main" val="212006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1DD3E20-FD9B-40C5-8726-AD819FF1260D}"/>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pic>
        <p:nvPicPr>
          <p:cNvPr id="6" name="Image 5">
            <a:extLst>
              <a:ext uri="{FF2B5EF4-FFF2-40B4-BE49-F238E27FC236}">
                <a16:creationId xmlns:a16="http://schemas.microsoft.com/office/drawing/2014/main" id="{6031D5E1-5173-471F-A74C-62D1078CB258}"/>
              </a:ext>
            </a:extLst>
          </p:cNvPr>
          <p:cNvPicPr>
            <a:picLocks noChangeAspect="1"/>
          </p:cNvPicPr>
          <p:nvPr/>
        </p:nvPicPr>
        <p:blipFill>
          <a:blip r:embed="rId3"/>
          <a:stretch>
            <a:fillRect/>
          </a:stretch>
        </p:blipFill>
        <p:spPr>
          <a:xfrm>
            <a:off x="0" y="-1494596"/>
            <a:ext cx="12192000" cy="8352595"/>
          </a:xfrm>
          <a:prstGeom prst="rect">
            <a:avLst/>
          </a:prstGeom>
        </p:spPr>
      </p:pic>
    </p:spTree>
    <p:extLst>
      <p:ext uri="{BB962C8B-B14F-4D97-AF65-F5344CB8AC3E}">
        <p14:creationId xmlns:p14="http://schemas.microsoft.com/office/powerpoint/2010/main" val="427360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uage 8">
            <a:extLst>
              <a:ext uri="{FF2B5EF4-FFF2-40B4-BE49-F238E27FC236}">
                <a16:creationId xmlns:a16="http://schemas.microsoft.com/office/drawing/2014/main" id="{3B41619C-F84C-41B5-951C-16371D9F6C96}"/>
              </a:ext>
            </a:extLst>
          </p:cNvPr>
          <p:cNvSpPr/>
          <p:nvPr/>
        </p:nvSpPr>
        <p:spPr>
          <a:xfrm>
            <a:off x="6901219" y="4288128"/>
            <a:ext cx="1469413" cy="82099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BEF0A69-82E5-4929-8CE5-820B8BF6706C}"/>
              </a:ext>
            </a:extLst>
          </p:cNvPr>
          <p:cNvSpPr>
            <a:spLocks noGrp="1"/>
          </p:cNvSpPr>
          <p:nvPr>
            <p:ph type="title"/>
          </p:nvPr>
        </p:nvSpPr>
        <p:spPr/>
        <p:txBody>
          <a:bodyPr/>
          <a:lstStyle/>
          <a:p>
            <a:pPr algn="ctr"/>
            <a:r>
              <a:rPr lang="fr-FR" dirty="0"/>
              <a:t>Les Modèles	</a:t>
            </a:r>
            <a:br>
              <a:rPr lang="fr-FR" dirty="0"/>
            </a:br>
            <a:r>
              <a:rPr lang="fr-FR" dirty="0"/>
              <a:t>Régression logistique</a:t>
            </a:r>
          </a:p>
        </p:txBody>
      </p:sp>
      <p:sp>
        <p:nvSpPr>
          <p:cNvPr id="3" name="Espace réservé du contenu 2">
            <a:extLst>
              <a:ext uri="{FF2B5EF4-FFF2-40B4-BE49-F238E27FC236}">
                <a16:creationId xmlns:a16="http://schemas.microsoft.com/office/drawing/2014/main" id="{FE9A9633-6F38-4F22-B6E6-397237D61F02}"/>
              </a:ext>
            </a:extLst>
          </p:cNvPr>
          <p:cNvSpPr>
            <a:spLocks noGrp="1"/>
          </p:cNvSpPr>
          <p:nvPr>
            <p:ph idx="1"/>
          </p:nvPr>
        </p:nvSpPr>
        <p:spPr/>
        <p:txBody>
          <a:bodyPr/>
          <a:lstStyle/>
          <a:p>
            <a:endParaRPr lang="fr-FR" b="1" u="sng" dirty="0"/>
          </a:p>
          <a:p>
            <a:endParaRPr lang="fr-FR" dirty="0"/>
          </a:p>
        </p:txBody>
      </p:sp>
      <p:sp>
        <p:nvSpPr>
          <p:cNvPr id="4" name="Espace réservé de la date 3">
            <a:extLst>
              <a:ext uri="{FF2B5EF4-FFF2-40B4-BE49-F238E27FC236}">
                <a16:creationId xmlns:a16="http://schemas.microsoft.com/office/drawing/2014/main" id="{E4048112-7F2B-45AF-A5E2-B32989B2B7A9}"/>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graphicFrame>
        <p:nvGraphicFramePr>
          <p:cNvPr id="6" name="Tableau 6">
            <a:extLst>
              <a:ext uri="{FF2B5EF4-FFF2-40B4-BE49-F238E27FC236}">
                <a16:creationId xmlns:a16="http://schemas.microsoft.com/office/drawing/2014/main" id="{082D07A3-4ED9-4A5A-B3CD-21C05DD9E89A}"/>
              </a:ext>
            </a:extLst>
          </p:cNvPr>
          <p:cNvGraphicFramePr>
            <a:graphicFrameLocks noGrp="1"/>
          </p:cNvGraphicFramePr>
          <p:nvPr>
            <p:extLst>
              <p:ext uri="{D42A27DB-BD31-4B8C-83A1-F6EECF244321}">
                <p14:modId xmlns:p14="http://schemas.microsoft.com/office/powerpoint/2010/main" val="4111528489"/>
              </p:ext>
            </p:extLst>
          </p:nvPr>
        </p:nvGraphicFramePr>
        <p:xfrm>
          <a:off x="2400490" y="2784143"/>
          <a:ext cx="8127999" cy="110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60151179"/>
                    </a:ext>
                  </a:extLst>
                </a:gridCol>
                <a:gridCol w="2709333">
                  <a:extLst>
                    <a:ext uri="{9D8B030D-6E8A-4147-A177-3AD203B41FA5}">
                      <a16:colId xmlns:a16="http://schemas.microsoft.com/office/drawing/2014/main" val="4122071257"/>
                    </a:ext>
                  </a:extLst>
                </a:gridCol>
                <a:gridCol w="2709333">
                  <a:extLst>
                    <a:ext uri="{9D8B030D-6E8A-4147-A177-3AD203B41FA5}">
                      <a16:colId xmlns:a16="http://schemas.microsoft.com/office/drawing/2014/main" val="3327877291"/>
                    </a:ext>
                  </a:extLst>
                </a:gridCol>
              </a:tblGrid>
              <a:tr h="271640">
                <a:tc>
                  <a:txBody>
                    <a:bodyPr/>
                    <a:lstStyle/>
                    <a:p>
                      <a:endParaRPr lang="fr-FR" dirty="0"/>
                    </a:p>
                  </a:txBody>
                  <a:tcPr/>
                </a:tc>
                <a:tc>
                  <a:txBody>
                    <a:bodyPr/>
                    <a:lstStyle/>
                    <a:p>
                      <a:r>
                        <a:rPr lang="fr-FR" dirty="0"/>
                        <a:t>Attrition observer</a:t>
                      </a:r>
                    </a:p>
                  </a:txBody>
                  <a:tcPr/>
                </a:tc>
                <a:tc>
                  <a:txBody>
                    <a:bodyPr/>
                    <a:lstStyle/>
                    <a:p>
                      <a:r>
                        <a:rPr lang="fr-FR" dirty="0"/>
                        <a:t>Non-attrition observer</a:t>
                      </a:r>
                    </a:p>
                  </a:txBody>
                  <a:tcPr/>
                </a:tc>
                <a:extLst>
                  <a:ext uri="{0D108BD9-81ED-4DB2-BD59-A6C34878D82A}">
                    <a16:rowId xmlns:a16="http://schemas.microsoft.com/office/drawing/2014/main" val="3297873733"/>
                  </a:ext>
                </a:extLst>
              </a:tr>
              <a:tr h="370840">
                <a:tc>
                  <a:txBody>
                    <a:bodyPr/>
                    <a:lstStyle/>
                    <a:p>
                      <a:r>
                        <a:rPr lang="fr-FR" dirty="0"/>
                        <a:t>Attrition prédit</a:t>
                      </a:r>
                    </a:p>
                  </a:txBody>
                  <a:tcPr/>
                </a:tc>
                <a:tc>
                  <a:txBody>
                    <a:bodyPr/>
                    <a:lstStyle/>
                    <a:p>
                      <a:r>
                        <a:rPr lang="fr-FR" dirty="0"/>
                        <a:t>305 (VP)</a:t>
                      </a:r>
                    </a:p>
                  </a:txBody>
                  <a:tcPr/>
                </a:tc>
                <a:tc>
                  <a:txBody>
                    <a:bodyPr/>
                    <a:lstStyle/>
                    <a:p>
                      <a:r>
                        <a:rPr lang="fr-FR" dirty="0"/>
                        <a:t>6  (FP)</a:t>
                      </a:r>
                    </a:p>
                  </a:txBody>
                  <a:tcPr/>
                </a:tc>
                <a:extLst>
                  <a:ext uri="{0D108BD9-81ED-4DB2-BD59-A6C34878D82A}">
                    <a16:rowId xmlns:a16="http://schemas.microsoft.com/office/drawing/2014/main" val="660130000"/>
                  </a:ext>
                </a:extLst>
              </a:tr>
              <a:tr h="370840">
                <a:tc>
                  <a:txBody>
                    <a:bodyPr/>
                    <a:lstStyle/>
                    <a:p>
                      <a:r>
                        <a:rPr lang="fr-FR" dirty="0"/>
                        <a:t>Non-attrition prédit</a:t>
                      </a:r>
                    </a:p>
                  </a:txBody>
                  <a:tcPr/>
                </a:tc>
                <a:tc>
                  <a:txBody>
                    <a:bodyPr/>
                    <a:lstStyle/>
                    <a:p>
                      <a:r>
                        <a:rPr lang="fr-FR" dirty="0"/>
                        <a:t>40 (FN)</a:t>
                      </a:r>
                    </a:p>
                  </a:txBody>
                  <a:tcPr/>
                </a:tc>
                <a:tc>
                  <a:txBody>
                    <a:bodyPr/>
                    <a:lstStyle/>
                    <a:p>
                      <a:r>
                        <a:rPr lang="fr-FR" dirty="0"/>
                        <a:t>17 (VN)</a:t>
                      </a:r>
                    </a:p>
                  </a:txBody>
                  <a:tcPr/>
                </a:tc>
                <a:extLst>
                  <a:ext uri="{0D108BD9-81ED-4DB2-BD59-A6C34878D82A}">
                    <a16:rowId xmlns:a16="http://schemas.microsoft.com/office/drawing/2014/main" val="2215442454"/>
                  </a:ext>
                </a:extLst>
              </a:tr>
            </a:tbl>
          </a:graphicData>
        </a:graphic>
      </p:graphicFrame>
      <p:sp>
        <p:nvSpPr>
          <p:cNvPr id="7" name="Flèche : droite 6">
            <a:extLst>
              <a:ext uri="{FF2B5EF4-FFF2-40B4-BE49-F238E27FC236}">
                <a16:creationId xmlns:a16="http://schemas.microsoft.com/office/drawing/2014/main" id="{C72B5B57-7665-4668-9468-D1C4E07913F3}"/>
              </a:ext>
            </a:extLst>
          </p:cNvPr>
          <p:cNvSpPr/>
          <p:nvPr/>
        </p:nvSpPr>
        <p:spPr>
          <a:xfrm>
            <a:off x="3289113" y="4288128"/>
            <a:ext cx="3302757" cy="723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Précision</a:t>
            </a:r>
          </a:p>
        </p:txBody>
      </p:sp>
      <p:sp>
        <p:nvSpPr>
          <p:cNvPr id="8" name="ZoneTexte 7">
            <a:extLst>
              <a:ext uri="{FF2B5EF4-FFF2-40B4-BE49-F238E27FC236}">
                <a16:creationId xmlns:a16="http://schemas.microsoft.com/office/drawing/2014/main" id="{0E8E0A62-80D8-4B18-8711-E324E12FA818}"/>
              </a:ext>
            </a:extLst>
          </p:cNvPr>
          <p:cNvSpPr txBox="1"/>
          <p:nvPr/>
        </p:nvSpPr>
        <p:spPr>
          <a:xfrm>
            <a:off x="7217592" y="4418960"/>
            <a:ext cx="4027606" cy="461665"/>
          </a:xfrm>
          <a:prstGeom prst="rect">
            <a:avLst/>
          </a:prstGeom>
          <a:noFill/>
        </p:spPr>
        <p:txBody>
          <a:bodyPr wrap="square" rtlCol="0">
            <a:spAutoFit/>
          </a:bodyPr>
          <a:lstStyle/>
          <a:p>
            <a:r>
              <a:rPr lang="fr-FR" sz="2400" b="1" dirty="0"/>
              <a:t> 87%</a:t>
            </a:r>
          </a:p>
        </p:txBody>
      </p:sp>
    </p:spTree>
    <p:extLst>
      <p:ext uri="{BB962C8B-B14F-4D97-AF65-F5344CB8AC3E}">
        <p14:creationId xmlns:p14="http://schemas.microsoft.com/office/powerpoint/2010/main" val="388589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Nuage 11">
            <a:extLst>
              <a:ext uri="{FF2B5EF4-FFF2-40B4-BE49-F238E27FC236}">
                <a16:creationId xmlns:a16="http://schemas.microsoft.com/office/drawing/2014/main" id="{1A6A897D-A94C-4AEF-8215-A4C7141ACCAE}"/>
              </a:ext>
            </a:extLst>
          </p:cNvPr>
          <p:cNvSpPr/>
          <p:nvPr/>
        </p:nvSpPr>
        <p:spPr>
          <a:xfrm>
            <a:off x="6901219" y="4288128"/>
            <a:ext cx="1469413" cy="82099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584E6BBC-41DE-4230-99C6-7F602E7E346B}"/>
              </a:ext>
            </a:extLst>
          </p:cNvPr>
          <p:cNvSpPr>
            <a:spLocks noGrp="1"/>
          </p:cNvSpPr>
          <p:nvPr>
            <p:ph type="title"/>
          </p:nvPr>
        </p:nvSpPr>
        <p:spPr/>
        <p:txBody>
          <a:bodyPr/>
          <a:lstStyle/>
          <a:p>
            <a:pPr algn="ctr"/>
            <a:r>
              <a:rPr lang="fr-FR" dirty="0"/>
              <a:t>Arbre de décision</a:t>
            </a:r>
          </a:p>
        </p:txBody>
      </p:sp>
      <p:sp>
        <p:nvSpPr>
          <p:cNvPr id="4" name="Espace réservé de la date 3">
            <a:extLst>
              <a:ext uri="{FF2B5EF4-FFF2-40B4-BE49-F238E27FC236}">
                <a16:creationId xmlns:a16="http://schemas.microsoft.com/office/drawing/2014/main" id="{72E19406-87B8-442B-B251-F9A1AC540C85}"/>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graphicFrame>
        <p:nvGraphicFramePr>
          <p:cNvPr id="6" name="Tableau 6">
            <a:extLst>
              <a:ext uri="{FF2B5EF4-FFF2-40B4-BE49-F238E27FC236}">
                <a16:creationId xmlns:a16="http://schemas.microsoft.com/office/drawing/2014/main" id="{42F133D6-1C0A-4848-B173-DF8774248E3B}"/>
              </a:ext>
            </a:extLst>
          </p:cNvPr>
          <p:cNvGraphicFramePr>
            <a:graphicFrameLocks noGrp="1"/>
          </p:cNvGraphicFramePr>
          <p:nvPr>
            <p:extLst>
              <p:ext uri="{D42A27DB-BD31-4B8C-83A1-F6EECF244321}">
                <p14:modId xmlns:p14="http://schemas.microsoft.com/office/powerpoint/2010/main" val="4224994557"/>
              </p:ext>
            </p:extLst>
          </p:nvPr>
        </p:nvGraphicFramePr>
        <p:xfrm>
          <a:off x="2400490" y="2784143"/>
          <a:ext cx="8127999" cy="110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60151179"/>
                    </a:ext>
                  </a:extLst>
                </a:gridCol>
                <a:gridCol w="2709333">
                  <a:extLst>
                    <a:ext uri="{9D8B030D-6E8A-4147-A177-3AD203B41FA5}">
                      <a16:colId xmlns:a16="http://schemas.microsoft.com/office/drawing/2014/main" val="4122071257"/>
                    </a:ext>
                  </a:extLst>
                </a:gridCol>
                <a:gridCol w="2709333">
                  <a:extLst>
                    <a:ext uri="{9D8B030D-6E8A-4147-A177-3AD203B41FA5}">
                      <a16:colId xmlns:a16="http://schemas.microsoft.com/office/drawing/2014/main" val="3327877291"/>
                    </a:ext>
                  </a:extLst>
                </a:gridCol>
              </a:tblGrid>
              <a:tr h="271640">
                <a:tc>
                  <a:txBody>
                    <a:bodyPr/>
                    <a:lstStyle/>
                    <a:p>
                      <a:endParaRPr lang="fr-FR" dirty="0"/>
                    </a:p>
                  </a:txBody>
                  <a:tcPr/>
                </a:tc>
                <a:tc>
                  <a:txBody>
                    <a:bodyPr/>
                    <a:lstStyle/>
                    <a:p>
                      <a:r>
                        <a:rPr lang="fr-FR" dirty="0"/>
                        <a:t>Attrition observer</a:t>
                      </a:r>
                    </a:p>
                  </a:txBody>
                  <a:tcPr/>
                </a:tc>
                <a:tc>
                  <a:txBody>
                    <a:bodyPr/>
                    <a:lstStyle/>
                    <a:p>
                      <a:r>
                        <a:rPr lang="fr-FR" dirty="0"/>
                        <a:t>Non-attrition observer</a:t>
                      </a:r>
                    </a:p>
                  </a:txBody>
                  <a:tcPr/>
                </a:tc>
                <a:extLst>
                  <a:ext uri="{0D108BD9-81ED-4DB2-BD59-A6C34878D82A}">
                    <a16:rowId xmlns:a16="http://schemas.microsoft.com/office/drawing/2014/main" val="3297873733"/>
                  </a:ext>
                </a:extLst>
              </a:tr>
              <a:tr h="370840">
                <a:tc>
                  <a:txBody>
                    <a:bodyPr/>
                    <a:lstStyle/>
                    <a:p>
                      <a:r>
                        <a:rPr lang="fr-FR" dirty="0"/>
                        <a:t>Attrition prédit</a:t>
                      </a:r>
                    </a:p>
                  </a:txBody>
                  <a:tcPr/>
                </a:tc>
                <a:tc>
                  <a:txBody>
                    <a:bodyPr/>
                    <a:lstStyle/>
                    <a:p>
                      <a:r>
                        <a:rPr lang="fr-FR" dirty="0"/>
                        <a:t>257 (VP)</a:t>
                      </a:r>
                    </a:p>
                  </a:txBody>
                  <a:tcPr/>
                </a:tc>
                <a:tc>
                  <a:txBody>
                    <a:bodyPr/>
                    <a:lstStyle/>
                    <a:p>
                      <a:r>
                        <a:rPr lang="fr-FR" dirty="0"/>
                        <a:t>57  (FP)</a:t>
                      </a:r>
                    </a:p>
                  </a:txBody>
                  <a:tcPr/>
                </a:tc>
                <a:extLst>
                  <a:ext uri="{0D108BD9-81ED-4DB2-BD59-A6C34878D82A}">
                    <a16:rowId xmlns:a16="http://schemas.microsoft.com/office/drawing/2014/main" val="660130000"/>
                  </a:ext>
                </a:extLst>
              </a:tr>
              <a:tr h="370840">
                <a:tc>
                  <a:txBody>
                    <a:bodyPr/>
                    <a:lstStyle/>
                    <a:p>
                      <a:r>
                        <a:rPr lang="fr-FR" dirty="0"/>
                        <a:t>Non-attrition prédit</a:t>
                      </a:r>
                    </a:p>
                  </a:txBody>
                  <a:tcPr/>
                </a:tc>
                <a:tc>
                  <a:txBody>
                    <a:bodyPr/>
                    <a:lstStyle/>
                    <a:p>
                      <a:r>
                        <a:rPr lang="fr-FR" dirty="0"/>
                        <a:t>44 (FN)</a:t>
                      </a:r>
                    </a:p>
                  </a:txBody>
                  <a:tcPr/>
                </a:tc>
                <a:tc>
                  <a:txBody>
                    <a:bodyPr/>
                    <a:lstStyle/>
                    <a:p>
                      <a:r>
                        <a:rPr lang="fr-FR" dirty="0"/>
                        <a:t>10 (VN)</a:t>
                      </a:r>
                    </a:p>
                  </a:txBody>
                  <a:tcPr/>
                </a:tc>
                <a:extLst>
                  <a:ext uri="{0D108BD9-81ED-4DB2-BD59-A6C34878D82A}">
                    <a16:rowId xmlns:a16="http://schemas.microsoft.com/office/drawing/2014/main" val="2215442454"/>
                  </a:ext>
                </a:extLst>
              </a:tr>
            </a:tbl>
          </a:graphicData>
        </a:graphic>
      </p:graphicFrame>
      <p:sp>
        <p:nvSpPr>
          <p:cNvPr id="8" name="Flèche : droite 7">
            <a:extLst>
              <a:ext uri="{FF2B5EF4-FFF2-40B4-BE49-F238E27FC236}">
                <a16:creationId xmlns:a16="http://schemas.microsoft.com/office/drawing/2014/main" id="{09C1061A-0640-4FDB-AAFD-676EF5508DFE}"/>
              </a:ext>
            </a:extLst>
          </p:cNvPr>
          <p:cNvSpPr/>
          <p:nvPr/>
        </p:nvSpPr>
        <p:spPr>
          <a:xfrm>
            <a:off x="3289113" y="4288128"/>
            <a:ext cx="3302757" cy="723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Précision</a:t>
            </a:r>
          </a:p>
        </p:txBody>
      </p:sp>
      <p:sp>
        <p:nvSpPr>
          <p:cNvPr id="10" name="ZoneTexte 9">
            <a:extLst>
              <a:ext uri="{FF2B5EF4-FFF2-40B4-BE49-F238E27FC236}">
                <a16:creationId xmlns:a16="http://schemas.microsoft.com/office/drawing/2014/main" id="{FBCB2953-0A44-4104-A98E-E9A2806256AC}"/>
              </a:ext>
            </a:extLst>
          </p:cNvPr>
          <p:cNvSpPr txBox="1"/>
          <p:nvPr/>
        </p:nvSpPr>
        <p:spPr>
          <a:xfrm>
            <a:off x="7217592" y="4418960"/>
            <a:ext cx="4027606" cy="461665"/>
          </a:xfrm>
          <a:prstGeom prst="rect">
            <a:avLst/>
          </a:prstGeom>
          <a:noFill/>
        </p:spPr>
        <p:txBody>
          <a:bodyPr wrap="square" rtlCol="0">
            <a:spAutoFit/>
          </a:bodyPr>
          <a:lstStyle/>
          <a:p>
            <a:r>
              <a:rPr lang="fr-FR" sz="2400" b="1" dirty="0"/>
              <a:t> 72%</a:t>
            </a:r>
          </a:p>
        </p:txBody>
      </p:sp>
    </p:spTree>
    <p:extLst>
      <p:ext uri="{BB962C8B-B14F-4D97-AF65-F5344CB8AC3E}">
        <p14:creationId xmlns:p14="http://schemas.microsoft.com/office/powerpoint/2010/main" val="392130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uage 10">
            <a:extLst>
              <a:ext uri="{FF2B5EF4-FFF2-40B4-BE49-F238E27FC236}">
                <a16:creationId xmlns:a16="http://schemas.microsoft.com/office/drawing/2014/main" id="{5CAAF1E9-BFE4-43D7-BD9B-909E8DE4D480}"/>
              </a:ext>
            </a:extLst>
          </p:cNvPr>
          <p:cNvSpPr/>
          <p:nvPr/>
        </p:nvSpPr>
        <p:spPr>
          <a:xfrm>
            <a:off x="9333863" y="3681599"/>
            <a:ext cx="1469413" cy="82099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7651A6B-E365-4EA1-9C38-EECAC3D79FFB}"/>
              </a:ext>
            </a:extLst>
          </p:cNvPr>
          <p:cNvSpPr>
            <a:spLocks noGrp="1"/>
          </p:cNvSpPr>
          <p:nvPr>
            <p:ph type="title"/>
          </p:nvPr>
        </p:nvSpPr>
        <p:spPr/>
        <p:txBody>
          <a:bodyPr/>
          <a:lstStyle/>
          <a:p>
            <a:pPr algn="ctr"/>
            <a:r>
              <a:rPr lang="fr-FR" dirty="0"/>
              <a:t>Réseaux de neurones</a:t>
            </a:r>
          </a:p>
        </p:txBody>
      </p:sp>
      <p:sp>
        <p:nvSpPr>
          <p:cNvPr id="4" name="Espace réservé de la date 3">
            <a:extLst>
              <a:ext uri="{FF2B5EF4-FFF2-40B4-BE49-F238E27FC236}">
                <a16:creationId xmlns:a16="http://schemas.microsoft.com/office/drawing/2014/main" id="{C4CB9775-9FC8-4BAF-942D-31C29BAD4146}"/>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pic>
        <p:nvPicPr>
          <p:cNvPr id="6" name="Image 5">
            <a:extLst>
              <a:ext uri="{FF2B5EF4-FFF2-40B4-BE49-F238E27FC236}">
                <a16:creationId xmlns:a16="http://schemas.microsoft.com/office/drawing/2014/main" id="{27BB6441-076E-4A43-AD13-BAB734C99B8C}"/>
              </a:ext>
            </a:extLst>
          </p:cNvPr>
          <p:cNvPicPr>
            <a:picLocks noChangeAspect="1"/>
          </p:cNvPicPr>
          <p:nvPr/>
        </p:nvPicPr>
        <p:blipFill>
          <a:blip r:embed="rId3"/>
          <a:stretch>
            <a:fillRect/>
          </a:stretch>
        </p:blipFill>
        <p:spPr>
          <a:xfrm>
            <a:off x="764275" y="2270981"/>
            <a:ext cx="6318913" cy="4075228"/>
          </a:xfrm>
          <a:prstGeom prst="rect">
            <a:avLst/>
          </a:prstGeom>
        </p:spPr>
      </p:pic>
      <p:sp>
        <p:nvSpPr>
          <p:cNvPr id="8" name="Flèche : droite 7">
            <a:extLst>
              <a:ext uri="{FF2B5EF4-FFF2-40B4-BE49-F238E27FC236}">
                <a16:creationId xmlns:a16="http://schemas.microsoft.com/office/drawing/2014/main" id="{1A42A580-CFAE-4B60-B3E7-8E213062AB21}"/>
              </a:ext>
            </a:extLst>
          </p:cNvPr>
          <p:cNvSpPr/>
          <p:nvPr/>
        </p:nvSpPr>
        <p:spPr>
          <a:xfrm rot="1578040">
            <a:off x="7276583" y="2921646"/>
            <a:ext cx="2187230" cy="723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Précision</a:t>
            </a:r>
          </a:p>
        </p:txBody>
      </p:sp>
      <p:sp>
        <p:nvSpPr>
          <p:cNvPr id="9" name="ZoneTexte 8">
            <a:extLst>
              <a:ext uri="{FF2B5EF4-FFF2-40B4-BE49-F238E27FC236}">
                <a16:creationId xmlns:a16="http://schemas.microsoft.com/office/drawing/2014/main" id="{767596B6-6ECE-479B-AE76-8CF677EC4488}"/>
              </a:ext>
            </a:extLst>
          </p:cNvPr>
          <p:cNvSpPr txBox="1"/>
          <p:nvPr/>
        </p:nvSpPr>
        <p:spPr>
          <a:xfrm>
            <a:off x="9799093" y="3907433"/>
            <a:ext cx="777922" cy="369332"/>
          </a:xfrm>
          <a:prstGeom prst="rect">
            <a:avLst/>
          </a:prstGeom>
          <a:noFill/>
        </p:spPr>
        <p:txBody>
          <a:bodyPr wrap="square" rtlCol="0">
            <a:spAutoFit/>
          </a:bodyPr>
          <a:lstStyle/>
          <a:p>
            <a:r>
              <a:rPr lang="fr-FR" b="1" dirty="0"/>
              <a:t>81%</a:t>
            </a:r>
          </a:p>
        </p:txBody>
      </p:sp>
    </p:spTree>
    <p:extLst>
      <p:ext uri="{BB962C8B-B14F-4D97-AF65-F5344CB8AC3E}">
        <p14:creationId xmlns:p14="http://schemas.microsoft.com/office/powerpoint/2010/main" val="368497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58F726-D135-4395-AB48-7D35BF220CF3}"/>
              </a:ext>
            </a:extLst>
          </p:cNvPr>
          <p:cNvSpPr>
            <a:spLocks noGrp="1"/>
          </p:cNvSpPr>
          <p:nvPr>
            <p:ph type="title"/>
          </p:nvPr>
        </p:nvSpPr>
        <p:spPr>
          <a:xfrm>
            <a:off x="536268" y="143975"/>
            <a:ext cx="10058400" cy="1450757"/>
          </a:xfrm>
        </p:spPr>
        <p:txBody>
          <a:bodyPr/>
          <a:lstStyle/>
          <a:p>
            <a:pPr algn="ctr"/>
            <a:r>
              <a:rPr lang="fr-FR" dirty="0"/>
              <a:t>Conclusion</a:t>
            </a:r>
          </a:p>
        </p:txBody>
      </p:sp>
      <p:sp>
        <p:nvSpPr>
          <p:cNvPr id="4" name="Espace réservé de la date 3">
            <a:extLst>
              <a:ext uri="{FF2B5EF4-FFF2-40B4-BE49-F238E27FC236}">
                <a16:creationId xmlns:a16="http://schemas.microsoft.com/office/drawing/2014/main" id="{B1F8CB3D-3D70-4F73-99BB-133D127C4A49}"/>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sp>
        <p:nvSpPr>
          <p:cNvPr id="5" name="ZoneTexte 4">
            <a:extLst>
              <a:ext uri="{FF2B5EF4-FFF2-40B4-BE49-F238E27FC236}">
                <a16:creationId xmlns:a16="http://schemas.microsoft.com/office/drawing/2014/main" id="{C5C530C7-25E2-4700-9706-686F191BEB83}"/>
              </a:ext>
            </a:extLst>
          </p:cNvPr>
          <p:cNvSpPr txBox="1"/>
          <p:nvPr/>
        </p:nvSpPr>
        <p:spPr>
          <a:xfrm>
            <a:off x="450198" y="2538049"/>
            <a:ext cx="3856858" cy="2308324"/>
          </a:xfrm>
          <a:prstGeom prst="rect">
            <a:avLst/>
          </a:prstGeom>
          <a:noFill/>
        </p:spPr>
        <p:txBody>
          <a:bodyPr wrap="square" rtlCol="0">
            <a:spAutoFit/>
          </a:bodyPr>
          <a:lstStyle/>
          <a:p>
            <a:r>
              <a:rPr lang="fr-FR" dirty="0"/>
              <a:t>Après avoir réalisé les différents statistiques descriptives et tester des différents modèles de prédiction nous pouvons conclure que le meilleur modèles qui nous permets de prédire l’attrition au sein d’une entreprise et la régression logistique avec une précision de 87%.</a:t>
            </a:r>
          </a:p>
        </p:txBody>
      </p:sp>
      <p:sp>
        <p:nvSpPr>
          <p:cNvPr id="6" name="ZoneTexte 5">
            <a:extLst>
              <a:ext uri="{FF2B5EF4-FFF2-40B4-BE49-F238E27FC236}">
                <a16:creationId xmlns:a16="http://schemas.microsoft.com/office/drawing/2014/main" id="{23C19C8F-83D3-44D3-AC2E-D63448092962}"/>
              </a:ext>
            </a:extLst>
          </p:cNvPr>
          <p:cNvSpPr txBox="1"/>
          <p:nvPr/>
        </p:nvSpPr>
        <p:spPr>
          <a:xfrm>
            <a:off x="6823881" y="2538049"/>
            <a:ext cx="5669083" cy="2862322"/>
          </a:xfrm>
          <a:prstGeom prst="rect">
            <a:avLst/>
          </a:prstGeom>
          <a:noFill/>
        </p:spPr>
        <p:txBody>
          <a:bodyPr wrap="square" rtlCol="0">
            <a:spAutoFit/>
          </a:bodyPr>
          <a:lstStyle/>
          <a:p>
            <a:pPr algn="l"/>
            <a:r>
              <a:rPr lang="fr-FR" b="0" i="0" dirty="0">
                <a:solidFill>
                  <a:srgbClr val="212121"/>
                </a:solidFill>
                <a:effectLst/>
                <a:latin typeface="Roboto"/>
              </a:rPr>
              <a:t>plusieurs variables influence et poussent les employés à quitter leur travail, les variables qui influence le plus sont</a:t>
            </a:r>
          </a:p>
          <a:p>
            <a:pPr algn="l">
              <a:buFont typeface="+mj-lt"/>
              <a:buAutoNum type="arabicPeriod"/>
            </a:pPr>
            <a:r>
              <a:rPr lang="fr-FR" b="0" i="0" dirty="0">
                <a:solidFill>
                  <a:srgbClr val="212121"/>
                </a:solidFill>
                <a:effectLst/>
                <a:latin typeface="Roboto"/>
              </a:rPr>
              <a:t>Revenu mensuel</a:t>
            </a:r>
          </a:p>
          <a:p>
            <a:pPr algn="l">
              <a:buFont typeface="+mj-lt"/>
              <a:buAutoNum type="arabicPeriod"/>
            </a:pPr>
            <a:r>
              <a:rPr lang="fr-FR" b="0" i="0" dirty="0">
                <a:solidFill>
                  <a:srgbClr val="212121"/>
                </a:solidFill>
                <a:effectLst/>
                <a:latin typeface="Roboto"/>
              </a:rPr>
              <a:t>Évaluation de la performance</a:t>
            </a:r>
          </a:p>
          <a:p>
            <a:pPr algn="l">
              <a:buFont typeface="+mj-lt"/>
              <a:buAutoNum type="arabicPeriod"/>
            </a:pPr>
            <a:r>
              <a:rPr lang="fr-FR" b="0" i="0" dirty="0">
                <a:solidFill>
                  <a:srgbClr val="212121"/>
                </a:solidFill>
                <a:effectLst/>
                <a:latin typeface="Roboto"/>
              </a:rPr>
              <a:t>Nombre total d’années de travail</a:t>
            </a:r>
          </a:p>
          <a:p>
            <a:pPr algn="l">
              <a:buFont typeface="+mj-lt"/>
              <a:buAutoNum type="arabicPeriod"/>
            </a:pPr>
            <a:r>
              <a:rPr lang="fr-FR" b="0" i="0" dirty="0">
                <a:solidFill>
                  <a:srgbClr val="212121"/>
                </a:solidFill>
                <a:effectLst/>
                <a:latin typeface="Roboto"/>
              </a:rPr>
              <a:t>ans À la société</a:t>
            </a:r>
          </a:p>
          <a:p>
            <a:pPr algn="l">
              <a:buFont typeface="+mj-lt"/>
              <a:buAutoNum type="arabicPeriod"/>
            </a:pPr>
            <a:r>
              <a:rPr lang="fr-FR" b="0" i="0" dirty="0">
                <a:solidFill>
                  <a:srgbClr val="212121"/>
                </a:solidFill>
                <a:effectLst/>
                <a:latin typeface="Roboto"/>
              </a:rPr>
              <a:t>Les années dans les fonctions actuelles</a:t>
            </a:r>
          </a:p>
          <a:p>
            <a:pPr algn="l">
              <a:buFont typeface="+mj-lt"/>
              <a:buAutoNum type="arabicPeriod"/>
            </a:pPr>
            <a:r>
              <a:rPr lang="fr-FR" b="0" i="0" dirty="0">
                <a:solidFill>
                  <a:srgbClr val="212121"/>
                </a:solidFill>
                <a:effectLst/>
                <a:latin typeface="Roboto"/>
              </a:rPr>
              <a:t>Années dans la dernière promotion</a:t>
            </a:r>
          </a:p>
          <a:p>
            <a:pPr algn="l">
              <a:buFont typeface="+mj-lt"/>
              <a:buAutoNum type="arabicPeriod"/>
            </a:pPr>
            <a:r>
              <a:rPr lang="fr-FR" b="0" i="0" dirty="0">
                <a:solidFill>
                  <a:srgbClr val="212121"/>
                </a:solidFill>
                <a:effectLst/>
                <a:latin typeface="Roboto"/>
              </a:rPr>
              <a:t>nombre d’années avec le manager actuel</a:t>
            </a:r>
          </a:p>
        </p:txBody>
      </p:sp>
      <p:pic>
        <p:nvPicPr>
          <p:cNvPr id="8" name="Image 7" descr="Image contenant un bâtiment, un siège, un banc, un côté&#10;&#10;Description générée automatiquement">
            <a:extLst>
              <a:ext uri="{FF2B5EF4-FFF2-40B4-BE49-F238E27FC236}">
                <a16:creationId xmlns:a16="http://schemas.microsoft.com/office/drawing/2014/main" id="{80119F70-84F2-446D-9FA3-55301349555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02787" y="1915821"/>
            <a:ext cx="2325363" cy="3824315"/>
          </a:xfrm>
          <a:prstGeom prst="rect">
            <a:avLst/>
          </a:prstGeom>
        </p:spPr>
      </p:pic>
    </p:spTree>
    <p:extLst>
      <p:ext uri="{BB962C8B-B14F-4D97-AF65-F5344CB8AC3E}">
        <p14:creationId xmlns:p14="http://schemas.microsoft.com/office/powerpoint/2010/main" val="163473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66495E-BEC9-428F-BDA6-023B4E53A1ED}"/>
              </a:ext>
            </a:extLst>
          </p:cNvPr>
          <p:cNvSpPr>
            <a:spLocks noGrp="1"/>
          </p:cNvSpPr>
          <p:nvPr>
            <p:ph type="title"/>
          </p:nvPr>
        </p:nvSpPr>
        <p:spPr/>
        <p:txBody>
          <a:bodyPr/>
          <a:lstStyle/>
          <a:p>
            <a:r>
              <a:rPr lang="fr-FR" dirty="0"/>
              <a:t>Lien de </a:t>
            </a:r>
            <a:r>
              <a:rPr lang="fr-FR" dirty="0" err="1"/>
              <a:t>dataset</a:t>
            </a:r>
            <a:endParaRPr lang="fr-FR" dirty="0"/>
          </a:p>
        </p:txBody>
      </p:sp>
      <p:sp>
        <p:nvSpPr>
          <p:cNvPr id="3" name="Espace réservé du contenu 2">
            <a:extLst>
              <a:ext uri="{FF2B5EF4-FFF2-40B4-BE49-F238E27FC236}">
                <a16:creationId xmlns:a16="http://schemas.microsoft.com/office/drawing/2014/main" id="{76342CEC-82AB-4EE8-BC83-460C26A5F515}"/>
              </a:ext>
            </a:extLst>
          </p:cNvPr>
          <p:cNvSpPr>
            <a:spLocks noGrp="1"/>
          </p:cNvSpPr>
          <p:nvPr>
            <p:ph idx="1"/>
          </p:nvPr>
        </p:nvSpPr>
        <p:spPr/>
        <p:txBody>
          <a:bodyPr/>
          <a:lstStyle/>
          <a:p>
            <a:r>
              <a:rPr lang="fr-FR" dirty="0"/>
              <a:t>https://www.kaggle.com/pavansubhasht/ibm-hr-analytics-attrition-dataset</a:t>
            </a:r>
          </a:p>
        </p:txBody>
      </p:sp>
      <p:sp>
        <p:nvSpPr>
          <p:cNvPr id="4" name="Espace réservé de la date 3">
            <a:extLst>
              <a:ext uri="{FF2B5EF4-FFF2-40B4-BE49-F238E27FC236}">
                <a16:creationId xmlns:a16="http://schemas.microsoft.com/office/drawing/2014/main" id="{518A772E-B889-453B-AAEB-43A10945B900}"/>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spTree>
    <p:extLst>
      <p:ext uri="{BB962C8B-B14F-4D97-AF65-F5344CB8AC3E}">
        <p14:creationId xmlns:p14="http://schemas.microsoft.com/office/powerpoint/2010/main" val="345013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335819" y="295125"/>
            <a:ext cx="10058400" cy="3892168"/>
          </a:xfrm>
        </p:spPr>
        <p:txBody>
          <a:bodyPr rtlCol="0" anchor="ctr">
            <a:normAutofit/>
          </a:bodyPr>
          <a:lstStyle/>
          <a:p>
            <a:pPr lvl="0" rtl="0"/>
            <a:r>
              <a:rPr lang="fr" sz="3600" i="1" dirty="0">
                <a:solidFill>
                  <a:srgbClr val="FFFFFF"/>
                </a:solidFill>
              </a:rPr>
              <a:t>Beaucoup d’entreprises invistissent du temps et de l’argent dans le rercutement des employés/ et chaque année on remarque un taux d’attrition relativement élevé. </a:t>
            </a:r>
            <a:r>
              <a:rPr lang="fr-FR" sz="3600" i="1" dirty="0">
                <a:solidFill>
                  <a:srgbClr val="FFFFFF"/>
                </a:solidFill>
              </a:rPr>
              <a:t>Q</a:t>
            </a:r>
            <a:r>
              <a:rPr lang="fr" sz="3600" i="1" dirty="0">
                <a:solidFill>
                  <a:srgbClr val="FFFFFF"/>
                </a:solidFill>
              </a:rPr>
              <a:t>ui cause une problématique pour les entreprises.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1335819" y="5183522"/>
            <a:ext cx="10058400" cy="1143000"/>
          </a:xfrm>
        </p:spPr>
        <p:txBody>
          <a:bodyPr rtlCol="0">
            <a:normAutofit/>
          </a:bodyPr>
          <a:lstStyle/>
          <a:p>
            <a:pPr algn="ctr" rtl="0"/>
            <a:r>
              <a:rPr lang="fr" sz="4000" dirty="0">
                <a:solidFill>
                  <a:srgbClr val="FFFFFF"/>
                </a:solidFill>
              </a:rPr>
              <a:t>Problématique </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FDEA4-1D77-4654-822E-7B42DB8459D3}"/>
              </a:ext>
            </a:extLst>
          </p:cNvPr>
          <p:cNvSpPr>
            <a:spLocks noGrp="1"/>
          </p:cNvSpPr>
          <p:nvPr>
            <p:ph type="title"/>
          </p:nvPr>
        </p:nvSpPr>
        <p:spPr/>
        <p:txBody>
          <a:bodyPr/>
          <a:lstStyle/>
          <a:p>
            <a:pPr algn="ctr"/>
            <a:r>
              <a:rPr lang="fr-FR" dirty="0"/>
              <a:t>Introduction </a:t>
            </a:r>
          </a:p>
        </p:txBody>
      </p:sp>
      <p:sp>
        <p:nvSpPr>
          <p:cNvPr id="4" name="Espace réservé de la date 3">
            <a:extLst>
              <a:ext uri="{FF2B5EF4-FFF2-40B4-BE49-F238E27FC236}">
                <a16:creationId xmlns:a16="http://schemas.microsoft.com/office/drawing/2014/main" id="{1C952B20-37F7-49D9-8963-3DDCF4B3F960}"/>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sp>
        <p:nvSpPr>
          <p:cNvPr id="7" name="ZoneTexte 6">
            <a:extLst>
              <a:ext uri="{FF2B5EF4-FFF2-40B4-BE49-F238E27FC236}">
                <a16:creationId xmlns:a16="http://schemas.microsoft.com/office/drawing/2014/main" id="{665D9961-2ED3-4706-94B1-95648678879D}"/>
              </a:ext>
            </a:extLst>
          </p:cNvPr>
          <p:cNvSpPr txBox="1"/>
          <p:nvPr/>
        </p:nvSpPr>
        <p:spPr>
          <a:xfrm>
            <a:off x="2252870" y="2199861"/>
            <a:ext cx="8375373" cy="1477328"/>
          </a:xfrm>
          <a:prstGeom prst="rect">
            <a:avLst/>
          </a:prstGeom>
          <a:noFill/>
        </p:spPr>
        <p:txBody>
          <a:bodyPr wrap="square" rtlCol="0">
            <a:spAutoFit/>
          </a:bodyPr>
          <a:lstStyle/>
          <a:p>
            <a:r>
              <a:rPr lang="fr-FR" dirty="0"/>
              <a:t>Nous allons essayer d'étudier les facteurs qui conduisent à l'attrition des employés. Ceci est un ensemble de données fictif créé par les scientifiques de données IBM Analytics/ L'ensemble de données comprend des caractéristiques telles que l'âge/ le rôle de l'employé/ le taux journalier/ la satisfaction au travail/ le nombre d'années de travail dans l'entreprise/ le nombre d'années dans le rôle actuel/ etc.</a:t>
            </a:r>
          </a:p>
        </p:txBody>
      </p:sp>
    </p:spTree>
    <p:extLst>
      <p:ext uri="{BB962C8B-B14F-4D97-AF65-F5344CB8AC3E}">
        <p14:creationId xmlns:p14="http://schemas.microsoft.com/office/powerpoint/2010/main" val="270691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B4E81-064B-4C03-98E1-0455591BCFF2}"/>
              </a:ext>
            </a:extLst>
          </p:cNvPr>
          <p:cNvSpPr>
            <a:spLocks noGrp="1"/>
          </p:cNvSpPr>
          <p:nvPr>
            <p:ph type="title"/>
          </p:nvPr>
        </p:nvSpPr>
        <p:spPr/>
        <p:txBody>
          <a:bodyPr/>
          <a:lstStyle/>
          <a:p>
            <a:pPr algn="ctr"/>
            <a:r>
              <a:rPr lang="fr-FR" dirty="0"/>
              <a:t>Analyse du DATASET</a:t>
            </a:r>
          </a:p>
        </p:txBody>
      </p:sp>
      <p:pic>
        <p:nvPicPr>
          <p:cNvPr id="6" name="Espace réservé du contenu 5">
            <a:extLst>
              <a:ext uri="{FF2B5EF4-FFF2-40B4-BE49-F238E27FC236}">
                <a16:creationId xmlns:a16="http://schemas.microsoft.com/office/drawing/2014/main" id="{ECEE0DF6-4F3D-4806-BA79-2F63ACA929DA}"/>
              </a:ext>
            </a:extLst>
          </p:cNvPr>
          <p:cNvPicPr>
            <a:picLocks noGrp="1" noChangeAspect="1"/>
          </p:cNvPicPr>
          <p:nvPr>
            <p:ph idx="1"/>
          </p:nvPr>
        </p:nvPicPr>
        <p:blipFill>
          <a:blip r:embed="rId2"/>
          <a:stretch>
            <a:fillRect/>
          </a:stretch>
        </p:blipFill>
        <p:spPr>
          <a:xfrm>
            <a:off x="1284688" y="2907060"/>
            <a:ext cx="9683583" cy="3321844"/>
          </a:xfrm>
        </p:spPr>
      </p:pic>
      <p:sp>
        <p:nvSpPr>
          <p:cNvPr id="4" name="Espace réservé de la date 3">
            <a:extLst>
              <a:ext uri="{FF2B5EF4-FFF2-40B4-BE49-F238E27FC236}">
                <a16:creationId xmlns:a16="http://schemas.microsoft.com/office/drawing/2014/main" id="{F86352A3-4326-4B66-A34A-EC3BF8BBE335}"/>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sp>
        <p:nvSpPr>
          <p:cNvPr id="7" name="ZoneTexte 6">
            <a:extLst>
              <a:ext uri="{FF2B5EF4-FFF2-40B4-BE49-F238E27FC236}">
                <a16:creationId xmlns:a16="http://schemas.microsoft.com/office/drawing/2014/main" id="{839320A2-8A0E-4B50-9CA9-E8922F52CADF}"/>
              </a:ext>
            </a:extLst>
          </p:cNvPr>
          <p:cNvSpPr txBox="1"/>
          <p:nvPr/>
        </p:nvSpPr>
        <p:spPr>
          <a:xfrm>
            <a:off x="1284688" y="2011998"/>
            <a:ext cx="9683582" cy="830997"/>
          </a:xfrm>
          <a:prstGeom prst="rect">
            <a:avLst/>
          </a:prstGeom>
          <a:noFill/>
        </p:spPr>
        <p:txBody>
          <a:bodyPr wrap="square" rtlCol="0">
            <a:spAutoFit/>
          </a:bodyPr>
          <a:lstStyle/>
          <a:p>
            <a:r>
              <a:rPr lang="fr-FR" sz="2400" dirty="0">
                <a:latin typeface="Arial" panose="020B0604020202020204" pitchFamily="34" charset="0"/>
                <a:cs typeface="Arial" panose="020B0604020202020204" pitchFamily="34" charset="0"/>
              </a:rPr>
              <a:t>Notre base de données est composé de 1470 ligne / 35 colonnes/ les noms des variables sont: </a:t>
            </a:r>
          </a:p>
        </p:txBody>
      </p:sp>
    </p:spTree>
    <p:extLst>
      <p:ext uri="{BB962C8B-B14F-4D97-AF65-F5344CB8AC3E}">
        <p14:creationId xmlns:p14="http://schemas.microsoft.com/office/powerpoint/2010/main" val="414270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C5F07-88A4-44B2-BD66-276891DD5409}"/>
              </a:ext>
            </a:extLst>
          </p:cNvPr>
          <p:cNvSpPr>
            <a:spLocks noGrp="1"/>
          </p:cNvSpPr>
          <p:nvPr>
            <p:ph type="title"/>
          </p:nvPr>
        </p:nvSpPr>
        <p:spPr/>
        <p:txBody>
          <a:bodyPr/>
          <a:lstStyle/>
          <a:p>
            <a:pPr algn="ctr"/>
            <a:r>
              <a:rPr lang="fr-FR" dirty="0"/>
              <a:t>Explication des variables</a:t>
            </a:r>
          </a:p>
        </p:txBody>
      </p:sp>
      <p:sp>
        <p:nvSpPr>
          <p:cNvPr id="3" name="Espace réservé du contenu 2">
            <a:extLst>
              <a:ext uri="{FF2B5EF4-FFF2-40B4-BE49-F238E27FC236}">
                <a16:creationId xmlns:a16="http://schemas.microsoft.com/office/drawing/2014/main" id="{5E7897A3-5554-4C5C-BF63-F57E41E08644}"/>
              </a:ext>
            </a:extLst>
          </p:cNvPr>
          <p:cNvSpPr>
            <a:spLocks noGrp="1"/>
          </p:cNvSpPr>
          <p:nvPr>
            <p:ph idx="1"/>
          </p:nvPr>
        </p:nvSpPr>
        <p:spPr>
          <a:xfrm>
            <a:off x="403860" y="2211653"/>
            <a:ext cx="11384280" cy="3760891"/>
          </a:xfrm>
        </p:spPr>
        <p:txBody>
          <a:bodyPr>
            <a:noAutofit/>
          </a:bodyPr>
          <a:lstStyle/>
          <a:p>
            <a:pPr>
              <a:buFont typeface="Wingdings" panose="05000000000000000000" pitchFamily="2" charset="2"/>
              <a:buChar char="v"/>
            </a:pPr>
            <a:r>
              <a:rPr lang="fr-FR" sz="1800" b="1" dirty="0">
                <a:latin typeface="Arial" panose="020B0604020202020204" pitchFamily="34" charset="0"/>
                <a:cs typeface="Arial" panose="020B0604020202020204" pitchFamily="34" charset="0"/>
              </a:rPr>
              <a:t>Education : </a:t>
            </a:r>
            <a:r>
              <a:rPr lang="fr-FR" sz="1800" dirty="0">
                <a:latin typeface="Arial" panose="020B0604020202020204" pitchFamily="34" charset="0"/>
                <a:cs typeface="Arial" panose="020B0604020202020204" pitchFamily="34" charset="0"/>
              </a:rPr>
              <a:t>1</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niveau inférieur au collège / 2</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collège / 3 </a:t>
            </a:r>
            <a:r>
              <a:rPr lang="fr-FR" sz="1800" dirty="0">
                <a:latin typeface="Arial" panose="020B0604020202020204" pitchFamily="34" charset="0"/>
                <a:cs typeface="Arial" panose="020B0604020202020204" pitchFamily="34" charset="0"/>
                <a:sym typeface="Wingdings" panose="05000000000000000000" pitchFamily="2" charset="2"/>
              </a:rPr>
              <a:t> </a:t>
            </a:r>
            <a:r>
              <a:rPr lang="fr-FR" sz="1800" dirty="0">
                <a:latin typeface="Arial" panose="020B0604020202020204" pitchFamily="34" charset="0"/>
                <a:cs typeface="Arial" panose="020B0604020202020204" pitchFamily="34" charset="0"/>
              </a:rPr>
              <a:t>baccalauréat/ 4</a:t>
            </a:r>
            <a:r>
              <a:rPr lang="fr-FR" sz="1800" dirty="0">
                <a:latin typeface="Arial" panose="020B0604020202020204" pitchFamily="34" charset="0"/>
                <a:cs typeface="Arial" panose="020B0604020202020204" pitchFamily="34" charset="0"/>
                <a:sym typeface="Wingdings" panose="05000000000000000000" pitchFamily="2" charset="2"/>
              </a:rPr>
              <a:t> </a:t>
            </a:r>
            <a:r>
              <a:rPr lang="fr-FR" sz="1800" dirty="0">
                <a:latin typeface="Arial" panose="020B0604020202020204" pitchFamily="34" charset="0"/>
                <a:cs typeface="Arial" panose="020B0604020202020204" pitchFamily="34" charset="0"/>
              </a:rPr>
              <a:t>Master / 5</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Doctorat</a:t>
            </a:r>
          </a:p>
          <a:p>
            <a:pPr>
              <a:buFont typeface="Wingdings" panose="05000000000000000000" pitchFamily="2" charset="2"/>
              <a:buChar char="v"/>
            </a:pPr>
            <a:r>
              <a:rPr lang="fr-FR" sz="1800" b="1" dirty="0">
                <a:latin typeface="Arial" panose="020B0604020202020204" pitchFamily="34" charset="0"/>
                <a:cs typeface="Arial" panose="020B0604020202020204" pitchFamily="34" charset="0"/>
              </a:rPr>
              <a:t>Satisfaction dans l’environnement : </a:t>
            </a:r>
            <a:r>
              <a:rPr lang="fr-FR" sz="1800" dirty="0">
                <a:latin typeface="Arial" panose="020B0604020202020204" pitchFamily="34" charset="0"/>
                <a:cs typeface="Arial" panose="020B0604020202020204" pitchFamily="34" charset="0"/>
              </a:rPr>
              <a:t>1</a:t>
            </a:r>
            <a:r>
              <a:rPr lang="fr-FR" sz="1800" dirty="0">
                <a:latin typeface="Arial" panose="020B0604020202020204" pitchFamily="34" charset="0"/>
                <a:cs typeface="Arial" panose="020B0604020202020204" pitchFamily="34" charset="0"/>
                <a:sym typeface="Wingdings" panose="05000000000000000000" pitchFamily="2" charset="2"/>
              </a:rPr>
              <a:t> </a:t>
            </a:r>
            <a:r>
              <a:rPr lang="fr-FR" sz="1800" dirty="0">
                <a:latin typeface="Arial" panose="020B0604020202020204" pitchFamily="34" charset="0"/>
                <a:cs typeface="Arial" panose="020B0604020202020204" pitchFamily="34" charset="0"/>
              </a:rPr>
              <a:t>Faible/ 2</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Moyen/ 3</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élevé/ 4</a:t>
            </a:r>
            <a:r>
              <a:rPr lang="fr-FR" sz="1800" dirty="0">
                <a:latin typeface="Arial" panose="020B0604020202020204" pitchFamily="34" charset="0"/>
                <a:cs typeface="Arial" panose="020B0604020202020204" pitchFamily="34" charset="0"/>
                <a:sym typeface="Wingdings" panose="05000000000000000000" pitchFamily="2" charset="2"/>
              </a:rPr>
              <a:t> </a:t>
            </a:r>
            <a:r>
              <a:rPr lang="fr-FR" sz="1800" dirty="0">
                <a:latin typeface="Arial" panose="020B0604020202020204" pitchFamily="34" charset="0"/>
                <a:cs typeface="Arial" panose="020B0604020202020204" pitchFamily="34" charset="0"/>
              </a:rPr>
              <a:t>très élevé</a:t>
            </a:r>
          </a:p>
          <a:p>
            <a:pPr>
              <a:buFont typeface="Wingdings" panose="05000000000000000000" pitchFamily="2" charset="2"/>
              <a:buChar char="v"/>
            </a:pPr>
            <a:r>
              <a:rPr lang="fr-FR" sz="1800" b="1" dirty="0">
                <a:latin typeface="Arial" panose="020B0604020202020204" pitchFamily="34" charset="0"/>
                <a:cs typeface="Arial" panose="020B0604020202020204" pitchFamily="34" charset="0"/>
              </a:rPr>
              <a:t>Engagement dans le travail </a:t>
            </a:r>
            <a:r>
              <a:rPr lang="fr-FR" sz="1800" dirty="0">
                <a:latin typeface="Arial" panose="020B0604020202020204" pitchFamily="34" charset="0"/>
                <a:cs typeface="Arial" panose="020B0604020202020204" pitchFamily="34" charset="0"/>
              </a:rPr>
              <a:t>: 1</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Faible / 2</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Moyen / 3 </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élevé / 4 </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très élevé</a:t>
            </a:r>
          </a:p>
          <a:p>
            <a:pPr>
              <a:buFont typeface="Wingdings" panose="05000000000000000000" pitchFamily="2" charset="2"/>
              <a:buChar char="v"/>
            </a:pPr>
            <a:r>
              <a:rPr lang="fr-FR" sz="1800" b="1" dirty="0">
                <a:latin typeface="Arial" panose="020B0604020202020204" pitchFamily="34" charset="0"/>
                <a:cs typeface="Arial" panose="020B0604020202020204" pitchFamily="34" charset="0"/>
              </a:rPr>
              <a:t>Satisfaction dans le travail : </a:t>
            </a:r>
            <a:r>
              <a:rPr lang="fr-FR" sz="1800" dirty="0">
                <a:latin typeface="Arial" panose="020B0604020202020204" pitchFamily="34" charset="0"/>
                <a:cs typeface="Arial" panose="020B0604020202020204" pitchFamily="34" charset="0"/>
              </a:rPr>
              <a:t>1</a:t>
            </a:r>
            <a:r>
              <a:rPr lang="fr-FR" sz="1800" dirty="0">
                <a:latin typeface="Arial" panose="020B0604020202020204" pitchFamily="34" charset="0"/>
                <a:cs typeface="Arial" panose="020B0604020202020204" pitchFamily="34" charset="0"/>
                <a:sym typeface="Wingdings" panose="05000000000000000000" pitchFamily="2" charset="2"/>
              </a:rPr>
              <a:t> </a:t>
            </a:r>
            <a:r>
              <a:rPr lang="fr-FR" sz="1800" dirty="0">
                <a:latin typeface="Arial" panose="020B0604020202020204" pitchFamily="34" charset="0"/>
                <a:cs typeface="Arial" panose="020B0604020202020204" pitchFamily="34" charset="0"/>
              </a:rPr>
              <a:t>Faible / 2</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Moyen / 3 </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élevé / 4 </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très élevé</a:t>
            </a:r>
          </a:p>
          <a:p>
            <a:pPr>
              <a:buFont typeface="Wingdings" panose="05000000000000000000" pitchFamily="2" charset="2"/>
              <a:buChar char="v"/>
            </a:pPr>
            <a:r>
              <a:rPr lang="fr-FR" sz="1800" b="1" dirty="0">
                <a:latin typeface="Arial" panose="020B0604020202020204" pitchFamily="34" charset="0"/>
                <a:cs typeface="Arial" panose="020B0604020202020204" pitchFamily="34" charset="0"/>
              </a:rPr>
              <a:t>Performance</a:t>
            </a:r>
            <a:r>
              <a:rPr lang="fr-FR" sz="1800" dirty="0">
                <a:latin typeface="Arial" panose="020B0604020202020204" pitchFamily="34" charset="0"/>
                <a:cs typeface="Arial" panose="020B0604020202020204" pitchFamily="34" charset="0"/>
              </a:rPr>
              <a:t> 1</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faible / 2</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bien / 3</a:t>
            </a:r>
            <a:r>
              <a:rPr lang="fr-FR" sz="1800" dirty="0">
                <a:latin typeface="Arial" panose="020B0604020202020204" pitchFamily="34" charset="0"/>
                <a:cs typeface="Arial" panose="020B0604020202020204" pitchFamily="34" charset="0"/>
                <a:sym typeface="Wingdings" panose="05000000000000000000" pitchFamily="2" charset="2"/>
              </a:rPr>
              <a:t> </a:t>
            </a:r>
            <a:r>
              <a:rPr lang="fr-FR" sz="1800" dirty="0">
                <a:latin typeface="Arial" panose="020B0604020202020204" pitchFamily="34" charset="0"/>
                <a:cs typeface="Arial" panose="020B0604020202020204" pitchFamily="34" charset="0"/>
              </a:rPr>
              <a:t> Excellent / 4 </a:t>
            </a:r>
            <a:r>
              <a:rPr lang="fr-FR" sz="1800" dirty="0">
                <a:latin typeface="Arial" panose="020B0604020202020204" pitchFamily="34" charset="0"/>
                <a:cs typeface="Arial" panose="020B0604020202020204" pitchFamily="34" charset="0"/>
                <a:sym typeface="Wingdings" panose="05000000000000000000" pitchFamily="2" charset="2"/>
              </a:rPr>
              <a:t> </a:t>
            </a:r>
            <a:r>
              <a:rPr lang="fr-FR" sz="1800" dirty="0">
                <a:latin typeface="Arial" panose="020B0604020202020204" pitchFamily="34" charset="0"/>
                <a:cs typeface="Arial" panose="020B0604020202020204" pitchFamily="34" charset="0"/>
              </a:rPr>
              <a:t>exceptionnel </a:t>
            </a:r>
          </a:p>
          <a:p>
            <a:pPr>
              <a:buFont typeface="Wingdings" panose="05000000000000000000" pitchFamily="2" charset="2"/>
              <a:buChar char="v"/>
            </a:pPr>
            <a:r>
              <a:rPr lang="fr-FR" sz="1800" b="1" dirty="0">
                <a:latin typeface="Arial" panose="020B0604020202020204" pitchFamily="34" charset="0"/>
                <a:cs typeface="Arial" panose="020B0604020202020204" pitchFamily="34" charset="0"/>
              </a:rPr>
              <a:t>Satisfaction des relations dans l’entreprise : </a:t>
            </a:r>
            <a:r>
              <a:rPr lang="fr-FR" sz="1800" dirty="0">
                <a:latin typeface="Arial" panose="020B0604020202020204" pitchFamily="34" charset="0"/>
                <a:cs typeface="Arial" panose="020B0604020202020204" pitchFamily="34" charset="0"/>
              </a:rPr>
              <a:t>1 </a:t>
            </a:r>
            <a:r>
              <a:rPr lang="fr-FR" sz="1800" dirty="0">
                <a:latin typeface="Arial" panose="020B0604020202020204" pitchFamily="34" charset="0"/>
                <a:cs typeface="Arial" panose="020B0604020202020204" pitchFamily="34" charset="0"/>
                <a:sym typeface="Wingdings" panose="05000000000000000000" pitchFamily="2" charset="2"/>
              </a:rPr>
              <a:t> </a:t>
            </a:r>
            <a:r>
              <a:rPr lang="fr-FR" sz="1800" dirty="0">
                <a:latin typeface="Arial" panose="020B0604020202020204" pitchFamily="34" charset="0"/>
                <a:cs typeface="Arial" panose="020B0604020202020204" pitchFamily="34" charset="0"/>
              </a:rPr>
              <a:t>Faible / 2 </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Moyen / 3 </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élevé / 4 </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très élevé</a:t>
            </a:r>
          </a:p>
          <a:p>
            <a:pPr>
              <a:buFont typeface="Wingdings" panose="05000000000000000000" pitchFamily="2" charset="2"/>
              <a:buChar char="v"/>
            </a:pPr>
            <a:r>
              <a:rPr lang="fr-FR" sz="1800" b="1" dirty="0">
                <a:latin typeface="Arial" panose="020B0604020202020204" pitchFamily="34" charset="0"/>
                <a:cs typeface="Arial" panose="020B0604020202020204" pitchFamily="34" charset="0"/>
              </a:rPr>
              <a:t>Balance vie/travail : </a:t>
            </a:r>
            <a:r>
              <a:rPr lang="fr-FR" sz="1800" dirty="0">
                <a:latin typeface="Arial" panose="020B0604020202020204" pitchFamily="34" charset="0"/>
                <a:cs typeface="Arial" panose="020B0604020202020204" pitchFamily="34" charset="0"/>
              </a:rPr>
              <a:t>1 </a:t>
            </a:r>
            <a:r>
              <a:rPr lang="fr-FR" sz="1800" dirty="0">
                <a:latin typeface="Arial" panose="020B0604020202020204" pitchFamily="34" charset="0"/>
                <a:cs typeface="Arial" panose="020B0604020202020204" pitchFamily="34" charset="0"/>
                <a:sym typeface="Wingdings" panose="05000000000000000000" pitchFamily="2" charset="2"/>
              </a:rPr>
              <a:t> </a:t>
            </a:r>
            <a:r>
              <a:rPr lang="fr-FR" sz="1800" dirty="0">
                <a:latin typeface="Arial" panose="020B0604020202020204" pitchFamily="34" charset="0"/>
                <a:cs typeface="Arial" panose="020B0604020202020204" pitchFamily="34" charset="0"/>
              </a:rPr>
              <a:t>Faible /  2 </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Moyen / 3 </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élevé / 4 </a:t>
            </a:r>
            <a:r>
              <a:rPr lang="fr-FR" sz="18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rPr>
              <a:t> très élevé</a:t>
            </a:r>
            <a:endParaRPr lang="fr-FR" sz="1800" b="1" dirty="0">
              <a:latin typeface="Arial" panose="020B0604020202020204" pitchFamily="34" charset="0"/>
              <a:cs typeface="Arial" panose="020B0604020202020204" pitchFamily="34" charset="0"/>
            </a:endParaRPr>
          </a:p>
        </p:txBody>
      </p:sp>
      <p:sp>
        <p:nvSpPr>
          <p:cNvPr id="4" name="Espace réservé de la date 3">
            <a:extLst>
              <a:ext uri="{FF2B5EF4-FFF2-40B4-BE49-F238E27FC236}">
                <a16:creationId xmlns:a16="http://schemas.microsoft.com/office/drawing/2014/main" id="{29A21451-8D28-42AF-A40D-F4B56D3AC2F7}"/>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spTree>
    <p:extLst>
      <p:ext uri="{BB962C8B-B14F-4D97-AF65-F5344CB8AC3E}">
        <p14:creationId xmlns:p14="http://schemas.microsoft.com/office/powerpoint/2010/main" val="135925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972B1310-CF0F-4696-A502-EE2FB7B87A77}"/>
              </a:ext>
            </a:extLst>
          </p:cNvPr>
          <p:cNvPicPr>
            <a:picLocks noGrp="1" noChangeAspect="1"/>
          </p:cNvPicPr>
          <p:nvPr>
            <p:ph idx="1"/>
          </p:nvPr>
        </p:nvPicPr>
        <p:blipFill>
          <a:blip r:embed="rId3"/>
          <a:stretch>
            <a:fillRect/>
          </a:stretch>
        </p:blipFill>
        <p:spPr>
          <a:xfrm>
            <a:off x="585798" y="1979556"/>
            <a:ext cx="7121146" cy="4225086"/>
          </a:xfrm>
        </p:spPr>
      </p:pic>
      <p:sp>
        <p:nvSpPr>
          <p:cNvPr id="2" name="Titre 1">
            <a:extLst>
              <a:ext uri="{FF2B5EF4-FFF2-40B4-BE49-F238E27FC236}">
                <a16:creationId xmlns:a16="http://schemas.microsoft.com/office/drawing/2014/main" id="{07D93D28-FBC7-4913-BBA6-1C5B11B0FB14}"/>
              </a:ext>
            </a:extLst>
          </p:cNvPr>
          <p:cNvSpPr>
            <a:spLocks noGrp="1"/>
          </p:cNvSpPr>
          <p:nvPr>
            <p:ph type="title"/>
          </p:nvPr>
        </p:nvSpPr>
        <p:spPr/>
        <p:txBody>
          <a:bodyPr/>
          <a:lstStyle/>
          <a:p>
            <a:pPr algn="ctr"/>
            <a:r>
              <a:rPr lang="fr-FR" dirty="0"/>
              <a:t>Statistique descriptive </a:t>
            </a:r>
          </a:p>
        </p:txBody>
      </p:sp>
      <p:sp>
        <p:nvSpPr>
          <p:cNvPr id="4" name="Espace réservé de la date 3">
            <a:extLst>
              <a:ext uri="{FF2B5EF4-FFF2-40B4-BE49-F238E27FC236}">
                <a16:creationId xmlns:a16="http://schemas.microsoft.com/office/drawing/2014/main" id="{E7A00052-3924-4ECF-928F-BEA7F9CAC2BD}"/>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sp>
        <p:nvSpPr>
          <p:cNvPr id="7" name="ZoneTexte 6">
            <a:extLst>
              <a:ext uri="{FF2B5EF4-FFF2-40B4-BE49-F238E27FC236}">
                <a16:creationId xmlns:a16="http://schemas.microsoft.com/office/drawing/2014/main" id="{0E4CB55D-B6C0-4A9F-99D8-8725D9998B85}"/>
              </a:ext>
            </a:extLst>
          </p:cNvPr>
          <p:cNvSpPr txBox="1"/>
          <p:nvPr/>
        </p:nvSpPr>
        <p:spPr>
          <a:xfrm>
            <a:off x="8481092" y="2990820"/>
            <a:ext cx="3125110" cy="2031325"/>
          </a:xfrm>
          <a:prstGeom prst="rect">
            <a:avLst/>
          </a:prstGeom>
          <a:noFill/>
        </p:spPr>
        <p:txBody>
          <a:bodyPr wrap="square" rtlCol="0">
            <a:spAutoFit/>
          </a:bodyPr>
          <a:lstStyle/>
          <a:p>
            <a:r>
              <a:rPr lang="fr-FR" dirty="0"/>
              <a:t>L'âge de l'employé est normalement réparti, la majorité se situe entre 20 et 50 ans, ce qui ne se contrarie pas avec la vie réelle, la moyenne est d'environ 35 ans.</a:t>
            </a:r>
          </a:p>
        </p:txBody>
      </p:sp>
    </p:spTree>
    <p:extLst>
      <p:ext uri="{BB962C8B-B14F-4D97-AF65-F5344CB8AC3E}">
        <p14:creationId xmlns:p14="http://schemas.microsoft.com/office/powerpoint/2010/main" val="45901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2573EC2C-997E-4B8E-974D-6136908F29F2}"/>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pic>
        <p:nvPicPr>
          <p:cNvPr id="10" name="Espace réservé du contenu 9">
            <a:extLst>
              <a:ext uri="{FF2B5EF4-FFF2-40B4-BE49-F238E27FC236}">
                <a16:creationId xmlns:a16="http://schemas.microsoft.com/office/drawing/2014/main" id="{E32F2AB6-ACDB-405E-AB51-F3F09ACFD0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6326" y="179387"/>
            <a:ext cx="10058400" cy="6093561"/>
          </a:xfrm>
        </p:spPr>
      </p:pic>
    </p:spTree>
    <p:extLst>
      <p:ext uri="{BB962C8B-B14F-4D97-AF65-F5344CB8AC3E}">
        <p14:creationId xmlns:p14="http://schemas.microsoft.com/office/powerpoint/2010/main" val="6508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FC7897-074C-4717-9EA3-9F974BDC2EBC}"/>
              </a:ext>
            </a:extLst>
          </p:cNvPr>
          <p:cNvSpPr>
            <a:spLocks noGrp="1"/>
          </p:cNvSpPr>
          <p:nvPr>
            <p:ph type="title"/>
          </p:nvPr>
        </p:nvSpPr>
        <p:spPr/>
        <p:txBody>
          <a:bodyPr/>
          <a:lstStyle/>
          <a:p>
            <a:pPr algn="ctr"/>
            <a:r>
              <a:rPr lang="fr-FR" dirty="0"/>
              <a:t>Variables Caractéristiques- Variable Attrition </a:t>
            </a:r>
          </a:p>
        </p:txBody>
      </p:sp>
      <p:pic>
        <p:nvPicPr>
          <p:cNvPr id="6" name="Espace réservé du contenu 5">
            <a:extLst>
              <a:ext uri="{FF2B5EF4-FFF2-40B4-BE49-F238E27FC236}">
                <a16:creationId xmlns:a16="http://schemas.microsoft.com/office/drawing/2014/main" id="{2253BA1D-8C98-4DE2-A603-F825A95578A7}"/>
              </a:ext>
            </a:extLst>
          </p:cNvPr>
          <p:cNvPicPr>
            <a:picLocks noGrp="1" noChangeAspect="1"/>
          </p:cNvPicPr>
          <p:nvPr>
            <p:ph idx="1"/>
          </p:nvPr>
        </p:nvPicPr>
        <p:blipFill>
          <a:blip r:embed="rId3"/>
          <a:stretch>
            <a:fillRect/>
          </a:stretch>
        </p:blipFill>
        <p:spPr>
          <a:xfrm>
            <a:off x="1277938" y="2297173"/>
            <a:ext cx="6425882" cy="4035366"/>
          </a:xfrm>
        </p:spPr>
      </p:pic>
      <p:sp>
        <p:nvSpPr>
          <p:cNvPr id="4" name="Espace réservé de la date 3">
            <a:extLst>
              <a:ext uri="{FF2B5EF4-FFF2-40B4-BE49-F238E27FC236}">
                <a16:creationId xmlns:a16="http://schemas.microsoft.com/office/drawing/2014/main" id="{3813F245-442A-4C84-9AFB-DF883A99FC29}"/>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sp>
        <p:nvSpPr>
          <p:cNvPr id="7" name="ZoneTexte 6">
            <a:extLst>
              <a:ext uri="{FF2B5EF4-FFF2-40B4-BE49-F238E27FC236}">
                <a16:creationId xmlns:a16="http://schemas.microsoft.com/office/drawing/2014/main" id="{24EFA371-B3D4-4EBD-B5D8-B337897C63B5}"/>
              </a:ext>
            </a:extLst>
          </p:cNvPr>
          <p:cNvSpPr txBox="1"/>
          <p:nvPr/>
        </p:nvSpPr>
        <p:spPr>
          <a:xfrm>
            <a:off x="7703820" y="3391526"/>
            <a:ext cx="3451860" cy="923330"/>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Arial" panose="020B0604020202020204" pitchFamily="34" charset="0"/>
                <a:cs typeface="Arial" panose="020B0604020202020204" pitchFamily="34" charset="0"/>
              </a:rPr>
              <a:t>NO : 1233</a:t>
            </a:r>
          </a:p>
          <a:p>
            <a:pPr marL="285750" indent="-285750">
              <a:buFont typeface="Wingdings" panose="05000000000000000000" pitchFamily="2" charset="2"/>
              <a:buChar char="Ø"/>
            </a:pPr>
            <a:r>
              <a:rPr lang="fr-FR" dirty="0">
                <a:latin typeface="Arial" panose="020B0604020202020204" pitchFamily="34" charset="0"/>
                <a:cs typeface="Arial" panose="020B0604020202020204" pitchFamily="34" charset="0"/>
              </a:rPr>
              <a:t>YES 237</a:t>
            </a:r>
          </a:p>
          <a:p>
            <a:pPr marL="285750" indent="-285750">
              <a:buFont typeface="Wingdings" panose="05000000000000000000" pitchFamily="2" charset="2"/>
              <a:buChar char="Ø"/>
            </a:pPr>
            <a:r>
              <a:rPr lang="fr-FR" dirty="0">
                <a:latin typeface="Arial" panose="020B0604020202020204" pitchFamily="34" charset="0"/>
                <a:cs typeface="Arial" panose="020B0604020202020204" pitchFamily="34" charset="0"/>
              </a:rPr>
              <a:t>Name : Attrition, </a:t>
            </a:r>
            <a:r>
              <a:rPr lang="fr-FR" dirty="0" err="1">
                <a:latin typeface="Arial" panose="020B0604020202020204" pitchFamily="34" charset="0"/>
                <a:cs typeface="Arial" panose="020B0604020202020204" pitchFamily="34" charset="0"/>
              </a:rPr>
              <a:t>dtype</a:t>
            </a:r>
            <a:r>
              <a:rPr lang="fr-FR" dirty="0">
                <a:latin typeface="Arial" panose="020B0604020202020204" pitchFamily="34" charset="0"/>
                <a:cs typeface="Arial" panose="020B0604020202020204" pitchFamily="34" charset="0"/>
              </a:rPr>
              <a:t> : int64</a:t>
            </a:r>
          </a:p>
        </p:txBody>
      </p:sp>
    </p:spTree>
    <p:extLst>
      <p:ext uri="{BB962C8B-B14F-4D97-AF65-F5344CB8AC3E}">
        <p14:creationId xmlns:p14="http://schemas.microsoft.com/office/powerpoint/2010/main" val="275540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871912B-FAC1-43FB-9222-57DA91459FF7}"/>
              </a:ext>
            </a:extLst>
          </p:cNvPr>
          <p:cNvPicPr>
            <a:picLocks noChangeAspect="1"/>
          </p:cNvPicPr>
          <p:nvPr/>
        </p:nvPicPr>
        <p:blipFill>
          <a:blip r:embed="rId3"/>
          <a:stretch>
            <a:fillRect/>
          </a:stretch>
        </p:blipFill>
        <p:spPr>
          <a:xfrm>
            <a:off x="823104" y="2028387"/>
            <a:ext cx="6847379" cy="4418451"/>
          </a:xfrm>
          <a:prstGeom prst="rect">
            <a:avLst/>
          </a:prstGeom>
        </p:spPr>
      </p:pic>
      <p:sp>
        <p:nvSpPr>
          <p:cNvPr id="2" name="Titre 1">
            <a:extLst>
              <a:ext uri="{FF2B5EF4-FFF2-40B4-BE49-F238E27FC236}">
                <a16:creationId xmlns:a16="http://schemas.microsoft.com/office/drawing/2014/main" id="{60F953A2-8CD8-4DD7-A5D1-63477A0313BD}"/>
              </a:ext>
            </a:extLst>
          </p:cNvPr>
          <p:cNvSpPr>
            <a:spLocks noGrp="1"/>
          </p:cNvSpPr>
          <p:nvPr>
            <p:ph type="title"/>
          </p:nvPr>
        </p:nvSpPr>
        <p:spPr/>
        <p:txBody>
          <a:bodyPr/>
          <a:lstStyle/>
          <a:p>
            <a:pPr algn="ctr"/>
            <a:r>
              <a:rPr lang="fr-FR" dirty="0"/>
              <a:t>Fréquence de voyage pour le travail </a:t>
            </a:r>
          </a:p>
        </p:txBody>
      </p:sp>
      <p:sp>
        <p:nvSpPr>
          <p:cNvPr id="4" name="Espace réservé de la date 3">
            <a:extLst>
              <a:ext uri="{FF2B5EF4-FFF2-40B4-BE49-F238E27FC236}">
                <a16:creationId xmlns:a16="http://schemas.microsoft.com/office/drawing/2014/main" id="{CF453EF6-B06A-4818-92DA-462FC80A4057}"/>
              </a:ext>
            </a:extLst>
          </p:cNvPr>
          <p:cNvSpPr>
            <a:spLocks noGrp="1"/>
          </p:cNvSpPr>
          <p:nvPr>
            <p:ph type="dt" sz="half" idx="10"/>
          </p:nvPr>
        </p:nvSpPr>
        <p:spPr/>
        <p:txBody>
          <a:bodyPr/>
          <a:lstStyle/>
          <a:p>
            <a:pPr rtl="0"/>
            <a:fld id="{75162FBC-E467-46B8-ABE1-98D95CFF2BA6}" type="datetime1">
              <a:rPr lang="fr-FR" smtClean="0"/>
              <a:t>02/11/2020</a:t>
            </a:fld>
            <a:endParaRPr lang="en-US" dirty="0"/>
          </a:p>
        </p:txBody>
      </p:sp>
    </p:spTree>
    <p:extLst>
      <p:ext uri="{BB962C8B-B14F-4D97-AF65-F5344CB8AC3E}">
        <p14:creationId xmlns:p14="http://schemas.microsoft.com/office/powerpoint/2010/main" val="315918868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40A74638-567A-4C9B-92AC-92262F50CE33}" vid="{4EE5C211-F92E-4B7F-99D7-2D674A6AA5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{30F4975D-D8A5-4F97-B108-688DA4A32790}tf56160789_win32</Template>
  <TotalTime>414</TotalTime>
  <Words>1156</Words>
  <Application>Microsoft Office PowerPoint</Application>
  <PresentationFormat>Grand écran</PresentationFormat>
  <Paragraphs>117</Paragraphs>
  <Slides>17</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Bookman Old Style</vt:lpstr>
      <vt:lpstr>Calibri</vt:lpstr>
      <vt:lpstr>Franklin Gothic Book</vt:lpstr>
      <vt:lpstr>Roboto</vt:lpstr>
      <vt:lpstr>Wingdings</vt:lpstr>
      <vt:lpstr>1_RetrospectVTI</vt:lpstr>
      <vt:lpstr>Attrition des employées</vt:lpstr>
      <vt:lpstr>Beaucoup d’entreprises invistissent du temps et de l’argent dans le rercutement des employés/ et chaque année on remarque un taux d’attrition relativement élevé. Qui cause une problématique pour les entreprises.</vt:lpstr>
      <vt:lpstr>Introduction </vt:lpstr>
      <vt:lpstr>Analyse du DATASET</vt:lpstr>
      <vt:lpstr>Explication des variables</vt:lpstr>
      <vt:lpstr>Statistique descriptive </vt:lpstr>
      <vt:lpstr>Présentation PowerPoint</vt:lpstr>
      <vt:lpstr>Variables Caractéristiques- Variable Attrition </vt:lpstr>
      <vt:lpstr>Fréquence de voyage pour le travail </vt:lpstr>
      <vt:lpstr>Pour le département du travail</vt:lpstr>
      <vt:lpstr>Diagramme à secteurs</vt:lpstr>
      <vt:lpstr>Présentation PowerPoint</vt:lpstr>
      <vt:lpstr>Les Modèles  Régression logistique</vt:lpstr>
      <vt:lpstr>Arbre de décision</vt:lpstr>
      <vt:lpstr>Réseaux de neurones</vt:lpstr>
      <vt:lpstr>Conclusion</vt:lpstr>
      <vt:lpstr>Lien de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des employées</dc:title>
  <dc:creator>sassy</dc:creator>
  <cp:lastModifiedBy>sassy</cp:lastModifiedBy>
  <cp:revision>20</cp:revision>
  <dcterms:created xsi:type="dcterms:W3CDTF">2020-11-01T17:07:45Z</dcterms:created>
  <dcterms:modified xsi:type="dcterms:W3CDTF">2020-11-02T00:24:42Z</dcterms:modified>
</cp:coreProperties>
</file>