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303" r:id="rId6"/>
    <p:sldId id="304" r:id="rId7"/>
    <p:sldId id="305" r:id="rId8"/>
    <p:sldId id="306" r:id="rId9"/>
    <p:sldId id="307" r:id="rId10"/>
    <p:sldId id="308"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Networking checkpoint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Hergli Sabrine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AEB-9F4F-4B19-8CC2-5AA169DA0F72}"/>
              </a:ext>
            </a:extLst>
          </p:cNvPr>
          <p:cNvSpPr>
            <a:spLocks noGrp="1"/>
          </p:cNvSpPr>
          <p:nvPr>
            <p:ph type="title"/>
          </p:nvPr>
        </p:nvSpPr>
        <p:spPr>
          <a:xfrm>
            <a:off x="646670" y="732793"/>
            <a:ext cx="10058400" cy="635061"/>
          </a:xfrm>
        </p:spPr>
        <p:txBody>
          <a:bodyPr>
            <a:normAutofit/>
          </a:bodyPr>
          <a:lstStyle/>
          <a:p>
            <a:r>
              <a:rPr lang="en-US" sz="3200" b="0" i="0" dirty="0">
                <a:effectLst/>
                <a:latin typeface="Roboto" panose="02000000000000000000" pitchFamily="2" charset="0"/>
              </a:rPr>
              <a:t>OSI model vs TCP/IP model:</a:t>
            </a:r>
            <a:endParaRPr lang="fr-TN" sz="3200" dirty="0"/>
          </a:p>
        </p:txBody>
      </p:sp>
      <p:pic>
        <p:nvPicPr>
          <p:cNvPr id="1026" name="Picture 2" descr="OSI vs TCP/IP">
            <a:extLst>
              <a:ext uri="{FF2B5EF4-FFF2-40B4-BE49-F238E27FC236}">
                <a16:creationId xmlns:a16="http://schemas.microsoft.com/office/drawing/2014/main" id="{286F4676-47D6-4E7D-B005-61AB8BB2CF0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74" b="4607"/>
          <a:stretch/>
        </p:blipFill>
        <p:spPr bwMode="auto">
          <a:xfrm>
            <a:off x="6096000" y="1050324"/>
            <a:ext cx="5711909" cy="50292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D00FC8-960A-47F2-8042-95C8D15703B8}"/>
              </a:ext>
            </a:extLst>
          </p:cNvPr>
          <p:cNvSpPr txBox="1"/>
          <p:nvPr/>
        </p:nvSpPr>
        <p:spPr>
          <a:xfrm>
            <a:off x="384091" y="1884980"/>
            <a:ext cx="5798408" cy="4031873"/>
          </a:xfrm>
          <a:prstGeom prst="rect">
            <a:avLst/>
          </a:prstGeom>
          <a:noFill/>
        </p:spPr>
        <p:txBody>
          <a:bodyPr wrap="square">
            <a:spAutoFit/>
          </a:bodyPr>
          <a:lstStyle/>
          <a:p>
            <a:pPr marL="285750" indent="-285750">
              <a:buFont typeface="Arial" panose="020B0604020202020204" pitchFamily="34" charset="0"/>
              <a:buChar char="•"/>
            </a:pPr>
            <a:r>
              <a:rPr lang="en-US" sz="1600" dirty="0"/>
              <a:t>OSI model is a generic model that is based upon functionalities of each layer. TCP/IP model is a protocol-oriented standard.</a:t>
            </a:r>
          </a:p>
          <a:p>
            <a:pPr marL="285750" indent="-285750">
              <a:buFont typeface="Arial" panose="020B0604020202020204" pitchFamily="34" charset="0"/>
              <a:buChar char="•"/>
            </a:pPr>
            <a:r>
              <a:rPr lang="en-US" sz="1600" dirty="0"/>
              <a:t>OSI model distinguishes the three concepts, namely, services, interfaces, and protocols. TCP/IP does not have a clear distinction between these three.</a:t>
            </a:r>
          </a:p>
          <a:p>
            <a:pPr marL="285750" indent="-285750">
              <a:buFont typeface="Arial" panose="020B0604020202020204" pitchFamily="34" charset="0"/>
              <a:buChar char="•"/>
            </a:pPr>
            <a:r>
              <a:rPr lang="en-US" sz="1600" dirty="0"/>
              <a:t>OSI model gives guidelines on how communication needs to be done, while TCP/IP protocols layout standards on which the Internet was developed. So, TCP/IP is a more practical model.</a:t>
            </a:r>
          </a:p>
          <a:p>
            <a:pPr marL="285750" indent="-285750">
              <a:buFont typeface="Arial" panose="020B0604020202020204" pitchFamily="34" charset="0"/>
              <a:buChar char="•"/>
            </a:pPr>
            <a:r>
              <a:rPr lang="en-US" sz="1600" dirty="0"/>
              <a:t>In OSI, the model was developed first and then the protocols in each layer were developed. In the TCP/IP suite, the protocols were developed first and then the model was developed.</a:t>
            </a:r>
          </a:p>
          <a:p>
            <a:pPr marL="285750" indent="-285750">
              <a:buFont typeface="Arial" panose="020B0604020202020204" pitchFamily="34" charset="0"/>
              <a:buChar char="•"/>
            </a:pPr>
            <a:r>
              <a:rPr lang="en-US" sz="1600" dirty="0"/>
              <a:t>The OSI has seven layers while the TCP/IP has four layers.</a:t>
            </a:r>
            <a:endParaRPr lang="fr-TN" sz="1600" dirty="0"/>
          </a:p>
        </p:txBody>
      </p:sp>
    </p:spTree>
    <p:extLst>
      <p:ext uri="{BB962C8B-B14F-4D97-AF65-F5344CB8AC3E}">
        <p14:creationId xmlns:p14="http://schemas.microsoft.com/office/powerpoint/2010/main" val="15068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AEB-9F4F-4B19-8CC2-5AA169DA0F72}"/>
              </a:ext>
            </a:extLst>
          </p:cNvPr>
          <p:cNvSpPr>
            <a:spLocks noGrp="1"/>
          </p:cNvSpPr>
          <p:nvPr>
            <p:ph type="title"/>
          </p:nvPr>
        </p:nvSpPr>
        <p:spPr>
          <a:xfrm>
            <a:off x="1066800" y="469600"/>
            <a:ext cx="10058400" cy="444801"/>
          </a:xfrm>
        </p:spPr>
        <p:txBody>
          <a:bodyPr>
            <a:normAutofit fontScale="90000"/>
          </a:bodyPr>
          <a:lstStyle/>
          <a:p>
            <a:r>
              <a:rPr lang="en-US" sz="3200" b="0" i="0" dirty="0">
                <a:effectLst/>
                <a:latin typeface="Roboto" panose="02000000000000000000" pitchFamily="2" charset="0"/>
              </a:rPr>
              <a:t>OSI model vs TCP/IP model:</a:t>
            </a:r>
            <a:endParaRPr lang="fr-TN" sz="3200" dirty="0"/>
          </a:p>
        </p:txBody>
      </p:sp>
      <p:graphicFrame>
        <p:nvGraphicFramePr>
          <p:cNvPr id="4" name="Content Placeholder 3">
            <a:extLst>
              <a:ext uri="{FF2B5EF4-FFF2-40B4-BE49-F238E27FC236}">
                <a16:creationId xmlns:a16="http://schemas.microsoft.com/office/drawing/2014/main" id="{B1B88E8C-C733-4F59-9978-DEE43D79AEBB}"/>
              </a:ext>
            </a:extLst>
          </p:cNvPr>
          <p:cNvGraphicFramePr>
            <a:graphicFrameLocks noGrp="1"/>
          </p:cNvGraphicFramePr>
          <p:nvPr>
            <p:ph idx="1"/>
            <p:extLst>
              <p:ext uri="{D42A27DB-BD31-4B8C-83A1-F6EECF244321}">
                <p14:modId xmlns:p14="http://schemas.microsoft.com/office/powerpoint/2010/main" val="180027542"/>
              </p:ext>
            </p:extLst>
          </p:nvPr>
        </p:nvGraphicFramePr>
        <p:xfrm>
          <a:off x="1161535" y="914401"/>
          <a:ext cx="9564130" cy="5473996"/>
        </p:xfrm>
        <a:graphic>
          <a:graphicData uri="http://schemas.openxmlformats.org/drawingml/2006/table">
            <a:tbl>
              <a:tblPr>
                <a:tableStyleId>{8799B23B-EC83-4686-B30A-512413B5E67A}</a:tableStyleId>
              </a:tblPr>
              <a:tblGrid>
                <a:gridCol w="4782065">
                  <a:extLst>
                    <a:ext uri="{9D8B030D-6E8A-4147-A177-3AD203B41FA5}">
                      <a16:colId xmlns:a16="http://schemas.microsoft.com/office/drawing/2014/main" val="2278000759"/>
                    </a:ext>
                  </a:extLst>
                </a:gridCol>
                <a:gridCol w="4782065">
                  <a:extLst>
                    <a:ext uri="{9D8B030D-6E8A-4147-A177-3AD203B41FA5}">
                      <a16:colId xmlns:a16="http://schemas.microsoft.com/office/drawing/2014/main" val="1381504673"/>
                    </a:ext>
                  </a:extLst>
                </a:gridCol>
              </a:tblGrid>
              <a:tr h="249305">
                <a:tc>
                  <a:txBody>
                    <a:bodyPr/>
                    <a:lstStyle/>
                    <a:p>
                      <a:pPr algn="ctr" fontAlgn="t"/>
                      <a:r>
                        <a:rPr lang="fr-FR" sz="1200" b="1" dirty="0">
                          <a:solidFill>
                            <a:schemeClr val="bg1"/>
                          </a:solidFill>
                          <a:effectLst/>
                        </a:rPr>
                        <a:t>OSI</a:t>
                      </a:r>
                    </a:p>
                  </a:txBody>
                  <a:tcPr marL="25135" marR="25135" marT="25135" marB="25135">
                    <a:solidFill>
                      <a:srgbClr val="0070C0"/>
                    </a:solidFill>
                  </a:tcPr>
                </a:tc>
                <a:tc>
                  <a:txBody>
                    <a:bodyPr/>
                    <a:lstStyle/>
                    <a:p>
                      <a:pPr algn="ctr" fontAlgn="t"/>
                      <a:r>
                        <a:rPr lang="fr-FR" sz="1200" b="1" dirty="0">
                          <a:solidFill>
                            <a:schemeClr val="bg1"/>
                          </a:solidFill>
                          <a:effectLst/>
                        </a:rPr>
                        <a:t>TCP/IP</a:t>
                      </a:r>
                    </a:p>
                  </a:txBody>
                  <a:tcPr marL="25135" marR="25135" marT="25135" marB="25135">
                    <a:solidFill>
                      <a:srgbClr val="0070C0"/>
                    </a:solidFill>
                  </a:tcPr>
                </a:tc>
                <a:extLst>
                  <a:ext uri="{0D108BD9-81ED-4DB2-BD59-A6C34878D82A}">
                    <a16:rowId xmlns:a16="http://schemas.microsoft.com/office/drawing/2014/main" val="988538727"/>
                  </a:ext>
                </a:extLst>
              </a:tr>
              <a:tr h="444857">
                <a:tc>
                  <a:txBody>
                    <a:bodyPr/>
                    <a:lstStyle/>
                    <a:p>
                      <a:pPr fontAlgn="t"/>
                      <a:r>
                        <a:rPr lang="en-US" sz="1200" dirty="0">
                          <a:effectLst/>
                        </a:rPr>
                        <a:t>OSI represents </a:t>
                      </a:r>
                      <a:r>
                        <a:rPr lang="en-US" sz="1200" b="1" dirty="0">
                          <a:effectLst/>
                        </a:rPr>
                        <a:t>Open System Interconnection</a:t>
                      </a:r>
                      <a:r>
                        <a:rPr lang="en-US" sz="1200" dirty="0">
                          <a:effectLst/>
                        </a:rPr>
                        <a:t>.</a:t>
                      </a:r>
                    </a:p>
                  </a:txBody>
                  <a:tcPr marL="25135" marR="25135" marT="25135" marB="25135"/>
                </a:tc>
                <a:tc>
                  <a:txBody>
                    <a:bodyPr/>
                    <a:lstStyle/>
                    <a:p>
                      <a:pPr fontAlgn="t"/>
                      <a:r>
                        <a:rPr lang="fr-FR" sz="1200">
                          <a:effectLst/>
                        </a:rPr>
                        <a:t>TCP/IP model represents the Transmission Control Protocol / Internet Protocol.</a:t>
                      </a:r>
                    </a:p>
                  </a:txBody>
                  <a:tcPr marL="25135" marR="25135" marT="25135" marB="25135"/>
                </a:tc>
                <a:extLst>
                  <a:ext uri="{0D108BD9-81ED-4DB2-BD59-A6C34878D82A}">
                    <a16:rowId xmlns:a16="http://schemas.microsoft.com/office/drawing/2014/main" val="977574092"/>
                  </a:ext>
                </a:extLst>
              </a:tr>
              <a:tr h="776958">
                <a:tc>
                  <a:txBody>
                    <a:bodyPr/>
                    <a:lstStyle/>
                    <a:p>
                      <a:pPr fontAlgn="t"/>
                      <a:r>
                        <a:rPr lang="en-US" sz="1200" dirty="0">
                          <a:effectLst/>
                        </a:rPr>
                        <a:t>OSI is a generic, protocol independent standard. It is acting as an interaction gateway between the network and the final-user.</a:t>
                      </a:r>
                    </a:p>
                  </a:txBody>
                  <a:tcPr marL="25135" marR="25135" marT="25135" marB="25135"/>
                </a:tc>
                <a:tc>
                  <a:txBody>
                    <a:bodyPr/>
                    <a:lstStyle/>
                    <a:p>
                      <a:pPr fontAlgn="t"/>
                      <a:r>
                        <a:rPr lang="en-US" sz="1200">
                          <a:effectLst/>
                        </a:rPr>
                        <a:t>TCP/IP model depends on standard protocols about which the computer network has created. It is a connection protocol that assigns the network of hosts over the internet.</a:t>
                      </a:r>
                    </a:p>
                  </a:txBody>
                  <a:tcPr marL="25135" marR="25135" marT="25135" marB="25135"/>
                </a:tc>
                <a:extLst>
                  <a:ext uri="{0D108BD9-81ED-4DB2-BD59-A6C34878D82A}">
                    <a16:rowId xmlns:a16="http://schemas.microsoft.com/office/drawing/2014/main" val="3899380381"/>
                  </a:ext>
                </a:extLst>
              </a:tr>
              <a:tr h="550861">
                <a:tc>
                  <a:txBody>
                    <a:bodyPr/>
                    <a:lstStyle/>
                    <a:p>
                      <a:pPr fontAlgn="t"/>
                      <a:r>
                        <a:rPr lang="en-US" sz="1200">
                          <a:effectLst/>
                        </a:rPr>
                        <a:t>The OSI model was developed first, and then protocols were created to fit the network architecture’s needs.</a:t>
                      </a:r>
                    </a:p>
                  </a:txBody>
                  <a:tcPr marL="25135" marR="25135" marT="25135" marB="25135"/>
                </a:tc>
                <a:tc>
                  <a:txBody>
                    <a:bodyPr/>
                    <a:lstStyle/>
                    <a:p>
                      <a:pPr fontAlgn="t"/>
                      <a:r>
                        <a:rPr lang="en-US" sz="1200">
                          <a:effectLst/>
                        </a:rPr>
                        <a:t>The protocols were created first and then built the TCP/IP model.</a:t>
                      </a:r>
                    </a:p>
                  </a:txBody>
                  <a:tcPr marL="25135" marR="25135" marT="25135" marB="25135"/>
                </a:tc>
                <a:extLst>
                  <a:ext uri="{0D108BD9-81ED-4DB2-BD59-A6C34878D82A}">
                    <a16:rowId xmlns:a16="http://schemas.microsoft.com/office/drawing/2014/main" val="940905078"/>
                  </a:ext>
                </a:extLst>
              </a:tr>
              <a:tr h="249305">
                <a:tc>
                  <a:txBody>
                    <a:bodyPr/>
                    <a:lstStyle/>
                    <a:p>
                      <a:pPr fontAlgn="t"/>
                      <a:r>
                        <a:rPr lang="fr-FR" sz="1200">
                          <a:effectLst/>
                        </a:rPr>
                        <a:t>It provides quality services.</a:t>
                      </a:r>
                    </a:p>
                  </a:txBody>
                  <a:tcPr marL="25135" marR="25135" marT="25135" marB="25135"/>
                </a:tc>
                <a:tc>
                  <a:txBody>
                    <a:bodyPr/>
                    <a:lstStyle/>
                    <a:p>
                      <a:pPr fontAlgn="t"/>
                      <a:r>
                        <a:rPr lang="en-US" sz="1200">
                          <a:effectLst/>
                        </a:rPr>
                        <a:t>It does not provide quality services.</a:t>
                      </a:r>
                    </a:p>
                  </a:txBody>
                  <a:tcPr marL="25135" marR="25135" marT="25135" marB="25135"/>
                </a:tc>
                <a:extLst>
                  <a:ext uri="{0D108BD9-81ED-4DB2-BD59-A6C34878D82A}">
                    <a16:rowId xmlns:a16="http://schemas.microsoft.com/office/drawing/2014/main" val="343226753"/>
                  </a:ext>
                </a:extLst>
              </a:tr>
              <a:tr h="637772">
                <a:tc>
                  <a:txBody>
                    <a:bodyPr/>
                    <a:lstStyle/>
                    <a:p>
                      <a:pPr fontAlgn="t"/>
                      <a:r>
                        <a:rPr lang="en-US" sz="1200">
                          <a:effectLst/>
                        </a:rPr>
                        <a:t>The OSI model represents defines administration, interfaces and conventions. It describes clearly which layer provides services.</a:t>
                      </a:r>
                    </a:p>
                  </a:txBody>
                  <a:tcPr marL="25135" marR="25135" marT="25135" marB="25135"/>
                </a:tc>
                <a:tc>
                  <a:txBody>
                    <a:bodyPr/>
                    <a:lstStyle/>
                    <a:p>
                      <a:pPr fontAlgn="t"/>
                      <a:r>
                        <a:rPr lang="en-US" sz="1200">
                          <a:effectLst/>
                        </a:rPr>
                        <a:t>It does not mention the services, interfaces, and protocols.</a:t>
                      </a:r>
                    </a:p>
                  </a:txBody>
                  <a:tcPr marL="25135" marR="25135" marT="25135" marB="25135"/>
                </a:tc>
                <a:extLst>
                  <a:ext uri="{0D108BD9-81ED-4DB2-BD59-A6C34878D82A}">
                    <a16:rowId xmlns:a16="http://schemas.microsoft.com/office/drawing/2014/main" val="1910058852"/>
                  </a:ext>
                </a:extLst>
              </a:tr>
              <a:tr h="595208">
                <a:tc>
                  <a:txBody>
                    <a:bodyPr/>
                    <a:lstStyle/>
                    <a:p>
                      <a:pPr fontAlgn="t"/>
                      <a:r>
                        <a:rPr lang="en-US" sz="1200">
                          <a:effectLst/>
                        </a:rPr>
                        <a:t>The protocols of the OSI model are better unseen and can be returned with another appropriate protocol quickly.</a:t>
                      </a:r>
                    </a:p>
                  </a:txBody>
                  <a:tcPr marL="25135" marR="25135" marT="25135" marB="25135"/>
                </a:tc>
                <a:tc>
                  <a:txBody>
                    <a:bodyPr/>
                    <a:lstStyle/>
                    <a:p>
                      <a:pPr fontAlgn="t"/>
                      <a:r>
                        <a:rPr lang="en-US" sz="1200">
                          <a:effectLst/>
                        </a:rPr>
                        <a:t>The TCP/IP model protocols are not hidden, and we cannot fit a new protocol stack in it.</a:t>
                      </a:r>
                    </a:p>
                  </a:txBody>
                  <a:tcPr marL="25135" marR="25135" marT="25135" marB="25135"/>
                </a:tc>
                <a:extLst>
                  <a:ext uri="{0D108BD9-81ED-4DB2-BD59-A6C34878D82A}">
                    <a16:rowId xmlns:a16="http://schemas.microsoft.com/office/drawing/2014/main" val="3320721215"/>
                  </a:ext>
                </a:extLst>
              </a:tr>
              <a:tr h="249305">
                <a:tc>
                  <a:txBody>
                    <a:bodyPr/>
                    <a:lstStyle/>
                    <a:p>
                      <a:pPr fontAlgn="t"/>
                      <a:r>
                        <a:rPr lang="en-US" sz="1200">
                          <a:effectLst/>
                        </a:rPr>
                        <a:t>It is difficult as distinguished to TCP/IP.</a:t>
                      </a:r>
                    </a:p>
                  </a:txBody>
                  <a:tcPr marL="25135" marR="25135" marT="25135" marB="25135"/>
                </a:tc>
                <a:tc>
                  <a:txBody>
                    <a:bodyPr/>
                    <a:lstStyle/>
                    <a:p>
                      <a:pPr fontAlgn="t"/>
                      <a:r>
                        <a:rPr lang="en-US" sz="1200">
                          <a:effectLst/>
                        </a:rPr>
                        <a:t>It is simpler than OSI.</a:t>
                      </a:r>
                    </a:p>
                  </a:txBody>
                  <a:tcPr marL="25135" marR="25135" marT="25135" marB="25135"/>
                </a:tc>
                <a:extLst>
                  <a:ext uri="{0D108BD9-81ED-4DB2-BD59-A6C34878D82A}">
                    <a16:rowId xmlns:a16="http://schemas.microsoft.com/office/drawing/2014/main" val="3347162076"/>
                  </a:ext>
                </a:extLst>
              </a:tr>
              <a:tr h="776958">
                <a:tc>
                  <a:txBody>
                    <a:bodyPr/>
                    <a:lstStyle/>
                    <a:p>
                      <a:pPr fontAlgn="t"/>
                      <a:r>
                        <a:rPr lang="en-US" sz="1200">
                          <a:effectLst/>
                        </a:rPr>
                        <a:t>It provides both connection and connectionless oriented transmission in the network layer; however, only connection-oriented transmission in the transport layer.</a:t>
                      </a:r>
                    </a:p>
                  </a:txBody>
                  <a:tcPr marL="25135" marR="25135" marT="25135" marB="25135"/>
                </a:tc>
                <a:tc>
                  <a:txBody>
                    <a:bodyPr/>
                    <a:lstStyle/>
                    <a:p>
                      <a:pPr fontAlgn="t"/>
                      <a:r>
                        <a:rPr lang="en-US" sz="1200">
                          <a:effectLst/>
                        </a:rPr>
                        <a:t>It provides connectionless transmission in the network layer and supports connecting and connectionless-oriented transmission in the transport layer.</a:t>
                      </a:r>
                    </a:p>
                  </a:txBody>
                  <a:tcPr marL="25135" marR="25135" marT="25135" marB="25135"/>
                </a:tc>
                <a:extLst>
                  <a:ext uri="{0D108BD9-81ED-4DB2-BD59-A6C34878D82A}">
                    <a16:rowId xmlns:a16="http://schemas.microsoft.com/office/drawing/2014/main" val="2846184902"/>
                  </a:ext>
                </a:extLst>
              </a:tr>
              <a:tr h="249305">
                <a:tc>
                  <a:txBody>
                    <a:bodyPr/>
                    <a:lstStyle/>
                    <a:p>
                      <a:pPr fontAlgn="t"/>
                      <a:r>
                        <a:rPr lang="en-US" sz="1200">
                          <a:effectLst/>
                        </a:rPr>
                        <a:t>It uses a horizontal approach.</a:t>
                      </a:r>
                    </a:p>
                  </a:txBody>
                  <a:tcPr marL="25135" marR="25135" marT="25135" marB="25135"/>
                </a:tc>
                <a:tc>
                  <a:txBody>
                    <a:bodyPr/>
                    <a:lstStyle/>
                    <a:p>
                      <a:pPr fontAlgn="t"/>
                      <a:r>
                        <a:rPr lang="en-US" sz="1200">
                          <a:effectLst/>
                        </a:rPr>
                        <a:t>It uses a vertical approach.</a:t>
                      </a:r>
                    </a:p>
                  </a:txBody>
                  <a:tcPr marL="25135" marR="25135" marT="25135" marB="25135"/>
                </a:tc>
                <a:extLst>
                  <a:ext uri="{0D108BD9-81ED-4DB2-BD59-A6C34878D82A}">
                    <a16:rowId xmlns:a16="http://schemas.microsoft.com/office/drawing/2014/main" val="4106094288"/>
                  </a:ext>
                </a:extLst>
              </a:tr>
              <a:tr h="249305">
                <a:tc>
                  <a:txBody>
                    <a:bodyPr/>
                    <a:lstStyle/>
                    <a:p>
                      <a:pPr fontAlgn="t"/>
                      <a:r>
                        <a:rPr lang="en-US" sz="1200">
                          <a:effectLst/>
                        </a:rPr>
                        <a:t>The smallest size of the OSI header is 5 bytes.</a:t>
                      </a:r>
                    </a:p>
                  </a:txBody>
                  <a:tcPr marL="25135" marR="25135" marT="25135" marB="25135"/>
                </a:tc>
                <a:tc>
                  <a:txBody>
                    <a:bodyPr/>
                    <a:lstStyle/>
                    <a:p>
                      <a:pPr fontAlgn="t"/>
                      <a:r>
                        <a:rPr lang="en-US" sz="1200">
                          <a:effectLst/>
                        </a:rPr>
                        <a:t>The smallest size of the TCP/IP header is 20 bytes.</a:t>
                      </a:r>
                    </a:p>
                  </a:txBody>
                  <a:tcPr marL="25135" marR="25135" marT="25135" marB="25135"/>
                </a:tc>
                <a:extLst>
                  <a:ext uri="{0D108BD9-81ED-4DB2-BD59-A6C34878D82A}">
                    <a16:rowId xmlns:a16="http://schemas.microsoft.com/office/drawing/2014/main" val="3273885507"/>
                  </a:ext>
                </a:extLst>
              </a:tr>
              <a:tr h="444857">
                <a:tc>
                  <a:txBody>
                    <a:bodyPr/>
                    <a:lstStyle/>
                    <a:p>
                      <a:pPr fontAlgn="t"/>
                      <a:r>
                        <a:rPr lang="en-US" sz="1200">
                          <a:effectLst/>
                        </a:rPr>
                        <a:t>Protocols are unknown in the OSI model and are returned while the technology modifies.</a:t>
                      </a:r>
                    </a:p>
                  </a:txBody>
                  <a:tcPr marL="25135" marR="25135" marT="25135" marB="25135"/>
                </a:tc>
                <a:tc>
                  <a:txBody>
                    <a:bodyPr/>
                    <a:lstStyle/>
                    <a:p>
                      <a:pPr fontAlgn="t"/>
                      <a:r>
                        <a:rPr lang="en-US" sz="1200" dirty="0">
                          <a:effectLst/>
                        </a:rPr>
                        <a:t>In TCP/IP, returning protocol is not difficult.</a:t>
                      </a:r>
                    </a:p>
                  </a:txBody>
                  <a:tcPr marL="25135" marR="25135" marT="25135" marB="25135"/>
                </a:tc>
                <a:extLst>
                  <a:ext uri="{0D108BD9-81ED-4DB2-BD59-A6C34878D82A}">
                    <a16:rowId xmlns:a16="http://schemas.microsoft.com/office/drawing/2014/main" val="4278723691"/>
                  </a:ext>
                </a:extLst>
              </a:tr>
            </a:tbl>
          </a:graphicData>
        </a:graphic>
      </p:graphicFrame>
    </p:spTree>
    <p:extLst>
      <p:ext uri="{BB962C8B-B14F-4D97-AF65-F5344CB8AC3E}">
        <p14:creationId xmlns:p14="http://schemas.microsoft.com/office/powerpoint/2010/main" val="246228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AEB-9F4F-4B19-8CC2-5AA169DA0F72}"/>
              </a:ext>
            </a:extLst>
          </p:cNvPr>
          <p:cNvSpPr>
            <a:spLocks noGrp="1"/>
          </p:cNvSpPr>
          <p:nvPr>
            <p:ph type="title"/>
          </p:nvPr>
        </p:nvSpPr>
        <p:spPr>
          <a:xfrm>
            <a:off x="1066800" y="642594"/>
            <a:ext cx="10058400" cy="635061"/>
          </a:xfrm>
        </p:spPr>
        <p:txBody>
          <a:bodyPr>
            <a:normAutofit/>
          </a:bodyPr>
          <a:lstStyle/>
          <a:p>
            <a:r>
              <a:rPr lang="en-US" sz="3200" b="0" i="0" dirty="0">
                <a:effectLst/>
                <a:latin typeface="Roboto" panose="02000000000000000000" pitchFamily="2" charset="0"/>
              </a:rPr>
              <a:t>The application layer :</a:t>
            </a:r>
            <a:endParaRPr lang="fr-TN" sz="3200" dirty="0"/>
          </a:p>
        </p:txBody>
      </p:sp>
      <p:sp>
        <p:nvSpPr>
          <p:cNvPr id="3" name="Content Placeholder 2">
            <a:extLst>
              <a:ext uri="{FF2B5EF4-FFF2-40B4-BE49-F238E27FC236}">
                <a16:creationId xmlns:a16="http://schemas.microsoft.com/office/drawing/2014/main" id="{6546E6D3-5B81-4AB6-BCAB-C89943A236B7}"/>
              </a:ext>
            </a:extLst>
          </p:cNvPr>
          <p:cNvSpPr>
            <a:spLocks noGrp="1"/>
          </p:cNvSpPr>
          <p:nvPr>
            <p:ph idx="1"/>
          </p:nvPr>
        </p:nvSpPr>
        <p:spPr>
          <a:xfrm>
            <a:off x="535460" y="1376509"/>
            <a:ext cx="7088659" cy="4675089"/>
          </a:xfrm>
        </p:spPr>
        <p:txBody>
          <a:bodyPr>
            <a:normAutofit lnSpcReduction="10000"/>
          </a:bodyPr>
          <a:lstStyle/>
          <a:p>
            <a:r>
              <a:rPr lang="en-US" sz="1600" dirty="0"/>
              <a:t>The application layer in the OSI model generally acts only like the interface which is responsible for communicating with host-based and user-facing applications. This is in contrast with TCP/IP protocol, wherein the layers below the application layer, which is Session Layer and Presentation layer, are clubbed together and form a simple single layer which is responsible for performing the functions, which includes controlling the dialogues between computers, establishing as well as maintaining as well as ending a particular session, providing data compression and data encryption and so on.</a:t>
            </a:r>
          </a:p>
          <a:p>
            <a:r>
              <a:rPr lang="en-US" sz="1600" dirty="0"/>
              <a:t>At first, client sends a command t server and when server receives that command, it allocates port number to client. Thereafter, the client sends an initiation connection request to server and when server receives request, it gives acknowledgement (ACK) to client through client has successfully established a connection with the server and, therefore, now client has access to server through which it may either ask server to send any types of files or other documents or it may upload some files or documents on server itself.</a:t>
            </a:r>
            <a:endParaRPr lang="fr-TN" sz="1600" dirty="0"/>
          </a:p>
        </p:txBody>
      </p:sp>
      <p:pic>
        <p:nvPicPr>
          <p:cNvPr id="9218" name="Picture 2" descr="Application Layer in OSI Networking Model">
            <a:extLst>
              <a:ext uri="{FF2B5EF4-FFF2-40B4-BE49-F238E27FC236}">
                <a16:creationId xmlns:a16="http://schemas.microsoft.com/office/drawing/2014/main" id="{4E18771E-5670-4261-9D06-2B12BBDA1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890" y="1700212"/>
            <a:ext cx="40576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68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AEB-9F4F-4B19-8CC2-5AA169DA0F72}"/>
              </a:ext>
            </a:extLst>
          </p:cNvPr>
          <p:cNvSpPr>
            <a:spLocks noGrp="1"/>
          </p:cNvSpPr>
          <p:nvPr>
            <p:ph type="title"/>
          </p:nvPr>
        </p:nvSpPr>
        <p:spPr>
          <a:xfrm>
            <a:off x="362465" y="642594"/>
            <a:ext cx="10058400" cy="635061"/>
          </a:xfrm>
        </p:spPr>
        <p:txBody>
          <a:bodyPr>
            <a:normAutofit/>
          </a:bodyPr>
          <a:lstStyle/>
          <a:p>
            <a:r>
              <a:rPr lang="en-US" sz="3200" dirty="0">
                <a:latin typeface="Roboto" panose="02000000000000000000" pitchFamily="2" charset="0"/>
              </a:rPr>
              <a:t>D</a:t>
            </a:r>
            <a:r>
              <a:rPr lang="en-US" sz="3200" b="0" i="0" dirty="0">
                <a:effectLst/>
                <a:latin typeface="Roboto" panose="02000000000000000000" pitchFamily="2" charset="0"/>
              </a:rPr>
              <a:t>omain name and IP address :</a:t>
            </a:r>
            <a:endParaRPr lang="fr-TN" sz="3200" dirty="0"/>
          </a:p>
        </p:txBody>
      </p:sp>
      <p:sp>
        <p:nvSpPr>
          <p:cNvPr id="3" name="Content Placeholder 2">
            <a:extLst>
              <a:ext uri="{FF2B5EF4-FFF2-40B4-BE49-F238E27FC236}">
                <a16:creationId xmlns:a16="http://schemas.microsoft.com/office/drawing/2014/main" id="{6546E6D3-5B81-4AB6-BCAB-C89943A236B7}"/>
              </a:ext>
            </a:extLst>
          </p:cNvPr>
          <p:cNvSpPr>
            <a:spLocks noGrp="1"/>
          </p:cNvSpPr>
          <p:nvPr>
            <p:ph idx="1"/>
          </p:nvPr>
        </p:nvSpPr>
        <p:spPr>
          <a:xfrm>
            <a:off x="473675" y="1277656"/>
            <a:ext cx="6216699" cy="4937750"/>
          </a:xfrm>
        </p:spPr>
        <p:txBody>
          <a:bodyPr>
            <a:normAutofit fontScale="92500"/>
          </a:bodyPr>
          <a:lstStyle/>
          <a:p>
            <a:r>
              <a:rPr lang="en-US" dirty="0"/>
              <a:t>A domain name is a unique, easy-to-remember address used to access websites, such as ‘google.com’, and ‘facebook.com’. Users can connect to websites using domain names thanks to the DNS system.</a:t>
            </a:r>
          </a:p>
          <a:p>
            <a:r>
              <a:rPr lang="en-US" dirty="0"/>
              <a:t>The actual address of a website is a complex numerical IP address (e.g. 103.21.244.0), but thanks to DNS, users are able to enter human-friendly domain names and be routed to the websites they are looking for. This process is known as a DNS lookup.</a:t>
            </a:r>
          </a:p>
          <a:p>
            <a:r>
              <a:rPr lang="en-US" dirty="0"/>
              <a:t>The Domain Name System (DNS) is the phonebook of the Internet. Humans access information online through domain names, like nytimes.com or espn.com. Web browsers interact through Internet Protocol (IP) addresses. DNS translates domain names to IP addresses so browsers can load Internet resources.</a:t>
            </a:r>
          </a:p>
          <a:p>
            <a:r>
              <a:rPr lang="en-US" dirty="0"/>
              <a:t>Each device connected to the Internet has a unique IP address which other machines use to find the device. DNS servers eliminate the need for humans to memorize IP addresses such as 192.168.1.1 (in IPv4), or more complex newer alphanumeric IP addresses such as 2400:cb00:2048:1::c629:d7a2 (in IPv6).</a:t>
            </a:r>
            <a:endParaRPr lang="fr-TN" dirty="0"/>
          </a:p>
        </p:txBody>
      </p:sp>
      <p:pic>
        <p:nvPicPr>
          <p:cNvPr id="8194" name="Picture 2" descr="How domains work">
            <a:extLst>
              <a:ext uri="{FF2B5EF4-FFF2-40B4-BE49-F238E27FC236}">
                <a16:creationId xmlns:a16="http://schemas.microsoft.com/office/drawing/2014/main" id="{A7E9603D-3427-4CF8-A934-B9888CF0B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3877" y="960124"/>
            <a:ext cx="5027950" cy="493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AEB-9F4F-4B19-8CC2-5AA169DA0F72}"/>
              </a:ext>
            </a:extLst>
          </p:cNvPr>
          <p:cNvSpPr>
            <a:spLocks noGrp="1"/>
          </p:cNvSpPr>
          <p:nvPr>
            <p:ph type="title"/>
          </p:nvPr>
        </p:nvSpPr>
        <p:spPr>
          <a:xfrm>
            <a:off x="1066800" y="642594"/>
            <a:ext cx="10058400" cy="635061"/>
          </a:xfrm>
        </p:spPr>
        <p:txBody>
          <a:bodyPr>
            <a:normAutofit fontScale="90000"/>
          </a:bodyPr>
          <a:lstStyle/>
          <a:p>
            <a:r>
              <a:rPr lang="en-US" sz="3200" b="0" i="0" dirty="0">
                <a:effectLst/>
                <a:latin typeface="Roboto" panose="02000000000000000000" pitchFamily="2" charset="0"/>
              </a:rPr>
              <a:t>TCP interconnection between local host and the server:</a:t>
            </a:r>
            <a:endParaRPr lang="fr-TN" sz="3200" dirty="0"/>
          </a:p>
        </p:txBody>
      </p:sp>
      <p:sp>
        <p:nvSpPr>
          <p:cNvPr id="3" name="Content Placeholder 2">
            <a:extLst>
              <a:ext uri="{FF2B5EF4-FFF2-40B4-BE49-F238E27FC236}">
                <a16:creationId xmlns:a16="http://schemas.microsoft.com/office/drawing/2014/main" id="{6546E6D3-5B81-4AB6-BCAB-C89943A236B7}"/>
              </a:ext>
            </a:extLst>
          </p:cNvPr>
          <p:cNvSpPr>
            <a:spLocks noGrp="1"/>
          </p:cNvSpPr>
          <p:nvPr>
            <p:ph idx="1"/>
          </p:nvPr>
        </p:nvSpPr>
        <p:spPr>
          <a:xfrm>
            <a:off x="551936" y="1277655"/>
            <a:ext cx="7121609" cy="5061361"/>
          </a:xfrm>
        </p:spPr>
        <p:txBody>
          <a:bodyPr>
            <a:normAutofit lnSpcReduction="10000"/>
          </a:bodyPr>
          <a:lstStyle/>
          <a:p>
            <a:r>
              <a:rPr lang="en-US" dirty="0"/>
              <a:t>Because network communication is always a little bit unreliable, TCP is built to withstand failure. It sends data in separate individually labelled packets that the destination computer puts back together again in order to read.</a:t>
            </a:r>
          </a:p>
          <a:p>
            <a:r>
              <a:rPr lang="en-US" dirty="0"/>
              <a:t>When a user issues a command that uses a TCP/IP application layer protocol, a series of events is initiated. The user's command or message passes through the TCP/IP protocol stack on the local system. Then, the command or message passes across the network media to the protocols on the remote system. The protocols at each layer on the sending host add information to the original data.</a:t>
            </a:r>
          </a:p>
          <a:p>
            <a:r>
              <a:rPr lang="en-US" dirty="0"/>
              <a:t>Protocols on each layer of the sending host also interact with their peers on the receiving host.</a:t>
            </a:r>
          </a:p>
          <a:p>
            <a:r>
              <a:rPr lang="en-US" dirty="0"/>
              <a:t>A packet consists of a header with the sending and receiving systems' addresses, and a body, or payload, with the data to be transferred travels through the TCP/IP protocol stack, the protocols at each layer either add or remove fields from the basic header. When a protocol on the sending system adds data to the packet header, the process is called data encapsulation. Moreover, each layer has a different term for the altered packet.</a:t>
            </a:r>
            <a:endParaRPr lang="fr-TN" dirty="0"/>
          </a:p>
        </p:txBody>
      </p:sp>
      <p:pic>
        <p:nvPicPr>
          <p:cNvPr id="1026" name="Picture 2" descr="Diagram shows how a packet travels through the TCP/IP stack from the sending host to the receiving host.">
            <a:extLst>
              <a:ext uri="{FF2B5EF4-FFF2-40B4-BE49-F238E27FC236}">
                <a16:creationId xmlns:a16="http://schemas.microsoft.com/office/drawing/2014/main" id="{5635E23E-01A4-4D9F-9F23-9BD02C512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545" y="1701508"/>
            <a:ext cx="3966519" cy="362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9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AEB-9F4F-4B19-8CC2-5AA169DA0F72}"/>
              </a:ext>
            </a:extLst>
          </p:cNvPr>
          <p:cNvSpPr>
            <a:spLocks noGrp="1"/>
          </p:cNvSpPr>
          <p:nvPr>
            <p:ph type="title"/>
          </p:nvPr>
        </p:nvSpPr>
        <p:spPr>
          <a:xfrm>
            <a:off x="1066800" y="642594"/>
            <a:ext cx="10058400" cy="635061"/>
          </a:xfrm>
        </p:spPr>
        <p:txBody>
          <a:bodyPr>
            <a:normAutofit/>
          </a:bodyPr>
          <a:lstStyle/>
          <a:p>
            <a:r>
              <a:rPr lang="en-US" sz="3200" b="0" i="0" dirty="0">
                <a:effectLst/>
                <a:latin typeface="Roboto" panose="02000000000000000000" pitchFamily="2" charset="0"/>
              </a:rPr>
              <a:t>How data transfer over internet (TCP Packet):</a:t>
            </a:r>
            <a:endParaRPr lang="fr-TN" sz="3200" dirty="0"/>
          </a:p>
        </p:txBody>
      </p:sp>
      <p:sp>
        <p:nvSpPr>
          <p:cNvPr id="4" name="Content Placeholder 3">
            <a:extLst>
              <a:ext uri="{FF2B5EF4-FFF2-40B4-BE49-F238E27FC236}">
                <a16:creationId xmlns:a16="http://schemas.microsoft.com/office/drawing/2014/main" id="{4252FE62-071A-47DA-B21B-0A93A70F9048}"/>
              </a:ext>
            </a:extLst>
          </p:cNvPr>
          <p:cNvSpPr>
            <a:spLocks noGrp="1"/>
          </p:cNvSpPr>
          <p:nvPr>
            <p:ph idx="1"/>
          </p:nvPr>
        </p:nvSpPr>
        <p:spPr>
          <a:xfrm>
            <a:off x="1066800" y="1383957"/>
            <a:ext cx="10058400" cy="4568787"/>
          </a:xfrm>
        </p:spPr>
        <p:txBody>
          <a:bodyPr>
            <a:normAutofit/>
          </a:bodyPr>
          <a:lstStyle/>
          <a:p>
            <a:r>
              <a:rPr lang="en-US" dirty="0"/>
              <a:t>The Internet works by chopping data into chunks called packets. Each packet then moves through the network in a series of hops.</a:t>
            </a:r>
          </a:p>
          <a:p>
            <a:r>
              <a:rPr lang="en-US" dirty="0"/>
              <a:t>Entering the network: Each packet hops to a local Internet service provider (ISP), a company that offers access to the network -- usually for a fee.</a:t>
            </a:r>
          </a:p>
          <a:p>
            <a:r>
              <a:rPr lang="en-US" dirty="0"/>
              <a:t>The next hop delivers the packet to a long-haul provider, one of the airlines of cyberspace that quickly carrying data across the world.</a:t>
            </a:r>
          </a:p>
          <a:p>
            <a:r>
              <a:rPr lang="en-US" dirty="0"/>
              <a:t>BGP: These providers use the Border Gateway Protocol to find a route across the many individual networks that together form the Internet.</a:t>
            </a:r>
          </a:p>
          <a:p>
            <a:r>
              <a:rPr lang="en-US" dirty="0"/>
              <a:t>Finding a route: This journey often takes several more hops, which are plotted out one by one as the data packet moves across the Internet.</a:t>
            </a:r>
          </a:p>
          <a:p>
            <a:r>
              <a:rPr lang="en-US" dirty="0"/>
              <a:t>Bad information: For the system to work properly, the BGP information shared among routers cannot contain lies or errors that might cause a packet to go off track – or get lost altogether.</a:t>
            </a:r>
          </a:p>
          <a:p>
            <a:r>
              <a:rPr lang="en-US" dirty="0"/>
              <a:t>Arrival: The final hop takes a packet to the recipient, which reassembles all of the packets into a coherent message. A separate message goes back through the network confirming successful delivery.</a:t>
            </a:r>
            <a:endParaRPr lang="fr-TN" dirty="0"/>
          </a:p>
        </p:txBody>
      </p:sp>
    </p:spTree>
    <p:extLst>
      <p:ext uri="{BB962C8B-B14F-4D97-AF65-F5344CB8AC3E}">
        <p14:creationId xmlns:p14="http://schemas.microsoft.com/office/powerpoint/2010/main" val="3601105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Write A Professional Thank you Email After An Interview">
            <a:extLst>
              <a:ext uri="{FF2B5EF4-FFF2-40B4-BE49-F238E27FC236}">
                <a16:creationId xmlns:a16="http://schemas.microsoft.com/office/drawing/2014/main" id="{2C84D4F6-66C1-47C6-8EF1-EFB1064260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048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{E23AAE0C-C192-42E9-BD2B-C4247DD05974}tf78438558_win32</Template>
  <TotalTime>313</TotalTime>
  <Words>1324</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Garamond</vt:lpstr>
      <vt:lpstr>Roboto</vt:lpstr>
      <vt:lpstr>SavonVTI</vt:lpstr>
      <vt:lpstr>Networking checkpoint</vt:lpstr>
      <vt:lpstr>OSI model vs TCP/IP model:</vt:lpstr>
      <vt:lpstr>OSI model vs TCP/IP model:</vt:lpstr>
      <vt:lpstr>The application layer :</vt:lpstr>
      <vt:lpstr>Domain name and IP address :</vt:lpstr>
      <vt:lpstr>TCP interconnection between local host and the server:</vt:lpstr>
      <vt:lpstr>How data transfer over internet (TCP Packet):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sabrine hergli</dc:creator>
  <cp:lastModifiedBy>sabrine hergli</cp:lastModifiedBy>
  <cp:revision>51</cp:revision>
  <dcterms:created xsi:type="dcterms:W3CDTF">2021-10-07T13:44:10Z</dcterms:created>
  <dcterms:modified xsi:type="dcterms:W3CDTF">2022-04-26T09:44:39Z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