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E760-18C3-4782-A9A1-53406EAF0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A1D99B2-DAA5-43BC-A721-E20DDB27E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F58E8E6-C6F8-4CD6-B8B9-59123BCE99AA}"/>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5" name="Footer Placeholder 4">
            <a:extLst>
              <a:ext uri="{FF2B5EF4-FFF2-40B4-BE49-F238E27FC236}">
                <a16:creationId xmlns:a16="http://schemas.microsoft.com/office/drawing/2014/main" id="{5C55A8F0-6D79-4862-8C96-C1FB1E327B8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B3423F-F5CD-4D64-AE6B-6D5F6F7F6071}"/>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95658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3252-2A9F-4875-A7C7-C7F904AD304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E8AD0C6-54D3-4C34-8A6A-F17F089C54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3EBF071-521C-4D6D-86BB-1BA2925CA9E6}"/>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5" name="Footer Placeholder 4">
            <a:extLst>
              <a:ext uri="{FF2B5EF4-FFF2-40B4-BE49-F238E27FC236}">
                <a16:creationId xmlns:a16="http://schemas.microsoft.com/office/drawing/2014/main" id="{03B04D2C-F7FA-4DE3-862A-0012E42CB8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27BB446-928D-468C-B45F-D623F27428D6}"/>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259524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215A6-B8D1-466B-86D6-DC130913D1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1FDE964-3565-4914-88D5-A29BF1BBBC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0C3C5C0-9B1F-465E-8888-2A1D350BC8DB}"/>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5" name="Footer Placeholder 4">
            <a:extLst>
              <a:ext uri="{FF2B5EF4-FFF2-40B4-BE49-F238E27FC236}">
                <a16:creationId xmlns:a16="http://schemas.microsoft.com/office/drawing/2014/main" id="{13C23DF9-B637-490D-8C31-6111EB60122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F7C749A-F466-40A4-AE98-E2D91F362989}"/>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305306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E4DC-6ADE-4DF7-AE23-DA91185B194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65A29D6-3DC2-4E80-8A78-CA401A26EE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48704BE-9B9A-42B1-A711-50C7789B7EB8}"/>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5" name="Footer Placeholder 4">
            <a:extLst>
              <a:ext uri="{FF2B5EF4-FFF2-40B4-BE49-F238E27FC236}">
                <a16:creationId xmlns:a16="http://schemas.microsoft.com/office/drawing/2014/main" id="{4F74A515-C041-48D0-BE40-B454090040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4AF4867-0689-4B08-BD43-392843936992}"/>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283793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E3CC-C8BB-43B0-8DD1-78FD75642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122D680-4652-4CC8-9989-7C7FCBE31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2FEDFE-EA2A-4861-8E0F-FB81295338D4}"/>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5" name="Footer Placeholder 4">
            <a:extLst>
              <a:ext uri="{FF2B5EF4-FFF2-40B4-BE49-F238E27FC236}">
                <a16:creationId xmlns:a16="http://schemas.microsoft.com/office/drawing/2014/main" id="{89F626C6-8C45-4CE2-84BE-B417E3213B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CB2F247-86F7-4BDC-9621-992EE2863597}"/>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110493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D65A-7938-4257-AB78-D19F2872E8E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6695B8E-ABCB-46DA-987C-F18D52A5478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FE9CD23-FDCF-4060-8A91-453A587A35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7671B39-8A1A-4A29-930D-4B743AD3B217}"/>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6" name="Footer Placeholder 5">
            <a:extLst>
              <a:ext uri="{FF2B5EF4-FFF2-40B4-BE49-F238E27FC236}">
                <a16:creationId xmlns:a16="http://schemas.microsoft.com/office/drawing/2014/main" id="{9D852DA7-B032-4302-834A-5C5623D6E4F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3A3078D-9CF2-421B-9727-46AD0F5F6F06}"/>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81558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05D7-B358-4A37-B533-4EBE55F8B86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EF59FC5-DBFA-4754-9D43-5D8C31D14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C1829A-098D-4FF9-B7BE-4951A8BF63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C6B99FC-FCA5-4B5F-9BC1-5C137701F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0158E6-D383-45D5-B075-CDF1A230B3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BB01313-7B51-42FE-8C64-F1E3FCAF916A}"/>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8" name="Footer Placeholder 7">
            <a:extLst>
              <a:ext uri="{FF2B5EF4-FFF2-40B4-BE49-F238E27FC236}">
                <a16:creationId xmlns:a16="http://schemas.microsoft.com/office/drawing/2014/main" id="{9168F3CD-3911-4AE2-A56D-32B3DA66D89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2448EF74-E405-4E3E-8503-9EED75AC4C22}"/>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35664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0A1A-E698-4E2F-8CB3-BC62943B7A0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272545A-3173-4F9B-9549-0AABCF476B9B}"/>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4" name="Footer Placeholder 3">
            <a:extLst>
              <a:ext uri="{FF2B5EF4-FFF2-40B4-BE49-F238E27FC236}">
                <a16:creationId xmlns:a16="http://schemas.microsoft.com/office/drawing/2014/main" id="{69414AF1-0FE0-4332-8AB0-6A9A824870B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E0E2D0F-B58C-4520-B820-DCB4360A890E}"/>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404056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63788-7AC1-4E6C-B043-82D262B4BA6E}"/>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3" name="Footer Placeholder 2">
            <a:extLst>
              <a:ext uri="{FF2B5EF4-FFF2-40B4-BE49-F238E27FC236}">
                <a16:creationId xmlns:a16="http://schemas.microsoft.com/office/drawing/2014/main" id="{8368BB57-4C9F-4D56-872D-2032E395912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D091AF3-4CD5-4142-ABEB-DD1048E3A55C}"/>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23825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1AB4-9D8E-4F54-A04C-9981D8B0D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2D2B8C3-9A28-4857-B132-76DA6BC32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F02605D-D3A5-4BDE-A799-9B4733026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48EEAE-6F87-4EE8-9497-EB64A844F1C7}"/>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6" name="Footer Placeholder 5">
            <a:extLst>
              <a:ext uri="{FF2B5EF4-FFF2-40B4-BE49-F238E27FC236}">
                <a16:creationId xmlns:a16="http://schemas.microsoft.com/office/drawing/2014/main" id="{B1DEE949-F3D7-4D36-B7E8-BEC207F9C14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641B492-B577-407A-B2D5-734531C8A35E}"/>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151931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86BA-CB8F-48B4-96F6-C1CB29549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28E51B1-6768-4EEF-853E-FD4E77E16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3990B39-4792-44A8-A1A0-3E4DAD45D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403D57-DC1F-418E-8C2C-003669D399F3}"/>
              </a:ext>
            </a:extLst>
          </p:cNvPr>
          <p:cNvSpPr>
            <a:spLocks noGrp="1"/>
          </p:cNvSpPr>
          <p:nvPr>
            <p:ph type="dt" sz="half" idx="10"/>
          </p:nvPr>
        </p:nvSpPr>
        <p:spPr/>
        <p:txBody>
          <a:bodyPr/>
          <a:lstStyle/>
          <a:p>
            <a:fld id="{6CF937C2-8904-42FD-86B1-0219B8A17060}" type="datetimeFigureOut">
              <a:rPr lang="en-SG" smtClean="0"/>
              <a:t>6/7/2018</a:t>
            </a:fld>
            <a:endParaRPr lang="en-SG"/>
          </a:p>
        </p:txBody>
      </p:sp>
      <p:sp>
        <p:nvSpPr>
          <p:cNvPr id="6" name="Footer Placeholder 5">
            <a:extLst>
              <a:ext uri="{FF2B5EF4-FFF2-40B4-BE49-F238E27FC236}">
                <a16:creationId xmlns:a16="http://schemas.microsoft.com/office/drawing/2014/main" id="{8917703E-28CF-4569-B507-621B68F4043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18B65F3-F0DE-4D31-9A1F-61A0A601E122}"/>
              </a:ext>
            </a:extLst>
          </p:cNvPr>
          <p:cNvSpPr>
            <a:spLocks noGrp="1"/>
          </p:cNvSpPr>
          <p:nvPr>
            <p:ph type="sldNum" sz="quarter" idx="12"/>
          </p:nvPr>
        </p:nvSpPr>
        <p:spPr/>
        <p:txBody>
          <a:bodyPr/>
          <a:lstStyle/>
          <a:p>
            <a:fld id="{EFD97295-47EE-4D47-8968-90C1D9D069C0}" type="slidenum">
              <a:rPr lang="en-SG" smtClean="0"/>
              <a:t>‹#›</a:t>
            </a:fld>
            <a:endParaRPr lang="en-SG"/>
          </a:p>
        </p:txBody>
      </p:sp>
    </p:spTree>
    <p:extLst>
      <p:ext uri="{BB962C8B-B14F-4D97-AF65-F5344CB8AC3E}">
        <p14:creationId xmlns:p14="http://schemas.microsoft.com/office/powerpoint/2010/main" val="98803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8A2F15-758C-4BED-B6B6-F185B964E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895BFA7-1156-4BCB-A629-5AEF5007D4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C5FE4B3-98E2-4144-9BDA-D2C9603E6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937C2-8904-42FD-86B1-0219B8A17060}" type="datetimeFigureOut">
              <a:rPr lang="en-SG" smtClean="0"/>
              <a:t>6/7/2018</a:t>
            </a:fld>
            <a:endParaRPr lang="en-SG"/>
          </a:p>
        </p:txBody>
      </p:sp>
      <p:sp>
        <p:nvSpPr>
          <p:cNvPr id="5" name="Footer Placeholder 4">
            <a:extLst>
              <a:ext uri="{FF2B5EF4-FFF2-40B4-BE49-F238E27FC236}">
                <a16:creationId xmlns:a16="http://schemas.microsoft.com/office/drawing/2014/main" id="{CF993BD0-9E4C-4B5D-8607-97DC9B6A4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759C75D-0174-457D-A4BE-8AC1EBD4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97295-47EE-4D47-8968-90C1D9D069C0}" type="slidenum">
              <a:rPr lang="en-SG" smtClean="0"/>
              <a:t>‹#›</a:t>
            </a:fld>
            <a:endParaRPr lang="en-SG"/>
          </a:p>
        </p:txBody>
      </p:sp>
    </p:spTree>
    <p:extLst>
      <p:ext uri="{BB962C8B-B14F-4D97-AF65-F5344CB8AC3E}">
        <p14:creationId xmlns:p14="http://schemas.microsoft.com/office/powerpoint/2010/main" val="127236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918E-7804-4AF7-A002-2547F62F73F2}"/>
              </a:ext>
            </a:extLst>
          </p:cNvPr>
          <p:cNvSpPr>
            <a:spLocks noGrp="1"/>
          </p:cNvSpPr>
          <p:nvPr>
            <p:ph type="ctrTitle"/>
          </p:nvPr>
        </p:nvSpPr>
        <p:spPr/>
        <p:txBody>
          <a:bodyPr/>
          <a:lstStyle/>
          <a:p>
            <a:r>
              <a:rPr lang="en-SG" dirty="0">
                <a:solidFill>
                  <a:schemeClr val="bg1"/>
                </a:solidFill>
              </a:rPr>
              <a:t>Logistic Regression</a:t>
            </a:r>
          </a:p>
        </p:txBody>
      </p:sp>
      <p:sp>
        <p:nvSpPr>
          <p:cNvPr id="3" name="Subtitle 2">
            <a:extLst>
              <a:ext uri="{FF2B5EF4-FFF2-40B4-BE49-F238E27FC236}">
                <a16:creationId xmlns:a16="http://schemas.microsoft.com/office/drawing/2014/main" id="{858D65EB-94DD-4B7D-8CFE-3BB280E7EDE8}"/>
              </a:ext>
            </a:extLst>
          </p:cNvPr>
          <p:cNvSpPr>
            <a:spLocks noGrp="1"/>
          </p:cNvSpPr>
          <p:nvPr>
            <p:ph type="subTitle" idx="1"/>
          </p:nvPr>
        </p:nvSpPr>
        <p:spPr/>
        <p:txBody>
          <a:bodyPr/>
          <a:lstStyle/>
          <a:p>
            <a:r>
              <a:rPr lang="en-SG" dirty="0">
                <a:solidFill>
                  <a:schemeClr val="bg1"/>
                </a:solidFill>
              </a:rPr>
              <a:t>Classification: Credit Worth of Applicants</a:t>
            </a:r>
          </a:p>
        </p:txBody>
      </p:sp>
    </p:spTree>
    <p:extLst>
      <p:ext uri="{BB962C8B-B14F-4D97-AF65-F5344CB8AC3E}">
        <p14:creationId xmlns:p14="http://schemas.microsoft.com/office/powerpoint/2010/main" val="359078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4. Model Building</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a:xfrm>
            <a:off x="838200" y="1397000"/>
            <a:ext cx="10515600" cy="4351338"/>
          </a:xfrm>
        </p:spPr>
        <p:txBody>
          <a:bodyPr/>
          <a:lstStyle/>
          <a:p>
            <a:pPr marL="0" indent="0">
              <a:buNone/>
            </a:pPr>
            <a:r>
              <a:rPr lang="en-SG" dirty="0">
                <a:solidFill>
                  <a:schemeClr val="bg1"/>
                </a:solidFill>
              </a:rPr>
              <a:t>Cost Function Optimization:</a:t>
            </a:r>
          </a:p>
          <a:p>
            <a:pPr marL="0" indent="0">
              <a:buNone/>
            </a:pPr>
            <a:r>
              <a:rPr lang="en-SG" dirty="0">
                <a:solidFill>
                  <a:schemeClr val="bg1"/>
                </a:solidFill>
              </a:rPr>
              <a:t>A simulation was run to verify according to variable importance, the increase or decrease of misclassification cost on variable exclusion. Part of the simulation is plotted below. This chunk needs to be rerun several times for proper visualization.</a:t>
            </a:r>
          </a:p>
        </p:txBody>
      </p:sp>
      <p:pic>
        <p:nvPicPr>
          <p:cNvPr id="4" name="Picture 3">
            <a:extLst>
              <a:ext uri="{FF2B5EF4-FFF2-40B4-BE49-F238E27FC236}">
                <a16:creationId xmlns:a16="http://schemas.microsoft.com/office/drawing/2014/main" id="{1AF63EFB-95AD-460F-927C-A445C80BA134}"/>
              </a:ext>
            </a:extLst>
          </p:cNvPr>
          <p:cNvPicPr>
            <a:picLocks noChangeAspect="1"/>
          </p:cNvPicPr>
          <p:nvPr/>
        </p:nvPicPr>
        <p:blipFill>
          <a:blip r:embed="rId2"/>
          <a:stretch>
            <a:fillRect/>
          </a:stretch>
        </p:blipFill>
        <p:spPr>
          <a:xfrm>
            <a:off x="2986087" y="3481387"/>
            <a:ext cx="6219825" cy="3229971"/>
          </a:xfrm>
          <a:prstGeom prst="rect">
            <a:avLst/>
          </a:prstGeom>
        </p:spPr>
      </p:pic>
    </p:spTree>
    <p:extLst>
      <p:ext uri="{BB962C8B-B14F-4D97-AF65-F5344CB8AC3E}">
        <p14:creationId xmlns:p14="http://schemas.microsoft.com/office/powerpoint/2010/main" val="113894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4. Model Building</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p:txBody>
          <a:bodyPr>
            <a:normAutofit fontScale="92500" lnSpcReduction="20000"/>
          </a:bodyPr>
          <a:lstStyle/>
          <a:p>
            <a:pPr marL="0" indent="0">
              <a:buNone/>
            </a:pPr>
            <a:r>
              <a:rPr lang="en-SG" dirty="0">
                <a:solidFill>
                  <a:schemeClr val="bg1"/>
                </a:solidFill>
              </a:rPr>
              <a:t>Cost Function Optimization (</a:t>
            </a:r>
            <a:r>
              <a:rPr lang="en-SG" dirty="0" err="1">
                <a:solidFill>
                  <a:schemeClr val="bg1"/>
                </a:solidFill>
              </a:rPr>
              <a:t>contd</a:t>
            </a:r>
            <a:r>
              <a:rPr lang="en-SG" dirty="0">
                <a:solidFill>
                  <a:schemeClr val="bg1"/>
                </a:solidFill>
              </a:rPr>
              <a:t>):</a:t>
            </a:r>
          </a:p>
          <a:p>
            <a:pPr marL="0" indent="0">
              <a:buNone/>
            </a:pPr>
            <a:endParaRPr lang="en-SG" dirty="0">
              <a:solidFill>
                <a:schemeClr val="bg1"/>
              </a:solidFill>
            </a:endParaRPr>
          </a:p>
          <a:p>
            <a:pPr marL="0" indent="0">
              <a:buNone/>
            </a:pPr>
            <a:r>
              <a:rPr lang="en-US" dirty="0">
                <a:solidFill>
                  <a:schemeClr val="bg1"/>
                </a:solidFill>
              </a:rPr>
              <a:t>Global minimum reached on eliminating variables up to EMPLOYMENT. Post removal of EMPLOYMENT, the cost is seen to only rise.</a:t>
            </a:r>
          </a:p>
          <a:p>
            <a:pPr marL="0" indent="0">
              <a:buNone/>
            </a:pPr>
            <a:r>
              <a:rPr lang="en-US" dirty="0">
                <a:solidFill>
                  <a:schemeClr val="bg1"/>
                </a:solidFill>
              </a:rPr>
              <a:t>However from the initial model summary, we see that factors like RENT, OTHER_INSTALL, GUARANTOR, MALE_DIV are all significant variables in model, except for CO.APPLICANT.</a:t>
            </a:r>
          </a:p>
          <a:p>
            <a:pPr marL="0" indent="0">
              <a:buNone/>
            </a:pPr>
            <a:r>
              <a:rPr lang="en-US" dirty="0">
                <a:solidFill>
                  <a:schemeClr val="bg1"/>
                </a:solidFill>
              </a:rPr>
              <a:t>Also, post removal of OWN_RES, the behavior of the cost function is highly unstable post PROP_UNKN_NONE.</a:t>
            </a:r>
          </a:p>
          <a:p>
            <a:pPr marL="0" indent="0">
              <a:buNone/>
            </a:pPr>
            <a:r>
              <a:rPr lang="en-US" dirty="0">
                <a:solidFill>
                  <a:schemeClr val="bg1"/>
                </a:solidFill>
              </a:rPr>
              <a:t>Thus as a compromise to preserving information and minimizing cost, I chose removal up to OWN_RES. Below are results of this reduced model on the test set. Note that this is not the end and further pruning is also done subsequently.</a:t>
            </a:r>
            <a:endParaRPr lang="en-SG" dirty="0">
              <a:solidFill>
                <a:schemeClr val="bg1"/>
              </a:solidFill>
            </a:endParaRPr>
          </a:p>
        </p:txBody>
      </p:sp>
    </p:spTree>
    <p:extLst>
      <p:ext uri="{BB962C8B-B14F-4D97-AF65-F5344CB8AC3E}">
        <p14:creationId xmlns:p14="http://schemas.microsoft.com/office/powerpoint/2010/main" val="169205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4. Model Building</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p:txBody>
          <a:bodyPr>
            <a:normAutofit/>
          </a:bodyPr>
          <a:lstStyle/>
          <a:p>
            <a:pPr marL="0" indent="0">
              <a:buNone/>
            </a:pPr>
            <a:r>
              <a:rPr lang="en-SG" dirty="0">
                <a:solidFill>
                  <a:schemeClr val="bg1"/>
                </a:solidFill>
              </a:rPr>
              <a:t>Cost Function Optimization (</a:t>
            </a:r>
            <a:r>
              <a:rPr lang="en-SG" dirty="0" err="1">
                <a:solidFill>
                  <a:schemeClr val="bg1"/>
                </a:solidFill>
              </a:rPr>
              <a:t>contd</a:t>
            </a:r>
            <a:r>
              <a:rPr lang="en-SG" dirty="0">
                <a:solidFill>
                  <a:schemeClr val="bg1"/>
                </a:solidFill>
              </a:rPr>
              <a:t>):</a:t>
            </a:r>
          </a:p>
          <a:p>
            <a:pPr marL="0" indent="0">
              <a:buNone/>
            </a:pPr>
            <a:r>
              <a:rPr lang="en-SG" dirty="0">
                <a:solidFill>
                  <a:schemeClr val="bg1"/>
                </a:solidFill>
              </a:rPr>
              <a:t>Model statistics (upper part of image) on cost optimization based pruning vs full model statistics (lower part of image) on test dataset</a:t>
            </a:r>
          </a:p>
          <a:p>
            <a:pPr marL="0" indent="0">
              <a:buNone/>
            </a:pPr>
            <a:endParaRPr lang="en-SG" dirty="0">
              <a:solidFill>
                <a:schemeClr val="bg1"/>
              </a:solidFill>
            </a:endParaRPr>
          </a:p>
          <a:p>
            <a:pPr marL="0" indent="0">
              <a:buNone/>
            </a:pPr>
            <a:endParaRPr lang="en-SG" dirty="0">
              <a:solidFill>
                <a:schemeClr val="bg1"/>
              </a:solidFill>
            </a:endParaRPr>
          </a:p>
        </p:txBody>
      </p:sp>
      <p:pic>
        <p:nvPicPr>
          <p:cNvPr id="4" name="Picture 3">
            <a:extLst>
              <a:ext uri="{FF2B5EF4-FFF2-40B4-BE49-F238E27FC236}">
                <a16:creationId xmlns:a16="http://schemas.microsoft.com/office/drawing/2014/main" id="{E42DBBBC-5049-442C-BAC5-ADF0A7E55CE3}"/>
              </a:ext>
            </a:extLst>
          </p:cNvPr>
          <p:cNvPicPr>
            <a:picLocks noChangeAspect="1"/>
          </p:cNvPicPr>
          <p:nvPr/>
        </p:nvPicPr>
        <p:blipFill>
          <a:blip r:embed="rId2"/>
          <a:stretch>
            <a:fillRect/>
          </a:stretch>
        </p:blipFill>
        <p:spPr>
          <a:xfrm>
            <a:off x="838200" y="3286125"/>
            <a:ext cx="7019925" cy="3238500"/>
          </a:xfrm>
          <a:prstGeom prst="rect">
            <a:avLst/>
          </a:prstGeom>
        </p:spPr>
      </p:pic>
    </p:spTree>
    <p:extLst>
      <p:ext uri="{BB962C8B-B14F-4D97-AF65-F5344CB8AC3E}">
        <p14:creationId xmlns:p14="http://schemas.microsoft.com/office/powerpoint/2010/main" val="292590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4. Model Building</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a:xfrm>
            <a:off x="838200" y="1463675"/>
            <a:ext cx="10515600" cy="4351338"/>
          </a:xfrm>
        </p:spPr>
        <p:txBody>
          <a:bodyPr>
            <a:normAutofit/>
          </a:bodyPr>
          <a:lstStyle/>
          <a:p>
            <a:pPr marL="0" indent="0">
              <a:buNone/>
            </a:pPr>
            <a:r>
              <a:rPr lang="en-SG" dirty="0">
                <a:solidFill>
                  <a:schemeClr val="bg1"/>
                </a:solidFill>
              </a:rPr>
              <a:t>Further pruning for leaner model:</a:t>
            </a:r>
          </a:p>
          <a:p>
            <a:pPr marL="0" indent="0">
              <a:buNone/>
            </a:pPr>
            <a:r>
              <a:rPr lang="en-SG" dirty="0">
                <a:solidFill>
                  <a:schemeClr val="bg1"/>
                </a:solidFill>
              </a:rPr>
              <a:t>REAL_ESTATE, PROP_UNKN_NONE, EDUCATION and RETRAINING were </a:t>
            </a:r>
          </a:p>
          <a:p>
            <a:pPr marL="0" indent="0">
              <a:buNone/>
            </a:pPr>
            <a:r>
              <a:rPr lang="en-SG" dirty="0">
                <a:solidFill>
                  <a:schemeClr val="bg1"/>
                </a:solidFill>
              </a:rPr>
              <a:t>found to be insignificant variables and hence are excluded from the model at this point. Post their exclusion, below are the pruned final model statistics vs full model statistics on test dataset. As can be seen, even with a leaner model, we achieve the same classification efficacy.</a:t>
            </a:r>
          </a:p>
        </p:txBody>
      </p:sp>
      <p:pic>
        <p:nvPicPr>
          <p:cNvPr id="4" name="Picture 3">
            <a:extLst>
              <a:ext uri="{FF2B5EF4-FFF2-40B4-BE49-F238E27FC236}">
                <a16:creationId xmlns:a16="http://schemas.microsoft.com/office/drawing/2014/main" id="{6272C59F-1EAC-40A5-B3C3-77C4CCD823E6}"/>
              </a:ext>
            </a:extLst>
          </p:cNvPr>
          <p:cNvPicPr>
            <a:picLocks noChangeAspect="1"/>
          </p:cNvPicPr>
          <p:nvPr/>
        </p:nvPicPr>
        <p:blipFill>
          <a:blip r:embed="rId2"/>
          <a:stretch>
            <a:fillRect/>
          </a:stretch>
        </p:blipFill>
        <p:spPr>
          <a:xfrm>
            <a:off x="3033712" y="4038600"/>
            <a:ext cx="6124575" cy="2718438"/>
          </a:xfrm>
          <a:prstGeom prst="rect">
            <a:avLst/>
          </a:prstGeom>
        </p:spPr>
      </p:pic>
    </p:spTree>
    <p:extLst>
      <p:ext uri="{BB962C8B-B14F-4D97-AF65-F5344CB8AC3E}">
        <p14:creationId xmlns:p14="http://schemas.microsoft.com/office/powerpoint/2010/main" val="151555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4. Model Building</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a:xfrm>
            <a:off x="838200" y="1463675"/>
            <a:ext cx="10515600" cy="4351338"/>
          </a:xfrm>
        </p:spPr>
        <p:txBody>
          <a:bodyPr>
            <a:normAutofit/>
          </a:bodyPr>
          <a:lstStyle/>
          <a:p>
            <a:pPr marL="0" indent="0">
              <a:buNone/>
            </a:pPr>
            <a:r>
              <a:rPr lang="en-SG" dirty="0">
                <a:solidFill>
                  <a:schemeClr val="bg1"/>
                </a:solidFill>
              </a:rPr>
              <a:t>Final Model performance statistics and form:</a:t>
            </a: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p:txBody>
      </p:sp>
      <p:pic>
        <p:nvPicPr>
          <p:cNvPr id="5" name="Picture 4">
            <a:extLst>
              <a:ext uri="{FF2B5EF4-FFF2-40B4-BE49-F238E27FC236}">
                <a16:creationId xmlns:a16="http://schemas.microsoft.com/office/drawing/2014/main" id="{B868FBA4-6AD5-4739-8753-1972245BBA2D}"/>
              </a:ext>
            </a:extLst>
          </p:cNvPr>
          <p:cNvPicPr>
            <a:picLocks noChangeAspect="1"/>
          </p:cNvPicPr>
          <p:nvPr/>
        </p:nvPicPr>
        <p:blipFill>
          <a:blip r:embed="rId2"/>
          <a:stretch>
            <a:fillRect/>
          </a:stretch>
        </p:blipFill>
        <p:spPr>
          <a:xfrm>
            <a:off x="1407319" y="2005013"/>
            <a:ext cx="2993231" cy="3430637"/>
          </a:xfrm>
          <a:prstGeom prst="rect">
            <a:avLst/>
          </a:prstGeom>
        </p:spPr>
      </p:pic>
      <p:pic>
        <p:nvPicPr>
          <p:cNvPr id="6" name="Picture 5">
            <a:extLst>
              <a:ext uri="{FF2B5EF4-FFF2-40B4-BE49-F238E27FC236}">
                <a16:creationId xmlns:a16="http://schemas.microsoft.com/office/drawing/2014/main" id="{1908A151-725C-483B-BE6C-6160064443F9}"/>
              </a:ext>
            </a:extLst>
          </p:cNvPr>
          <p:cNvPicPr>
            <a:picLocks noChangeAspect="1"/>
          </p:cNvPicPr>
          <p:nvPr/>
        </p:nvPicPr>
        <p:blipFill>
          <a:blip r:embed="rId3"/>
          <a:stretch>
            <a:fillRect/>
          </a:stretch>
        </p:blipFill>
        <p:spPr>
          <a:xfrm>
            <a:off x="5226844" y="2005013"/>
            <a:ext cx="5531509" cy="3430637"/>
          </a:xfrm>
          <a:prstGeom prst="rect">
            <a:avLst/>
          </a:prstGeom>
        </p:spPr>
      </p:pic>
      <p:pic>
        <p:nvPicPr>
          <p:cNvPr id="7" name="Picture 6">
            <a:extLst>
              <a:ext uri="{FF2B5EF4-FFF2-40B4-BE49-F238E27FC236}">
                <a16:creationId xmlns:a16="http://schemas.microsoft.com/office/drawing/2014/main" id="{8404BD7B-4126-451E-B00B-FDE2EB2FBCDD}"/>
              </a:ext>
            </a:extLst>
          </p:cNvPr>
          <p:cNvPicPr>
            <a:picLocks noChangeAspect="1"/>
          </p:cNvPicPr>
          <p:nvPr/>
        </p:nvPicPr>
        <p:blipFill>
          <a:blip r:embed="rId4"/>
          <a:stretch>
            <a:fillRect/>
          </a:stretch>
        </p:blipFill>
        <p:spPr>
          <a:xfrm>
            <a:off x="1407319" y="5728470"/>
            <a:ext cx="9351034" cy="996180"/>
          </a:xfrm>
          <a:prstGeom prst="rect">
            <a:avLst/>
          </a:prstGeom>
        </p:spPr>
      </p:pic>
    </p:spTree>
    <p:extLst>
      <p:ext uri="{BB962C8B-B14F-4D97-AF65-F5344CB8AC3E}">
        <p14:creationId xmlns:p14="http://schemas.microsoft.com/office/powerpoint/2010/main" val="217649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5. Additional Exercise</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a:xfrm>
            <a:off x="838200" y="1463674"/>
            <a:ext cx="10515600" cy="5394326"/>
          </a:xfrm>
        </p:spPr>
        <p:txBody>
          <a:bodyPr>
            <a:normAutofit/>
          </a:bodyPr>
          <a:lstStyle/>
          <a:p>
            <a:pPr marL="0" indent="0">
              <a:buNone/>
            </a:pPr>
            <a:r>
              <a:rPr lang="en-SG" dirty="0">
                <a:solidFill>
                  <a:schemeClr val="bg1"/>
                </a:solidFill>
              </a:rPr>
              <a:t>A simulation to estimate payback point was run. Its output is as below:</a:t>
            </a: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sz="1200" dirty="0">
              <a:solidFill>
                <a:schemeClr val="bg1"/>
              </a:solidFill>
            </a:endParaRPr>
          </a:p>
          <a:p>
            <a:pPr marL="0" indent="0">
              <a:buNone/>
            </a:pPr>
            <a:r>
              <a:rPr lang="en-SG" sz="1200" dirty="0">
                <a:solidFill>
                  <a:schemeClr val="bg1"/>
                </a:solidFill>
              </a:rPr>
              <a:t>The simulation involved calculation and solving of two functions shaped as </a:t>
            </a:r>
            <a:r>
              <a:rPr lang="fr-FR" sz="1200" dirty="0">
                <a:solidFill>
                  <a:schemeClr val="bg1"/>
                </a:solidFill>
              </a:rPr>
              <a:t>5000000 + ( 1000000 + </a:t>
            </a:r>
            <a:r>
              <a:rPr lang="fr-FR" sz="1200" dirty="0" err="1">
                <a:solidFill>
                  <a:schemeClr val="bg1"/>
                </a:solidFill>
              </a:rPr>
              <a:t>proportion_false_positives</a:t>
            </a:r>
            <a:r>
              <a:rPr lang="fr-FR" sz="1200" dirty="0">
                <a:solidFill>
                  <a:schemeClr val="bg1"/>
                </a:solidFill>
              </a:rPr>
              <a:t>*25000*1000 + </a:t>
            </a:r>
            <a:r>
              <a:rPr lang="fr-FR" sz="1200" dirty="0" err="1">
                <a:solidFill>
                  <a:schemeClr val="bg1"/>
                </a:solidFill>
              </a:rPr>
              <a:t>proportion_false_negatives</a:t>
            </a:r>
            <a:r>
              <a:rPr lang="fr-FR" sz="1200" dirty="0">
                <a:solidFill>
                  <a:schemeClr val="bg1"/>
                </a:solidFill>
              </a:rPr>
              <a:t>*10000*1000) * x) and 5000*1000*x, </a:t>
            </a:r>
            <a:r>
              <a:rPr lang="fr-FR" sz="1200" dirty="0" err="1">
                <a:solidFill>
                  <a:schemeClr val="bg1"/>
                </a:solidFill>
              </a:rPr>
              <a:t>where</a:t>
            </a:r>
            <a:r>
              <a:rPr lang="fr-FR" sz="1200" dirty="0">
                <a:solidFill>
                  <a:schemeClr val="bg1"/>
                </a:solidFill>
              </a:rPr>
              <a:t>,</a:t>
            </a:r>
          </a:p>
          <a:p>
            <a:pPr marL="0" indent="0">
              <a:buNone/>
            </a:pPr>
            <a:r>
              <a:rPr lang="fr-FR" sz="1200" dirty="0">
                <a:solidFill>
                  <a:schemeClr val="bg1"/>
                </a:solidFill>
              </a:rPr>
              <a:t>x: </a:t>
            </a:r>
            <a:r>
              <a:rPr lang="fr-FR" sz="1200" dirty="0" err="1">
                <a:solidFill>
                  <a:schemeClr val="bg1"/>
                </a:solidFill>
              </a:rPr>
              <a:t>month</a:t>
            </a:r>
            <a:r>
              <a:rPr lang="fr-FR" sz="1200" dirty="0">
                <a:solidFill>
                  <a:schemeClr val="bg1"/>
                </a:solidFill>
              </a:rPr>
              <a:t>	</a:t>
            </a:r>
            <a:r>
              <a:rPr lang="fr-FR" sz="1200" dirty="0" err="1">
                <a:solidFill>
                  <a:schemeClr val="bg1"/>
                </a:solidFill>
              </a:rPr>
              <a:t>proportion_false_positives</a:t>
            </a:r>
            <a:r>
              <a:rPr lang="fr-FR" sz="1200" dirty="0">
                <a:solidFill>
                  <a:schemeClr val="bg1"/>
                </a:solidFill>
              </a:rPr>
              <a:t>: 100/(0.4*5000) = 0.05	</a:t>
            </a:r>
            <a:r>
              <a:rPr lang="fr-FR" sz="1200" dirty="0" err="1">
                <a:solidFill>
                  <a:schemeClr val="bg1"/>
                </a:solidFill>
              </a:rPr>
              <a:t>proportion_false_negatives</a:t>
            </a:r>
            <a:r>
              <a:rPr lang="fr-FR" sz="1200" dirty="0">
                <a:solidFill>
                  <a:schemeClr val="bg1"/>
                </a:solidFill>
              </a:rPr>
              <a:t>: 200/(0.4*5000) = 0.1              </a:t>
            </a:r>
            <a:endParaRPr lang="en-SG" sz="1200" dirty="0">
              <a:solidFill>
                <a:schemeClr val="bg1"/>
              </a:solidFill>
            </a:endParaRPr>
          </a:p>
          <a:p>
            <a:pPr marL="0" indent="0">
              <a:buNone/>
            </a:pPr>
            <a:r>
              <a:rPr lang="en-SG" sz="1200" dirty="0">
                <a:solidFill>
                  <a:schemeClr val="bg1"/>
                </a:solidFill>
              </a:rPr>
              <a:t>and their difference function (plotted right). The payback period is rounded to nearest integer and as such ~ 2.8 months</a:t>
            </a: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p:txBody>
      </p:sp>
      <p:pic>
        <p:nvPicPr>
          <p:cNvPr id="4" name="Picture 3">
            <a:extLst>
              <a:ext uri="{FF2B5EF4-FFF2-40B4-BE49-F238E27FC236}">
                <a16:creationId xmlns:a16="http://schemas.microsoft.com/office/drawing/2014/main" id="{BF8B403B-7645-4C9A-9BA6-A5902D4C9058}"/>
              </a:ext>
            </a:extLst>
          </p:cNvPr>
          <p:cNvPicPr>
            <a:picLocks noChangeAspect="1"/>
          </p:cNvPicPr>
          <p:nvPr/>
        </p:nvPicPr>
        <p:blipFill>
          <a:blip r:embed="rId2"/>
          <a:stretch>
            <a:fillRect/>
          </a:stretch>
        </p:blipFill>
        <p:spPr>
          <a:xfrm>
            <a:off x="838200" y="2143125"/>
            <a:ext cx="5248275" cy="3671888"/>
          </a:xfrm>
          <a:prstGeom prst="rect">
            <a:avLst/>
          </a:prstGeom>
        </p:spPr>
      </p:pic>
      <p:pic>
        <p:nvPicPr>
          <p:cNvPr id="8" name="Picture 7">
            <a:extLst>
              <a:ext uri="{FF2B5EF4-FFF2-40B4-BE49-F238E27FC236}">
                <a16:creationId xmlns:a16="http://schemas.microsoft.com/office/drawing/2014/main" id="{E1F63D66-4674-468C-98EF-1865E8A6165C}"/>
              </a:ext>
            </a:extLst>
          </p:cNvPr>
          <p:cNvPicPr>
            <a:picLocks noChangeAspect="1"/>
          </p:cNvPicPr>
          <p:nvPr/>
        </p:nvPicPr>
        <p:blipFill>
          <a:blip r:embed="rId3"/>
          <a:stretch>
            <a:fillRect/>
          </a:stretch>
        </p:blipFill>
        <p:spPr>
          <a:xfrm>
            <a:off x="6543675" y="2143125"/>
            <a:ext cx="5272088" cy="3671888"/>
          </a:xfrm>
          <a:prstGeom prst="rect">
            <a:avLst/>
          </a:prstGeom>
        </p:spPr>
      </p:pic>
    </p:spTree>
    <p:extLst>
      <p:ext uri="{BB962C8B-B14F-4D97-AF65-F5344CB8AC3E}">
        <p14:creationId xmlns:p14="http://schemas.microsoft.com/office/powerpoint/2010/main" val="359211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5. Additional Exercise</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a:xfrm>
            <a:off x="838200" y="1463674"/>
            <a:ext cx="10515600" cy="5146676"/>
          </a:xfrm>
        </p:spPr>
        <p:txBody>
          <a:bodyPr>
            <a:normAutofit/>
          </a:bodyPr>
          <a:lstStyle/>
          <a:p>
            <a:pPr marL="0" indent="0">
              <a:buNone/>
            </a:pPr>
            <a:r>
              <a:rPr lang="en-SG" dirty="0">
                <a:solidFill>
                  <a:schemeClr val="bg1"/>
                </a:solidFill>
              </a:rPr>
              <a:t>ROI = </a:t>
            </a:r>
            <a:r>
              <a:rPr lang="en-SG" dirty="0" err="1">
                <a:solidFill>
                  <a:schemeClr val="bg1"/>
                </a:solidFill>
              </a:rPr>
              <a:t>monthly_savings_due_to_NN_model</a:t>
            </a:r>
            <a:r>
              <a:rPr lang="en-SG" dirty="0">
                <a:solidFill>
                  <a:schemeClr val="bg1"/>
                </a:solidFill>
              </a:rPr>
              <a:t> / </a:t>
            </a:r>
            <a:r>
              <a:rPr lang="en-SG" dirty="0" err="1">
                <a:solidFill>
                  <a:schemeClr val="bg1"/>
                </a:solidFill>
              </a:rPr>
              <a:t>initial_investment</a:t>
            </a:r>
            <a:r>
              <a:rPr lang="en-SG" dirty="0">
                <a:solidFill>
                  <a:schemeClr val="bg1"/>
                </a:solidFill>
              </a:rPr>
              <a:t> %</a:t>
            </a:r>
          </a:p>
          <a:p>
            <a:pPr marL="0" indent="0">
              <a:buNone/>
            </a:pPr>
            <a:r>
              <a:rPr lang="en-SG" dirty="0">
                <a:solidFill>
                  <a:schemeClr val="bg1"/>
                </a:solidFill>
              </a:rPr>
              <a:t>where,</a:t>
            </a:r>
          </a:p>
          <a:p>
            <a:pPr marL="0" indent="0">
              <a:buNone/>
            </a:pPr>
            <a:r>
              <a:rPr lang="en-SG" dirty="0" err="1">
                <a:solidFill>
                  <a:schemeClr val="bg1"/>
                </a:solidFill>
              </a:rPr>
              <a:t>monthly_savings_due_to_NN_model</a:t>
            </a:r>
            <a:r>
              <a:rPr lang="en-SG" dirty="0">
                <a:solidFill>
                  <a:schemeClr val="bg1"/>
                </a:solidFill>
              </a:rPr>
              <a:t> = </a:t>
            </a:r>
          </a:p>
          <a:p>
            <a:pPr marL="0" indent="0">
              <a:buNone/>
            </a:pPr>
            <a:r>
              <a:rPr lang="en-SG" dirty="0">
                <a:solidFill>
                  <a:schemeClr val="bg1"/>
                </a:solidFill>
              </a:rPr>
              <a:t>	</a:t>
            </a:r>
            <a:r>
              <a:rPr lang="en-SG" dirty="0" err="1">
                <a:solidFill>
                  <a:schemeClr val="bg1"/>
                </a:solidFill>
              </a:rPr>
              <a:t>expense_montly_due_to_manual_process</a:t>
            </a:r>
            <a:r>
              <a:rPr lang="en-SG" dirty="0">
                <a:solidFill>
                  <a:schemeClr val="bg1"/>
                </a:solidFill>
              </a:rPr>
              <a:t> – </a:t>
            </a:r>
          </a:p>
          <a:p>
            <a:pPr marL="0" indent="0">
              <a:buNone/>
            </a:pPr>
            <a:r>
              <a:rPr lang="en-SG" dirty="0">
                <a:solidFill>
                  <a:schemeClr val="bg1"/>
                </a:solidFill>
              </a:rPr>
              <a:t>	</a:t>
            </a:r>
            <a:r>
              <a:rPr lang="en-SG" dirty="0" err="1">
                <a:solidFill>
                  <a:schemeClr val="bg1"/>
                </a:solidFill>
              </a:rPr>
              <a:t>expense_monthly_due_to_NN_process</a:t>
            </a:r>
            <a:r>
              <a:rPr lang="en-SG" dirty="0">
                <a:solidFill>
                  <a:schemeClr val="bg1"/>
                </a:solidFill>
              </a:rPr>
              <a:t> </a:t>
            </a:r>
          </a:p>
          <a:p>
            <a:pPr marL="0" indent="0">
              <a:buNone/>
            </a:pPr>
            <a:r>
              <a:rPr lang="en-SG" dirty="0">
                <a:solidFill>
                  <a:schemeClr val="bg1"/>
                </a:solidFill>
              </a:rPr>
              <a:t>&lt;also equal to difference between y(i+1) and y(</a:t>
            </a:r>
            <a:r>
              <a:rPr lang="en-SG" dirty="0" err="1">
                <a:solidFill>
                  <a:schemeClr val="bg1"/>
                </a:solidFill>
              </a:rPr>
              <a:t>i</a:t>
            </a:r>
            <a:r>
              <a:rPr lang="en-SG" dirty="0">
                <a:solidFill>
                  <a:schemeClr val="bg1"/>
                </a:solidFill>
              </a:rPr>
              <a:t>) in the previous plot on the right&gt;</a:t>
            </a:r>
          </a:p>
          <a:p>
            <a:pPr marL="0" indent="0">
              <a:buNone/>
            </a:pPr>
            <a:r>
              <a:rPr lang="en-SG" dirty="0">
                <a:solidFill>
                  <a:schemeClr val="bg1"/>
                </a:solidFill>
              </a:rPr>
              <a:t>	</a:t>
            </a:r>
          </a:p>
        </p:txBody>
      </p:sp>
      <p:pic>
        <p:nvPicPr>
          <p:cNvPr id="5" name="Picture 4">
            <a:extLst>
              <a:ext uri="{FF2B5EF4-FFF2-40B4-BE49-F238E27FC236}">
                <a16:creationId xmlns:a16="http://schemas.microsoft.com/office/drawing/2014/main" id="{AC9915C9-5322-416E-A383-1BC8E463317B}"/>
              </a:ext>
            </a:extLst>
          </p:cNvPr>
          <p:cNvPicPr>
            <a:picLocks noChangeAspect="1"/>
          </p:cNvPicPr>
          <p:nvPr/>
        </p:nvPicPr>
        <p:blipFill>
          <a:blip r:embed="rId2"/>
          <a:stretch>
            <a:fillRect/>
          </a:stretch>
        </p:blipFill>
        <p:spPr>
          <a:xfrm>
            <a:off x="838200" y="5105400"/>
            <a:ext cx="8524875" cy="933450"/>
          </a:xfrm>
          <a:prstGeom prst="rect">
            <a:avLst/>
          </a:prstGeom>
        </p:spPr>
      </p:pic>
    </p:spTree>
    <p:extLst>
      <p:ext uri="{BB962C8B-B14F-4D97-AF65-F5344CB8AC3E}">
        <p14:creationId xmlns:p14="http://schemas.microsoft.com/office/powerpoint/2010/main" val="368636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768E-96E3-421F-8E05-E46473B244D7}"/>
              </a:ext>
            </a:extLst>
          </p:cNvPr>
          <p:cNvSpPr>
            <a:spLocks noGrp="1"/>
          </p:cNvSpPr>
          <p:nvPr>
            <p:ph type="title"/>
          </p:nvPr>
        </p:nvSpPr>
        <p:spPr/>
        <p:txBody>
          <a:bodyPr/>
          <a:lstStyle/>
          <a:p>
            <a:r>
              <a:rPr lang="en-SG" dirty="0">
                <a:solidFill>
                  <a:schemeClr val="bg1"/>
                </a:solidFill>
              </a:rPr>
              <a:t>1. Dataset Examination:</a:t>
            </a:r>
          </a:p>
        </p:txBody>
      </p:sp>
      <p:sp>
        <p:nvSpPr>
          <p:cNvPr id="3" name="Content Placeholder 2">
            <a:extLst>
              <a:ext uri="{FF2B5EF4-FFF2-40B4-BE49-F238E27FC236}">
                <a16:creationId xmlns:a16="http://schemas.microsoft.com/office/drawing/2014/main" id="{FA5F6842-DC1A-44A7-9073-76F0566FC1B2}"/>
              </a:ext>
            </a:extLst>
          </p:cNvPr>
          <p:cNvSpPr>
            <a:spLocks noGrp="1"/>
          </p:cNvSpPr>
          <p:nvPr>
            <p:ph idx="1"/>
          </p:nvPr>
        </p:nvSpPr>
        <p:spPr/>
        <p:txBody>
          <a:bodyPr/>
          <a:lstStyle/>
          <a:p>
            <a:pPr marL="0" indent="0">
              <a:buNone/>
            </a:pPr>
            <a:r>
              <a:rPr lang="en-SG" dirty="0">
                <a:solidFill>
                  <a:schemeClr val="bg1"/>
                </a:solidFill>
              </a:rPr>
              <a:t>A] Check </a:t>
            </a:r>
            <a:r>
              <a:rPr lang="en-SG" dirty="0" err="1">
                <a:solidFill>
                  <a:schemeClr val="bg1"/>
                </a:solidFill>
              </a:rPr>
              <a:t>missingness</a:t>
            </a:r>
            <a:r>
              <a:rPr lang="en-SG" dirty="0">
                <a:solidFill>
                  <a:schemeClr val="bg1"/>
                </a:solidFill>
              </a:rPr>
              <a:t>:</a:t>
            </a:r>
          </a:p>
          <a:p>
            <a:pPr marL="0" indent="0">
              <a:buNone/>
            </a:pPr>
            <a:r>
              <a:rPr lang="en-SG" dirty="0">
                <a:solidFill>
                  <a:schemeClr val="bg1"/>
                </a:solidFill>
              </a:rPr>
              <a:t>None found</a:t>
            </a:r>
          </a:p>
          <a:p>
            <a:pPr marL="0" indent="0">
              <a:buNone/>
            </a:pPr>
            <a:endParaRPr lang="en-SG" dirty="0">
              <a:solidFill>
                <a:schemeClr val="bg1"/>
              </a:solidFill>
            </a:endParaRPr>
          </a:p>
        </p:txBody>
      </p:sp>
      <p:pic>
        <p:nvPicPr>
          <p:cNvPr id="4" name="Picture 3">
            <a:extLst>
              <a:ext uri="{FF2B5EF4-FFF2-40B4-BE49-F238E27FC236}">
                <a16:creationId xmlns:a16="http://schemas.microsoft.com/office/drawing/2014/main" id="{AE99B9D1-826A-44FD-A659-D80661D21479}"/>
              </a:ext>
            </a:extLst>
          </p:cNvPr>
          <p:cNvPicPr>
            <a:picLocks noChangeAspect="1"/>
          </p:cNvPicPr>
          <p:nvPr/>
        </p:nvPicPr>
        <p:blipFill>
          <a:blip r:embed="rId2"/>
          <a:stretch>
            <a:fillRect/>
          </a:stretch>
        </p:blipFill>
        <p:spPr>
          <a:xfrm>
            <a:off x="2667000" y="2830796"/>
            <a:ext cx="6858000" cy="3633504"/>
          </a:xfrm>
          <a:prstGeom prst="rect">
            <a:avLst/>
          </a:prstGeom>
        </p:spPr>
      </p:pic>
    </p:spTree>
    <p:extLst>
      <p:ext uri="{BB962C8B-B14F-4D97-AF65-F5344CB8AC3E}">
        <p14:creationId xmlns:p14="http://schemas.microsoft.com/office/powerpoint/2010/main" val="96788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1. Dataset Examination:</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p:txBody>
          <a:bodyPr/>
          <a:lstStyle/>
          <a:p>
            <a:pPr marL="0" indent="0">
              <a:buNone/>
            </a:pPr>
            <a:r>
              <a:rPr lang="en-SG" dirty="0">
                <a:solidFill>
                  <a:schemeClr val="bg1"/>
                </a:solidFill>
              </a:rPr>
              <a:t>B] Check support of response levels/imbalance of responses:</a:t>
            </a:r>
          </a:p>
          <a:p>
            <a:pPr marL="0" indent="0">
              <a:buNone/>
            </a:pPr>
            <a:r>
              <a:rPr lang="en-SG" dirty="0">
                <a:solidFill>
                  <a:schemeClr val="bg1"/>
                </a:solidFill>
              </a:rPr>
              <a:t>Imbalance found – Response 1 – weight 70% Response 0 – weight 30%</a:t>
            </a:r>
          </a:p>
        </p:txBody>
      </p:sp>
      <p:pic>
        <p:nvPicPr>
          <p:cNvPr id="4" name="Picture 3">
            <a:extLst>
              <a:ext uri="{FF2B5EF4-FFF2-40B4-BE49-F238E27FC236}">
                <a16:creationId xmlns:a16="http://schemas.microsoft.com/office/drawing/2014/main" id="{147B246E-BF9E-4F7C-A15F-483B91348B3A}"/>
              </a:ext>
            </a:extLst>
          </p:cNvPr>
          <p:cNvPicPr>
            <a:picLocks noChangeAspect="1"/>
          </p:cNvPicPr>
          <p:nvPr/>
        </p:nvPicPr>
        <p:blipFill>
          <a:blip r:embed="rId2"/>
          <a:stretch>
            <a:fillRect/>
          </a:stretch>
        </p:blipFill>
        <p:spPr>
          <a:xfrm>
            <a:off x="2643187" y="2809874"/>
            <a:ext cx="6905625" cy="3705226"/>
          </a:xfrm>
          <a:prstGeom prst="rect">
            <a:avLst/>
          </a:prstGeom>
        </p:spPr>
      </p:pic>
    </p:spTree>
    <p:extLst>
      <p:ext uri="{BB962C8B-B14F-4D97-AF65-F5344CB8AC3E}">
        <p14:creationId xmlns:p14="http://schemas.microsoft.com/office/powerpoint/2010/main" val="396123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1. Dataset Examination:</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p:txBody>
          <a:bodyPr/>
          <a:lstStyle/>
          <a:p>
            <a:pPr marL="0" indent="0">
              <a:buNone/>
            </a:pPr>
            <a:r>
              <a:rPr lang="en-SG" dirty="0">
                <a:solidFill>
                  <a:schemeClr val="bg1"/>
                </a:solidFill>
              </a:rPr>
              <a:t>C] Check variable typing:</a:t>
            </a:r>
          </a:p>
          <a:p>
            <a:pPr marL="0" indent="0">
              <a:buNone/>
            </a:pPr>
            <a:r>
              <a:rPr lang="en-SG" dirty="0">
                <a:solidFill>
                  <a:schemeClr val="bg1"/>
                </a:solidFill>
              </a:rPr>
              <a:t>Numeric typing for categories found</a:t>
            </a: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r>
              <a:rPr lang="en-SG" dirty="0">
                <a:solidFill>
                  <a:schemeClr val="bg1"/>
                </a:solidFill>
              </a:rPr>
              <a:t>Highlighted variables are categorical in nature and need to be typed as factors to avoid domain interpretation inconsistencies.</a:t>
            </a:r>
          </a:p>
        </p:txBody>
      </p:sp>
      <p:pic>
        <p:nvPicPr>
          <p:cNvPr id="6" name="Picture 5">
            <a:extLst>
              <a:ext uri="{FF2B5EF4-FFF2-40B4-BE49-F238E27FC236}">
                <a16:creationId xmlns:a16="http://schemas.microsoft.com/office/drawing/2014/main" id="{A15CA24F-8AB4-499D-B30C-ED94F51DBDBF}"/>
              </a:ext>
            </a:extLst>
          </p:cNvPr>
          <p:cNvPicPr>
            <a:picLocks noChangeAspect="1"/>
          </p:cNvPicPr>
          <p:nvPr/>
        </p:nvPicPr>
        <p:blipFill>
          <a:blip r:embed="rId2"/>
          <a:stretch>
            <a:fillRect/>
          </a:stretch>
        </p:blipFill>
        <p:spPr>
          <a:xfrm>
            <a:off x="1419225" y="3033712"/>
            <a:ext cx="9353550" cy="1609725"/>
          </a:xfrm>
          <a:prstGeom prst="rect">
            <a:avLst/>
          </a:prstGeom>
        </p:spPr>
      </p:pic>
    </p:spTree>
    <p:extLst>
      <p:ext uri="{BB962C8B-B14F-4D97-AF65-F5344CB8AC3E}">
        <p14:creationId xmlns:p14="http://schemas.microsoft.com/office/powerpoint/2010/main" val="257358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B34F-3A54-4DD1-A895-54FBFAD71CB4}"/>
              </a:ext>
            </a:extLst>
          </p:cNvPr>
          <p:cNvSpPr>
            <a:spLocks noGrp="1"/>
          </p:cNvSpPr>
          <p:nvPr>
            <p:ph type="title"/>
          </p:nvPr>
        </p:nvSpPr>
        <p:spPr/>
        <p:txBody>
          <a:bodyPr/>
          <a:lstStyle/>
          <a:p>
            <a:r>
              <a:rPr lang="en-SG" dirty="0">
                <a:solidFill>
                  <a:schemeClr val="bg1"/>
                </a:solidFill>
              </a:rPr>
              <a:t>2. Dataset Split</a:t>
            </a:r>
          </a:p>
        </p:txBody>
      </p:sp>
      <p:sp>
        <p:nvSpPr>
          <p:cNvPr id="3" name="Content Placeholder 2">
            <a:extLst>
              <a:ext uri="{FF2B5EF4-FFF2-40B4-BE49-F238E27FC236}">
                <a16:creationId xmlns:a16="http://schemas.microsoft.com/office/drawing/2014/main" id="{258710ED-B4A8-4386-A1B0-C20F5B6A9268}"/>
              </a:ext>
            </a:extLst>
          </p:cNvPr>
          <p:cNvSpPr>
            <a:spLocks noGrp="1"/>
          </p:cNvSpPr>
          <p:nvPr>
            <p:ph idx="1"/>
          </p:nvPr>
        </p:nvSpPr>
        <p:spPr/>
        <p:txBody>
          <a:bodyPr/>
          <a:lstStyle/>
          <a:p>
            <a:pPr marL="0" indent="0">
              <a:buNone/>
            </a:pPr>
            <a:r>
              <a:rPr lang="en-SG" dirty="0">
                <a:solidFill>
                  <a:schemeClr val="bg1"/>
                </a:solidFill>
              </a:rPr>
              <a:t>Dataset was randomly split into </a:t>
            </a:r>
          </a:p>
          <a:p>
            <a:pPr marL="0" indent="0">
              <a:buNone/>
            </a:pPr>
            <a:r>
              <a:rPr lang="en-SG" dirty="0">
                <a:solidFill>
                  <a:schemeClr val="bg1"/>
                </a:solidFill>
              </a:rPr>
              <a:t>A]	Train – 50% of records</a:t>
            </a:r>
          </a:p>
          <a:p>
            <a:pPr marL="0" indent="0">
              <a:buNone/>
            </a:pPr>
            <a:r>
              <a:rPr lang="en-SG" dirty="0">
                <a:solidFill>
                  <a:schemeClr val="bg1"/>
                </a:solidFill>
              </a:rPr>
              <a:t>B]	Validate – 30% of records</a:t>
            </a:r>
          </a:p>
          <a:p>
            <a:pPr marL="0" indent="0">
              <a:buNone/>
            </a:pPr>
            <a:r>
              <a:rPr lang="en-SG" dirty="0">
                <a:solidFill>
                  <a:schemeClr val="bg1"/>
                </a:solidFill>
              </a:rPr>
              <a:t>C]	Test – 20% of records</a:t>
            </a:r>
          </a:p>
        </p:txBody>
      </p:sp>
      <p:pic>
        <p:nvPicPr>
          <p:cNvPr id="4" name="Picture 3">
            <a:extLst>
              <a:ext uri="{FF2B5EF4-FFF2-40B4-BE49-F238E27FC236}">
                <a16:creationId xmlns:a16="http://schemas.microsoft.com/office/drawing/2014/main" id="{B7C47353-FA45-46FD-81ED-A59D54E52648}"/>
              </a:ext>
            </a:extLst>
          </p:cNvPr>
          <p:cNvPicPr>
            <a:picLocks noChangeAspect="1"/>
          </p:cNvPicPr>
          <p:nvPr/>
        </p:nvPicPr>
        <p:blipFill>
          <a:blip r:embed="rId2"/>
          <a:stretch>
            <a:fillRect/>
          </a:stretch>
        </p:blipFill>
        <p:spPr>
          <a:xfrm>
            <a:off x="838200" y="4176712"/>
            <a:ext cx="9328959" cy="1481138"/>
          </a:xfrm>
          <a:prstGeom prst="rect">
            <a:avLst/>
          </a:prstGeom>
        </p:spPr>
      </p:pic>
    </p:spTree>
    <p:extLst>
      <p:ext uri="{BB962C8B-B14F-4D97-AF65-F5344CB8AC3E}">
        <p14:creationId xmlns:p14="http://schemas.microsoft.com/office/powerpoint/2010/main" val="142960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3. Dataset Rectification</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p:txBody>
          <a:bodyPr>
            <a:normAutofit/>
          </a:bodyPr>
          <a:lstStyle/>
          <a:p>
            <a:pPr marL="0" indent="0">
              <a:buNone/>
            </a:pPr>
            <a:r>
              <a:rPr lang="en-SG" dirty="0">
                <a:solidFill>
                  <a:schemeClr val="bg1"/>
                </a:solidFill>
              </a:rPr>
              <a:t>A] No missing data so no need to impute</a:t>
            </a:r>
          </a:p>
          <a:p>
            <a:pPr marL="0" indent="0">
              <a:buNone/>
            </a:pPr>
            <a:r>
              <a:rPr lang="en-SG" dirty="0">
                <a:solidFill>
                  <a:schemeClr val="bg1"/>
                </a:solidFill>
              </a:rPr>
              <a:t>B] Class Imbalance – SMOTE used on train dataset</a:t>
            </a:r>
          </a:p>
          <a:p>
            <a:pPr marL="0" indent="0">
              <a:buNone/>
            </a:pPr>
            <a:r>
              <a:rPr lang="en-SG" dirty="0">
                <a:solidFill>
                  <a:schemeClr val="bg1"/>
                </a:solidFill>
              </a:rPr>
              <a:t>					                    </a:t>
            </a: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r>
              <a:rPr lang="en-SG" dirty="0">
                <a:solidFill>
                  <a:schemeClr val="bg1"/>
                </a:solidFill>
              </a:rPr>
              <a:t>						         </a:t>
            </a:r>
            <a:r>
              <a:rPr lang="en-SG" dirty="0" err="1">
                <a:solidFill>
                  <a:schemeClr val="bg1"/>
                </a:solidFill>
              </a:rPr>
              <a:t>undersampling</a:t>
            </a:r>
            <a:r>
              <a:rPr lang="en-SG" dirty="0">
                <a:solidFill>
                  <a:schemeClr val="bg1"/>
                </a:solidFill>
              </a:rPr>
              <a:t> Class 1 200%</a:t>
            </a:r>
          </a:p>
          <a:p>
            <a:pPr marL="0" indent="0">
              <a:buNone/>
            </a:pPr>
            <a:r>
              <a:rPr lang="en-SG" dirty="0">
                <a:solidFill>
                  <a:schemeClr val="bg1"/>
                </a:solidFill>
              </a:rPr>
              <a:t>					                    oversampling Class 0 100%</a:t>
            </a:r>
          </a:p>
          <a:p>
            <a:pPr marL="0" indent="0">
              <a:buNone/>
            </a:pPr>
            <a:endParaRPr lang="en-SG" dirty="0">
              <a:solidFill>
                <a:schemeClr val="bg1"/>
              </a:solidFill>
            </a:endParaRPr>
          </a:p>
        </p:txBody>
      </p:sp>
      <p:pic>
        <p:nvPicPr>
          <p:cNvPr id="4" name="Picture 3">
            <a:extLst>
              <a:ext uri="{FF2B5EF4-FFF2-40B4-BE49-F238E27FC236}">
                <a16:creationId xmlns:a16="http://schemas.microsoft.com/office/drawing/2014/main" id="{313F1EF5-5937-4C52-AD27-61AD67E1E559}"/>
              </a:ext>
            </a:extLst>
          </p:cNvPr>
          <p:cNvPicPr>
            <a:picLocks noChangeAspect="1"/>
          </p:cNvPicPr>
          <p:nvPr/>
        </p:nvPicPr>
        <p:blipFill>
          <a:blip r:embed="rId2"/>
          <a:stretch>
            <a:fillRect/>
          </a:stretch>
        </p:blipFill>
        <p:spPr>
          <a:xfrm>
            <a:off x="838199" y="2809876"/>
            <a:ext cx="6181725" cy="3367087"/>
          </a:xfrm>
          <a:prstGeom prst="rect">
            <a:avLst/>
          </a:prstGeom>
        </p:spPr>
      </p:pic>
    </p:spTree>
    <p:extLst>
      <p:ext uri="{BB962C8B-B14F-4D97-AF65-F5344CB8AC3E}">
        <p14:creationId xmlns:p14="http://schemas.microsoft.com/office/powerpoint/2010/main" val="289166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3. Dataset Rectification</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p:txBody>
          <a:bodyPr/>
          <a:lstStyle/>
          <a:p>
            <a:pPr marL="0" indent="0">
              <a:buNone/>
            </a:pPr>
            <a:r>
              <a:rPr lang="en-SG" dirty="0">
                <a:solidFill>
                  <a:schemeClr val="bg1"/>
                </a:solidFill>
              </a:rPr>
              <a:t>C] Typing: Post Typing, dataset was as below:</a:t>
            </a:r>
          </a:p>
          <a:p>
            <a:pPr marL="0" indent="0">
              <a:buNone/>
            </a:pPr>
            <a:endParaRPr lang="en-SG" dirty="0">
              <a:solidFill>
                <a:schemeClr val="bg1"/>
              </a:solidFill>
            </a:endParaRPr>
          </a:p>
        </p:txBody>
      </p:sp>
      <p:pic>
        <p:nvPicPr>
          <p:cNvPr id="4" name="Picture 3">
            <a:extLst>
              <a:ext uri="{FF2B5EF4-FFF2-40B4-BE49-F238E27FC236}">
                <a16:creationId xmlns:a16="http://schemas.microsoft.com/office/drawing/2014/main" id="{96BCDA84-2F38-410E-96DC-F2BE55D9E519}"/>
              </a:ext>
            </a:extLst>
          </p:cNvPr>
          <p:cNvPicPr>
            <a:picLocks noChangeAspect="1"/>
          </p:cNvPicPr>
          <p:nvPr/>
        </p:nvPicPr>
        <p:blipFill>
          <a:blip r:embed="rId2"/>
          <a:stretch>
            <a:fillRect/>
          </a:stretch>
        </p:blipFill>
        <p:spPr>
          <a:xfrm>
            <a:off x="2305050" y="2286000"/>
            <a:ext cx="7562849" cy="3890963"/>
          </a:xfrm>
          <a:prstGeom prst="rect">
            <a:avLst/>
          </a:prstGeom>
        </p:spPr>
      </p:pic>
    </p:spTree>
    <p:extLst>
      <p:ext uri="{BB962C8B-B14F-4D97-AF65-F5344CB8AC3E}">
        <p14:creationId xmlns:p14="http://schemas.microsoft.com/office/powerpoint/2010/main" val="157709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4. Model Building</a:t>
            </a:r>
          </a:p>
        </p:txBody>
      </p:sp>
      <p:sp>
        <p:nvSpPr>
          <p:cNvPr id="3" name="Content Placeholder 2">
            <a:extLst>
              <a:ext uri="{FF2B5EF4-FFF2-40B4-BE49-F238E27FC236}">
                <a16:creationId xmlns:a16="http://schemas.microsoft.com/office/drawing/2014/main" id="{982232BD-449D-4CC1-881F-8FA41DF7EC60}"/>
              </a:ext>
            </a:extLst>
          </p:cNvPr>
          <p:cNvSpPr>
            <a:spLocks noGrp="1"/>
          </p:cNvSpPr>
          <p:nvPr>
            <p:ph idx="1"/>
          </p:nvPr>
        </p:nvSpPr>
        <p:spPr>
          <a:xfrm>
            <a:off x="838200" y="1597024"/>
            <a:ext cx="10515600" cy="4965701"/>
          </a:xfrm>
        </p:spPr>
        <p:txBody>
          <a:bodyPr>
            <a:normAutofit fontScale="92500" lnSpcReduction="10000"/>
          </a:bodyPr>
          <a:lstStyle/>
          <a:p>
            <a:pPr marL="0" indent="0">
              <a:buNone/>
            </a:pPr>
            <a:r>
              <a:rPr lang="en-SG" dirty="0">
                <a:solidFill>
                  <a:schemeClr val="bg1"/>
                </a:solidFill>
              </a:rPr>
              <a:t>Full model regression and odds scores:</a:t>
            </a: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r>
              <a:rPr lang="en-SG" dirty="0">
                <a:solidFill>
                  <a:schemeClr val="bg1"/>
                </a:solidFill>
              </a:rPr>
              <a:t>Some interesting inferences from the full model:</a:t>
            </a:r>
          </a:p>
          <a:p>
            <a:pPr marL="514350" indent="-514350">
              <a:buAutoNum type="arabicPeriod"/>
            </a:pPr>
            <a:r>
              <a:rPr lang="en-SG" dirty="0">
                <a:solidFill>
                  <a:schemeClr val="bg1"/>
                </a:solidFill>
              </a:rPr>
              <a:t>Applicants with a Guarantor have 6 times higher odds of being credit worthy compared to those without.</a:t>
            </a:r>
          </a:p>
          <a:p>
            <a:pPr marL="514350" indent="-514350">
              <a:buAutoNum type="arabicPeriod"/>
            </a:pPr>
            <a:r>
              <a:rPr lang="en-SG" dirty="0">
                <a:solidFill>
                  <a:schemeClr val="bg1"/>
                </a:solidFill>
              </a:rPr>
              <a:t>Divorced Males have low odds of being credit worthy.</a:t>
            </a:r>
          </a:p>
          <a:p>
            <a:pPr marL="514350" indent="-514350">
              <a:buAutoNum type="arabicPeriod"/>
            </a:pPr>
            <a:r>
              <a:rPr lang="en-SG" dirty="0">
                <a:solidFill>
                  <a:schemeClr val="bg1"/>
                </a:solidFill>
              </a:rPr>
              <a:t>Credit</a:t>
            </a:r>
            <a:r>
              <a:rPr lang="en-SG">
                <a:solidFill>
                  <a:schemeClr val="bg1"/>
                </a:solidFill>
              </a:rPr>
              <a:t>/Loan applications </a:t>
            </a:r>
            <a:r>
              <a:rPr lang="en-SG" dirty="0">
                <a:solidFill>
                  <a:schemeClr val="bg1"/>
                </a:solidFill>
              </a:rPr>
              <a:t>for purchase of used cars, furniture, radio and purpose of  retraining have higher odds of being credit worthy than those for new cars and purpose of education.</a:t>
            </a:r>
          </a:p>
        </p:txBody>
      </p:sp>
      <p:pic>
        <p:nvPicPr>
          <p:cNvPr id="4" name="Picture 3">
            <a:extLst>
              <a:ext uri="{FF2B5EF4-FFF2-40B4-BE49-F238E27FC236}">
                <a16:creationId xmlns:a16="http://schemas.microsoft.com/office/drawing/2014/main" id="{85B7FB65-B6F7-4CCB-8269-85DCBD97C3C7}"/>
              </a:ext>
            </a:extLst>
          </p:cNvPr>
          <p:cNvPicPr>
            <a:picLocks noChangeAspect="1"/>
          </p:cNvPicPr>
          <p:nvPr/>
        </p:nvPicPr>
        <p:blipFill>
          <a:blip r:embed="rId2"/>
          <a:stretch>
            <a:fillRect/>
          </a:stretch>
        </p:blipFill>
        <p:spPr>
          <a:xfrm>
            <a:off x="838200" y="1985569"/>
            <a:ext cx="8612266" cy="1729975"/>
          </a:xfrm>
          <a:prstGeom prst="rect">
            <a:avLst/>
          </a:prstGeom>
        </p:spPr>
      </p:pic>
    </p:spTree>
    <p:extLst>
      <p:ext uri="{BB962C8B-B14F-4D97-AF65-F5344CB8AC3E}">
        <p14:creationId xmlns:p14="http://schemas.microsoft.com/office/powerpoint/2010/main" val="79771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D1E-FEF3-4579-953E-803785C24D26}"/>
              </a:ext>
            </a:extLst>
          </p:cNvPr>
          <p:cNvSpPr>
            <a:spLocks noGrp="1"/>
          </p:cNvSpPr>
          <p:nvPr>
            <p:ph type="title"/>
          </p:nvPr>
        </p:nvSpPr>
        <p:spPr/>
        <p:txBody>
          <a:bodyPr/>
          <a:lstStyle/>
          <a:p>
            <a:r>
              <a:rPr lang="en-SG" dirty="0">
                <a:solidFill>
                  <a:schemeClr val="bg1"/>
                </a:solidFill>
              </a:rPr>
              <a:t>4. Model Building</a:t>
            </a:r>
          </a:p>
        </p:txBody>
      </p:sp>
      <p:sp>
        <p:nvSpPr>
          <p:cNvPr id="7" name="Content Placeholder 6">
            <a:extLst>
              <a:ext uri="{FF2B5EF4-FFF2-40B4-BE49-F238E27FC236}">
                <a16:creationId xmlns:a16="http://schemas.microsoft.com/office/drawing/2014/main" id="{D8C567DE-2CFE-4D22-955B-157E1B1FC87C}"/>
              </a:ext>
            </a:extLst>
          </p:cNvPr>
          <p:cNvSpPr>
            <a:spLocks noGrp="1"/>
          </p:cNvSpPr>
          <p:nvPr>
            <p:ph idx="1"/>
          </p:nvPr>
        </p:nvSpPr>
        <p:spPr/>
        <p:txBody>
          <a:bodyPr/>
          <a:lstStyle/>
          <a:p>
            <a:pPr marL="0" indent="0">
              <a:buNone/>
            </a:pPr>
            <a:r>
              <a:rPr lang="en-SG" dirty="0">
                <a:solidFill>
                  <a:schemeClr val="bg1"/>
                </a:solidFill>
              </a:rPr>
              <a:t>Full model performance statistics on validation set:</a:t>
            </a: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endParaRPr lang="en-SG" dirty="0">
              <a:solidFill>
                <a:schemeClr val="bg1"/>
              </a:solidFill>
            </a:endParaRPr>
          </a:p>
          <a:p>
            <a:pPr marL="0" indent="0">
              <a:buNone/>
            </a:pPr>
            <a:r>
              <a:rPr lang="en-SG" dirty="0">
                <a:solidFill>
                  <a:schemeClr val="bg1"/>
                </a:solidFill>
              </a:rPr>
              <a:t>The full model consists of </a:t>
            </a:r>
          </a:p>
          <a:p>
            <a:pPr marL="0" indent="0">
              <a:buNone/>
            </a:pPr>
            <a:r>
              <a:rPr lang="en-SG" dirty="0">
                <a:solidFill>
                  <a:schemeClr val="bg1"/>
                </a:solidFill>
              </a:rPr>
              <a:t>all 31 variables.</a:t>
            </a:r>
          </a:p>
        </p:txBody>
      </p:sp>
      <p:pic>
        <p:nvPicPr>
          <p:cNvPr id="12" name="Picture 11">
            <a:extLst>
              <a:ext uri="{FF2B5EF4-FFF2-40B4-BE49-F238E27FC236}">
                <a16:creationId xmlns:a16="http://schemas.microsoft.com/office/drawing/2014/main" id="{B2D2FE61-92EC-4A38-83AE-F82C1E6C68A0}"/>
              </a:ext>
            </a:extLst>
          </p:cNvPr>
          <p:cNvPicPr>
            <a:picLocks noChangeAspect="1"/>
          </p:cNvPicPr>
          <p:nvPr/>
        </p:nvPicPr>
        <p:blipFill>
          <a:blip r:embed="rId2"/>
          <a:stretch>
            <a:fillRect/>
          </a:stretch>
        </p:blipFill>
        <p:spPr>
          <a:xfrm>
            <a:off x="838200" y="2286000"/>
            <a:ext cx="4905082" cy="1557337"/>
          </a:xfrm>
          <a:prstGeom prst="rect">
            <a:avLst/>
          </a:prstGeom>
        </p:spPr>
      </p:pic>
      <p:pic>
        <p:nvPicPr>
          <p:cNvPr id="13" name="Picture 12">
            <a:extLst>
              <a:ext uri="{FF2B5EF4-FFF2-40B4-BE49-F238E27FC236}">
                <a16:creationId xmlns:a16="http://schemas.microsoft.com/office/drawing/2014/main" id="{FB9B0D4C-0DA8-4863-96F9-FB3C4758CC65}"/>
              </a:ext>
            </a:extLst>
          </p:cNvPr>
          <p:cNvPicPr>
            <a:picLocks noChangeAspect="1"/>
          </p:cNvPicPr>
          <p:nvPr/>
        </p:nvPicPr>
        <p:blipFill>
          <a:blip r:embed="rId3"/>
          <a:stretch>
            <a:fillRect/>
          </a:stretch>
        </p:blipFill>
        <p:spPr>
          <a:xfrm>
            <a:off x="5743282" y="2286000"/>
            <a:ext cx="3733800" cy="3733800"/>
          </a:xfrm>
          <a:prstGeom prst="rect">
            <a:avLst/>
          </a:prstGeom>
        </p:spPr>
      </p:pic>
    </p:spTree>
    <p:extLst>
      <p:ext uri="{BB962C8B-B14F-4D97-AF65-F5344CB8AC3E}">
        <p14:creationId xmlns:p14="http://schemas.microsoft.com/office/powerpoint/2010/main" val="549358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655</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Logistic Regression</vt:lpstr>
      <vt:lpstr>1. Dataset Examination:</vt:lpstr>
      <vt:lpstr>1. Dataset Examination:</vt:lpstr>
      <vt:lpstr>1. Dataset Examination:</vt:lpstr>
      <vt:lpstr>2. Dataset Split</vt:lpstr>
      <vt:lpstr>3. Dataset Rectification</vt:lpstr>
      <vt:lpstr>3. Dataset Rectification</vt:lpstr>
      <vt:lpstr>4. Model Building</vt:lpstr>
      <vt:lpstr>4. Model Building</vt:lpstr>
      <vt:lpstr>4. Model Building</vt:lpstr>
      <vt:lpstr>4. Model Building</vt:lpstr>
      <vt:lpstr>4. Model Building</vt:lpstr>
      <vt:lpstr>4. Model Building</vt:lpstr>
      <vt:lpstr>4. Model Building</vt:lpstr>
      <vt:lpstr>5. Additional Exercise</vt:lpstr>
      <vt:lpstr>5. Additional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Sabrish Gopalakrishnan</dc:creator>
  <cp:lastModifiedBy>Sabrish Gopalakrishnan</cp:lastModifiedBy>
  <cp:revision>21</cp:revision>
  <dcterms:created xsi:type="dcterms:W3CDTF">2018-07-05T07:29:39Z</dcterms:created>
  <dcterms:modified xsi:type="dcterms:W3CDTF">2018-07-05T17:56:12Z</dcterms:modified>
</cp:coreProperties>
</file>