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68" r:id="rId2"/>
    <p:sldId id="257" r:id="rId3"/>
    <p:sldId id="258" r:id="rId4"/>
    <p:sldId id="263" r:id="rId5"/>
    <p:sldId id="264" r:id="rId6"/>
    <p:sldId id="265" r:id="rId7"/>
    <p:sldId id="256" r:id="rId8"/>
    <p:sldId id="262" r:id="rId9"/>
    <p:sldId id="279" r:id="rId10"/>
    <p:sldId id="266" r:id="rId11"/>
    <p:sldId id="259" r:id="rId12"/>
    <p:sldId id="271" r:id="rId13"/>
    <p:sldId id="273" r:id="rId14"/>
    <p:sldId id="274" r:id="rId15"/>
    <p:sldId id="275" r:id="rId16"/>
    <p:sldId id="276" r:id="rId17"/>
    <p:sldId id="277" r:id="rId18"/>
    <p:sldId id="261" r:id="rId19"/>
    <p:sldId id="280" r:id="rId20"/>
    <p:sldId id="281" r:id="rId21"/>
    <p:sldId id="283" r:id="rId22"/>
    <p:sldId id="284" r:id="rId23"/>
    <p:sldId id="286" r:id="rId24"/>
    <p:sldId id="28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F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5268" autoAdjust="0"/>
  </p:normalViewPr>
  <p:slideViewPr>
    <p:cSldViewPr snapToGrid="0">
      <p:cViewPr varScale="1">
        <p:scale>
          <a:sx n="86" d="100"/>
          <a:sy n="86" d="100"/>
        </p:scale>
        <p:origin x="571" y="72"/>
      </p:cViewPr>
      <p:guideLst/>
    </p:cSldViewPr>
  </p:slideViewPr>
  <p:notesTextViewPr>
    <p:cViewPr>
      <p:scale>
        <a:sx n="1" d="1"/>
        <a:sy n="1" d="1"/>
      </p:scale>
      <p:origin x="0" y="0"/>
    </p:cViewPr>
  </p:notesTextViewPr>
  <p:sorterViewPr>
    <p:cViewPr>
      <p:scale>
        <a:sx n="100" d="100"/>
        <a:sy n="100" d="100"/>
      </p:scale>
      <p:origin x="0" y="-40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5E5A1F-9804-448C-82E5-F21E3B279A22}"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en-SG"/>
        </a:p>
      </dgm:t>
    </dgm:pt>
    <dgm:pt modelId="{E5E34B1E-14D0-4C55-88AD-A2C22BBBE57F}">
      <dgm:prSet phldrT="[Text]" phldr="1"/>
      <dgm:spPr/>
      <dgm:t>
        <a:bodyPr/>
        <a:lstStyle/>
        <a:p>
          <a:endParaRPr lang="en-SG"/>
        </a:p>
      </dgm:t>
    </dgm:pt>
    <dgm:pt modelId="{D7E2AFF2-1D59-4589-AB29-6005384E0024}" type="parTrans" cxnId="{B37103EE-25C9-4228-AFF4-305811B8EF01}">
      <dgm:prSet/>
      <dgm:spPr/>
      <dgm:t>
        <a:bodyPr/>
        <a:lstStyle/>
        <a:p>
          <a:endParaRPr lang="en-SG"/>
        </a:p>
      </dgm:t>
    </dgm:pt>
    <dgm:pt modelId="{62AA6E95-3CC0-4970-A9AB-73AFC3F68243}" type="sibTrans" cxnId="{B37103EE-25C9-4228-AFF4-305811B8EF01}">
      <dgm:prSet/>
      <dgm:spPr/>
      <dgm:t>
        <a:bodyPr/>
        <a:lstStyle/>
        <a:p>
          <a:endParaRPr lang="en-SG"/>
        </a:p>
      </dgm:t>
    </dgm:pt>
    <dgm:pt modelId="{02622819-D42F-4116-B8AA-6608C58FE78C}">
      <dgm:prSet phldrT="[Text]" phldr="1"/>
      <dgm:spPr/>
      <dgm:t>
        <a:bodyPr/>
        <a:lstStyle/>
        <a:p>
          <a:endParaRPr lang="en-SG"/>
        </a:p>
      </dgm:t>
    </dgm:pt>
    <dgm:pt modelId="{BF2BF921-0DA1-4DCA-98E5-15A5B2F3CD67}" type="parTrans" cxnId="{FF165D00-0A2B-4EBB-94F8-07B9D8CEFBD6}">
      <dgm:prSet/>
      <dgm:spPr/>
      <dgm:t>
        <a:bodyPr/>
        <a:lstStyle/>
        <a:p>
          <a:endParaRPr lang="en-SG"/>
        </a:p>
      </dgm:t>
    </dgm:pt>
    <dgm:pt modelId="{3792FE4D-E22F-42EB-9E3F-E6034F1B0E22}" type="sibTrans" cxnId="{FF165D00-0A2B-4EBB-94F8-07B9D8CEFBD6}">
      <dgm:prSet/>
      <dgm:spPr/>
      <dgm:t>
        <a:bodyPr/>
        <a:lstStyle/>
        <a:p>
          <a:endParaRPr lang="en-SG"/>
        </a:p>
      </dgm:t>
    </dgm:pt>
    <dgm:pt modelId="{5F745400-25B5-42CE-9373-A8B188C074CA}">
      <dgm:prSet phldrT="[Text]" phldr="1"/>
      <dgm:spPr/>
      <dgm:t>
        <a:bodyPr/>
        <a:lstStyle/>
        <a:p>
          <a:endParaRPr lang="en-SG"/>
        </a:p>
      </dgm:t>
    </dgm:pt>
    <dgm:pt modelId="{104C5320-500F-46F0-AF8C-6FEE89AE8B9A}" type="parTrans" cxnId="{93A049FE-96D2-483F-8CF8-E83652E08AAD}">
      <dgm:prSet/>
      <dgm:spPr/>
      <dgm:t>
        <a:bodyPr/>
        <a:lstStyle/>
        <a:p>
          <a:endParaRPr lang="en-SG"/>
        </a:p>
      </dgm:t>
    </dgm:pt>
    <dgm:pt modelId="{9E6F3F86-CC14-4066-9C88-9336C9259BB1}" type="sibTrans" cxnId="{93A049FE-96D2-483F-8CF8-E83652E08AAD}">
      <dgm:prSet/>
      <dgm:spPr/>
      <dgm:t>
        <a:bodyPr/>
        <a:lstStyle/>
        <a:p>
          <a:endParaRPr lang="en-SG"/>
        </a:p>
      </dgm:t>
    </dgm:pt>
    <dgm:pt modelId="{78F2D3FD-E640-4DF7-8363-540A24339ADA}">
      <dgm:prSet phldrT="[Text]" phldr="1"/>
      <dgm:spPr/>
      <dgm:t>
        <a:bodyPr/>
        <a:lstStyle/>
        <a:p>
          <a:endParaRPr lang="en-SG"/>
        </a:p>
      </dgm:t>
    </dgm:pt>
    <dgm:pt modelId="{CDAC14A0-5859-44B6-BB8F-519571E2784D}" type="parTrans" cxnId="{C9130618-04A2-4E94-8282-5424FCBF7C25}">
      <dgm:prSet/>
      <dgm:spPr/>
      <dgm:t>
        <a:bodyPr/>
        <a:lstStyle/>
        <a:p>
          <a:endParaRPr lang="en-SG"/>
        </a:p>
      </dgm:t>
    </dgm:pt>
    <dgm:pt modelId="{C99DA3A2-145A-40F1-AA16-7A30B5B9A2C2}" type="sibTrans" cxnId="{C9130618-04A2-4E94-8282-5424FCBF7C25}">
      <dgm:prSet/>
      <dgm:spPr/>
      <dgm:t>
        <a:bodyPr/>
        <a:lstStyle/>
        <a:p>
          <a:endParaRPr lang="en-SG"/>
        </a:p>
      </dgm:t>
    </dgm:pt>
    <dgm:pt modelId="{99943460-51C3-42CB-8902-71CB2D63F805}" type="pres">
      <dgm:prSet presAssocID="{7B5E5A1F-9804-448C-82E5-F21E3B279A22}" presName="Name0" presStyleCnt="0">
        <dgm:presLayoutVars>
          <dgm:dir/>
        </dgm:presLayoutVars>
      </dgm:prSet>
      <dgm:spPr/>
    </dgm:pt>
    <dgm:pt modelId="{B0360A8C-3C3E-4DDA-95B6-7C6C7877A4EB}" type="pres">
      <dgm:prSet presAssocID="{E5E34B1E-14D0-4C55-88AD-A2C22BBBE57F}" presName="composite" presStyleCnt="0"/>
      <dgm:spPr/>
    </dgm:pt>
    <dgm:pt modelId="{A534294B-7719-405C-BA9E-E92E196358C8}" type="pres">
      <dgm:prSet presAssocID="{E5E34B1E-14D0-4C55-88AD-A2C22BBBE57F}" presName="rect2" presStyleLbl="revTx" presStyleIdx="0" presStyleCnt="4" custScaleY="123354">
        <dgm:presLayoutVars>
          <dgm:bulletEnabled val="1"/>
        </dgm:presLayoutVars>
      </dgm:prSet>
      <dgm:spPr/>
    </dgm:pt>
    <dgm:pt modelId="{760EEA01-D39C-42B2-B288-0E8677BE396E}" type="pres">
      <dgm:prSet presAssocID="{E5E34B1E-14D0-4C55-88AD-A2C22BBBE57F}" presName="rect1" presStyleLbl="alignImgPlace1" presStyleIdx="0" presStyleCnt="4" custScaleX="280429" custScaleY="143410" custLinFactNeighborY="-1371"/>
      <dgm:spPr>
        <a:blipFill rotWithShape="1">
          <a:blip xmlns:r="http://schemas.openxmlformats.org/officeDocument/2006/relationships" r:embed="rId1"/>
          <a:srcRect/>
          <a:stretch>
            <a:fillRect t="-3000" b="-3000"/>
          </a:stretch>
        </a:blipFill>
        <a:ln w="28575"/>
      </dgm:spPr>
    </dgm:pt>
    <dgm:pt modelId="{B3F971F0-B09D-4F79-8934-CC0DC68CCADC}" type="pres">
      <dgm:prSet presAssocID="{62AA6E95-3CC0-4970-A9AB-73AFC3F68243}" presName="sibTrans" presStyleCnt="0"/>
      <dgm:spPr/>
    </dgm:pt>
    <dgm:pt modelId="{84FA17D8-26AE-43E9-8D09-DB8ED03C24F2}" type="pres">
      <dgm:prSet presAssocID="{02622819-D42F-4116-B8AA-6608C58FE78C}" presName="composite" presStyleCnt="0"/>
      <dgm:spPr/>
    </dgm:pt>
    <dgm:pt modelId="{EE793BB9-E556-46C4-AD51-85E736582862}" type="pres">
      <dgm:prSet presAssocID="{02622819-D42F-4116-B8AA-6608C58FE78C}" presName="rect2" presStyleLbl="revTx" presStyleIdx="1" presStyleCnt="4" custScaleY="123354">
        <dgm:presLayoutVars>
          <dgm:bulletEnabled val="1"/>
        </dgm:presLayoutVars>
      </dgm:prSet>
      <dgm:spPr/>
    </dgm:pt>
    <dgm:pt modelId="{70A1FB7F-41DD-4117-B86D-EBCF91CA68F4}" type="pres">
      <dgm:prSet presAssocID="{02622819-D42F-4116-B8AA-6608C58FE78C}" presName="rect1" presStyleLbl="alignImgPlace1" presStyleIdx="1" presStyleCnt="4" custScaleX="280429" custScaleY="140714"/>
      <dgm:spPr>
        <a:blipFill rotWithShape="1">
          <a:blip xmlns:r="http://schemas.openxmlformats.org/officeDocument/2006/relationships" r:embed="rId2"/>
          <a:srcRect/>
          <a:stretch>
            <a:fillRect t="-4000" b="-4000"/>
          </a:stretch>
        </a:blipFill>
        <a:ln w="28575"/>
      </dgm:spPr>
    </dgm:pt>
    <dgm:pt modelId="{6CCD5918-CF36-44D0-A676-120C3F877C23}" type="pres">
      <dgm:prSet presAssocID="{3792FE4D-E22F-42EB-9E3F-E6034F1B0E22}" presName="sibTrans" presStyleCnt="0"/>
      <dgm:spPr/>
    </dgm:pt>
    <dgm:pt modelId="{B8C19089-3D1D-446A-BABA-DE9EC593ACAD}" type="pres">
      <dgm:prSet presAssocID="{5F745400-25B5-42CE-9373-A8B188C074CA}" presName="composite" presStyleCnt="0"/>
      <dgm:spPr/>
    </dgm:pt>
    <dgm:pt modelId="{0F485675-A7EC-4C9E-907A-03D48F231D08}" type="pres">
      <dgm:prSet presAssocID="{5F745400-25B5-42CE-9373-A8B188C074CA}" presName="rect2" presStyleLbl="revTx" presStyleIdx="2" presStyleCnt="4" custScaleY="123354">
        <dgm:presLayoutVars>
          <dgm:bulletEnabled val="1"/>
        </dgm:presLayoutVars>
      </dgm:prSet>
      <dgm:spPr/>
    </dgm:pt>
    <dgm:pt modelId="{A8552B06-1335-4DAE-B809-C8AEC3243145}" type="pres">
      <dgm:prSet presAssocID="{5F745400-25B5-42CE-9373-A8B188C074CA}" presName="rect1" presStyleLbl="alignImgPlace1" presStyleIdx="2" presStyleCnt="4" custScaleX="280429" custScaleY="143410" custLinFactNeighborX="493" custLinFactNeighborY="180"/>
      <dgm:spPr>
        <a:blipFill rotWithShape="1">
          <a:blip xmlns:r="http://schemas.openxmlformats.org/officeDocument/2006/relationships" r:embed="rId3"/>
          <a:srcRect/>
          <a:stretch>
            <a:fillRect t="-6000" b="-6000"/>
          </a:stretch>
        </a:blipFill>
        <a:ln w="28575"/>
      </dgm:spPr>
    </dgm:pt>
    <dgm:pt modelId="{4DAF9785-68B2-4F4B-8C62-98BD4AD0EDFD}" type="pres">
      <dgm:prSet presAssocID="{9E6F3F86-CC14-4066-9C88-9336C9259BB1}" presName="sibTrans" presStyleCnt="0"/>
      <dgm:spPr/>
    </dgm:pt>
    <dgm:pt modelId="{64C0BDE2-5445-43D0-A0C1-B6BB3ACB2686}" type="pres">
      <dgm:prSet presAssocID="{78F2D3FD-E640-4DF7-8363-540A24339ADA}" presName="composite" presStyleCnt="0"/>
      <dgm:spPr/>
    </dgm:pt>
    <dgm:pt modelId="{3B2EF1CE-52BF-4246-8D0D-D30BDAF501F0}" type="pres">
      <dgm:prSet presAssocID="{78F2D3FD-E640-4DF7-8363-540A24339ADA}" presName="rect2" presStyleLbl="revTx" presStyleIdx="3" presStyleCnt="4" custScaleY="123354">
        <dgm:presLayoutVars>
          <dgm:bulletEnabled val="1"/>
        </dgm:presLayoutVars>
      </dgm:prSet>
      <dgm:spPr/>
    </dgm:pt>
    <dgm:pt modelId="{B674196F-7319-49D1-83B6-926083C6440C}" type="pres">
      <dgm:prSet presAssocID="{78F2D3FD-E640-4DF7-8363-540A24339ADA}" presName="rect1" presStyleLbl="alignImgPlace1" presStyleIdx="3" presStyleCnt="4" custScaleX="280429" custScaleY="143410"/>
      <dgm:spPr>
        <a:blipFill rotWithShape="1">
          <a:blip xmlns:r="http://schemas.openxmlformats.org/officeDocument/2006/relationships" r:embed="rId4"/>
          <a:srcRect/>
          <a:stretch>
            <a:fillRect t="-2000" b="-2000"/>
          </a:stretch>
        </a:blipFill>
        <a:ln w="28575"/>
      </dgm:spPr>
    </dgm:pt>
  </dgm:ptLst>
  <dgm:cxnLst>
    <dgm:cxn modelId="{FF165D00-0A2B-4EBB-94F8-07B9D8CEFBD6}" srcId="{7B5E5A1F-9804-448C-82E5-F21E3B279A22}" destId="{02622819-D42F-4116-B8AA-6608C58FE78C}" srcOrd="1" destOrd="0" parTransId="{BF2BF921-0DA1-4DCA-98E5-15A5B2F3CD67}" sibTransId="{3792FE4D-E22F-42EB-9E3F-E6034F1B0E22}"/>
    <dgm:cxn modelId="{C9130618-04A2-4E94-8282-5424FCBF7C25}" srcId="{7B5E5A1F-9804-448C-82E5-F21E3B279A22}" destId="{78F2D3FD-E640-4DF7-8363-540A24339ADA}" srcOrd="3" destOrd="0" parTransId="{CDAC14A0-5859-44B6-BB8F-519571E2784D}" sibTransId="{C99DA3A2-145A-40F1-AA16-7A30B5B9A2C2}"/>
    <dgm:cxn modelId="{ADAC4A32-2D5C-4197-A49A-207A908DC110}" type="presOf" srcId="{02622819-D42F-4116-B8AA-6608C58FE78C}" destId="{EE793BB9-E556-46C4-AD51-85E736582862}" srcOrd="0" destOrd="0" presId="urn:microsoft.com/office/officeart/2008/layout/PictureGrid"/>
    <dgm:cxn modelId="{C461B86A-B242-4871-8854-1E0BA1040AB8}" type="presOf" srcId="{7B5E5A1F-9804-448C-82E5-F21E3B279A22}" destId="{99943460-51C3-42CB-8902-71CB2D63F805}" srcOrd="0" destOrd="0" presId="urn:microsoft.com/office/officeart/2008/layout/PictureGrid"/>
    <dgm:cxn modelId="{6E48E4A3-3BDA-43D7-9996-20CD9B15ADDA}" type="presOf" srcId="{5F745400-25B5-42CE-9373-A8B188C074CA}" destId="{0F485675-A7EC-4C9E-907A-03D48F231D08}" srcOrd="0" destOrd="0" presId="urn:microsoft.com/office/officeart/2008/layout/PictureGrid"/>
    <dgm:cxn modelId="{6FE7D7EC-85D6-4803-91D5-076714259336}" type="presOf" srcId="{E5E34B1E-14D0-4C55-88AD-A2C22BBBE57F}" destId="{A534294B-7719-405C-BA9E-E92E196358C8}" srcOrd="0" destOrd="0" presId="urn:microsoft.com/office/officeart/2008/layout/PictureGrid"/>
    <dgm:cxn modelId="{B37103EE-25C9-4228-AFF4-305811B8EF01}" srcId="{7B5E5A1F-9804-448C-82E5-F21E3B279A22}" destId="{E5E34B1E-14D0-4C55-88AD-A2C22BBBE57F}" srcOrd="0" destOrd="0" parTransId="{D7E2AFF2-1D59-4589-AB29-6005384E0024}" sibTransId="{62AA6E95-3CC0-4970-A9AB-73AFC3F68243}"/>
    <dgm:cxn modelId="{5F8133F0-D1A2-407A-9028-AB7696DF6EE7}" type="presOf" srcId="{78F2D3FD-E640-4DF7-8363-540A24339ADA}" destId="{3B2EF1CE-52BF-4246-8D0D-D30BDAF501F0}" srcOrd="0" destOrd="0" presId="urn:microsoft.com/office/officeart/2008/layout/PictureGrid"/>
    <dgm:cxn modelId="{93A049FE-96D2-483F-8CF8-E83652E08AAD}" srcId="{7B5E5A1F-9804-448C-82E5-F21E3B279A22}" destId="{5F745400-25B5-42CE-9373-A8B188C074CA}" srcOrd="2" destOrd="0" parTransId="{104C5320-500F-46F0-AF8C-6FEE89AE8B9A}" sibTransId="{9E6F3F86-CC14-4066-9C88-9336C9259BB1}"/>
    <dgm:cxn modelId="{31AA6048-78D7-4493-B9A3-0E68B55C0A90}" type="presParOf" srcId="{99943460-51C3-42CB-8902-71CB2D63F805}" destId="{B0360A8C-3C3E-4DDA-95B6-7C6C7877A4EB}" srcOrd="0" destOrd="0" presId="urn:microsoft.com/office/officeart/2008/layout/PictureGrid"/>
    <dgm:cxn modelId="{6F516DA8-3992-4BD2-90A2-914804A7680F}" type="presParOf" srcId="{B0360A8C-3C3E-4DDA-95B6-7C6C7877A4EB}" destId="{A534294B-7719-405C-BA9E-E92E196358C8}" srcOrd="0" destOrd="0" presId="urn:microsoft.com/office/officeart/2008/layout/PictureGrid"/>
    <dgm:cxn modelId="{A72CD750-BBFA-42A0-B3FA-985FE7EAF67C}" type="presParOf" srcId="{B0360A8C-3C3E-4DDA-95B6-7C6C7877A4EB}" destId="{760EEA01-D39C-42B2-B288-0E8677BE396E}" srcOrd="1" destOrd="0" presId="urn:microsoft.com/office/officeart/2008/layout/PictureGrid"/>
    <dgm:cxn modelId="{FD37B63C-92B9-4590-9E77-9A8046BD87A9}" type="presParOf" srcId="{99943460-51C3-42CB-8902-71CB2D63F805}" destId="{B3F971F0-B09D-4F79-8934-CC0DC68CCADC}" srcOrd="1" destOrd="0" presId="urn:microsoft.com/office/officeart/2008/layout/PictureGrid"/>
    <dgm:cxn modelId="{08D863B4-FCDC-47C1-BA7A-BB3167F6F014}" type="presParOf" srcId="{99943460-51C3-42CB-8902-71CB2D63F805}" destId="{84FA17D8-26AE-43E9-8D09-DB8ED03C24F2}" srcOrd="2" destOrd="0" presId="urn:microsoft.com/office/officeart/2008/layout/PictureGrid"/>
    <dgm:cxn modelId="{80077D4E-4D08-4FDC-84F4-5E5892292F7B}" type="presParOf" srcId="{84FA17D8-26AE-43E9-8D09-DB8ED03C24F2}" destId="{EE793BB9-E556-46C4-AD51-85E736582862}" srcOrd="0" destOrd="0" presId="urn:microsoft.com/office/officeart/2008/layout/PictureGrid"/>
    <dgm:cxn modelId="{C54A5B00-525A-4140-9B68-3E66BED0C659}" type="presParOf" srcId="{84FA17D8-26AE-43E9-8D09-DB8ED03C24F2}" destId="{70A1FB7F-41DD-4117-B86D-EBCF91CA68F4}" srcOrd="1" destOrd="0" presId="urn:microsoft.com/office/officeart/2008/layout/PictureGrid"/>
    <dgm:cxn modelId="{A333F5D4-7281-4247-87FA-AB387C4A083B}" type="presParOf" srcId="{99943460-51C3-42CB-8902-71CB2D63F805}" destId="{6CCD5918-CF36-44D0-A676-120C3F877C23}" srcOrd="3" destOrd="0" presId="urn:microsoft.com/office/officeart/2008/layout/PictureGrid"/>
    <dgm:cxn modelId="{27696AA9-A381-4D22-B1DC-B247226BF52A}" type="presParOf" srcId="{99943460-51C3-42CB-8902-71CB2D63F805}" destId="{B8C19089-3D1D-446A-BABA-DE9EC593ACAD}" srcOrd="4" destOrd="0" presId="urn:microsoft.com/office/officeart/2008/layout/PictureGrid"/>
    <dgm:cxn modelId="{E7055EBB-A5F7-4EE3-8F67-803897CA8725}" type="presParOf" srcId="{B8C19089-3D1D-446A-BABA-DE9EC593ACAD}" destId="{0F485675-A7EC-4C9E-907A-03D48F231D08}" srcOrd="0" destOrd="0" presId="urn:microsoft.com/office/officeart/2008/layout/PictureGrid"/>
    <dgm:cxn modelId="{7EFF1D92-1022-4FE1-88E4-C08C633A9A11}" type="presParOf" srcId="{B8C19089-3D1D-446A-BABA-DE9EC593ACAD}" destId="{A8552B06-1335-4DAE-B809-C8AEC3243145}" srcOrd="1" destOrd="0" presId="urn:microsoft.com/office/officeart/2008/layout/PictureGrid"/>
    <dgm:cxn modelId="{9117B247-4378-4ACF-B5F9-D026C48C02E1}" type="presParOf" srcId="{99943460-51C3-42CB-8902-71CB2D63F805}" destId="{4DAF9785-68B2-4F4B-8C62-98BD4AD0EDFD}" srcOrd="5" destOrd="0" presId="urn:microsoft.com/office/officeart/2008/layout/PictureGrid"/>
    <dgm:cxn modelId="{C9B8CA50-BE07-4BD5-BAFE-50BBFC3C9DC7}" type="presParOf" srcId="{99943460-51C3-42CB-8902-71CB2D63F805}" destId="{64C0BDE2-5445-43D0-A0C1-B6BB3ACB2686}" srcOrd="6" destOrd="0" presId="urn:microsoft.com/office/officeart/2008/layout/PictureGrid"/>
    <dgm:cxn modelId="{F4B7D42B-6E52-4B93-A71E-E5554594D83A}" type="presParOf" srcId="{64C0BDE2-5445-43D0-A0C1-B6BB3ACB2686}" destId="{3B2EF1CE-52BF-4246-8D0D-D30BDAF501F0}" srcOrd="0" destOrd="0" presId="urn:microsoft.com/office/officeart/2008/layout/PictureGrid"/>
    <dgm:cxn modelId="{02DE0DED-E1CC-40DA-B313-767E22A2ABBA}" type="presParOf" srcId="{64C0BDE2-5445-43D0-A0C1-B6BB3ACB2686}" destId="{B674196F-7319-49D1-83B6-926083C6440C}"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203A91-2EBA-4DE3-8290-B19951C035A4}"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SG"/>
        </a:p>
      </dgm:t>
    </dgm:pt>
    <dgm:pt modelId="{A65E7DE4-2817-443A-8E15-53D8F2E2FB85}">
      <dgm:prSet/>
      <dgm:spPr>
        <a:scene3d>
          <a:camera prst="orthographicFront">
            <a:rot lat="0" lon="0" rev="0"/>
          </a:camera>
          <a:lightRig rig="balanced" dir="t">
            <a:rot lat="0" lon="0" rev="8700000"/>
          </a:lightRig>
        </a:scene3d>
        <a:sp3d>
          <a:bevelT w="190500" h="38100"/>
        </a:sp3d>
      </dgm:spPr>
      <dgm:t>
        <a:bodyPr/>
        <a:lstStyle/>
        <a:p>
          <a:pPr algn="ctr"/>
          <a:r>
            <a:rPr lang="en-SG" b="1" dirty="0">
              <a:solidFill>
                <a:schemeClr val="tx1"/>
              </a:solidFill>
            </a:rPr>
            <a:t>Access</a:t>
          </a:r>
        </a:p>
        <a:p>
          <a:pPr algn="ctr"/>
          <a:r>
            <a:rPr lang="en-SG" b="0" dirty="0">
              <a:solidFill>
                <a:schemeClr val="tx1"/>
              </a:solidFill>
            </a:rPr>
            <a:t>Door to Door transportation</a:t>
          </a:r>
          <a:endParaRPr lang="en-SG" b="1" dirty="0">
            <a:solidFill>
              <a:schemeClr val="tx1"/>
            </a:solidFill>
          </a:endParaRPr>
        </a:p>
      </dgm:t>
    </dgm:pt>
    <dgm:pt modelId="{069E57E3-99F6-4D7A-A131-2215C095CFC1}" type="parTrans" cxnId="{6B3E6280-C285-4930-ACFF-9B301E8930BB}">
      <dgm:prSet/>
      <dgm:spPr/>
      <dgm:t>
        <a:bodyPr/>
        <a:lstStyle/>
        <a:p>
          <a:endParaRPr lang="en-SG"/>
        </a:p>
      </dgm:t>
    </dgm:pt>
    <dgm:pt modelId="{BAD6826B-BE6A-43FD-84A4-66BB4F4BA6FD}" type="sibTrans" cxnId="{6B3E6280-C285-4930-ACFF-9B301E8930BB}">
      <dgm:prSet/>
      <dgm:spPr/>
      <dgm:t>
        <a:bodyPr/>
        <a:lstStyle/>
        <a:p>
          <a:endParaRPr lang="en-SG"/>
        </a:p>
      </dgm:t>
    </dgm:pt>
    <dgm:pt modelId="{73759EAF-671A-4DAF-84F9-98A924A7FA59}">
      <dgm:prSet/>
      <dgm:spPr>
        <a:scene3d>
          <a:camera prst="orthographicFront">
            <a:rot lat="0" lon="0" rev="0"/>
          </a:camera>
          <a:lightRig rig="balanced" dir="t">
            <a:rot lat="0" lon="0" rev="8700000"/>
          </a:lightRig>
        </a:scene3d>
        <a:sp3d>
          <a:bevelT w="190500" h="38100"/>
        </a:sp3d>
      </dgm:spPr>
      <dgm:t>
        <a:bodyPr/>
        <a:lstStyle/>
        <a:p>
          <a:pPr algn="ctr"/>
          <a:r>
            <a:rPr lang="en-SG" b="1" dirty="0">
              <a:solidFill>
                <a:schemeClr val="tx1"/>
              </a:solidFill>
            </a:rPr>
            <a:t>Aesthetics</a:t>
          </a:r>
        </a:p>
        <a:p>
          <a:pPr algn="ctr"/>
          <a:r>
            <a:rPr lang="en-SG" dirty="0">
              <a:solidFill>
                <a:schemeClr val="tx1"/>
              </a:solidFill>
            </a:rPr>
            <a:t>The Buses need to be in good condition  and bus captains responsible</a:t>
          </a:r>
        </a:p>
      </dgm:t>
    </dgm:pt>
    <dgm:pt modelId="{B7DC4373-7BEE-4436-A488-5EF24340ED1A}" type="parTrans" cxnId="{705AF2AF-BD60-40E4-B9EC-B94B964969F0}">
      <dgm:prSet/>
      <dgm:spPr/>
      <dgm:t>
        <a:bodyPr/>
        <a:lstStyle/>
        <a:p>
          <a:endParaRPr lang="en-SG"/>
        </a:p>
      </dgm:t>
    </dgm:pt>
    <dgm:pt modelId="{E7667BBB-88E9-4702-9A5E-FA4001925608}" type="sibTrans" cxnId="{705AF2AF-BD60-40E4-B9EC-B94B964969F0}">
      <dgm:prSet/>
      <dgm:spPr/>
      <dgm:t>
        <a:bodyPr/>
        <a:lstStyle/>
        <a:p>
          <a:endParaRPr lang="en-SG"/>
        </a:p>
      </dgm:t>
    </dgm:pt>
    <dgm:pt modelId="{36273B9B-5FFF-4835-AE9F-26C7F98F9FF6}">
      <dgm:prSet/>
      <dgm:spPr>
        <a:scene3d>
          <a:camera prst="orthographicFront">
            <a:rot lat="0" lon="0" rev="0"/>
          </a:camera>
          <a:lightRig rig="balanced" dir="t">
            <a:rot lat="0" lon="0" rev="8700000"/>
          </a:lightRig>
        </a:scene3d>
        <a:sp3d>
          <a:bevelT w="190500" h="38100"/>
        </a:sp3d>
      </dgm:spPr>
      <dgm:t>
        <a:bodyPr/>
        <a:lstStyle/>
        <a:p>
          <a:pPr algn="ctr"/>
          <a:r>
            <a:rPr lang="en-SG" b="1" dirty="0">
              <a:solidFill>
                <a:schemeClr val="tx1"/>
              </a:solidFill>
            </a:rPr>
            <a:t>Comfort</a:t>
          </a:r>
        </a:p>
        <a:p>
          <a:pPr algn="ctr"/>
          <a:r>
            <a:rPr lang="en-SG" b="0" dirty="0">
              <a:solidFill>
                <a:schemeClr val="tx1"/>
              </a:solidFill>
            </a:rPr>
            <a:t>Company to ensure bus captains drive safely and  maintain good quality buses</a:t>
          </a:r>
        </a:p>
      </dgm:t>
    </dgm:pt>
    <dgm:pt modelId="{EE8DF3E5-C6E7-493D-8DF4-3E900EC2F18D}" type="parTrans" cxnId="{3754B655-24CE-441C-85F9-C6FC2A727258}">
      <dgm:prSet/>
      <dgm:spPr/>
      <dgm:t>
        <a:bodyPr/>
        <a:lstStyle/>
        <a:p>
          <a:endParaRPr lang="en-SG"/>
        </a:p>
      </dgm:t>
    </dgm:pt>
    <dgm:pt modelId="{BD528C7A-27A5-437F-9C31-B85E28F8F4C9}" type="sibTrans" cxnId="{3754B655-24CE-441C-85F9-C6FC2A727258}">
      <dgm:prSet/>
      <dgm:spPr/>
      <dgm:t>
        <a:bodyPr/>
        <a:lstStyle/>
        <a:p>
          <a:endParaRPr lang="en-SG"/>
        </a:p>
      </dgm:t>
    </dgm:pt>
    <dgm:pt modelId="{33A1F9EC-5C60-49BC-A9B7-0CBEE91FE906}">
      <dgm:prSet/>
      <dgm:spPr>
        <a:scene3d>
          <a:camera prst="orthographicFront">
            <a:rot lat="0" lon="0" rev="0"/>
          </a:camera>
          <a:lightRig rig="balanced" dir="t">
            <a:rot lat="0" lon="0" rev="8700000"/>
          </a:lightRig>
        </a:scene3d>
        <a:sp3d>
          <a:bevelT w="190500" h="38100"/>
        </a:sp3d>
      </dgm:spPr>
      <dgm:t>
        <a:bodyPr/>
        <a:lstStyle/>
        <a:p>
          <a:pPr algn="ctr"/>
          <a:r>
            <a:rPr lang="en-SG" b="1" dirty="0">
              <a:solidFill>
                <a:schemeClr val="tx1"/>
              </a:solidFill>
            </a:rPr>
            <a:t>Commitment</a:t>
          </a:r>
        </a:p>
        <a:p>
          <a:pPr algn="ctr"/>
          <a:r>
            <a:rPr lang="en-SG" dirty="0">
              <a:solidFill>
                <a:schemeClr val="tx1"/>
              </a:solidFill>
            </a:rPr>
            <a:t>Maintain the promised time lines e.g. waiting time less than 15 mins</a:t>
          </a:r>
          <a:endParaRPr lang="en-SG" b="1" dirty="0">
            <a:solidFill>
              <a:schemeClr val="tx1"/>
            </a:solidFill>
          </a:endParaRPr>
        </a:p>
      </dgm:t>
    </dgm:pt>
    <dgm:pt modelId="{22B5E750-06A8-4597-A67E-99D8F143DCB9}" type="parTrans" cxnId="{A50954E9-AC97-478D-B9F5-367846C8EC5F}">
      <dgm:prSet/>
      <dgm:spPr/>
      <dgm:t>
        <a:bodyPr/>
        <a:lstStyle/>
        <a:p>
          <a:endParaRPr lang="en-SG"/>
        </a:p>
      </dgm:t>
    </dgm:pt>
    <dgm:pt modelId="{4A449025-FF16-4625-9A64-1846D4E778B5}" type="sibTrans" cxnId="{A50954E9-AC97-478D-B9F5-367846C8EC5F}">
      <dgm:prSet/>
      <dgm:spPr/>
      <dgm:t>
        <a:bodyPr/>
        <a:lstStyle/>
        <a:p>
          <a:endParaRPr lang="en-SG"/>
        </a:p>
      </dgm:t>
    </dgm:pt>
    <dgm:pt modelId="{79C3CD5F-F060-474B-A161-193615613615}">
      <dgm:prSet/>
      <dgm:spPr>
        <a:scene3d>
          <a:camera prst="orthographicFront">
            <a:rot lat="0" lon="0" rev="0"/>
          </a:camera>
          <a:lightRig rig="balanced" dir="t">
            <a:rot lat="0" lon="0" rev="8700000"/>
          </a:lightRig>
        </a:scene3d>
        <a:sp3d>
          <a:bevelT w="190500" h="38100"/>
        </a:sp3d>
      </dgm:spPr>
      <dgm:t>
        <a:bodyPr/>
        <a:lstStyle/>
        <a:p>
          <a:pPr algn="ctr"/>
          <a:r>
            <a:rPr lang="en-SG" b="1" dirty="0">
              <a:solidFill>
                <a:schemeClr val="tx1"/>
              </a:solidFill>
            </a:rPr>
            <a:t>Attentiveness/ Helpfulness</a:t>
          </a:r>
        </a:p>
        <a:p>
          <a:pPr algn="ctr"/>
          <a:r>
            <a:rPr lang="en-SG" dirty="0">
              <a:solidFill>
                <a:schemeClr val="tx1"/>
              </a:solidFill>
            </a:rPr>
            <a:t>Bus Captains performance based on empathy towards commuters</a:t>
          </a:r>
        </a:p>
      </dgm:t>
    </dgm:pt>
    <dgm:pt modelId="{66C4461D-A9E7-4ECE-BCFF-E22AAD7B9042}" type="parTrans" cxnId="{0F5C8DE3-B64A-4D6F-928A-A2DB6BB2F113}">
      <dgm:prSet/>
      <dgm:spPr/>
      <dgm:t>
        <a:bodyPr/>
        <a:lstStyle/>
        <a:p>
          <a:endParaRPr lang="en-SG"/>
        </a:p>
      </dgm:t>
    </dgm:pt>
    <dgm:pt modelId="{BE9CFAA7-E042-4F5D-AB35-0BE176BB9431}" type="sibTrans" cxnId="{0F5C8DE3-B64A-4D6F-928A-A2DB6BB2F113}">
      <dgm:prSet/>
      <dgm:spPr/>
      <dgm:t>
        <a:bodyPr/>
        <a:lstStyle/>
        <a:p>
          <a:endParaRPr lang="en-SG"/>
        </a:p>
      </dgm:t>
    </dgm:pt>
    <dgm:pt modelId="{D7CB50F9-CB61-4A80-81B2-E3576E6B28C5}">
      <dgm:prSet/>
      <dgm:spPr>
        <a:scene3d>
          <a:camera prst="orthographicFront">
            <a:rot lat="0" lon="0" rev="0"/>
          </a:camera>
          <a:lightRig rig="balanced" dir="t">
            <a:rot lat="0" lon="0" rev="8700000"/>
          </a:lightRig>
        </a:scene3d>
        <a:sp3d>
          <a:bevelT w="190500" h="38100"/>
        </a:sp3d>
      </dgm:spPr>
      <dgm:t>
        <a:bodyPr/>
        <a:lstStyle/>
        <a:p>
          <a:pPr algn="ctr"/>
          <a:r>
            <a:rPr lang="en-SG" b="1" dirty="0">
              <a:solidFill>
                <a:schemeClr val="tx1"/>
              </a:solidFill>
            </a:rPr>
            <a:t>Communication</a:t>
          </a:r>
        </a:p>
        <a:p>
          <a:pPr algn="ctr"/>
          <a:r>
            <a:rPr lang="en-SG" dirty="0">
              <a:solidFill>
                <a:schemeClr val="tx1"/>
              </a:solidFill>
            </a:rPr>
            <a:t>User friendly app and accurate information in sync with the bus captain app</a:t>
          </a:r>
          <a:endParaRPr lang="en-SG" b="1" dirty="0">
            <a:solidFill>
              <a:schemeClr val="tx1"/>
            </a:solidFill>
          </a:endParaRPr>
        </a:p>
      </dgm:t>
    </dgm:pt>
    <dgm:pt modelId="{B00205A9-4255-4890-9B0D-3C0123FADABA}" type="parTrans" cxnId="{561AB620-B39C-450E-B963-525D65928267}">
      <dgm:prSet/>
      <dgm:spPr/>
      <dgm:t>
        <a:bodyPr/>
        <a:lstStyle/>
        <a:p>
          <a:endParaRPr lang="en-SG"/>
        </a:p>
      </dgm:t>
    </dgm:pt>
    <dgm:pt modelId="{60217B9B-1C42-474E-A8C4-AF1553310E97}" type="sibTrans" cxnId="{561AB620-B39C-450E-B963-525D65928267}">
      <dgm:prSet/>
      <dgm:spPr/>
      <dgm:t>
        <a:bodyPr/>
        <a:lstStyle/>
        <a:p>
          <a:endParaRPr lang="en-SG"/>
        </a:p>
      </dgm:t>
    </dgm:pt>
    <dgm:pt modelId="{BBAE5EAC-3813-4ED7-90A0-A2C4B473280D}">
      <dgm:prSet/>
      <dgm:spPr>
        <a:scene3d>
          <a:camera prst="orthographicFront">
            <a:rot lat="0" lon="0" rev="0"/>
          </a:camera>
          <a:lightRig rig="balanced" dir="t">
            <a:rot lat="0" lon="0" rev="8700000"/>
          </a:lightRig>
        </a:scene3d>
        <a:sp3d>
          <a:bevelT w="190500" h="38100"/>
        </a:sp3d>
      </dgm:spPr>
      <dgm:t>
        <a:bodyPr/>
        <a:lstStyle/>
        <a:p>
          <a:pPr algn="ctr"/>
          <a:r>
            <a:rPr lang="en-SG" b="1" dirty="0">
              <a:solidFill>
                <a:schemeClr val="tx1"/>
              </a:solidFill>
            </a:rPr>
            <a:t>Competence/Courtesy</a:t>
          </a:r>
        </a:p>
        <a:p>
          <a:pPr algn="ctr"/>
          <a:r>
            <a:rPr lang="en-SG" dirty="0">
              <a:solidFill>
                <a:schemeClr val="tx1"/>
              </a:solidFill>
            </a:rPr>
            <a:t>Professional  bus captains hired  and groomed to service the customers the best way and the companies to also provide training for the same</a:t>
          </a:r>
          <a:endParaRPr lang="en-SG" b="1" dirty="0">
            <a:solidFill>
              <a:schemeClr val="tx1"/>
            </a:solidFill>
          </a:endParaRPr>
        </a:p>
      </dgm:t>
    </dgm:pt>
    <dgm:pt modelId="{40AD6C5C-7A82-417B-9529-04635571C513}" type="parTrans" cxnId="{FF40A3CB-4264-4BB4-B86A-A6E30A64701A}">
      <dgm:prSet/>
      <dgm:spPr/>
      <dgm:t>
        <a:bodyPr/>
        <a:lstStyle/>
        <a:p>
          <a:endParaRPr lang="en-SG"/>
        </a:p>
      </dgm:t>
    </dgm:pt>
    <dgm:pt modelId="{2282397E-EF9E-4133-80CA-389C958C590B}" type="sibTrans" cxnId="{FF40A3CB-4264-4BB4-B86A-A6E30A64701A}">
      <dgm:prSet/>
      <dgm:spPr/>
      <dgm:t>
        <a:bodyPr/>
        <a:lstStyle/>
        <a:p>
          <a:endParaRPr lang="en-SG"/>
        </a:p>
      </dgm:t>
    </dgm:pt>
    <dgm:pt modelId="{97D16B54-3DF4-41CC-8BCB-F88873067D39}">
      <dgm:prSet/>
      <dgm:spPr>
        <a:scene3d>
          <a:camera prst="orthographicFront">
            <a:rot lat="0" lon="0" rev="0"/>
          </a:camera>
          <a:lightRig rig="balanced" dir="t">
            <a:rot lat="0" lon="0" rev="8700000"/>
          </a:lightRig>
        </a:scene3d>
        <a:sp3d>
          <a:bevelT w="190500" h="38100"/>
        </a:sp3d>
      </dgm:spPr>
      <dgm:t>
        <a:bodyPr/>
        <a:lstStyle/>
        <a:p>
          <a:pPr algn="ctr"/>
          <a:r>
            <a:rPr lang="en-SG" b="1" dirty="0">
              <a:solidFill>
                <a:schemeClr val="tx1"/>
              </a:solidFill>
            </a:rPr>
            <a:t>Functionality/Flexibility</a:t>
          </a:r>
        </a:p>
        <a:p>
          <a:pPr algn="ctr"/>
          <a:r>
            <a:rPr lang="en-SG" dirty="0">
              <a:solidFill>
                <a:schemeClr val="tx1"/>
              </a:solidFill>
            </a:rPr>
            <a:t>Commute distance minimized using the Dynamic routing algorithms and the routes optimised as per the request received</a:t>
          </a:r>
          <a:endParaRPr lang="en-SG" b="1" dirty="0">
            <a:solidFill>
              <a:schemeClr val="tx1"/>
            </a:solidFill>
          </a:endParaRPr>
        </a:p>
      </dgm:t>
    </dgm:pt>
    <dgm:pt modelId="{028A765D-C149-4F6F-BD7A-657928D6596E}" type="parTrans" cxnId="{A0B1CA81-2024-4698-A43E-4444E99B1BAF}">
      <dgm:prSet/>
      <dgm:spPr/>
      <dgm:t>
        <a:bodyPr/>
        <a:lstStyle/>
        <a:p>
          <a:endParaRPr lang="en-SG"/>
        </a:p>
      </dgm:t>
    </dgm:pt>
    <dgm:pt modelId="{DD6C6D8A-7AE9-4378-B31B-70BDE131B864}" type="sibTrans" cxnId="{A0B1CA81-2024-4698-A43E-4444E99B1BAF}">
      <dgm:prSet/>
      <dgm:spPr/>
      <dgm:t>
        <a:bodyPr/>
        <a:lstStyle/>
        <a:p>
          <a:endParaRPr lang="en-SG"/>
        </a:p>
      </dgm:t>
    </dgm:pt>
    <dgm:pt modelId="{F0F39F52-8A3E-4134-8138-DCA9AF256F95}">
      <dgm:prSet/>
      <dgm:spPr>
        <a:scene3d>
          <a:camera prst="orthographicFront">
            <a:rot lat="0" lon="0" rev="0"/>
          </a:camera>
          <a:lightRig rig="balanced" dir="t">
            <a:rot lat="0" lon="0" rev="8700000"/>
          </a:lightRig>
        </a:scene3d>
        <a:sp3d>
          <a:bevelT w="190500" h="38100"/>
        </a:sp3d>
      </dgm:spPr>
      <dgm:t>
        <a:bodyPr/>
        <a:lstStyle/>
        <a:p>
          <a:r>
            <a:rPr lang="en-SG" b="1" dirty="0">
              <a:solidFill>
                <a:schemeClr val="tx1"/>
              </a:solidFill>
            </a:rPr>
            <a:t>Integrity</a:t>
          </a:r>
        </a:p>
        <a:p>
          <a:r>
            <a:rPr lang="en-SG" dirty="0">
              <a:solidFill>
                <a:schemeClr val="tx1"/>
              </a:solidFill>
            </a:rPr>
            <a:t>The customers fare, the waiting time and the travel time will be given at the time of booking</a:t>
          </a:r>
          <a:endParaRPr lang="en-SG" b="1" dirty="0">
            <a:solidFill>
              <a:schemeClr val="tx1"/>
            </a:solidFill>
          </a:endParaRPr>
        </a:p>
      </dgm:t>
    </dgm:pt>
    <dgm:pt modelId="{9D05840C-0946-4385-9510-A9493916F9E2}" type="parTrans" cxnId="{D6DB1198-AC48-422D-B018-9AF209E3C54C}">
      <dgm:prSet/>
      <dgm:spPr/>
      <dgm:t>
        <a:bodyPr/>
        <a:lstStyle/>
        <a:p>
          <a:endParaRPr lang="en-SG"/>
        </a:p>
      </dgm:t>
    </dgm:pt>
    <dgm:pt modelId="{8F7017C5-1A1A-4210-A14B-2A5197FBA2A3}" type="sibTrans" cxnId="{D6DB1198-AC48-422D-B018-9AF209E3C54C}">
      <dgm:prSet/>
      <dgm:spPr/>
      <dgm:t>
        <a:bodyPr/>
        <a:lstStyle/>
        <a:p>
          <a:endParaRPr lang="en-SG"/>
        </a:p>
      </dgm:t>
    </dgm:pt>
    <dgm:pt modelId="{360095C3-EBE5-447C-B982-E2DE73824912}">
      <dgm:prSet/>
      <dgm:spPr>
        <a:scene3d>
          <a:camera prst="orthographicFront">
            <a:rot lat="0" lon="0" rev="0"/>
          </a:camera>
          <a:lightRig rig="balanced" dir="t">
            <a:rot lat="0" lon="0" rev="8700000"/>
          </a:lightRig>
        </a:scene3d>
        <a:sp3d>
          <a:bevelT w="190500" h="38100"/>
        </a:sp3d>
      </dgm:spPr>
      <dgm:t>
        <a:bodyPr/>
        <a:lstStyle/>
        <a:p>
          <a:r>
            <a:rPr lang="en-SG" b="1" dirty="0">
              <a:solidFill>
                <a:schemeClr val="tx1"/>
              </a:solidFill>
            </a:rPr>
            <a:t>Reliability</a:t>
          </a:r>
        </a:p>
        <a:p>
          <a:r>
            <a:rPr lang="en-SG" dirty="0">
              <a:solidFill>
                <a:schemeClr val="tx1"/>
              </a:solidFill>
            </a:rPr>
            <a:t>The KPI as set will be maintained 95% of the time such as the buses will arrive at the time promised etc.</a:t>
          </a:r>
          <a:endParaRPr lang="en-SG" b="1" dirty="0">
            <a:solidFill>
              <a:schemeClr val="tx1"/>
            </a:solidFill>
          </a:endParaRPr>
        </a:p>
      </dgm:t>
    </dgm:pt>
    <dgm:pt modelId="{0B447F13-2C20-4349-BBEE-BCA3C96C566F}" type="parTrans" cxnId="{49CF84A6-D7A4-4575-BBE1-E2FF89502EF3}">
      <dgm:prSet/>
      <dgm:spPr/>
      <dgm:t>
        <a:bodyPr/>
        <a:lstStyle/>
        <a:p>
          <a:endParaRPr lang="en-SG"/>
        </a:p>
      </dgm:t>
    </dgm:pt>
    <dgm:pt modelId="{CF48AB05-148E-48ED-A4BC-D0A9E5C1798A}" type="sibTrans" cxnId="{49CF84A6-D7A4-4575-BBE1-E2FF89502EF3}">
      <dgm:prSet/>
      <dgm:spPr/>
      <dgm:t>
        <a:bodyPr/>
        <a:lstStyle/>
        <a:p>
          <a:endParaRPr lang="en-SG"/>
        </a:p>
      </dgm:t>
    </dgm:pt>
    <dgm:pt modelId="{48242D94-F77C-4461-AAB2-9ED8EB598774}">
      <dgm:prSet/>
      <dgm:spPr>
        <a:scene3d>
          <a:camera prst="orthographicFront">
            <a:rot lat="0" lon="0" rev="0"/>
          </a:camera>
          <a:lightRig rig="balanced" dir="t">
            <a:rot lat="0" lon="0" rev="8700000"/>
          </a:lightRig>
        </a:scene3d>
        <a:sp3d>
          <a:bevelT w="190500" h="38100"/>
        </a:sp3d>
      </dgm:spPr>
      <dgm:t>
        <a:bodyPr/>
        <a:lstStyle/>
        <a:p>
          <a:r>
            <a:rPr lang="en-SG" b="1" dirty="0">
              <a:solidFill>
                <a:schemeClr val="tx1"/>
              </a:solidFill>
            </a:rPr>
            <a:t>Security</a:t>
          </a:r>
        </a:p>
        <a:p>
          <a:r>
            <a:rPr lang="en-SG" dirty="0">
              <a:solidFill>
                <a:schemeClr val="tx1"/>
              </a:solidFill>
            </a:rPr>
            <a:t>The security of the customers will be ensured . </a:t>
          </a:r>
          <a:r>
            <a:rPr lang="en-SG" dirty="0" err="1">
              <a:solidFill>
                <a:schemeClr val="tx1"/>
              </a:solidFill>
            </a:rPr>
            <a:t>Eg.</a:t>
          </a:r>
          <a:r>
            <a:rPr lang="en-SG" dirty="0">
              <a:solidFill>
                <a:schemeClr val="tx1"/>
              </a:solidFill>
            </a:rPr>
            <a:t> for the children and senior citizens.</a:t>
          </a:r>
          <a:endParaRPr lang="en-SG" b="1" dirty="0">
            <a:solidFill>
              <a:schemeClr val="tx1"/>
            </a:solidFill>
          </a:endParaRPr>
        </a:p>
      </dgm:t>
    </dgm:pt>
    <dgm:pt modelId="{EF738DF4-DD0D-494D-A6D1-931872A3B6BD}" type="parTrans" cxnId="{AB1D6F73-E735-415D-A39A-47C62912DCD9}">
      <dgm:prSet/>
      <dgm:spPr/>
      <dgm:t>
        <a:bodyPr/>
        <a:lstStyle/>
        <a:p>
          <a:endParaRPr lang="en-SG"/>
        </a:p>
      </dgm:t>
    </dgm:pt>
    <dgm:pt modelId="{93184BC1-4E47-4794-9D1C-A3B7B07EF6B1}" type="sibTrans" cxnId="{AB1D6F73-E735-415D-A39A-47C62912DCD9}">
      <dgm:prSet/>
      <dgm:spPr/>
      <dgm:t>
        <a:bodyPr/>
        <a:lstStyle/>
        <a:p>
          <a:endParaRPr lang="en-SG"/>
        </a:p>
      </dgm:t>
    </dgm:pt>
    <dgm:pt modelId="{AD0FA14A-6447-425F-A965-D668E176D43D}" type="pres">
      <dgm:prSet presAssocID="{8B203A91-2EBA-4DE3-8290-B19951C035A4}" presName="diagram" presStyleCnt="0">
        <dgm:presLayoutVars>
          <dgm:dir/>
          <dgm:resizeHandles val="exact"/>
        </dgm:presLayoutVars>
      </dgm:prSet>
      <dgm:spPr/>
    </dgm:pt>
    <dgm:pt modelId="{B557D9C5-4542-46CA-A58F-B42A2A6025EE}" type="pres">
      <dgm:prSet presAssocID="{A65E7DE4-2817-443A-8E15-53D8F2E2FB85}" presName="node" presStyleLbl="node1" presStyleIdx="0" presStyleCnt="11">
        <dgm:presLayoutVars>
          <dgm:bulletEnabled val="1"/>
        </dgm:presLayoutVars>
      </dgm:prSet>
      <dgm:spPr/>
    </dgm:pt>
    <dgm:pt modelId="{EE376468-E06B-4F40-BEA7-7AE6F3CDC9CC}" type="pres">
      <dgm:prSet presAssocID="{BAD6826B-BE6A-43FD-84A4-66BB4F4BA6FD}" presName="sibTrans" presStyleCnt="0"/>
      <dgm:spPr/>
    </dgm:pt>
    <dgm:pt modelId="{0E491A0F-0C4C-44A5-883E-2726BDAD0FFB}" type="pres">
      <dgm:prSet presAssocID="{73759EAF-671A-4DAF-84F9-98A924A7FA59}" presName="node" presStyleLbl="node1" presStyleIdx="1" presStyleCnt="11">
        <dgm:presLayoutVars>
          <dgm:bulletEnabled val="1"/>
        </dgm:presLayoutVars>
      </dgm:prSet>
      <dgm:spPr/>
    </dgm:pt>
    <dgm:pt modelId="{7ED92680-6F80-4C25-B7CC-E124DFF7E0FB}" type="pres">
      <dgm:prSet presAssocID="{E7667BBB-88E9-4702-9A5E-FA4001925608}" presName="sibTrans" presStyleCnt="0"/>
      <dgm:spPr/>
    </dgm:pt>
    <dgm:pt modelId="{6E9AA866-E5D1-47E1-A6D2-8B07F9D8FE34}" type="pres">
      <dgm:prSet presAssocID="{79C3CD5F-F060-474B-A161-193615613615}" presName="node" presStyleLbl="node1" presStyleIdx="2" presStyleCnt="11">
        <dgm:presLayoutVars>
          <dgm:bulletEnabled val="1"/>
        </dgm:presLayoutVars>
      </dgm:prSet>
      <dgm:spPr/>
    </dgm:pt>
    <dgm:pt modelId="{2CE0E925-101A-40C4-B63C-02F608526188}" type="pres">
      <dgm:prSet presAssocID="{BE9CFAA7-E042-4F5D-AB35-0BE176BB9431}" presName="sibTrans" presStyleCnt="0"/>
      <dgm:spPr/>
    </dgm:pt>
    <dgm:pt modelId="{DE217B9D-FF88-4667-B65C-C36D53542B6A}" type="pres">
      <dgm:prSet presAssocID="{36273B9B-5FFF-4835-AE9F-26C7F98F9FF6}" presName="node" presStyleLbl="node1" presStyleIdx="3" presStyleCnt="11">
        <dgm:presLayoutVars>
          <dgm:bulletEnabled val="1"/>
        </dgm:presLayoutVars>
      </dgm:prSet>
      <dgm:spPr/>
    </dgm:pt>
    <dgm:pt modelId="{83329ED8-085A-4067-86B2-4170AE26E931}" type="pres">
      <dgm:prSet presAssocID="{BD528C7A-27A5-437F-9C31-B85E28F8F4C9}" presName="sibTrans" presStyleCnt="0"/>
      <dgm:spPr/>
    </dgm:pt>
    <dgm:pt modelId="{03A4DF43-DE20-45F5-995C-C82A9F1E41C7}" type="pres">
      <dgm:prSet presAssocID="{33A1F9EC-5C60-49BC-A9B7-0CBEE91FE906}" presName="node" presStyleLbl="node1" presStyleIdx="4" presStyleCnt="11">
        <dgm:presLayoutVars>
          <dgm:bulletEnabled val="1"/>
        </dgm:presLayoutVars>
      </dgm:prSet>
      <dgm:spPr/>
    </dgm:pt>
    <dgm:pt modelId="{32A58412-8AA7-4394-AB4C-175D52F4DF38}" type="pres">
      <dgm:prSet presAssocID="{4A449025-FF16-4625-9A64-1846D4E778B5}" presName="sibTrans" presStyleCnt="0"/>
      <dgm:spPr/>
    </dgm:pt>
    <dgm:pt modelId="{2798B3A2-42F0-45DE-B3A3-FB2B40736733}" type="pres">
      <dgm:prSet presAssocID="{D7CB50F9-CB61-4A80-81B2-E3576E6B28C5}" presName="node" presStyleLbl="node1" presStyleIdx="5" presStyleCnt="11">
        <dgm:presLayoutVars>
          <dgm:bulletEnabled val="1"/>
        </dgm:presLayoutVars>
      </dgm:prSet>
      <dgm:spPr/>
    </dgm:pt>
    <dgm:pt modelId="{DB43CC5D-C5C5-4D16-8ED4-33CC7F6CB1BD}" type="pres">
      <dgm:prSet presAssocID="{60217B9B-1C42-474E-A8C4-AF1553310E97}" presName="sibTrans" presStyleCnt="0"/>
      <dgm:spPr/>
    </dgm:pt>
    <dgm:pt modelId="{71E25FAE-A172-4EB1-ACC2-FAA6CF42B13E}" type="pres">
      <dgm:prSet presAssocID="{BBAE5EAC-3813-4ED7-90A0-A2C4B473280D}" presName="node" presStyleLbl="node1" presStyleIdx="6" presStyleCnt="11">
        <dgm:presLayoutVars>
          <dgm:bulletEnabled val="1"/>
        </dgm:presLayoutVars>
      </dgm:prSet>
      <dgm:spPr/>
    </dgm:pt>
    <dgm:pt modelId="{12ECAE60-A391-4453-AC33-892ADFD61C73}" type="pres">
      <dgm:prSet presAssocID="{2282397E-EF9E-4133-80CA-389C958C590B}" presName="sibTrans" presStyleCnt="0"/>
      <dgm:spPr/>
    </dgm:pt>
    <dgm:pt modelId="{33E70895-527D-495B-964D-9A7CD99E8278}" type="pres">
      <dgm:prSet presAssocID="{97D16B54-3DF4-41CC-8BCB-F88873067D39}" presName="node" presStyleLbl="node1" presStyleIdx="7" presStyleCnt="11">
        <dgm:presLayoutVars>
          <dgm:bulletEnabled val="1"/>
        </dgm:presLayoutVars>
      </dgm:prSet>
      <dgm:spPr/>
    </dgm:pt>
    <dgm:pt modelId="{C7BFBFC0-6AF6-4CFD-B002-E726F44E0AFE}" type="pres">
      <dgm:prSet presAssocID="{DD6C6D8A-7AE9-4378-B31B-70BDE131B864}" presName="sibTrans" presStyleCnt="0"/>
      <dgm:spPr/>
    </dgm:pt>
    <dgm:pt modelId="{8DA9ACAC-E198-49C5-A9B6-104394B21D8F}" type="pres">
      <dgm:prSet presAssocID="{F0F39F52-8A3E-4134-8138-DCA9AF256F95}" presName="node" presStyleLbl="node1" presStyleIdx="8" presStyleCnt="11">
        <dgm:presLayoutVars>
          <dgm:bulletEnabled val="1"/>
        </dgm:presLayoutVars>
      </dgm:prSet>
      <dgm:spPr/>
    </dgm:pt>
    <dgm:pt modelId="{B9852120-8C73-4782-83C9-9378FCDD8A1F}" type="pres">
      <dgm:prSet presAssocID="{8F7017C5-1A1A-4210-A14B-2A5197FBA2A3}" presName="sibTrans" presStyleCnt="0"/>
      <dgm:spPr/>
    </dgm:pt>
    <dgm:pt modelId="{92981FAD-E4B7-45D3-8085-CDA1C9B2D38D}" type="pres">
      <dgm:prSet presAssocID="{360095C3-EBE5-447C-B982-E2DE73824912}" presName="node" presStyleLbl="node1" presStyleIdx="9" presStyleCnt="11">
        <dgm:presLayoutVars>
          <dgm:bulletEnabled val="1"/>
        </dgm:presLayoutVars>
      </dgm:prSet>
      <dgm:spPr/>
    </dgm:pt>
    <dgm:pt modelId="{15B43C0B-9A86-4C1B-9D04-DF62E71C5943}" type="pres">
      <dgm:prSet presAssocID="{CF48AB05-148E-48ED-A4BC-D0A9E5C1798A}" presName="sibTrans" presStyleCnt="0"/>
      <dgm:spPr/>
    </dgm:pt>
    <dgm:pt modelId="{F7DB1946-C1EB-41CD-BB32-6BAC0475BFB5}" type="pres">
      <dgm:prSet presAssocID="{48242D94-F77C-4461-AAB2-9ED8EB598774}" presName="node" presStyleLbl="node1" presStyleIdx="10" presStyleCnt="11">
        <dgm:presLayoutVars>
          <dgm:bulletEnabled val="1"/>
        </dgm:presLayoutVars>
      </dgm:prSet>
      <dgm:spPr/>
    </dgm:pt>
  </dgm:ptLst>
  <dgm:cxnLst>
    <dgm:cxn modelId="{9958FD05-CE7F-4E1D-8EB4-524A8E578E3C}" type="presOf" srcId="{360095C3-EBE5-447C-B982-E2DE73824912}" destId="{92981FAD-E4B7-45D3-8085-CDA1C9B2D38D}" srcOrd="0" destOrd="0" presId="urn:microsoft.com/office/officeart/2005/8/layout/default"/>
    <dgm:cxn modelId="{561AB620-B39C-450E-B963-525D65928267}" srcId="{8B203A91-2EBA-4DE3-8290-B19951C035A4}" destId="{D7CB50F9-CB61-4A80-81B2-E3576E6B28C5}" srcOrd="5" destOrd="0" parTransId="{B00205A9-4255-4890-9B0D-3C0123FADABA}" sibTransId="{60217B9B-1C42-474E-A8C4-AF1553310E97}"/>
    <dgm:cxn modelId="{59174A2B-D5B2-4F4F-B54E-4501FEBBEB10}" type="presOf" srcId="{97D16B54-3DF4-41CC-8BCB-F88873067D39}" destId="{33E70895-527D-495B-964D-9A7CD99E8278}" srcOrd="0" destOrd="0" presId="urn:microsoft.com/office/officeart/2005/8/layout/default"/>
    <dgm:cxn modelId="{C57DE74D-CA99-48A2-B1EC-A5B23EA398DE}" type="presOf" srcId="{36273B9B-5FFF-4835-AE9F-26C7F98F9FF6}" destId="{DE217B9D-FF88-4667-B65C-C36D53542B6A}" srcOrd="0" destOrd="0" presId="urn:microsoft.com/office/officeart/2005/8/layout/default"/>
    <dgm:cxn modelId="{90E2C74E-3E94-487B-A799-E389AF3236E5}" type="presOf" srcId="{A65E7DE4-2817-443A-8E15-53D8F2E2FB85}" destId="{B557D9C5-4542-46CA-A58F-B42A2A6025EE}" srcOrd="0" destOrd="0" presId="urn:microsoft.com/office/officeart/2005/8/layout/default"/>
    <dgm:cxn modelId="{AB1D6F73-E735-415D-A39A-47C62912DCD9}" srcId="{8B203A91-2EBA-4DE3-8290-B19951C035A4}" destId="{48242D94-F77C-4461-AAB2-9ED8EB598774}" srcOrd="10" destOrd="0" parTransId="{EF738DF4-DD0D-494D-A6D1-931872A3B6BD}" sibTransId="{93184BC1-4E47-4794-9D1C-A3B7B07EF6B1}"/>
    <dgm:cxn modelId="{98D0AA53-4D31-403D-BC44-D910BB92CA6A}" type="presOf" srcId="{48242D94-F77C-4461-AAB2-9ED8EB598774}" destId="{F7DB1946-C1EB-41CD-BB32-6BAC0475BFB5}" srcOrd="0" destOrd="0" presId="urn:microsoft.com/office/officeart/2005/8/layout/default"/>
    <dgm:cxn modelId="{3754B655-24CE-441C-85F9-C6FC2A727258}" srcId="{8B203A91-2EBA-4DE3-8290-B19951C035A4}" destId="{36273B9B-5FFF-4835-AE9F-26C7F98F9FF6}" srcOrd="3" destOrd="0" parTransId="{EE8DF3E5-C6E7-493D-8DF4-3E900EC2F18D}" sibTransId="{BD528C7A-27A5-437F-9C31-B85E28F8F4C9}"/>
    <dgm:cxn modelId="{87333356-E8E8-4F0E-B538-F69547B1B64B}" type="presOf" srcId="{73759EAF-671A-4DAF-84F9-98A924A7FA59}" destId="{0E491A0F-0C4C-44A5-883E-2726BDAD0FFB}" srcOrd="0" destOrd="0" presId="urn:microsoft.com/office/officeart/2005/8/layout/default"/>
    <dgm:cxn modelId="{E73D2B57-317E-43E7-BAAE-B38FD8B4DD11}" type="presOf" srcId="{BBAE5EAC-3813-4ED7-90A0-A2C4B473280D}" destId="{71E25FAE-A172-4EB1-ACC2-FAA6CF42B13E}" srcOrd="0" destOrd="0" presId="urn:microsoft.com/office/officeart/2005/8/layout/default"/>
    <dgm:cxn modelId="{6B3E6280-C285-4930-ACFF-9B301E8930BB}" srcId="{8B203A91-2EBA-4DE3-8290-B19951C035A4}" destId="{A65E7DE4-2817-443A-8E15-53D8F2E2FB85}" srcOrd="0" destOrd="0" parTransId="{069E57E3-99F6-4D7A-A131-2215C095CFC1}" sibTransId="{BAD6826B-BE6A-43FD-84A4-66BB4F4BA6FD}"/>
    <dgm:cxn modelId="{A0B1CA81-2024-4698-A43E-4444E99B1BAF}" srcId="{8B203A91-2EBA-4DE3-8290-B19951C035A4}" destId="{97D16B54-3DF4-41CC-8BCB-F88873067D39}" srcOrd="7" destOrd="0" parTransId="{028A765D-C149-4F6F-BD7A-657928D6596E}" sibTransId="{DD6C6D8A-7AE9-4378-B31B-70BDE131B864}"/>
    <dgm:cxn modelId="{411A338F-2DA0-49AB-AE2E-2017CE1151AC}" type="presOf" srcId="{8B203A91-2EBA-4DE3-8290-B19951C035A4}" destId="{AD0FA14A-6447-425F-A965-D668E176D43D}" srcOrd="0" destOrd="0" presId="urn:microsoft.com/office/officeart/2005/8/layout/default"/>
    <dgm:cxn modelId="{D6DB1198-AC48-422D-B018-9AF209E3C54C}" srcId="{8B203A91-2EBA-4DE3-8290-B19951C035A4}" destId="{F0F39F52-8A3E-4134-8138-DCA9AF256F95}" srcOrd="8" destOrd="0" parTransId="{9D05840C-0946-4385-9510-A9493916F9E2}" sibTransId="{8F7017C5-1A1A-4210-A14B-2A5197FBA2A3}"/>
    <dgm:cxn modelId="{49CF84A6-D7A4-4575-BBE1-E2FF89502EF3}" srcId="{8B203A91-2EBA-4DE3-8290-B19951C035A4}" destId="{360095C3-EBE5-447C-B982-E2DE73824912}" srcOrd="9" destOrd="0" parTransId="{0B447F13-2C20-4349-BBEE-BCA3C96C566F}" sibTransId="{CF48AB05-148E-48ED-A4BC-D0A9E5C1798A}"/>
    <dgm:cxn modelId="{705AF2AF-BD60-40E4-B9EC-B94B964969F0}" srcId="{8B203A91-2EBA-4DE3-8290-B19951C035A4}" destId="{73759EAF-671A-4DAF-84F9-98A924A7FA59}" srcOrd="1" destOrd="0" parTransId="{B7DC4373-7BEE-4436-A488-5EF24340ED1A}" sibTransId="{E7667BBB-88E9-4702-9A5E-FA4001925608}"/>
    <dgm:cxn modelId="{26D0B2BC-30D0-4851-8EB5-A823E184A842}" type="presOf" srcId="{79C3CD5F-F060-474B-A161-193615613615}" destId="{6E9AA866-E5D1-47E1-A6D2-8B07F9D8FE34}" srcOrd="0" destOrd="0" presId="urn:microsoft.com/office/officeart/2005/8/layout/default"/>
    <dgm:cxn modelId="{FF40A3CB-4264-4BB4-B86A-A6E30A64701A}" srcId="{8B203A91-2EBA-4DE3-8290-B19951C035A4}" destId="{BBAE5EAC-3813-4ED7-90A0-A2C4B473280D}" srcOrd="6" destOrd="0" parTransId="{40AD6C5C-7A82-417B-9529-04635571C513}" sibTransId="{2282397E-EF9E-4133-80CA-389C958C590B}"/>
    <dgm:cxn modelId="{2D123DD4-3DDF-4DE0-8022-B49AC580AEC1}" type="presOf" srcId="{33A1F9EC-5C60-49BC-A9B7-0CBEE91FE906}" destId="{03A4DF43-DE20-45F5-995C-C82A9F1E41C7}" srcOrd="0" destOrd="0" presId="urn:microsoft.com/office/officeart/2005/8/layout/default"/>
    <dgm:cxn modelId="{0F5C8DE3-B64A-4D6F-928A-A2DB6BB2F113}" srcId="{8B203A91-2EBA-4DE3-8290-B19951C035A4}" destId="{79C3CD5F-F060-474B-A161-193615613615}" srcOrd="2" destOrd="0" parTransId="{66C4461D-A9E7-4ECE-BCFF-E22AAD7B9042}" sibTransId="{BE9CFAA7-E042-4F5D-AB35-0BE176BB9431}"/>
    <dgm:cxn modelId="{BE57B0E5-3934-4D33-AE29-6B4AB1779930}" type="presOf" srcId="{D7CB50F9-CB61-4A80-81B2-E3576E6B28C5}" destId="{2798B3A2-42F0-45DE-B3A3-FB2B40736733}" srcOrd="0" destOrd="0" presId="urn:microsoft.com/office/officeart/2005/8/layout/default"/>
    <dgm:cxn modelId="{A50954E9-AC97-478D-B9F5-367846C8EC5F}" srcId="{8B203A91-2EBA-4DE3-8290-B19951C035A4}" destId="{33A1F9EC-5C60-49BC-A9B7-0CBEE91FE906}" srcOrd="4" destOrd="0" parTransId="{22B5E750-06A8-4597-A67E-99D8F143DCB9}" sibTransId="{4A449025-FF16-4625-9A64-1846D4E778B5}"/>
    <dgm:cxn modelId="{73C535F3-6C08-42FF-8763-627AA1D0D4B7}" type="presOf" srcId="{F0F39F52-8A3E-4134-8138-DCA9AF256F95}" destId="{8DA9ACAC-E198-49C5-A9B6-104394B21D8F}" srcOrd="0" destOrd="0" presId="urn:microsoft.com/office/officeart/2005/8/layout/default"/>
    <dgm:cxn modelId="{BF5889D7-9D2C-435D-A0A9-158C54D5D5E5}" type="presParOf" srcId="{AD0FA14A-6447-425F-A965-D668E176D43D}" destId="{B557D9C5-4542-46CA-A58F-B42A2A6025EE}" srcOrd="0" destOrd="0" presId="urn:microsoft.com/office/officeart/2005/8/layout/default"/>
    <dgm:cxn modelId="{38F565B3-D42B-4C1D-8E94-377D0D20F2EF}" type="presParOf" srcId="{AD0FA14A-6447-425F-A965-D668E176D43D}" destId="{EE376468-E06B-4F40-BEA7-7AE6F3CDC9CC}" srcOrd="1" destOrd="0" presId="urn:microsoft.com/office/officeart/2005/8/layout/default"/>
    <dgm:cxn modelId="{C7EC7888-65AE-4714-9A7A-7176289260F7}" type="presParOf" srcId="{AD0FA14A-6447-425F-A965-D668E176D43D}" destId="{0E491A0F-0C4C-44A5-883E-2726BDAD0FFB}" srcOrd="2" destOrd="0" presId="urn:microsoft.com/office/officeart/2005/8/layout/default"/>
    <dgm:cxn modelId="{49F1DA41-643E-4D25-9AFE-91EC58E5FE83}" type="presParOf" srcId="{AD0FA14A-6447-425F-A965-D668E176D43D}" destId="{7ED92680-6F80-4C25-B7CC-E124DFF7E0FB}" srcOrd="3" destOrd="0" presId="urn:microsoft.com/office/officeart/2005/8/layout/default"/>
    <dgm:cxn modelId="{A2FEB47C-4187-48EA-8763-19781F5778B7}" type="presParOf" srcId="{AD0FA14A-6447-425F-A965-D668E176D43D}" destId="{6E9AA866-E5D1-47E1-A6D2-8B07F9D8FE34}" srcOrd="4" destOrd="0" presId="urn:microsoft.com/office/officeart/2005/8/layout/default"/>
    <dgm:cxn modelId="{CF531034-C89F-4880-BE44-C482251FD905}" type="presParOf" srcId="{AD0FA14A-6447-425F-A965-D668E176D43D}" destId="{2CE0E925-101A-40C4-B63C-02F608526188}" srcOrd="5" destOrd="0" presId="urn:microsoft.com/office/officeart/2005/8/layout/default"/>
    <dgm:cxn modelId="{D2B9C3A4-56DF-4691-9B67-15124E41E772}" type="presParOf" srcId="{AD0FA14A-6447-425F-A965-D668E176D43D}" destId="{DE217B9D-FF88-4667-B65C-C36D53542B6A}" srcOrd="6" destOrd="0" presId="urn:microsoft.com/office/officeart/2005/8/layout/default"/>
    <dgm:cxn modelId="{9A70D909-019C-4D6D-B289-162CBDE29B96}" type="presParOf" srcId="{AD0FA14A-6447-425F-A965-D668E176D43D}" destId="{83329ED8-085A-4067-86B2-4170AE26E931}" srcOrd="7" destOrd="0" presId="urn:microsoft.com/office/officeart/2005/8/layout/default"/>
    <dgm:cxn modelId="{08C7CF6A-FDEC-4B2B-BD05-4676357A9473}" type="presParOf" srcId="{AD0FA14A-6447-425F-A965-D668E176D43D}" destId="{03A4DF43-DE20-45F5-995C-C82A9F1E41C7}" srcOrd="8" destOrd="0" presId="urn:microsoft.com/office/officeart/2005/8/layout/default"/>
    <dgm:cxn modelId="{02699E0B-EDD8-4082-80C4-7EEE04993CE5}" type="presParOf" srcId="{AD0FA14A-6447-425F-A965-D668E176D43D}" destId="{32A58412-8AA7-4394-AB4C-175D52F4DF38}" srcOrd="9" destOrd="0" presId="urn:microsoft.com/office/officeart/2005/8/layout/default"/>
    <dgm:cxn modelId="{41AE8225-CA2A-4042-8A94-97090417FCBF}" type="presParOf" srcId="{AD0FA14A-6447-425F-A965-D668E176D43D}" destId="{2798B3A2-42F0-45DE-B3A3-FB2B40736733}" srcOrd="10" destOrd="0" presId="urn:microsoft.com/office/officeart/2005/8/layout/default"/>
    <dgm:cxn modelId="{FF0FCAB5-C187-42B9-8D77-C67D6D32CB58}" type="presParOf" srcId="{AD0FA14A-6447-425F-A965-D668E176D43D}" destId="{DB43CC5D-C5C5-4D16-8ED4-33CC7F6CB1BD}" srcOrd="11" destOrd="0" presId="urn:microsoft.com/office/officeart/2005/8/layout/default"/>
    <dgm:cxn modelId="{F8A11AA4-2438-485B-9974-E7E29AFD7B36}" type="presParOf" srcId="{AD0FA14A-6447-425F-A965-D668E176D43D}" destId="{71E25FAE-A172-4EB1-ACC2-FAA6CF42B13E}" srcOrd="12" destOrd="0" presId="urn:microsoft.com/office/officeart/2005/8/layout/default"/>
    <dgm:cxn modelId="{83417C19-583B-45BC-81EB-5388883E2142}" type="presParOf" srcId="{AD0FA14A-6447-425F-A965-D668E176D43D}" destId="{12ECAE60-A391-4453-AC33-892ADFD61C73}" srcOrd="13" destOrd="0" presId="urn:microsoft.com/office/officeart/2005/8/layout/default"/>
    <dgm:cxn modelId="{B614C144-3B47-45E3-B3AD-632CDF9FD791}" type="presParOf" srcId="{AD0FA14A-6447-425F-A965-D668E176D43D}" destId="{33E70895-527D-495B-964D-9A7CD99E8278}" srcOrd="14" destOrd="0" presId="urn:microsoft.com/office/officeart/2005/8/layout/default"/>
    <dgm:cxn modelId="{5BFF5FA4-9BF4-4DE1-BD68-18C80CF89AB7}" type="presParOf" srcId="{AD0FA14A-6447-425F-A965-D668E176D43D}" destId="{C7BFBFC0-6AF6-4CFD-B002-E726F44E0AFE}" srcOrd="15" destOrd="0" presId="urn:microsoft.com/office/officeart/2005/8/layout/default"/>
    <dgm:cxn modelId="{FD1DFE7F-36DD-45BD-8FA3-FCC3A5C228B0}" type="presParOf" srcId="{AD0FA14A-6447-425F-A965-D668E176D43D}" destId="{8DA9ACAC-E198-49C5-A9B6-104394B21D8F}" srcOrd="16" destOrd="0" presId="urn:microsoft.com/office/officeart/2005/8/layout/default"/>
    <dgm:cxn modelId="{73503D50-8AE4-4D54-828E-9B1EA329DB6B}" type="presParOf" srcId="{AD0FA14A-6447-425F-A965-D668E176D43D}" destId="{B9852120-8C73-4782-83C9-9378FCDD8A1F}" srcOrd="17" destOrd="0" presId="urn:microsoft.com/office/officeart/2005/8/layout/default"/>
    <dgm:cxn modelId="{38CFA628-1746-451B-8DE2-789DBD1F767B}" type="presParOf" srcId="{AD0FA14A-6447-425F-A965-D668E176D43D}" destId="{92981FAD-E4B7-45D3-8085-CDA1C9B2D38D}" srcOrd="18" destOrd="0" presId="urn:microsoft.com/office/officeart/2005/8/layout/default"/>
    <dgm:cxn modelId="{D702679A-6BE4-47C0-B418-ECEB1C68B30D}" type="presParOf" srcId="{AD0FA14A-6447-425F-A965-D668E176D43D}" destId="{15B43C0B-9A86-4C1B-9D04-DF62E71C5943}" srcOrd="19" destOrd="0" presId="urn:microsoft.com/office/officeart/2005/8/layout/default"/>
    <dgm:cxn modelId="{769E404A-7E20-442F-8CC0-E99D373799A7}" type="presParOf" srcId="{AD0FA14A-6447-425F-A965-D668E176D43D}" destId="{F7DB1946-C1EB-41CD-BB32-6BAC0475BFB5}"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4294B-7719-405C-BA9E-E92E196358C8}">
      <dsp:nvSpPr>
        <dsp:cNvPr id="0" name=""/>
        <dsp:cNvSpPr/>
      </dsp:nvSpPr>
      <dsp:spPr>
        <a:xfrm>
          <a:off x="1968957" y="48621"/>
          <a:ext cx="2007081" cy="371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0" numCol="1" spcCol="1270" anchor="b" anchorCtr="0">
          <a:noAutofit/>
        </a:bodyPr>
        <a:lstStyle/>
        <a:p>
          <a:pPr marL="0" lvl="0" indent="0" algn="l" defTabSz="889000">
            <a:lnSpc>
              <a:spcPct val="90000"/>
            </a:lnSpc>
            <a:spcBef>
              <a:spcPct val="0"/>
            </a:spcBef>
            <a:spcAft>
              <a:spcPct val="35000"/>
            </a:spcAft>
            <a:buNone/>
          </a:pPr>
          <a:endParaRPr lang="en-SG" sz="2000" kern="1200"/>
        </a:p>
      </dsp:txBody>
      <dsp:txXfrm>
        <a:off x="1968957" y="48621"/>
        <a:ext cx="2007081" cy="371372"/>
      </dsp:txXfrm>
    </dsp:sp>
    <dsp:sp modelId="{760EEA01-D39C-42B2-B288-0E8677BE396E}">
      <dsp:nvSpPr>
        <dsp:cNvPr id="0" name=""/>
        <dsp:cNvSpPr/>
      </dsp:nvSpPr>
      <dsp:spPr>
        <a:xfrm>
          <a:off x="158279" y="0"/>
          <a:ext cx="5628437" cy="2878355"/>
        </a:xfrm>
        <a:prstGeom prst="rect">
          <a:avLst/>
        </a:prstGeom>
        <a:blipFill rotWithShape="1">
          <a:blip xmlns:r="http://schemas.openxmlformats.org/officeDocument/2006/relationships" r:embed="rId1"/>
          <a:srcRect/>
          <a:stretch>
            <a:fillRect t="-3000" b="-3000"/>
          </a:stretch>
        </a:blipFill>
        <a:ln w="28575" cap="rnd" cmpd="sng" algn="ctr">
          <a:solidFill>
            <a:scrgbClr r="0" g="0" b="0"/>
          </a:solidFill>
          <a:prstDash val="solid"/>
        </a:ln>
        <a:effectLst/>
      </dsp:spPr>
      <dsp:style>
        <a:lnRef idx="2">
          <a:scrgbClr r="0" g="0" b="0"/>
        </a:lnRef>
        <a:fillRef idx="1">
          <a:scrgbClr r="0" g="0" b="0"/>
        </a:fillRef>
        <a:effectRef idx="0">
          <a:scrgbClr r="0" g="0" b="0"/>
        </a:effectRef>
        <a:fontRef idx="minor"/>
      </dsp:style>
    </dsp:sp>
    <dsp:sp modelId="{EE793BB9-E556-46C4-AD51-85E736582862}">
      <dsp:nvSpPr>
        <dsp:cNvPr id="0" name=""/>
        <dsp:cNvSpPr/>
      </dsp:nvSpPr>
      <dsp:spPr>
        <a:xfrm>
          <a:off x="7809560" y="48621"/>
          <a:ext cx="2007081" cy="371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0" numCol="1" spcCol="1270" anchor="b" anchorCtr="0">
          <a:noAutofit/>
        </a:bodyPr>
        <a:lstStyle/>
        <a:p>
          <a:pPr marL="0" lvl="0" indent="0" algn="l" defTabSz="889000">
            <a:lnSpc>
              <a:spcPct val="90000"/>
            </a:lnSpc>
            <a:spcBef>
              <a:spcPct val="0"/>
            </a:spcBef>
            <a:spcAft>
              <a:spcPct val="35000"/>
            </a:spcAft>
            <a:buNone/>
          </a:pPr>
          <a:endParaRPr lang="en-SG" sz="2000" kern="1200"/>
        </a:p>
      </dsp:txBody>
      <dsp:txXfrm>
        <a:off x="7809560" y="48621"/>
        <a:ext cx="2007081" cy="371372"/>
      </dsp:txXfrm>
    </dsp:sp>
    <dsp:sp modelId="{70A1FB7F-41DD-4117-B86D-EBCF91CA68F4}">
      <dsp:nvSpPr>
        <dsp:cNvPr id="0" name=""/>
        <dsp:cNvSpPr/>
      </dsp:nvSpPr>
      <dsp:spPr>
        <a:xfrm>
          <a:off x="5998882" y="35928"/>
          <a:ext cx="5628437" cy="2824244"/>
        </a:xfrm>
        <a:prstGeom prst="rect">
          <a:avLst/>
        </a:prstGeom>
        <a:blipFill rotWithShape="1">
          <a:blip xmlns:r="http://schemas.openxmlformats.org/officeDocument/2006/relationships" r:embed="rId2"/>
          <a:srcRect/>
          <a:stretch>
            <a:fillRect t="-4000" b="-4000"/>
          </a:stretch>
        </a:blipFill>
        <a:ln w="28575" cap="rnd" cmpd="sng" algn="ctr">
          <a:solidFill>
            <a:scrgbClr r="0" g="0" b="0"/>
          </a:solidFill>
          <a:prstDash val="solid"/>
        </a:ln>
        <a:effectLst/>
      </dsp:spPr>
      <dsp:style>
        <a:lnRef idx="2">
          <a:scrgbClr r="0" g="0" b="0"/>
        </a:lnRef>
        <a:fillRef idx="1">
          <a:scrgbClr r="0" g="0" b="0"/>
        </a:fillRef>
        <a:effectRef idx="0">
          <a:scrgbClr r="0" g="0" b="0"/>
        </a:effectRef>
        <a:fontRef idx="minor"/>
      </dsp:style>
    </dsp:sp>
    <dsp:sp modelId="{0F485675-A7EC-4C9E-907A-03D48F231D08}">
      <dsp:nvSpPr>
        <dsp:cNvPr id="0" name=""/>
        <dsp:cNvSpPr/>
      </dsp:nvSpPr>
      <dsp:spPr>
        <a:xfrm>
          <a:off x="1968957" y="3127684"/>
          <a:ext cx="2007081" cy="371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0" numCol="1" spcCol="1270" anchor="b" anchorCtr="0">
          <a:noAutofit/>
        </a:bodyPr>
        <a:lstStyle/>
        <a:p>
          <a:pPr marL="0" lvl="0" indent="0" algn="l" defTabSz="889000">
            <a:lnSpc>
              <a:spcPct val="90000"/>
            </a:lnSpc>
            <a:spcBef>
              <a:spcPct val="0"/>
            </a:spcBef>
            <a:spcAft>
              <a:spcPct val="35000"/>
            </a:spcAft>
            <a:buNone/>
          </a:pPr>
          <a:endParaRPr lang="en-SG" sz="2000" kern="1200"/>
        </a:p>
      </dsp:txBody>
      <dsp:txXfrm>
        <a:off x="1968957" y="3127684"/>
        <a:ext cx="2007081" cy="371372"/>
      </dsp:txXfrm>
    </dsp:sp>
    <dsp:sp modelId="{A8552B06-1335-4DAE-B809-C8AEC3243145}">
      <dsp:nvSpPr>
        <dsp:cNvPr id="0" name=""/>
        <dsp:cNvSpPr/>
      </dsp:nvSpPr>
      <dsp:spPr>
        <a:xfrm>
          <a:off x="168174" y="3091549"/>
          <a:ext cx="5628437" cy="2878355"/>
        </a:xfrm>
        <a:prstGeom prst="rect">
          <a:avLst/>
        </a:prstGeom>
        <a:blipFill rotWithShape="1">
          <a:blip xmlns:r="http://schemas.openxmlformats.org/officeDocument/2006/relationships" r:embed="rId3"/>
          <a:srcRect/>
          <a:stretch>
            <a:fillRect t="-6000" b="-6000"/>
          </a:stretch>
        </a:blipFill>
        <a:ln w="28575" cap="rnd" cmpd="sng" algn="ctr">
          <a:solidFill>
            <a:scrgbClr r="0" g="0" b="0"/>
          </a:solidFill>
          <a:prstDash val="solid"/>
        </a:ln>
        <a:effectLst/>
      </dsp:spPr>
      <dsp:style>
        <a:lnRef idx="2">
          <a:scrgbClr r="0" g="0" b="0"/>
        </a:lnRef>
        <a:fillRef idx="1">
          <a:scrgbClr r="0" g="0" b="0"/>
        </a:fillRef>
        <a:effectRef idx="0">
          <a:scrgbClr r="0" g="0" b="0"/>
        </a:effectRef>
        <a:fontRef idx="minor"/>
      </dsp:style>
    </dsp:sp>
    <dsp:sp modelId="{3B2EF1CE-52BF-4246-8D0D-D30BDAF501F0}">
      <dsp:nvSpPr>
        <dsp:cNvPr id="0" name=""/>
        <dsp:cNvSpPr/>
      </dsp:nvSpPr>
      <dsp:spPr>
        <a:xfrm>
          <a:off x="7809560" y="3127684"/>
          <a:ext cx="2007081" cy="371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0" numCol="1" spcCol="1270" anchor="b" anchorCtr="0">
          <a:noAutofit/>
        </a:bodyPr>
        <a:lstStyle/>
        <a:p>
          <a:pPr marL="0" lvl="0" indent="0" algn="l" defTabSz="889000">
            <a:lnSpc>
              <a:spcPct val="90000"/>
            </a:lnSpc>
            <a:spcBef>
              <a:spcPct val="0"/>
            </a:spcBef>
            <a:spcAft>
              <a:spcPct val="35000"/>
            </a:spcAft>
            <a:buNone/>
          </a:pPr>
          <a:endParaRPr lang="en-SG" sz="2000" kern="1200"/>
        </a:p>
      </dsp:txBody>
      <dsp:txXfrm>
        <a:off x="7809560" y="3127684"/>
        <a:ext cx="2007081" cy="371372"/>
      </dsp:txXfrm>
    </dsp:sp>
    <dsp:sp modelId="{B674196F-7319-49D1-83B6-926083C6440C}">
      <dsp:nvSpPr>
        <dsp:cNvPr id="0" name=""/>
        <dsp:cNvSpPr/>
      </dsp:nvSpPr>
      <dsp:spPr>
        <a:xfrm>
          <a:off x="5998882" y="3087936"/>
          <a:ext cx="5628437" cy="2878355"/>
        </a:xfrm>
        <a:prstGeom prst="rect">
          <a:avLst/>
        </a:prstGeom>
        <a:blipFill rotWithShape="1">
          <a:blip xmlns:r="http://schemas.openxmlformats.org/officeDocument/2006/relationships" r:embed="rId4"/>
          <a:srcRect/>
          <a:stretch>
            <a:fillRect t="-2000" b="-2000"/>
          </a:stretch>
        </a:blipFill>
        <a:ln w="28575" cap="rnd" cmpd="sng" algn="ctr">
          <a:solidFill>
            <a:scrgbClr r="0" g="0" b="0"/>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7D9C5-4542-46CA-A58F-B42A2A6025EE}">
      <dsp:nvSpPr>
        <dsp:cNvPr id="0" name=""/>
        <dsp:cNvSpPr/>
      </dsp:nvSpPr>
      <dsp:spPr>
        <a:xfrm>
          <a:off x="3080" y="314384"/>
          <a:ext cx="2444055" cy="1466433"/>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SG" sz="1300" b="1" kern="1200" dirty="0">
              <a:solidFill>
                <a:schemeClr val="tx1"/>
              </a:solidFill>
            </a:rPr>
            <a:t>Access</a:t>
          </a:r>
        </a:p>
        <a:p>
          <a:pPr marL="0" lvl="0" indent="0" algn="ctr" defTabSz="577850">
            <a:lnSpc>
              <a:spcPct val="90000"/>
            </a:lnSpc>
            <a:spcBef>
              <a:spcPct val="0"/>
            </a:spcBef>
            <a:spcAft>
              <a:spcPct val="35000"/>
            </a:spcAft>
            <a:buNone/>
          </a:pPr>
          <a:r>
            <a:rPr lang="en-SG" sz="1300" b="0" kern="1200" dirty="0">
              <a:solidFill>
                <a:schemeClr val="tx1"/>
              </a:solidFill>
            </a:rPr>
            <a:t>Door to Door transportation</a:t>
          </a:r>
          <a:endParaRPr lang="en-SG" sz="1300" b="1" kern="1200" dirty="0">
            <a:solidFill>
              <a:schemeClr val="tx1"/>
            </a:solidFill>
          </a:endParaRPr>
        </a:p>
      </dsp:txBody>
      <dsp:txXfrm>
        <a:off x="3080" y="314384"/>
        <a:ext cx="2444055" cy="1466433"/>
      </dsp:txXfrm>
    </dsp:sp>
    <dsp:sp modelId="{0E491A0F-0C4C-44A5-883E-2726BDAD0FFB}">
      <dsp:nvSpPr>
        <dsp:cNvPr id="0" name=""/>
        <dsp:cNvSpPr/>
      </dsp:nvSpPr>
      <dsp:spPr>
        <a:xfrm>
          <a:off x="2691541" y="314384"/>
          <a:ext cx="2444055" cy="1466433"/>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SG" sz="1300" b="1" kern="1200" dirty="0">
              <a:solidFill>
                <a:schemeClr val="tx1"/>
              </a:solidFill>
            </a:rPr>
            <a:t>Aesthetics</a:t>
          </a:r>
        </a:p>
        <a:p>
          <a:pPr marL="0" lvl="0" indent="0" algn="ctr" defTabSz="577850">
            <a:lnSpc>
              <a:spcPct val="90000"/>
            </a:lnSpc>
            <a:spcBef>
              <a:spcPct val="0"/>
            </a:spcBef>
            <a:spcAft>
              <a:spcPct val="35000"/>
            </a:spcAft>
            <a:buNone/>
          </a:pPr>
          <a:r>
            <a:rPr lang="en-SG" sz="1300" kern="1200" dirty="0">
              <a:solidFill>
                <a:schemeClr val="tx1"/>
              </a:solidFill>
            </a:rPr>
            <a:t>The Buses need to be in good condition  and bus captains responsible</a:t>
          </a:r>
        </a:p>
      </dsp:txBody>
      <dsp:txXfrm>
        <a:off x="2691541" y="314384"/>
        <a:ext cx="2444055" cy="1466433"/>
      </dsp:txXfrm>
    </dsp:sp>
    <dsp:sp modelId="{6E9AA866-E5D1-47E1-A6D2-8B07F9D8FE34}">
      <dsp:nvSpPr>
        <dsp:cNvPr id="0" name=""/>
        <dsp:cNvSpPr/>
      </dsp:nvSpPr>
      <dsp:spPr>
        <a:xfrm>
          <a:off x="5380002" y="314384"/>
          <a:ext cx="2444055" cy="1466433"/>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SG" sz="1300" b="1" kern="1200" dirty="0">
              <a:solidFill>
                <a:schemeClr val="tx1"/>
              </a:solidFill>
            </a:rPr>
            <a:t>Attentiveness/ Helpfulness</a:t>
          </a:r>
        </a:p>
        <a:p>
          <a:pPr marL="0" lvl="0" indent="0" algn="ctr" defTabSz="577850">
            <a:lnSpc>
              <a:spcPct val="90000"/>
            </a:lnSpc>
            <a:spcBef>
              <a:spcPct val="0"/>
            </a:spcBef>
            <a:spcAft>
              <a:spcPct val="35000"/>
            </a:spcAft>
            <a:buNone/>
          </a:pPr>
          <a:r>
            <a:rPr lang="en-SG" sz="1300" kern="1200" dirty="0">
              <a:solidFill>
                <a:schemeClr val="tx1"/>
              </a:solidFill>
            </a:rPr>
            <a:t>Bus Captains performance based on empathy towards commuters</a:t>
          </a:r>
        </a:p>
      </dsp:txBody>
      <dsp:txXfrm>
        <a:off x="5380002" y="314384"/>
        <a:ext cx="2444055" cy="1466433"/>
      </dsp:txXfrm>
    </dsp:sp>
    <dsp:sp modelId="{DE217B9D-FF88-4667-B65C-C36D53542B6A}">
      <dsp:nvSpPr>
        <dsp:cNvPr id="0" name=""/>
        <dsp:cNvSpPr/>
      </dsp:nvSpPr>
      <dsp:spPr>
        <a:xfrm>
          <a:off x="8068463" y="314384"/>
          <a:ext cx="2444055" cy="1466433"/>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SG" sz="1300" b="1" kern="1200" dirty="0">
              <a:solidFill>
                <a:schemeClr val="tx1"/>
              </a:solidFill>
            </a:rPr>
            <a:t>Comfort</a:t>
          </a:r>
        </a:p>
        <a:p>
          <a:pPr marL="0" lvl="0" indent="0" algn="ctr" defTabSz="577850">
            <a:lnSpc>
              <a:spcPct val="90000"/>
            </a:lnSpc>
            <a:spcBef>
              <a:spcPct val="0"/>
            </a:spcBef>
            <a:spcAft>
              <a:spcPct val="35000"/>
            </a:spcAft>
            <a:buNone/>
          </a:pPr>
          <a:r>
            <a:rPr lang="en-SG" sz="1300" b="0" kern="1200" dirty="0">
              <a:solidFill>
                <a:schemeClr val="tx1"/>
              </a:solidFill>
            </a:rPr>
            <a:t>Company to ensure bus captains drive safely and  maintain good quality buses</a:t>
          </a:r>
        </a:p>
      </dsp:txBody>
      <dsp:txXfrm>
        <a:off x="8068463" y="314384"/>
        <a:ext cx="2444055" cy="1466433"/>
      </dsp:txXfrm>
    </dsp:sp>
    <dsp:sp modelId="{03A4DF43-DE20-45F5-995C-C82A9F1E41C7}">
      <dsp:nvSpPr>
        <dsp:cNvPr id="0" name=""/>
        <dsp:cNvSpPr/>
      </dsp:nvSpPr>
      <dsp:spPr>
        <a:xfrm>
          <a:off x="3080" y="2025222"/>
          <a:ext cx="2444055" cy="1466433"/>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SG" sz="1300" b="1" kern="1200" dirty="0">
              <a:solidFill>
                <a:schemeClr val="tx1"/>
              </a:solidFill>
            </a:rPr>
            <a:t>Commitment</a:t>
          </a:r>
        </a:p>
        <a:p>
          <a:pPr marL="0" lvl="0" indent="0" algn="ctr" defTabSz="577850">
            <a:lnSpc>
              <a:spcPct val="90000"/>
            </a:lnSpc>
            <a:spcBef>
              <a:spcPct val="0"/>
            </a:spcBef>
            <a:spcAft>
              <a:spcPct val="35000"/>
            </a:spcAft>
            <a:buNone/>
          </a:pPr>
          <a:r>
            <a:rPr lang="en-SG" sz="1300" kern="1200" dirty="0">
              <a:solidFill>
                <a:schemeClr val="tx1"/>
              </a:solidFill>
            </a:rPr>
            <a:t>Maintain the promised time lines e.g. waiting time less than 15 mins</a:t>
          </a:r>
          <a:endParaRPr lang="en-SG" sz="1300" b="1" kern="1200" dirty="0">
            <a:solidFill>
              <a:schemeClr val="tx1"/>
            </a:solidFill>
          </a:endParaRPr>
        </a:p>
      </dsp:txBody>
      <dsp:txXfrm>
        <a:off x="3080" y="2025222"/>
        <a:ext cx="2444055" cy="1466433"/>
      </dsp:txXfrm>
    </dsp:sp>
    <dsp:sp modelId="{2798B3A2-42F0-45DE-B3A3-FB2B40736733}">
      <dsp:nvSpPr>
        <dsp:cNvPr id="0" name=""/>
        <dsp:cNvSpPr/>
      </dsp:nvSpPr>
      <dsp:spPr>
        <a:xfrm>
          <a:off x="2691541" y="2025222"/>
          <a:ext cx="2444055" cy="1466433"/>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SG" sz="1300" b="1" kern="1200" dirty="0">
              <a:solidFill>
                <a:schemeClr val="tx1"/>
              </a:solidFill>
            </a:rPr>
            <a:t>Communication</a:t>
          </a:r>
        </a:p>
        <a:p>
          <a:pPr marL="0" lvl="0" indent="0" algn="ctr" defTabSz="577850">
            <a:lnSpc>
              <a:spcPct val="90000"/>
            </a:lnSpc>
            <a:spcBef>
              <a:spcPct val="0"/>
            </a:spcBef>
            <a:spcAft>
              <a:spcPct val="35000"/>
            </a:spcAft>
            <a:buNone/>
          </a:pPr>
          <a:r>
            <a:rPr lang="en-SG" sz="1300" kern="1200" dirty="0">
              <a:solidFill>
                <a:schemeClr val="tx1"/>
              </a:solidFill>
            </a:rPr>
            <a:t>User friendly app and accurate information in sync with the bus captain app</a:t>
          </a:r>
          <a:endParaRPr lang="en-SG" sz="1300" b="1" kern="1200" dirty="0">
            <a:solidFill>
              <a:schemeClr val="tx1"/>
            </a:solidFill>
          </a:endParaRPr>
        </a:p>
      </dsp:txBody>
      <dsp:txXfrm>
        <a:off x="2691541" y="2025222"/>
        <a:ext cx="2444055" cy="1466433"/>
      </dsp:txXfrm>
    </dsp:sp>
    <dsp:sp modelId="{71E25FAE-A172-4EB1-ACC2-FAA6CF42B13E}">
      <dsp:nvSpPr>
        <dsp:cNvPr id="0" name=""/>
        <dsp:cNvSpPr/>
      </dsp:nvSpPr>
      <dsp:spPr>
        <a:xfrm>
          <a:off x="5380002" y="2025222"/>
          <a:ext cx="2444055" cy="1466433"/>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SG" sz="1300" b="1" kern="1200" dirty="0">
              <a:solidFill>
                <a:schemeClr val="tx1"/>
              </a:solidFill>
            </a:rPr>
            <a:t>Competence/Courtesy</a:t>
          </a:r>
        </a:p>
        <a:p>
          <a:pPr marL="0" lvl="0" indent="0" algn="ctr" defTabSz="577850">
            <a:lnSpc>
              <a:spcPct val="90000"/>
            </a:lnSpc>
            <a:spcBef>
              <a:spcPct val="0"/>
            </a:spcBef>
            <a:spcAft>
              <a:spcPct val="35000"/>
            </a:spcAft>
            <a:buNone/>
          </a:pPr>
          <a:r>
            <a:rPr lang="en-SG" sz="1300" kern="1200" dirty="0">
              <a:solidFill>
                <a:schemeClr val="tx1"/>
              </a:solidFill>
            </a:rPr>
            <a:t>Professional  bus captains hired  and groomed to service the customers the best way and the companies to also provide training for the same</a:t>
          </a:r>
          <a:endParaRPr lang="en-SG" sz="1300" b="1" kern="1200" dirty="0">
            <a:solidFill>
              <a:schemeClr val="tx1"/>
            </a:solidFill>
          </a:endParaRPr>
        </a:p>
      </dsp:txBody>
      <dsp:txXfrm>
        <a:off x="5380002" y="2025222"/>
        <a:ext cx="2444055" cy="1466433"/>
      </dsp:txXfrm>
    </dsp:sp>
    <dsp:sp modelId="{33E70895-527D-495B-964D-9A7CD99E8278}">
      <dsp:nvSpPr>
        <dsp:cNvPr id="0" name=""/>
        <dsp:cNvSpPr/>
      </dsp:nvSpPr>
      <dsp:spPr>
        <a:xfrm>
          <a:off x="8068463" y="2025222"/>
          <a:ext cx="2444055" cy="1466433"/>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SG" sz="1300" b="1" kern="1200" dirty="0">
              <a:solidFill>
                <a:schemeClr val="tx1"/>
              </a:solidFill>
            </a:rPr>
            <a:t>Functionality/Flexibility</a:t>
          </a:r>
        </a:p>
        <a:p>
          <a:pPr marL="0" lvl="0" indent="0" algn="ctr" defTabSz="577850">
            <a:lnSpc>
              <a:spcPct val="90000"/>
            </a:lnSpc>
            <a:spcBef>
              <a:spcPct val="0"/>
            </a:spcBef>
            <a:spcAft>
              <a:spcPct val="35000"/>
            </a:spcAft>
            <a:buNone/>
          </a:pPr>
          <a:r>
            <a:rPr lang="en-SG" sz="1300" kern="1200" dirty="0">
              <a:solidFill>
                <a:schemeClr val="tx1"/>
              </a:solidFill>
            </a:rPr>
            <a:t>Commute distance minimized using the Dynamic routing algorithms and the routes optimised as per the request received</a:t>
          </a:r>
          <a:endParaRPr lang="en-SG" sz="1300" b="1" kern="1200" dirty="0">
            <a:solidFill>
              <a:schemeClr val="tx1"/>
            </a:solidFill>
          </a:endParaRPr>
        </a:p>
      </dsp:txBody>
      <dsp:txXfrm>
        <a:off x="8068463" y="2025222"/>
        <a:ext cx="2444055" cy="1466433"/>
      </dsp:txXfrm>
    </dsp:sp>
    <dsp:sp modelId="{8DA9ACAC-E198-49C5-A9B6-104394B21D8F}">
      <dsp:nvSpPr>
        <dsp:cNvPr id="0" name=""/>
        <dsp:cNvSpPr/>
      </dsp:nvSpPr>
      <dsp:spPr>
        <a:xfrm>
          <a:off x="1347311" y="3736061"/>
          <a:ext cx="2444055" cy="1466433"/>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SG" sz="1300" b="1" kern="1200" dirty="0">
              <a:solidFill>
                <a:schemeClr val="tx1"/>
              </a:solidFill>
            </a:rPr>
            <a:t>Integrity</a:t>
          </a:r>
        </a:p>
        <a:p>
          <a:pPr marL="0" lvl="0" indent="0" algn="ctr" defTabSz="577850">
            <a:lnSpc>
              <a:spcPct val="90000"/>
            </a:lnSpc>
            <a:spcBef>
              <a:spcPct val="0"/>
            </a:spcBef>
            <a:spcAft>
              <a:spcPct val="35000"/>
            </a:spcAft>
            <a:buNone/>
          </a:pPr>
          <a:r>
            <a:rPr lang="en-SG" sz="1300" kern="1200" dirty="0">
              <a:solidFill>
                <a:schemeClr val="tx1"/>
              </a:solidFill>
            </a:rPr>
            <a:t>The customers fare, the waiting time and the travel time will be given at the time of booking</a:t>
          </a:r>
          <a:endParaRPr lang="en-SG" sz="1300" b="1" kern="1200" dirty="0">
            <a:solidFill>
              <a:schemeClr val="tx1"/>
            </a:solidFill>
          </a:endParaRPr>
        </a:p>
      </dsp:txBody>
      <dsp:txXfrm>
        <a:off x="1347311" y="3736061"/>
        <a:ext cx="2444055" cy="1466433"/>
      </dsp:txXfrm>
    </dsp:sp>
    <dsp:sp modelId="{92981FAD-E4B7-45D3-8085-CDA1C9B2D38D}">
      <dsp:nvSpPr>
        <dsp:cNvPr id="0" name=""/>
        <dsp:cNvSpPr/>
      </dsp:nvSpPr>
      <dsp:spPr>
        <a:xfrm>
          <a:off x="4035772" y="3736061"/>
          <a:ext cx="2444055" cy="1466433"/>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SG" sz="1300" b="1" kern="1200" dirty="0">
              <a:solidFill>
                <a:schemeClr val="tx1"/>
              </a:solidFill>
            </a:rPr>
            <a:t>Reliability</a:t>
          </a:r>
        </a:p>
        <a:p>
          <a:pPr marL="0" lvl="0" indent="0" algn="ctr" defTabSz="577850">
            <a:lnSpc>
              <a:spcPct val="90000"/>
            </a:lnSpc>
            <a:spcBef>
              <a:spcPct val="0"/>
            </a:spcBef>
            <a:spcAft>
              <a:spcPct val="35000"/>
            </a:spcAft>
            <a:buNone/>
          </a:pPr>
          <a:r>
            <a:rPr lang="en-SG" sz="1300" kern="1200" dirty="0">
              <a:solidFill>
                <a:schemeClr val="tx1"/>
              </a:solidFill>
            </a:rPr>
            <a:t>The KPI as set will be maintained 95% of the time such as the buses will arrive at the time promised etc.</a:t>
          </a:r>
          <a:endParaRPr lang="en-SG" sz="1300" b="1" kern="1200" dirty="0">
            <a:solidFill>
              <a:schemeClr val="tx1"/>
            </a:solidFill>
          </a:endParaRPr>
        </a:p>
      </dsp:txBody>
      <dsp:txXfrm>
        <a:off x="4035772" y="3736061"/>
        <a:ext cx="2444055" cy="1466433"/>
      </dsp:txXfrm>
    </dsp:sp>
    <dsp:sp modelId="{F7DB1946-C1EB-41CD-BB32-6BAC0475BFB5}">
      <dsp:nvSpPr>
        <dsp:cNvPr id="0" name=""/>
        <dsp:cNvSpPr/>
      </dsp:nvSpPr>
      <dsp:spPr>
        <a:xfrm>
          <a:off x="6724233" y="3736061"/>
          <a:ext cx="2444055" cy="1466433"/>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SG" sz="1300" b="1" kern="1200" dirty="0">
              <a:solidFill>
                <a:schemeClr val="tx1"/>
              </a:solidFill>
            </a:rPr>
            <a:t>Security</a:t>
          </a:r>
        </a:p>
        <a:p>
          <a:pPr marL="0" lvl="0" indent="0" algn="ctr" defTabSz="577850">
            <a:lnSpc>
              <a:spcPct val="90000"/>
            </a:lnSpc>
            <a:spcBef>
              <a:spcPct val="0"/>
            </a:spcBef>
            <a:spcAft>
              <a:spcPct val="35000"/>
            </a:spcAft>
            <a:buNone/>
          </a:pPr>
          <a:r>
            <a:rPr lang="en-SG" sz="1300" kern="1200" dirty="0">
              <a:solidFill>
                <a:schemeClr val="tx1"/>
              </a:solidFill>
            </a:rPr>
            <a:t>The security of the customers will be ensured . </a:t>
          </a:r>
          <a:r>
            <a:rPr lang="en-SG" sz="1300" kern="1200" dirty="0" err="1">
              <a:solidFill>
                <a:schemeClr val="tx1"/>
              </a:solidFill>
            </a:rPr>
            <a:t>Eg.</a:t>
          </a:r>
          <a:r>
            <a:rPr lang="en-SG" sz="1300" kern="1200" dirty="0">
              <a:solidFill>
                <a:schemeClr val="tx1"/>
              </a:solidFill>
            </a:rPr>
            <a:t> for the children and senior citizens.</a:t>
          </a:r>
          <a:endParaRPr lang="en-SG" sz="1300" b="1" kern="1200" dirty="0">
            <a:solidFill>
              <a:schemeClr val="tx1"/>
            </a:solidFill>
          </a:endParaRPr>
        </a:p>
      </dsp:txBody>
      <dsp:txXfrm>
        <a:off x="6724233" y="373606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15BFD3-5FFD-486A-BF35-43645D319708}" type="datetimeFigureOut">
              <a:rPr lang="en-SG" smtClean="0"/>
              <a:t>27/9/2018</a:t>
            </a:fld>
            <a:endParaRPr lang="en-SG"/>
          </a:p>
        </p:txBody>
      </p:sp>
      <p:sp>
        <p:nvSpPr>
          <p:cNvPr id="5" name="Footer Placeholder 4"/>
          <p:cNvSpPr>
            <a:spLocks noGrp="1"/>
          </p:cNvSpPr>
          <p:nvPr>
            <p:ph type="ftr" sz="quarter" idx="11"/>
          </p:nvPr>
        </p:nvSpPr>
        <p:spPr/>
        <p:txBody>
          <a:bodyPr/>
          <a:lstStyle/>
          <a:p>
            <a:endParaRPr lang="en-SG"/>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B095F88-45F1-4C59-8698-D3CB6846EE7E}" type="slidenum">
              <a:rPr lang="en-SG" smtClean="0"/>
              <a:t>‹#›</a:t>
            </a:fld>
            <a:endParaRPr lang="en-SG"/>
          </a:p>
        </p:txBody>
      </p:sp>
    </p:spTree>
    <p:extLst>
      <p:ext uri="{BB962C8B-B14F-4D97-AF65-F5344CB8AC3E}">
        <p14:creationId xmlns:p14="http://schemas.microsoft.com/office/powerpoint/2010/main" val="187421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15BFD3-5FFD-486A-BF35-43645D319708}" type="datetimeFigureOut">
              <a:rPr lang="en-SG" smtClean="0"/>
              <a:t>27/9/2018</a:t>
            </a:fld>
            <a:endParaRPr lang="en-SG"/>
          </a:p>
        </p:txBody>
      </p:sp>
      <p:sp>
        <p:nvSpPr>
          <p:cNvPr id="5" name="Footer Placeholder 4"/>
          <p:cNvSpPr>
            <a:spLocks noGrp="1"/>
          </p:cNvSpPr>
          <p:nvPr>
            <p:ph type="ftr" sz="quarter" idx="11"/>
          </p:nvPr>
        </p:nvSpPr>
        <p:spPr/>
        <p:txBody>
          <a:bodyPr/>
          <a:lstStyle/>
          <a:p>
            <a:endParaRPr lang="en-S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095F88-45F1-4C59-8698-D3CB6846EE7E}" type="slidenum">
              <a:rPr lang="en-SG" smtClean="0"/>
              <a:t>‹#›</a:t>
            </a:fld>
            <a:endParaRPr lang="en-SG"/>
          </a:p>
        </p:txBody>
      </p:sp>
    </p:spTree>
    <p:extLst>
      <p:ext uri="{BB962C8B-B14F-4D97-AF65-F5344CB8AC3E}">
        <p14:creationId xmlns:p14="http://schemas.microsoft.com/office/powerpoint/2010/main" val="3081140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15BFD3-5FFD-486A-BF35-43645D319708}" type="datetimeFigureOut">
              <a:rPr lang="en-SG" smtClean="0"/>
              <a:t>27/9/2018</a:t>
            </a:fld>
            <a:endParaRPr lang="en-SG"/>
          </a:p>
        </p:txBody>
      </p:sp>
      <p:sp>
        <p:nvSpPr>
          <p:cNvPr id="5" name="Footer Placeholder 4"/>
          <p:cNvSpPr>
            <a:spLocks noGrp="1"/>
          </p:cNvSpPr>
          <p:nvPr>
            <p:ph type="ftr" sz="quarter" idx="11"/>
          </p:nvPr>
        </p:nvSpPr>
        <p:spPr/>
        <p:txBody>
          <a:bodyPr/>
          <a:lstStyle/>
          <a:p>
            <a:endParaRPr lang="en-SG"/>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095F88-45F1-4C59-8698-D3CB6846EE7E}" type="slidenum">
              <a:rPr lang="en-SG" smtClean="0"/>
              <a:t>‹#›</a:t>
            </a:fld>
            <a:endParaRPr lang="en-S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7147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B15BFD3-5FFD-486A-BF35-43645D319708}" type="datetimeFigureOut">
              <a:rPr lang="en-SG" smtClean="0"/>
              <a:t>27/9/2018</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095F88-45F1-4C59-8698-D3CB6846EE7E}" type="slidenum">
              <a:rPr lang="en-SG" smtClean="0"/>
              <a:t>‹#›</a:t>
            </a:fld>
            <a:endParaRPr lang="en-SG"/>
          </a:p>
        </p:txBody>
      </p:sp>
    </p:spTree>
    <p:extLst>
      <p:ext uri="{BB962C8B-B14F-4D97-AF65-F5344CB8AC3E}">
        <p14:creationId xmlns:p14="http://schemas.microsoft.com/office/powerpoint/2010/main" val="3224974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B15BFD3-5FFD-486A-BF35-43645D319708}" type="datetimeFigureOut">
              <a:rPr lang="en-SG" smtClean="0"/>
              <a:t>27/9/2018</a:t>
            </a:fld>
            <a:endParaRPr lang="en-SG"/>
          </a:p>
        </p:txBody>
      </p:sp>
      <p:sp>
        <p:nvSpPr>
          <p:cNvPr id="6" name="Footer Placeholder 5"/>
          <p:cNvSpPr>
            <a:spLocks noGrp="1"/>
          </p:cNvSpPr>
          <p:nvPr>
            <p:ph type="ftr" sz="quarter" idx="11"/>
          </p:nvPr>
        </p:nvSpPr>
        <p:spPr/>
        <p:txBody>
          <a:bodyPr/>
          <a:lstStyle/>
          <a:p>
            <a:endParaRPr lang="en-SG"/>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095F88-45F1-4C59-8698-D3CB6846EE7E}" type="slidenum">
              <a:rPr lang="en-SG" smtClean="0"/>
              <a:t>‹#›</a:t>
            </a:fld>
            <a:endParaRPr lang="en-S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7870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B15BFD3-5FFD-486A-BF35-43645D319708}" type="datetimeFigureOut">
              <a:rPr lang="en-SG" smtClean="0"/>
              <a:t>27/9/2018</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095F88-45F1-4C59-8698-D3CB6846EE7E}" type="slidenum">
              <a:rPr lang="en-SG" smtClean="0"/>
              <a:t>‹#›</a:t>
            </a:fld>
            <a:endParaRPr lang="en-SG"/>
          </a:p>
        </p:txBody>
      </p:sp>
    </p:spTree>
    <p:extLst>
      <p:ext uri="{BB962C8B-B14F-4D97-AF65-F5344CB8AC3E}">
        <p14:creationId xmlns:p14="http://schemas.microsoft.com/office/powerpoint/2010/main" val="879797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5BFD3-5FFD-486A-BF35-43645D319708}" type="datetimeFigureOut">
              <a:rPr lang="en-SG" smtClean="0"/>
              <a:t>27/9/2018</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095F88-45F1-4C59-8698-D3CB6846EE7E}" type="slidenum">
              <a:rPr lang="en-SG" smtClean="0"/>
              <a:t>‹#›</a:t>
            </a:fld>
            <a:endParaRPr lang="en-SG"/>
          </a:p>
        </p:txBody>
      </p:sp>
    </p:spTree>
    <p:extLst>
      <p:ext uri="{BB962C8B-B14F-4D97-AF65-F5344CB8AC3E}">
        <p14:creationId xmlns:p14="http://schemas.microsoft.com/office/powerpoint/2010/main" val="4055402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5BFD3-5FFD-486A-BF35-43645D319708}" type="datetimeFigureOut">
              <a:rPr lang="en-SG" smtClean="0"/>
              <a:t>27/9/2018</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095F88-45F1-4C59-8698-D3CB6846EE7E}" type="slidenum">
              <a:rPr lang="en-SG" smtClean="0"/>
              <a:t>‹#›</a:t>
            </a:fld>
            <a:endParaRPr lang="en-SG"/>
          </a:p>
        </p:txBody>
      </p:sp>
    </p:spTree>
    <p:extLst>
      <p:ext uri="{BB962C8B-B14F-4D97-AF65-F5344CB8AC3E}">
        <p14:creationId xmlns:p14="http://schemas.microsoft.com/office/powerpoint/2010/main" val="1156600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5BFD3-5FFD-486A-BF35-43645D319708}" type="datetimeFigureOut">
              <a:rPr lang="en-SG" smtClean="0"/>
              <a:t>27/9/2018</a:t>
            </a:fld>
            <a:endParaRPr lang="en-SG"/>
          </a:p>
        </p:txBody>
      </p:sp>
      <p:sp>
        <p:nvSpPr>
          <p:cNvPr id="5" name="Footer Placeholder 4"/>
          <p:cNvSpPr>
            <a:spLocks noGrp="1"/>
          </p:cNvSpPr>
          <p:nvPr>
            <p:ph type="ftr" sz="quarter" idx="11"/>
          </p:nvPr>
        </p:nvSpPr>
        <p:spPr/>
        <p:txBody>
          <a:bodyPr/>
          <a:lstStyle/>
          <a:p>
            <a:endParaRPr lang="en-S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B095F88-45F1-4C59-8698-D3CB6846EE7E}" type="slidenum">
              <a:rPr lang="en-SG" smtClean="0"/>
              <a:t>‹#›</a:t>
            </a:fld>
            <a:endParaRPr lang="en-SG"/>
          </a:p>
        </p:txBody>
      </p:sp>
    </p:spTree>
    <p:extLst>
      <p:ext uri="{BB962C8B-B14F-4D97-AF65-F5344CB8AC3E}">
        <p14:creationId xmlns:p14="http://schemas.microsoft.com/office/powerpoint/2010/main" val="83209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15BFD3-5FFD-486A-BF35-43645D319708}" type="datetimeFigureOut">
              <a:rPr lang="en-SG" smtClean="0"/>
              <a:t>27/9/2018</a:t>
            </a:fld>
            <a:endParaRPr lang="en-SG"/>
          </a:p>
        </p:txBody>
      </p:sp>
      <p:sp>
        <p:nvSpPr>
          <p:cNvPr id="5" name="Footer Placeholder 4"/>
          <p:cNvSpPr>
            <a:spLocks noGrp="1"/>
          </p:cNvSpPr>
          <p:nvPr>
            <p:ph type="ftr" sz="quarter" idx="11"/>
          </p:nvPr>
        </p:nvSpPr>
        <p:spPr/>
        <p:txBody>
          <a:bodyPr/>
          <a:lstStyle/>
          <a:p>
            <a:endParaRPr lang="en-S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B095F88-45F1-4C59-8698-D3CB6846EE7E}" type="slidenum">
              <a:rPr lang="en-SG" smtClean="0"/>
              <a:t>‹#›</a:t>
            </a:fld>
            <a:endParaRPr lang="en-SG"/>
          </a:p>
        </p:txBody>
      </p:sp>
    </p:spTree>
    <p:extLst>
      <p:ext uri="{BB962C8B-B14F-4D97-AF65-F5344CB8AC3E}">
        <p14:creationId xmlns:p14="http://schemas.microsoft.com/office/powerpoint/2010/main" val="887723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15BFD3-5FFD-486A-BF35-43645D319708}" type="datetimeFigureOut">
              <a:rPr lang="en-SG" smtClean="0"/>
              <a:t>27/9/2018</a:t>
            </a:fld>
            <a:endParaRPr lang="en-SG"/>
          </a:p>
        </p:txBody>
      </p:sp>
      <p:sp>
        <p:nvSpPr>
          <p:cNvPr id="6" name="Footer Placeholder 5"/>
          <p:cNvSpPr>
            <a:spLocks noGrp="1"/>
          </p:cNvSpPr>
          <p:nvPr>
            <p:ph type="ftr" sz="quarter" idx="11"/>
          </p:nvPr>
        </p:nvSpPr>
        <p:spPr/>
        <p:txBody>
          <a:bodyPr/>
          <a:lstStyle/>
          <a:p>
            <a:endParaRPr lang="en-SG"/>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B095F88-45F1-4C59-8698-D3CB6846EE7E}" type="slidenum">
              <a:rPr lang="en-SG" smtClean="0"/>
              <a:t>‹#›</a:t>
            </a:fld>
            <a:endParaRPr lang="en-SG"/>
          </a:p>
        </p:txBody>
      </p:sp>
    </p:spTree>
    <p:extLst>
      <p:ext uri="{BB962C8B-B14F-4D97-AF65-F5344CB8AC3E}">
        <p14:creationId xmlns:p14="http://schemas.microsoft.com/office/powerpoint/2010/main" val="85751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15BFD3-5FFD-486A-BF35-43645D319708}" type="datetimeFigureOut">
              <a:rPr lang="en-SG" smtClean="0"/>
              <a:t>27/9/2018</a:t>
            </a:fld>
            <a:endParaRPr lang="en-SG"/>
          </a:p>
        </p:txBody>
      </p:sp>
      <p:sp>
        <p:nvSpPr>
          <p:cNvPr id="8" name="Footer Placeholder 7"/>
          <p:cNvSpPr>
            <a:spLocks noGrp="1"/>
          </p:cNvSpPr>
          <p:nvPr>
            <p:ph type="ftr" sz="quarter" idx="11"/>
          </p:nvPr>
        </p:nvSpPr>
        <p:spPr/>
        <p:txBody>
          <a:bodyPr/>
          <a:lstStyle/>
          <a:p>
            <a:endParaRPr lang="en-SG"/>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B095F88-45F1-4C59-8698-D3CB6846EE7E}" type="slidenum">
              <a:rPr lang="en-SG" smtClean="0"/>
              <a:t>‹#›</a:t>
            </a:fld>
            <a:endParaRPr lang="en-SG"/>
          </a:p>
        </p:txBody>
      </p:sp>
    </p:spTree>
    <p:extLst>
      <p:ext uri="{BB962C8B-B14F-4D97-AF65-F5344CB8AC3E}">
        <p14:creationId xmlns:p14="http://schemas.microsoft.com/office/powerpoint/2010/main" val="1778318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15BFD3-5FFD-486A-BF35-43645D319708}" type="datetimeFigureOut">
              <a:rPr lang="en-SG" smtClean="0"/>
              <a:t>27/9/2018</a:t>
            </a:fld>
            <a:endParaRPr lang="en-SG"/>
          </a:p>
        </p:txBody>
      </p:sp>
      <p:sp>
        <p:nvSpPr>
          <p:cNvPr id="4" name="Footer Placeholder 3"/>
          <p:cNvSpPr>
            <a:spLocks noGrp="1"/>
          </p:cNvSpPr>
          <p:nvPr>
            <p:ph type="ftr" sz="quarter" idx="11"/>
          </p:nvPr>
        </p:nvSpPr>
        <p:spPr/>
        <p:txBody>
          <a:bodyPr/>
          <a:lstStyle/>
          <a:p>
            <a:endParaRPr lang="en-SG"/>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B095F88-45F1-4C59-8698-D3CB6846EE7E}" type="slidenum">
              <a:rPr lang="en-SG" smtClean="0"/>
              <a:t>‹#›</a:t>
            </a:fld>
            <a:endParaRPr lang="en-SG"/>
          </a:p>
        </p:txBody>
      </p:sp>
    </p:spTree>
    <p:extLst>
      <p:ext uri="{BB962C8B-B14F-4D97-AF65-F5344CB8AC3E}">
        <p14:creationId xmlns:p14="http://schemas.microsoft.com/office/powerpoint/2010/main" val="171740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5BFD3-5FFD-486A-BF35-43645D319708}" type="datetimeFigureOut">
              <a:rPr lang="en-SG" smtClean="0"/>
              <a:t>27/9/2018</a:t>
            </a:fld>
            <a:endParaRPr lang="en-SG"/>
          </a:p>
        </p:txBody>
      </p:sp>
      <p:sp>
        <p:nvSpPr>
          <p:cNvPr id="3" name="Footer Placeholder 2"/>
          <p:cNvSpPr>
            <a:spLocks noGrp="1"/>
          </p:cNvSpPr>
          <p:nvPr>
            <p:ph type="ftr" sz="quarter" idx="11"/>
          </p:nvPr>
        </p:nvSpPr>
        <p:spPr/>
        <p:txBody>
          <a:bodyPr/>
          <a:lstStyle/>
          <a:p>
            <a:endParaRPr lang="en-SG"/>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B095F88-45F1-4C59-8698-D3CB6846EE7E}" type="slidenum">
              <a:rPr lang="en-SG" smtClean="0"/>
              <a:t>‹#›</a:t>
            </a:fld>
            <a:endParaRPr lang="en-SG"/>
          </a:p>
        </p:txBody>
      </p:sp>
    </p:spTree>
    <p:extLst>
      <p:ext uri="{BB962C8B-B14F-4D97-AF65-F5344CB8AC3E}">
        <p14:creationId xmlns:p14="http://schemas.microsoft.com/office/powerpoint/2010/main" val="330627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B15BFD3-5FFD-486A-BF35-43645D319708}" type="datetimeFigureOut">
              <a:rPr lang="en-SG" smtClean="0"/>
              <a:t>27/9/2018</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B095F88-45F1-4C59-8698-D3CB6846EE7E}" type="slidenum">
              <a:rPr lang="en-SG" smtClean="0"/>
              <a:t>‹#›</a:t>
            </a:fld>
            <a:endParaRPr lang="en-SG"/>
          </a:p>
        </p:txBody>
      </p:sp>
    </p:spTree>
    <p:extLst>
      <p:ext uri="{BB962C8B-B14F-4D97-AF65-F5344CB8AC3E}">
        <p14:creationId xmlns:p14="http://schemas.microsoft.com/office/powerpoint/2010/main" val="1698094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B15BFD3-5FFD-486A-BF35-43645D319708}" type="datetimeFigureOut">
              <a:rPr lang="en-SG" smtClean="0"/>
              <a:t>27/9/2018</a:t>
            </a:fld>
            <a:endParaRPr lang="en-SG"/>
          </a:p>
        </p:txBody>
      </p:sp>
      <p:sp>
        <p:nvSpPr>
          <p:cNvPr id="6" name="Footer Placeholder 5"/>
          <p:cNvSpPr>
            <a:spLocks noGrp="1"/>
          </p:cNvSpPr>
          <p:nvPr>
            <p:ph type="ftr" sz="quarter" idx="11"/>
          </p:nvPr>
        </p:nvSpPr>
        <p:spPr/>
        <p:txBody>
          <a:bodyPr/>
          <a:lstStyle/>
          <a:p>
            <a:endParaRPr lang="en-S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B095F88-45F1-4C59-8698-D3CB6846EE7E}" type="slidenum">
              <a:rPr lang="en-SG" smtClean="0"/>
              <a:t>‹#›</a:t>
            </a:fld>
            <a:endParaRPr lang="en-SG"/>
          </a:p>
        </p:txBody>
      </p:sp>
    </p:spTree>
    <p:extLst>
      <p:ext uri="{BB962C8B-B14F-4D97-AF65-F5344CB8AC3E}">
        <p14:creationId xmlns:p14="http://schemas.microsoft.com/office/powerpoint/2010/main" val="330607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B15BFD3-5FFD-486A-BF35-43645D319708}" type="datetimeFigureOut">
              <a:rPr lang="en-SG" smtClean="0"/>
              <a:t>27/9/2018</a:t>
            </a:fld>
            <a:endParaRPr lang="en-S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B095F88-45F1-4C59-8698-D3CB6846EE7E}" type="slidenum">
              <a:rPr lang="en-SG" smtClean="0"/>
              <a:t>‹#›</a:t>
            </a:fld>
            <a:endParaRPr lang="en-SG"/>
          </a:p>
        </p:txBody>
      </p:sp>
    </p:spTree>
    <p:extLst>
      <p:ext uri="{BB962C8B-B14F-4D97-AF65-F5344CB8AC3E}">
        <p14:creationId xmlns:p14="http://schemas.microsoft.com/office/powerpoint/2010/main" val="67026726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E51050-95EB-4D1E-A181-82179D6F72EA}"/>
              </a:ext>
            </a:extLst>
          </p:cNvPr>
          <p:cNvSpPr>
            <a:spLocks noGrp="1"/>
          </p:cNvSpPr>
          <p:nvPr>
            <p:ph type="ctrTitle"/>
          </p:nvPr>
        </p:nvSpPr>
        <p:spPr>
          <a:xfrm>
            <a:off x="603316" y="248575"/>
            <a:ext cx="10563362" cy="4145872"/>
          </a:xfrm>
        </p:spPr>
        <p:txBody>
          <a:bodyPr>
            <a:normAutofit/>
          </a:bodyPr>
          <a:lstStyle/>
          <a:p>
            <a:pPr algn="ctr"/>
            <a:r>
              <a:rPr lang="en-US" sz="6000" dirty="0">
                <a:solidFill>
                  <a:schemeClr val="accent1"/>
                </a:solidFill>
              </a:rPr>
              <a:t>MONITORING &amp; EVALUATION FRAMEWORK FOR LTA ON-DEMAND BUS ROUTING SERVICE</a:t>
            </a:r>
            <a:endParaRPr lang="en-SG" sz="6000" dirty="0">
              <a:solidFill>
                <a:schemeClr val="accent1"/>
              </a:solidFill>
            </a:endParaRPr>
          </a:p>
        </p:txBody>
      </p:sp>
      <p:graphicFrame>
        <p:nvGraphicFramePr>
          <p:cNvPr id="6" name="Table 5">
            <a:extLst>
              <a:ext uri="{FF2B5EF4-FFF2-40B4-BE49-F238E27FC236}">
                <a16:creationId xmlns:a16="http://schemas.microsoft.com/office/drawing/2014/main" id="{AEA7E93F-E3A7-4B8E-9FF8-35616F2FFF19}"/>
              </a:ext>
            </a:extLst>
          </p:cNvPr>
          <p:cNvGraphicFramePr>
            <a:graphicFrameLocks noGrp="1"/>
          </p:cNvGraphicFramePr>
          <p:nvPr>
            <p:extLst>
              <p:ext uri="{D42A27DB-BD31-4B8C-83A1-F6EECF244321}">
                <p14:modId xmlns:p14="http://schemas.microsoft.com/office/powerpoint/2010/main" val="3597836780"/>
              </p:ext>
            </p:extLst>
          </p:nvPr>
        </p:nvGraphicFramePr>
        <p:xfrm>
          <a:off x="5166804" y="4715351"/>
          <a:ext cx="6471822" cy="1818783"/>
        </p:xfrm>
        <a:graphic>
          <a:graphicData uri="http://schemas.openxmlformats.org/drawingml/2006/table">
            <a:tbl>
              <a:tblPr>
                <a:tableStyleId>{C4B1156A-380E-4F78-BDF5-A606A8083BF9}</a:tableStyleId>
              </a:tblPr>
              <a:tblGrid>
                <a:gridCol w="3235911">
                  <a:extLst>
                    <a:ext uri="{9D8B030D-6E8A-4147-A177-3AD203B41FA5}">
                      <a16:colId xmlns:a16="http://schemas.microsoft.com/office/drawing/2014/main" val="2996386448"/>
                    </a:ext>
                  </a:extLst>
                </a:gridCol>
                <a:gridCol w="3235911">
                  <a:extLst>
                    <a:ext uri="{9D8B030D-6E8A-4147-A177-3AD203B41FA5}">
                      <a16:colId xmlns:a16="http://schemas.microsoft.com/office/drawing/2014/main" val="2306455864"/>
                    </a:ext>
                  </a:extLst>
                </a:gridCol>
              </a:tblGrid>
              <a:tr h="255075">
                <a:tc>
                  <a:txBody>
                    <a:bodyPr/>
                    <a:lstStyle/>
                    <a:p>
                      <a:pPr>
                        <a:lnSpc>
                          <a:spcPct val="115000"/>
                        </a:lnSpc>
                        <a:spcAft>
                          <a:spcPts val="0"/>
                        </a:spcAft>
                      </a:pPr>
                      <a:r>
                        <a:rPr lang="en-US" sz="2000" b="0" dirty="0">
                          <a:solidFill>
                            <a:schemeClr val="accent1">
                              <a:lumMod val="50000"/>
                            </a:schemeClr>
                          </a:solidFill>
                          <a:effectLst/>
                        </a:rPr>
                        <a:t>Aishwarya Bose</a:t>
                      </a:r>
                      <a:endParaRPr lang="en-SG" sz="2800" b="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15000"/>
                        </a:lnSpc>
                        <a:spcAft>
                          <a:spcPts val="0"/>
                        </a:spcAft>
                      </a:pPr>
                      <a:r>
                        <a:rPr lang="en-SG" sz="2000" b="0">
                          <a:solidFill>
                            <a:schemeClr val="accent1">
                              <a:lumMod val="50000"/>
                            </a:schemeClr>
                          </a:solidFill>
                          <a:effectLst/>
                        </a:rPr>
                        <a:t>     (A0178277M)</a:t>
                      </a:r>
                      <a:endParaRPr lang="en-SG" sz="2800" b="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33597329"/>
                  </a:ext>
                </a:extLst>
              </a:tr>
              <a:tr h="300637">
                <a:tc>
                  <a:txBody>
                    <a:bodyPr/>
                    <a:lstStyle/>
                    <a:p>
                      <a:pPr>
                        <a:lnSpc>
                          <a:spcPct val="115000"/>
                        </a:lnSpc>
                        <a:spcAft>
                          <a:spcPts val="0"/>
                        </a:spcAft>
                      </a:pPr>
                      <a:r>
                        <a:rPr lang="en-US" sz="2000" b="0" dirty="0">
                          <a:solidFill>
                            <a:schemeClr val="accent1">
                              <a:lumMod val="50000"/>
                            </a:schemeClr>
                          </a:solidFill>
                          <a:effectLst/>
                        </a:rPr>
                        <a:t>Ankita Avadhani</a:t>
                      </a:r>
                      <a:endParaRPr lang="en-SG" sz="2800" b="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15000"/>
                        </a:lnSpc>
                        <a:spcAft>
                          <a:spcPts val="0"/>
                        </a:spcAft>
                      </a:pPr>
                      <a:r>
                        <a:rPr lang="en-SG" sz="2000" b="0" dirty="0">
                          <a:solidFill>
                            <a:schemeClr val="accent1">
                              <a:lumMod val="50000"/>
                            </a:schemeClr>
                          </a:solidFill>
                          <a:effectLst/>
                        </a:rPr>
                        <a:t>(</a:t>
                      </a:r>
                      <a:r>
                        <a:rPr lang="en-US" sz="2000" b="0" dirty="0">
                          <a:solidFill>
                            <a:schemeClr val="accent1">
                              <a:lumMod val="50000"/>
                            </a:schemeClr>
                          </a:solidFill>
                          <a:effectLst/>
                        </a:rPr>
                        <a:t>A0178495J</a:t>
                      </a:r>
                      <a:r>
                        <a:rPr lang="en-SG" sz="2000" b="0" dirty="0">
                          <a:solidFill>
                            <a:schemeClr val="accent1">
                              <a:lumMod val="50000"/>
                            </a:schemeClr>
                          </a:solidFill>
                          <a:effectLst/>
                        </a:rPr>
                        <a:t>)</a:t>
                      </a:r>
                      <a:endParaRPr lang="en-SG" sz="2800" b="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1192607"/>
                  </a:ext>
                </a:extLst>
              </a:tr>
              <a:tr h="300637">
                <a:tc>
                  <a:txBody>
                    <a:bodyPr/>
                    <a:lstStyle/>
                    <a:p>
                      <a:pPr>
                        <a:lnSpc>
                          <a:spcPct val="115000"/>
                        </a:lnSpc>
                        <a:spcAft>
                          <a:spcPts val="0"/>
                        </a:spcAft>
                      </a:pPr>
                      <a:r>
                        <a:rPr lang="en-US" sz="2000" b="0" dirty="0">
                          <a:solidFill>
                            <a:schemeClr val="accent1">
                              <a:lumMod val="50000"/>
                            </a:schemeClr>
                          </a:solidFill>
                          <a:effectLst/>
                        </a:rPr>
                        <a:t>Bhabesh Senapati</a:t>
                      </a:r>
                      <a:endParaRPr lang="en-SG" sz="2800" b="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15000"/>
                        </a:lnSpc>
                        <a:spcAft>
                          <a:spcPts val="0"/>
                        </a:spcAft>
                      </a:pPr>
                      <a:r>
                        <a:rPr lang="en-SG" sz="2000" b="0" dirty="0">
                          <a:solidFill>
                            <a:schemeClr val="accent1">
                              <a:lumMod val="50000"/>
                            </a:schemeClr>
                          </a:solidFill>
                          <a:effectLst/>
                        </a:rPr>
                        <a:t>(</a:t>
                      </a:r>
                      <a:r>
                        <a:rPr lang="en-US" sz="2000" b="0" dirty="0">
                          <a:solidFill>
                            <a:schemeClr val="accent1">
                              <a:lumMod val="50000"/>
                            </a:schemeClr>
                          </a:solidFill>
                          <a:effectLst/>
                        </a:rPr>
                        <a:t>A0178349M</a:t>
                      </a:r>
                      <a:r>
                        <a:rPr lang="en-SG" sz="2000" b="0" dirty="0">
                          <a:solidFill>
                            <a:schemeClr val="accent1">
                              <a:lumMod val="50000"/>
                            </a:schemeClr>
                          </a:solidFill>
                          <a:effectLst/>
                        </a:rPr>
                        <a:t>)</a:t>
                      </a:r>
                      <a:endParaRPr lang="en-SG" sz="2800" b="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9981852"/>
                  </a:ext>
                </a:extLst>
              </a:tr>
              <a:tr h="300637">
                <a:tc>
                  <a:txBody>
                    <a:bodyPr/>
                    <a:lstStyle/>
                    <a:p>
                      <a:pPr>
                        <a:lnSpc>
                          <a:spcPct val="115000"/>
                        </a:lnSpc>
                        <a:spcAft>
                          <a:spcPts val="0"/>
                        </a:spcAft>
                      </a:pPr>
                      <a:r>
                        <a:rPr lang="en-US" sz="2000" b="0" dirty="0">
                          <a:solidFill>
                            <a:schemeClr val="accent1">
                              <a:lumMod val="50000"/>
                            </a:schemeClr>
                          </a:solidFill>
                          <a:effectLst/>
                        </a:rPr>
                        <a:t>Misha Singh</a:t>
                      </a:r>
                      <a:endParaRPr lang="en-SG" sz="2800" b="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15000"/>
                        </a:lnSpc>
                        <a:spcAft>
                          <a:spcPts val="0"/>
                        </a:spcAft>
                      </a:pPr>
                      <a:r>
                        <a:rPr lang="en-SG" sz="2000" b="0" dirty="0">
                          <a:solidFill>
                            <a:schemeClr val="accent1">
                              <a:lumMod val="50000"/>
                            </a:schemeClr>
                          </a:solidFill>
                          <a:effectLst/>
                        </a:rPr>
                        <a:t>(</a:t>
                      </a:r>
                      <a:r>
                        <a:rPr lang="en-US" sz="2000" b="0" dirty="0">
                          <a:solidFill>
                            <a:schemeClr val="accent1">
                              <a:lumMod val="50000"/>
                            </a:schemeClr>
                          </a:solidFill>
                          <a:effectLst/>
                        </a:rPr>
                        <a:t>A0178309W</a:t>
                      </a:r>
                      <a:r>
                        <a:rPr lang="en-SG" sz="2000" b="0" dirty="0">
                          <a:solidFill>
                            <a:schemeClr val="accent1">
                              <a:lumMod val="50000"/>
                            </a:schemeClr>
                          </a:solidFill>
                          <a:effectLst/>
                        </a:rPr>
                        <a:t>)</a:t>
                      </a:r>
                      <a:endParaRPr lang="en-SG" sz="2800" b="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85838418"/>
                  </a:ext>
                </a:extLst>
              </a:tr>
              <a:tr h="508143">
                <a:tc>
                  <a:txBody>
                    <a:bodyPr/>
                    <a:lstStyle/>
                    <a:p>
                      <a:pPr>
                        <a:lnSpc>
                          <a:spcPct val="115000"/>
                        </a:lnSpc>
                        <a:spcAft>
                          <a:spcPts val="0"/>
                        </a:spcAft>
                      </a:pPr>
                      <a:r>
                        <a:rPr lang="en-US" sz="2000" b="0">
                          <a:solidFill>
                            <a:schemeClr val="accent1">
                              <a:lumMod val="50000"/>
                            </a:schemeClr>
                          </a:solidFill>
                          <a:effectLst/>
                        </a:rPr>
                        <a:t>Sabrish Gopalakrishnan                                              </a:t>
                      </a:r>
                      <a:endParaRPr lang="en-SG" sz="2800" b="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lnSpc>
                          <a:spcPct val="115000"/>
                        </a:lnSpc>
                        <a:spcAft>
                          <a:spcPts val="0"/>
                        </a:spcAft>
                      </a:pPr>
                      <a:r>
                        <a:rPr lang="en-SG" sz="2000" b="0" dirty="0">
                          <a:solidFill>
                            <a:schemeClr val="accent1">
                              <a:lumMod val="50000"/>
                            </a:schemeClr>
                          </a:solidFill>
                          <a:effectLst/>
                        </a:rPr>
                        <a:t>(</a:t>
                      </a:r>
                      <a:r>
                        <a:rPr lang="en-US" sz="2000" b="0" dirty="0">
                          <a:solidFill>
                            <a:schemeClr val="accent1">
                              <a:lumMod val="50000"/>
                            </a:schemeClr>
                          </a:solidFill>
                          <a:effectLst/>
                        </a:rPr>
                        <a:t>A0178314A</a:t>
                      </a:r>
                      <a:r>
                        <a:rPr lang="en-SG" sz="2000" b="0" dirty="0">
                          <a:solidFill>
                            <a:schemeClr val="accent1">
                              <a:lumMod val="50000"/>
                            </a:schemeClr>
                          </a:solidFill>
                          <a:effectLst/>
                        </a:rPr>
                        <a:t>)</a:t>
                      </a:r>
                      <a:endParaRPr lang="en-SG" sz="2800" b="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8228365"/>
                  </a:ext>
                </a:extLst>
              </a:tr>
            </a:tbl>
          </a:graphicData>
        </a:graphic>
      </p:graphicFrame>
      <p:pic>
        <p:nvPicPr>
          <p:cNvPr id="15362" name="Picture 2" descr="Image result for lta logo">
            <a:extLst>
              <a:ext uri="{FF2B5EF4-FFF2-40B4-BE49-F238E27FC236}">
                <a16:creationId xmlns:a16="http://schemas.microsoft.com/office/drawing/2014/main" id="{B5C88352-F7A9-4F8F-AE8A-B60839ABB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1709" y="0"/>
            <a:ext cx="2640291" cy="7445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8887E03-01B4-469F-A170-8A662EC9EBC6}"/>
              </a:ext>
            </a:extLst>
          </p:cNvPr>
          <p:cNvPicPr>
            <a:picLocks noChangeAspect="1"/>
          </p:cNvPicPr>
          <p:nvPr/>
        </p:nvPicPr>
        <p:blipFill>
          <a:blip r:embed="rId3"/>
          <a:stretch>
            <a:fillRect/>
          </a:stretch>
        </p:blipFill>
        <p:spPr>
          <a:xfrm>
            <a:off x="185474" y="0"/>
            <a:ext cx="3261359" cy="744537"/>
          </a:xfrm>
          <a:prstGeom prst="rect">
            <a:avLst/>
          </a:prstGeom>
        </p:spPr>
      </p:pic>
    </p:spTree>
    <p:extLst>
      <p:ext uri="{BB962C8B-B14F-4D97-AF65-F5344CB8AC3E}">
        <p14:creationId xmlns:p14="http://schemas.microsoft.com/office/powerpoint/2010/main" val="3072487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4C98-70BE-43AC-85A5-29A66FD51A67}"/>
              </a:ext>
            </a:extLst>
          </p:cNvPr>
          <p:cNvSpPr>
            <a:spLocks noGrp="1"/>
          </p:cNvSpPr>
          <p:nvPr>
            <p:ph type="title"/>
          </p:nvPr>
        </p:nvSpPr>
        <p:spPr/>
        <p:txBody>
          <a:bodyPr>
            <a:normAutofit/>
          </a:bodyPr>
          <a:lstStyle/>
          <a:p>
            <a:r>
              <a:rPr lang="en-SG" sz="4400" b="1" dirty="0">
                <a:solidFill>
                  <a:schemeClr val="accent1"/>
                </a:solidFill>
                <a:latin typeface="+mn-lt"/>
                <a:cs typeface="Arial" panose="020B0604020202020204" pitchFamily="34" charset="0"/>
              </a:rPr>
              <a:t>DEMAND FORECASTING</a:t>
            </a:r>
          </a:p>
        </p:txBody>
      </p:sp>
      <p:sp>
        <p:nvSpPr>
          <p:cNvPr id="3" name="Content Placeholder 2">
            <a:extLst>
              <a:ext uri="{FF2B5EF4-FFF2-40B4-BE49-F238E27FC236}">
                <a16:creationId xmlns:a16="http://schemas.microsoft.com/office/drawing/2014/main" id="{9478B81B-C211-43BD-BAE9-494521F45848}"/>
              </a:ext>
            </a:extLst>
          </p:cNvPr>
          <p:cNvSpPr>
            <a:spLocks noGrp="1"/>
          </p:cNvSpPr>
          <p:nvPr>
            <p:ph idx="1"/>
          </p:nvPr>
        </p:nvSpPr>
        <p:spPr>
          <a:xfrm>
            <a:off x="2592924" y="1825625"/>
            <a:ext cx="8760875" cy="4175680"/>
          </a:xfrm>
        </p:spPr>
        <p:txBody>
          <a:bodyPr>
            <a:normAutofit/>
          </a:bodyPr>
          <a:lstStyle/>
          <a:p>
            <a:r>
              <a:rPr lang="en-IN" dirty="0">
                <a:latin typeface="+mj-lt"/>
              </a:rPr>
              <a:t>Passenger Volume by bus stops data - the Tap In/Tap Out data obtained from LTA DataMall website.</a:t>
            </a:r>
          </a:p>
          <a:p>
            <a:r>
              <a:rPr lang="en-IN" dirty="0">
                <a:latin typeface="+mj-lt"/>
              </a:rPr>
              <a:t>API calls and Data Extraction - Postman and Python respectively.</a:t>
            </a:r>
          </a:p>
          <a:p>
            <a:r>
              <a:rPr lang="en-IN" dirty="0">
                <a:latin typeface="+mj-lt"/>
              </a:rPr>
              <a:t>Forecasting - Generalized Linear Model with Negative Binomial distribution</a:t>
            </a:r>
            <a:endParaRPr lang="en-SG" dirty="0">
              <a:latin typeface="+mj-lt"/>
            </a:endParaRPr>
          </a:p>
          <a:p>
            <a:r>
              <a:rPr lang="en-IN" dirty="0">
                <a:latin typeface="+mj-lt"/>
              </a:rPr>
              <a:t> For simulation purposes, we assume</a:t>
            </a:r>
          </a:p>
          <a:p>
            <a:pPr lvl="2"/>
            <a:r>
              <a:rPr lang="en-IN" sz="1800" dirty="0">
                <a:latin typeface="+mj-lt"/>
              </a:rPr>
              <a:t>average passenger demand per bus at 2 pm</a:t>
            </a:r>
          </a:p>
          <a:p>
            <a:pPr lvl="2"/>
            <a:r>
              <a:rPr lang="en-IN" sz="1800" dirty="0">
                <a:latin typeface="+mj-lt"/>
              </a:rPr>
              <a:t>the number of buses arriving per hour at each bus stop is 5. </a:t>
            </a:r>
          </a:p>
          <a:p>
            <a:pPr lvl="2"/>
            <a:r>
              <a:rPr lang="en-IN" sz="1800" dirty="0">
                <a:latin typeface="+mj-lt"/>
              </a:rPr>
              <a:t>approximately 3 passengers ask for on-demand service per minute at all the bus stops along the route of Bus Number 255.</a:t>
            </a:r>
            <a:endParaRPr lang="en-SG" sz="1800" dirty="0">
              <a:latin typeface="+mj-lt"/>
            </a:endParaRPr>
          </a:p>
          <a:p>
            <a:endParaRPr lang="en-IN" dirty="0">
              <a:latin typeface="Bodoni MT" panose="02070603080606020203" pitchFamily="18" charset="0"/>
            </a:endParaRPr>
          </a:p>
          <a:p>
            <a:endParaRPr lang="en-SG" dirty="0">
              <a:latin typeface="Bodoni MT" panose="02070603080606020203" pitchFamily="18" charset="0"/>
            </a:endParaRPr>
          </a:p>
        </p:txBody>
      </p:sp>
    </p:spTree>
    <p:extLst>
      <p:ext uri="{BB962C8B-B14F-4D97-AF65-F5344CB8AC3E}">
        <p14:creationId xmlns:p14="http://schemas.microsoft.com/office/powerpoint/2010/main" val="388351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4DCB-BF8C-41C7-8217-AB791681ABAB}"/>
              </a:ext>
            </a:extLst>
          </p:cNvPr>
          <p:cNvSpPr>
            <a:spLocks noGrp="1"/>
          </p:cNvSpPr>
          <p:nvPr>
            <p:ph type="title"/>
          </p:nvPr>
        </p:nvSpPr>
        <p:spPr/>
        <p:txBody>
          <a:bodyPr>
            <a:normAutofit/>
          </a:bodyPr>
          <a:lstStyle/>
          <a:p>
            <a:r>
              <a:rPr lang="en-SG" sz="4400" b="1" dirty="0">
                <a:solidFill>
                  <a:schemeClr val="accent1"/>
                </a:solidFill>
                <a:latin typeface="+mn-lt"/>
                <a:cs typeface="Arial" panose="020B0604020202020204" pitchFamily="34" charset="0"/>
              </a:rPr>
              <a:t>ROUTE OPTIMISATION </a:t>
            </a:r>
          </a:p>
        </p:txBody>
      </p:sp>
      <p:pic>
        <p:nvPicPr>
          <p:cNvPr id="7" name="Content Placeholder 6">
            <a:extLst>
              <a:ext uri="{FF2B5EF4-FFF2-40B4-BE49-F238E27FC236}">
                <a16:creationId xmlns:a16="http://schemas.microsoft.com/office/drawing/2014/main" id="{D4CBAD4F-5054-495E-B606-1BD6248897D5}"/>
              </a:ext>
            </a:extLst>
          </p:cNvPr>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1278384" y="1905000"/>
            <a:ext cx="4602665" cy="4007528"/>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pic>
      <p:sp>
        <p:nvSpPr>
          <p:cNvPr id="6" name="Content Placeholder 5">
            <a:extLst>
              <a:ext uri="{FF2B5EF4-FFF2-40B4-BE49-F238E27FC236}">
                <a16:creationId xmlns:a16="http://schemas.microsoft.com/office/drawing/2014/main" id="{3BC1BA1B-895F-4B6A-BC5A-07FB04833025}"/>
              </a:ext>
            </a:extLst>
          </p:cNvPr>
          <p:cNvSpPr>
            <a:spLocks noGrp="1"/>
          </p:cNvSpPr>
          <p:nvPr>
            <p:ph sz="half" idx="2"/>
          </p:nvPr>
        </p:nvSpPr>
        <p:spPr>
          <a:xfrm>
            <a:off x="6172199" y="4953001"/>
            <a:ext cx="5839287" cy="1802906"/>
          </a:xfrm>
        </p:spPr>
        <p:txBody>
          <a:bodyPr>
            <a:normAutofit lnSpcReduction="10000"/>
          </a:bodyPr>
          <a:lstStyle/>
          <a:p>
            <a:pPr marL="0" indent="0">
              <a:buNone/>
            </a:pPr>
            <a:r>
              <a:rPr lang="en-US" dirty="0">
                <a:latin typeface="+mj-lt"/>
              </a:rPr>
              <a:t>Each simulation iteration consists of:</a:t>
            </a:r>
            <a:endParaRPr lang="en-SG" dirty="0">
              <a:latin typeface="+mj-lt"/>
            </a:endParaRPr>
          </a:p>
          <a:p>
            <a:pPr lvl="0"/>
            <a:r>
              <a:rPr lang="en-US" dirty="0">
                <a:latin typeface="+mj-lt"/>
              </a:rPr>
              <a:t>Setting up the demand (source-sink vector).</a:t>
            </a:r>
            <a:endParaRPr lang="en-SG" dirty="0">
              <a:latin typeface="+mj-lt"/>
            </a:endParaRPr>
          </a:p>
          <a:p>
            <a:pPr lvl="0"/>
            <a:r>
              <a:rPr lang="en-US" dirty="0">
                <a:latin typeface="+mj-lt"/>
              </a:rPr>
              <a:t>Supplying the graph.</a:t>
            </a:r>
            <a:endParaRPr lang="en-SG" dirty="0">
              <a:latin typeface="+mj-lt"/>
            </a:endParaRPr>
          </a:p>
          <a:p>
            <a:r>
              <a:rPr lang="en-US" dirty="0">
                <a:latin typeface="+mj-lt"/>
              </a:rPr>
              <a:t>Solving the resulting graph – demand optimization problem of minimum cost flow</a:t>
            </a:r>
            <a:endParaRPr lang="en-SG" dirty="0">
              <a:latin typeface="+mj-lt"/>
            </a:endParaRPr>
          </a:p>
        </p:txBody>
      </p:sp>
      <p:pic>
        <p:nvPicPr>
          <p:cNvPr id="8" name="Picture 7">
            <a:extLst>
              <a:ext uri="{FF2B5EF4-FFF2-40B4-BE49-F238E27FC236}">
                <a16:creationId xmlns:a16="http://schemas.microsoft.com/office/drawing/2014/main" id="{8515E342-7BCC-4821-B2D2-C70B1B357D50}"/>
              </a:ext>
            </a:extLst>
          </p:cNvPr>
          <p:cNvPicPr/>
          <p:nvPr/>
        </p:nvPicPr>
        <p:blipFill>
          <a:blip r:embed="rId3"/>
          <a:stretch>
            <a:fillRect/>
          </a:stretch>
        </p:blipFill>
        <p:spPr>
          <a:xfrm>
            <a:off x="6471920" y="1633491"/>
            <a:ext cx="5406402" cy="3160451"/>
          </a:xfrm>
          <a:prstGeom prst="rect">
            <a:avLst/>
          </a:prstGeom>
        </p:spPr>
      </p:pic>
      <p:sp>
        <p:nvSpPr>
          <p:cNvPr id="9" name="Arrow: Right 8">
            <a:extLst>
              <a:ext uri="{FF2B5EF4-FFF2-40B4-BE49-F238E27FC236}">
                <a16:creationId xmlns:a16="http://schemas.microsoft.com/office/drawing/2014/main" id="{B0F892BA-35A7-4F9A-9184-66AFAA8A652B}"/>
              </a:ext>
            </a:extLst>
          </p:cNvPr>
          <p:cNvSpPr/>
          <p:nvPr/>
        </p:nvSpPr>
        <p:spPr>
          <a:xfrm>
            <a:off x="6024880" y="3037840"/>
            <a:ext cx="416560" cy="391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5794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AE9E-3E7B-421D-B64F-94DEF9025185}"/>
              </a:ext>
            </a:extLst>
          </p:cNvPr>
          <p:cNvSpPr>
            <a:spLocks noGrp="1"/>
          </p:cNvSpPr>
          <p:nvPr>
            <p:ph type="title"/>
          </p:nvPr>
        </p:nvSpPr>
        <p:spPr/>
        <p:txBody>
          <a:bodyPr>
            <a:normAutofit/>
          </a:bodyPr>
          <a:lstStyle/>
          <a:p>
            <a:r>
              <a:rPr lang="en-SG" sz="4400" b="1" dirty="0">
                <a:solidFill>
                  <a:schemeClr val="accent1"/>
                </a:solidFill>
                <a:latin typeface="+mn-lt"/>
                <a:cs typeface="Arial" panose="020B0604020202020204" pitchFamily="34" charset="0"/>
              </a:rPr>
              <a:t>ROUTE OPTIMISATION</a:t>
            </a:r>
          </a:p>
        </p:txBody>
      </p:sp>
      <p:sp>
        <p:nvSpPr>
          <p:cNvPr id="3" name="Content Placeholder 2">
            <a:extLst>
              <a:ext uri="{FF2B5EF4-FFF2-40B4-BE49-F238E27FC236}">
                <a16:creationId xmlns:a16="http://schemas.microsoft.com/office/drawing/2014/main" id="{CAFD184E-A7EB-4CF0-9106-6398A84C1D02}"/>
              </a:ext>
            </a:extLst>
          </p:cNvPr>
          <p:cNvSpPr>
            <a:spLocks noGrp="1"/>
          </p:cNvSpPr>
          <p:nvPr>
            <p:ph sz="half" idx="1"/>
          </p:nvPr>
        </p:nvSpPr>
        <p:spPr>
          <a:xfrm>
            <a:off x="2589212" y="2133599"/>
            <a:ext cx="4313864" cy="4462509"/>
          </a:xfrm>
        </p:spPr>
        <p:txBody>
          <a:bodyPr>
            <a:normAutofit/>
          </a:bodyPr>
          <a:lstStyle/>
          <a:p>
            <a:r>
              <a:rPr lang="en-US" dirty="0"/>
              <a:t>For measuring the KPI of distance covered via Dynamic Routing Service, we need to first lay down a Geofence and then calculate the total distance covered by all the bus services via dynamic routing in that Geofence. </a:t>
            </a:r>
          </a:p>
          <a:p>
            <a:r>
              <a:rPr lang="en-US" dirty="0"/>
              <a:t>This measurement of distance travelled by a bus within a pre-designated Geofence can be easily accomplished by several GIS plugins within the GPS systems that will be employed to guide the driver on the route he/she needs to follow. </a:t>
            </a:r>
            <a:endParaRPr lang="en-SG" dirty="0">
              <a:latin typeface="Bodoni MT" panose="02070603080606020203" pitchFamily="18" charset="0"/>
            </a:endParaRPr>
          </a:p>
        </p:txBody>
      </p:sp>
      <p:sp>
        <p:nvSpPr>
          <p:cNvPr id="4" name="Content Placeholder 3">
            <a:extLst>
              <a:ext uri="{FF2B5EF4-FFF2-40B4-BE49-F238E27FC236}">
                <a16:creationId xmlns:a16="http://schemas.microsoft.com/office/drawing/2014/main" id="{6BCB680B-9F41-4481-BCDF-AD497C5BE1CD}"/>
              </a:ext>
            </a:extLst>
          </p:cNvPr>
          <p:cNvSpPr>
            <a:spLocks noGrp="1"/>
          </p:cNvSpPr>
          <p:nvPr>
            <p:ph sz="half" idx="2"/>
          </p:nvPr>
        </p:nvSpPr>
        <p:spPr/>
        <p:txBody>
          <a:bodyPr>
            <a:normAutofit/>
          </a:bodyPr>
          <a:lstStyle/>
          <a:p>
            <a:r>
              <a:rPr lang="en-SG" dirty="0">
                <a:latin typeface="+mj-lt"/>
              </a:rPr>
              <a:t>Travel Distance due to service : 6.1 km</a:t>
            </a:r>
          </a:p>
          <a:p>
            <a:r>
              <a:rPr lang="en-SG" dirty="0">
                <a:latin typeface="+mj-lt"/>
              </a:rPr>
              <a:t>Default travel distance : 10.21 km</a:t>
            </a:r>
          </a:p>
          <a:p>
            <a:r>
              <a:rPr lang="en-SG" dirty="0">
                <a:latin typeface="+mj-lt"/>
              </a:rPr>
              <a:t>Number of buses deployed to satisfy service : 5</a:t>
            </a:r>
          </a:p>
          <a:p>
            <a:r>
              <a:rPr lang="en-SG" dirty="0">
                <a:latin typeface="+mj-lt"/>
              </a:rPr>
              <a:t>Number of via travels : 2</a:t>
            </a:r>
          </a:p>
          <a:p>
            <a:endParaRPr lang="en-SG" dirty="0">
              <a:latin typeface="Bodoni MT" panose="02070603080606020203" pitchFamily="18" charset="0"/>
            </a:endParaRPr>
          </a:p>
        </p:txBody>
      </p:sp>
    </p:spTree>
    <p:extLst>
      <p:ext uri="{BB962C8B-B14F-4D97-AF65-F5344CB8AC3E}">
        <p14:creationId xmlns:p14="http://schemas.microsoft.com/office/powerpoint/2010/main" val="449367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ECB28C-1243-4D55-A056-0D12EE1FF611}"/>
              </a:ext>
            </a:extLst>
          </p:cNvPr>
          <p:cNvSpPr>
            <a:spLocks noGrp="1"/>
          </p:cNvSpPr>
          <p:nvPr>
            <p:ph type="title"/>
          </p:nvPr>
        </p:nvSpPr>
        <p:spPr>
          <a:xfrm>
            <a:off x="634014" y="101601"/>
            <a:ext cx="10923973" cy="555347"/>
          </a:xfrm>
        </p:spPr>
        <p:txBody>
          <a:bodyPr>
            <a:noAutofit/>
          </a:bodyPr>
          <a:lstStyle/>
          <a:p>
            <a:r>
              <a:rPr lang="en-SG" sz="4000" b="1" dirty="0">
                <a:solidFill>
                  <a:schemeClr val="accent1"/>
                </a:solidFill>
                <a:latin typeface="+mn-lt"/>
                <a:cs typeface="Arial" panose="020B0604020202020204" pitchFamily="34" charset="0"/>
              </a:rPr>
              <a:t>BUS ROUTE 1 &amp; 2</a:t>
            </a:r>
          </a:p>
        </p:txBody>
      </p:sp>
      <p:graphicFrame>
        <p:nvGraphicFramePr>
          <p:cNvPr id="12" name="Diagram 11">
            <a:extLst>
              <a:ext uri="{FF2B5EF4-FFF2-40B4-BE49-F238E27FC236}">
                <a16:creationId xmlns:a16="http://schemas.microsoft.com/office/drawing/2014/main" id="{2FE23D50-E8EC-4C07-A81D-6FB5180F53AF}"/>
              </a:ext>
            </a:extLst>
          </p:cNvPr>
          <p:cNvGraphicFramePr/>
          <p:nvPr>
            <p:extLst>
              <p:ext uri="{D42A27DB-BD31-4B8C-83A1-F6EECF244321}">
                <p14:modId xmlns:p14="http://schemas.microsoft.com/office/powerpoint/2010/main" val="709592181"/>
              </p:ext>
            </p:extLst>
          </p:nvPr>
        </p:nvGraphicFramePr>
        <p:xfrm>
          <a:off x="203200" y="781234"/>
          <a:ext cx="11785600" cy="59751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5764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ECB28C-1243-4D55-A056-0D12EE1FF611}"/>
              </a:ext>
            </a:extLst>
          </p:cNvPr>
          <p:cNvSpPr>
            <a:spLocks noGrp="1"/>
          </p:cNvSpPr>
          <p:nvPr>
            <p:ph type="title"/>
          </p:nvPr>
        </p:nvSpPr>
        <p:spPr>
          <a:xfrm>
            <a:off x="634014" y="101601"/>
            <a:ext cx="10923973" cy="699178"/>
          </a:xfrm>
          <a:ln w="38100">
            <a:noFill/>
          </a:ln>
        </p:spPr>
        <p:txBody>
          <a:bodyPr>
            <a:noAutofit/>
          </a:bodyPr>
          <a:lstStyle/>
          <a:p>
            <a:r>
              <a:rPr lang="en-SG" sz="4000" b="1" dirty="0">
                <a:solidFill>
                  <a:schemeClr val="accent1"/>
                </a:solidFill>
                <a:latin typeface="+mn-lt"/>
                <a:cs typeface="Arial" panose="020B0604020202020204" pitchFamily="34" charset="0"/>
              </a:rPr>
              <a:t>BUS ROUTE 3, 4 &amp; 5</a:t>
            </a:r>
          </a:p>
        </p:txBody>
      </p:sp>
      <p:grpSp>
        <p:nvGrpSpPr>
          <p:cNvPr id="2" name="Group 1">
            <a:extLst>
              <a:ext uri="{FF2B5EF4-FFF2-40B4-BE49-F238E27FC236}">
                <a16:creationId xmlns:a16="http://schemas.microsoft.com/office/drawing/2014/main" id="{C6FE81F7-10A6-4FB2-840A-8512BB4C8079}"/>
              </a:ext>
            </a:extLst>
          </p:cNvPr>
          <p:cNvGrpSpPr/>
          <p:nvPr/>
        </p:nvGrpSpPr>
        <p:grpSpPr>
          <a:xfrm>
            <a:off x="216049" y="735229"/>
            <a:ext cx="11770064" cy="6122771"/>
            <a:chOff x="216049" y="735229"/>
            <a:chExt cx="11770064" cy="6122771"/>
          </a:xfrm>
        </p:grpSpPr>
        <p:sp>
          <p:nvSpPr>
            <p:cNvPr id="3" name="Freeform: Shape 2">
              <a:extLst>
                <a:ext uri="{FF2B5EF4-FFF2-40B4-BE49-F238E27FC236}">
                  <a16:creationId xmlns:a16="http://schemas.microsoft.com/office/drawing/2014/main" id="{E074BFB5-F225-49DE-866C-056FC23771E1}"/>
                </a:ext>
              </a:extLst>
            </p:cNvPr>
            <p:cNvSpPr/>
            <p:nvPr/>
          </p:nvSpPr>
          <p:spPr>
            <a:xfrm>
              <a:off x="2065692" y="776056"/>
              <a:ext cx="2061539" cy="381448"/>
            </a:xfrm>
            <a:custGeom>
              <a:avLst/>
              <a:gdLst>
                <a:gd name="connsiteX0" fmla="*/ 0 w 2061539"/>
                <a:gd name="connsiteY0" fmla="*/ 0 h 381448"/>
                <a:gd name="connsiteX1" fmla="*/ 2061539 w 2061539"/>
                <a:gd name="connsiteY1" fmla="*/ 0 h 381448"/>
                <a:gd name="connsiteX2" fmla="*/ 2061539 w 2061539"/>
                <a:gd name="connsiteY2" fmla="*/ 381448 h 381448"/>
                <a:gd name="connsiteX3" fmla="*/ 0 w 2061539"/>
                <a:gd name="connsiteY3" fmla="*/ 381448 h 381448"/>
                <a:gd name="connsiteX4" fmla="*/ 0 w 2061539"/>
                <a:gd name="connsiteY4" fmla="*/ 0 h 381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1539" h="381448">
                  <a:moveTo>
                    <a:pt x="0" y="0"/>
                  </a:moveTo>
                  <a:lnTo>
                    <a:pt x="2061539" y="0"/>
                  </a:lnTo>
                  <a:lnTo>
                    <a:pt x="2061539" y="381448"/>
                  </a:lnTo>
                  <a:lnTo>
                    <a:pt x="0" y="381448"/>
                  </a:lnTo>
                  <a:lnTo>
                    <a:pt x="0" y="0"/>
                  </a:lnTo>
                  <a:close/>
                </a:path>
              </a:pathLst>
            </a:custGeom>
            <a:noFill/>
            <a:ln w="38100">
              <a:solidFill>
                <a:schemeClr val="tx1"/>
              </a:solid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80010" rIns="80010" bIns="0" numCol="1" spcCol="1270" anchor="b" anchorCtr="0">
              <a:noAutofit/>
            </a:bodyPr>
            <a:lstStyle/>
            <a:p>
              <a:pPr marL="0" lvl="0" indent="0" algn="l" defTabSz="933450">
                <a:lnSpc>
                  <a:spcPct val="90000"/>
                </a:lnSpc>
                <a:spcBef>
                  <a:spcPct val="0"/>
                </a:spcBef>
                <a:spcAft>
                  <a:spcPct val="35000"/>
                </a:spcAft>
                <a:buNone/>
              </a:pPr>
              <a:endParaRPr lang="en-SG" sz="2100" kern="1200">
                <a:solidFill>
                  <a:sysClr val="windowText" lastClr="000000">
                    <a:hueOff val="0"/>
                    <a:satOff val="0"/>
                    <a:lumOff val="0"/>
                    <a:alphaOff val="0"/>
                  </a:sysClr>
                </a:solidFill>
                <a:latin typeface="Calibri" panose="020F0502020204030204"/>
                <a:ea typeface="+mn-ea"/>
                <a:cs typeface="+mn-cs"/>
              </a:endParaRPr>
            </a:p>
          </p:txBody>
        </p:sp>
        <p:sp>
          <p:nvSpPr>
            <p:cNvPr id="5" name="Freeform: Shape 4">
              <a:extLst>
                <a:ext uri="{FF2B5EF4-FFF2-40B4-BE49-F238E27FC236}">
                  <a16:creationId xmlns:a16="http://schemas.microsoft.com/office/drawing/2014/main" id="{19F45D90-31CD-4F98-9CD0-D7DDF519487C}"/>
                </a:ext>
              </a:extLst>
            </p:cNvPr>
            <p:cNvSpPr/>
            <p:nvPr/>
          </p:nvSpPr>
          <p:spPr>
            <a:xfrm>
              <a:off x="8064768" y="776056"/>
              <a:ext cx="2061539" cy="381448"/>
            </a:xfrm>
            <a:custGeom>
              <a:avLst/>
              <a:gdLst>
                <a:gd name="connsiteX0" fmla="*/ 0 w 2061539"/>
                <a:gd name="connsiteY0" fmla="*/ 0 h 381448"/>
                <a:gd name="connsiteX1" fmla="*/ 2061539 w 2061539"/>
                <a:gd name="connsiteY1" fmla="*/ 0 h 381448"/>
                <a:gd name="connsiteX2" fmla="*/ 2061539 w 2061539"/>
                <a:gd name="connsiteY2" fmla="*/ 381448 h 381448"/>
                <a:gd name="connsiteX3" fmla="*/ 0 w 2061539"/>
                <a:gd name="connsiteY3" fmla="*/ 381448 h 381448"/>
                <a:gd name="connsiteX4" fmla="*/ 0 w 2061539"/>
                <a:gd name="connsiteY4" fmla="*/ 0 h 381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1539" h="381448">
                  <a:moveTo>
                    <a:pt x="0" y="0"/>
                  </a:moveTo>
                  <a:lnTo>
                    <a:pt x="2061539" y="0"/>
                  </a:lnTo>
                  <a:lnTo>
                    <a:pt x="2061539" y="381448"/>
                  </a:lnTo>
                  <a:lnTo>
                    <a:pt x="0" y="381448"/>
                  </a:lnTo>
                  <a:lnTo>
                    <a:pt x="0" y="0"/>
                  </a:lnTo>
                  <a:close/>
                </a:path>
              </a:pathLst>
            </a:custGeom>
            <a:noFill/>
            <a:ln w="38100">
              <a:solidFill>
                <a:schemeClr val="tx1"/>
              </a:solid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80010" rIns="80010" bIns="0" numCol="1" spcCol="1270" anchor="b" anchorCtr="0">
              <a:noAutofit/>
            </a:bodyPr>
            <a:lstStyle/>
            <a:p>
              <a:pPr marL="0" lvl="0" indent="0" algn="l" defTabSz="933450">
                <a:lnSpc>
                  <a:spcPct val="90000"/>
                </a:lnSpc>
                <a:spcBef>
                  <a:spcPct val="0"/>
                </a:spcBef>
                <a:spcAft>
                  <a:spcPct val="35000"/>
                </a:spcAft>
                <a:buNone/>
              </a:pPr>
              <a:endParaRPr lang="en-SG" sz="2100" kern="1200">
                <a:solidFill>
                  <a:sysClr val="windowText" lastClr="000000">
                    <a:hueOff val="0"/>
                    <a:satOff val="0"/>
                    <a:lumOff val="0"/>
                    <a:alphaOff val="0"/>
                  </a:sysClr>
                </a:solidFill>
                <a:latin typeface="Calibri" panose="020F0502020204030204"/>
                <a:ea typeface="+mn-ea"/>
                <a:cs typeface="+mn-cs"/>
              </a:endParaRPr>
            </a:p>
          </p:txBody>
        </p:sp>
        <p:sp>
          <p:nvSpPr>
            <p:cNvPr id="6" name="Rectangle 5">
              <a:extLst>
                <a:ext uri="{FF2B5EF4-FFF2-40B4-BE49-F238E27FC236}">
                  <a16:creationId xmlns:a16="http://schemas.microsoft.com/office/drawing/2014/main" id="{F16618ED-4C2B-4B33-93CC-22A1187E908F}"/>
                </a:ext>
              </a:extLst>
            </p:cNvPr>
            <p:cNvSpPr/>
            <p:nvPr/>
          </p:nvSpPr>
          <p:spPr>
            <a:xfrm>
              <a:off x="6204960" y="735229"/>
              <a:ext cx="5781153" cy="2956453"/>
            </a:xfrm>
            <a:prstGeom prst="rect">
              <a:avLst/>
            </a:prstGeom>
            <a:solidFill>
              <a:srgbClr val="4472C4">
                <a:tint val="50000"/>
                <a:hueOff val="0"/>
                <a:satOff val="0"/>
                <a:lumOff val="0"/>
                <a:alphaOff val="0"/>
              </a:srgbClr>
            </a:solidFill>
            <a:ln w="381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hueOff val="0"/>
                <a:satOff val="0"/>
                <a:lumOff val="0"/>
                <a:alphaOff val="0"/>
              </a:schemeClr>
            </a:fontRef>
          </p:style>
        </p:sp>
        <p:sp>
          <p:nvSpPr>
            <p:cNvPr id="7" name="Freeform: Shape 6">
              <a:extLst>
                <a:ext uri="{FF2B5EF4-FFF2-40B4-BE49-F238E27FC236}">
                  <a16:creationId xmlns:a16="http://schemas.microsoft.com/office/drawing/2014/main" id="{3FD00C0E-C659-4A86-80C0-8D5034B7364A}"/>
                </a:ext>
              </a:extLst>
            </p:cNvPr>
            <p:cNvSpPr/>
            <p:nvPr/>
          </p:nvSpPr>
          <p:spPr>
            <a:xfrm>
              <a:off x="2065692" y="3938663"/>
              <a:ext cx="2061539" cy="381448"/>
            </a:xfrm>
            <a:custGeom>
              <a:avLst/>
              <a:gdLst>
                <a:gd name="connsiteX0" fmla="*/ 0 w 2061539"/>
                <a:gd name="connsiteY0" fmla="*/ 0 h 381448"/>
                <a:gd name="connsiteX1" fmla="*/ 2061539 w 2061539"/>
                <a:gd name="connsiteY1" fmla="*/ 0 h 381448"/>
                <a:gd name="connsiteX2" fmla="*/ 2061539 w 2061539"/>
                <a:gd name="connsiteY2" fmla="*/ 381448 h 381448"/>
                <a:gd name="connsiteX3" fmla="*/ 0 w 2061539"/>
                <a:gd name="connsiteY3" fmla="*/ 381448 h 381448"/>
                <a:gd name="connsiteX4" fmla="*/ 0 w 2061539"/>
                <a:gd name="connsiteY4" fmla="*/ 0 h 381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1539" h="381448">
                  <a:moveTo>
                    <a:pt x="0" y="0"/>
                  </a:moveTo>
                  <a:lnTo>
                    <a:pt x="2061539" y="0"/>
                  </a:lnTo>
                  <a:lnTo>
                    <a:pt x="2061539" y="381448"/>
                  </a:lnTo>
                  <a:lnTo>
                    <a:pt x="0" y="381448"/>
                  </a:lnTo>
                  <a:lnTo>
                    <a:pt x="0" y="0"/>
                  </a:lnTo>
                  <a:close/>
                </a:path>
              </a:pathLst>
            </a:custGeom>
            <a:noFill/>
            <a:ln w="38100">
              <a:solidFill>
                <a:schemeClr val="tx1"/>
              </a:solid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80010" rIns="80010" bIns="0" numCol="1" spcCol="1270" anchor="b" anchorCtr="0">
              <a:noAutofit/>
            </a:bodyPr>
            <a:lstStyle/>
            <a:p>
              <a:pPr marL="0" lvl="0" indent="0" algn="l" defTabSz="933450">
                <a:lnSpc>
                  <a:spcPct val="90000"/>
                </a:lnSpc>
                <a:spcBef>
                  <a:spcPct val="0"/>
                </a:spcBef>
                <a:spcAft>
                  <a:spcPct val="35000"/>
                </a:spcAft>
                <a:buNone/>
              </a:pPr>
              <a:endParaRPr lang="en-SG" sz="2100" kern="1200">
                <a:solidFill>
                  <a:sysClr val="windowText" lastClr="000000">
                    <a:hueOff val="0"/>
                    <a:satOff val="0"/>
                    <a:lumOff val="0"/>
                    <a:alphaOff val="0"/>
                  </a:sysClr>
                </a:solidFill>
                <a:latin typeface="Calibri" panose="020F0502020204030204"/>
                <a:ea typeface="+mn-ea"/>
                <a:cs typeface="+mn-cs"/>
              </a:endParaRPr>
            </a:p>
          </p:txBody>
        </p:sp>
        <p:sp>
          <p:nvSpPr>
            <p:cNvPr id="8" name="Rectangle 7">
              <a:extLst>
                <a:ext uri="{FF2B5EF4-FFF2-40B4-BE49-F238E27FC236}">
                  <a16:creationId xmlns:a16="http://schemas.microsoft.com/office/drawing/2014/main" id="{61507ED0-8324-4C45-AC84-3003ED0A6F8D}"/>
                </a:ext>
              </a:extLst>
            </p:cNvPr>
            <p:cNvSpPr/>
            <p:nvPr/>
          </p:nvSpPr>
          <p:spPr>
            <a:xfrm>
              <a:off x="216049" y="3901547"/>
              <a:ext cx="5781153" cy="2956453"/>
            </a:xfrm>
            <a:prstGeom prst="rect">
              <a:avLst/>
            </a:prstGeom>
            <a:solidFill>
              <a:srgbClr val="4472C4">
                <a:tint val="50000"/>
                <a:hueOff val="0"/>
                <a:satOff val="0"/>
                <a:lumOff val="0"/>
                <a:alphaOff val="0"/>
              </a:srgbClr>
            </a:solidFill>
            <a:ln w="381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hueOff val="0"/>
                <a:satOff val="0"/>
                <a:lumOff val="0"/>
                <a:alphaOff val="0"/>
              </a:schemeClr>
            </a:fontRef>
          </p:style>
        </p:sp>
        <p:sp>
          <p:nvSpPr>
            <p:cNvPr id="9" name="Freeform: Shape 8">
              <a:extLst>
                <a:ext uri="{FF2B5EF4-FFF2-40B4-BE49-F238E27FC236}">
                  <a16:creationId xmlns:a16="http://schemas.microsoft.com/office/drawing/2014/main" id="{8DD6DC80-4AD3-4956-BEEE-841712249385}"/>
                </a:ext>
              </a:extLst>
            </p:cNvPr>
            <p:cNvSpPr/>
            <p:nvPr/>
          </p:nvSpPr>
          <p:spPr>
            <a:xfrm>
              <a:off x="8064768" y="3938663"/>
              <a:ext cx="2061539" cy="381448"/>
            </a:xfrm>
            <a:custGeom>
              <a:avLst/>
              <a:gdLst>
                <a:gd name="connsiteX0" fmla="*/ 0 w 2061539"/>
                <a:gd name="connsiteY0" fmla="*/ 0 h 381448"/>
                <a:gd name="connsiteX1" fmla="*/ 2061539 w 2061539"/>
                <a:gd name="connsiteY1" fmla="*/ 0 h 381448"/>
                <a:gd name="connsiteX2" fmla="*/ 2061539 w 2061539"/>
                <a:gd name="connsiteY2" fmla="*/ 381448 h 381448"/>
                <a:gd name="connsiteX3" fmla="*/ 0 w 2061539"/>
                <a:gd name="connsiteY3" fmla="*/ 381448 h 381448"/>
                <a:gd name="connsiteX4" fmla="*/ 0 w 2061539"/>
                <a:gd name="connsiteY4" fmla="*/ 0 h 381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1539" h="381448">
                  <a:moveTo>
                    <a:pt x="0" y="0"/>
                  </a:moveTo>
                  <a:lnTo>
                    <a:pt x="2061539" y="0"/>
                  </a:lnTo>
                  <a:lnTo>
                    <a:pt x="2061539" y="381448"/>
                  </a:lnTo>
                  <a:lnTo>
                    <a:pt x="0" y="381448"/>
                  </a:lnTo>
                  <a:lnTo>
                    <a:pt x="0" y="0"/>
                  </a:lnTo>
                  <a:close/>
                </a:path>
              </a:pathLst>
            </a:custGeom>
            <a:noFill/>
            <a:ln w="38100">
              <a:solidFill>
                <a:schemeClr val="tx1"/>
              </a:solid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80010" rIns="80010" bIns="0" numCol="1" spcCol="1270" anchor="b" anchorCtr="0">
              <a:noAutofit/>
            </a:bodyPr>
            <a:lstStyle/>
            <a:p>
              <a:pPr marL="0" lvl="0" indent="0" algn="l" defTabSz="933450">
                <a:lnSpc>
                  <a:spcPct val="90000"/>
                </a:lnSpc>
                <a:spcBef>
                  <a:spcPct val="0"/>
                </a:spcBef>
                <a:spcAft>
                  <a:spcPct val="35000"/>
                </a:spcAft>
                <a:buNone/>
              </a:pPr>
              <a:endParaRPr lang="en-SG" sz="2100" kern="1200">
                <a:solidFill>
                  <a:sysClr val="windowText" lastClr="000000">
                    <a:hueOff val="0"/>
                    <a:satOff val="0"/>
                    <a:lumOff val="0"/>
                    <a:alphaOff val="0"/>
                  </a:sysClr>
                </a:solidFill>
                <a:latin typeface="Calibri" panose="020F0502020204030204"/>
                <a:ea typeface="+mn-ea"/>
                <a:cs typeface="+mn-cs"/>
              </a:endParaRPr>
            </a:p>
          </p:txBody>
        </p:sp>
        <p:sp>
          <p:nvSpPr>
            <p:cNvPr id="10" name="Rectangle 9">
              <a:extLst>
                <a:ext uri="{FF2B5EF4-FFF2-40B4-BE49-F238E27FC236}">
                  <a16:creationId xmlns:a16="http://schemas.microsoft.com/office/drawing/2014/main" id="{865894D2-8E66-400E-8172-139CE5182B44}"/>
                </a:ext>
              </a:extLst>
            </p:cNvPr>
            <p:cNvSpPr/>
            <p:nvPr/>
          </p:nvSpPr>
          <p:spPr>
            <a:xfrm>
              <a:off x="6204960" y="3897836"/>
              <a:ext cx="5781153" cy="2956453"/>
            </a:xfrm>
            <a:prstGeom prst="rect">
              <a:avLst/>
            </a:prstGeom>
            <a:solidFill>
              <a:srgbClr val="4472C4">
                <a:tint val="50000"/>
                <a:hueOff val="0"/>
                <a:satOff val="0"/>
                <a:lumOff val="0"/>
                <a:alphaOff val="0"/>
              </a:srgbClr>
            </a:solidFill>
            <a:ln w="381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hueOff val="0"/>
                <a:satOff val="0"/>
                <a:lumOff val="0"/>
                <a:alphaOff val="0"/>
              </a:schemeClr>
            </a:fontRef>
          </p:style>
        </p:sp>
      </p:grpSp>
      <p:pic>
        <p:nvPicPr>
          <p:cNvPr id="15" name="Picture 14">
            <a:extLst>
              <a:ext uri="{FF2B5EF4-FFF2-40B4-BE49-F238E27FC236}">
                <a16:creationId xmlns:a16="http://schemas.microsoft.com/office/drawing/2014/main" id="{9DCCBFF2-7E82-49F6-96D6-9D06846208FC}"/>
              </a:ext>
            </a:extLst>
          </p:cNvPr>
          <p:cNvPicPr>
            <a:picLocks noChangeAspect="1"/>
          </p:cNvPicPr>
          <p:nvPr/>
        </p:nvPicPr>
        <p:blipFill>
          <a:blip r:embed="rId2"/>
          <a:stretch>
            <a:fillRect/>
          </a:stretch>
        </p:blipFill>
        <p:spPr>
          <a:xfrm>
            <a:off x="216049" y="691062"/>
            <a:ext cx="5770991" cy="3000620"/>
          </a:xfrm>
          <a:prstGeom prst="rect">
            <a:avLst/>
          </a:prstGeom>
          <a:ln w="38100">
            <a:solidFill>
              <a:schemeClr val="tx1"/>
            </a:solidFill>
          </a:ln>
        </p:spPr>
      </p:pic>
      <p:pic>
        <p:nvPicPr>
          <p:cNvPr id="17" name="Picture 16">
            <a:extLst>
              <a:ext uri="{FF2B5EF4-FFF2-40B4-BE49-F238E27FC236}">
                <a16:creationId xmlns:a16="http://schemas.microsoft.com/office/drawing/2014/main" id="{8863363D-B0DA-4A2A-AC35-A76D710BF6DF}"/>
              </a:ext>
            </a:extLst>
          </p:cNvPr>
          <p:cNvPicPr/>
          <p:nvPr/>
        </p:nvPicPr>
        <p:blipFill>
          <a:blip r:embed="rId3"/>
          <a:stretch>
            <a:fillRect/>
          </a:stretch>
        </p:blipFill>
        <p:spPr>
          <a:xfrm>
            <a:off x="6204960" y="755626"/>
            <a:ext cx="5770991" cy="2936056"/>
          </a:xfrm>
          <a:prstGeom prst="rect">
            <a:avLst/>
          </a:prstGeom>
          <a:ln w="38100">
            <a:solidFill>
              <a:schemeClr val="tx1"/>
            </a:solidFill>
          </a:ln>
        </p:spPr>
      </p:pic>
      <p:pic>
        <p:nvPicPr>
          <p:cNvPr id="18" name="Picture 17">
            <a:extLst>
              <a:ext uri="{FF2B5EF4-FFF2-40B4-BE49-F238E27FC236}">
                <a16:creationId xmlns:a16="http://schemas.microsoft.com/office/drawing/2014/main" id="{2D7724B2-CE17-4F48-BB25-4FC54D1EA6FC}"/>
              </a:ext>
            </a:extLst>
          </p:cNvPr>
          <p:cNvPicPr/>
          <p:nvPr/>
        </p:nvPicPr>
        <p:blipFill>
          <a:blip r:embed="rId4"/>
          <a:stretch>
            <a:fillRect/>
          </a:stretch>
        </p:blipFill>
        <p:spPr>
          <a:xfrm>
            <a:off x="216049" y="3897836"/>
            <a:ext cx="5820767" cy="2858564"/>
          </a:xfrm>
          <a:prstGeom prst="rect">
            <a:avLst/>
          </a:prstGeom>
          <a:ln w="38100">
            <a:solidFill>
              <a:schemeClr val="tx1"/>
            </a:solidFill>
          </a:ln>
        </p:spPr>
      </p:pic>
      <p:pic>
        <p:nvPicPr>
          <p:cNvPr id="19" name="Picture 18">
            <a:extLst>
              <a:ext uri="{FF2B5EF4-FFF2-40B4-BE49-F238E27FC236}">
                <a16:creationId xmlns:a16="http://schemas.microsoft.com/office/drawing/2014/main" id="{D7750B68-E981-418F-AD6F-1979CDF763A6}"/>
              </a:ext>
            </a:extLst>
          </p:cNvPr>
          <p:cNvPicPr/>
          <p:nvPr/>
        </p:nvPicPr>
        <p:blipFill>
          <a:blip r:embed="rId5"/>
          <a:stretch>
            <a:fillRect/>
          </a:stretch>
        </p:blipFill>
        <p:spPr>
          <a:xfrm>
            <a:off x="6194798" y="3871202"/>
            <a:ext cx="5781153" cy="2885197"/>
          </a:xfrm>
          <a:prstGeom prst="rect">
            <a:avLst/>
          </a:prstGeom>
          <a:ln w="38100">
            <a:solidFill>
              <a:schemeClr val="tx1"/>
            </a:solidFill>
          </a:ln>
        </p:spPr>
      </p:pic>
    </p:spTree>
    <p:extLst>
      <p:ext uri="{BB962C8B-B14F-4D97-AF65-F5344CB8AC3E}">
        <p14:creationId xmlns:p14="http://schemas.microsoft.com/office/powerpoint/2010/main" val="132306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FFF1-87CC-4FB3-88B4-D59B070322B3}"/>
              </a:ext>
            </a:extLst>
          </p:cNvPr>
          <p:cNvSpPr>
            <a:spLocks noGrp="1"/>
          </p:cNvSpPr>
          <p:nvPr>
            <p:ph type="title"/>
          </p:nvPr>
        </p:nvSpPr>
        <p:spPr>
          <a:xfrm>
            <a:off x="2592925" y="624110"/>
            <a:ext cx="8911687" cy="890692"/>
          </a:xfrm>
        </p:spPr>
        <p:txBody>
          <a:bodyPr>
            <a:normAutofit/>
          </a:bodyPr>
          <a:lstStyle/>
          <a:p>
            <a:r>
              <a:rPr lang="en-SG" sz="4000" b="1" dirty="0">
                <a:solidFill>
                  <a:schemeClr val="accent1"/>
                </a:solidFill>
                <a:latin typeface="+mn-lt"/>
                <a:cs typeface="Arial" panose="020B0604020202020204" pitchFamily="34" charset="0"/>
              </a:rPr>
              <a:t>WAITING TIME AND NO SHOW</a:t>
            </a:r>
          </a:p>
        </p:txBody>
      </p:sp>
      <p:sp>
        <p:nvSpPr>
          <p:cNvPr id="4" name="Content Placeholder 3">
            <a:extLst>
              <a:ext uri="{FF2B5EF4-FFF2-40B4-BE49-F238E27FC236}">
                <a16:creationId xmlns:a16="http://schemas.microsoft.com/office/drawing/2014/main" id="{CCB88108-7099-4C47-B3D4-D39877D4B58C}"/>
              </a:ext>
            </a:extLst>
          </p:cNvPr>
          <p:cNvSpPr>
            <a:spLocks noGrp="1"/>
          </p:cNvSpPr>
          <p:nvPr>
            <p:ph idx="1"/>
          </p:nvPr>
        </p:nvSpPr>
        <p:spPr>
          <a:xfrm>
            <a:off x="838200" y="1514803"/>
            <a:ext cx="10515600" cy="2897400"/>
          </a:xfrm>
        </p:spPr>
        <p:txBody>
          <a:bodyPr>
            <a:normAutofit/>
          </a:bodyPr>
          <a:lstStyle/>
          <a:p>
            <a:r>
              <a:rPr lang="en-US" dirty="0">
                <a:latin typeface="+mj-lt"/>
              </a:rPr>
              <a:t>Waiting time - time between the booking of a travel request via the mobile app and person’s verification at the time of boarding the bus. </a:t>
            </a:r>
          </a:p>
          <a:p>
            <a:r>
              <a:rPr lang="en-US" b="1" dirty="0">
                <a:latin typeface="+mj-lt"/>
              </a:rPr>
              <a:t>No Show </a:t>
            </a:r>
            <a:r>
              <a:rPr lang="en-US" b="1" dirty="0">
                <a:latin typeface="+mj-lt"/>
                <a:sym typeface="Wingdings" panose="05000000000000000000" pitchFamily="2" charset="2"/>
              </a:rPr>
              <a:t></a:t>
            </a:r>
            <a:r>
              <a:rPr lang="en-US" b="1" dirty="0">
                <a:latin typeface="+mj-lt"/>
              </a:rPr>
              <a:t> No. of verified boarders &lt; No. of assigned demands </a:t>
            </a:r>
          </a:p>
          <a:p>
            <a:pPr lvl="0"/>
            <a:r>
              <a:rPr lang="en-US" dirty="0">
                <a:latin typeface="+mj-lt"/>
              </a:rPr>
              <a:t>Demand at Bus stop 24009 (Joo Koon Int) during weekends at 14:00 hrs. </a:t>
            </a:r>
            <a:r>
              <a:rPr lang="en-US" dirty="0">
                <a:latin typeface="+mj-lt"/>
                <a:sym typeface="Wingdings" panose="05000000000000000000" pitchFamily="2" charset="2"/>
              </a:rPr>
              <a:t> </a:t>
            </a:r>
            <a:r>
              <a:rPr lang="en-US" dirty="0">
                <a:latin typeface="+mj-lt"/>
              </a:rPr>
              <a:t>demand per minute is 3 (obtained via demand forecasting). </a:t>
            </a:r>
            <a:endParaRPr lang="en-SG" dirty="0">
              <a:latin typeface="+mj-lt"/>
            </a:endParaRPr>
          </a:p>
          <a:p>
            <a:pPr lvl="0"/>
            <a:r>
              <a:rPr lang="en-US" dirty="0">
                <a:latin typeface="+mj-lt"/>
              </a:rPr>
              <a:t>Service policy for on-demand bus waiting time is 5-15 mins.</a:t>
            </a:r>
            <a:endParaRPr lang="en-SG" dirty="0">
              <a:latin typeface="+mj-lt"/>
            </a:endParaRPr>
          </a:p>
          <a:p>
            <a:pPr lvl="0"/>
            <a:r>
              <a:rPr lang="en-US" dirty="0">
                <a:latin typeface="+mj-lt"/>
              </a:rPr>
              <a:t>We have compared the same with the regular bus arrival at 14:00 hrs.</a:t>
            </a:r>
            <a:endParaRPr lang="en-SG" dirty="0">
              <a:latin typeface="+mj-lt"/>
            </a:endParaRPr>
          </a:p>
        </p:txBody>
      </p:sp>
      <p:sp>
        <p:nvSpPr>
          <p:cNvPr id="6" name="TextBox 5">
            <a:extLst>
              <a:ext uri="{FF2B5EF4-FFF2-40B4-BE49-F238E27FC236}">
                <a16:creationId xmlns:a16="http://schemas.microsoft.com/office/drawing/2014/main" id="{5CEB15CC-8146-4081-AACD-AB7463DE36FA}"/>
              </a:ext>
            </a:extLst>
          </p:cNvPr>
          <p:cNvSpPr txBox="1"/>
          <p:nvPr/>
        </p:nvSpPr>
        <p:spPr>
          <a:xfrm>
            <a:off x="1942193" y="4791752"/>
            <a:ext cx="9873886" cy="1969770"/>
          </a:xfrm>
          <a:prstGeom prst="rect">
            <a:avLst/>
          </a:prstGeom>
          <a:noFill/>
        </p:spPr>
        <p:txBody>
          <a:bodyPr wrap="square" rtlCol="0">
            <a:spAutoFit/>
          </a:bodyPr>
          <a:lstStyle/>
          <a:p>
            <a:pPr lvl="0"/>
            <a:r>
              <a:rPr lang="en-US" sz="2400" b="1" dirty="0">
                <a:solidFill>
                  <a:schemeClr val="tx1">
                    <a:lumMod val="75000"/>
                    <a:lumOff val="25000"/>
                  </a:schemeClr>
                </a:solidFill>
                <a:latin typeface="+mj-lt"/>
              </a:rPr>
              <a:t>If Patience &gt; Bus Arrival : Customer boards the bus, then waiting time is calculated.</a:t>
            </a:r>
            <a:endParaRPr lang="en-SG" sz="2400" b="1" dirty="0">
              <a:solidFill>
                <a:schemeClr val="tx1">
                  <a:lumMod val="75000"/>
                  <a:lumOff val="25000"/>
                </a:schemeClr>
              </a:solidFill>
              <a:latin typeface="+mj-lt"/>
            </a:endParaRPr>
          </a:p>
          <a:p>
            <a:pPr lvl="0"/>
            <a:r>
              <a:rPr lang="en-US" sz="2400" b="1" dirty="0">
                <a:solidFill>
                  <a:schemeClr val="tx1">
                    <a:lumMod val="75000"/>
                    <a:lumOff val="25000"/>
                  </a:schemeClr>
                </a:solidFill>
                <a:latin typeface="+mj-lt"/>
              </a:rPr>
              <a:t>If Patience &lt; Bus Arrival : Customer Reneges or is lost to Grab. Waiting time is then the time customer waited or Patience level.</a:t>
            </a:r>
            <a:endParaRPr lang="en-SG" sz="2400" b="1" dirty="0">
              <a:solidFill>
                <a:schemeClr val="tx1">
                  <a:lumMod val="75000"/>
                  <a:lumOff val="25000"/>
                </a:schemeClr>
              </a:solidFill>
              <a:latin typeface="+mj-lt"/>
            </a:endParaRPr>
          </a:p>
          <a:p>
            <a:endParaRPr lang="en-SG" sz="2600" dirty="0">
              <a:latin typeface="Bodoni MT" panose="02070603080606020203" pitchFamily="18" charset="0"/>
            </a:endParaRPr>
          </a:p>
        </p:txBody>
      </p:sp>
      <p:sp>
        <p:nvSpPr>
          <p:cNvPr id="8" name="Rectangle 7">
            <a:extLst>
              <a:ext uri="{FF2B5EF4-FFF2-40B4-BE49-F238E27FC236}">
                <a16:creationId xmlns:a16="http://schemas.microsoft.com/office/drawing/2014/main" id="{04E4D04A-A1A8-4E37-869B-2286D9B6D173}"/>
              </a:ext>
            </a:extLst>
          </p:cNvPr>
          <p:cNvSpPr/>
          <p:nvPr/>
        </p:nvSpPr>
        <p:spPr>
          <a:xfrm>
            <a:off x="1159057" y="2177802"/>
            <a:ext cx="9873886" cy="455384"/>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8919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E6F1-4F6D-4A4F-91C7-0B7D7A3445E5}"/>
              </a:ext>
            </a:extLst>
          </p:cNvPr>
          <p:cNvSpPr>
            <a:spLocks noGrp="1"/>
          </p:cNvSpPr>
          <p:nvPr>
            <p:ph type="title"/>
          </p:nvPr>
        </p:nvSpPr>
        <p:spPr>
          <a:xfrm>
            <a:off x="2000910" y="419923"/>
            <a:ext cx="8911687" cy="1086822"/>
          </a:xfrm>
        </p:spPr>
        <p:txBody>
          <a:bodyPr>
            <a:normAutofit/>
          </a:bodyPr>
          <a:lstStyle/>
          <a:p>
            <a:r>
              <a:rPr lang="en-SG" sz="4000" b="1" dirty="0">
                <a:solidFill>
                  <a:schemeClr val="accent1"/>
                </a:solidFill>
                <a:latin typeface="+mn-lt"/>
                <a:cs typeface="Arial" panose="020B0604020202020204" pitchFamily="34" charset="0"/>
              </a:rPr>
              <a:t>OUTPUT FOR WAITING TIME</a:t>
            </a:r>
          </a:p>
        </p:txBody>
      </p:sp>
      <p:sp>
        <p:nvSpPr>
          <p:cNvPr id="6" name="TextBox 5">
            <a:extLst>
              <a:ext uri="{FF2B5EF4-FFF2-40B4-BE49-F238E27FC236}">
                <a16:creationId xmlns:a16="http://schemas.microsoft.com/office/drawing/2014/main" id="{CB7FCEE0-DA0F-4957-8531-DB3DE8692CE2}"/>
              </a:ext>
            </a:extLst>
          </p:cNvPr>
          <p:cNvSpPr txBox="1"/>
          <p:nvPr/>
        </p:nvSpPr>
        <p:spPr>
          <a:xfrm>
            <a:off x="838200" y="1588621"/>
            <a:ext cx="5085080" cy="830997"/>
          </a:xfrm>
          <a:prstGeom prst="rect">
            <a:avLst/>
          </a:prstGeom>
          <a:noFill/>
        </p:spPr>
        <p:txBody>
          <a:bodyPr wrap="square" rtlCol="0">
            <a:spAutoFit/>
          </a:bodyPr>
          <a:lstStyle/>
          <a:p>
            <a:r>
              <a:rPr lang="en-US" sz="2400" b="1" dirty="0">
                <a:solidFill>
                  <a:schemeClr val="tx1">
                    <a:lumMod val="75000"/>
                    <a:lumOff val="25000"/>
                  </a:schemeClr>
                </a:solidFill>
                <a:latin typeface="+mj-lt"/>
              </a:rPr>
              <a:t>CASE 1: </a:t>
            </a:r>
            <a:r>
              <a:rPr lang="en-US" sz="2400" dirty="0">
                <a:solidFill>
                  <a:schemeClr val="tx1">
                    <a:lumMod val="75000"/>
                    <a:lumOff val="25000"/>
                  </a:schemeClr>
                </a:solidFill>
                <a:latin typeface="+mj-lt"/>
              </a:rPr>
              <a:t>As per the on-demand routing service:</a:t>
            </a:r>
            <a:endParaRPr lang="en-SG" sz="2400" dirty="0">
              <a:solidFill>
                <a:schemeClr val="tx1">
                  <a:lumMod val="75000"/>
                  <a:lumOff val="25000"/>
                </a:schemeClr>
              </a:solidFill>
              <a:latin typeface="+mj-lt"/>
            </a:endParaRPr>
          </a:p>
        </p:txBody>
      </p:sp>
      <p:sp>
        <p:nvSpPr>
          <p:cNvPr id="8" name="Rectangle 7">
            <a:extLst>
              <a:ext uri="{FF2B5EF4-FFF2-40B4-BE49-F238E27FC236}">
                <a16:creationId xmlns:a16="http://schemas.microsoft.com/office/drawing/2014/main" id="{CB7EF29F-387A-428F-9C6C-CC1CA7CC27D1}"/>
              </a:ext>
            </a:extLst>
          </p:cNvPr>
          <p:cNvSpPr/>
          <p:nvPr/>
        </p:nvSpPr>
        <p:spPr>
          <a:xfrm>
            <a:off x="5827517" y="1588621"/>
            <a:ext cx="6068561" cy="853632"/>
          </a:xfrm>
          <a:prstGeom prst="rect">
            <a:avLst/>
          </a:prstGeom>
        </p:spPr>
        <p:txBody>
          <a:bodyPr wrap="square">
            <a:spAutoFit/>
          </a:bodyPr>
          <a:lstStyle/>
          <a:p>
            <a:pPr marL="457200">
              <a:lnSpc>
                <a:spcPct val="107000"/>
              </a:lnSpc>
              <a:spcAft>
                <a:spcPts val="800"/>
              </a:spcAft>
            </a:pPr>
            <a:r>
              <a:rPr lang="en-US" sz="2400" b="1" dirty="0">
                <a:solidFill>
                  <a:schemeClr val="tx1">
                    <a:lumMod val="75000"/>
                    <a:lumOff val="25000"/>
                  </a:schemeClr>
                </a:solidFill>
                <a:latin typeface="+mj-lt"/>
              </a:rPr>
              <a:t>CASE 2: </a:t>
            </a:r>
            <a:r>
              <a:rPr lang="en-US" sz="2400" dirty="0">
                <a:solidFill>
                  <a:schemeClr val="tx1">
                    <a:lumMod val="75000"/>
                    <a:lumOff val="25000"/>
                  </a:schemeClr>
                </a:solidFill>
                <a:latin typeface="+mj-lt"/>
              </a:rPr>
              <a:t>As per the Regular fixed service:</a:t>
            </a:r>
            <a:endParaRPr lang="en-SG" sz="2200" dirty="0">
              <a:latin typeface="Arial" panose="020B0604020202020204" pitchFamily="34" charset="0"/>
              <a:ea typeface="Calibri" panose="020F0502020204030204" pitchFamily="34" charset="0"/>
              <a:cs typeface="Arial" panose="020B0604020202020204" pitchFamily="34" charset="0"/>
            </a:endParaRPr>
          </a:p>
        </p:txBody>
      </p:sp>
      <p:pic>
        <p:nvPicPr>
          <p:cNvPr id="11" name="Content Placeholder 10">
            <a:extLst>
              <a:ext uri="{FF2B5EF4-FFF2-40B4-BE49-F238E27FC236}">
                <a16:creationId xmlns:a16="http://schemas.microsoft.com/office/drawing/2014/main" id="{69E331AF-531C-488C-8AE8-BA44C051FA7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10035" y="2524129"/>
            <a:ext cx="3745630" cy="3913948"/>
          </a:xfrm>
        </p:spPr>
      </p:pic>
      <p:pic>
        <p:nvPicPr>
          <p:cNvPr id="15" name="Content Placeholder 14">
            <a:extLst>
              <a:ext uri="{FF2B5EF4-FFF2-40B4-BE49-F238E27FC236}">
                <a16:creationId xmlns:a16="http://schemas.microsoft.com/office/drawing/2014/main" id="{1CCA2606-416A-45E9-82D2-4EC333E7232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88982" y="2524129"/>
            <a:ext cx="3745630" cy="3913948"/>
          </a:xfrm>
        </p:spPr>
      </p:pic>
    </p:spTree>
    <p:extLst>
      <p:ext uri="{BB962C8B-B14F-4D97-AF65-F5344CB8AC3E}">
        <p14:creationId xmlns:p14="http://schemas.microsoft.com/office/powerpoint/2010/main" val="2763150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C9F7-4EF9-4726-8B6D-0C76B106D357}"/>
              </a:ext>
            </a:extLst>
          </p:cNvPr>
          <p:cNvSpPr>
            <a:spLocks noGrp="1"/>
          </p:cNvSpPr>
          <p:nvPr>
            <p:ph type="title"/>
          </p:nvPr>
        </p:nvSpPr>
        <p:spPr>
          <a:xfrm>
            <a:off x="2592925" y="624110"/>
            <a:ext cx="8911687" cy="867339"/>
          </a:xfrm>
        </p:spPr>
        <p:txBody>
          <a:bodyPr>
            <a:normAutofit/>
          </a:bodyPr>
          <a:lstStyle/>
          <a:p>
            <a:r>
              <a:rPr lang="en-SG" sz="4000" b="1" dirty="0">
                <a:solidFill>
                  <a:schemeClr val="accent1"/>
                </a:solidFill>
                <a:latin typeface="+mn-lt"/>
                <a:cs typeface="Arial" panose="020B0604020202020204" pitchFamily="34" charset="0"/>
              </a:rPr>
              <a:t>WAITING TIME AND NO SHOW</a:t>
            </a:r>
          </a:p>
        </p:txBody>
      </p:sp>
      <p:sp>
        <p:nvSpPr>
          <p:cNvPr id="3" name="Content Placeholder 2">
            <a:extLst>
              <a:ext uri="{FF2B5EF4-FFF2-40B4-BE49-F238E27FC236}">
                <a16:creationId xmlns:a16="http://schemas.microsoft.com/office/drawing/2014/main" id="{E594B258-BD8E-49EB-8A23-A96810D48D87}"/>
              </a:ext>
            </a:extLst>
          </p:cNvPr>
          <p:cNvSpPr>
            <a:spLocks noGrp="1"/>
          </p:cNvSpPr>
          <p:nvPr>
            <p:ph idx="1"/>
          </p:nvPr>
        </p:nvSpPr>
        <p:spPr/>
        <p:txBody>
          <a:bodyPr>
            <a:normAutofit/>
          </a:bodyPr>
          <a:lstStyle/>
          <a:p>
            <a:r>
              <a:rPr lang="en-US" dirty="0">
                <a:latin typeface="+mj-lt"/>
              </a:rPr>
              <a:t>After running over 15 simulations, below are the results:</a:t>
            </a:r>
          </a:p>
          <a:p>
            <a:pPr lvl="2"/>
            <a:r>
              <a:rPr lang="en-US" sz="1800" dirty="0">
                <a:latin typeface="+mj-lt"/>
              </a:rPr>
              <a:t>Avg. waiting time is lesser in case of on-demand service compared to the regular service (4.323 mins vs 8.193 mins).</a:t>
            </a:r>
          </a:p>
          <a:p>
            <a:pPr lvl="2"/>
            <a:r>
              <a:rPr lang="en-US" sz="1800" dirty="0">
                <a:latin typeface="+mj-lt"/>
              </a:rPr>
              <a:t>Number of customers that renege is lesser in case of </a:t>
            </a:r>
            <a:r>
              <a:rPr lang="en-US" sz="1800" dirty="0"/>
              <a:t>on-demand service compared to the regular </a:t>
            </a:r>
            <a:r>
              <a:rPr lang="en-US" sz="1800" dirty="0">
                <a:latin typeface="+mj-lt"/>
              </a:rPr>
              <a:t>service (2 vs 6).</a:t>
            </a:r>
          </a:p>
          <a:p>
            <a:r>
              <a:rPr lang="en-US" dirty="0">
                <a:latin typeface="+mj-lt"/>
              </a:rPr>
              <a:t>As proved by the simulation, we can effectively use these KPIs to measure the achievement of these specific goals of our service.</a:t>
            </a:r>
          </a:p>
          <a:p>
            <a:endParaRPr lang="en-US" dirty="0">
              <a:latin typeface="Bodoni MT" panose="02070603080606020203" pitchFamily="18" charset="0"/>
            </a:endParaRPr>
          </a:p>
          <a:p>
            <a:endParaRPr lang="en-SG" dirty="0">
              <a:latin typeface="Bodoni MT" panose="02070603080606020203" pitchFamily="18" charset="0"/>
            </a:endParaRPr>
          </a:p>
        </p:txBody>
      </p:sp>
    </p:spTree>
    <p:extLst>
      <p:ext uri="{BB962C8B-B14F-4D97-AF65-F5344CB8AC3E}">
        <p14:creationId xmlns:p14="http://schemas.microsoft.com/office/powerpoint/2010/main" val="1688539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8DFC7-52E8-4B65-92EF-903F00E17490}"/>
              </a:ext>
            </a:extLst>
          </p:cNvPr>
          <p:cNvSpPr>
            <a:spLocks noGrp="1"/>
          </p:cNvSpPr>
          <p:nvPr>
            <p:ph type="title"/>
          </p:nvPr>
        </p:nvSpPr>
        <p:spPr>
          <a:xfrm>
            <a:off x="2592925" y="624110"/>
            <a:ext cx="8911687" cy="717009"/>
          </a:xfrm>
        </p:spPr>
        <p:txBody>
          <a:bodyPr>
            <a:normAutofit/>
          </a:bodyPr>
          <a:lstStyle/>
          <a:p>
            <a:r>
              <a:rPr lang="en-SG" sz="4000" b="1" dirty="0">
                <a:solidFill>
                  <a:schemeClr val="accent1"/>
                </a:solidFill>
                <a:latin typeface="+mn-lt"/>
                <a:cs typeface="Arial" panose="020B0604020202020204" pitchFamily="34" charset="0"/>
              </a:rPr>
              <a:t>SERVICE QUALITY METRICS</a:t>
            </a:r>
          </a:p>
        </p:txBody>
      </p:sp>
      <p:graphicFrame>
        <p:nvGraphicFramePr>
          <p:cNvPr id="5" name="Content Placeholder 4">
            <a:extLst>
              <a:ext uri="{FF2B5EF4-FFF2-40B4-BE49-F238E27FC236}">
                <a16:creationId xmlns:a16="http://schemas.microsoft.com/office/drawing/2014/main" id="{3E01E8DD-68FC-45AD-A22A-8A318C725AD3}"/>
              </a:ext>
            </a:extLst>
          </p:cNvPr>
          <p:cNvGraphicFramePr>
            <a:graphicFrameLocks noGrp="1"/>
          </p:cNvGraphicFramePr>
          <p:nvPr>
            <p:ph idx="1"/>
            <p:extLst>
              <p:ext uri="{D42A27DB-BD31-4B8C-83A1-F6EECF244321}">
                <p14:modId xmlns:p14="http://schemas.microsoft.com/office/powerpoint/2010/main" val="671214046"/>
              </p:ext>
            </p:extLst>
          </p:nvPr>
        </p:nvGraphicFramePr>
        <p:xfrm>
          <a:off x="838200" y="1341120"/>
          <a:ext cx="10515600" cy="5516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Image result for bus without background">
            <a:extLst>
              <a:ext uri="{FF2B5EF4-FFF2-40B4-BE49-F238E27FC236}">
                <a16:creationId xmlns:a16="http://schemas.microsoft.com/office/drawing/2014/main" id="{BDB45323-F7FF-4A25-83A4-79ADF89A45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71120" y="5405120"/>
            <a:ext cx="2013313" cy="145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519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9028-7FDC-44FF-8709-CE6267F38149}"/>
              </a:ext>
            </a:extLst>
          </p:cNvPr>
          <p:cNvSpPr>
            <a:spLocks noGrp="1"/>
          </p:cNvSpPr>
          <p:nvPr>
            <p:ph type="title"/>
          </p:nvPr>
        </p:nvSpPr>
        <p:spPr>
          <a:xfrm>
            <a:off x="2592925" y="624110"/>
            <a:ext cx="8911687" cy="946087"/>
          </a:xfrm>
        </p:spPr>
        <p:txBody>
          <a:bodyPr>
            <a:normAutofit/>
          </a:bodyPr>
          <a:lstStyle/>
          <a:p>
            <a:r>
              <a:rPr lang="en-SG" sz="4000" b="1" dirty="0">
                <a:solidFill>
                  <a:schemeClr val="accent1"/>
                </a:solidFill>
                <a:latin typeface="+mn-lt"/>
                <a:cs typeface="Arial" panose="020B0604020202020204" pitchFamily="34" charset="0"/>
              </a:rPr>
              <a:t>CUSTOMER SURVEY SIMULATION</a:t>
            </a:r>
          </a:p>
        </p:txBody>
      </p:sp>
      <p:sp>
        <p:nvSpPr>
          <p:cNvPr id="7" name="Content Placeholder 6">
            <a:extLst>
              <a:ext uri="{FF2B5EF4-FFF2-40B4-BE49-F238E27FC236}">
                <a16:creationId xmlns:a16="http://schemas.microsoft.com/office/drawing/2014/main" id="{2FD2CDE8-303A-4895-9325-5A87B4B1E728}"/>
              </a:ext>
            </a:extLst>
          </p:cNvPr>
          <p:cNvSpPr>
            <a:spLocks noGrp="1"/>
          </p:cNvSpPr>
          <p:nvPr>
            <p:ph idx="1"/>
          </p:nvPr>
        </p:nvSpPr>
        <p:spPr>
          <a:xfrm>
            <a:off x="2592924" y="1570197"/>
            <a:ext cx="8760875" cy="4768459"/>
          </a:xfrm>
        </p:spPr>
        <p:txBody>
          <a:bodyPr>
            <a:noAutofit/>
          </a:bodyPr>
          <a:lstStyle/>
          <a:p>
            <a:pPr marL="0" indent="0">
              <a:buNone/>
            </a:pPr>
            <a:r>
              <a:rPr lang="en-SG" sz="2000" dirty="0">
                <a:latin typeface="+mj-lt"/>
              </a:rPr>
              <a:t>Based on the GQM, customer surveys were simulated. </a:t>
            </a:r>
          </a:p>
          <a:p>
            <a:pPr lvl="1"/>
            <a:r>
              <a:rPr lang="en-IN" sz="1800" dirty="0">
                <a:latin typeface="+mj-lt"/>
              </a:rPr>
              <a:t>From Commuter’s POV</a:t>
            </a:r>
            <a:endParaRPr lang="en-SG" sz="1800" dirty="0">
              <a:latin typeface="+mj-lt"/>
            </a:endParaRPr>
          </a:p>
          <a:p>
            <a:pPr lvl="2"/>
            <a:r>
              <a:rPr lang="en-IN" sz="1800" dirty="0">
                <a:latin typeface="+mj-lt"/>
              </a:rPr>
              <a:t>Rating the comfort level of the passengers</a:t>
            </a:r>
            <a:endParaRPr lang="en-SG" sz="1800" dirty="0">
              <a:latin typeface="+mj-lt"/>
            </a:endParaRPr>
          </a:p>
          <a:p>
            <a:pPr lvl="2"/>
            <a:r>
              <a:rPr lang="en-IN" sz="1800" dirty="0">
                <a:latin typeface="+mj-lt"/>
              </a:rPr>
              <a:t>Rating the simplicity of the user app </a:t>
            </a:r>
            <a:endParaRPr lang="en-SG" sz="1800" dirty="0">
              <a:latin typeface="+mj-lt"/>
            </a:endParaRPr>
          </a:p>
          <a:p>
            <a:pPr lvl="1"/>
            <a:r>
              <a:rPr lang="en-IN" sz="1800" dirty="0">
                <a:latin typeface="+mj-lt"/>
              </a:rPr>
              <a:t>From LTA’s POV</a:t>
            </a:r>
            <a:endParaRPr lang="en-SG" sz="1800" dirty="0">
              <a:latin typeface="+mj-lt"/>
            </a:endParaRPr>
          </a:p>
          <a:p>
            <a:pPr lvl="2"/>
            <a:r>
              <a:rPr lang="en-IN" sz="1800" dirty="0">
                <a:latin typeface="+mj-lt"/>
              </a:rPr>
              <a:t>Rating the customer satisfaction</a:t>
            </a:r>
            <a:endParaRPr lang="en-SG" sz="1800" dirty="0">
              <a:latin typeface="+mj-lt"/>
            </a:endParaRPr>
          </a:p>
          <a:p>
            <a:pPr lvl="1"/>
            <a:r>
              <a:rPr lang="en-IN" sz="1800" dirty="0">
                <a:latin typeface="+mj-lt"/>
              </a:rPr>
              <a:t>Designed a question for each of the three categories and simulated the responses.</a:t>
            </a:r>
          </a:p>
          <a:p>
            <a:pPr lvl="1"/>
            <a:r>
              <a:rPr lang="en-IN" sz="1800" dirty="0">
                <a:latin typeface="+mj-lt"/>
              </a:rPr>
              <a:t>We took a sample size of 1000 passengers and used rbinom() in R to simulate the responses.</a:t>
            </a:r>
          </a:p>
          <a:p>
            <a:pPr lvl="1"/>
            <a:r>
              <a:rPr lang="en-IN" sz="1800" dirty="0">
                <a:latin typeface="+mj-lt"/>
              </a:rPr>
              <a:t>Survey Method </a:t>
            </a:r>
            <a:r>
              <a:rPr lang="en-IN" sz="1800" dirty="0">
                <a:latin typeface="+mj-lt"/>
                <a:sym typeface="Wingdings" panose="05000000000000000000" pitchFamily="2" charset="2"/>
              </a:rPr>
              <a:t></a:t>
            </a:r>
            <a:r>
              <a:rPr lang="en-IN" sz="1800" dirty="0">
                <a:latin typeface="+mj-lt"/>
              </a:rPr>
              <a:t> Net Promoter Score (NPS) method </a:t>
            </a:r>
            <a:r>
              <a:rPr lang="en-IN" sz="1800" dirty="0">
                <a:latin typeface="+mj-lt"/>
                <a:sym typeface="Wingdings" panose="05000000000000000000" pitchFamily="2" charset="2"/>
              </a:rPr>
              <a:t> </a:t>
            </a:r>
            <a:r>
              <a:rPr lang="en-IN" sz="1800" dirty="0">
                <a:latin typeface="+mj-lt"/>
              </a:rPr>
              <a:t>Scoring scale is from 1 to 5.</a:t>
            </a:r>
            <a:endParaRPr lang="en-SG" sz="1800" dirty="0">
              <a:latin typeface="+mj-lt"/>
            </a:endParaRPr>
          </a:p>
          <a:p>
            <a:endParaRPr lang="en-SG" dirty="0">
              <a:latin typeface="Bodoni MT" panose="02070603080606020203" pitchFamily="18" charset="0"/>
            </a:endParaRPr>
          </a:p>
        </p:txBody>
      </p:sp>
    </p:spTree>
    <p:extLst>
      <p:ext uri="{BB962C8B-B14F-4D97-AF65-F5344CB8AC3E}">
        <p14:creationId xmlns:p14="http://schemas.microsoft.com/office/powerpoint/2010/main" val="2811255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C9D5A2B-FE6C-483A-96F4-FAC5F23F894F}"/>
              </a:ext>
            </a:extLst>
          </p:cNvPr>
          <p:cNvSpPr>
            <a:spLocks noGrp="1"/>
          </p:cNvSpPr>
          <p:nvPr>
            <p:ph type="title"/>
          </p:nvPr>
        </p:nvSpPr>
        <p:spPr>
          <a:xfrm>
            <a:off x="2592925" y="624110"/>
            <a:ext cx="8911687" cy="1036014"/>
          </a:xfrm>
        </p:spPr>
        <p:txBody>
          <a:bodyPr>
            <a:normAutofit/>
          </a:bodyPr>
          <a:lstStyle/>
          <a:p>
            <a:r>
              <a:rPr lang="en-SG" sz="4000" b="1" dirty="0">
                <a:solidFill>
                  <a:schemeClr val="accent1"/>
                </a:solidFill>
                <a:latin typeface="+mn-lt"/>
                <a:cs typeface="Arial" panose="020B0604020202020204" pitchFamily="34" charset="0"/>
              </a:rPr>
              <a:t>INTRODUCTION</a:t>
            </a:r>
          </a:p>
        </p:txBody>
      </p:sp>
      <p:sp>
        <p:nvSpPr>
          <p:cNvPr id="9" name="Content Placeholder 8">
            <a:extLst>
              <a:ext uri="{FF2B5EF4-FFF2-40B4-BE49-F238E27FC236}">
                <a16:creationId xmlns:a16="http://schemas.microsoft.com/office/drawing/2014/main" id="{F85C2418-4ABC-430D-832B-92CC136EBB7C}"/>
              </a:ext>
            </a:extLst>
          </p:cNvPr>
          <p:cNvSpPr>
            <a:spLocks noGrp="1"/>
          </p:cNvSpPr>
          <p:nvPr>
            <p:ph idx="1"/>
          </p:nvPr>
        </p:nvSpPr>
        <p:spPr>
          <a:xfrm>
            <a:off x="2442112" y="1731146"/>
            <a:ext cx="8911687" cy="4445817"/>
          </a:xfrm>
        </p:spPr>
        <p:txBody>
          <a:bodyPr>
            <a:normAutofit/>
          </a:bodyPr>
          <a:lstStyle/>
          <a:p>
            <a:r>
              <a:rPr lang="en-SG" sz="2000" dirty="0">
                <a:latin typeface="+mj-lt"/>
              </a:rPr>
              <a:t>LTA is implementing On-demand bus service </a:t>
            </a:r>
          </a:p>
          <a:p>
            <a:pPr marL="0" indent="0">
              <a:buNone/>
            </a:pPr>
            <a:endParaRPr lang="en-SG" sz="2000" dirty="0">
              <a:latin typeface="+mj-lt"/>
            </a:endParaRPr>
          </a:p>
          <a:p>
            <a:pPr lvl="2"/>
            <a:r>
              <a:rPr lang="en-SG" sz="1800" dirty="0">
                <a:latin typeface="+mj-lt"/>
              </a:rPr>
              <a:t>Trial for 6 months from Dec 2018 in Punggol, Joo Koon, Marina Way and Shenton way during Off Peak Hours.</a:t>
            </a:r>
          </a:p>
          <a:p>
            <a:pPr lvl="2"/>
            <a:r>
              <a:rPr lang="en-SG" sz="1800" dirty="0">
                <a:latin typeface="+mj-lt"/>
              </a:rPr>
              <a:t>Based on the initial tender of $460,000 for Algorithm development  in Feb 2018- VIA and SWAT were chosen.</a:t>
            </a:r>
          </a:p>
          <a:p>
            <a:pPr lvl="2"/>
            <a:r>
              <a:rPr lang="en-SG" sz="1800" dirty="0">
                <a:latin typeface="+mj-lt"/>
              </a:rPr>
              <a:t>Tender for trial of value $2.26 million for running the bus service.</a:t>
            </a:r>
          </a:p>
          <a:p>
            <a:pPr lvl="2"/>
            <a:r>
              <a:rPr lang="en-SG" sz="1800" dirty="0">
                <a:latin typeface="+mj-lt"/>
              </a:rPr>
              <a:t>SWAT by Ministry of movement is a local Singapore based company running service in Singapore and Malaysia.</a:t>
            </a:r>
          </a:p>
          <a:p>
            <a:pPr lvl="2"/>
            <a:r>
              <a:rPr lang="en-SG" sz="1800" dirty="0">
                <a:latin typeface="+mj-lt"/>
              </a:rPr>
              <a:t>VIA is running a similar on demand bus service in Chicago and New York.</a:t>
            </a:r>
          </a:p>
        </p:txBody>
      </p:sp>
    </p:spTree>
    <p:extLst>
      <p:ext uri="{BB962C8B-B14F-4D97-AF65-F5344CB8AC3E}">
        <p14:creationId xmlns:p14="http://schemas.microsoft.com/office/powerpoint/2010/main" val="794093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9028-7FDC-44FF-8709-CE6267F38149}"/>
              </a:ext>
            </a:extLst>
          </p:cNvPr>
          <p:cNvSpPr>
            <a:spLocks noGrp="1"/>
          </p:cNvSpPr>
          <p:nvPr>
            <p:ph type="title"/>
          </p:nvPr>
        </p:nvSpPr>
        <p:spPr>
          <a:xfrm>
            <a:off x="1942194" y="624110"/>
            <a:ext cx="9562417" cy="1280890"/>
          </a:xfrm>
        </p:spPr>
        <p:txBody>
          <a:bodyPr>
            <a:noAutofit/>
          </a:bodyPr>
          <a:lstStyle/>
          <a:p>
            <a:r>
              <a:rPr lang="en-SG" sz="4000" b="1" dirty="0">
                <a:solidFill>
                  <a:schemeClr val="accent1"/>
                </a:solidFill>
                <a:latin typeface="+mn-lt"/>
                <a:cs typeface="Arial" panose="020B0604020202020204" pitchFamily="34" charset="0"/>
              </a:rPr>
              <a:t>CUSTOMER SURVEY SIMULATION-COMMUTER POV</a:t>
            </a:r>
          </a:p>
        </p:txBody>
      </p:sp>
      <p:sp>
        <p:nvSpPr>
          <p:cNvPr id="5" name="Content Placeholder 4">
            <a:extLst>
              <a:ext uri="{FF2B5EF4-FFF2-40B4-BE49-F238E27FC236}">
                <a16:creationId xmlns:a16="http://schemas.microsoft.com/office/drawing/2014/main" id="{8F2B3285-3A36-4848-AD1B-E533ABC8AD39}"/>
              </a:ext>
            </a:extLst>
          </p:cNvPr>
          <p:cNvSpPr>
            <a:spLocks noGrp="1"/>
          </p:cNvSpPr>
          <p:nvPr>
            <p:ph sz="half" idx="1"/>
          </p:nvPr>
        </p:nvSpPr>
        <p:spPr>
          <a:xfrm>
            <a:off x="914400" y="2133601"/>
            <a:ext cx="5105399" cy="1295400"/>
          </a:xfrm>
        </p:spPr>
        <p:txBody>
          <a:bodyPr>
            <a:normAutofit lnSpcReduction="10000"/>
          </a:bodyPr>
          <a:lstStyle/>
          <a:p>
            <a:pPr marL="0" indent="0">
              <a:buNone/>
            </a:pPr>
            <a:r>
              <a:rPr lang="en-IN" b="1" dirty="0">
                <a:latin typeface="+mj-lt"/>
              </a:rPr>
              <a:t>Simulation 1 </a:t>
            </a:r>
            <a:r>
              <a:rPr lang="en-IN" dirty="0">
                <a:latin typeface="+mj-lt"/>
              </a:rPr>
              <a:t>– Rating the comfort level of the passengers: </a:t>
            </a:r>
          </a:p>
          <a:p>
            <a:pPr marL="0" indent="0">
              <a:buNone/>
            </a:pPr>
            <a:r>
              <a:rPr lang="en-IN" i="1" dirty="0">
                <a:latin typeface="+mj-lt"/>
              </a:rPr>
              <a:t>How Comfortable are you with in using the on demand services?</a:t>
            </a:r>
          </a:p>
          <a:p>
            <a:pPr marL="0" indent="0">
              <a:buNone/>
            </a:pPr>
            <a:endParaRPr lang="en-SG" dirty="0">
              <a:latin typeface="Bodoni MT" panose="02070603080606020203" pitchFamily="18" charset="0"/>
            </a:endParaRPr>
          </a:p>
          <a:p>
            <a:pPr marL="0" indent="0">
              <a:buNone/>
            </a:pPr>
            <a:endParaRPr lang="en-SG" dirty="0">
              <a:latin typeface="Bodoni MT" panose="02070603080606020203" pitchFamily="18" charset="0"/>
            </a:endParaRPr>
          </a:p>
        </p:txBody>
      </p:sp>
      <p:sp>
        <p:nvSpPr>
          <p:cNvPr id="6" name="Content Placeholder 5">
            <a:extLst>
              <a:ext uri="{FF2B5EF4-FFF2-40B4-BE49-F238E27FC236}">
                <a16:creationId xmlns:a16="http://schemas.microsoft.com/office/drawing/2014/main" id="{E1201486-EABE-419D-BED7-95A6CCD482DD}"/>
              </a:ext>
            </a:extLst>
          </p:cNvPr>
          <p:cNvSpPr>
            <a:spLocks noGrp="1"/>
          </p:cNvSpPr>
          <p:nvPr>
            <p:ph sz="half" idx="2"/>
          </p:nvPr>
        </p:nvSpPr>
        <p:spPr>
          <a:xfrm>
            <a:off x="6329779" y="2126222"/>
            <a:ext cx="5174832" cy="1288954"/>
          </a:xfrm>
        </p:spPr>
        <p:txBody>
          <a:bodyPr>
            <a:normAutofit lnSpcReduction="10000"/>
          </a:bodyPr>
          <a:lstStyle/>
          <a:p>
            <a:pPr marL="0" indent="0">
              <a:buNone/>
            </a:pPr>
            <a:r>
              <a:rPr lang="en-IN" b="1" dirty="0">
                <a:latin typeface="+mj-lt"/>
              </a:rPr>
              <a:t>Simulation 2 </a:t>
            </a:r>
            <a:r>
              <a:rPr lang="en-IN" dirty="0">
                <a:latin typeface="+mj-lt"/>
              </a:rPr>
              <a:t>– Rating the simplicity of the user app: </a:t>
            </a:r>
            <a:endParaRPr lang="en-SG" dirty="0">
              <a:latin typeface="+mj-lt"/>
            </a:endParaRPr>
          </a:p>
          <a:p>
            <a:pPr marL="0" indent="0">
              <a:buNone/>
            </a:pPr>
            <a:r>
              <a:rPr lang="en-SG" i="1" dirty="0">
                <a:latin typeface="+mj-lt"/>
              </a:rPr>
              <a:t>Is the on-demand service user app simple and user-friendly?</a:t>
            </a:r>
          </a:p>
          <a:p>
            <a:pPr marL="0" indent="0">
              <a:buNone/>
            </a:pPr>
            <a:endParaRPr lang="en-SG" dirty="0">
              <a:latin typeface="Bodoni MT" panose="02070603080606020203" pitchFamily="18" charset="0"/>
            </a:endParaRPr>
          </a:p>
        </p:txBody>
      </p:sp>
      <p:pic>
        <p:nvPicPr>
          <p:cNvPr id="9" name="Picture 8">
            <a:extLst>
              <a:ext uri="{FF2B5EF4-FFF2-40B4-BE49-F238E27FC236}">
                <a16:creationId xmlns:a16="http://schemas.microsoft.com/office/drawing/2014/main" id="{E0C475CC-5A96-4582-940F-3B0FCBBEBE2F}"/>
              </a:ext>
            </a:extLst>
          </p:cNvPr>
          <p:cNvPicPr/>
          <p:nvPr/>
        </p:nvPicPr>
        <p:blipFill>
          <a:blip r:embed="rId2"/>
          <a:stretch>
            <a:fillRect/>
          </a:stretch>
        </p:blipFill>
        <p:spPr>
          <a:xfrm>
            <a:off x="1942194" y="4492784"/>
            <a:ext cx="3624106" cy="2090896"/>
          </a:xfrm>
          <a:prstGeom prst="rect">
            <a:avLst/>
          </a:prstGeom>
        </p:spPr>
      </p:pic>
      <p:graphicFrame>
        <p:nvGraphicFramePr>
          <p:cNvPr id="11" name="Content Placeholder 3">
            <a:extLst>
              <a:ext uri="{FF2B5EF4-FFF2-40B4-BE49-F238E27FC236}">
                <a16:creationId xmlns:a16="http://schemas.microsoft.com/office/drawing/2014/main" id="{EE2746C6-AB42-4150-A55E-116747F70356}"/>
              </a:ext>
            </a:extLst>
          </p:cNvPr>
          <p:cNvGraphicFramePr>
            <a:graphicFrameLocks/>
          </p:cNvGraphicFramePr>
          <p:nvPr>
            <p:extLst>
              <p:ext uri="{D42A27DB-BD31-4B8C-83A1-F6EECF244321}">
                <p14:modId xmlns:p14="http://schemas.microsoft.com/office/powerpoint/2010/main" val="2210920252"/>
              </p:ext>
            </p:extLst>
          </p:nvPr>
        </p:nvGraphicFramePr>
        <p:xfrm>
          <a:off x="762000" y="3551447"/>
          <a:ext cx="5257799" cy="805067"/>
        </p:xfrm>
        <a:graphic>
          <a:graphicData uri="http://schemas.openxmlformats.org/drawingml/2006/table">
            <a:tbl>
              <a:tblPr firstRow="1" firstCol="1" bandRow="1">
                <a:tableStyleId>{46F890A9-2807-4EBB-B81D-B2AA78EC7F39}</a:tableStyleId>
              </a:tblPr>
              <a:tblGrid>
                <a:gridCol w="1249680">
                  <a:extLst>
                    <a:ext uri="{9D8B030D-6E8A-4147-A177-3AD203B41FA5}">
                      <a16:colId xmlns:a16="http://schemas.microsoft.com/office/drawing/2014/main" val="14817286"/>
                    </a:ext>
                  </a:extLst>
                </a:gridCol>
                <a:gridCol w="1139893">
                  <a:extLst>
                    <a:ext uri="{9D8B030D-6E8A-4147-A177-3AD203B41FA5}">
                      <a16:colId xmlns:a16="http://schemas.microsoft.com/office/drawing/2014/main" val="356949844"/>
                    </a:ext>
                  </a:extLst>
                </a:gridCol>
                <a:gridCol w="764756">
                  <a:extLst>
                    <a:ext uri="{9D8B030D-6E8A-4147-A177-3AD203B41FA5}">
                      <a16:colId xmlns:a16="http://schemas.microsoft.com/office/drawing/2014/main" val="4286178771"/>
                    </a:ext>
                  </a:extLst>
                </a:gridCol>
                <a:gridCol w="993022">
                  <a:extLst>
                    <a:ext uri="{9D8B030D-6E8A-4147-A177-3AD203B41FA5}">
                      <a16:colId xmlns:a16="http://schemas.microsoft.com/office/drawing/2014/main" val="1666532927"/>
                    </a:ext>
                  </a:extLst>
                </a:gridCol>
                <a:gridCol w="1110448">
                  <a:extLst>
                    <a:ext uri="{9D8B030D-6E8A-4147-A177-3AD203B41FA5}">
                      <a16:colId xmlns:a16="http://schemas.microsoft.com/office/drawing/2014/main" val="1656607013"/>
                    </a:ext>
                  </a:extLst>
                </a:gridCol>
              </a:tblGrid>
              <a:tr h="516019">
                <a:tc>
                  <a:txBody>
                    <a:bodyPr/>
                    <a:lstStyle/>
                    <a:p>
                      <a:pPr algn="ctr">
                        <a:lnSpc>
                          <a:spcPct val="107000"/>
                        </a:lnSpc>
                        <a:spcAft>
                          <a:spcPts val="800"/>
                        </a:spcAft>
                      </a:pPr>
                      <a:r>
                        <a:rPr lang="en-IN" sz="1200" b="0" dirty="0">
                          <a:solidFill>
                            <a:schemeClr val="tx1"/>
                          </a:solidFill>
                          <a:effectLst/>
                        </a:rPr>
                        <a:t>Extremely Uncomfortable</a:t>
                      </a:r>
                      <a:endParaRPr lang="en-SG"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dirty="0">
                          <a:solidFill>
                            <a:schemeClr val="tx1"/>
                          </a:solidFill>
                          <a:effectLst/>
                        </a:rPr>
                        <a:t>Uncomfortable</a:t>
                      </a:r>
                      <a:endParaRPr lang="en-SG"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dirty="0">
                          <a:solidFill>
                            <a:schemeClr val="tx1"/>
                          </a:solidFill>
                          <a:effectLst/>
                        </a:rPr>
                        <a:t>Neutral</a:t>
                      </a:r>
                      <a:endParaRPr lang="en-SG"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dirty="0">
                          <a:solidFill>
                            <a:schemeClr val="tx1"/>
                          </a:solidFill>
                          <a:effectLst/>
                        </a:rPr>
                        <a:t>Comfortable</a:t>
                      </a:r>
                      <a:endParaRPr lang="en-SG"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dirty="0">
                          <a:solidFill>
                            <a:schemeClr val="tx1"/>
                          </a:solidFill>
                          <a:effectLst/>
                        </a:rPr>
                        <a:t>Extremely Comfortable</a:t>
                      </a:r>
                      <a:endParaRPr lang="en-SG"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922830"/>
                  </a:ext>
                </a:extLst>
              </a:tr>
              <a:tr h="227915">
                <a:tc>
                  <a:txBody>
                    <a:bodyPr/>
                    <a:lstStyle/>
                    <a:p>
                      <a:pPr algn="ctr">
                        <a:lnSpc>
                          <a:spcPct val="107000"/>
                        </a:lnSpc>
                        <a:spcAft>
                          <a:spcPts val="800"/>
                        </a:spcAft>
                      </a:pPr>
                      <a:r>
                        <a:rPr lang="en-IN" sz="1200" b="0" dirty="0">
                          <a:solidFill>
                            <a:schemeClr val="tx1"/>
                          </a:solidFill>
                          <a:effectLst/>
                        </a:rPr>
                        <a:t>1</a:t>
                      </a:r>
                      <a:endParaRPr lang="en-SG"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dirty="0">
                          <a:solidFill>
                            <a:schemeClr val="tx1"/>
                          </a:solidFill>
                          <a:effectLst/>
                        </a:rPr>
                        <a:t>2</a:t>
                      </a:r>
                      <a:endParaRPr lang="en-SG"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dirty="0">
                          <a:solidFill>
                            <a:schemeClr val="tx1"/>
                          </a:solidFill>
                          <a:effectLst/>
                        </a:rPr>
                        <a:t>3</a:t>
                      </a:r>
                      <a:endParaRPr lang="en-SG"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dirty="0">
                          <a:solidFill>
                            <a:schemeClr val="tx1"/>
                          </a:solidFill>
                          <a:effectLst/>
                        </a:rPr>
                        <a:t>4</a:t>
                      </a:r>
                      <a:endParaRPr lang="en-SG"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dirty="0">
                          <a:solidFill>
                            <a:schemeClr val="tx1"/>
                          </a:solidFill>
                          <a:effectLst/>
                        </a:rPr>
                        <a:t>5</a:t>
                      </a:r>
                      <a:endParaRPr lang="en-SG"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34527"/>
                  </a:ext>
                </a:extLst>
              </a:tr>
            </a:tbl>
          </a:graphicData>
        </a:graphic>
      </p:graphicFrame>
      <p:graphicFrame>
        <p:nvGraphicFramePr>
          <p:cNvPr id="12" name="Table 11">
            <a:extLst>
              <a:ext uri="{FF2B5EF4-FFF2-40B4-BE49-F238E27FC236}">
                <a16:creationId xmlns:a16="http://schemas.microsoft.com/office/drawing/2014/main" id="{558B493F-166C-4C29-A1EB-1B5914DA4609}"/>
              </a:ext>
            </a:extLst>
          </p:cNvPr>
          <p:cNvGraphicFramePr>
            <a:graphicFrameLocks noGrp="1"/>
          </p:cNvGraphicFramePr>
          <p:nvPr>
            <p:extLst>
              <p:ext uri="{D42A27DB-BD31-4B8C-83A1-F6EECF244321}">
                <p14:modId xmlns:p14="http://schemas.microsoft.com/office/powerpoint/2010/main" val="3671963377"/>
              </p:ext>
            </p:extLst>
          </p:nvPr>
        </p:nvGraphicFramePr>
        <p:xfrm>
          <a:off x="6172200" y="3551447"/>
          <a:ext cx="5725160" cy="805066"/>
        </p:xfrm>
        <a:graphic>
          <a:graphicData uri="http://schemas.openxmlformats.org/drawingml/2006/table">
            <a:tbl>
              <a:tblPr firstRow="1" firstCol="1" bandRow="1">
                <a:tableStyleId>{46F890A9-2807-4EBB-B81D-B2AA78EC7F39}</a:tableStyleId>
              </a:tblPr>
              <a:tblGrid>
                <a:gridCol w="1144905">
                  <a:extLst>
                    <a:ext uri="{9D8B030D-6E8A-4147-A177-3AD203B41FA5}">
                      <a16:colId xmlns:a16="http://schemas.microsoft.com/office/drawing/2014/main" val="3725307014"/>
                    </a:ext>
                  </a:extLst>
                </a:gridCol>
                <a:gridCol w="1144905">
                  <a:extLst>
                    <a:ext uri="{9D8B030D-6E8A-4147-A177-3AD203B41FA5}">
                      <a16:colId xmlns:a16="http://schemas.microsoft.com/office/drawing/2014/main" val="591858534"/>
                    </a:ext>
                  </a:extLst>
                </a:gridCol>
                <a:gridCol w="1144905">
                  <a:extLst>
                    <a:ext uri="{9D8B030D-6E8A-4147-A177-3AD203B41FA5}">
                      <a16:colId xmlns:a16="http://schemas.microsoft.com/office/drawing/2014/main" val="3572112879"/>
                    </a:ext>
                  </a:extLst>
                </a:gridCol>
                <a:gridCol w="1144905">
                  <a:extLst>
                    <a:ext uri="{9D8B030D-6E8A-4147-A177-3AD203B41FA5}">
                      <a16:colId xmlns:a16="http://schemas.microsoft.com/office/drawing/2014/main" val="3089961473"/>
                    </a:ext>
                  </a:extLst>
                </a:gridCol>
                <a:gridCol w="1145540">
                  <a:extLst>
                    <a:ext uri="{9D8B030D-6E8A-4147-A177-3AD203B41FA5}">
                      <a16:colId xmlns:a16="http://schemas.microsoft.com/office/drawing/2014/main" val="654439490"/>
                    </a:ext>
                  </a:extLst>
                </a:gridCol>
              </a:tblGrid>
              <a:tr h="558422">
                <a:tc>
                  <a:txBody>
                    <a:bodyPr/>
                    <a:lstStyle/>
                    <a:p>
                      <a:pPr algn="ctr">
                        <a:lnSpc>
                          <a:spcPct val="107000"/>
                        </a:lnSpc>
                        <a:spcAft>
                          <a:spcPts val="800"/>
                        </a:spcAft>
                      </a:pPr>
                      <a:r>
                        <a:rPr lang="en-IN" sz="1200" b="0" kern="1200" dirty="0">
                          <a:solidFill>
                            <a:schemeClr val="tx1"/>
                          </a:solidFill>
                          <a:effectLst/>
                          <a:latin typeface="+mn-lt"/>
                          <a:ea typeface="+mn-ea"/>
                          <a:cs typeface="+mn-cs"/>
                        </a:rPr>
                        <a:t>Strongly Disagree</a:t>
                      </a:r>
                      <a:endParaRPr lang="en-SG" sz="1200" b="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kern="1200">
                          <a:solidFill>
                            <a:schemeClr val="tx1"/>
                          </a:solidFill>
                          <a:effectLst/>
                          <a:latin typeface="+mn-lt"/>
                          <a:ea typeface="+mn-ea"/>
                          <a:cs typeface="+mn-cs"/>
                        </a:rPr>
                        <a:t>Disagree</a:t>
                      </a:r>
                      <a:endParaRPr lang="en-SG" sz="1200" b="0" kern="12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kern="1200">
                          <a:solidFill>
                            <a:schemeClr val="tx1"/>
                          </a:solidFill>
                          <a:effectLst/>
                          <a:latin typeface="+mn-lt"/>
                          <a:ea typeface="+mn-ea"/>
                          <a:cs typeface="+mn-cs"/>
                        </a:rPr>
                        <a:t>Neutral</a:t>
                      </a:r>
                      <a:endParaRPr lang="en-SG" sz="1200" b="0" kern="12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kern="1200">
                          <a:solidFill>
                            <a:schemeClr val="tx1"/>
                          </a:solidFill>
                          <a:effectLst/>
                          <a:latin typeface="+mn-lt"/>
                          <a:ea typeface="+mn-ea"/>
                          <a:cs typeface="+mn-cs"/>
                        </a:rPr>
                        <a:t>Agree</a:t>
                      </a:r>
                      <a:endParaRPr lang="en-SG" sz="1200" b="0" kern="12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kern="1200">
                          <a:solidFill>
                            <a:schemeClr val="tx1"/>
                          </a:solidFill>
                          <a:effectLst/>
                          <a:latin typeface="+mn-lt"/>
                          <a:ea typeface="+mn-ea"/>
                          <a:cs typeface="+mn-cs"/>
                        </a:rPr>
                        <a:t>Strongly Agree</a:t>
                      </a:r>
                      <a:endParaRPr lang="en-SG" sz="1200" b="0" kern="12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4441462"/>
                  </a:ext>
                </a:extLst>
              </a:tr>
              <a:tr h="246644">
                <a:tc>
                  <a:txBody>
                    <a:bodyPr/>
                    <a:lstStyle/>
                    <a:p>
                      <a:pPr algn="ctr">
                        <a:lnSpc>
                          <a:spcPct val="107000"/>
                        </a:lnSpc>
                        <a:spcAft>
                          <a:spcPts val="800"/>
                        </a:spcAft>
                      </a:pPr>
                      <a:r>
                        <a:rPr lang="en-IN" sz="1200" b="0" kern="1200" dirty="0">
                          <a:solidFill>
                            <a:schemeClr val="tx1"/>
                          </a:solidFill>
                          <a:effectLst/>
                          <a:latin typeface="+mn-lt"/>
                          <a:ea typeface="+mn-ea"/>
                          <a:cs typeface="+mn-cs"/>
                        </a:rPr>
                        <a:t>1</a:t>
                      </a:r>
                      <a:endParaRPr lang="en-SG" sz="1200" b="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kern="1200">
                          <a:solidFill>
                            <a:schemeClr val="tx1"/>
                          </a:solidFill>
                          <a:effectLst/>
                          <a:latin typeface="+mn-lt"/>
                          <a:ea typeface="+mn-ea"/>
                          <a:cs typeface="+mn-cs"/>
                        </a:rPr>
                        <a:t>2</a:t>
                      </a:r>
                      <a:endParaRPr lang="en-SG" sz="1200" b="0" kern="12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kern="1200">
                          <a:solidFill>
                            <a:schemeClr val="tx1"/>
                          </a:solidFill>
                          <a:effectLst/>
                          <a:latin typeface="+mn-lt"/>
                          <a:ea typeface="+mn-ea"/>
                          <a:cs typeface="+mn-cs"/>
                        </a:rPr>
                        <a:t>3</a:t>
                      </a:r>
                      <a:endParaRPr lang="en-SG" sz="1200" b="0" kern="12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kern="1200">
                          <a:solidFill>
                            <a:schemeClr val="tx1"/>
                          </a:solidFill>
                          <a:effectLst/>
                          <a:latin typeface="+mn-lt"/>
                          <a:ea typeface="+mn-ea"/>
                          <a:cs typeface="+mn-cs"/>
                        </a:rPr>
                        <a:t>4</a:t>
                      </a:r>
                      <a:endParaRPr lang="en-SG" sz="1200" b="0" kern="120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kern="1200" dirty="0">
                          <a:solidFill>
                            <a:schemeClr val="tx1"/>
                          </a:solidFill>
                          <a:effectLst/>
                          <a:latin typeface="+mn-lt"/>
                          <a:ea typeface="+mn-ea"/>
                          <a:cs typeface="+mn-cs"/>
                        </a:rPr>
                        <a:t>5</a:t>
                      </a:r>
                      <a:endParaRPr lang="en-SG" sz="1200" b="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733989"/>
                  </a:ext>
                </a:extLst>
              </a:tr>
            </a:tbl>
          </a:graphicData>
        </a:graphic>
      </p:graphicFrame>
      <p:pic>
        <p:nvPicPr>
          <p:cNvPr id="13" name="Picture 12">
            <a:extLst>
              <a:ext uri="{FF2B5EF4-FFF2-40B4-BE49-F238E27FC236}">
                <a16:creationId xmlns:a16="http://schemas.microsoft.com/office/drawing/2014/main" id="{35BB514D-91BA-477A-B738-FB72A25E5506}"/>
              </a:ext>
            </a:extLst>
          </p:cNvPr>
          <p:cNvPicPr/>
          <p:nvPr/>
        </p:nvPicPr>
        <p:blipFill>
          <a:blip r:embed="rId3"/>
          <a:stretch>
            <a:fillRect/>
          </a:stretch>
        </p:blipFill>
        <p:spPr>
          <a:xfrm>
            <a:off x="7146524" y="4492784"/>
            <a:ext cx="3206516" cy="2090896"/>
          </a:xfrm>
          <a:prstGeom prst="rect">
            <a:avLst/>
          </a:prstGeom>
        </p:spPr>
      </p:pic>
    </p:spTree>
    <p:extLst>
      <p:ext uri="{BB962C8B-B14F-4D97-AF65-F5344CB8AC3E}">
        <p14:creationId xmlns:p14="http://schemas.microsoft.com/office/powerpoint/2010/main" val="1627685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14D0-79D4-4648-B59D-4D8FD67ABB8F}"/>
              </a:ext>
            </a:extLst>
          </p:cNvPr>
          <p:cNvSpPr>
            <a:spLocks noGrp="1"/>
          </p:cNvSpPr>
          <p:nvPr>
            <p:ph type="title"/>
          </p:nvPr>
        </p:nvSpPr>
        <p:spPr/>
        <p:txBody>
          <a:bodyPr>
            <a:noAutofit/>
          </a:bodyPr>
          <a:lstStyle/>
          <a:p>
            <a:r>
              <a:rPr lang="en-SG" sz="4000" b="1" dirty="0">
                <a:solidFill>
                  <a:schemeClr val="accent1"/>
                </a:solidFill>
                <a:latin typeface="+mn-lt"/>
                <a:cs typeface="Arial" panose="020B0604020202020204" pitchFamily="34" charset="0"/>
              </a:rPr>
              <a:t>CUSTOMER SURVEY SIMULATION-</a:t>
            </a:r>
            <a:br>
              <a:rPr lang="en-SG" sz="4000" b="1" dirty="0">
                <a:solidFill>
                  <a:schemeClr val="accent1"/>
                </a:solidFill>
                <a:latin typeface="+mn-lt"/>
                <a:cs typeface="Arial" panose="020B0604020202020204" pitchFamily="34" charset="0"/>
              </a:rPr>
            </a:br>
            <a:r>
              <a:rPr lang="en-SG" sz="4000" b="1" dirty="0">
                <a:solidFill>
                  <a:schemeClr val="accent1"/>
                </a:solidFill>
                <a:latin typeface="+mn-lt"/>
                <a:cs typeface="Arial" panose="020B0604020202020204" pitchFamily="34" charset="0"/>
              </a:rPr>
              <a:t>LTA POV</a:t>
            </a:r>
          </a:p>
        </p:txBody>
      </p:sp>
      <p:sp>
        <p:nvSpPr>
          <p:cNvPr id="6" name="Content Placeholder 5">
            <a:extLst>
              <a:ext uri="{FF2B5EF4-FFF2-40B4-BE49-F238E27FC236}">
                <a16:creationId xmlns:a16="http://schemas.microsoft.com/office/drawing/2014/main" id="{8D2683CF-9F31-4A7E-9FFB-59DD7A3F1392}"/>
              </a:ext>
            </a:extLst>
          </p:cNvPr>
          <p:cNvSpPr>
            <a:spLocks noGrp="1"/>
          </p:cNvSpPr>
          <p:nvPr>
            <p:ph idx="1"/>
          </p:nvPr>
        </p:nvSpPr>
        <p:spPr>
          <a:xfrm>
            <a:off x="2592924" y="2133600"/>
            <a:ext cx="8911688" cy="723106"/>
          </a:xfrm>
        </p:spPr>
        <p:txBody>
          <a:bodyPr>
            <a:normAutofit lnSpcReduction="10000"/>
          </a:bodyPr>
          <a:lstStyle/>
          <a:p>
            <a:pPr marL="0" indent="0">
              <a:buNone/>
            </a:pPr>
            <a:r>
              <a:rPr lang="en-SG" b="1" dirty="0"/>
              <a:t>Simulation 3 </a:t>
            </a:r>
            <a:r>
              <a:rPr lang="en-SG" dirty="0"/>
              <a:t>– Rating the customer satisfaction of the service: </a:t>
            </a:r>
            <a:endParaRPr lang="en-IN" dirty="0"/>
          </a:p>
          <a:p>
            <a:pPr marL="0" indent="0">
              <a:buNone/>
            </a:pPr>
            <a:r>
              <a:rPr lang="en-SG" i="1" dirty="0"/>
              <a:t>How satisfied are you with the on-demand service?</a:t>
            </a:r>
          </a:p>
          <a:p>
            <a:pPr marL="0" indent="0">
              <a:buNone/>
            </a:pPr>
            <a:endParaRPr lang="en-SG" dirty="0">
              <a:latin typeface="Bodoni MT" panose="02070603080606020203" pitchFamily="18" charset="0"/>
            </a:endParaRPr>
          </a:p>
        </p:txBody>
      </p:sp>
      <p:graphicFrame>
        <p:nvGraphicFramePr>
          <p:cNvPr id="9" name="Table 8">
            <a:extLst>
              <a:ext uri="{FF2B5EF4-FFF2-40B4-BE49-F238E27FC236}">
                <a16:creationId xmlns:a16="http://schemas.microsoft.com/office/drawing/2014/main" id="{5B43DDAD-EF8F-42EE-B757-256ECE69FBBC}"/>
              </a:ext>
            </a:extLst>
          </p:cNvPr>
          <p:cNvGraphicFramePr>
            <a:graphicFrameLocks noGrp="1"/>
          </p:cNvGraphicFramePr>
          <p:nvPr>
            <p:extLst>
              <p:ext uri="{D42A27DB-BD31-4B8C-83A1-F6EECF244321}">
                <p14:modId xmlns:p14="http://schemas.microsoft.com/office/powerpoint/2010/main" val="867396776"/>
              </p:ext>
            </p:extLst>
          </p:nvPr>
        </p:nvGraphicFramePr>
        <p:xfrm>
          <a:off x="2894120" y="2937288"/>
          <a:ext cx="8220723" cy="710152"/>
        </p:xfrm>
        <a:graphic>
          <a:graphicData uri="http://schemas.openxmlformats.org/drawingml/2006/table">
            <a:tbl>
              <a:tblPr firstRow="1" firstCol="1" bandRow="1">
                <a:tableStyleId>{46F890A9-2807-4EBB-B81D-B2AA78EC7F39}</a:tableStyleId>
              </a:tblPr>
              <a:tblGrid>
                <a:gridCol w="1643962">
                  <a:extLst>
                    <a:ext uri="{9D8B030D-6E8A-4147-A177-3AD203B41FA5}">
                      <a16:colId xmlns:a16="http://schemas.microsoft.com/office/drawing/2014/main" val="1934935079"/>
                    </a:ext>
                  </a:extLst>
                </a:gridCol>
                <a:gridCol w="1643962">
                  <a:extLst>
                    <a:ext uri="{9D8B030D-6E8A-4147-A177-3AD203B41FA5}">
                      <a16:colId xmlns:a16="http://schemas.microsoft.com/office/drawing/2014/main" val="1307102151"/>
                    </a:ext>
                  </a:extLst>
                </a:gridCol>
                <a:gridCol w="1643962">
                  <a:extLst>
                    <a:ext uri="{9D8B030D-6E8A-4147-A177-3AD203B41FA5}">
                      <a16:colId xmlns:a16="http://schemas.microsoft.com/office/drawing/2014/main" val="1428556726"/>
                    </a:ext>
                  </a:extLst>
                </a:gridCol>
                <a:gridCol w="1643962">
                  <a:extLst>
                    <a:ext uri="{9D8B030D-6E8A-4147-A177-3AD203B41FA5}">
                      <a16:colId xmlns:a16="http://schemas.microsoft.com/office/drawing/2014/main" val="691117282"/>
                    </a:ext>
                  </a:extLst>
                </a:gridCol>
                <a:gridCol w="1644875">
                  <a:extLst>
                    <a:ext uri="{9D8B030D-6E8A-4147-A177-3AD203B41FA5}">
                      <a16:colId xmlns:a16="http://schemas.microsoft.com/office/drawing/2014/main" val="2642689924"/>
                    </a:ext>
                  </a:extLst>
                </a:gridCol>
              </a:tblGrid>
              <a:tr h="492587">
                <a:tc>
                  <a:txBody>
                    <a:bodyPr/>
                    <a:lstStyle/>
                    <a:p>
                      <a:pPr algn="ctr">
                        <a:lnSpc>
                          <a:spcPct val="107000"/>
                        </a:lnSpc>
                        <a:spcAft>
                          <a:spcPts val="800"/>
                        </a:spcAft>
                      </a:pPr>
                      <a:r>
                        <a:rPr lang="en-IN" sz="1200" b="0" kern="1200" dirty="0">
                          <a:solidFill>
                            <a:schemeClr val="tx1"/>
                          </a:solidFill>
                          <a:effectLst/>
                          <a:latin typeface="+mn-lt"/>
                          <a:ea typeface="+mn-ea"/>
                          <a:cs typeface="+mn-cs"/>
                        </a:rPr>
                        <a:t>Strongly Disagree</a:t>
                      </a:r>
                      <a:endParaRPr lang="en-SG"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kern="1200" dirty="0">
                          <a:solidFill>
                            <a:schemeClr val="tx1"/>
                          </a:solidFill>
                          <a:effectLst/>
                          <a:latin typeface="+mn-lt"/>
                          <a:ea typeface="+mn-ea"/>
                          <a:cs typeface="+mn-cs"/>
                        </a:rPr>
                        <a:t>Disagree</a:t>
                      </a:r>
                      <a:endParaRPr lang="en-SG"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kern="1200" dirty="0">
                          <a:solidFill>
                            <a:schemeClr val="tx1"/>
                          </a:solidFill>
                          <a:effectLst/>
                          <a:latin typeface="+mn-lt"/>
                          <a:ea typeface="+mn-ea"/>
                          <a:cs typeface="+mn-cs"/>
                        </a:rPr>
                        <a:t>Neutral</a:t>
                      </a:r>
                      <a:endParaRPr lang="en-SG"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kern="1200" dirty="0">
                          <a:solidFill>
                            <a:schemeClr val="tx1"/>
                          </a:solidFill>
                          <a:effectLst/>
                          <a:latin typeface="+mn-lt"/>
                          <a:ea typeface="+mn-ea"/>
                          <a:cs typeface="+mn-cs"/>
                        </a:rPr>
                        <a:t>Agree</a:t>
                      </a:r>
                      <a:endParaRPr lang="en-SG"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kern="1200" dirty="0">
                          <a:solidFill>
                            <a:schemeClr val="tx1"/>
                          </a:solidFill>
                          <a:effectLst/>
                          <a:latin typeface="+mn-lt"/>
                          <a:ea typeface="+mn-ea"/>
                          <a:cs typeface="+mn-cs"/>
                        </a:rPr>
                        <a:t>Strongly Agree</a:t>
                      </a:r>
                      <a:endParaRPr lang="en-SG"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9431815"/>
                  </a:ext>
                </a:extLst>
              </a:tr>
              <a:tr h="217565">
                <a:tc>
                  <a:txBody>
                    <a:bodyPr/>
                    <a:lstStyle/>
                    <a:p>
                      <a:pPr algn="ctr">
                        <a:lnSpc>
                          <a:spcPct val="107000"/>
                        </a:lnSpc>
                        <a:spcAft>
                          <a:spcPts val="800"/>
                        </a:spcAft>
                      </a:pPr>
                      <a:r>
                        <a:rPr lang="en-IN" sz="1200" b="0" kern="1200" dirty="0">
                          <a:solidFill>
                            <a:schemeClr val="tx1"/>
                          </a:solidFill>
                          <a:effectLst/>
                          <a:latin typeface="+mn-lt"/>
                          <a:ea typeface="+mn-ea"/>
                          <a:cs typeface="+mn-cs"/>
                        </a:rPr>
                        <a:t>1</a:t>
                      </a:r>
                      <a:endParaRPr lang="en-SG"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kern="1200" dirty="0">
                          <a:solidFill>
                            <a:schemeClr val="tx1"/>
                          </a:solidFill>
                          <a:effectLst/>
                          <a:latin typeface="+mn-lt"/>
                          <a:ea typeface="+mn-ea"/>
                          <a:cs typeface="+mn-cs"/>
                        </a:rPr>
                        <a:t>2</a:t>
                      </a:r>
                      <a:endParaRPr lang="en-SG"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kern="1200" dirty="0">
                          <a:solidFill>
                            <a:schemeClr val="tx1"/>
                          </a:solidFill>
                          <a:effectLst/>
                          <a:latin typeface="+mn-lt"/>
                          <a:ea typeface="+mn-ea"/>
                          <a:cs typeface="+mn-cs"/>
                        </a:rPr>
                        <a:t>3</a:t>
                      </a:r>
                      <a:endParaRPr lang="en-SG"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kern="1200" dirty="0">
                          <a:solidFill>
                            <a:schemeClr val="tx1"/>
                          </a:solidFill>
                          <a:effectLst/>
                          <a:latin typeface="+mn-lt"/>
                          <a:ea typeface="+mn-ea"/>
                          <a:cs typeface="+mn-cs"/>
                        </a:rPr>
                        <a:t>4</a:t>
                      </a:r>
                      <a:endParaRPr lang="en-SG"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b="0" kern="1200" dirty="0">
                          <a:solidFill>
                            <a:schemeClr val="tx1"/>
                          </a:solidFill>
                          <a:effectLst/>
                          <a:latin typeface="+mn-lt"/>
                          <a:ea typeface="+mn-ea"/>
                          <a:cs typeface="+mn-cs"/>
                        </a:rPr>
                        <a:t>5</a:t>
                      </a:r>
                      <a:endParaRPr lang="en-SG" sz="1200" b="0"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6159342"/>
                  </a:ext>
                </a:extLst>
              </a:tr>
            </a:tbl>
          </a:graphicData>
        </a:graphic>
      </p:graphicFrame>
      <p:pic>
        <p:nvPicPr>
          <p:cNvPr id="11" name="Picture 10">
            <a:extLst>
              <a:ext uri="{FF2B5EF4-FFF2-40B4-BE49-F238E27FC236}">
                <a16:creationId xmlns:a16="http://schemas.microsoft.com/office/drawing/2014/main" id="{84277998-BD1B-4475-A8C7-2ACF8C89BFAB}"/>
              </a:ext>
            </a:extLst>
          </p:cNvPr>
          <p:cNvPicPr/>
          <p:nvPr/>
        </p:nvPicPr>
        <p:blipFill>
          <a:blip r:embed="rId2"/>
          <a:stretch>
            <a:fillRect/>
          </a:stretch>
        </p:blipFill>
        <p:spPr>
          <a:xfrm>
            <a:off x="3262946" y="3806190"/>
            <a:ext cx="4421505" cy="2842260"/>
          </a:xfrm>
          <a:prstGeom prst="rect">
            <a:avLst/>
          </a:prstGeom>
        </p:spPr>
      </p:pic>
      <p:sp>
        <p:nvSpPr>
          <p:cNvPr id="12" name="TextBox 11">
            <a:extLst>
              <a:ext uri="{FF2B5EF4-FFF2-40B4-BE49-F238E27FC236}">
                <a16:creationId xmlns:a16="http://schemas.microsoft.com/office/drawing/2014/main" id="{9F6421CD-E36A-4C08-BB05-12B420087D1B}"/>
              </a:ext>
            </a:extLst>
          </p:cNvPr>
          <p:cNvSpPr txBox="1"/>
          <p:nvPr/>
        </p:nvSpPr>
        <p:spPr>
          <a:xfrm>
            <a:off x="8260081" y="4001294"/>
            <a:ext cx="3291840" cy="2308324"/>
          </a:xfrm>
          <a:prstGeom prst="rect">
            <a:avLst/>
          </a:prstGeom>
          <a:noFill/>
        </p:spPr>
        <p:txBody>
          <a:bodyPr wrap="square" rtlCol="0">
            <a:spAutoFit/>
          </a:bodyPr>
          <a:lstStyle/>
          <a:p>
            <a:endParaRPr lang="en-IN" dirty="0">
              <a:solidFill>
                <a:schemeClr val="tx1">
                  <a:lumMod val="75000"/>
                  <a:lumOff val="25000"/>
                </a:schemeClr>
              </a:solidFill>
            </a:endParaRPr>
          </a:p>
          <a:p>
            <a:r>
              <a:rPr lang="en-IN" dirty="0">
                <a:solidFill>
                  <a:schemeClr val="tx1">
                    <a:lumMod val="75000"/>
                    <a:lumOff val="25000"/>
                  </a:schemeClr>
                </a:solidFill>
              </a:rPr>
              <a:t>57% of passengers are completely satisfied with the on-demand services and around 15% of the passengers are not completely satisfied with the services.</a:t>
            </a:r>
            <a:endParaRPr lang="en-SG" dirty="0">
              <a:solidFill>
                <a:schemeClr val="tx1">
                  <a:lumMod val="75000"/>
                  <a:lumOff val="25000"/>
                </a:schemeClr>
              </a:solidFill>
            </a:endParaRPr>
          </a:p>
        </p:txBody>
      </p:sp>
    </p:spTree>
    <p:extLst>
      <p:ext uri="{BB962C8B-B14F-4D97-AF65-F5344CB8AC3E}">
        <p14:creationId xmlns:p14="http://schemas.microsoft.com/office/powerpoint/2010/main" val="2134897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5C2F8-BBDA-4CFC-BCA2-5762CB1E7316}"/>
              </a:ext>
            </a:extLst>
          </p:cNvPr>
          <p:cNvSpPr>
            <a:spLocks noGrp="1"/>
          </p:cNvSpPr>
          <p:nvPr>
            <p:ph type="title"/>
          </p:nvPr>
        </p:nvSpPr>
        <p:spPr>
          <a:xfrm>
            <a:off x="2592925" y="624110"/>
            <a:ext cx="8911687" cy="1142546"/>
          </a:xfrm>
        </p:spPr>
        <p:txBody>
          <a:bodyPr/>
          <a:lstStyle/>
          <a:p>
            <a:r>
              <a:rPr lang="en-US" sz="4000" b="1" dirty="0">
                <a:solidFill>
                  <a:schemeClr val="accent1"/>
                </a:solidFill>
                <a:latin typeface="+mn-lt"/>
                <a:cs typeface="Arial" panose="020B0604020202020204" pitchFamily="34" charset="0"/>
              </a:rPr>
              <a:t>COST BASED EVALUATION </a:t>
            </a:r>
            <a:endParaRPr lang="en-SG" sz="4000" b="1" dirty="0">
              <a:solidFill>
                <a:schemeClr val="accent1"/>
              </a:solidFill>
              <a:latin typeface="+mn-lt"/>
              <a:cs typeface="Arial" panose="020B0604020202020204" pitchFamily="34" charset="0"/>
            </a:endParaRPr>
          </a:p>
        </p:txBody>
      </p:sp>
      <p:sp>
        <p:nvSpPr>
          <p:cNvPr id="3" name="Content Placeholder 2">
            <a:extLst>
              <a:ext uri="{FF2B5EF4-FFF2-40B4-BE49-F238E27FC236}">
                <a16:creationId xmlns:a16="http://schemas.microsoft.com/office/drawing/2014/main" id="{2D2FF1CC-C42A-40C6-9D53-D2614EA4DDA5}"/>
              </a:ext>
            </a:extLst>
          </p:cNvPr>
          <p:cNvSpPr>
            <a:spLocks noGrp="1"/>
          </p:cNvSpPr>
          <p:nvPr>
            <p:ph idx="1"/>
          </p:nvPr>
        </p:nvSpPr>
        <p:spPr/>
        <p:txBody>
          <a:bodyPr>
            <a:normAutofit/>
          </a:bodyPr>
          <a:lstStyle/>
          <a:p>
            <a:r>
              <a:rPr lang="en-US" sz="2000" b="1" dirty="0"/>
              <a:t>Fuel Cost: </a:t>
            </a:r>
            <a:r>
              <a:rPr lang="en-US" sz="2000" dirty="0"/>
              <a:t>As per Mercedes Benz Citaro mileage of 2.5 km per diesel liter and diesel price of 1.85 SGD.</a:t>
            </a:r>
          </a:p>
          <a:p>
            <a:r>
              <a:rPr lang="en-US" sz="2000" b="1" dirty="0"/>
              <a:t>Manpower Cost: </a:t>
            </a:r>
            <a:r>
              <a:rPr lang="en-US" sz="2000" dirty="0"/>
              <a:t>As per article $SGD 8 per hour </a:t>
            </a:r>
            <a:r>
              <a:rPr lang="en-US" sz="2000" dirty="0">
                <a:sym typeface="Wingdings" panose="05000000000000000000" pitchFamily="2" charset="2"/>
              </a:rPr>
              <a:t></a:t>
            </a:r>
            <a:r>
              <a:rPr lang="en-US" sz="2000" dirty="0"/>
              <a:t> converted to $SGD 0.2 per min </a:t>
            </a:r>
            <a:r>
              <a:rPr lang="en-US" sz="2000" dirty="0">
                <a:sym typeface="Wingdings" panose="05000000000000000000" pitchFamily="2" charset="2"/>
              </a:rPr>
              <a:t></a:t>
            </a:r>
            <a:r>
              <a:rPr lang="en-US" sz="2000" dirty="0"/>
              <a:t> calculated for all buses and average of 5 minutes per bus in above simulation.</a:t>
            </a:r>
          </a:p>
          <a:p>
            <a:r>
              <a:rPr lang="en-US" sz="2000" b="1" dirty="0"/>
              <a:t>Operating Cost: </a:t>
            </a:r>
            <a:r>
              <a:rPr lang="en-US" sz="2000" dirty="0"/>
              <a:t>Assuming this to be half of the fuel cost i.e. 0.9 per km.</a:t>
            </a:r>
          </a:p>
          <a:p>
            <a:pPr marL="0" indent="0">
              <a:buNone/>
            </a:pPr>
            <a:endParaRPr lang="en-US" sz="2000" dirty="0">
              <a:latin typeface="Bodoni MT" panose="02070603080606020203" pitchFamily="18" charset="0"/>
            </a:endParaRPr>
          </a:p>
        </p:txBody>
      </p:sp>
      <p:pic>
        <p:nvPicPr>
          <p:cNvPr id="7" name="Picture 6" descr="Image result for bus without background">
            <a:extLst>
              <a:ext uri="{FF2B5EF4-FFF2-40B4-BE49-F238E27FC236}">
                <a16:creationId xmlns:a16="http://schemas.microsoft.com/office/drawing/2014/main" id="{FE063D53-4EE4-401C-8109-4C6887A83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1120" y="5405120"/>
            <a:ext cx="2013313" cy="145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21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A07E0-E235-4E2D-863F-52F1619BAC9A}"/>
              </a:ext>
            </a:extLst>
          </p:cNvPr>
          <p:cNvSpPr>
            <a:spLocks noGrp="1"/>
          </p:cNvSpPr>
          <p:nvPr>
            <p:ph type="title"/>
          </p:nvPr>
        </p:nvSpPr>
        <p:spPr>
          <a:xfrm>
            <a:off x="2592925" y="624110"/>
            <a:ext cx="8911687" cy="729935"/>
          </a:xfrm>
        </p:spPr>
        <p:txBody>
          <a:bodyPr>
            <a:normAutofit/>
          </a:bodyPr>
          <a:lstStyle/>
          <a:p>
            <a:r>
              <a:rPr lang="en-SG" sz="4000" b="1" dirty="0">
                <a:solidFill>
                  <a:schemeClr val="accent1"/>
                </a:solidFill>
                <a:latin typeface="+mn-lt"/>
                <a:cs typeface="Arial" panose="020B0604020202020204" pitchFamily="34" charset="0"/>
              </a:rPr>
              <a:t>CONCLUSION</a:t>
            </a:r>
          </a:p>
        </p:txBody>
      </p:sp>
      <p:graphicFrame>
        <p:nvGraphicFramePr>
          <p:cNvPr id="5" name="Content Placeholder 4">
            <a:extLst>
              <a:ext uri="{FF2B5EF4-FFF2-40B4-BE49-F238E27FC236}">
                <a16:creationId xmlns:a16="http://schemas.microsoft.com/office/drawing/2014/main" id="{7DC8C782-E455-42F1-A17C-B77E813E148A}"/>
              </a:ext>
            </a:extLst>
          </p:cNvPr>
          <p:cNvGraphicFramePr>
            <a:graphicFrameLocks noGrp="1"/>
          </p:cNvGraphicFramePr>
          <p:nvPr>
            <p:ph idx="1"/>
            <p:extLst>
              <p:ext uri="{D42A27DB-BD31-4B8C-83A1-F6EECF244321}">
                <p14:modId xmlns:p14="http://schemas.microsoft.com/office/powerpoint/2010/main" val="4120911807"/>
              </p:ext>
            </p:extLst>
          </p:nvPr>
        </p:nvGraphicFramePr>
        <p:xfrm>
          <a:off x="838200" y="1418265"/>
          <a:ext cx="10515600" cy="3951991"/>
        </p:xfrm>
        <a:graphic>
          <a:graphicData uri="http://schemas.openxmlformats.org/drawingml/2006/table">
            <a:tbl>
              <a:tblPr firstRow="1" firstCol="1" bandRow="1">
                <a:tableStyleId>{93296810-A885-4BE3-A3E7-6D5BEEA58F35}</a:tableStyleId>
              </a:tblPr>
              <a:tblGrid>
                <a:gridCol w="3120332">
                  <a:extLst>
                    <a:ext uri="{9D8B030D-6E8A-4147-A177-3AD203B41FA5}">
                      <a16:colId xmlns:a16="http://schemas.microsoft.com/office/drawing/2014/main" val="3547845986"/>
                    </a:ext>
                  </a:extLst>
                </a:gridCol>
                <a:gridCol w="2136307">
                  <a:extLst>
                    <a:ext uri="{9D8B030D-6E8A-4147-A177-3AD203B41FA5}">
                      <a16:colId xmlns:a16="http://schemas.microsoft.com/office/drawing/2014/main" val="3638874415"/>
                    </a:ext>
                  </a:extLst>
                </a:gridCol>
                <a:gridCol w="3785245">
                  <a:extLst>
                    <a:ext uri="{9D8B030D-6E8A-4147-A177-3AD203B41FA5}">
                      <a16:colId xmlns:a16="http://schemas.microsoft.com/office/drawing/2014/main" val="4171186011"/>
                    </a:ext>
                  </a:extLst>
                </a:gridCol>
                <a:gridCol w="1473716">
                  <a:extLst>
                    <a:ext uri="{9D8B030D-6E8A-4147-A177-3AD203B41FA5}">
                      <a16:colId xmlns:a16="http://schemas.microsoft.com/office/drawing/2014/main" val="3052313690"/>
                    </a:ext>
                  </a:extLst>
                </a:gridCol>
              </a:tblGrid>
              <a:tr h="381903">
                <a:tc>
                  <a:txBody>
                    <a:bodyPr/>
                    <a:lstStyle/>
                    <a:p>
                      <a:pPr algn="ctr">
                        <a:lnSpc>
                          <a:spcPct val="107000"/>
                        </a:lnSpc>
                        <a:spcAft>
                          <a:spcPts val="0"/>
                        </a:spcAft>
                      </a:pPr>
                      <a:r>
                        <a:rPr lang="en-US" sz="2000" b="1" dirty="0">
                          <a:solidFill>
                            <a:schemeClr val="tx1"/>
                          </a:solidFill>
                          <a:effectLst/>
                          <a:latin typeface="+mj-lt"/>
                        </a:rPr>
                        <a:t>Parameters</a:t>
                      </a:r>
                      <a:endParaRPr lang="en-SG" sz="20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b="1" dirty="0">
                          <a:solidFill>
                            <a:schemeClr val="tx1"/>
                          </a:solidFill>
                          <a:effectLst/>
                          <a:latin typeface="+mj-lt"/>
                        </a:rPr>
                        <a:t>Current System </a:t>
                      </a:r>
                      <a:endParaRPr lang="en-SG" sz="20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b="1" dirty="0">
                          <a:solidFill>
                            <a:schemeClr val="tx1"/>
                          </a:solidFill>
                          <a:effectLst/>
                          <a:latin typeface="+mj-lt"/>
                        </a:rPr>
                        <a:t>Proposed System</a:t>
                      </a:r>
                      <a:endParaRPr lang="en-SG" sz="20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2000" b="1" dirty="0">
                          <a:solidFill>
                            <a:schemeClr val="tx1"/>
                          </a:solidFill>
                          <a:effectLst/>
                          <a:latin typeface="+mj-lt"/>
                        </a:rPr>
                        <a:t>Up/Down</a:t>
                      </a:r>
                      <a:endParaRPr lang="en-SG" sz="20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689644"/>
                  </a:ext>
                </a:extLst>
              </a:tr>
              <a:tr h="381903">
                <a:tc>
                  <a:txBody>
                    <a:bodyPr/>
                    <a:lstStyle/>
                    <a:p>
                      <a:pPr algn="ctr">
                        <a:lnSpc>
                          <a:spcPct val="107000"/>
                        </a:lnSpc>
                        <a:spcAft>
                          <a:spcPts val="0"/>
                        </a:spcAft>
                      </a:pPr>
                      <a:r>
                        <a:rPr lang="en-US" sz="1600" b="1" dirty="0">
                          <a:solidFill>
                            <a:schemeClr val="tx1"/>
                          </a:solidFill>
                          <a:effectLst/>
                          <a:latin typeface="+mj-lt"/>
                        </a:rPr>
                        <a:t>Bus Stop</a:t>
                      </a:r>
                      <a:endParaRPr lang="en-SG" sz="24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a:solidFill>
                            <a:schemeClr val="tx1"/>
                          </a:solidFill>
                          <a:effectLst/>
                          <a:latin typeface="+mj-lt"/>
                        </a:rPr>
                        <a:t>Fixed</a:t>
                      </a:r>
                      <a:endParaRPr lang="en-SG" sz="2400" b="1">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a:solidFill>
                            <a:schemeClr val="tx1"/>
                          </a:solidFill>
                          <a:effectLst/>
                          <a:latin typeface="+mj-lt"/>
                        </a:rPr>
                        <a:t>Dynamic</a:t>
                      </a:r>
                      <a:endParaRPr lang="en-SG" sz="2400" b="1">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endParaRPr lang="en-US" sz="2000" b="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1552243"/>
                  </a:ext>
                </a:extLst>
              </a:tr>
              <a:tr h="381903">
                <a:tc>
                  <a:txBody>
                    <a:bodyPr/>
                    <a:lstStyle/>
                    <a:p>
                      <a:pPr algn="ctr">
                        <a:lnSpc>
                          <a:spcPct val="107000"/>
                        </a:lnSpc>
                        <a:spcAft>
                          <a:spcPts val="0"/>
                        </a:spcAft>
                      </a:pPr>
                      <a:r>
                        <a:rPr lang="en-US" sz="1600" b="1" dirty="0">
                          <a:solidFill>
                            <a:schemeClr val="tx1"/>
                          </a:solidFill>
                          <a:effectLst/>
                          <a:latin typeface="+mj-lt"/>
                        </a:rPr>
                        <a:t>No Shows</a:t>
                      </a:r>
                      <a:endParaRPr lang="en-SG" sz="24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dirty="0">
                          <a:solidFill>
                            <a:schemeClr val="tx1"/>
                          </a:solidFill>
                          <a:effectLst/>
                          <a:latin typeface="+mj-lt"/>
                        </a:rPr>
                        <a:t>6</a:t>
                      </a:r>
                      <a:endParaRPr lang="en-SG" sz="24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dirty="0">
                          <a:solidFill>
                            <a:schemeClr val="tx1"/>
                          </a:solidFill>
                          <a:effectLst/>
                          <a:latin typeface="+mj-lt"/>
                        </a:rPr>
                        <a:t>2</a:t>
                      </a:r>
                      <a:endParaRPr lang="en-SG" sz="24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endParaRPr lang="en-US" sz="2000" b="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6583318"/>
                  </a:ext>
                </a:extLst>
              </a:tr>
              <a:tr h="639335">
                <a:tc>
                  <a:txBody>
                    <a:bodyPr/>
                    <a:lstStyle/>
                    <a:p>
                      <a:pPr algn="ctr">
                        <a:lnSpc>
                          <a:spcPct val="107000"/>
                        </a:lnSpc>
                        <a:spcAft>
                          <a:spcPts val="0"/>
                        </a:spcAft>
                      </a:pPr>
                      <a:r>
                        <a:rPr lang="en-US" sz="1600" b="1" dirty="0">
                          <a:solidFill>
                            <a:schemeClr val="tx1"/>
                          </a:solidFill>
                          <a:effectLst/>
                          <a:latin typeface="+mj-lt"/>
                        </a:rPr>
                        <a:t>Avg. Distance travelled/ Customer</a:t>
                      </a:r>
                      <a:endParaRPr lang="en-SG" sz="24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dirty="0">
                          <a:solidFill>
                            <a:schemeClr val="tx1"/>
                          </a:solidFill>
                          <a:effectLst/>
                          <a:latin typeface="+mj-lt"/>
                        </a:rPr>
                        <a:t>~5 Km</a:t>
                      </a:r>
                      <a:endParaRPr lang="en-SG" sz="24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a:solidFill>
                            <a:schemeClr val="tx1"/>
                          </a:solidFill>
                          <a:effectLst/>
                          <a:latin typeface="+mj-lt"/>
                        </a:rPr>
                        <a:t>2.16 Km</a:t>
                      </a:r>
                      <a:endParaRPr lang="en-SG" sz="2400" b="1">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endParaRPr lang="en-US" sz="2000" b="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1270563"/>
                  </a:ext>
                </a:extLst>
              </a:tr>
              <a:tr h="381903">
                <a:tc>
                  <a:txBody>
                    <a:bodyPr/>
                    <a:lstStyle/>
                    <a:p>
                      <a:pPr algn="ctr">
                        <a:lnSpc>
                          <a:spcPct val="107000"/>
                        </a:lnSpc>
                        <a:spcAft>
                          <a:spcPts val="0"/>
                        </a:spcAft>
                      </a:pPr>
                      <a:r>
                        <a:rPr lang="en-US" sz="1600" b="1" dirty="0">
                          <a:solidFill>
                            <a:schemeClr val="tx1"/>
                          </a:solidFill>
                          <a:effectLst/>
                          <a:latin typeface="+mj-lt"/>
                        </a:rPr>
                        <a:t>Fuel Cost</a:t>
                      </a:r>
                      <a:endParaRPr lang="en-SG" sz="24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dirty="0">
                          <a:solidFill>
                            <a:schemeClr val="tx1"/>
                          </a:solidFill>
                          <a:effectLst/>
                          <a:latin typeface="+mj-lt"/>
                        </a:rPr>
                        <a:t>S$8</a:t>
                      </a:r>
                      <a:endParaRPr lang="en-SG" sz="24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a:solidFill>
                            <a:schemeClr val="tx1"/>
                          </a:solidFill>
                          <a:effectLst/>
                          <a:latin typeface="+mj-lt"/>
                        </a:rPr>
                        <a:t>S$5</a:t>
                      </a:r>
                      <a:endParaRPr lang="en-SG" sz="2400" b="1">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endParaRPr lang="en-US" sz="2000" b="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8282529"/>
                  </a:ext>
                </a:extLst>
              </a:tr>
              <a:tr h="381903">
                <a:tc>
                  <a:txBody>
                    <a:bodyPr/>
                    <a:lstStyle/>
                    <a:p>
                      <a:pPr algn="ctr">
                        <a:lnSpc>
                          <a:spcPct val="107000"/>
                        </a:lnSpc>
                        <a:spcAft>
                          <a:spcPts val="0"/>
                        </a:spcAft>
                      </a:pPr>
                      <a:r>
                        <a:rPr lang="en-US" sz="1600" b="1" dirty="0">
                          <a:solidFill>
                            <a:schemeClr val="tx1"/>
                          </a:solidFill>
                          <a:effectLst/>
                          <a:latin typeface="+mj-lt"/>
                        </a:rPr>
                        <a:t>Operating Cost</a:t>
                      </a:r>
                      <a:endParaRPr lang="en-SG" sz="24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dirty="0">
                          <a:solidFill>
                            <a:schemeClr val="tx1"/>
                          </a:solidFill>
                          <a:effectLst/>
                          <a:latin typeface="+mj-lt"/>
                        </a:rPr>
                        <a:t>S$9</a:t>
                      </a:r>
                      <a:endParaRPr lang="en-SG" sz="24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dirty="0">
                          <a:solidFill>
                            <a:schemeClr val="tx1"/>
                          </a:solidFill>
                          <a:effectLst/>
                          <a:latin typeface="+mj-lt"/>
                        </a:rPr>
                        <a:t>S$6</a:t>
                      </a:r>
                      <a:endParaRPr lang="en-SG" sz="24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endParaRPr lang="en-US" sz="2000" b="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9339183"/>
                  </a:ext>
                </a:extLst>
              </a:tr>
              <a:tr h="381903">
                <a:tc>
                  <a:txBody>
                    <a:bodyPr/>
                    <a:lstStyle/>
                    <a:p>
                      <a:pPr algn="ctr">
                        <a:lnSpc>
                          <a:spcPct val="107000"/>
                        </a:lnSpc>
                        <a:spcAft>
                          <a:spcPts val="0"/>
                        </a:spcAft>
                      </a:pPr>
                      <a:r>
                        <a:rPr lang="en-US" sz="1600" b="1" dirty="0">
                          <a:solidFill>
                            <a:schemeClr val="tx1"/>
                          </a:solidFill>
                          <a:effectLst/>
                          <a:latin typeface="+mj-lt"/>
                        </a:rPr>
                        <a:t>Manpower Cost</a:t>
                      </a:r>
                      <a:endParaRPr lang="en-SG" sz="24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dirty="0">
                          <a:solidFill>
                            <a:schemeClr val="tx1"/>
                          </a:solidFill>
                          <a:effectLst/>
                          <a:latin typeface="+mj-lt"/>
                        </a:rPr>
                        <a:t>S$6</a:t>
                      </a:r>
                      <a:endParaRPr lang="en-SG" sz="24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dirty="0">
                          <a:solidFill>
                            <a:schemeClr val="tx1"/>
                          </a:solidFill>
                          <a:effectLst/>
                          <a:latin typeface="+mj-lt"/>
                        </a:rPr>
                        <a:t>S$5</a:t>
                      </a:r>
                      <a:endParaRPr lang="en-SG" sz="24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endParaRPr lang="en-US" sz="2000" b="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23158"/>
                  </a:ext>
                </a:extLst>
              </a:tr>
              <a:tr h="381903">
                <a:tc>
                  <a:txBody>
                    <a:bodyPr/>
                    <a:lstStyle/>
                    <a:p>
                      <a:pPr algn="ctr">
                        <a:lnSpc>
                          <a:spcPct val="107000"/>
                        </a:lnSpc>
                        <a:spcAft>
                          <a:spcPts val="0"/>
                        </a:spcAft>
                      </a:pPr>
                      <a:r>
                        <a:rPr lang="en-US" sz="1600" b="1" dirty="0">
                          <a:solidFill>
                            <a:schemeClr val="tx1"/>
                          </a:solidFill>
                          <a:effectLst/>
                          <a:latin typeface="+mj-lt"/>
                        </a:rPr>
                        <a:t>Waiting Time</a:t>
                      </a:r>
                      <a:endParaRPr lang="en-SG" sz="24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a:solidFill>
                            <a:schemeClr val="tx1"/>
                          </a:solidFill>
                          <a:effectLst/>
                          <a:latin typeface="+mj-lt"/>
                        </a:rPr>
                        <a:t>8.193 min</a:t>
                      </a:r>
                      <a:endParaRPr lang="en-SG" sz="2400" b="1">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dirty="0">
                          <a:solidFill>
                            <a:schemeClr val="tx1"/>
                          </a:solidFill>
                          <a:effectLst/>
                          <a:latin typeface="+mj-lt"/>
                        </a:rPr>
                        <a:t>4.323 min</a:t>
                      </a:r>
                      <a:endParaRPr lang="en-SG" sz="24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endParaRPr lang="en-US" sz="2000" b="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9923324"/>
                  </a:ext>
                </a:extLst>
              </a:tr>
              <a:tr h="639335">
                <a:tc>
                  <a:txBody>
                    <a:bodyPr/>
                    <a:lstStyle/>
                    <a:p>
                      <a:pPr algn="ctr">
                        <a:lnSpc>
                          <a:spcPct val="107000"/>
                        </a:lnSpc>
                        <a:spcAft>
                          <a:spcPts val="0"/>
                        </a:spcAft>
                      </a:pPr>
                      <a:r>
                        <a:rPr lang="en-US" sz="1600" b="1" dirty="0">
                          <a:solidFill>
                            <a:schemeClr val="tx1"/>
                          </a:solidFill>
                          <a:effectLst/>
                          <a:latin typeface="+mj-lt"/>
                        </a:rPr>
                        <a:t>Bus Frequency</a:t>
                      </a:r>
                      <a:endParaRPr lang="en-SG" sz="24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a:solidFill>
                            <a:schemeClr val="tx1"/>
                          </a:solidFill>
                          <a:effectLst/>
                          <a:latin typeface="+mj-lt"/>
                        </a:rPr>
                        <a:t>6 buses/hour</a:t>
                      </a:r>
                      <a:endParaRPr lang="en-SG" sz="2400" b="1">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b="1" dirty="0">
                          <a:solidFill>
                            <a:schemeClr val="tx1"/>
                          </a:solidFill>
                          <a:effectLst/>
                          <a:latin typeface="+mj-lt"/>
                        </a:rPr>
                        <a:t>As per the location of commuter’s demand</a:t>
                      </a:r>
                      <a:endParaRPr lang="en-SG" sz="2400" b="1"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endParaRPr lang="en-US" sz="2000" b="0" dirty="0">
                        <a:solidFill>
                          <a:schemeClr val="tx1"/>
                        </a:solidFill>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9438538"/>
                  </a:ext>
                </a:extLst>
              </a:tr>
            </a:tbl>
          </a:graphicData>
        </a:graphic>
      </p:graphicFrame>
      <p:sp>
        <p:nvSpPr>
          <p:cNvPr id="6" name="Up Arrow 8">
            <a:extLst>
              <a:ext uri="{FF2B5EF4-FFF2-40B4-BE49-F238E27FC236}">
                <a16:creationId xmlns:a16="http://schemas.microsoft.com/office/drawing/2014/main" id="{283EB080-A3D4-4678-A542-5E787E4FFD4D}"/>
              </a:ext>
            </a:extLst>
          </p:cNvPr>
          <p:cNvSpPr/>
          <p:nvPr/>
        </p:nvSpPr>
        <p:spPr>
          <a:xfrm>
            <a:off x="10420889" y="1804055"/>
            <a:ext cx="333617" cy="281959"/>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14" name="Up Arrow 8">
            <a:extLst>
              <a:ext uri="{FF2B5EF4-FFF2-40B4-BE49-F238E27FC236}">
                <a16:creationId xmlns:a16="http://schemas.microsoft.com/office/drawing/2014/main" id="{1C458EE0-635B-4283-A076-C5007DA97790}"/>
              </a:ext>
            </a:extLst>
          </p:cNvPr>
          <p:cNvSpPr/>
          <p:nvPr/>
        </p:nvSpPr>
        <p:spPr>
          <a:xfrm>
            <a:off x="10420889" y="2248162"/>
            <a:ext cx="333617" cy="281959"/>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15" name="Up Arrow 8">
            <a:extLst>
              <a:ext uri="{FF2B5EF4-FFF2-40B4-BE49-F238E27FC236}">
                <a16:creationId xmlns:a16="http://schemas.microsoft.com/office/drawing/2014/main" id="{4B10B13D-09B7-4B7B-AD22-4BB166648F15}"/>
              </a:ext>
            </a:extLst>
          </p:cNvPr>
          <p:cNvSpPr/>
          <p:nvPr/>
        </p:nvSpPr>
        <p:spPr>
          <a:xfrm>
            <a:off x="10420889" y="2723484"/>
            <a:ext cx="333617" cy="281959"/>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16" name="Up Arrow 8">
            <a:extLst>
              <a:ext uri="{FF2B5EF4-FFF2-40B4-BE49-F238E27FC236}">
                <a16:creationId xmlns:a16="http://schemas.microsoft.com/office/drawing/2014/main" id="{08B5A3F7-4AA8-40B5-9082-51A14DFCCFE8}"/>
              </a:ext>
            </a:extLst>
          </p:cNvPr>
          <p:cNvSpPr/>
          <p:nvPr/>
        </p:nvSpPr>
        <p:spPr>
          <a:xfrm>
            <a:off x="10420889" y="3183616"/>
            <a:ext cx="333617" cy="281959"/>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17" name="Up Arrow 8">
            <a:extLst>
              <a:ext uri="{FF2B5EF4-FFF2-40B4-BE49-F238E27FC236}">
                <a16:creationId xmlns:a16="http://schemas.microsoft.com/office/drawing/2014/main" id="{6FA32EEA-FB50-4B28-BE72-4E02B2B0D7E6}"/>
              </a:ext>
            </a:extLst>
          </p:cNvPr>
          <p:cNvSpPr/>
          <p:nvPr/>
        </p:nvSpPr>
        <p:spPr>
          <a:xfrm>
            <a:off x="10420889" y="3618294"/>
            <a:ext cx="333617" cy="281959"/>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18" name="Up Arrow 8">
            <a:extLst>
              <a:ext uri="{FF2B5EF4-FFF2-40B4-BE49-F238E27FC236}">
                <a16:creationId xmlns:a16="http://schemas.microsoft.com/office/drawing/2014/main" id="{8720AAD6-B93C-48F3-8576-3B20AFE00963}"/>
              </a:ext>
            </a:extLst>
          </p:cNvPr>
          <p:cNvSpPr/>
          <p:nvPr/>
        </p:nvSpPr>
        <p:spPr>
          <a:xfrm>
            <a:off x="10420889" y="3964473"/>
            <a:ext cx="333617" cy="281959"/>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19" name="Up Arrow 8">
            <a:extLst>
              <a:ext uri="{FF2B5EF4-FFF2-40B4-BE49-F238E27FC236}">
                <a16:creationId xmlns:a16="http://schemas.microsoft.com/office/drawing/2014/main" id="{E23C60E0-09C7-4833-8D3C-EAF91F84E69C}"/>
              </a:ext>
            </a:extLst>
          </p:cNvPr>
          <p:cNvSpPr/>
          <p:nvPr/>
        </p:nvSpPr>
        <p:spPr>
          <a:xfrm>
            <a:off x="10420889" y="4420936"/>
            <a:ext cx="333617" cy="281959"/>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
        <p:nvSpPr>
          <p:cNvPr id="20" name="Down Arrow 15">
            <a:extLst>
              <a:ext uri="{FF2B5EF4-FFF2-40B4-BE49-F238E27FC236}">
                <a16:creationId xmlns:a16="http://schemas.microsoft.com/office/drawing/2014/main" id="{88312662-4738-4371-B2C1-5979EC3C5CAE}"/>
              </a:ext>
            </a:extLst>
          </p:cNvPr>
          <p:cNvSpPr/>
          <p:nvPr/>
        </p:nvSpPr>
        <p:spPr>
          <a:xfrm>
            <a:off x="10414305" y="4880062"/>
            <a:ext cx="333616" cy="36539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SG"/>
          </a:p>
        </p:txBody>
      </p:sp>
    </p:spTree>
    <p:extLst>
      <p:ext uri="{BB962C8B-B14F-4D97-AF65-F5344CB8AC3E}">
        <p14:creationId xmlns:p14="http://schemas.microsoft.com/office/powerpoint/2010/main" val="449328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A00E-3631-46A9-9EE3-061A56CA45CB}"/>
              </a:ext>
            </a:extLst>
          </p:cNvPr>
          <p:cNvSpPr>
            <a:spLocks noGrp="1"/>
          </p:cNvSpPr>
          <p:nvPr>
            <p:ph type="title"/>
          </p:nvPr>
        </p:nvSpPr>
        <p:spPr>
          <a:xfrm>
            <a:off x="1722268" y="106532"/>
            <a:ext cx="9782343" cy="745724"/>
          </a:xfrm>
        </p:spPr>
        <p:txBody>
          <a:bodyPr/>
          <a:lstStyle/>
          <a:p>
            <a:r>
              <a:rPr lang="en-IN" sz="4000" b="1" dirty="0">
                <a:solidFill>
                  <a:schemeClr val="accent1"/>
                </a:solidFill>
                <a:latin typeface="+mn-lt"/>
                <a:cs typeface="Arial" panose="020B0604020202020204" pitchFamily="34" charset="0"/>
              </a:rPr>
              <a:t>OUTPUT</a:t>
            </a:r>
          </a:p>
        </p:txBody>
      </p:sp>
      <p:sp>
        <p:nvSpPr>
          <p:cNvPr id="8" name="Content Placeholder 7">
            <a:extLst>
              <a:ext uri="{FF2B5EF4-FFF2-40B4-BE49-F238E27FC236}">
                <a16:creationId xmlns:a16="http://schemas.microsoft.com/office/drawing/2014/main" id="{5D9B5F92-F9ED-487F-98FA-27D7BD7725B4}"/>
              </a:ext>
            </a:extLst>
          </p:cNvPr>
          <p:cNvSpPr>
            <a:spLocks noGrp="1"/>
          </p:cNvSpPr>
          <p:nvPr>
            <p:ph sz="half" idx="1"/>
          </p:nvPr>
        </p:nvSpPr>
        <p:spPr>
          <a:xfrm>
            <a:off x="1722268" y="932155"/>
            <a:ext cx="5180808" cy="5819313"/>
          </a:xfrm>
        </p:spPr>
        <p:txBody>
          <a:bodyPr>
            <a:normAutofit lnSpcReduction="10000"/>
          </a:bodyPr>
          <a:lstStyle/>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Optimal Distance travelled for service: 6100 meters</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This demand is better served with dynamic routing</a:t>
            </a:r>
          </a:p>
          <a:p>
            <a:pPr marL="0" lvl="0" indent="0" defTabSz="914400">
              <a:lnSpc>
                <a:spcPct val="90000"/>
              </a:lnSpc>
              <a:buClrTx/>
              <a:buNone/>
            </a:pPr>
            <a:r>
              <a:rPr lang="en-US" sz="1050" b="1" dirty="0">
                <a:solidFill>
                  <a:prstClr val="black"/>
                </a:solidFill>
                <a:latin typeface="+mj-lt"/>
              </a:rPr>
              <a:t> </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Demand: [0, 0, 0, 0, 0, 0, 4, 3, -1, 1, -5, -1, -1, 5, -1, 2, -3, 1, 1, -1, -3, -1, 0]</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Arc    Flow / Capacity  Distance</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0 -&gt; 1       0  /  96         	0</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1 -&gt; 2       0  /  96         	0</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2 -&gt; 3       0  /  96         	0</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3 -&gt; 2       0  /  96         	0</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3 -&gt; 4       0  /  96         	0</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4 -&gt; 3       0  /  96         	0</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4 -&gt; 5       0  /  96         	0</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5 -&gt; 6       0  /  96         	0</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6 -&gt; 7       4  /  96       	450</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7 -&gt; 13     0  /  96         	0</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7 -&gt; 14     0  /  96         	0</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7 -&gt; 16     0  /  96         	0</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7 -&gt; 9       0  /  96         	0</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7 -&gt; 10     6  /  96       	900</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7 -&gt; 8       1  /  96       	450</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8 -&gt; 9       0  /  96         	0</a:t>
            </a:r>
          </a:p>
          <a:p>
            <a:pPr marL="228600" lvl="0" indent="-228600" defTabSz="914400">
              <a:lnSpc>
                <a:spcPct val="90000"/>
              </a:lnSpc>
              <a:buClrTx/>
              <a:buFont typeface="Arial" panose="020B0604020202020204" pitchFamily="34" charset="0"/>
              <a:buChar char="•"/>
            </a:pPr>
            <a:r>
              <a:rPr lang="en-US" sz="1050" b="1" dirty="0">
                <a:solidFill>
                  <a:prstClr val="black"/>
                </a:solidFill>
                <a:latin typeface="+mj-lt"/>
              </a:rPr>
              <a:t>9 -&gt; 10     1  /  96       	300</a:t>
            </a:r>
          </a:p>
          <a:p>
            <a:pPr marL="0" indent="0">
              <a:buNone/>
            </a:pPr>
            <a:endParaRPr lang="en-IN" sz="2800" b="1" dirty="0">
              <a:latin typeface="+mj-lt"/>
            </a:endParaRPr>
          </a:p>
        </p:txBody>
      </p:sp>
      <p:sp>
        <p:nvSpPr>
          <p:cNvPr id="9" name="Content Placeholder 8">
            <a:extLst>
              <a:ext uri="{FF2B5EF4-FFF2-40B4-BE49-F238E27FC236}">
                <a16:creationId xmlns:a16="http://schemas.microsoft.com/office/drawing/2014/main" id="{8088DB1E-8BB3-45F6-92B5-0A2E7F51552A}"/>
              </a:ext>
            </a:extLst>
          </p:cNvPr>
          <p:cNvSpPr>
            <a:spLocks noGrp="1"/>
          </p:cNvSpPr>
          <p:nvPr>
            <p:ph sz="half" idx="2"/>
          </p:nvPr>
        </p:nvSpPr>
        <p:spPr>
          <a:xfrm>
            <a:off x="7190747" y="257452"/>
            <a:ext cx="4313864" cy="6414116"/>
          </a:xfrm>
        </p:spPr>
        <p:txBody>
          <a:bodyPr>
            <a:normAutofit lnSpcReduction="10000"/>
          </a:bodyPr>
          <a:lstStyle/>
          <a:p>
            <a:pPr marL="228600" lvl="0" indent="-228600" defTabSz="914400">
              <a:lnSpc>
                <a:spcPct val="90000"/>
              </a:lnSpc>
              <a:buClrTx/>
              <a:buFont typeface="Arial" panose="020B0604020202020204" pitchFamily="34" charset="0"/>
              <a:buChar char="•"/>
            </a:pPr>
            <a:r>
              <a:rPr lang="en-US" sz="1100" b="1" dirty="0">
                <a:solidFill>
                  <a:prstClr val="black"/>
                </a:solidFill>
              </a:rPr>
              <a:t>10 -&gt; 11      2  /  96       	400</a:t>
            </a:r>
          </a:p>
          <a:p>
            <a:pPr marL="228600" lvl="0" indent="-228600" defTabSz="914400">
              <a:lnSpc>
                <a:spcPct val="90000"/>
              </a:lnSpc>
              <a:buClrTx/>
              <a:buFont typeface="Arial" panose="020B0604020202020204" pitchFamily="34" charset="0"/>
              <a:buChar char="•"/>
            </a:pPr>
            <a:r>
              <a:rPr lang="en-US" sz="1100" b="1" dirty="0">
                <a:solidFill>
                  <a:prstClr val="black"/>
                </a:solidFill>
              </a:rPr>
              <a:t>11 -&gt; 12      1  /  96       	300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12 -&gt; 13      0  /  96         	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13 -&gt; 17      3  /  96       	650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13 -&gt; 14      2  /  96       	250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14 -&gt; 15      1  /  96       	400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15 -&gt; 16      3  /  96       	250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4 -&gt; 16        0  /  96         	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16 -&gt; 4        0  /  96         	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16 -&gt; 17      0  /  96         	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17 -&gt; 16      0  /  96         	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17 -&gt; 18      4  /  96       	350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18 -&gt; 17      0  /  96         	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16 -&gt; 20      0  /  96         	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18 -&gt; 19      5  /  96       	450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19 -&gt; 18      0  /  96         	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19 -&gt; 20      3  /  96       	350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20 -&gt; 21      0  /  96         	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19 -&gt; 21      1  /  96       	600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21 -&gt; 22      0  /  96         	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4 -&gt; 19        0  /  96         	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4 -&gt; 20        0  /  96         	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9 -&gt; 20        0  /  96         	0</a:t>
            </a:r>
          </a:p>
          <a:p>
            <a:pPr marL="228600" lvl="0" indent="-228600" defTabSz="914400">
              <a:lnSpc>
                <a:spcPct val="90000"/>
              </a:lnSpc>
              <a:buClrTx/>
              <a:buFont typeface="Arial" panose="020B0604020202020204" pitchFamily="34" charset="0"/>
              <a:buChar char="•"/>
            </a:pPr>
            <a:r>
              <a:rPr lang="en-US" sz="1100" b="1" dirty="0">
                <a:solidFill>
                  <a:prstClr val="black"/>
                </a:solidFill>
                <a:latin typeface="+mj-lt"/>
              </a:rPr>
              <a:t>22 -&gt; 0        0  /  96         	0</a:t>
            </a:r>
          </a:p>
          <a:p>
            <a:pPr marL="228600" lvl="0" indent="-228600" defTabSz="914400">
              <a:lnSpc>
                <a:spcPct val="90000"/>
              </a:lnSpc>
              <a:buClrTx/>
              <a:buFont typeface="Arial" panose="020B0604020202020204" pitchFamily="34" charset="0"/>
              <a:buChar char="•"/>
            </a:pPr>
            <a:endParaRPr lang="en-SG" sz="1100" b="1" dirty="0">
              <a:solidFill>
                <a:prstClr val="black"/>
              </a:solidFill>
              <a:latin typeface="+mj-lt"/>
            </a:endParaRPr>
          </a:p>
          <a:p>
            <a:pPr marL="0" indent="0">
              <a:buNone/>
            </a:pPr>
            <a:endParaRPr lang="en-IN" b="1" dirty="0"/>
          </a:p>
        </p:txBody>
      </p:sp>
      <p:sp>
        <p:nvSpPr>
          <p:cNvPr id="4" name="TextBox 3">
            <a:extLst>
              <a:ext uri="{FF2B5EF4-FFF2-40B4-BE49-F238E27FC236}">
                <a16:creationId xmlns:a16="http://schemas.microsoft.com/office/drawing/2014/main" id="{16568D4F-F2D7-4E8B-8C4F-5E9BFFE3CB70}"/>
              </a:ext>
            </a:extLst>
          </p:cNvPr>
          <p:cNvSpPr txBox="1"/>
          <p:nvPr/>
        </p:nvSpPr>
        <p:spPr>
          <a:xfrm>
            <a:off x="9951868" y="932156"/>
            <a:ext cx="2130642" cy="4678204"/>
          </a:xfrm>
          <a:prstGeom prst="rect">
            <a:avLst/>
          </a:prstGeom>
          <a:noFill/>
        </p:spPr>
        <p:txBody>
          <a:bodyPr wrap="square" rtlCol="0">
            <a:spAutoFit/>
          </a:bodyPr>
          <a:lstStyle/>
          <a:p>
            <a:endParaRPr lang="en-US" sz="2000" dirty="0">
              <a:solidFill>
                <a:schemeClr val="tx1">
                  <a:lumMod val="75000"/>
                  <a:lumOff val="25000"/>
                </a:schemeClr>
              </a:solidFill>
            </a:endParaRPr>
          </a:p>
          <a:p>
            <a:r>
              <a:rPr lang="en-US" sz="2000" dirty="0">
                <a:solidFill>
                  <a:schemeClr val="tx1">
                    <a:lumMod val="75000"/>
                    <a:lumOff val="25000"/>
                  </a:schemeClr>
                </a:solidFill>
              </a:rPr>
              <a:t>From the calculation shown, it is observed that the running cost for dynamic routing is less than the regular running cost even after deploying 5 buses.</a:t>
            </a:r>
          </a:p>
          <a:p>
            <a:endParaRPr lang="en-IN" sz="2000" dirty="0"/>
          </a:p>
        </p:txBody>
      </p:sp>
    </p:spTree>
    <p:extLst>
      <p:ext uri="{BB962C8B-B14F-4D97-AF65-F5344CB8AC3E}">
        <p14:creationId xmlns:p14="http://schemas.microsoft.com/office/powerpoint/2010/main" val="427691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D056-0F64-4E88-9B3F-CF2FB88ECED8}"/>
              </a:ext>
            </a:extLst>
          </p:cNvPr>
          <p:cNvSpPr>
            <a:spLocks noGrp="1"/>
          </p:cNvSpPr>
          <p:nvPr>
            <p:ph type="title"/>
          </p:nvPr>
        </p:nvSpPr>
        <p:spPr>
          <a:xfrm>
            <a:off x="2592925" y="337351"/>
            <a:ext cx="8911687" cy="745725"/>
          </a:xfrm>
        </p:spPr>
        <p:txBody>
          <a:bodyPr>
            <a:normAutofit/>
          </a:bodyPr>
          <a:lstStyle/>
          <a:p>
            <a:r>
              <a:rPr lang="en-SG" sz="4000" b="1" dirty="0">
                <a:solidFill>
                  <a:schemeClr val="accent1"/>
                </a:solidFill>
                <a:latin typeface="+mn-lt"/>
                <a:cs typeface="Arial" panose="020B0604020202020204" pitchFamily="34" charset="0"/>
              </a:rPr>
              <a:t>WHY ON-DEMAND?</a:t>
            </a:r>
          </a:p>
        </p:txBody>
      </p:sp>
      <p:sp>
        <p:nvSpPr>
          <p:cNvPr id="3" name="Content Placeholder 2">
            <a:extLst>
              <a:ext uri="{FF2B5EF4-FFF2-40B4-BE49-F238E27FC236}">
                <a16:creationId xmlns:a16="http://schemas.microsoft.com/office/drawing/2014/main" id="{E2E8A570-1FA5-4E59-BF59-339A966D2C32}"/>
              </a:ext>
            </a:extLst>
          </p:cNvPr>
          <p:cNvSpPr>
            <a:spLocks noGrp="1"/>
          </p:cNvSpPr>
          <p:nvPr>
            <p:ph idx="1"/>
          </p:nvPr>
        </p:nvSpPr>
        <p:spPr>
          <a:xfrm>
            <a:off x="2592924" y="1083076"/>
            <a:ext cx="8911687" cy="5672831"/>
          </a:xfrm>
        </p:spPr>
        <p:txBody>
          <a:bodyPr>
            <a:normAutofit/>
          </a:bodyPr>
          <a:lstStyle/>
          <a:p>
            <a:r>
              <a:rPr lang="en-SG" dirty="0">
                <a:latin typeface="+mj-lt"/>
              </a:rPr>
              <a:t>Currently Singapore has fixed buses for fixed routes on fixed frequency.</a:t>
            </a:r>
          </a:p>
          <a:p>
            <a:r>
              <a:rPr lang="en-SG" dirty="0">
                <a:latin typeface="+mj-lt"/>
              </a:rPr>
              <a:t>Some areas have high demand and overcrowding during peak hours and very low demand during non-peak hours.</a:t>
            </a:r>
          </a:p>
          <a:p>
            <a:r>
              <a:rPr lang="en-SG" dirty="0">
                <a:latin typeface="+mj-lt"/>
              </a:rPr>
              <a:t>On-demand service will provide services where the customer needs it and when they need it. They will use the Dynamic routing algorithm to chose the route and the waiting time is promised to be below 15 mins.</a:t>
            </a:r>
          </a:p>
          <a:p>
            <a:r>
              <a:rPr lang="en-SG" dirty="0">
                <a:latin typeface="+mj-lt"/>
              </a:rPr>
              <a:t>Use of Mobile app to book a seat in the bus.</a:t>
            </a:r>
          </a:p>
          <a:p>
            <a:pPr marL="0" indent="0">
              <a:buNone/>
            </a:pPr>
            <a:r>
              <a:rPr lang="en-SG" sz="4000" b="1" dirty="0">
                <a:solidFill>
                  <a:schemeClr val="accent1"/>
                </a:solidFill>
                <a:ea typeface="+mj-ea"/>
                <a:cs typeface="Arial" panose="020B0604020202020204" pitchFamily="34" charset="0"/>
              </a:rPr>
              <a:t>BUSINESS OBJECTIVE</a:t>
            </a:r>
          </a:p>
          <a:p>
            <a:r>
              <a:rPr lang="en-SG" dirty="0"/>
              <a:t>LTA is in the process of implementing the trial phase of on-demand bus service in Singapore. In order to understand the impact of their on-demand bus service, a monitoring and evaluation framework needs to be built for LTA. </a:t>
            </a:r>
          </a:p>
          <a:p>
            <a:r>
              <a:rPr lang="en-SG" dirty="0"/>
              <a:t>Scope: Joo Koon region is considered in this case study for evaluating the problem.</a:t>
            </a:r>
          </a:p>
          <a:p>
            <a:pPr marL="0" indent="0">
              <a:buNone/>
            </a:pPr>
            <a:endParaRPr lang="en-SG" sz="4000" b="1" dirty="0">
              <a:solidFill>
                <a:schemeClr val="accent1"/>
              </a:solidFill>
              <a:ea typeface="+mj-ea"/>
              <a:cs typeface="Arial" panose="020B0604020202020204" pitchFamily="34" charset="0"/>
            </a:endParaRPr>
          </a:p>
        </p:txBody>
      </p:sp>
    </p:spTree>
    <p:extLst>
      <p:ext uri="{BB962C8B-B14F-4D97-AF65-F5344CB8AC3E}">
        <p14:creationId xmlns:p14="http://schemas.microsoft.com/office/powerpoint/2010/main" val="393009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D7B2-EB2F-4D45-BCB0-F624F545F581}"/>
              </a:ext>
            </a:extLst>
          </p:cNvPr>
          <p:cNvSpPr>
            <a:spLocks noGrp="1"/>
          </p:cNvSpPr>
          <p:nvPr>
            <p:ph type="title"/>
          </p:nvPr>
        </p:nvSpPr>
        <p:spPr>
          <a:xfrm>
            <a:off x="2589212" y="1331649"/>
            <a:ext cx="8915399" cy="2876367"/>
          </a:xfrm>
        </p:spPr>
        <p:txBody>
          <a:bodyPr>
            <a:noAutofit/>
          </a:bodyPr>
          <a:lstStyle/>
          <a:p>
            <a:r>
              <a:rPr lang="en-SG" sz="6000" b="1" dirty="0">
                <a:solidFill>
                  <a:schemeClr val="accent1"/>
                </a:solidFill>
              </a:rPr>
              <a:t>GOAL - QUALITY- METRIC (GQM)</a:t>
            </a:r>
          </a:p>
        </p:txBody>
      </p:sp>
    </p:spTree>
    <p:extLst>
      <p:ext uri="{BB962C8B-B14F-4D97-AF65-F5344CB8AC3E}">
        <p14:creationId xmlns:p14="http://schemas.microsoft.com/office/powerpoint/2010/main" val="262539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8A9ABB-664A-4A68-97CF-C12FB4C35B22}"/>
              </a:ext>
            </a:extLst>
          </p:cNvPr>
          <p:cNvSpPr>
            <a:spLocks noGrp="1"/>
          </p:cNvSpPr>
          <p:nvPr>
            <p:ph type="title"/>
          </p:nvPr>
        </p:nvSpPr>
        <p:spPr>
          <a:xfrm>
            <a:off x="1864310" y="142043"/>
            <a:ext cx="9489489" cy="727969"/>
          </a:xfrm>
        </p:spPr>
        <p:txBody>
          <a:bodyPr>
            <a:normAutofit/>
          </a:bodyPr>
          <a:lstStyle/>
          <a:p>
            <a:r>
              <a:rPr lang="en-SG" sz="4000" b="1" dirty="0">
                <a:solidFill>
                  <a:schemeClr val="accent1"/>
                </a:solidFill>
                <a:latin typeface="+mn-lt"/>
                <a:cs typeface="Arial" panose="020B0604020202020204" pitchFamily="34" charset="0"/>
              </a:rPr>
              <a:t>GQM FOR COMMUTERS</a:t>
            </a:r>
          </a:p>
        </p:txBody>
      </p:sp>
      <p:graphicFrame>
        <p:nvGraphicFramePr>
          <p:cNvPr id="5" name="Content Placeholder 4">
            <a:extLst>
              <a:ext uri="{FF2B5EF4-FFF2-40B4-BE49-F238E27FC236}">
                <a16:creationId xmlns:a16="http://schemas.microsoft.com/office/drawing/2014/main" id="{E8589770-8209-4B5E-B0C5-79F0BB591761}"/>
              </a:ext>
            </a:extLst>
          </p:cNvPr>
          <p:cNvGraphicFramePr>
            <a:graphicFrameLocks noGrp="1"/>
          </p:cNvGraphicFramePr>
          <p:nvPr>
            <p:ph sz="half" idx="1"/>
            <p:extLst>
              <p:ext uri="{D42A27DB-BD31-4B8C-83A1-F6EECF244321}">
                <p14:modId xmlns:p14="http://schemas.microsoft.com/office/powerpoint/2010/main" val="3766736978"/>
              </p:ext>
            </p:extLst>
          </p:nvPr>
        </p:nvGraphicFramePr>
        <p:xfrm>
          <a:off x="375920" y="1322772"/>
          <a:ext cx="7647203" cy="5104661"/>
        </p:xfrm>
        <a:graphic>
          <a:graphicData uri="http://schemas.openxmlformats.org/drawingml/2006/table">
            <a:tbl>
              <a:tblPr firstRow="1" firstCol="1" bandRow="1">
                <a:tableStyleId>{0660B408-B3CF-4A94-85FC-2B1E0A45F4A2}</a:tableStyleId>
              </a:tblPr>
              <a:tblGrid>
                <a:gridCol w="450629">
                  <a:extLst>
                    <a:ext uri="{9D8B030D-6E8A-4147-A177-3AD203B41FA5}">
                      <a16:colId xmlns:a16="http://schemas.microsoft.com/office/drawing/2014/main" val="2584604046"/>
                    </a:ext>
                  </a:extLst>
                </a:gridCol>
                <a:gridCol w="1654841">
                  <a:extLst>
                    <a:ext uri="{9D8B030D-6E8A-4147-A177-3AD203B41FA5}">
                      <a16:colId xmlns:a16="http://schemas.microsoft.com/office/drawing/2014/main" val="210339206"/>
                    </a:ext>
                  </a:extLst>
                </a:gridCol>
                <a:gridCol w="2948502">
                  <a:extLst>
                    <a:ext uri="{9D8B030D-6E8A-4147-A177-3AD203B41FA5}">
                      <a16:colId xmlns:a16="http://schemas.microsoft.com/office/drawing/2014/main" val="2361561018"/>
                    </a:ext>
                  </a:extLst>
                </a:gridCol>
                <a:gridCol w="2593231">
                  <a:extLst>
                    <a:ext uri="{9D8B030D-6E8A-4147-A177-3AD203B41FA5}">
                      <a16:colId xmlns:a16="http://schemas.microsoft.com/office/drawing/2014/main" val="900965589"/>
                    </a:ext>
                  </a:extLst>
                </a:gridCol>
              </a:tblGrid>
              <a:tr h="555281">
                <a:tc>
                  <a:txBody>
                    <a:bodyPr/>
                    <a:lstStyle/>
                    <a:p>
                      <a:pPr algn="ctr">
                        <a:lnSpc>
                          <a:spcPct val="107000"/>
                        </a:lnSpc>
                        <a:spcAft>
                          <a:spcPts val="0"/>
                        </a:spcAft>
                      </a:pPr>
                      <a:r>
                        <a:rPr lang="en-SG" sz="1200" dirty="0">
                          <a:effectLst/>
                        </a:rPr>
                        <a:t>Sl. No</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dirty="0">
                          <a:effectLst/>
                        </a:rPr>
                        <a:t>Goals</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dirty="0">
                          <a:effectLst/>
                        </a:rPr>
                        <a:t>Questions</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dirty="0">
                          <a:effectLst/>
                        </a:rPr>
                        <a:t>Metrics</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0330005"/>
                  </a:ext>
                </a:extLst>
              </a:tr>
              <a:tr h="555281">
                <a:tc>
                  <a:txBody>
                    <a:bodyPr/>
                    <a:lstStyle/>
                    <a:p>
                      <a:pPr algn="ctr">
                        <a:lnSpc>
                          <a:spcPct val="107000"/>
                        </a:lnSpc>
                        <a:spcAft>
                          <a:spcPts val="0"/>
                        </a:spcAft>
                      </a:pPr>
                      <a:r>
                        <a:rPr lang="en-SG" sz="1200" dirty="0">
                          <a:effectLst/>
                        </a:rPr>
                        <a:t>1</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dirty="0">
                          <a:effectLst/>
                        </a:rPr>
                        <a:t>Decrease waiting time</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dirty="0">
                          <a:effectLst/>
                        </a:rPr>
                        <a:t>How long commuter must wait for bus to arrive ?</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a:effectLst/>
                        </a:rPr>
                        <a:t>Average waiting minutes.</a:t>
                      </a:r>
                      <a:endParaRPr lang="en-SG" sz="120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5116567"/>
                  </a:ext>
                </a:extLst>
              </a:tr>
              <a:tr h="637209">
                <a:tc>
                  <a:txBody>
                    <a:bodyPr/>
                    <a:lstStyle/>
                    <a:p>
                      <a:pPr algn="ctr">
                        <a:lnSpc>
                          <a:spcPct val="107000"/>
                        </a:lnSpc>
                        <a:spcAft>
                          <a:spcPts val="0"/>
                        </a:spcAft>
                      </a:pPr>
                      <a:r>
                        <a:rPr lang="en-SG" sz="1200">
                          <a:effectLst/>
                        </a:rPr>
                        <a:t>2</a:t>
                      </a:r>
                      <a:endParaRPr lang="en-SG" sz="120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a:effectLst/>
                        </a:rPr>
                        <a:t>Decrease travelling time</a:t>
                      </a:r>
                      <a:endParaRPr lang="en-SG" sz="120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dirty="0">
                          <a:effectLst/>
                        </a:rPr>
                        <a:t>How much is the usual time travel different from the optimised ?</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a:effectLst/>
                        </a:rPr>
                        <a:t>Average time for usual route and optimised route</a:t>
                      </a:r>
                      <a:endParaRPr lang="en-SG" sz="120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1651242"/>
                  </a:ext>
                </a:extLst>
              </a:tr>
              <a:tr h="1123165">
                <a:tc>
                  <a:txBody>
                    <a:bodyPr/>
                    <a:lstStyle/>
                    <a:p>
                      <a:pPr algn="ctr">
                        <a:lnSpc>
                          <a:spcPct val="107000"/>
                        </a:lnSpc>
                        <a:spcAft>
                          <a:spcPts val="0"/>
                        </a:spcAft>
                      </a:pPr>
                      <a:r>
                        <a:rPr lang="en-SG" sz="1200">
                          <a:effectLst/>
                        </a:rPr>
                        <a:t>3</a:t>
                      </a:r>
                      <a:endParaRPr lang="en-SG" sz="120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dirty="0">
                          <a:effectLst/>
                        </a:rPr>
                        <a:t> </a:t>
                      </a:r>
                    </a:p>
                    <a:p>
                      <a:pPr algn="ctr">
                        <a:lnSpc>
                          <a:spcPct val="107000"/>
                        </a:lnSpc>
                        <a:spcAft>
                          <a:spcPts val="0"/>
                        </a:spcAft>
                      </a:pPr>
                      <a:r>
                        <a:rPr lang="en-SG" sz="1200" dirty="0">
                          <a:effectLst/>
                        </a:rPr>
                        <a:t>Increase bus availability</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dirty="0">
                          <a:effectLst/>
                        </a:rPr>
                        <a:t>What is the coverage?</a:t>
                      </a:r>
                    </a:p>
                    <a:p>
                      <a:pPr algn="ctr">
                        <a:lnSpc>
                          <a:spcPct val="107000"/>
                        </a:lnSpc>
                        <a:spcAft>
                          <a:spcPts val="0"/>
                        </a:spcAft>
                      </a:pPr>
                      <a:endParaRPr lang="en-SG" sz="1200" dirty="0">
                        <a:effectLst/>
                      </a:endParaRPr>
                    </a:p>
                    <a:p>
                      <a:pPr algn="ctr">
                        <a:lnSpc>
                          <a:spcPct val="107000"/>
                        </a:lnSpc>
                        <a:spcAft>
                          <a:spcPts val="0"/>
                        </a:spcAft>
                      </a:pPr>
                      <a:r>
                        <a:rPr lang="en-SG" sz="1200" dirty="0">
                          <a:effectLst/>
                        </a:rPr>
                        <a:t>How much time commuter needs to wait for the next bus if he misses the one he booked?</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dirty="0">
                          <a:effectLst/>
                        </a:rPr>
                        <a:t>Density of stop points in the specific stops</a:t>
                      </a:r>
                      <a:br>
                        <a:rPr lang="en-SG" sz="1200" dirty="0">
                          <a:effectLst/>
                        </a:rPr>
                      </a:br>
                      <a:r>
                        <a:rPr lang="en-SG" sz="1200" dirty="0">
                          <a:effectLst/>
                        </a:rPr>
                        <a:t>Frequency</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9800935"/>
                  </a:ext>
                </a:extLst>
              </a:tr>
              <a:tr h="839222">
                <a:tc>
                  <a:txBody>
                    <a:bodyPr/>
                    <a:lstStyle/>
                    <a:p>
                      <a:pPr algn="ctr">
                        <a:lnSpc>
                          <a:spcPct val="107000"/>
                        </a:lnSpc>
                        <a:spcAft>
                          <a:spcPts val="0"/>
                        </a:spcAft>
                      </a:pPr>
                      <a:r>
                        <a:rPr lang="en-SG" sz="1200">
                          <a:effectLst/>
                        </a:rPr>
                        <a:t>4</a:t>
                      </a:r>
                      <a:endParaRPr lang="en-SG" sz="120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dirty="0">
                          <a:effectLst/>
                        </a:rPr>
                        <a:t>Decrease cost</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dirty="0">
                          <a:effectLst/>
                        </a:rPr>
                        <a:t>What is the dynamic pricing and how much is the % increase compared to the actual one?</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dirty="0">
                          <a:effectLst/>
                        </a:rPr>
                        <a:t>Calculated through an algorithm</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2865966"/>
                  </a:ext>
                </a:extLst>
              </a:tr>
              <a:tr h="839222">
                <a:tc>
                  <a:txBody>
                    <a:bodyPr/>
                    <a:lstStyle/>
                    <a:p>
                      <a:pPr algn="ctr">
                        <a:lnSpc>
                          <a:spcPct val="107000"/>
                        </a:lnSpc>
                        <a:spcAft>
                          <a:spcPts val="0"/>
                        </a:spcAft>
                      </a:pPr>
                      <a:r>
                        <a:rPr lang="en-SG" sz="1200">
                          <a:effectLst/>
                        </a:rPr>
                        <a:t>5</a:t>
                      </a:r>
                      <a:endParaRPr lang="en-SG" sz="120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a:effectLst/>
                        </a:rPr>
                        <a:t>Increase comfort</a:t>
                      </a:r>
                      <a:endParaRPr lang="en-SG" sz="120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dirty="0">
                          <a:effectLst/>
                        </a:rPr>
                        <a:t>How comfortable is the commuter using on-demand service?</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dirty="0">
                          <a:effectLst/>
                        </a:rPr>
                        <a:t>Analysing the survey via App</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2640675"/>
                  </a:ext>
                </a:extLst>
              </a:tr>
              <a:tr h="555281">
                <a:tc>
                  <a:txBody>
                    <a:bodyPr/>
                    <a:lstStyle/>
                    <a:p>
                      <a:pPr algn="ctr">
                        <a:lnSpc>
                          <a:spcPct val="107000"/>
                        </a:lnSpc>
                        <a:spcAft>
                          <a:spcPts val="0"/>
                        </a:spcAft>
                      </a:pPr>
                      <a:r>
                        <a:rPr lang="en-SG" sz="1200">
                          <a:effectLst/>
                        </a:rPr>
                        <a:t>6</a:t>
                      </a:r>
                      <a:endParaRPr lang="en-SG" sz="120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a:effectLst/>
                        </a:rPr>
                        <a:t>Increase UI simplicity</a:t>
                      </a:r>
                      <a:endParaRPr lang="en-SG" sz="120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dirty="0">
                          <a:effectLst/>
                        </a:rPr>
                        <a:t>Is the user app simple and user-friendly?</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200" dirty="0">
                          <a:effectLst/>
                        </a:rPr>
                        <a:t>Analysing the survey via App</a:t>
                      </a:r>
                      <a:endParaRPr lang="en-SG"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754" marR="6175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6830167"/>
                  </a:ext>
                </a:extLst>
              </a:tr>
            </a:tbl>
          </a:graphicData>
        </a:graphic>
      </p:graphicFrame>
      <p:sp>
        <p:nvSpPr>
          <p:cNvPr id="11" name="TextBox 10">
            <a:extLst>
              <a:ext uri="{FF2B5EF4-FFF2-40B4-BE49-F238E27FC236}">
                <a16:creationId xmlns:a16="http://schemas.microsoft.com/office/drawing/2014/main" id="{517CFF29-DBA7-4C59-B193-E625F0FFE163}"/>
              </a:ext>
            </a:extLst>
          </p:cNvPr>
          <p:cNvSpPr txBox="1"/>
          <p:nvPr/>
        </p:nvSpPr>
        <p:spPr>
          <a:xfrm>
            <a:off x="8158481" y="3743477"/>
            <a:ext cx="3950662" cy="923330"/>
          </a:xfrm>
          <a:prstGeom prst="rect">
            <a:avLst/>
          </a:prstGeom>
          <a:noFill/>
        </p:spPr>
        <p:txBody>
          <a:bodyPr wrap="square" rtlCol="0">
            <a:spAutoFit/>
          </a:bodyPr>
          <a:lstStyle/>
          <a:p>
            <a:endParaRPr lang="en-SG" dirty="0"/>
          </a:p>
          <a:p>
            <a:r>
              <a:rPr lang="en-SG" dirty="0"/>
              <a:t>Paired Comparison Analysis used to create priority list </a:t>
            </a:r>
          </a:p>
        </p:txBody>
      </p:sp>
      <p:graphicFrame>
        <p:nvGraphicFramePr>
          <p:cNvPr id="3" name="Table 2">
            <a:extLst>
              <a:ext uri="{FF2B5EF4-FFF2-40B4-BE49-F238E27FC236}">
                <a16:creationId xmlns:a16="http://schemas.microsoft.com/office/drawing/2014/main" id="{C761074A-676E-41A2-A304-7B17465687B4}"/>
              </a:ext>
            </a:extLst>
          </p:cNvPr>
          <p:cNvGraphicFramePr>
            <a:graphicFrameLocks noGrp="1"/>
          </p:cNvGraphicFramePr>
          <p:nvPr>
            <p:extLst>
              <p:ext uri="{D42A27DB-BD31-4B8C-83A1-F6EECF244321}">
                <p14:modId xmlns:p14="http://schemas.microsoft.com/office/powerpoint/2010/main" val="1670668181"/>
              </p:ext>
            </p:extLst>
          </p:nvPr>
        </p:nvGraphicFramePr>
        <p:xfrm>
          <a:off x="8202967" y="1297757"/>
          <a:ext cx="3694064" cy="2447633"/>
        </p:xfrm>
        <a:graphic>
          <a:graphicData uri="http://schemas.openxmlformats.org/drawingml/2006/table">
            <a:tbl>
              <a:tblPr firstRow="1" firstCol="1" bandRow="1"/>
              <a:tblGrid>
                <a:gridCol w="943055">
                  <a:extLst>
                    <a:ext uri="{9D8B030D-6E8A-4147-A177-3AD203B41FA5}">
                      <a16:colId xmlns:a16="http://schemas.microsoft.com/office/drawing/2014/main" val="3467122152"/>
                    </a:ext>
                  </a:extLst>
                </a:gridCol>
                <a:gridCol w="423232">
                  <a:extLst>
                    <a:ext uri="{9D8B030D-6E8A-4147-A177-3AD203B41FA5}">
                      <a16:colId xmlns:a16="http://schemas.microsoft.com/office/drawing/2014/main" val="2621448822"/>
                    </a:ext>
                  </a:extLst>
                </a:gridCol>
                <a:gridCol w="493771">
                  <a:extLst>
                    <a:ext uri="{9D8B030D-6E8A-4147-A177-3AD203B41FA5}">
                      <a16:colId xmlns:a16="http://schemas.microsoft.com/office/drawing/2014/main" val="2058406614"/>
                    </a:ext>
                  </a:extLst>
                </a:gridCol>
                <a:gridCol w="564310">
                  <a:extLst>
                    <a:ext uri="{9D8B030D-6E8A-4147-A177-3AD203B41FA5}">
                      <a16:colId xmlns:a16="http://schemas.microsoft.com/office/drawing/2014/main" val="3668599446"/>
                    </a:ext>
                  </a:extLst>
                </a:gridCol>
                <a:gridCol w="423232">
                  <a:extLst>
                    <a:ext uri="{9D8B030D-6E8A-4147-A177-3AD203B41FA5}">
                      <a16:colId xmlns:a16="http://schemas.microsoft.com/office/drawing/2014/main" val="1028743278"/>
                    </a:ext>
                  </a:extLst>
                </a:gridCol>
                <a:gridCol w="423232">
                  <a:extLst>
                    <a:ext uri="{9D8B030D-6E8A-4147-A177-3AD203B41FA5}">
                      <a16:colId xmlns:a16="http://schemas.microsoft.com/office/drawing/2014/main" val="145463890"/>
                    </a:ext>
                  </a:extLst>
                </a:gridCol>
                <a:gridCol w="423232">
                  <a:extLst>
                    <a:ext uri="{9D8B030D-6E8A-4147-A177-3AD203B41FA5}">
                      <a16:colId xmlns:a16="http://schemas.microsoft.com/office/drawing/2014/main" val="419911305"/>
                    </a:ext>
                  </a:extLst>
                </a:gridCol>
              </a:tblGrid>
              <a:tr h="850900">
                <a:tc>
                  <a:txBody>
                    <a:bodyPr/>
                    <a:lstStyle/>
                    <a:p>
                      <a:pPr algn="l">
                        <a:lnSpc>
                          <a:spcPct val="107000"/>
                        </a:lnSpc>
                      </a:pPr>
                      <a:endParaRPr lang="en-SG" sz="1100">
                        <a:effectLst/>
                        <a:latin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Waiting Time</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Travelling Time</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BDD7EE"/>
                    </a:solidFill>
                  </a:tcPr>
                </a:tc>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Bus Availability</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BDD7EE"/>
                    </a:solidFill>
                  </a:tcPr>
                </a:tc>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Cost</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BDD7EE"/>
                    </a:solidFill>
                  </a:tcPr>
                </a:tc>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Comfort</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BDD7EE"/>
                    </a:solidFill>
                  </a:tcPr>
                </a:tc>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UI</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BDD7EE"/>
                    </a:solidFill>
                  </a:tcPr>
                </a:tc>
                <a:extLst>
                  <a:ext uri="{0D108BD9-81ED-4DB2-BD59-A6C34878D82A}">
                    <a16:rowId xmlns:a16="http://schemas.microsoft.com/office/drawing/2014/main" val="3778396414"/>
                  </a:ext>
                </a:extLst>
              </a:tr>
              <a:tr h="279400">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Waiting Time</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ED7D31"/>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444293166"/>
                  </a:ext>
                </a:extLst>
              </a:tr>
              <a:tr h="314960">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Travelling Time</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BDD7EE"/>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8CBAD"/>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ED7D31"/>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173244009"/>
                  </a:ext>
                </a:extLst>
              </a:tr>
              <a:tr h="230218">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Availability</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BDD7EE"/>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8CBAD"/>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8CBAD"/>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ED7D31"/>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858275363"/>
                  </a:ext>
                </a:extLst>
              </a:tr>
              <a:tr h="239698">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Cost</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BDD7EE"/>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8CBAD"/>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8CBAD"/>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8CBAD"/>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ED7D31"/>
                    </a:solidFill>
                  </a:tcPr>
                </a:tc>
                <a:tc>
                  <a:txBody>
                    <a:bodyPr/>
                    <a:lstStyle/>
                    <a:p>
                      <a:pPr algn="just">
                        <a:lnSpc>
                          <a:spcPct val="107000"/>
                        </a:lnSpc>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Cs</a:t>
                      </a:r>
                      <a:r>
                        <a:rPr lang="en-IN"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Cs</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533733004"/>
                  </a:ext>
                </a:extLst>
              </a:tr>
              <a:tr h="221941">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Comfort</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BDD7EE"/>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8CBAD"/>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8CBAD"/>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8CBAD"/>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8CBAD"/>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ED7D31"/>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UI</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88377740"/>
                  </a:ext>
                </a:extLst>
              </a:tr>
              <a:tr h="203200">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UI</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BDD7EE"/>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8CBAD"/>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8CBAD"/>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8CBAD"/>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8CBAD"/>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8CBAD"/>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ED7D31"/>
                    </a:solidFill>
                  </a:tcPr>
                </a:tc>
                <a:extLst>
                  <a:ext uri="{0D108BD9-81ED-4DB2-BD59-A6C34878D82A}">
                    <a16:rowId xmlns:a16="http://schemas.microsoft.com/office/drawing/2014/main" val="2017297702"/>
                  </a:ext>
                </a:extLst>
              </a:tr>
            </a:tbl>
          </a:graphicData>
        </a:graphic>
      </p:graphicFrame>
      <p:graphicFrame>
        <p:nvGraphicFramePr>
          <p:cNvPr id="6" name="Table 5">
            <a:extLst>
              <a:ext uri="{FF2B5EF4-FFF2-40B4-BE49-F238E27FC236}">
                <a16:creationId xmlns:a16="http://schemas.microsoft.com/office/drawing/2014/main" id="{E6F1B946-D285-414F-B004-E5ED7FA4A152}"/>
              </a:ext>
            </a:extLst>
          </p:cNvPr>
          <p:cNvGraphicFramePr>
            <a:graphicFrameLocks noGrp="1"/>
          </p:cNvGraphicFramePr>
          <p:nvPr>
            <p:extLst>
              <p:ext uri="{D42A27DB-BD31-4B8C-83A1-F6EECF244321}">
                <p14:modId xmlns:p14="http://schemas.microsoft.com/office/powerpoint/2010/main" val="3901167321"/>
              </p:ext>
            </p:extLst>
          </p:nvPr>
        </p:nvGraphicFramePr>
        <p:xfrm>
          <a:off x="8231687" y="4660777"/>
          <a:ext cx="3665344" cy="1766652"/>
        </p:xfrm>
        <a:graphic>
          <a:graphicData uri="http://schemas.openxmlformats.org/drawingml/2006/table">
            <a:tbl>
              <a:tblPr firstRow="1" firstCol="1" bandRow="1">
                <a:tableStyleId>{93296810-A885-4BE3-A3E7-6D5BEEA58F35}</a:tableStyleId>
              </a:tblPr>
              <a:tblGrid>
                <a:gridCol w="2457028">
                  <a:extLst>
                    <a:ext uri="{9D8B030D-6E8A-4147-A177-3AD203B41FA5}">
                      <a16:colId xmlns:a16="http://schemas.microsoft.com/office/drawing/2014/main" val="3727304790"/>
                    </a:ext>
                  </a:extLst>
                </a:gridCol>
                <a:gridCol w="1208316">
                  <a:extLst>
                    <a:ext uri="{9D8B030D-6E8A-4147-A177-3AD203B41FA5}">
                      <a16:colId xmlns:a16="http://schemas.microsoft.com/office/drawing/2014/main" val="1752399786"/>
                    </a:ext>
                  </a:extLst>
                </a:gridCol>
              </a:tblGrid>
              <a:tr h="303351">
                <a:tc gridSpan="2">
                  <a:txBody>
                    <a:bodyPr/>
                    <a:lstStyle/>
                    <a:p>
                      <a:pPr algn="ctr">
                        <a:lnSpc>
                          <a:spcPct val="107000"/>
                        </a:lnSpc>
                        <a:spcAft>
                          <a:spcPts val="0"/>
                        </a:spcAft>
                      </a:pPr>
                      <a:r>
                        <a:rPr lang="en-IN" sz="1100" b="1" dirty="0">
                          <a:solidFill>
                            <a:srgbClr val="002060"/>
                          </a:solidFill>
                          <a:effectLst/>
                        </a:rPr>
                        <a:t>Prioritising the Commuter's Goal</a:t>
                      </a:r>
                      <a:endParaRPr lang="en-SG" sz="11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92373" marR="92373" marT="46187" marB="461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SG"/>
                    </a:p>
                  </a:txBody>
                  <a:tcPr/>
                </a:tc>
                <a:extLst>
                  <a:ext uri="{0D108BD9-81ED-4DB2-BD59-A6C34878D82A}">
                    <a16:rowId xmlns:a16="http://schemas.microsoft.com/office/drawing/2014/main" val="2482108058"/>
                  </a:ext>
                </a:extLst>
              </a:tr>
              <a:tr h="209043">
                <a:tc>
                  <a:txBody>
                    <a:bodyPr/>
                    <a:lstStyle/>
                    <a:p>
                      <a:pPr algn="ctr">
                        <a:lnSpc>
                          <a:spcPct val="107000"/>
                        </a:lnSpc>
                        <a:spcAft>
                          <a:spcPts val="0"/>
                        </a:spcAft>
                      </a:pPr>
                      <a:r>
                        <a:rPr lang="en-IN" sz="1000" b="1" dirty="0">
                          <a:solidFill>
                            <a:srgbClr val="002060"/>
                          </a:solidFill>
                          <a:effectLst/>
                        </a:rPr>
                        <a:t>Goals</a:t>
                      </a:r>
                      <a:endParaRPr lang="en-SG" sz="1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000" b="1" kern="1200" dirty="0">
                          <a:solidFill>
                            <a:srgbClr val="002060"/>
                          </a:solidFill>
                          <a:effectLst/>
                          <a:latin typeface="+mn-lt"/>
                          <a:ea typeface="+mn-ea"/>
                          <a:cs typeface="+mn-cs"/>
                        </a:rPr>
                        <a:t>Score</a:t>
                      </a:r>
                      <a:endParaRPr lang="en-SG" sz="1000" b="1" kern="1200" dirty="0">
                        <a:solidFill>
                          <a:srgbClr val="002060"/>
                        </a:solidFill>
                        <a:effectLst/>
                        <a:latin typeface="+mn-lt"/>
                        <a:ea typeface="+mn-ea"/>
                        <a:cs typeface="+mn-cs"/>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436816"/>
                  </a:ext>
                </a:extLst>
              </a:tr>
              <a:tr h="209043">
                <a:tc>
                  <a:txBody>
                    <a:bodyPr/>
                    <a:lstStyle/>
                    <a:p>
                      <a:pPr algn="ctr">
                        <a:lnSpc>
                          <a:spcPct val="107000"/>
                        </a:lnSpc>
                        <a:spcAft>
                          <a:spcPts val="0"/>
                        </a:spcAft>
                      </a:pPr>
                      <a:r>
                        <a:rPr lang="en-IN" sz="1000" b="1" dirty="0">
                          <a:solidFill>
                            <a:srgbClr val="002060"/>
                          </a:solidFill>
                          <a:effectLst/>
                        </a:rPr>
                        <a:t>Waiting Time</a:t>
                      </a:r>
                      <a:endParaRPr lang="en-SG" sz="1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000" b="1" kern="1200" dirty="0">
                          <a:solidFill>
                            <a:srgbClr val="002060"/>
                          </a:solidFill>
                          <a:effectLst/>
                          <a:latin typeface="+mn-lt"/>
                          <a:ea typeface="+mn-ea"/>
                          <a:cs typeface="+mn-cs"/>
                        </a:rPr>
                        <a:t>11</a:t>
                      </a:r>
                      <a:endParaRPr lang="en-SG" sz="1000" b="1" kern="1200" dirty="0">
                        <a:solidFill>
                          <a:srgbClr val="002060"/>
                        </a:solidFill>
                        <a:effectLst/>
                        <a:latin typeface="+mn-lt"/>
                        <a:ea typeface="+mn-ea"/>
                        <a:cs typeface="+mn-cs"/>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5820993"/>
                  </a:ext>
                </a:extLst>
              </a:tr>
              <a:tr h="209043">
                <a:tc>
                  <a:txBody>
                    <a:bodyPr/>
                    <a:lstStyle/>
                    <a:p>
                      <a:pPr algn="ctr">
                        <a:lnSpc>
                          <a:spcPct val="107000"/>
                        </a:lnSpc>
                        <a:spcAft>
                          <a:spcPts val="0"/>
                        </a:spcAft>
                      </a:pPr>
                      <a:r>
                        <a:rPr lang="en-IN" sz="1000" b="1" dirty="0">
                          <a:solidFill>
                            <a:srgbClr val="002060"/>
                          </a:solidFill>
                          <a:effectLst/>
                        </a:rPr>
                        <a:t>Travelling time</a:t>
                      </a:r>
                      <a:endParaRPr lang="en-SG" sz="1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000" b="1" kern="1200" dirty="0">
                          <a:solidFill>
                            <a:srgbClr val="002060"/>
                          </a:solidFill>
                          <a:effectLst/>
                          <a:latin typeface="+mn-lt"/>
                          <a:ea typeface="+mn-ea"/>
                          <a:cs typeface="+mn-cs"/>
                        </a:rPr>
                        <a:t>9</a:t>
                      </a:r>
                      <a:endParaRPr lang="en-SG" sz="1000" b="1" kern="1200" dirty="0">
                        <a:solidFill>
                          <a:srgbClr val="002060"/>
                        </a:solidFill>
                        <a:effectLst/>
                        <a:latin typeface="+mn-lt"/>
                        <a:ea typeface="+mn-ea"/>
                        <a:cs typeface="+mn-cs"/>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5815032"/>
                  </a:ext>
                </a:extLst>
              </a:tr>
              <a:tr h="209043">
                <a:tc>
                  <a:txBody>
                    <a:bodyPr/>
                    <a:lstStyle/>
                    <a:p>
                      <a:pPr algn="ctr">
                        <a:lnSpc>
                          <a:spcPct val="107000"/>
                        </a:lnSpc>
                        <a:spcAft>
                          <a:spcPts val="0"/>
                        </a:spcAft>
                      </a:pPr>
                      <a:r>
                        <a:rPr lang="en-IN" sz="1000" b="1" dirty="0">
                          <a:solidFill>
                            <a:srgbClr val="002060"/>
                          </a:solidFill>
                          <a:effectLst/>
                        </a:rPr>
                        <a:t>Availability</a:t>
                      </a:r>
                      <a:endParaRPr lang="en-SG" sz="1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000" b="1" kern="1200" dirty="0">
                          <a:solidFill>
                            <a:srgbClr val="002060"/>
                          </a:solidFill>
                          <a:effectLst/>
                          <a:latin typeface="+mn-lt"/>
                          <a:ea typeface="+mn-ea"/>
                          <a:cs typeface="+mn-cs"/>
                        </a:rPr>
                        <a:t>8</a:t>
                      </a:r>
                      <a:endParaRPr lang="en-SG" sz="1000" b="1" kern="1200" dirty="0">
                        <a:solidFill>
                          <a:srgbClr val="002060"/>
                        </a:solidFill>
                        <a:effectLst/>
                        <a:latin typeface="+mn-lt"/>
                        <a:ea typeface="+mn-ea"/>
                        <a:cs typeface="+mn-cs"/>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4763318"/>
                  </a:ext>
                </a:extLst>
              </a:tr>
              <a:tr h="209043">
                <a:tc>
                  <a:txBody>
                    <a:bodyPr/>
                    <a:lstStyle/>
                    <a:p>
                      <a:pPr algn="ctr">
                        <a:lnSpc>
                          <a:spcPct val="107000"/>
                        </a:lnSpc>
                        <a:spcAft>
                          <a:spcPts val="0"/>
                        </a:spcAft>
                      </a:pPr>
                      <a:r>
                        <a:rPr lang="en-IN" sz="1000" b="1" dirty="0">
                          <a:solidFill>
                            <a:srgbClr val="002060"/>
                          </a:solidFill>
                          <a:effectLst/>
                        </a:rPr>
                        <a:t>Cost</a:t>
                      </a:r>
                      <a:endParaRPr lang="en-SG" sz="1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000" b="1" kern="1200" dirty="0">
                          <a:solidFill>
                            <a:srgbClr val="002060"/>
                          </a:solidFill>
                          <a:effectLst/>
                          <a:latin typeface="+mn-lt"/>
                          <a:ea typeface="+mn-ea"/>
                          <a:cs typeface="+mn-cs"/>
                        </a:rPr>
                        <a:t>6</a:t>
                      </a:r>
                      <a:endParaRPr lang="en-SG" sz="1000" b="1" kern="1200" dirty="0">
                        <a:solidFill>
                          <a:srgbClr val="002060"/>
                        </a:solidFill>
                        <a:effectLst/>
                        <a:latin typeface="+mn-lt"/>
                        <a:ea typeface="+mn-ea"/>
                        <a:cs typeface="+mn-cs"/>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9353259"/>
                  </a:ext>
                </a:extLst>
              </a:tr>
              <a:tr h="209043">
                <a:tc>
                  <a:txBody>
                    <a:bodyPr/>
                    <a:lstStyle/>
                    <a:p>
                      <a:pPr algn="ctr">
                        <a:lnSpc>
                          <a:spcPct val="107000"/>
                        </a:lnSpc>
                        <a:spcAft>
                          <a:spcPts val="0"/>
                        </a:spcAft>
                      </a:pPr>
                      <a:r>
                        <a:rPr lang="en-IN" sz="1000" b="1" dirty="0">
                          <a:solidFill>
                            <a:srgbClr val="002060"/>
                          </a:solidFill>
                          <a:effectLst/>
                        </a:rPr>
                        <a:t>UI</a:t>
                      </a:r>
                      <a:endParaRPr lang="en-SG" sz="1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000" b="1" kern="1200" dirty="0">
                          <a:solidFill>
                            <a:srgbClr val="002060"/>
                          </a:solidFill>
                          <a:effectLst/>
                          <a:latin typeface="+mn-lt"/>
                          <a:ea typeface="+mn-ea"/>
                          <a:cs typeface="+mn-cs"/>
                        </a:rPr>
                        <a:t>3</a:t>
                      </a:r>
                      <a:endParaRPr lang="en-SG" sz="1000" b="1" kern="1200" dirty="0">
                        <a:solidFill>
                          <a:srgbClr val="002060"/>
                        </a:solidFill>
                        <a:effectLst/>
                        <a:latin typeface="+mn-lt"/>
                        <a:ea typeface="+mn-ea"/>
                        <a:cs typeface="+mn-cs"/>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5004188"/>
                  </a:ext>
                </a:extLst>
              </a:tr>
              <a:tr h="209043">
                <a:tc>
                  <a:txBody>
                    <a:bodyPr/>
                    <a:lstStyle/>
                    <a:p>
                      <a:pPr algn="ctr">
                        <a:lnSpc>
                          <a:spcPct val="107000"/>
                        </a:lnSpc>
                        <a:spcAft>
                          <a:spcPts val="0"/>
                        </a:spcAft>
                      </a:pPr>
                      <a:r>
                        <a:rPr lang="en-IN" sz="1000" b="1" dirty="0">
                          <a:solidFill>
                            <a:srgbClr val="002060"/>
                          </a:solidFill>
                          <a:effectLst/>
                        </a:rPr>
                        <a:t>Comfort</a:t>
                      </a:r>
                      <a:endParaRPr lang="en-SG" sz="1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000" b="1" kern="1200" dirty="0">
                          <a:solidFill>
                            <a:srgbClr val="002060"/>
                          </a:solidFill>
                          <a:effectLst/>
                          <a:latin typeface="+mn-lt"/>
                          <a:ea typeface="+mn-ea"/>
                          <a:cs typeface="+mn-cs"/>
                        </a:rPr>
                        <a:t>0</a:t>
                      </a:r>
                      <a:endParaRPr lang="en-SG" sz="1000" b="1" kern="1200" dirty="0">
                        <a:solidFill>
                          <a:srgbClr val="002060"/>
                        </a:solidFill>
                        <a:effectLst/>
                        <a:latin typeface="+mn-lt"/>
                        <a:ea typeface="+mn-ea"/>
                        <a:cs typeface="+mn-cs"/>
                      </a:endParaRPr>
                    </a:p>
                  </a:txBody>
                  <a:tcPr marL="68574" marR="685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1196643"/>
                  </a:ext>
                </a:extLst>
              </a:tr>
            </a:tbl>
          </a:graphicData>
        </a:graphic>
      </p:graphicFrame>
    </p:spTree>
    <p:extLst>
      <p:ext uri="{BB962C8B-B14F-4D97-AF65-F5344CB8AC3E}">
        <p14:creationId xmlns:p14="http://schemas.microsoft.com/office/powerpoint/2010/main" val="291086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EB5B-C69C-40AB-A4C6-3E5C88B594AC}"/>
              </a:ext>
            </a:extLst>
          </p:cNvPr>
          <p:cNvSpPr>
            <a:spLocks noGrp="1"/>
          </p:cNvSpPr>
          <p:nvPr>
            <p:ph type="title"/>
          </p:nvPr>
        </p:nvSpPr>
        <p:spPr>
          <a:xfrm>
            <a:off x="2157275" y="221942"/>
            <a:ext cx="4030462" cy="710213"/>
          </a:xfrm>
        </p:spPr>
        <p:txBody>
          <a:bodyPr>
            <a:normAutofit/>
          </a:bodyPr>
          <a:lstStyle/>
          <a:p>
            <a:r>
              <a:rPr lang="en-SG" sz="4000" b="1" dirty="0">
                <a:solidFill>
                  <a:schemeClr val="accent1"/>
                </a:solidFill>
                <a:latin typeface="+mn-lt"/>
                <a:cs typeface="Arial" panose="020B0604020202020204" pitchFamily="34" charset="0"/>
              </a:rPr>
              <a:t>GQM FOR LTA</a:t>
            </a:r>
          </a:p>
        </p:txBody>
      </p:sp>
      <p:sp>
        <p:nvSpPr>
          <p:cNvPr id="10" name="Rectangle 9">
            <a:extLst>
              <a:ext uri="{FF2B5EF4-FFF2-40B4-BE49-F238E27FC236}">
                <a16:creationId xmlns:a16="http://schemas.microsoft.com/office/drawing/2014/main" id="{3259604C-9319-4382-A0B6-939541F70FEA}"/>
              </a:ext>
            </a:extLst>
          </p:cNvPr>
          <p:cNvSpPr/>
          <p:nvPr/>
        </p:nvSpPr>
        <p:spPr>
          <a:xfrm>
            <a:off x="8211697" y="3549760"/>
            <a:ext cx="3361931" cy="646331"/>
          </a:xfrm>
          <a:prstGeom prst="rect">
            <a:avLst/>
          </a:prstGeom>
        </p:spPr>
        <p:txBody>
          <a:bodyPr wrap="square">
            <a:spAutoFit/>
          </a:bodyPr>
          <a:lstStyle/>
          <a:p>
            <a:r>
              <a:rPr lang="en-SG" dirty="0"/>
              <a:t>Paired Comparison Analysis used to create priority list </a:t>
            </a:r>
          </a:p>
        </p:txBody>
      </p:sp>
      <p:graphicFrame>
        <p:nvGraphicFramePr>
          <p:cNvPr id="3" name="Table 2">
            <a:extLst>
              <a:ext uri="{FF2B5EF4-FFF2-40B4-BE49-F238E27FC236}">
                <a16:creationId xmlns:a16="http://schemas.microsoft.com/office/drawing/2014/main" id="{04755C4F-39EC-49A2-AB48-45994E17C394}"/>
              </a:ext>
            </a:extLst>
          </p:cNvPr>
          <p:cNvGraphicFramePr>
            <a:graphicFrameLocks noGrp="1"/>
          </p:cNvGraphicFramePr>
          <p:nvPr>
            <p:extLst>
              <p:ext uri="{D42A27DB-BD31-4B8C-83A1-F6EECF244321}">
                <p14:modId xmlns:p14="http://schemas.microsoft.com/office/powerpoint/2010/main" val="3336120806"/>
              </p:ext>
            </p:extLst>
          </p:nvPr>
        </p:nvGraphicFramePr>
        <p:xfrm>
          <a:off x="363984" y="1308318"/>
          <a:ext cx="7627884" cy="4790641"/>
        </p:xfrm>
        <a:graphic>
          <a:graphicData uri="http://schemas.openxmlformats.org/drawingml/2006/table">
            <a:tbl>
              <a:tblPr firstRow="1" firstCol="1" bandRow="1">
                <a:tableStyleId>{0660B408-B3CF-4A94-85FC-2B1E0A45F4A2}</a:tableStyleId>
              </a:tblPr>
              <a:tblGrid>
                <a:gridCol w="444441">
                  <a:extLst>
                    <a:ext uri="{9D8B030D-6E8A-4147-A177-3AD203B41FA5}">
                      <a16:colId xmlns:a16="http://schemas.microsoft.com/office/drawing/2014/main" val="1345072942"/>
                    </a:ext>
                  </a:extLst>
                </a:gridCol>
                <a:gridCol w="1625407">
                  <a:extLst>
                    <a:ext uri="{9D8B030D-6E8A-4147-A177-3AD203B41FA5}">
                      <a16:colId xmlns:a16="http://schemas.microsoft.com/office/drawing/2014/main" val="3693406098"/>
                    </a:ext>
                  </a:extLst>
                </a:gridCol>
                <a:gridCol w="3295428">
                  <a:extLst>
                    <a:ext uri="{9D8B030D-6E8A-4147-A177-3AD203B41FA5}">
                      <a16:colId xmlns:a16="http://schemas.microsoft.com/office/drawing/2014/main" val="1904764730"/>
                    </a:ext>
                  </a:extLst>
                </a:gridCol>
                <a:gridCol w="2262608">
                  <a:extLst>
                    <a:ext uri="{9D8B030D-6E8A-4147-A177-3AD203B41FA5}">
                      <a16:colId xmlns:a16="http://schemas.microsoft.com/office/drawing/2014/main" val="1098892507"/>
                    </a:ext>
                  </a:extLst>
                </a:gridCol>
              </a:tblGrid>
              <a:tr h="485212">
                <a:tc>
                  <a:txBody>
                    <a:bodyPr/>
                    <a:lstStyle/>
                    <a:p>
                      <a:pPr algn="ctr">
                        <a:lnSpc>
                          <a:spcPct val="107000"/>
                        </a:lnSpc>
                        <a:spcAft>
                          <a:spcPts val="0"/>
                        </a:spcAft>
                      </a:pPr>
                      <a:r>
                        <a:rPr lang="en-SG" sz="1100">
                          <a:effectLst/>
                        </a:rPr>
                        <a:t>Sl. No</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a:effectLst/>
                        </a:rPr>
                        <a:t>Goals</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a:effectLst/>
                        </a:rPr>
                        <a:t>Questions</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dirty="0">
                          <a:effectLst/>
                        </a:rPr>
                        <a:t>Metrics</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7914368"/>
                  </a:ext>
                </a:extLst>
              </a:tr>
              <a:tr h="1229495">
                <a:tc>
                  <a:txBody>
                    <a:bodyPr/>
                    <a:lstStyle/>
                    <a:p>
                      <a:pPr algn="ctr">
                        <a:lnSpc>
                          <a:spcPct val="107000"/>
                        </a:lnSpc>
                        <a:spcAft>
                          <a:spcPts val="0"/>
                        </a:spcAft>
                      </a:pPr>
                      <a:r>
                        <a:rPr lang="en-SG" sz="1100">
                          <a:effectLst/>
                        </a:rPr>
                        <a:t>1</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a:effectLst/>
                        </a:rPr>
                        <a:t>Decrease operating and maintenance cost</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a:effectLst/>
                        </a:rPr>
                        <a:t>1)How much the occupancy rate has decreased?</a:t>
                      </a:r>
                      <a:br>
                        <a:rPr lang="en-SG" sz="1100">
                          <a:effectLst/>
                        </a:rPr>
                      </a:br>
                      <a:r>
                        <a:rPr lang="en-SG" sz="1100">
                          <a:effectLst/>
                        </a:rPr>
                        <a:t>2) What is the number of buses per service?</a:t>
                      </a:r>
                    </a:p>
                    <a:p>
                      <a:pPr algn="ctr">
                        <a:lnSpc>
                          <a:spcPct val="107000"/>
                        </a:lnSpc>
                        <a:spcAft>
                          <a:spcPts val="0"/>
                        </a:spcAft>
                      </a:pPr>
                      <a:r>
                        <a:rPr lang="en-SG" sz="1100">
                          <a:effectLst/>
                        </a:rPr>
                        <a:t>3)What is the earning to spend ratio?</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dirty="0">
                          <a:effectLst/>
                        </a:rPr>
                        <a:t> </a:t>
                      </a:r>
                    </a:p>
                    <a:p>
                      <a:pPr algn="ctr">
                        <a:lnSpc>
                          <a:spcPct val="107000"/>
                        </a:lnSpc>
                        <a:spcAft>
                          <a:spcPts val="0"/>
                        </a:spcAft>
                      </a:pPr>
                      <a:r>
                        <a:rPr lang="en-SG" sz="1100" dirty="0">
                          <a:effectLst/>
                        </a:rPr>
                        <a:t>Calculated through an Algorithm</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4342844"/>
                  </a:ext>
                </a:extLst>
              </a:tr>
              <a:tr h="562055">
                <a:tc>
                  <a:txBody>
                    <a:bodyPr/>
                    <a:lstStyle/>
                    <a:p>
                      <a:pPr algn="ctr">
                        <a:lnSpc>
                          <a:spcPct val="107000"/>
                        </a:lnSpc>
                        <a:spcAft>
                          <a:spcPts val="0"/>
                        </a:spcAft>
                      </a:pPr>
                      <a:r>
                        <a:rPr lang="en-SG" sz="1100" dirty="0">
                          <a:effectLst/>
                        </a:rPr>
                        <a:t>2</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a:effectLst/>
                        </a:rPr>
                        <a:t>Increase User base</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a:effectLst/>
                        </a:rPr>
                        <a:t>What is the increase in number of new users installing the app</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a:effectLst/>
                        </a:rPr>
                        <a:t>Percentage increase in new users over past 1 month</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2868995"/>
                  </a:ext>
                </a:extLst>
              </a:tr>
              <a:tr h="562055">
                <a:tc>
                  <a:txBody>
                    <a:bodyPr/>
                    <a:lstStyle/>
                    <a:p>
                      <a:pPr algn="ctr">
                        <a:lnSpc>
                          <a:spcPct val="107000"/>
                        </a:lnSpc>
                        <a:spcAft>
                          <a:spcPts val="0"/>
                        </a:spcAft>
                      </a:pPr>
                      <a:r>
                        <a:rPr lang="en-SG" sz="1100">
                          <a:effectLst/>
                        </a:rPr>
                        <a:t>3</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a:effectLst/>
                        </a:rPr>
                        <a:t>Increase booking</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a:effectLst/>
                        </a:rPr>
                        <a:t>What is the number of requested pick-ups / drop-offs for each location</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a:effectLst/>
                        </a:rPr>
                        <a:t>Number of requests made in last 1 hour</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1373419"/>
                  </a:ext>
                </a:extLst>
              </a:tr>
              <a:tr h="733306">
                <a:tc>
                  <a:txBody>
                    <a:bodyPr/>
                    <a:lstStyle/>
                    <a:p>
                      <a:pPr algn="ctr">
                        <a:lnSpc>
                          <a:spcPct val="107000"/>
                        </a:lnSpc>
                        <a:spcAft>
                          <a:spcPts val="0"/>
                        </a:spcAft>
                      </a:pPr>
                      <a:r>
                        <a:rPr lang="en-SG" sz="1100">
                          <a:effectLst/>
                        </a:rPr>
                        <a:t>4</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dirty="0">
                          <a:effectLst/>
                        </a:rPr>
                        <a:t>Decrease no-shows</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a:effectLst/>
                        </a:rPr>
                        <a:t>How many customers not opting after booking the ride?</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a:effectLst/>
                        </a:rPr>
                        <a:t>Difference between schedule pickups and actual swipe- ins.</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5570494"/>
                  </a:ext>
                </a:extLst>
              </a:tr>
              <a:tr h="733306">
                <a:tc>
                  <a:txBody>
                    <a:bodyPr/>
                    <a:lstStyle/>
                    <a:p>
                      <a:pPr algn="ctr">
                        <a:lnSpc>
                          <a:spcPct val="107000"/>
                        </a:lnSpc>
                        <a:spcAft>
                          <a:spcPts val="0"/>
                        </a:spcAft>
                      </a:pPr>
                      <a:r>
                        <a:rPr lang="en-SG" sz="1100">
                          <a:effectLst/>
                        </a:rPr>
                        <a:t>5</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a:effectLst/>
                        </a:rPr>
                        <a:t>Increase resource utilisation</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a:effectLst/>
                        </a:rPr>
                        <a:t>1) How many buses allocated for the service</a:t>
                      </a:r>
                      <a:br>
                        <a:rPr lang="en-SG" sz="1100">
                          <a:effectLst/>
                        </a:rPr>
                      </a:br>
                      <a:r>
                        <a:rPr lang="en-SG" sz="1100">
                          <a:effectLst/>
                        </a:rPr>
                        <a:t>2) Number of drivers</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dirty="0">
                          <a:effectLst/>
                        </a:rPr>
                        <a:t> Number of buses used</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2628964"/>
                  </a:ext>
                </a:extLst>
              </a:tr>
              <a:tr h="485212">
                <a:tc>
                  <a:txBody>
                    <a:bodyPr/>
                    <a:lstStyle/>
                    <a:p>
                      <a:pPr algn="ctr">
                        <a:lnSpc>
                          <a:spcPct val="107000"/>
                        </a:lnSpc>
                        <a:spcAft>
                          <a:spcPts val="0"/>
                        </a:spcAft>
                      </a:pPr>
                      <a:r>
                        <a:rPr lang="en-SG" sz="1100">
                          <a:effectLst/>
                        </a:rPr>
                        <a:t>6</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a:effectLst/>
                        </a:rPr>
                        <a:t>Increase customer satisfaction</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dirty="0">
                          <a:effectLst/>
                        </a:rPr>
                        <a:t>How well are the customers satisfied with the on-demand service?</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SG" sz="1100" dirty="0">
                          <a:effectLst/>
                        </a:rPr>
                        <a:t>Survey feedback from App</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2628288"/>
                  </a:ext>
                </a:extLst>
              </a:tr>
            </a:tbl>
          </a:graphicData>
        </a:graphic>
      </p:graphicFrame>
      <p:graphicFrame>
        <p:nvGraphicFramePr>
          <p:cNvPr id="13" name="Table 12">
            <a:extLst>
              <a:ext uri="{FF2B5EF4-FFF2-40B4-BE49-F238E27FC236}">
                <a16:creationId xmlns:a16="http://schemas.microsoft.com/office/drawing/2014/main" id="{A210DAF3-6552-49DB-9C16-22AEC34754B1}"/>
              </a:ext>
            </a:extLst>
          </p:cNvPr>
          <p:cNvGraphicFramePr>
            <a:graphicFrameLocks noGrp="1"/>
          </p:cNvGraphicFramePr>
          <p:nvPr>
            <p:extLst>
              <p:ext uri="{D42A27DB-BD31-4B8C-83A1-F6EECF244321}">
                <p14:modId xmlns:p14="http://schemas.microsoft.com/office/powerpoint/2010/main" val="959007050"/>
              </p:ext>
            </p:extLst>
          </p:nvPr>
        </p:nvGraphicFramePr>
        <p:xfrm>
          <a:off x="8211697" y="4196091"/>
          <a:ext cx="3513462" cy="1673978"/>
        </p:xfrm>
        <a:graphic>
          <a:graphicData uri="http://schemas.openxmlformats.org/drawingml/2006/table">
            <a:tbl>
              <a:tblPr firstRow="1" firstCol="1" bandRow="1">
                <a:tableStyleId>{93296810-A885-4BE3-A3E7-6D5BEEA58F35}</a:tableStyleId>
              </a:tblPr>
              <a:tblGrid>
                <a:gridCol w="2534197">
                  <a:extLst>
                    <a:ext uri="{9D8B030D-6E8A-4147-A177-3AD203B41FA5}">
                      <a16:colId xmlns:a16="http://schemas.microsoft.com/office/drawing/2014/main" val="3735874771"/>
                    </a:ext>
                  </a:extLst>
                </a:gridCol>
                <a:gridCol w="979265">
                  <a:extLst>
                    <a:ext uri="{9D8B030D-6E8A-4147-A177-3AD203B41FA5}">
                      <a16:colId xmlns:a16="http://schemas.microsoft.com/office/drawing/2014/main" val="702230794"/>
                    </a:ext>
                  </a:extLst>
                </a:gridCol>
              </a:tblGrid>
              <a:tr h="278255">
                <a:tc gridSpan="2">
                  <a:txBody>
                    <a:bodyPr/>
                    <a:lstStyle/>
                    <a:p>
                      <a:pPr algn="ctr">
                        <a:lnSpc>
                          <a:spcPct val="107000"/>
                        </a:lnSpc>
                        <a:spcAft>
                          <a:spcPts val="0"/>
                        </a:spcAft>
                      </a:pPr>
                      <a:r>
                        <a:rPr lang="en-IN" sz="1200" b="1" dirty="0">
                          <a:solidFill>
                            <a:srgbClr val="002060"/>
                          </a:solidFill>
                          <a:effectLst/>
                        </a:rPr>
                        <a:t>Prioritising the LTA's Goal</a:t>
                      </a:r>
                      <a:endParaRPr lang="en-SG" sz="1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SG"/>
                    </a:p>
                  </a:txBody>
                  <a:tcPr/>
                </a:tc>
                <a:extLst>
                  <a:ext uri="{0D108BD9-81ED-4DB2-BD59-A6C34878D82A}">
                    <a16:rowId xmlns:a16="http://schemas.microsoft.com/office/drawing/2014/main" val="4193980072"/>
                  </a:ext>
                </a:extLst>
              </a:tr>
              <a:tr h="199389">
                <a:tc>
                  <a:txBody>
                    <a:bodyPr/>
                    <a:lstStyle/>
                    <a:p>
                      <a:pPr algn="ctr">
                        <a:lnSpc>
                          <a:spcPct val="107000"/>
                        </a:lnSpc>
                        <a:spcAft>
                          <a:spcPts val="0"/>
                        </a:spcAft>
                      </a:pPr>
                      <a:r>
                        <a:rPr lang="en-IN" sz="1000" b="1" dirty="0">
                          <a:solidFill>
                            <a:srgbClr val="002060"/>
                          </a:solidFill>
                          <a:effectLst/>
                        </a:rPr>
                        <a:t>Goals</a:t>
                      </a:r>
                      <a:endParaRPr lang="en-SG" sz="1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000" b="1">
                          <a:solidFill>
                            <a:srgbClr val="002060"/>
                          </a:solidFill>
                          <a:effectLst/>
                        </a:rPr>
                        <a:t>Score</a:t>
                      </a:r>
                      <a:endParaRPr lang="en-SG" sz="10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7902992"/>
                  </a:ext>
                </a:extLst>
              </a:tr>
              <a:tr h="199389">
                <a:tc>
                  <a:txBody>
                    <a:bodyPr/>
                    <a:lstStyle/>
                    <a:p>
                      <a:pPr algn="ctr">
                        <a:lnSpc>
                          <a:spcPct val="107000"/>
                        </a:lnSpc>
                        <a:spcAft>
                          <a:spcPts val="0"/>
                        </a:spcAft>
                      </a:pPr>
                      <a:r>
                        <a:rPr lang="en-IN" sz="1000" b="1" dirty="0">
                          <a:solidFill>
                            <a:srgbClr val="002060"/>
                          </a:solidFill>
                          <a:effectLst/>
                        </a:rPr>
                        <a:t>Resource</a:t>
                      </a:r>
                      <a:endParaRPr lang="en-SG" sz="1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000" b="1" dirty="0">
                          <a:solidFill>
                            <a:srgbClr val="002060"/>
                          </a:solidFill>
                          <a:effectLst/>
                        </a:rPr>
                        <a:t>11</a:t>
                      </a:r>
                      <a:endParaRPr lang="en-SG" sz="1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7310223"/>
                  </a:ext>
                </a:extLst>
              </a:tr>
              <a:tr h="199389">
                <a:tc>
                  <a:txBody>
                    <a:bodyPr/>
                    <a:lstStyle/>
                    <a:p>
                      <a:pPr algn="ctr">
                        <a:lnSpc>
                          <a:spcPct val="107000"/>
                        </a:lnSpc>
                        <a:spcAft>
                          <a:spcPts val="0"/>
                        </a:spcAft>
                      </a:pPr>
                      <a:r>
                        <a:rPr lang="en-IN" sz="1000" b="1">
                          <a:solidFill>
                            <a:srgbClr val="002060"/>
                          </a:solidFill>
                          <a:effectLst/>
                        </a:rPr>
                        <a:t>No-shows</a:t>
                      </a:r>
                      <a:endParaRPr lang="en-SG" sz="10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000" b="1">
                          <a:solidFill>
                            <a:srgbClr val="002060"/>
                          </a:solidFill>
                          <a:effectLst/>
                        </a:rPr>
                        <a:t>9</a:t>
                      </a:r>
                      <a:endParaRPr lang="en-SG" sz="10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723708"/>
                  </a:ext>
                </a:extLst>
              </a:tr>
              <a:tr h="199389">
                <a:tc>
                  <a:txBody>
                    <a:bodyPr/>
                    <a:lstStyle/>
                    <a:p>
                      <a:pPr algn="ctr">
                        <a:lnSpc>
                          <a:spcPct val="107000"/>
                        </a:lnSpc>
                        <a:spcAft>
                          <a:spcPts val="0"/>
                        </a:spcAft>
                      </a:pPr>
                      <a:r>
                        <a:rPr lang="en-IN" sz="1000" b="1" dirty="0">
                          <a:solidFill>
                            <a:srgbClr val="002060"/>
                          </a:solidFill>
                          <a:effectLst/>
                        </a:rPr>
                        <a:t>Satisfaction</a:t>
                      </a:r>
                      <a:endParaRPr lang="en-SG" sz="1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000" b="1">
                          <a:solidFill>
                            <a:srgbClr val="002060"/>
                          </a:solidFill>
                          <a:effectLst/>
                        </a:rPr>
                        <a:t>8</a:t>
                      </a:r>
                      <a:endParaRPr lang="en-SG" sz="10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0953392"/>
                  </a:ext>
                </a:extLst>
              </a:tr>
              <a:tr h="199389">
                <a:tc>
                  <a:txBody>
                    <a:bodyPr/>
                    <a:lstStyle/>
                    <a:p>
                      <a:pPr algn="ctr">
                        <a:lnSpc>
                          <a:spcPct val="107000"/>
                        </a:lnSpc>
                        <a:spcAft>
                          <a:spcPts val="0"/>
                        </a:spcAft>
                      </a:pPr>
                      <a:r>
                        <a:rPr lang="en-IN" sz="1000" b="1">
                          <a:solidFill>
                            <a:srgbClr val="002060"/>
                          </a:solidFill>
                          <a:effectLst/>
                        </a:rPr>
                        <a:t>O &amp; M Cost</a:t>
                      </a:r>
                      <a:endParaRPr lang="en-SG" sz="10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000" b="1">
                          <a:solidFill>
                            <a:srgbClr val="002060"/>
                          </a:solidFill>
                          <a:effectLst/>
                        </a:rPr>
                        <a:t>6</a:t>
                      </a:r>
                      <a:endParaRPr lang="en-SG" sz="10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9567767"/>
                  </a:ext>
                </a:extLst>
              </a:tr>
              <a:tr h="199389">
                <a:tc>
                  <a:txBody>
                    <a:bodyPr/>
                    <a:lstStyle/>
                    <a:p>
                      <a:pPr algn="ctr">
                        <a:lnSpc>
                          <a:spcPct val="107000"/>
                        </a:lnSpc>
                        <a:spcAft>
                          <a:spcPts val="0"/>
                        </a:spcAft>
                      </a:pPr>
                      <a:r>
                        <a:rPr lang="en-IN" sz="1000" b="1" dirty="0">
                          <a:solidFill>
                            <a:srgbClr val="002060"/>
                          </a:solidFill>
                          <a:effectLst/>
                        </a:rPr>
                        <a:t>Bookings</a:t>
                      </a:r>
                      <a:endParaRPr lang="en-SG" sz="1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000" b="1">
                          <a:solidFill>
                            <a:srgbClr val="002060"/>
                          </a:solidFill>
                          <a:effectLst/>
                        </a:rPr>
                        <a:t>5</a:t>
                      </a:r>
                      <a:endParaRPr lang="en-SG" sz="10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0686258"/>
                  </a:ext>
                </a:extLst>
              </a:tr>
              <a:tr h="199389">
                <a:tc>
                  <a:txBody>
                    <a:bodyPr/>
                    <a:lstStyle/>
                    <a:p>
                      <a:pPr algn="ctr">
                        <a:lnSpc>
                          <a:spcPct val="107000"/>
                        </a:lnSpc>
                        <a:spcAft>
                          <a:spcPts val="0"/>
                        </a:spcAft>
                      </a:pPr>
                      <a:r>
                        <a:rPr lang="en-IN" sz="1000" b="1" dirty="0">
                          <a:solidFill>
                            <a:srgbClr val="002060"/>
                          </a:solidFill>
                          <a:effectLst/>
                        </a:rPr>
                        <a:t>User Base</a:t>
                      </a:r>
                      <a:endParaRPr lang="en-SG" sz="1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IN" sz="1000" b="1" dirty="0">
                          <a:solidFill>
                            <a:srgbClr val="002060"/>
                          </a:solidFill>
                          <a:effectLst/>
                        </a:rPr>
                        <a:t>0</a:t>
                      </a:r>
                      <a:endParaRPr lang="en-SG" sz="1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416496"/>
                  </a:ext>
                </a:extLst>
              </a:tr>
            </a:tbl>
          </a:graphicData>
        </a:graphic>
      </p:graphicFrame>
      <p:graphicFrame>
        <p:nvGraphicFramePr>
          <p:cNvPr id="15" name="Table 14">
            <a:extLst>
              <a:ext uri="{FF2B5EF4-FFF2-40B4-BE49-F238E27FC236}">
                <a16:creationId xmlns:a16="http://schemas.microsoft.com/office/drawing/2014/main" id="{4B17D251-4CE7-4E56-A337-5BD72047777D}"/>
              </a:ext>
            </a:extLst>
          </p:cNvPr>
          <p:cNvGraphicFramePr>
            <a:graphicFrameLocks noGrp="1"/>
          </p:cNvGraphicFramePr>
          <p:nvPr>
            <p:extLst>
              <p:ext uri="{D42A27DB-BD31-4B8C-83A1-F6EECF244321}">
                <p14:modId xmlns:p14="http://schemas.microsoft.com/office/powerpoint/2010/main" val="1807849973"/>
              </p:ext>
            </p:extLst>
          </p:nvPr>
        </p:nvGraphicFramePr>
        <p:xfrm>
          <a:off x="8211697" y="1270170"/>
          <a:ext cx="3513460" cy="2158827"/>
        </p:xfrm>
        <a:graphic>
          <a:graphicData uri="http://schemas.openxmlformats.org/drawingml/2006/table">
            <a:tbl>
              <a:tblPr firstRow="1" firstCol="1" bandRow="1"/>
              <a:tblGrid>
                <a:gridCol w="1078570">
                  <a:extLst>
                    <a:ext uri="{9D8B030D-6E8A-4147-A177-3AD203B41FA5}">
                      <a16:colId xmlns:a16="http://schemas.microsoft.com/office/drawing/2014/main" val="990890508"/>
                    </a:ext>
                  </a:extLst>
                </a:gridCol>
                <a:gridCol w="405815">
                  <a:extLst>
                    <a:ext uri="{9D8B030D-6E8A-4147-A177-3AD203B41FA5}">
                      <a16:colId xmlns:a16="http://schemas.microsoft.com/office/drawing/2014/main" val="3251338882"/>
                    </a:ext>
                  </a:extLst>
                </a:gridCol>
                <a:gridCol w="405815">
                  <a:extLst>
                    <a:ext uri="{9D8B030D-6E8A-4147-A177-3AD203B41FA5}">
                      <a16:colId xmlns:a16="http://schemas.microsoft.com/office/drawing/2014/main" val="2486699002"/>
                    </a:ext>
                  </a:extLst>
                </a:gridCol>
                <a:gridCol w="405815">
                  <a:extLst>
                    <a:ext uri="{9D8B030D-6E8A-4147-A177-3AD203B41FA5}">
                      <a16:colId xmlns:a16="http://schemas.microsoft.com/office/drawing/2014/main" val="3927108556"/>
                    </a:ext>
                  </a:extLst>
                </a:gridCol>
                <a:gridCol w="405815">
                  <a:extLst>
                    <a:ext uri="{9D8B030D-6E8A-4147-A177-3AD203B41FA5}">
                      <a16:colId xmlns:a16="http://schemas.microsoft.com/office/drawing/2014/main" val="2130287830"/>
                    </a:ext>
                  </a:extLst>
                </a:gridCol>
                <a:gridCol w="405815">
                  <a:extLst>
                    <a:ext uri="{9D8B030D-6E8A-4147-A177-3AD203B41FA5}">
                      <a16:colId xmlns:a16="http://schemas.microsoft.com/office/drawing/2014/main" val="2491118643"/>
                    </a:ext>
                  </a:extLst>
                </a:gridCol>
                <a:gridCol w="405815">
                  <a:extLst>
                    <a:ext uri="{9D8B030D-6E8A-4147-A177-3AD203B41FA5}">
                      <a16:colId xmlns:a16="http://schemas.microsoft.com/office/drawing/2014/main" val="2828446850"/>
                    </a:ext>
                  </a:extLst>
                </a:gridCol>
              </a:tblGrid>
              <a:tr h="830319">
                <a:tc>
                  <a:txBody>
                    <a:bodyPr/>
                    <a:lstStyle/>
                    <a:p>
                      <a:pPr algn="just">
                        <a:lnSpc>
                          <a:spcPct val="107000"/>
                        </a:lnSpc>
                        <a:spcAft>
                          <a:spcPts val="0"/>
                        </a:spcAft>
                      </a:pPr>
                      <a:r>
                        <a:rPr lang="en-SG" sz="1100">
                          <a:effectLst/>
                          <a:latin typeface="Calibri" panose="020F0502020204030204" pitchFamily="34" charset="0"/>
                          <a:ea typeface="Calibri" panose="020F0502020204030204" pitchFamily="34"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 &amp; M Cost</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Base</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Bookings</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 shows</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Resource</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Satisfaction</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vert="vert270" anchor="ctr">
                    <a:lnL w="12700" cap="flat" cmpd="sng" algn="ctr">
                      <a:solidFill>
                        <a:srgbClr val="2C2C2C"/>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986660239"/>
                  </a:ext>
                </a:extLst>
              </a:tr>
              <a:tr h="221418">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 &amp; M Cost</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just">
                        <a:lnSpc>
                          <a:spcPct val="107000"/>
                        </a:lnSpc>
                        <a:spcAft>
                          <a:spcPts val="0"/>
                        </a:spcAft>
                      </a:pPr>
                      <a:r>
                        <a:rPr lang="en-US" sz="1100">
                          <a:solidFill>
                            <a:srgbClr val="ED7D31"/>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ED7D31"/>
                    </a:solidFill>
                  </a:tcPr>
                </a:tc>
                <a:tc>
                  <a:txBody>
                    <a:bodyPr/>
                    <a:lstStyle/>
                    <a:p>
                      <a:pPr algn="just">
                        <a:lnSpc>
                          <a:spcPct val="107000"/>
                        </a:lnSpc>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t>
                      </a:r>
                      <a:r>
                        <a:rPr lang="en-IN"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t>
                      </a:r>
                      <a:r>
                        <a:rPr lang="en-IN"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t>
                      </a:r>
                      <a:r>
                        <a:rPr lang="en-IN"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t>
                      </a:r>
                      <a:r>
                        <a:rPr lang="en-IN"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r>
                        <a:rPr lang="en-IN"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608879639"/>
                  </a:ext>
                </a:extLst>
              </a:tr>
              <a:tr h="221418">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Base</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BDD7EE"/>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CE4D6"/>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ED7D31"/>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961055968"/>
                  </a:ext>
                </a:extLst>
              </a:tr>
              <a:tr h="221418">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Bookings</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BDD7EE"/>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CE4D6"/>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CE4D6"/>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ED7D31"/>
                    </a:solidFill>
                  </a:tcPr>
                </a:tc>
                <a:tc>
                  <a:txBody>
                    <a:bodyPr/>
                    <a:lstStyle/>
                    <a:p>
                      <a:pPr algn="just">
                        <a:lnSpc>
                          <a:spcPct val="107000"/>
                        </a:lnSpc>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t>
                      </a:r>
                      <a:r>
                        <a:rPr lang="en-IN"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r>
                        <a:rPr lang="en-IN"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008690940"/>
                  </a:ext>
                </a:extLst>
              </a:tr>
              <a:tr h="221418">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 shows</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BDD7EE"/>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CE4D6"/>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CE4D6"/>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CE4D6"/>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ED7D31"/>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
                      </a:r>
                      <a:r>
                        <a:rPr lang="en-US" sz="1100" baseline="-25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tc>
                  <a:txBody>
                    <a:bodyPr/>
                    <a:lstStyle/>
                    <a:p>
                      <a:pPr algn="just">
                        <a:lnSpc>
                          <a:spcPct val="107000"/>
                        </a:lnSpc>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t>
                      </a:r>
                      <a:r>
                        <a:rPr lang="en-IN"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679566646"/>
                  </a:ext>
                </a:extLst>
              </a:tr>
              <a:tr h="221418">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Resource</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BDD7EE"/>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CE4D6"/>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CE4D6"/>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CE4D6"/>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CE4D6"/>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ED7D31"/>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
                      </a:r>
                      <a:r>
                        <a:rPr lang="en-US" sz="1100" baseline="-25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828679078"/>
                  </a:ext>
                </a:extLst>
              </a:tr>
              <a:tr h="221418">
                <a:tc>
                  <a:txBody>
                    <a:bodyPr/>
                    <a:lstStyle/>
                    <a:p>
                      <a:pPr algn="ctr">
                        <a:lnSpc>
                          <a:spcPct val="107000"/>
                        </a:lnSpc>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Satisfaction</a:t>
                      </a:r>
                      <a:endParaRPr lang="en-SG"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BDD7EE"/>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CE4D6"/>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CE4D6"/>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CE4D6"/>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CE4D6"/>
                    </a:solidFill>
                  </a:tcPr>
                </a:tc>
                <a:tc>
                  <a:txBody>
                    <a:bodyPr/>
                    <a:lstStyle/>
                    <a:p>
                      <a:pPr algn="just">
                        <a:lnSpc>
                          <a:spcPct val="107000"/>
                        </a:lnSpc>
                        <a:spcAft>
                          <a:spcPts val="0"/>
                        </a:spcAft>
                      </a:pPr>
                      <a:r>
                        <a:rPr lang="en-US"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FCE4D6"/>
                    </a:solidFill>
                  </a:tcPr>
                </a:tc>
                <a:tc>
                  <a:txBody>
                    <a:bodyPr/>
                    <a:lstStyle/>
                    <a:p>
                      <a:pPr algn="just">
                        <a:lnSpc>
                          <a:spcPct val="107000"/>
                        </a:lnSpc>
                        <a:spcAft>
                          <a:spcPts val="0"/>
                        </a:spcAft>
                      </a:pPr>
                      <a:r>
                        <a:rPr lang="en-US"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2C2C2C"/>
                      </a:solidFill>
                      <a:prstDash val="solid"/>
                      <a:round/>
                      <a:headEnd type="none" w="med" len="med"/>
                      <a:tailEnd type="none" w="med" len="med"/>
                    </a:lnL>
                    <a:lnR w="12700" cap="flat" cmpd="sng" algn="ctr">
                      <a:solidFill>
                        <a:srgbClr val="2C2C2C"/>
                      </a:solidFill>
                      <a:prstDash val="solid"/>
                      <a:round/>
                      <a:headEnd type="none" w="med" len="med"/>
                      <a:tailEnd type="none" w="med" len="med"/>
                    </a:lnR>
                    <a:lnT w="12700" cap="flat" cmpd="sng" algn="ctr">
                      <a:solidFill>
                        <a:srgbClr val="2C2C2C"/>
                      </a:solidFill>
                      <a:prstDash val="solid"/>
                      <a:round/>
                      <a:headEnd type="none" w="med" len="med"/>
                      <a:tailEnd type="none" w="med" len="med"/>
                    </a:lnT>
                    <a:lnB w="12700" cap="flat" cmpd="sng" algn="ctr">
                      <a:solidFill>
                        <a:srgbClr val="2C2C2C"/>
                      </a:solidFill>
                      <a:prstDash val="solid"/>
                      <a:round/>
                      <a:headEnd type="none" w="med" len="med"/>
                      <a:tailEnd type="none" w="med" len="med"/>
                    </a:lnB>
                    <a:solidFill>
                      <a:srgbClr val="ED7D31"/>
                    </a:solidFill>
                  </a:tcPr>
                </a:tc>
                <a:extLst>
                  <a:ext uri="{0D108BD9-81ED-4DB2-BD59-A6C34878D82A}">
                    <a16:rowId xmlns:a16="http://schemas.microsoft.com/office/drawing/2014/main" val="4228141111"/>
                  </a:ext>
                </a:extLst>
              </a:tr>
            </a:tbl>
          </a:graphicData>
        </a:graphic>
      </p:graphicFrame>
    </p:spTree>
    <p:extLst>
      <p:ext uri="{BB962C8B-B14F-4D97-AF65-F5344CB8AC3E}">
        <p14:creationId xmlns:p14="http://schemas.microsoft.com/office/powerpoint/2010/main" val="335824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1">
            <a:extLst>
              <a:ext uri="{FF2B5EF4-FFF2-40B4-BE49-F238E27FC236}">
                <a16:creationId xmlns:a16="http://schemas.microsoft.com/office/drawing/2014/main" id="{6B259B76-92BC-4383-B3E0-C2E168E98B07}"/>
              </a:ext>
            </a:extLst>
          </p:cNvPr>
          <p:cNvSpPr txBox="1">
            <a:spLocks noChangeArrowheads="1"/>
          </p:cNvSpPr>
          <p:nvPr/>
        </p:nvSpPr>
        <p:spPr bwMode="auto">
          <a:xfrm>
            <a:off x="7042570" y="642369"/>
            <a:ext cx="2058839" cy="1932155"/>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Identification Phase:</a:t>
            </a:r>
            <a:endParaRPr kumimoji="0" lang="en-US" altLang="en-US" sz="1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Initial assessment of the service implemented during the trial period</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Identify the KPI’s as well as the policies for their evaluation</a:t>
            </a:r>
            <a:endParaRPr lang="en-US" altLang="en-US" sz="1200" dirty="0"/>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Problem Identification and planning for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
        <p:nvSpPr>
          <p:cNvPr id="7" name="Text Box 32">
            <a:extLst>
              <a:ext uri="{FF2B5EF4-FFF2-40B4-BE49-F238E27FC236}">
                <a16:creationId xmlns:a16="http://schemas.microsoft.com/office/drawing/2014/main" id="{030FAAAC-ACC3-4610-B12D-3FB0D1F81A17}"/>
              </a:ext>
            </a:extLst>
          </p:cNvPr>
          <p:cNvSpPr txBox="1">
            <a:spLocks noChangeArrowheads="1"/>
          </p:cNvSpPr>
          <p:nvPr/>
        </p:nvSpPr>
        <p:spPr bwMode="auto">
          <a:xfrm>
            <a:off x="4031423" y="1941095"/>
            <a:ext cx="2372282" cy="1575016"/>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R="0" lvl="0" algn="ctr" defTabSz="914400" rtl="0" eaLnBrk="0" fontAlgn="base" latinLnBrk="0" hangingPunct="0">
              <a:lnSpc>
                <a:spcPct val="100000"/>
              </a:lnSpc>
              <a:spcBef>
                <a:spcPct val="0"/>
              </a:spcBef>
              <a:spcAft>
                <a:spcPct val="0"/>
              </a:spcAft>
              <a:buClrTx/>
              <a:buSzTx/>
              <a:tabLst/>
            </a:pPr>
            <a:r>
              <a:rPr kumimoji="0" lang="en-US" altLang="en-US" sz="1200" b="1" i="0" u="sng"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Follow-up from Evaluation:</a:t>
            </a: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200" b="0" i="0" u="none" strike="noStrike" cap="none" normalizeH="0" baseline="0" dirty="0">
              <a:ln>
                <a:noFill/>
              </a:ln>
              <a:effectLst/>
            </a:endParaRP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Review and respond to the disparities between expectations and actual deliverables</a:t>
            </a: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Fine tune it further for the next trial</a:t>
            </a:r>
            <a:endParaRPr kumimoji="0" lang="en-US" altLang="en-US" sz="1200" b="0" i="0" u="none" strike="noStrike" cap="none" normalizeH="0" baseline="0" dirty="0">
              <a:ln>
                <a:noFill/>
              </a:ln>
              <a:effectLst/>
            </a:endParaRP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200" b="0" i="0" u="none" strike="noStrike" cap="none" normalizeH="0" baseline="0" dirty="0">
              <a:ln>
                <a:noFill/>
              </a:ln>
              <a:effectLst/>
              <a:latin typeface="Arial" panose="020B0604020202020204" pitchFamily="34" charset="0"/>
            </a:endParaRPr>
          </a:p>
        </p:txBody>
      </p:sp>
      <p:sp>
        <p:nvSpPr>
          <p:cNvPr id="8" name="Text Box 34">
            <a:extLst>
              <a:ext uri="{FF2B5EF4-FFF2-40B4-BE49-F238E27FC236}">
                <a16:creationId xmlns:a16="http://schemas.microsoft.com/office/drawing/2014/main" id="{C086134E-CB7C-46DA-9CF1-79D11F80D609}"/>
              </a:ext>
            </a:extLst>
          </p:cNvPr>
          <p:cNvSpPr txBox="1">
            <a:spLocks noChangeArrowheads="1"/>
          </p:cNvSpPr>
          <p:nvPr/>
        </p:nvSpPr>
        <p:spPr bwMode="auto">
          <a:xfrm>
            <a:off x="5115487" y="4442507"/>
            <a:ext cx="2120267" cy="208258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Monitoring &amp; Evaluation Phase: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Measure progress against the identified KPI’s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Regular review of the data collected to monitor any unusual activities and identify the </a:t>
            </a:r>
            <a:r>
              <a:rPr lang="en-US" altLang="en-US" sz="1200" dirty="0">
                <a:latin typeface="Calibri" panose="020F0502020204030204" pitchFamily="34" charset="0"/>
                <a:cs typeface="Times New Roman" panose="02020603050405020304" pitchFamily="18" charset="0"/>
              </a:rPr>
              <a:t>causes for the same</a:t>
            </a:r>
            <a:endParaRPr kumimoji="0" lang="en-US" altLang="en-US" sz="1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Arial" panose="020B0604020202020204" pitchFamily="34" charset="0"/>
            </a:endParaRPr>
          </a:p>
        </p:txBody>
      </p:sp>
      <p:sp>
        <p:nvSpPr>
          <p:cNvPr id="9" name="Text Box 36">
            <a:extLst>
              <a:ext uri="{FF2B5EF4-FFF2-40B4-BE49-F238E27FC236}">
                <a16:creationId xmlns:a16="http://schemas.microsoft.com/office/drawing/2014/main" id="{664CC958-7A42-488A-A575-ECDCA011034B}"/>
              </a:ext>
            </a:extLst>
          </p:cNvPr>
          <p:cNvSpPr txBox="1">
            <a:spLocks noChangeArrowheads="1"/>
          </p:cNvSpPr>
          <p:nvPr/>
        </p:nvSpPr>
        <p:spPr bwMode="auto">
          <a:xfrm>
            <a:off x="8790256" y="4408534"/>
            <a:ext cx="2143438" cy="2116553"/>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R="0" lvl="0" algn="ctr" defTabSz="914400" rtl="0" eaLnBrk="0" fontAlgn="base" latinLnBrk="0" hangingPunct="0">
              <a:lnSpc>
                <a:spcPct val="100000"/>
              </a:lnSpc>
              <a:spcBef>
                <a:spcPct val="0"/>
              </a:spcBef>
              <a:spcAft>
                <a:spcPct val="0"/>
              </a:spcAft>
              <a:buClrTx/>
              <a:buSzTx/>
              <a:tabLst/>
            </a:pPr>
            <a:r>
              <a:rPr kumimoji="0" lang="en-US" altLang="en-US" sz="1200" b="1" i="0" u="sng"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Implementation Phase: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200" b="0" i="0" u="none" strike="noStrike" cap="none" normalizeH="0" baseline="0" dirty="0">
              <a:ln>
                <a:noFill/>
              </a:ln>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Implement the monitoring system with the </a:t>
            </a:r>
            <a:r>
              <a:rPr lang="en-US" altLang="en-US" sz="1200" dirty="0">
                <a:latin typeface="Calibri" panose="020F0502020204030204" pitchFamily="34" charset="0"/>
                <a:ea typeface="Calibri" panose="020F0502020204030204" pitchFamily="34" charset="0"/>
                <a:cs typeface="Times New Roman" panose="02020603050405020304" pitchFamily="18" charset="0"/>
              </a:rPr>
              <a:t>required infrastructure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Collect the required data from various portals such as from the App or from the LTA DB that captures data like the tap-in &amp; tap-out information of commuters</a:t>
            </a:r>
            <a:endParaRPr kumimoji="0" lang="en-US" altLang="en-US" sz="1200" b="0" i="0" u="none" strike="noStrike" cap="none" normalizeH="0" baseline="0" dirty="0">
              <a:ln>
                <a:noFill/>
              </a:ln>
              <a:effectLst/>
            </a:endParaRPr>
          </a:p>
        </p:txBody>
      </p:sp>
      <p:sp>
        <p:nvSpPr>
          <p:cNvPr id="10" name="Text Box 37">
            <a:extLst>
              <a:ext uri="{FF2B5EF4-FFF2-40B4-BE49-F238E27FC236}">
                <a16:creationId xmlns:a16="http://schemas.microsoft.com/office/drawing/2014/main" id="{26406AE2-F73E-4E6F-BFBA-902D46D643E7}"/>
              </a:ext>
            </a:extLst>
          </p:cNvPr>
          <p:cNvSpPr txBox="1">
            <a:spLocks noChangeArrowheads="1"/>
          </p:cNvSpPr>
          <p:nvPr/>
        </p:nvSpPr>
        <p:spPr bwMode="auto">
          <a:xfrm>
            <a:off x="9752862" y="1828373"/>
            <a:ext cx="2439138" cy="1908105"/>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Design Phase: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Identify expected results at the end of trial period</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1200" dirty="0">
                <a:latin typeface="Calibri" panose="020F0502020204030204" pitchFamily="34" charset="0"/>
                <a:ea typeface="Calibri" panose="020F0502020204030204" pitchFamily="34" charset="0"/>
                <a:cs typeface="Times New Roman" panose="02020603050405020304" pitchFamily="18" charset="0"/>
              </a:rPr>
              <a:t>Define policies and expected service standards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Plan the layout </a:t>
            </a:r>
            <a:r>
              <a:rPr lang="en-US" altLang="en-US" sz="1200" dirty="0">
                <a:latin typeface="Calibri" panose="020F0502020204030204" pitchFamily="34" charset="0"/>
                <a:ea typeface="Calibri" panose="020F0502020204030204" pitchFamily="34" charset="0"/>
                <a:cs typeface="Times New Roman" panose="02020603050405020304" pitchFamily="18" charset="0"/>
              </a:rPr>
              <a:t>of the </a:t>
            </a:r>
            <a:r>
              <a:rPr kumimoji="0" lang="en-US" altLang="en-US" sz="12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monitoring system and assign different roles and responsibilities to different departments </a:t>
            </a:r>
            <a:endParaRPr kumimoji="0" lang="en-US" altLang="en-US" sz="1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effectLst/>
              <a:latin typeface="Arial" panose="020B0604020202020204" pitchFamily="34" charset="0"/>
            </a:endParaRPr>
          </a:p>
        </p:txBody>
      </p:sp>
      <p:sp>
        <p:nvSpPr>
          <p:cNvPr id="11" name="Rectangle 6">
            <a:extLst>
              <a:ext uri="{FF2B5EF4-FFF2-40B4-BE49-F238E27FC236}">
                <a16:creationId xmlns:a16="http://schemas.microsoft.com/office/drawing/2014/main" id="{518108DE-A3D9-456B-AEC8-B42AC9157764}"/>
              </a:ext>
            </a:extLst>
          </p:cNvPr>
          <p:cNvSpPr>
            <a:spLocks noChangeArrowheads="1"/>
          </p:cNvSpPr>
          <p:nvPr/>
        </p:nvSpPr>
        <p:spPr bwMode="auto">
          <a:xfrm>
            <a:off x="5597666" y="132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2">
            <a:extLst>
              <a:ext uri="{FF2B5EF4-FFF2-40B4-BE49-F238E27FC236}">
                <a16:creationId xmlns:a16="http://schemas.microsoft.com/office/drawing/2014/main" id="{8F6B54E7-E3C6-4F8D-8D56-500DE43D8161}"/>
              </a:ext>
            </a:extLst>
          </p:cNvPr>
          <p:cNvSpPr>
            <a:spLocks noChangeArrowheads="1"/>
          </p:cNvSpPr>
          <p:nvPr/>
        </p:nvSpPr>
        <p:spPr bwMode="auto">
          <a:xfrm>
            <a:off x="5874861" y="4169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Arrow: Bent-Up 13">
            <a:extLst>
              <a:ext uri="{FF2B5EF4-FFF2-40B4-BE49-F238E27FC236}">
                <a16:creationId xmlns:a16="http://schemas.microsoft.com/office/drawing/2014/main" id="{48BF3EE9-079D-4ED9-B560-9B7500A71DFD}"/>
              </a:ext>
            </a:extLst>
          </p:cNvPr>
          <p:cNvSpPr/>
          <p:nvPr/>
        </p:nvSpPr>
        <p:spPr>
          <a:xfrm flipV="1">
            <a:off x="9450892" y="1389675"/>
            <a:ext cx="1350229" cy="37947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Down 14">
            <a:extLst>
              <a:ext uri="{FF2B5EF4-FFF2-40B4-BE49-F238E27FC236}">
                <a16:creationId xmlns:a16="http://schemas.microsoft.com/office/drawing/2014/main" id="{D54EA2EE-01F3-4C48-BC97-3D437DB93DD9}"/>
              </a:ext>
            </a:extLst>
          </p:cNvPr>
          <p:cNvSpPr/>
          <p:nvPr/>
        </p:nvSpPr>
        <p:spPr>
          <a:xfrm>
            <a:off x="10589320" y="3795699"/>
            <a:ext cx="211801" cy="5536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Arrow: Left 15">
            <a:extLst>
              <a:ext uri="{FF2B5EF4-FFF2-40B4-BE49-F238E27FC236}">
                <a16:creationId xmlns:a16="http://schemas.microsoft.com/office/drawing/2014/main" id="{35BBA029-F8B4-4C45-8D53-0DFA1BEED006}"/>
              </a:ext>
            </a:extLst>
          </p:cNvPr>
          <p:cNvSpPr/>
          <p:nvPr/>
        </p:nvSpPr>
        <p:spPr>
          <a:xfrm>
            <a:off x="7554103" y="5377896"/>
            <a:ext cx="917803" cy="2118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Down 16">
            <a:extLst>
              <a:ext uri="{FF2B5EF4-FFF2-40B4-BE49-F238E27FC236}">
                <a16:creationId xmlns:a16="http://schemas.microsoft.com/office/drawing/2014/main" id="{B0B707F6-F8DA-4B6A-861D-576571576EE1}"/>
              </a:ext>
            </a:extLst>
          </p:cNvPr>
          <p:cNvSpPr/>
          <p:nvPr/>
        </p:nvSpPr>
        <p:spPr>
          <a:xfrm flipV="1">
            <a:off x="5446582" y="3660524"/>
            <a:ext cx="211801" cy="5536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Bent-Up 23">
            <a:extLst>
              <a:ext uri="{FF2B5EF4-FFF2-40B4-BE49-F238E27FC236}">
                <a16:creationId xmlns:a16="http://schemas.microsoft.com/office/drawing/2014/main" id="{60D9EE5E-3ADA-4EC6-8918-6B57BDE28994}"/>
              </a:ext>
            </a:extLst>
          </p:cNvPr>
          <p:cNvSpPr/>
          <p:nvPr/>
        </p:nvSpPr>
        <p:spPr>
          <a:xfrm rot="5400000" flipH="1">
            <a:off x="5994708" y="930410"/>
            <a:ext cx="361826" cy="120280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BE533D6-DDCF-48D3-A54C-910FFD1CC00D}"/>
              </a:ext>
            </a:extLst>
          </p:cNvPr>
          <p:cNvSpPr>
            <a:spLocks noGrp="1"/>
          </p:cNvSpPr>
          <p:nvPr>
            <p:ph type="title"/>
          </p:nvPr>
        </p:nvSpPr>
        <p:spPr>
          <a:xfrm>
            <a:off x="236357" y="786329"/>
            <a:ext cx="3795066" cy="3427808"/>
          </a:xfrm>
        </p:spPr>
        <p:txBody>
          <a:bodyPr>
            <a:normAutofit/>
          </a:bodyPr>
          <a:lstStyle/>
          <a:p>
            <a:r>
              <a:rPr lang="en-SG" sz="4400" b="1" dirty="0">
                <a:solidFill>
                  <a:schemeClr val="accent1"/>
                </a:solidFill>
                <a:latin typeface="+mn-lt"/>
                <a:cs typeface="Arial" panose="020B0604020202020204" pitchFamily="34" charset="0"/>
              </a:rPr>
              <a:t>MONITORING AND EVALUATION FRAMEWORK</a:t>
            </a:r>
          </a:p>
        </p:txBody>
      </p:sp>
    </p:spTree>
    <p:extLst>
      <p:ext uri="{BB962C8B-B14F-4D97-AF65-F5344CB8AC3E}">
        <p14:creationId xmlns:p14="http://schemas.microsoft.com/office/powerpoint/2010/main" val="3682738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8F47-2A00-4C81-82FF-2BE0FDBF6C60}"/>
              </a:ext>
            </a:extLst>
          </p:cNvPr>
          <p:cNvSpPr>
            <a:spLocks noGrp="1"/>
          </p:cNvSpPr>
          <p:nvPr>
            <p:ph type="title"/>
          </p:nvPr>
        </p:nvSpPr>
        <p:spPr>
          <a:xfrm>
            <a:off x="330200" y="0"/>
            <a:ext cx="11023600" cy="643543"/>
          </a:xfrm>
        </p:spPr>
        <p:txBody>
          <a:bodyPr>
            <a:noAutofit/>
          </a:bodyPr>
          <a:lstStyle/>
          <a:p>
            <a:r>
              <a:rPr lang="en-SG" sz="3200" b="1" dirty="0">
                <a:solidFill>
                  <a:schemeClr val="accent1"/>
                </a:solidFill>
                <a:latin typeface="+mn-lt"/>
                <a:cs typeface="Arial" panose="020B0604020202020204" pitchFamily="34" charset="0"/>
              </a:rPr>
              <a:t>MONITORING AND EVALUATION FRAMEWORK</a:t>
            </a:r>
          </a:p>
        </p:txBody>
      </p:sp>
      <p:graphicFrame>
        <p:nvGraphicFramePr>
          <p:cNvPr id="8" name="Content Placeholder 7">
            <a:extLst>
              <a:ext uri="{FF2B5EF4-FFF2-40B4-BE49-F238E27FC236}">
                <a16:creationId xmlns:a16="http://schemas.microsoft.com/office/drawing/2014/main" id="{F3FFC1C7-9B06-471E-A22A-7E5AA9B7CFF0}"/>
              </a:ext>
            </a:extLst>
          </p:cNvPr>
          <p:cNvGraphicFramePr>
            <a:graphicFrameLocks noGrp="1"/>
          </p:cNvGraphicFramePr>
          <p:nvPr>
            <p:ph idx="1"/>
            <p:extLst>
              <p:ext uri="{D42A27DB-BD31-4B8C-83A1-F6EECF244321}">
                <p14:modId xmlns:p14="http://schemas.microsoft.com/office/powerpoint/2010/main" val="1993643005"/>
              </p:ext>
            </p:extLst>
          </p:nvPr>
        </p:nvGraphicFramePr>
        <p:xfrm>
          <a:off x="0" y="490194"/>
          <a:ext cx="12191999" cy="6367807"/>
        </p:xfrm>
        <a:graphic>
          <a:graphicData uri="http://schemas.openxmlformats.org/drawingml/2006/table">
            <a:tbl>
              <a:tblPr firstRow="1" firstCol="1">
                <a:tableStyleId>{0660B408-B3CF-4A94-85FC-2B1E0A45F4A2}</a:tableStyleId>
              </a:tblPr>
              <a:tblGrid>
                <a:gridCol w="1487836">
                  <a:extLst>
                    <a:ext uri="{9D8B030D-6E8A-4147-A177-3AD203B41FA5}">
                      <a16:colId xmlns:a16="http://schemas.microsoft.com/office/drawing/2014/main" val="4202393704"/>
                    </a:ext>
                  </a:extLst>
                </a:gridCol>
                <a:gridCol w="1487836">
                  <a:extLst>
                    <a:ext uri="{9D8B030D-6E8A-4147-A177-3AD203B41FA5}">
                      <a16:colId xmlns:a16="http://schemas.microsoft.com/office/drawing/2014/main" val="1620570279"/>
                    </a:ext>
                  </a:extLst>
                </a:gridCol>
                <a:gridCol w="1529167">
                  <a:extLst>
                    <a:ext uri="{9D8B030D-6E8A-4147-A177-3AD203B41FA5}">
                      <a16:colId xmlns:a16="http://schemas.microsoft.com/office/drawing/2014/main" val="2311923653"/>
                    </a:ext>
                  </a:extLst>
                </a:gridCol>
                <a:gridCol w="1529167">
                  <a:extLst>
                    <a:ext uri="{9D8B030D-6E8A-4147-A177-3AD203B41FA5}">
                      <a16:colId xmlns:a16="http://schemas.microsoft.com/office/drawing/2014/main" val="1398352190"/>
                    </a:ext>
                  </a:extLst>
                </a:gridCol>
                <a:gridCol w="1336297">
                  <a:extLst>
                    <a:ext uri="{9D8B030D-6E8A-4147-A177-3AD203B41FA5}">
                      <a16:colId xmlns:a16="http://schemas.microsoft.com/office/drawing/2014/main" val="1446125030"/>
                    </a:ext>
                  </a:extLst>
                </a:gridCol>
                <a:gridCol w="1487836">
                  <a:extLst>
                    <a:ext uri="{9D8B030D-6E8A-4147-A177-3AD203B41FA5}">
                      <a16:colId xmlns:a16="http://schemas.microsoft.com/office/drawing/2014/main" val="622551330"/>
                    </a:ext>
                  </a:extLst>
                </a:gridCol>
                <a:gridCol w="1666930">
                  <a:extLst>
                    <a:ext uri="{9D8B030D-6E8A-4147-A177-3AD203B41FA5}">
                      <a16:colId xmlns:a16="http://schemas.microsoft.com/office/drawing/2014/main" val="447997330"/>
                    </a:ext>
                  </a:extLst>
                </a:gridCol>
                <a:gridCol w="1666930">
                  <a:extLst>
                    <a:ext uri="{9D8B030D-6E8A-4147-A177-3AD203B41FA5}">
                      <a16:colId xmlns:a16="http://schemas.microsoft.com/office/drawing/2014/main" val="1404528377"/>
                    </a:ext>
                  </a:extLst>
                </a:gridCol>
              </a:tblGrid>
              <a:tr h="177098">
                <a:tc rowSpan="2">
                  <a:txBody>
                    <a:bodyPr/>
                    <a:lstStyle/>
                    <a:p>
                      <a:pPr algn="ctr" fontAlgn="ctr"/>
                      <a:r>
                        <a:rPr lang="en-SG" sz="1200" u="none" strike="noStrike" dirty="0">
                          <a:effectLst/>
                        </a:rPr>
                        <a:t>Goals</a:t>
                      </a:r>
                      <a:endParaRPr lang="en-SG" sz="1200" b="1"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050" u="none" strike="noStrike" dirty="0">
                          <a:effectLst/>
                        </a:rPr>
                        <a:t>DEFINITION</a:t>
                      </a:r>
                      <a:endParaRPr lang="en-SG" sz="1050" b="1"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ctr"/>
                      <a:r>
                        <a:rPr lang="en-SG" sz="1050" u="none" strike="noStrike">
                          <a:effectLst/>
                        </a:rPr>
                        <a:t>BASELINE</a:t>
                      </a:r>
                      <a:endParaRPr lang="en-SG" sz="1050" b="1" i="0" u="none" strike="noStrike">
                        <a:solidFill>
                          <a:srgbClr val="000000"/>
                        </a:solidFill>
                        <a:effectLst/>
                        <a:latin typeface="Calibri" panose="020F0502020204030204" pitchFamily="34" charset="0"/>
                      </a:endParaRPr>
                    </a:p>
                  </a:txBody>
                  <a:tcPr marL="3154" marR="3154" marT="3154" marB="0" anchor="ctr">
                    <a:lnB w="12700" cap="flat" cmpd="sng" algn="ctr">
                      <a:solidFill>
                        <a:schemeClr val="tx1"/>
                      </a:solidFill>
                      <a:prstDash val="solid"/>
                      <a:round/>
                      <a:headEnd type="none" w="med" len="med"/>
                      <a:tailEnd type="none" w="med" len="med"/>
                    </a:lnB>
                  </a:tcPr>
                </a:tc>
                <a:tc>
                  <a:txBody>
                    <a:bodyPr/>
                    <a:lstStyle/>
                    <a:p>
                      <a:pPr algn="ctr" fontAlgn="ctr"/>
                      <a:r>
                        <a:rPr lang="en-SG" sz="1050" u="none" strike="noStrike">
                          <a:effectLst/>
                        </a:rPr>
                        <a:t>TARGET</a:t>
                      </a:r>
                      <a:endParaRPr lang="en-SG" sz="1050" b="1" i="0" u="none" strike="noStrike">
                        <a:solidFill>
                          <a:srgbClr val="000000"/>
                        </a:solidFill>
                        <a:effectLst/>
                        <a:latin typeface="Calibri" panose="020F0502020204030204" pitchFamily="34" charset="0"/>
                      </a:endParaRPr>
                    </a:p>
                  </a:txBody>
                  <a:tcPr marL="3154" marR="3154" marT="3154" marB="0" anchor="ctr">
                    <a:lnB w="12700" cap="flat" cmpd="sng" algn="ctr">
                      <a:solidFill>
                        <a:schemeClr val="tx1"/>
                      </a:solidFill>
                      <a:prstDash val="solid"/>
                      <a:round/>
                      <a:headEnd type="none" w="med" len="med"/>
                      <a:tailEnd type="none" w="med" len="med"/>
                    </a:lnB>
                  </a:tcPr>
                </a:tc>
                <a:tc>
                  <a:txBody>
                    <a:bodyPr/>
                    <a:lstStyle/>
                    <a:p>
                      <a:pPr algn="ctr" fontAlgn="ctr"/>
                      <a:r>
                        <a:rPr lang="en-SG" sz="1050" u="none" strike="noStrike">
                          <a:effectLst/>
                        </a:rPr>
                        <a:t>DATA SOURCE </a:t>
                      </a:r>
                      <a:endParaRPr lang="en-SG" sz="1050" b="1" i="0" u="none" strike="noStrike">
                        <a:solidFill>
                          <a:srgbClr val="000000"/>
                        </a:solidFill>
                        <a:effectLst/>
                        <a:latin typeface="Calibri" panose="020F0502020204030204" pitchFamily="34" charset="0"/>
                      </a:endParaRPr>
                    </a:p>
                  </a:txBody>
                  <a:tcPr marL="3154" marR="3154" marT="3154" marB="0" anchor="ctr">
                    <a:lnB w="12700" cap="flat" cmpd="sng" algn="ctr">
                      <a:solidFill>
                        <a:schemeClr val="tx1"/>
                      </a:solidFill>
                      <a:prstDash val="solid"/>
                      <a:round/>
                      <a:headEnd type="none" w="med" len="med"/>
                      <a:tailEnd type="none" w="med" len="med"/>
                    </a:lnB>
                  </a:tcPr>
                </a:tc>
                <a:tc>
                  <a:txBody>
                    <a:bodyPr/>
                    <a:lstStyle/>
                    <a:p>
                      <a:pPr algn="ctr" fontAlgn="ctr"/>
                      <a:r>
                        <a:rPr lang="en-SG" sz="1050" u="none" strike="noStrike">
                          <a:effectLst/>
                        </a:rPr>
                        <a:t>FREQUENCY</a:t>
                      </a:r>
                      <a:endParaRPr lang="en-SG" sz="1050" b="1" i="0" u="none" strike="noStrike">
                        <a:solidFill>
                          <a:srgbClr val="000000"/>
                        </a:solidFill>
                        <a:effectLst/>
                        <a:latin typeface="Calibri" panose="020F0502020204030204" pitchFamily="34" charset="0"/>
                      </a:endParaRPr>
                    </a:p>
                  </a:txBody>
                  <a:tcPr marL="3154" marR="3154" marT="3154" marB="0" anchor="ctr">
                    <a:lnB w="12700" cap="flat" cmpd="sng" algn="ctr">
                      <a:solidFill>
                        <a:schemeClr val="tx1"/>
                      </a:solidFill>
                      <a:prstDash val="solid"/>
                      <a:round/>
                      <a:headEnd type="none" w="med" len="med"/>
                      <a:tailEnd type="none" w="med" len="med"/>
                    </a:lnB>
                  </a:tcPr>
                </a:tc>
                <a:tc>
                  <a:txBody>
                    <a:bodyPr/>
                    <a:lstStyle/>
                    <a:p>
                      <a:pPr algn="ctr" fontAlgn="ctr"/>
                      <a:r>
                        <a:rPr lang="en-SG" sz="1050" u="none" strike="noStrike">
                          <a:effectLst/>
                        </a:rPr>
                        <a:t>RISK</a:t>
                      </a:r>
                      <a:endParaRPr lang="en-SG" sz="1050" b="1" i="0" u="none" strike="noStrike">
                        <a:solidFill>
                          <a:srgbClr val="000000"/>
                        </a:solidFill>
                        <a:effectLst/>
                        <a:latin typeface="Calibri" panose="020F0502020204030204" pitchFamily="34" charset="0"/>
                      </a:endParaRPr>
                    </a:p>
                  </a:txBody>
                  <a:tcPr marL="3154" marR="3154" marT="3154" marB="0" anchor="ctr">
                    <a:lnB w="12700" cap="flat" cmpd="sng" algn="ctr">
                      <a:solidFill>
                        <a:schemeClr val="tx1"/>
                      </a:solidFill>
                      <a:prstDash val="solid"/>
                      <a:round/>
                      <a:headEnd type="none" w="med" len="med"/>
                      <a:tailEnd type="none" w="med" len="med"/>
                    </a:lnB>
                  </a:tcPr>
                </a:tc>
                <a:tc>
                  <a:txBody>
                    <a:bodyPr/>
                    <a:lstStyle/>
                    <a:p>
                      <a:pPr algn="ctr" fontAlgn="ctr"/>
                      <a:r>
                        <a:rPr lang="en-SG" sz="1050" u="none" strike="noStrike">
                          <a:effectLst/>
                        </a:rPr>
                        <a:t>RECOMMENDATIONS</a:t>
                      </a:r>
                      <a:endParaRPr lang="en-SG" sz="1050" b="1" i="0" u="none" strike="noStrike">
                        <a:solidFill>
                          <a:srgbClr val="000000"/>
                        </a:solidFill>
                        <a:effectLst/>
                        <a:latin typeface="Calibri" panose="020F0502020204030204" pitchFamily="34" charset="0"/>
                      </a:endParaRPr>
                    </a:p>
                  </a:txBody>
                  <a:tcPr marL="3154" marR="3154" marT="3154"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1357960"/>
                  </a:ext>
                </a:extLst>
              </a:tr>
              <a:tr h="334232">
                <a:tc vMerge="1">
                  <a:txBody>
                    <a:bodyPr/>
                    <a:lstStyle/>
                    <a:p>
                      <a:endParaRPr lang="en-SG"/>
                    </a:p>
                  </a:txBody>
                  <a:tcPr/>
                </a:tc>
                <a:tc>
                  <a:txBody>
                    <a:bodyPr/>
                    <a:lstStyle/>
                    <a:p>
                      <a:pPr algn="ctr" fontAlgn="ctr"/>
                      <a:r>
                        <a:rPr lang="en-SG" sz="1000" b="1" u="none" strike="noStrike" dirty="0">
                          <a:effectLst/>
                        </a:rPr>
                        <a:t>How is it calculated?</a:t>
                      </a:r>
                      <a:endParaRPr lang="en-SG" sz="1000" b="1"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rPr>
                        <a:t>What is the current value?</a:t>
                      </a:r>
                      <a:endParaRPr lang="en-US" sz="1000" b="1"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rPr>
                        <a:t>What is the target value?</a:t>
                      </a:r>
                      <a:endParaRPr lang="en-US" sz="1000" b="1"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rPr>
                        <a:t>From where will it be measured?</a:t>
                      </a:r>
                      <a:endParaRPr lang="en-US" sz="1000" b="1"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rPr>
                        <a:t>How often will it be measured?</a:t>
                      </a:r>
                      <a:endParaRPr lang="en-US" sz="1000" b="1"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rPr>
                        <a:t>What might go wrong/challenge?</a:t>
                      </a:r>
                      <a:endParaRPr lang="en-US" sz="1000" b="1"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u="none" strike="noStrike" dirty="0">
                          <a:effectLst/>
                        </a:rPr>
                        <a:t>How it needs to tune it further?</a:t>
                      </a:r>
                      <a:endParaRPr lang="en-US" sz="1000" b="1"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544382"/>
                  </a:ext>
                </a:extLst>
              </a:tr>
              <a:tr h="929689">
                <a:tc>
                  <a:txBody>
                    <a:bodyPr/>
                    <a:lstStyle/>
                    <a:p>
                      <a:pPr algn="ctr" fontAlgn="ctr"/>
                      <a:r>
                        <a:rPr lang="en-US" sz="900" u="none" strike="noStrike" dirty="0">
                          <a:effectLst/>
                        </a:rPr>
                        <a:t>Reduce Waiting and  Travelling Time</a:t>
                      </a:r>
                      <a:endParaRPr lang="en-US" sz="900" b="1"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1) WT- Ratio of Distance to the nearest location of the bus to the speed of the bus</a:t>
                      </a:r>
                      <a:br>
                        <a:rPr lang="en-US" sz="800" u="none" strike="noStrike" dirty="0">
                          <a:effectLst/>
                        </a:rPr>
                      </a:br>
                      <a:r>
                        <a:rPr lang="en-US" sz="800" u="none" strike="noStrike" dirty="0">
                          <a:effectLst/>
                        </a:rPr>
                        <a:t>2) TT - Ratio of optimized distance from origin- destination to the speed of the bus</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BR" sz="800" u="none" strike="noStrike" dirty="0">
                          <a:effectLst/>
                        </a:rPr>
                        <a:t>WT- 10-20 mins</a:t>
                      </a:r>
                      <a:br>
                        <a:rPr lang="pt-BR" sz="800" u="none" strike="noStrike" dirty="0">
                          <a:effectLst/>
                        </a:rPr>
                      </a:br>
                      <a:r>
                        <a:rPr lang="pt-BR" sz="800" u="none" strike="noStrike" dirty="0">
                          <a:effectLst/>
                        </a:rPr>
                        <a:t>TT - N/A</a:t>
                      </a:r>
                      <a:endParaRPr lang="pt-BR"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WT- 5-15 mins</a:t>
                      </a:r>
                      <a:br>
                        <a:rPr lang="en-US" sz="800" u="none" strike="noStrike" dirty="0">
                          <a:effectLst/>
                        </a:rPr>
                      </a:br>
                      <a:r>
                        <a:rPr lang="en-US" sz="800" u="none" strike="noStrike" dirty="0">
                          <a:effectLst/>
                        </a:rPr>
                        <a:t>TT - 25% less than the current value </a:t>
                      </a:r>
                      <a:br>
                        <a:rPr lang="en-US" sz="800" u="none" strike="noStrike" dirty="0">
                          <a:effectLst/>
                        </a:rPr>
                      </a:br>
                      <a:r>
                        <a:rPr lang="en-US" sz="800" u="none" strike="noStrike" dirty="0">
                          <a:effectLst/>
                        </a:rPr>
                        <a:t>On-demand bus service won't stop at all bus stops</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dirty="0">
                          <a:effectLst/>
                        </a:rPr>
                        <a:t>App</a:t>
                      </a:r>
                      <a:br>
                        <a:rPr lang="en-SG" sz="800" u="none" strike="noStrike" dirty="0">
                          <a:effectLst/>
                        </a:rPr>
                      </a:br>
                      <a:r>
                        <a:rPr lang="en-SG" sz="800" u="none" strike="noStrike" dirty="0">
                          <a:effectLst/>
                        </a:rPr>
                        <a:t>LTA DB</a:t>
                      </a:r>
                      <a:endParaRPr lang="en-SG"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a:effectLst/>
                        </a:rPr>
                        <a:t>Every booking</a:t>
                      </a:r>
                      <a:endParaRPr lang="en-SG"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a:effectLst/>
                        </a:rPr>
                        <a:t>Multiple requests from the same location but different  destination via different routes, hence different buses will be allocated for different routes although from the same location.</a:t>
                      </a:r>
                      <a:endParaRPr lang="en-US"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Shorter routes with On-Demand bus services to serve short distances with high demand using Dynamic Matching and Routing algorithm </a:t>
                      </a:r>
                      <a:br>
                        <a:rPr lang="en-US" sz="800" u="none" strike="noStrike" dirty="0">
                          <a:effectLst/>
                        </a:rPr>
                      </a:b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990377"/>
                  </a:ext>
                </a:extLst>
              </a:tr>
              <a:tr h="532718">
                <a:tc>
                  <a:txBody>
                    <a:bodyPr/>
                    <a:lstStyle/>
                    <a:p>
                      <a:pPr algn="ctr" fontAlgn="ctr"/>
                      <a:r>
                        <a:rPr lang="en-SG" sz="900" u="none" strike="noStrike" dirty="0">
                          <a:effectLst/>
                        </a:rPr>
                        <a:t>Maximize resource utilization</a:t>
                      </a:r>
                      <a:endParaRPr lang="en-SG" sz="900" b="1"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Calculated using Minimum Cost Flow Analysis</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Approximately 1 bus every 15 minutes</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Deploy the buses only at demand locations</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dirty="0">
                          <a:effectLst/>
                        </a:rPr>
                        <a:t>LTA DB</a:t>
                      </a:r>
                      <a:endParaRPr lang="en-SG"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dirty="0">
                          <a:effectLst/>
                        </a:rPr>
                        <a:t>Daily</a:t>
                      </a:r>
                      <a:endParaRPr lang="en-SG"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dirty="0">
                          <a:effectLst/>
                        </a:rPr>
                        <a:t>Bus bunching</a:t>
                      </a:r>
                      <a:endParaRPr lang="en-SG"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Accurate and timely communication between bus captains and Bus managing portal</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1273660"/>
                  </a:ext>
                </a:extLst>
              </a:tr>
              <a:tr h="665042">
                <a:tc>
                  <a:txBody>
                    <a:bodyPr/>
                    <a:lstStyle/>
                    <a:p>
                      <a:pPr algn="ctr" fontAlgn="ctr"/>
                      <a:r>
                        <a:rPr lang="en-US" sz="900" u="none" strike="noStrike" dirty="0">
                          <a:effectLst/>
                        </a:rPr>
                        <a:t>Reduce Cost of on-demand commute for customer</a:t>
                      </a:r>
                      <a:endParaRPr lang="en-US" sz="900" b="1"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a:effectLst/>
                        </a:rPr>
                        <a:t>Calculated based on the distance travelled and at what time of the day</a:t>
                      </a:r>
                      <a:endParaRPr lang="en-US"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Adult- $2.80 to $9.00(Grab Shuttle Plus on-demand service)</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Taking into consideration competitor's rate, service will be offered in a range of $1.50 to $4.00 per ride.</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Will be measured based on the distance and time of day  by the App</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a:effectLst/>
                        </a:rPr>
                        <a:t>Revised Quarterly</a:t>
                      </a:r>
                      <a:endParaRPr lang="en-SG"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a:effectLst/>
                        </a:rPr>
                        <a:t>Commuters may find regular bus services, competitor bus and shared-cab services as well as bicycle services more pocket-friendly</a:t>
                      </a:r>
                      <a:endParaRPr lang="en-US"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Set prices for the ride with the constraint that the cost of travel will never exceed the competitor price or 1.5*  regular bus ride cost</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7737246"/>
                  </a:ext>
                </a:extLst>
              </a:tr>
              <a:tr h="797365">
                <a:tc>
                  <a:txBody>
                    <a:bodyPr/>
                    <a:lstStyle/>
                    <a:p>
                      <a:pPr algn="ctr" fontAlgn="ctr"/>
                      <a:r>
                        <a:rPr lang="en-SG" sz="900" u="none" strike="noStrike" dirty="0">
                          <a:effectLst/>
                        </a:rPr>
                        <a:t>App UI usability</a:t>
                      </a:r>
                      <a:endParaRPr lang="en-SG" sz="900" b="1"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a:effectLst/>
                        </a:rPr>
                        <a:t>Time taken to open the App and book a ride, general user-friendliness of the App, Different UI for the bus drivers to accept the bookings.</a:t>
                      </a:r>
                      <a:endParaRPr lang="en-US"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dirty="0">
                          <a:effectLst/>
                        </a:rPr>
                        <a:t>N/A </a:t>
                      </a:r>
                      <a:endParaRPr lang="en-SG"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a:effectLst/>
                        </a:rPr>
                        <a:t>1) Easy App interation </a:t>
                      </a:r>
                      <a:br>
                        <a:rPr lang="en-US" sz="800" u="none" strike="noStrike">
                          <a:effectLst/>
                        </a:rPr>
                      </a:br>
                      <a:r>
                        <a:rPr lang="en-US" sz="800" u="none" strike="noStrike">
                          <a:effectLst/>
                        </a:rPr>
                        <a:t>2) Run-time updates on the App</a:t>
                      </a:r>
                      <a:br>
                        <a:rPr lang="en-US" sz="800" u="none" strike="noStrike">
                          <a:effectLst/>
                        </a:rPr>
                      </a:br>
                      <a:r>
                        <a:rPr lang="en-US" sz="800" u="none" strike="noStrike">
                          <a:effectLst/>
                        </a:rPr>
                        <a:t>3) Multi-Language support</a:t>
                      </a:r>
                      <a:br>
                        <a:rPr lang="en-US" sz="800" u="none" strike="noStrike">
                          <a:effectLst/>
                        </a:rPr>
                      </a:br>
                      <a:r>
                        <a:rPr lang="en-US" sz="800" u="none" strike="noStrike">
                          <a:effectLst/>
                        </a:rPr>
                        <a:t>4) Flexible vehicle options</a:t>
                      </a:r>
                      <a:br>
                        <a:rPr lang="en-US" sz="800" u="none" strike="noStrike">
                          <a:effectLst/>
                        </a:rPr>
                      </a:br>
                      <a:r>
                        <a:rPr lang="en-US" sz="800" u="none" strike="noStrike">
                          <a:effectLst/>
                        </a:rPr>
                        <a:t>5) Automated E-receipt</a:t>
                      </a:r>
                      <a:endParaRPr lang="en-US"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a:effectLst/>
                        </a:rPr>
                        <a:t>App: User experience with App feedback</a:t>
                      </a:r>
                      <a:endParaRPr lang="en-US"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dirty="0">
                          <a:effectLst/>
                        </a:rPr>
                        <a:t>Every booking</a:t>
                      </a:r>
                      <a:endParaRPr lang="en-SG"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a:effectLst/>
                        </a:rPr>
                        <a:t>1) Commuters may not find the App to be user-friendly</a:t>
                      </a:r>
                      <a:br>
                        <a:rPr lang="en-US" sz="800" u="none" strike="noStrike">
                          <a:effectLst/>
                        </a:rPr>
                      </a:br>
                      <a:r>
                        <a:rPr lang="en-US" sz="800" u="none" strike="noStrike">
                          <a:effectLst/>
                        </a:rPr>
                        <a:t>2) Commuters may not give ratings at the end of trip</a:t>
                      </a:r>
                      <a:endParaRPr lang="en-US"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Identify the problem areas based on the feedback received and improve further</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0780203"/>
                  </a:ext>
                </a:extLst>
              </a:tr>
              <a:tr h="400395">
                <a:tc>
                  <a:txBody>
                    <a:bodyPr/>
                    <a:lstStyle/>
                    <a:p>
                      <a:pPr algn="ctr" fontAlgn="ctr"/>
                      <a:r>
                        <a:rPr lang="en-SG" sz="900" u="none" strike="noStrike" dirty="0">
                          <a:effectLst/>
                        </a:rPr>
                        <a:t>Reduce No-shows</a:t>
                      </a:r>
                      <a:endParaRPr lang="en-SG" sz="900" b="1"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a:effectLst/>
                        </a:rPr>
                        <a:t>Difference between schedule pickups and actual swipe- ins.</a:t>
                      </a:r>
                      <a:endParaRPr lang="en-US"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5% of total booking/day</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Reduce the No-shows to the minimum</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a:effectLst/>
                        </a:rPr>
                        <a:t>LTA DB</a:t>
                      </a:r>
                      <a:endParaRPr lang="en-SG"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dirty="0">
                          <a:effectLst/>
                        </a:rPr>
                        <a:t>Weekly</a:t>
                      </a:r>
                      <a:endParaRPr lang="en-SG"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Increase in the number of No-shows would lead to loss of both capital and time</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err="1">
                          <a:effectLst/>
                        </a:rPr>
                        <a:t>Penalise</a:t>
                      </a:r>
                      <a:r>
                        <a:rPr lang="en-US" sz="800" u="none" strike="noStrike" dirty="0">
                          <a:effectLst/>
                        </a:rPr>
                        <a:t> the commuter on the next trip if they cancel a ride more than once in a week </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3486055"/>
                  </a:ext>
                </a:extLst>
              </a:tr>
              <a:tr h="532718">
                <a:tc>
                  <a:txBody>
                    <a:bodyPr/>
                    <a:lstStyle/>
                    <a:p>
                      <a:pPr algn="ctr" fontAlgn="ctr"/>
                      <a:r>
                        <a:rPr lang="en-SG" sz="900" u="none" strike="noStrike" dirty="0">
                          <a:effectLst/>
                        </a:rPr>
                        <a:t>Increase Bookings</a:t>
                      </a:r>
                      <a:endParaRPr lang="en-SG" sz="900" b="1"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a:effectLst/>
                        </a:rPr>
                        <a:t>Calculate occupancy rate</a:t>
                      </a:r>
                      <a:endParaRPr lang="en-SG"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a:effectLst/>
                        </a:rPr>
                        <a:t>N/A</a:t>
                      </a:r>
                      <a:endParaRPr lang="en-SG"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a:effectLst/>
                        </a:rPr>
                        <a:t>Weekdays- Increase by 20%</a:t>
                      </a:r>
                      <a:br>
                        <a:rPr lang="en-US" sz="800" u="none" strike="noStrike">
                          <a:effectLst/>
                        </a:rPr>
                      </a:br>
                      <a:r>
                        <a:rPr lang="en-US" sz="800" u="none" strike="noStrike">
                          <a:effectLst/>
                        </a:rPr>
                        <a:t>Weekends- Increase by 10%</a:t>
                      </a:r>
                      <a:endParaRPr lang="en-US"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a:effectLst/>
                        </a:rPr>
                        <a:t>From 3rd party App</a:t>
                      </a:r>
                      <a:endParaRPr lang="en-SG"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a:effectLst/>
                        </a:rPr>
                        <a:t>Weekly</a:t>
                      </a:r>
                      <a:endParaRPr lang="en-SG"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Competition from </a:t>
                      </a:r>
                      <a:r>
                        <a:rPr lang="en-US" sz="800" u="none" strike="noStrike" dirty="0" err="1">
                          <a:effectLst/>
                        </a:rPr>
                        <a:t>MyBusSG</a:t>
                      </a:r>
                      <a:r>
                        <a:rPr lang="en-US" sz="800" u="none" strike="noStrike" dirty="0">
                          <a:effectLst/>
                        </a:rPr>
                        <a:t>, </a:t>
                      </a:r>
                      <a:r>
                        <a:rPr lang="en-US" sz="800" u="none" strike="noStrike" dirty="0" err="1">
                          <a:effectLst/>
                        </a:rPr>
                        <a:t>Grabshuttle</a:t>
                      </a:r>
                      <a:r>
                        <a:rPr lang="en-US" sz="800" u="none" strike="noStrike" dirty="0">
                          <a:effectLst/>
                        </a:rPr>
                        <a:t> and </a:t>
                      </a:r>
                      <a:r>
                        <a:rPr lang="en-US" sz="800" u="none" strike="noStrike" dirty="0" err="1">
                          <a:effectLst/>
                        </a:rPr>
                        <a:t>Grabshuttle</a:t>
                      </a:r>
                      <a:r>
                        <a:rPr lang="en-US" sz="800" u="none" strike="noStrike" dirty="0">
                          <a:effectLst/>
                        </a:rPr>
                        <a:t> plus &amp; other private players which already operate</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By strictly serving and complying with the assured facilities and services</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3336897"/>
                  </a:ext>
                </a:extLst>
              </a:tr>
              <a:tr h="400395">
                <a:tc>
                  <a:txBody>
                    <a:bodyPr/>
                    <a:lstStyle/>
                    <a:p>
                      <a:pPr algn="ctr" fontAlgn="ctr"/>
                      <a:r>
                        <a:rPr lang="en-SG" sz="900" u="none" strike="noStrike" dirty="0">
                          <a:effectLst/>
                        </a:rPr>
                        <a:t>Increase Customer Satisfaction</a:t>
                      </a:r>
                      <a:endParaRPr lang="en-SG" sz="900" b="1"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a:effectLst/>
                        </a:rPr>
                        <a:t>Calculate using Net Promoter Scale (NPS)</a:t>
                      </a:r>
                      <a:endParaRPr lang="en-US"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a:effectLst/>
                        </a:rPr>
                        <a:t>N/A</a:t>
                      </a:r>
                      <a:endParaRPr lang="en-SG"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a:effectLst/>
                        </a:rPr>
                        <a:t>Excellent(4-5/5)</a:t>
                      </a:r>
                      <a:endParaRPr lang="en-SG"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a:effectLst/>
                        </a:rPr>
                        <a:t>From 3rd party App</a:t>
                      </a:r>
                      <a:endParaRPr lang="en-SG"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a:effectLst/>
                        </a:rPr>
                        <a:t>Weekly</a:t>
                      </a:r>
                      <a:endParaRPr lang="en-SG"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a:effectLst/>
                        </a:rPr>
                        <a:t>Commuter might not give ratings at the end of trip</a:t>
                      </a:r>
                      <a:endParaRPr lang="en-US"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Improve the service and cater to commuter's individual issues based on their feedback</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2924608"/>
                  </a:ext>
                </a:extLst>
              </a:tr>
              <a:tr h="532718">
                <a:tc>
                  <a:txBody>
                    <a:bodyPr/>
                    <a:lstStyle/>
                    <a:p>
                      <a:pPr algn="ctr" fontAlgn="ctr"/>
                      <a:r>
                        <a:rPr lang="en-SG" sz="900" u="none" strike="noStrike" dirty="0">
                          <a:effectLst/>
                        </a:rPr>
                        <a:t>Decrease Operations &amp; Maintenance Cost</a:t>
                      </a:r>
                      <a:endParaRPr lang="en-SG" sz="900" b="1"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a:effectLst/>
                        </a:rPr>
                        <a:t>Calculated via algorithm</a:t>
                      </a:r>
                      <a:endParaRPr lang="en-SG"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a:effectLst/>
                        </a:rPr>
                        <a:t>N/A</a:t>
                      </a:r>
                      <a:endParaRPr lang="en-SG"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a:effectLst/>
                        </a:rPr>
                        <a:t>Minimizing it by 10%</a:t>
                      </a:r>
                      <a:endParaRPr lang="en-SG"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a:effectLst/>
                        </a:rPr>
                        <a:t>LTA DB</a:t>
                      </a:r>
                      <a:endParaRPr lang="en-SG"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a:effectLst/>
                        </a:rPr>
                        <a:t>Monthly</a:t>
                      </a:r>
                      <a:endParaRPr lang="en-SG"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a:effectLst/>
                        </a:rPr>
                        <a:t>Over usage of bus deployments might lead to wear-out of the buses causing shortage of supply sometimes. </a:t>
                      </a:r>
                      <a:endParaRPr lang="en-US"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Needs planned calculation and execution</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1990388"/>
                  </a:ext>
                </a:extLst>
              </a:tr>
              <a:tr h="665042">
                <a:tc>
                  <a:txBody>
                    <a:bodyPr/>
                    <a:lstStyle/>
                    <a:p>
                      <a:pPr algn="ctr" fontAlgn="ctr"/>
                      <a:r>
                        <a:rPr lang="en-SG" sz="900" u="none" strike="noStrike" dirty="0">
                          <a:effectLst/>
                        </a:rPr>
                        <a:t>Operational Performance</a:t>
                      </a:r>
                      <a:endParaRPr lang="en-SG" sz="900" b="1"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Keep track of breakdowns, performance incidents, fuel consumptions and earn-to-spend ratio</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dirty="0">
                          <a:effectLst/>
                        </a:rPr>
                        <a:t>N/A</a:t>
                      </a:r>
                      <a:endParaRPr lang="en-SG"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Keep the number of incidents and the maintenance time for every breakdown/repair to minimum</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Based on the call logs from the bus captains maintained by company's DB</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a:effectLst/>
                        </a:rPr>
                        <a:t>Weekly</a:t>
                      </a:r>
                      <a:endParaRPr lang="en-SG"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a:effectLst/>
                        </a:rPr>
                        <a:t>Too many buses off road due to breakdown incidents causing incovenience to commuters, Loss of revenue due to inability to serve demand</a:t>
                      </a:r>
                      <a:endParaRPr lang="en-US"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Ensure incident maintenance time is less than 2 hours.</a:t>
                      </a:r>
                      <a:br>
                        <a:rPr lang="en-US" sz="800" u="none" strike="noStrike" dirty="0">
                          <a:effectLst/>
                        </a:rPr>
                      </a:br>
                      <a:r>
                        <a:rPr lang="en-US" sz="800" u="none" strike="noStrike" dirty="0">
                          <a:effectLst/>
                        </a:rPr>
                        <a:t>Maintain a few extra buses in case of breakdowns as well to handle peak-demand areas.</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0400523"/>
                  </a:ext>
                </a:extLst>
              </a:tr>
              <a:tr h="400395">
                <a:tc>
                  <a:txBody>
                    <a:bodyPr/>
                    <a:lstStyle/>
                    <a:p>
                      <a:pPr algn="ctr" fontAlgn="ctr"/>
                      <a:r>
                        <a:rPr lang="en-SG" sz="900" u="none" strike="noStrike" dirty="0">
                          <a:effectLst/>
                        </a:rPr>
                        <a:t>Data Collection</a:t>
                      </a:r>
                      <a:endParaRPr lang="en-SG" sz="900" b="1"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a:effectLst/>
                        </a:rPr>
                        <a:t>Collect and maintain vital data from all the sources</a:t>
                      </a:r>
                      <a:endParaRPr lang="en-US"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800" u="none" strike="noStrike" dirty="0">
                          <a:effectLst/>
                        </a:rPr>
                        <a:t>Current LTA Data</a:t>
                      </a:r>
                      <a:endParaRPr lang="en-SG"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a:effectLst/>
                        </a:rPr>
                        <a:t>Maintain detailed data obtained from App as well as LTA DB</a:t>
                      </a:r>
                      <a:endParaRPr lang="en-US" sz="800" b="0" i="0" u="none" strike="noStrike">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3rd party App and LTA DB</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Hourly(as per the demand)</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Data loss, DB connection issues etc.</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800" u="none" strike="noStrike" dirty="0">
                          <a:effectLst/>
                        </a:rPr>
                        <a:t>Archiving/Backing up the data at regular intervals(daily)</a:t>
                      </a:r>
                      <a:endParaRPr lang="en-US" sz="800" b="0" i="0" u="none" strike="noStrike" dirty="0">
                        <a:solidFill>
                          <a:srgbClr val="000000"/>
                        </a:solidFill>
                        <a:effectLst/>
                        <a:latin typeface="Calibri" panose="020F0502020204030204" pitchFamily="34" charset="0"/>
                      </a:endParaRPr>
                    </a:p>
                  </a:txBody>
                  <a:tcPr marL="3154" marR="3154" marT="315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5103675"/>
                  </a:ext>
                </a:extLst>
              </a:tr>
            </a:tbl>
          </a:graphicData>
        </a:graphic>
      </p:graphicFrame>
    </p:spTree>
    <p:extLst>
      <p:ext uri="{BB962C8B-B14F-4D97-AF65-F5344CB8AC3E}">
        <p14:creationId xmlns:p14="http://schemas.microsoft.com/office/powerpoint/2010/main" val="148204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EA0091-6FF1-45D9-B3D9-CB9C190DD824}"/>
              </a:ext>
            </a:extLst>
          </p:cNvPr>
          <p:cNvSpPr>
            <a:spLocks noGrp="1"/>
          </p:cNvSpPr>
          <p:nvPr>
            <p:ph type="title"/>
          </p:nvPr>
        </p:nvSpPr>
        <p:spPr>
          <a:xfrm>
            <a:off x="2589212" y="1669001"/>
            <a:ext cx="8915399" cy="2574525"/>
          </a:xfrm>
        </p:spPr>
        <p:txBody>
          <a:bodyPr>
            <a:normAutofit/>
          </a:bodyPr>
          <a:lstStyle/>
          <a:p>
            <a:r>
              <a:rPr lang="en-SG" sz="6000" b="1" dirty="0">
                <a:solidFill>
                  <a:schemeClr val="accent1"/>
                </a:solidFill>
                <a:latin typeface="+mn-lt"/>
                <a:cs typeface="Arial" panose="020B0604020202020204" pitchFamily="34" charset="0"/>
              </a:rPr>
              <a:t>PROOF OF CONCEPT-SIMULATION</a:t>
            </a:r>
          </a:p>
        </p:txBody>
      </p:sp>
    </p:spTree>
    <p:extLst>
      <p:ext uri="{BB962C8B-B14F-4D97-AF65-F5344CB8AC3E}">
        <p14:creationId xmlns:p14="http://schemas.microsoft.com/office/powerpoint/2010/main" val="31654339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872</TotalTime>
  <Words>2716</Words>
  <Application>Microsoft Office PowerPoint</Application>
  <PresentationFormat>Widescreen</PresentationFormat>
  <Paragraphs>534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Bodoni MT</vt:lpstr>
      <vt:lpstr>Calibri</vt:lpstr>
      <vt:lpstr>Century Gothic</vt:lpstr>
      <vt:lpstr>Times New Roman</vt:lpstr>
      <vt:lpstr>Wingdings</vt:lpstr>
      <vt:lpstr>Wingdings 3</vt:lpstr>
      <vt:lpstr>Wisp</vt:lpstr>
      <vt:lpstr>MONITORING &amp; EVALUATION FRAMEWORK FOR LTA ON-DEMAND BUS ROUTING SERVICE</vt:lpstr>
      <vt:lpstr>INTRODUCTION</vt:lpstr>
      <vt:lpstr>WHY ON-DEMAND?</vt:lpstr>
      <vt:lpstr>GOAL - QUALITY- METRIC (GQM)</vt:lpstr>
      <vt:lpstr>GQM FOR COMMUTERS</vt:lpstr>
      <vt:lpstr>GQM FOR LTA</vt:lpstr>
      <vt:lpstr>MONITORING AND EVALUATION FRAMEWORK</vt:lpstr>
      <vt:lpstr>MONITORING AND EVALUATION FRAMEWORK</vt:lpstr>
      <vt:lpstr>PROOF OF CONCEPT-SIMULATION</vt:lpstr>
      <vt:lpstr>DEMAND FORECASTING</vt:lpstr>
      <vt:lpstr>ROUTE OPTIMISATION </vt:lpstr>
      <vt:lpstr>ROUTE OPTIMISATION</vt:lpstr>
      <vt:lpstr>BUS ROUTE 1 &amp; 2</vt:lpstr>
      <vt:lpstr>BUS ROUTE 3, 4 &amp; 5</vt:lpstr>
      <vt:lpstr>WAITING TIME AND NO SHOW</vt:lpstr>
      <vt:lpstr>OUTPUT FOR WAITING TIME</vt:lpstr>
      <vt:lpstr>WAITING TIME AND NO SHOW</vt:lpstr>
      <vt:lpstr>SERVICE QUALITY METRICS</vt:lpstr>
      <vt:lpstr>CUSTOMER SURVEY SIMULATION</vt:lpstr>
      <vt:lpstr>CUSTOMER SURVEY SIMULATION-COMMUTER POV</vt:lpstr>
      <vt:lpstr>CUSTOMER SURVEY SIMULATION- LTA POV</vt:lpstr>
      <vt:lpstr>COST BASED EVALUATION </vt:lpstr>
      <vt:lpstr>CONCLUSION</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Misha Singh</dc:creator>
  <cp:lastModifiedBy>Aishwarya Subash Chandra Bose</cp:lastModifiedBy>
  <cp:revision>187</cp:revision>
  <dcterms:created xsi:type="dcterms:W3CDTF">2018-09-22T11:32:06Z</dcterms:created>
  <dcterms:modified xsi:type="dcterms:W3CDTF">2018-09-27T11:26:54Z</dcterms:modified>
</cp:coreProperties>
</file>