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7CD6-CB4C-6B2B-7863-62789C075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BE63B-0839-78E9-3019-F3A625438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5C310-F213-B12E-4063-A53FC24F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7FCE-45F1-4BF4-8C51-F4F0D08B3F66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A63D0-CFC5-FC7C-758B-4C2098A9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9935B-0120-BFD0-9CDA-323A637A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4227-9491-4014-AEDA-B908B7D3E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85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ACB2-420D-030B-9E12-EB69352E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02383-5C2D-0B3F-16C2-D86E57F8A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497A0-B8BD-CE20-4F1B-6DCFC556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7FCE-45F1-4BF4-8C51-F4F0D08B3F66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FF14B-FDBF-155B-B5DC-711FCD04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1BAC8-8672-5C0A-1CDA-FCE5BCD8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4227-9491-4014-AEDA-B908B7D3E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2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B19F0-6FF5-7E21-0ECF-10EE63237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E017E-E3FC-0033-B8CD-A3B25A23E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FB379-EBEA-2654-04B1-2675F766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7FCE-45F1-4BF4-8C51-F4F0D08B3F66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CA771-A195-1238-C86F-66265559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95F6E-1494-C227-57C5-6D17066D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4227-9491-4014-AEDA-B908B7D3E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9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DBC0-859B-F34E-A9CA-5FC937E9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C9EC-CDA4-5EB5-7B16-3D75360B7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2B44C-9ACA-8796-053C-1032FF4E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7FCE-45F1-4BF4-8C51-F4F0D08B3F66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E5C33-436D-62A6-AB6E-C03E0294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B3BE7-3E21-895B-89B6-1F3A6AB0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4227-9491-4014-AEDA-B908B7D3E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93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C3E7-45DC-F24C-1E56-C8AFDF7A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36EDA-D3B9-C4F3-1729-022C283F0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7DDE2-BBEE-A315-09CC-5728809B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7FCE-45F1-4BF4-8C51-F4F0D08B3F66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15ED-A5B2-1EA9-329F-E4CD9727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35F74-3E5E-80CE-1042-37860A7F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4227-9491-4014-AEDA-B908B7D3E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40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4EF4-0C3D-B4FB-24A5-6553D6E1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DFAC-BC88-F724-2F0D-43A8DC1B6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B9AE6-78B7-D43F-4502-C9023B14C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07DBB-6C3A-2CA7-3150-E3DC6C78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7FCE-45F1-4BF4-8C51-F4F0D08B3F66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65134-5AC6-D322-4F8B-4A4917AF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95274-A185-F509-41C2-7505AE04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4227-9491-4014-AEDA-B908B7D3E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9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B48D-A314-F9B9-E01D-7FBF5DC3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15514-D297-4CB9-BA77-80A973CD9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56066-451C-D93D-EEE8-91E048247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B3C71-EE55-4D22-047F-0E84AFF65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D5053-E27B-9DC6-0ABE-4026893F2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0458C-6F4F-D430-39D5-6D421AF0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7FCE-45F1-4BF4-8C51-F4F0D08B3F66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85D1CA-FDDE-3843-FE9D-5CF52E43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1AA6E-74E6-1776-0805-A4EC41FC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4227-9491-4014-AEDA-B908B7D3E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86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46EE-06EA-22D3-74B4-1A4D5B0E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9830A-0CA1-FC3A-D209-283F88E6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7FCE-45F1-4BF4-8C51-F4F0D08B3F66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C7887-CD58-00B2-323F-88376CA8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5A400-CE4D-DF26-05BF-88E17F54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4227-9491-4014-AEDA-B908B7D3E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37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69E59-56EA-DF1B-AC4B-32D24F6F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7FCE-45F1-4BF4-8C51-F4F0D08B3F66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C5F78-8497-E7A0-CC31-5F38E4D9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E96B1-1615-8DE0-11B5-51A0413F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4227-9491-4014-AEDA-B908B7D3E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65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8A47-1F1F-74E2-A9B2-DD1DA732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91852-4FDE-CB31-ABE8-C20038998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59A5B-C3EB-9765-572B-FBA635BEF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71575-F180-9F55-44F8-6E6139EF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7FCE-45F1-4BF4-8C51-F4F0D08B3F66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CCAB2-6BB6-36C3-415E-EA2D552A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C47F4-A2A2-3A40-CD6B-8E43665E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4227-9491-4014-AEDA-B908B7D3E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80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3205-B669-5B51-E04E-F9FD106C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9DC2E-EAF3-D07E-526F-7F473AD67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26F3D-01DA-60FF-A2AD-B8116878D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BDC48-6C79-6DAA-BE90-EECA1808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7FCE-45F1-4BF4-8C51-F4F0D08B3F66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776DE-B999-45D0-CA89-A8CCD0E2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BBA77-71E4-F67D-4F92-F4C22F30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84227-9491-4014-AEDA-B908B7D3E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18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A5226-A172-18FD-6526-4D057F7AA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CFC76-B2B7-AE4C-02F2-670994CC1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214B-CFD6-FC1B-2335-7303E2CD1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97FCE-45F1-4BF4-8C51-F4F0D08B3F66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F725D-C4AB-265A-EB29-2DF5F1065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5693D-5068-BA12-3C33-0F4E57B42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84227-9491-4014-AEDA-B908B7D3E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74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EDCD950-B7CA-76CE-E174-4AFF03EB786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34330" y="3751696"/>
            <a:ext cx="8965" cy="983666"/>
          </a:xfrm>
          <a:prstGeom prst="line">
            <a:avLst/>
          </a:prstGeom>
          <a:ln w="190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>
            <a:extLst>
              <a:ext uri="{FF2B5EF4-FFF2-40B4-BE49-F238E27FC236}">
                <a16:creationId xmlns:a16="http://schemas.microsoft.com/office/drawing/2014/main" id="{30250AE3-C49B-A9C1-91E9-2A467118A353}"/>
              </a:ext>
            </a:extLst>
          </p:cNvPr>
          <p:cNvSpPr/>
          <p:nvPr/>
        </p:nvSpPr>
        <p:spPr>
          <a:xfrm>
            <a:off x="6433334" y="4160283"/>
            <a:ext cx="215153" cy="19655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940FB268-421D-F282-0E59-A731F09F8E69}"/>
              </a:ext>
            </a:extLst>
          </p:cNvPr>
          <p:cNvSpPr/>
          <p:nvPr/>
        </p:nvSpPr>
        <p:spPr>
          <a:xfrm rot="5400000">
            <a:off x="6342479" y="3385256"/>
            <a:ext cx="366619" cy="274798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93EE57-787A-F238-41A1-729A5589C7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98010" y="2189841"/>
            <a:ext cx="8965" cy="983666"/>
          </a:xfrm>
          <a:prstGeom prst="line">
            <a:avLst/>
          </a:prstGeom>
          <a:ln w="190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Table">
            <a:extLst>
              <a:ext uri="{FF2B5EF4-FFF2-40B4-BE49-F238E27FC236}">
                <a16:creationId xmlns:a16="http://schemas.microsoft.com/office/drawing/2014/main" id="{AA865AA5-674C-BB7F-EE68-D8921C891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7080" y="183623"/>
            <a:ext cx="795992" cy="7959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2C9A9B-74F4-92DB-48AF-03BAE6238492}"/>
              </a:ext>
            </a:extLst>
          </p:cNvPr>
          <p:cNvSpPr txBox="1"/>
          <p:nvPr/>
        </p:nvSpPr>
        <p:spPr>
          <a:xfrm>
            <a:off x="2855363" y="359158"/>
            <a:ext cx="7959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chemeClr val="accent1">
                    <a:lumMod val="75000"/>
                  </a:schemeClr>
                </a:solidFill>
              </a:rPr>
              <a:t>Alerted Data (BQ)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90654679-7BFE-5CCD-685A-B8B39969BFA8}"/>
              </a:ext>
            </a:extLst>
          </p:cNvPr>
          <p:cNvSpPr/>
          <p:nvPr/>
        </p:nvSpPr>
        <p:spPr>
          <a:xfrm rot="5400000">
            <a:off x="2352649" y="408295"/>
            <a:ext cx="333290" cy="2498164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F1DF20-3F8E-A07C-6AEA-AB0A5A1733DB}"/>
              </a:ext>
            </a:extLst>
          </p:cNvPr>
          <p:cNvCxnSpPr>
            <a:cxnSpLocks/>
          </p:cNvCxnSpPr>
          <p:nvPr/>
        </p:nvCxnSpPr>
        <p:spPr>
          <a:xfrm rot="5400000">
            <a:off x="2159717" y="1196465"/>
            <a:ext cx="746437" cy="705"/>
          </a:xfrm>
          <a:prstGeom prst="line">
            <a:avLst/>
          </a:prstGeom>
          <a:ln w="190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A19A837D-7530-40FA-F569-103341FDDF6F}"/>
              </a:ext>
            </a:extLst>
          </p:cNvPr>
          <p:cNvSpPr/>
          <p:nvPr/>
        </p:nvSpPr>
        <p:spPr>
          <a:xfrm rot="5400000">
            <a:off x="2425712" y="1078626"/>
            <a:ext cx="215153" cy="19655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950E88-2492-8453-53EE-F4FEC0374308}"/>
              </a:ext>
            </a:extLst>
          </p:cNvPr>
          <p:cNvSpPr/>
          <p:nvPr/>
        </p:nvSpPr>
        <p:spPr>
          <a:xfrm>
            <a:off x="1374729" y="1829731"/>
            <a:ext cx="1126635" cy="2616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X Train IDs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4019B01-44C0-2551-79E4-5130DCDFE8B6}"/>
              </a:ext>
            </a:extLst>
          </p:cNvPr>
          <p:cNvSpPr/>
          <p:nvPr/>
        </p:nvSpPr>
        <p:spPr>
          <a:xfrm>
            <a:off x="1374729" y="2187719"/>
            <a:ext cx="1126635" cy="2616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Y Train IDs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C00985-37BB-C0E4-40BB-7AF953BA92FF}"/>
              </a:ext>
            </a:extLst>
          </p:cNvPr>
          <p:cNvSpPr/>
          <p:nvPr/>
        </p:nvSpPr>
        <p:spPr>
          <a:xfrm>
            <a:off x="2622388" y="1829731"/>
            <a:ext cx="1126635" cy="26161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X Test IDs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BFC32C8-2FC2-EBB7-53CF-84E8FD302750}"/>
              </a:ext>
            </a:extLst>
          </p:cNvPr>
          <p:cNvSpPr/>
          <p:nvPr/>
        </p:nvSpPr>
        <p:spPr>
          <a:xfrm>
            <a:off x="2622388" y="2187719"/>
            <a:ext cx="1126635" cy="26161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Y Test IDs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F44F93-BBDA-9DCF-1E9A-E8B7F3692564}"/>
              </a:ext>
            </a:extLst>
          </p:cNvPr>
          <p:cNvCxnSpPr>
            <a:cxnSpLocks/>
          </p:cNvCxnSpPr>
          <p:nvPr/>
        </p:nvCxnSpPr>
        <p:spPr>
          <a:xfrm rot="16200000">
            <a:off x="3739589" y="1931022"/>
            <a:ext cx="261622" cy="705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69B900-604D-8790-09FF-5CE244D7E031}"/>
              </a:ext>
            </a:extLst>
          </p:cNvPr>
          <p:cNvCxnSpPr>
            <a:cxnSpLocks/>
          </p:cNvCxnSpPr>
          <p:nvPr/>
        </p:nvCxnSpPr>
        <p:spPr>
          <a:xfrm rot="16200000">
            <a:off x="3738882" y="2318165"/>
            <a:ext cx="261622" cy="705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267128-9DBB-B13D-A3A1-D623712CD91A}"/>
              </a:ext>
            </a:extLst>
          </p:cNvPr>
          <p:cNvCxnSpPr>
            <a:cxnSpLocks/>
          </p:cNvCxnSpPr>
          <p:nvPr/>
        </p:nvCxnSpPr>
        <p:spPr>
          <a:xfrm>
            <a:off x="3869340" y="1936205"/>
            <a:ext cx="261622" cy="705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99BA11-6545-11AE-8961-F89BEBFB57B7}"/>
              </a:ext>
            </a:extLst>
          </p:cNvPr>
          <p:cNvCxnSpPr>
            <a:cxnSpLocks/>
          </p:cNvCxnSpPr>
          <p:nvPr/>
        </p:nvCxnSpPr>
        <p:spPr>
          <a:xfrm>
            <a:off x="3869340" y="2317812"/>
            <a:ext cx="261622" cy="705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715EE4-D347-B51A-8334-72D7B0AC3330}"/>
              </a:ext>
            </a:extLst>
          </p:cNvPr>
          <p:cNvCxnSpPr>
            <a:cxnSpLocks/>
          </p:cNvCxnSpPr>
          <p:nvPr/>
        </p:nvCxnSpPr>
        <p:spPr>
          <a:xfrm flipH="1" flipV="1">
            <a:off x="4131667" y="1925935"/>
            <a:ext cx="1" cy="40980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DC2D4C-058D-1300-DC57-BCC6AEF3FAF3}"/>
              </a:ext>
            </a:extLst>
          </p:cNvPr>
          <p:cNvCxnSpPr>
            <a:cxnSpLocks/>
          </p:cNvCxnSpPr>
          <p:nvPr/>
        </p:nvCxnSpPr>
        <p:spPr>
          <a:xfrm>
            <a:off x="4130962" y="2128712"/>
            <a:ext cx="898237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Table">
            <a:extLst>
              <a:ext uri="{FF2B5EF4-FFF2-40B4-BE49-F238E27FC236}">
                <a16:creationId xmlns:a16="http://schemas.microsoft.com/office/drawing/2014/main" id="{0493CAA2-D322-046E-2A9E-8137A53E7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2733" y="1730716"/>
            <a:ext cx="795992" cy="7959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1502869-0B7D-4EE5-C9D5-6E11E83E1E43}"/>
              </a:ext>
            </a:extLst>
          </p:cNvPr>
          <p:cNvSpPr txBox="1"/>
          <p:nvPr/>
        </p:nvSpPr>
        <p:spPr>
          <a:xfrm>
            <a:off x="5732465" y="1893528"/>
            <a:ext cx="12770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chemeClr val="accent1">
                    <a:lumMod val="75000"/>
                  </a:schemeClr>
                </a:solidFill>
              </a:rPr>
              <a:t>Pre-processed Data (BQ)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25B2E6-DCE3-EF29-5A6C-9E7591246463}"/>
              </a:ext>
            </a:extLst>
          </p:cNvPr>
          <p:cNvSpPr/>
          <p:nvPr/>
        </p:nvSpPr>
        <p:spPr>
          <a:xfrm>
            <a:off x="4444726" y="1981030"/>
            <a:ext cx="289484" cy="3004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Graphic 28" descr="Add">
            <a:extLst>
              <a:ext uri="{FF2B5EF4-FFF2-40B4-BE49-F238E27FC236}">
                <a16:creationId xmlns:a16="http://schemas.microsoft.com/office/drawing/2014/main" id="{8558B388-86F3-0B67-E404-E47A2F4FB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7615" y="2016349"/>
            <a:ext cx="240790" cy="240790"/>
          </a:xfrm>
          <a:prstGeom prst="rect">
            <a:avLst/>
          </a:prstGeom>
        </p:spPr>
      </p:pic>
      <p:sp>
        <p:nvSpPr>
          <p:cNvPr id="32" name="Diamond 31">
            <a:extLst>
              <a:ext uri="{FF2B5EF4-FFF2-40B4-BE49-F238E27FC236}">
                <a16:creationId xmlns:a16="http://schemas.microsoft.com/office/drawing/2014/main" id="{E9744E3B-BE8F-803B-3860-448B5A92AF53}"/>
              </a:ext>
            </a:extLst>
          </p:cNvPr>
          <p:cNvSpPr/>
          <p:nvPr/>
        </p:nvSpPr>
        <p:spPr>
          <a:xfrm>
            <a:off x="4488049" y="2616358"/>
            <a:ext cx="215153" cy="19655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7DD8DAB6-2565-2FA3-59E5-6CCE748EAD62}"/>
              </a:ext>
            </a:extLst>
          </p:cNvPr>
          <p:cNvSpPr/>
          <p:nvPr/>
        </p:nvSpPr>
        <p:spPr>
          <a:xfrm rot="5400000">
            <a:off x="4406159" y="1823401"/>
            <a:ext cx="366619" cy="274798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682B8F5-B8AD-3EDF-7498-DB9F44061769}"/>
              </a:ext>
            </a:extLst>
          </p:cNvPr>
          <p:cNvSpPr/>
          <p:nvPr/>
        </p:nvSpPr>
        <p:spPr>
          <a:xfrm>
            <a:off x="3350980" y="3334698"/>
            <a:ext cx="1126635" cy="2616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X Train Data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FD3ECE4-FD85-DEE3-76CC-6E1619970C42}"/>
              </a:ext>
            </a:extLst>
          </p:cNvPr>
          <p:cNvSpPr/>
          <p:nvPr/>
        </p:nvSpPr>
        <p:spPr>
          <a:xfrm>
            <a:off x="3350980" y="3692686"/>
            <a:ext cx="1126635" cy="2616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Y Train Data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8A634E0-90C7-81F5-82CA-FB3C2C54768F}"/>
              </a:ext>
            </a:extLst>
          </p:cNvPr>
          <p:cNvSpPr/>
          <p:nvPr/>
        </p:nvSpPr>
        <p:spPr>
          <a:xfrm>
            <a:off x="4581204" y="3333305"/>
            <a:ext cx="1126635" cy="26161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X Test Data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10FC512-1D1B-297F-5A05-A864C4E7AE77}"/>
              </a:ext>
            </a:extLst>
          </p:cNvPr>
          <p:cNvSpPr/>
          <p:nvPr/>
        </p:nvSpPr>
        <p:spPr>
          <a:xfrm>
            <a:off x="4581204" y="3691293"/>
            <a:ext cx="1126635" cy="26161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Y Test Data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1C0250C-6431-D894-7923-E44799ADCBC5}"/>
              </a:ext>
            </a:extLst>
          </p:cNvPr>
          <p:cNvCxnSpPr>
            <a:cxnSpLocks/>
          </p:cNvCxnSpPr>
          <p:nvPr/>
        </p:nvCxnSpPr>
        <p:spPr>
          <a:xfrm rot="16200000">
            <a:off x="5685706" y="3483731"/>
            <a:ext cx="261622" cy="705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6FE5DA-ADC1-ED64-7673-59F81EE961B9}"/>
              </a:ext>
            </a:extLst>
          </p:cNvPr>
          <p:cNvCxnSpPr>
            <a:cxnSpLocks/>
          </p:cNvCxnSpPr>
          <p:nvPr/>
        </p:nvCxnSpPr>
        <p:spPr>
          <a:xfrm rot="16200000">
            <a:off x="5684999" y="3870874"/>
            <a:ext cx="261622" cy="705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6F4A1D4-A4DD-6899-7215-4EABDCB2B541}"/>
              </a:ext>
            </a:extLst>
          </p:cNvPr>
          <p:cNvCxnSpPr>
            <a:cxnSpLocks/>
          </p:cNvCxnSpPr>
          <p:nvPr/>
        </p:nvCxnSpPr>
        <p:spPr>
          <a:xfrm>
            <a:off x="5815457" y="3488914"/>
            <a:ext cx="261622" cy="705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F0D17AC-5788-95F2-C65D-C64CE187E948}"/>
              </a:ext>
            </a:extLst>
          </p:cNvPr>
          <p:cNvCxnSpPr>
            <a:cxnSpLocks/>
          </p:cNvCxnSpPr>
          <p:nvPr/>
        </p:nvCxnSpPr>
        <p:spPr>
          <a:xfrm>
            <a:off x="5815457" y="3870521"/>
            <a:ext cx="261622" cy="705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488C28-F26A-37D8-3C74-B28B61806DA2}"/>
              </a:ext>
            </a:extLst>
          </p:cNvPr>
          <p:cNvCxnSpPr>
            <a:cxnSpLocks/>
          </p:cNvCxnSpPr>
          <p:nvPr/>
        </p:nvCxnSpPr>
        <p:spPr>
          <a:xfrm flipH="1" flipV="1">
            <a:off x="6077784" y="3478644"/>
            <a:ext cx="1" cy="409807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4C4C493-4DCA-6F88-EF7E-714B1CF874E2}"/>
              </a:ext>
            </a:extLst>
          </p:cNvPr>
          <p:cNvCxnSpPr>
            <a:cxnSpLocks/>
          </p:cNvCxnSpPr>
          <p:nvPr/>
        </p:nvCxnSpPr>
        <p:spPr>
          <a:xfrm>
            <a:off x="6077079" y="3681421"/>
            <a:ext cx="898237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6C85A03-1150-6E9B-D35C-D4A089B72C7A}"/>
              </a:ext>
            </a:extLst>
          </p:cNvPr>
          <p:cNvSpPr txBox="1"/>
          <p:nvPr/>
        </p:nvSpPr>
        <p:spPr>
          <a:xfrm>
            <a:off x="6877513" y="3222520"/>
            <a:ext cx="2302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solidFill>
                  <a:schemeClr val="accent1">
                    <a:lumMod val="75000"/>
                  </a:schemeClr>
                </a:solidFill>
              </a:rPr>
              <a:t>Selected Embedding Models (GCS)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3D1AA56-F1B9-B503-6A70-685948C2AEA0}"/>
              </a:ext>
            </a:extLst>
          </p:cNvPr>
          <p:cNvSpPr/>
          <p:nvPr/>
        </p:nvSpPr>
        <p:spPr>
          <a:xfrm>
            <a:off x="6390843" y="3533739"/>
            <a:ext cx="289484" cy="3004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8" name="Graphic 47" descr="Add">
            <a:extLst>
              <a:ext uri="{FF2B5EF4-FFF2-40B4-BE49-F238E27FC236}">
                <a16:creationId xmlns:a16="http://schemas.microsoft.com/office/drawing/2014/main" id="{920C8D3A-610C-3AF4-1542-A27F36843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3732" y="3560093"/>
            <a:ext cx="240790" cy="240790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3F42CC9-D875-7707-FEA7-0A61750050F9}"/>
              </a:ext>
            </a:extLst>
          </p:cNvPr>
          <p:cNvSpPr/>
          <p:nvPr/>
        </p:nvSpPr>
        <p:spPr>
          <a:xfrm>
            <a:off x="7009468" y="3497563"/>
            <a:ext cx="1979788" cy="360395"/>
          </a:xfrm>
          <a:prstGeom prst="roundRect">
            <a:avLst>
              <a:gd name="adj" fmla="val 34079"/>
            </a:avLst>
          </a:prstGeom>
          <a:noFill/>
          <a:ln w="95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" name="Graphic 50" descr="Single gear">
            <a:extLst>
              <a:ext uri="{FF2B5EF4-FFF2-40B4-BE49-F238E27FC236}">
                <a16:creationId xmlns:a16="http://schemas.microsoft.com/office/drawing/2014/main" id="{C3B6F9C1-A689-1AD2-C6CB-4410E6571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72970" y="3473824"/>
            <a:ext cx="426575" cy="426575"/>
          </a:xfrm>
          <a:prstGeom prst="rect">
            <a:avLst/>
          </a:prstGeom>
        </p:spPr>
      </p:pic>
      <p:pic>
        <p:nvPicPr>
          <p:cNvPr id="52" name="Graphic 51" descr="Single gear">
            <a:extLst>
              <a:ext uri="{FF2B5EF4-FFF2-40B4-BE49-F238E27FC236}">
                <a16:creationId xmlns:a16="http://schemas.microsoft.com/office/drawing/2014/main" id="{4C0D14AA-C678-5272-CB96-ADCCCD75B9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10519" y="3476165"/>
            <a:ext cx="426575" cy="42657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FD26412-FDE3-7293-27CA-C7DA34EFC923}"/>
              </a:ext>
            </a:extLst>
          </p:cNvPr>
          <p:cNvSpPr txBox="1"/>
          <p:nvPr/>
        </p:nvSpPr>
        <p:spPr>
          <a:xfrm>
            <a:off x="7025667" y="3560488"/>
            <a:ext cx="473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solidFill>
                  <a:schemeClr val="accent1">
                    <a:lumMod val="75000"/>
                  </a:schemeClr>
                </a:solidFill>
              </a:rPr>
              <a:t>EM1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29B302-9B6A-AB5F-4A56-40A1964BFDDE}"/>
              </a:ext>
            </a:extLst>
          </p:cNvPr>
          <p:cNvSpPr txBox="1"/>
          <p:nvPr/>
        </p:nvSpPr>
        <p:spPr>
          <a:xfrm>
            <a:off x="8439976" y="3551669"/>
            <a:ext cx="473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solidFill>
                  <a:schemeClr val="accent1">
                    <a:lumMod val="75000"/>
                  </a:schemeClr>
                </a:solidFill>
              </a:rPr>
              <a:t>EM2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D0A19DE-EAEF-0B8A-89DB-27DE589BEB33}"/>
              </a:ext>
            </a:extLst>
          </p:cNvPr>
          <p:cNvSpPr/>
          <p:nvPr/>
        </p:nvSpPr>
        <p:spPr>
          <a:xfrm>
            <a:off x="5234745" y="4890655"/>
            <a:ext cx="1250926" cy="1382579"/>
          </a:xfrm>
          <a:prstGeom prst="roundRect">
            <a:avLst>
              <a:gd name="adj" fmla="val 5560"/>
            </a:avLst>
          </a:prstGeom>
          <a:noFill/>
          <a:ln w="95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D878160-7756-BB71-FA53-F0702C110A41}"/>
              </a:ext>
            </a:extLst>
          </p:cNvPr>
          <p:cNvSpPr/>
          <p:nvPr/>
        </p:nvSpPr>
        <p:spPr>
          <a:xfrm>
            <a:off x="5297415" y="5001654"/>
            <a:ext cx="1126635" cy="2616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X Train Vector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26EB7EF-7C1A-E574-FF2B-3BCF99ADBE9D}"/>
              </a:ext>
            </a:extLst>
          </p:cNvPr>
          <p:cNvSpPr/>
          <p:nvPr/>
        </p:nvSpPr>
        <p:spPr>
          <a:xfrm>
            <a:off x="5297415" y="5305852"/>
            <a:ext cx="1126635" cy="2616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Y Train Vector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85F4397-858D-F262-5EED-03F48D4FFE6D}"/>
              </a:ext>
            </a:extLst>
          </p:cNvPr>
          <p:cNvSpPr/>
          <p:nvPr/>
        </p:nvSpPr>
        <p:spPr>
          <a:xfrm>
            <a:off x="5297415" y="5606118"/>
            <a:ext cx="1126635" cy="26161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X Test Vector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C4A98D9-C65A-1EFF-5AB5-7CA446F0B880}"/>
              </a:ext>
            </a:extLst>
          </p:cNvPr>
          <p:cNvSpPr/>
          <p:nvPr/>
        </p:nvSpPr>
        <p:spPr>
          <a:xfrm>
            <a:off x="5297415" y="5910316"/>
            <a:ext cx="1126635" cy="26161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Y Test Vector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40E4B0B-0F8E-256F-650D-A47B7E9FB9DB}"/>
              </a:ext>
            </a:extLst>
          </p:cNvPr>
          <p:cNvSpPr/>
          <p:nvPr/>
        </p:nvSpPr>
        <p:spPr>
          <a:xfrm>
            <a:off x="6548341" y="4890655"/>
            <a:ext cx="1250926" cy="1382579"/>
          </a:xfrm>
          <a:prstGeom prst="roundRect">
            <a:avLst>
              <a:gd name="adj" fmla="val 5560"/>
            </a:avLst>
          </a:prstGeom>
          <a:noFill/>
          <a:ln w="95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9757D48-F13D-F639-4DC1-F261750E5A48}"/>
              </a:ext>
            </a:extLst>
          </p:cNvPr>
          <p:cNvSpPr/>
          <p:nvPr/>
        </p:nvSpPr>
        <p:spPr>
          <a:xfrm>
            <a:off x="6611011" y="5001654"/>
            <a:ext cx="1126635" cy="26161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X Train Vector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41D4598-64B7-9367-C36D-B3C05C10A6F3}"/>
              </a:ext>
            </a:extLst>
          </p:cNvPr>
          <p:cNvSpPr/>
          <p:nvPr/>
        </p:nvSpPr>
        <p:spPr>
          <a:xfrm>
            <a:off x="6611011" y="5305852"/>
            <a:ext cx="1126635" cy="2616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Y Train Vector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A723A7E1-7513-103E-7330-A13FCB313D86}"/>
              </a:ext>
            </a:extLst>
          </p:cNvPr>
          <p:cNvSpPr/>
          <p:nvPr/>
        </p:nvSpPr>
        <p:spPr>
          <a:xfrm>
            <a:off x="6611011" y="5606118"/>
            <a:ext cx="1126635" cy="26161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X Test Vector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734A2A9-2705-F9B1-7374-E0EE64B14640}"/>
              </a:ext>
            </a:extLst>
          </p:cNvPr>
          <p:cNvSpPr/>
          <p:nvPr/>
        </p:nvSpPr>
        <p:spPr>
          <a:xfrm>
            <a:off x="6611011" y="5910316"/>
            <a:ext cx="1126635" cy="26161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Y Test Vector</a:t>
            </a:r>
          </a:p>
        </p:txBody>
      </p:sp>
      <p:sp>
        <p:nvSpPr>
          <p:cNvPr id="68" name="Rectangle: Top Corners Rounded 67">
            <a:extLst>
              <a:ext uri="{FF2B5EF4-FFF2-40B4-BE49-F238E27FC236}">
                <a16:creationId xmlns:a16="http://schemas.microsoft.com/office/drawing/2014/main" id="{DB1F9D38-6B39-D04A-57A2-C31C8B7FA6F9}"/>
              </a:ext>
            </a:extLst>
          </p:cNvPr>
          <p:cNvSpPr/>
          <p:nvPr/>
        </p:nvSpPr>
        <p:spPr>
          <a:xfrm rot="10800000">
            <a:off x="5400019" y="6293193"/>
            <a:ext cx="532090" cy="250405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940D140-210D-5642-1487-3643A8F05F9F}"/>
              </a:ext>
            </a:extLst>
          </p:cNvPr>
          <p:cNvSpPr txBox="1"/>
          <p:nvPr/>
        </p:nvSpPr>
        <p:spPr>
          <a:xfrm>
            <a:off x="5429174" y="6293193"/>
            <a:ext cx="473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solidFill>
                  <a:schemeClr val="bg1"/>
                </a:solidFill>
              </a:rPr>
              <a:t>EM1</a:t>
            </a:r>
          </a:p>
        </p:txBody>
      </p:sp>
      <p:sp>
        <p:nvSpPr>
          <p:cNvPr id="70" name="Rectangle: Top Corners Rounded 69">
            <a:extLst>
              <a:ext uri="{FF2B5EF4-FFF2-40B4-BE49-F238E27FC236}">
                <a16:creationId xmlns:a16="http://schemas.microsoft.com/office/drawing/2014/main" id="{89572BFC-31E4-BA14-1DE3-B6AFEE584F12}"/>
              </a:ext>
            </a:extLst>
          </p:cNvPr>
          <p:cNvSpPr/>
          <p:nvPr/>
        </p:nvSpPr>
        <p:spPr>
          <a:xfrm rot="10800000">
            <a:off x="6668243" y="6281989"/>
            <a:ext cx="532090" cy="250405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7BA9C3-E174-FB5C-BB3E-173013372457}"/>
              </a:ext>
            </a:extLst>
          </p:cNvPr>
          <p:cNvSpPr txBox="1"/>
          <p:nvPr/>
        </p:nvSpPr>
        <p:spPr>
          <a:xfrm>
            <a:off x="6697398" y="6281989"/>
            <a:ext cx="473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solidFill>
                  <a:schemeClr val="bg1"/>
                </a:solidFill>
              </a:rPr>
              <a:t>EM2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EEEAA1-DE17-91FD-04DD-B73C70520BD1}"/>
              </a:ext>
            </a:extLst>
          </p:cNvPr>
          <p:cNvSpPr txBox="1"/>
          <p:nvPr/>
        </p:nvSpPr>
        <p:spPr>
          <a:xfrm>
            <a:off x="4760259" y="2555798"/>
            <a:ext cx="26880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Jupyter Script to split the pre-processed data according to train and test set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A472377-AF6C-FDDC-0B46-C4616F34730B}"/>
              </a:ext>
            </a:extLst>
          </p:cNvPr>
          <p:cNvSpPr txBox="1"/>
          <p:nvPr/>
        </p:nvSpPr>
        <p:spPr>
          <a:xfrm>
            <a:off x="1206963" y="1432191"/>
            <a:ext cx="10363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Saved in BQ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4F59D51-A0B2-7745-62F4-043764C69BB1}"/>
              </a:ext>
            </a:extLst>
          </p:cNvPr>
          <p:cNvSpPr txBox="1"/>
          <p:nvPr/>
        </p:nvSpPr>
        <p:spPr>
          <a:xfrm>
            <a:off x="2864328" y="1148630"/>
            <a:ext cx="2688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Jupyter Script to execute train test split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E5EDD9C-06F8-C40C-BE7E-8AB8DE30BD78}"/>
              </a:ext>
            </a:extLst>
          </p:cNvPr>
          <p:cNvSpPr txBox="1"/>
          <p:nvPr/>
        </p:nvSpPr>
        <p:spPr>
          <a:xfrm>
            <a:off x="3193547" y="2947554"/>
            <a:ext cx="10363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Saved in BQ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7BBE78-DDF0-9C18-A91A-94FA8ED167C3}"/>
              </a:ext>
            </a:extLst>
          </p:cNvPr>
          <p:cNvSpPr txBox="1"/>
          <p:nvPr/>
        </p:nvSpPr>
        <p:spPr>
          <a:xfrm>
            <a:off x="5084144" y="4489197"/>
            <a:ext cx="10363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Saved in GCS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8CB975-A00A-8327-882E-4497F6A20FAF}"/>
              </a:ext>
            </a:extLst>
          </p:cNvPr>
          <p:cNvSpPr txBox="1"/>
          <p:nvPr/>
        </p:nvSpPr>
        <p:spPr>
          <a:xfrm>
            <a:off x="6697397" y="4053106"/>
            <a:ext cx="32975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Pipeline Script to convert the texts in the pre-processed data train and test set into vectors. Needs to be run for every selected embedding model 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01EC4DD-21AC-226C-EF8D-3B97BD5205D8}"/>
              </a:ext>
            </a:extLst>
          </p:cNvPr>
          <p:cNvCxnSpPr>
            <a:cxnSpLocks/>
          </p:cNvCxnSpPr>
          <p:nvPr/>
        </p:nvCxnSpPr>
        <p:spPr>
          <a:xfrm>
            <a:off x="7948144" y="5510741"/>
            <a:ext cx="588952" cy="1"/>
          </a:xfrm>
          <a:prstGeom prst="line">
            <a:avLst/>
          </a:prstGeom>
          <a:ln w="190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6F211DD-597B-F880-794C-19C8580CF85A}"/>
              </a:ext>
            </a:extLst>
          </p:cNvPr>
          <p:cNvCxnSpPr>
            <a:cxnSpLocks/>
          </p:cNvCxnSpPr>
          <p:nvPr/>
        </p:nvCxnSpPr>
        <p:spPr>
          <a:xfrm rot="16200000">
            <a:off x="7568087" y="5510388"/>
            <a:ext cx="746437" cy="705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FE83725-FD0C-4F70-6E86-7F70F9D58C50}"/>
              </a:ext>
            </a:extLst>
          </p:cNvPr>
          <p:cNvSpPr txBox="1"/>
          <p:nvPr/>
        </p:nvSpPr>
        <p:spPr>
          <a:xfrm>
            <a:off x="8528129" y="5360651"/>
            <a:ext cx="2688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Inputs for model training and evaluation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3EFFB1C-C666-2092-C334-9027FC23BB74}"/>
              </a:ext>
            </a:extLst>
          </p:cNvPr>
          <p:cNvSpPr txBox="1"/>
          <p:nvPr/>
        </p:nvSpPr>
        <p:spPr>
          <a:xfrm>
            <a:off x="2591482" y="5317577"/>
            <a:ext cx="253743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selected embedding model will result in its corresponding vector representations of train and test sets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53C1479-9412-432B-6B29-6692AAEB313C}"/>
              </a:ext>
            </a:extLst>
          </p:cNvPr>
          <p:cNvSpPr txBox="1"/>
          <p:nvPr/>
        </p:nvSpPr>
        <p:spPr>
          <a:xfrm>
            <a:off x="9005455" y="3488914"/>
            <a:ext cx="2302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**2 models are shown for illustrative purpose. Number of selected models will be more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FD9BD6F5-F683-D6FE-D56B-51C53F98E2EE}"/>
              </a:ext>
            </a:extLst>
          </p:cNvPr>
          <p:cNvSpPr/>
          <p:nvPr/>
        </p:nvSpPr>
        <p:spPr>
          <a:xfrm>
            <a:off x="428210" y="187457"/>
            <a:ext cx="11457578" cy="6554002"/>
          </a:xfrm>
          <a:prstGeom prst="roundRect">
            <a:avLst>
              <a:gd name="adj" fmla="val 5560"/>
            </a:avLst>
          </a:prstGeom>
          <a:noFill/>
          <a:ln w="952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22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161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Sabyasachi Sen</dc:creator>
  <cp:lastModifiedBy>Sabyasachi Sen</cp:lastModifiedBy>
  <cp:revision>2</cp:revision>
  <dcterms:created xsi:type="dcterms:W3CDTF">2025-01-23T05:42:59Z</dcterms:created>
  <dcterms:modified xsi:type="dcterms:W3CDTF">2025-01-23T06:13:55Z</dcterms:modified>
</cp:coreProperties>
</file>