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2B162D-AE0B-4644-8277-5BDC416991BA}">
  <a:tblStyle styleId="{572B162D-AE0B-4644-8277-5BDC416991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266d9e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266d9e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26611f7f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26611f7f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266d9e71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266d9e71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266d9e7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266d9e7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266d9e71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266d9e71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26611f7f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26611f7f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6611f7f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6611f7f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26611f7f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26611f7f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26611f7f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6611f7f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26611f7f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6611f7f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6611f7f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6611f7f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spreadsheets/d/10EGlsmBsdqoyrRjvCifqONkssdOOhhqnz03_CP3o0_8/edit#gid=0" TargetMode="External"/><Relationship Id="rId4" Type="http://schemas.openxmlformats.org/officeDocument/2006/relationships/hyperlink" Target="https://docs.google.com/document/d/1wIWAuvS1wCwXcUyaNMokd67WXTbtw2_fIAQFTeD3JRQ/edit" TargetMode="External"/><Relationship Id="rId5" Type="http://schemas.openxmlformats.org/officeDocument/2006/relationships/hyperlink" Target="https://docs.google.com/presentation/d/1eRiK8aX_rZXnU9aa0OGLSKMR7JaebID6FB7mKphJOSk/edit#slide=id.p" TargetMode="External"/><Relationship Id="rId6" Type="http://schemas.openxmlformats.org/officeDocument/2006/relationships/hyperlink" Target="https://docs.google.com/spreadsheets/d/10EGlsmBsdqoyrRjvCifqONkssdOOhhqnz03_CP3o0_8/edit#gid=0" TargetMode="External"/><Relationship Id="rId7" Type="http://schemas.openxmlformats.org/officeDocument/2006/relationships/hyperlink" Target="https://docs.google.com/document/d/1fMySR__9kGvIY2u15yZb31PrXcwGSMhu/edit" TargetMode="External"/><Relationship Id="rId8" Type="http://schemas.openxmlformats.org/officeDocument/2006/relationships/hyperlink" Target="https://docs.google.com/presentation/d/1qnbUNTLlIvdDbUy-w3BHjNDaKeY5J368mTu583wqxmY/edit#slide=id.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3C78D8"/>
              </a:solidFill>
            </a:endParaRPr>
          </a:p>
          <a:p>
            <a:pPr indent="0" lvl="0" marL="0" rtl="0" algn="ctr">
              <a:spcBef>
                <a:spcPts val="0"/>
              </a:spcBef>
              <a:spcAft>
                <a:spcPts val="0"/>
              </a:spcAft>
              <a:buNone/>
            </a:pPr>
            <a:r>
              <a:t/>
            </a:r>
            <a:endParaRPr sz="2600"/>
          </a:p>
        </p:txBody>
      </p:sp>
      <p:sp>
        <p:nvSpPr>
          <p:cNvPr id="56" name="Google Shape;56;p13"/>
          <p:cNvSpPr/>
          <p:nvPr/>
        </p:nvSpPr>
        <p:spPr>
          <a:xfrm>
            <a:off x="161025" y="1366325"/>
            <a:ext cx="8810700" cy="24030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600">
                <a:solidFill>
                  <a:schemeClr val="lt1"/>
                </a:solidFill>
              </a:rPr>
              <a:t>Sauce &amp; Spoon</a:t>
            </a:r>
            <a:endParaRPr b="1" sz="2600">
              <a:solidFill>
                <a:schemeClr val="lt1"/>
              </a:solidFill>
            </a:endParaRPr>
          </a:p>
          <a:p>
            <a:pPr indent="0" lvl="0" marL="0" rtl="0" algn="ctr">
              <a:spcBef>
                <a:spcPts val="0"/>
              </a:spcBef>
              <a:spcAft>
                <a:spcPts val="0"/>
              </a:spcAft>
              <a:buClr>
                <a:schemeClr val="dk1"/>
              </a:buClr>
              <a:buSzPts val="1100"/>
              <a:buFont typeface="Arial"/>
              <a:buNone/>
            </a:pPr>
            <a:r>
              <a:rPr b="1" lang="en" sz="2600">
                <a:solidFill>
                  <a:schemeClr val="lt1"/>
                </a:solidFill>
              </a:rPr>
              <a:t> Tablet Rollout</a:t>
            </a:r>
            <a:endParaRPr b="1" sz="2600">
              <a:solidFill>
                <a:schemeClr val="lt1"/>
              </a:solidFill>
            </a:endParaRPr>
          </a:p>
          <a:p>
            <a:pPr indent="0" lvl="0" marL="0" rtl="0" algn="ctr">
              <a:spcBef>
                <a:spcPts val="0"/>
              </a:spcBef>
              <a:spcAft>
                <a:spcPts val="0"/>
              </a:spcAft>
              <a:buClr>
                <a:schemeClr val="dk1"/>
              </a:buClr>
              <a:buSzPts val="1100"/>
              <a:buFont typeface="Arial"/>
              <a:buNone/>
            </a:pPr>
            <a:r>
              <a:t/>
            </a:r>
            <a:endParaRPr sz="2600">
              <a:solidFill>
                <a:schemeClr val="lt1"/>
              </a:solidFill>
            </a:endParaRPr>
          </a:p>
          <a:p>
            <a:pPr indent="0" lvl="0" marL="0" rtl="0" algn="ctr">
              <a:spcBef>
                <a:spcPts val="0"/>
              </a:spcBef>
              <a:spcAft>
                <a:spcPts val="0"/>
              </a:spcAft>
              <a:buClr>
                <a:schemeClr val="dk1"/>
              </a:buClr>
              <a:buSzPts val="1100"/>
              <a:buFont typeface="Arial"/>
              <a:buNone/>
            </a:pPr>
            <a:r>
              <a:rPr lang="en" sz="1800">
                <a:solidFill>
                  <a:schemeClr val="lt1"/>
                </a:solidFill>
              </a:rPr>
              <a:t>Impact report</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2"/>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410400" y="436050"/>
            <a:ext cx="37833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rPr>
              <a:t>Lessons Learned</a:t>
            </a:r>
            <a:endParaRPr b="1" i="1" sz="2400">
              <a:solidFill>
                <a:schemeClr val="dk2"/>
              </a:solidFill>
            </a:endParaRPr>
          </a:p>
        </p:txBody>
      </p:sp>
      <p:sp>
        <p:nvSpPr>
          <p:cNvPr id="134" name="Google Shape;134;p22"/>
          <p:cNvSpPr txBox="1"/>
          <p:nvPr/>
        </p:nvSpPr>
        <p:spPr>
          <a:xfrm>
            <a:off x="910550" y="1235650"/>
            <a:ext cx="7566600" cy="273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Our guests seemed to have some </a:t>
            </a:r>
            <a:r>
              <a:rPr lang="en" sz="1800">
                <a:solidFill>
                  <a:schemeClr val="dk2"/>
                </a:solidFill>
              </a:rPr>
              <a:t>trouble</a:t>
            </a:r>
            <a:r>
              <a:rPr lang="en" sz="1800">
                <a:solidFill>
                  <a:schemeClr val="dk2"/>
                </a:solidFill>
              </a:rPr>
              <a:t> with the navigation, so we switched to a layout that they find simpler.</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After </a:t>
            </a:r>
            <a:r>
              <a:rPr lang="en" sz="1800">
                <a:solidFill>
                  <a:schemeClr val="dk2"/>
                </a:solidFill>
              </a:rPr>
              <a:t>struggling</a:t>
            </a:r>
            <a:r>
              <a:rPr lang="en" sz="1800">
                <a:solidFill>
                  <a:schemeClr val="dk2"/>
                </a:solidFill>
              </a:rPr>
              <a:t> to reduce table turn time, we worked with the general managers on training and getting waitstaff to be more aware of guest pacing. This allows us to eventually reduce turn turn time by the desired 30 minutes.</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Our cash payment system is still leaving customers frustrated, and we implemented more registers and retrained staff to address the issue.</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8" name="Shape 138"/>
        <p:cNvGrpSpPr/>
        <p:nvPr/>
      </p:nvGrpSpPr>
      <p:grpSpPr>
        <a:xfrm>
          <a:off x="0" y="0"/>
          <a:ext cx="0" cy="0"/>
          <a:chOff x="0" y="0"/>
          <a:chExt cx="0" cy="0"/>
        </a:xfrm>
      </p:grpSpPr>
      <p:sp>
        <p:nvSpPr>
          <p:cNvPr id="139" name="Google Shape;139;p23"/>
          <p:cNvSpPr txBox="1"/>
          <p:nvPr/>
        </p:nvSpPr>
        <p:spPr>
          <a:xfrm>
            <a:off x="474525" y="512975"/>
            <a:ext cx="2770200" cy="9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Appendix</a:t>
            </a:r>
            <a:endParaRPr b="1" sz="3600">
              <a:solidFill>
                <a:schemeClr val="lt1"/>
              </a:solidFill>
            </a:endParaRPr>
          </a:p>
        </p:txBody>
      </p:sp>
      <p:sp>
        <p:nvSpPr>
          <p:cNvPr id="140" name="Google Shape;140;p23"/>
          <p:cNvSpPr txBox="1"/>
          <p:nvPr/>
        </p:nvSpPr>
        <p:spPr>
          <a:xfrm>
            <a:off x="564275" y="1833925"/>
            <a:ext cx="4091100" cy="3078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Char char="●"/>
            </a:pPr>
            <a:r>
              <a:rPr lang="en" sz="1800" u="sng">
                <a:solidFill>
                  <a:schemeClr val="lt1"/>
                </a:solidFill>
                <a:hlinkClick r:id="rId3">
                  <a:extLst>
                    <a:ext uri="{A12FA001-AC4F-418D-AE19-62706E023703}">
                      <ahyp:hlinkClr val="tx"/>
                    </a:ext>
                  </a:extLst>
                </a:hlinkClick>
              </a:rPr>
              <a:t>Project Proposal</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u="sng">
                <a:solidFill>
                  <a:schemeClr val="lt1"/>
                </a:solidFill>
                <a:hlinkClick r:id="rId4">
                  <a:extLst>
                    <a:ext uri="{A12FA001-AC4F-418D-AE19-62706E023703}">
                      <ahyp:hlinkClr val="tx"/>
                    </a:ext>
                  </a:extLst>
                </a:hlinkClick>
              </a:rPr>
              <a:t>Project Charter</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u="sng">
                <a:solidFill>
                  <a:schemeClr val="lt1"/>
                </a:solidFill>
                <a:hlinkClick r:id="rId5">
                  <a:extLst>
                    <a:ext uri="{A12FA001-AC4F-418D-AE19-62706E023703}">
                      <ahyp:hlinkClr val="tx"/>
                    </a:ext>
                  </a:extLst>
                </a:hlinkClick>
              </a:rPr>
              <a:t>Stakeholder Analysis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u="sng">
                <a:solidFill>
                  <a:schemeClr val="lt1"/>
                </a:solidFill>
                <a:hlinkClick r:id="rId6">
                  <a:extLst>
                    <a:ext uri="{A12FA001-AC4F-418D-AE19-62706E023703}">
                      <ahyp:hlinkClr val="tx"/>
                    </a:ext>
                  </a:extLst>
                </a:hlinkClick>
              </a:rPr>
              <a:t>Project Plan</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u="sng">
                <a:solidFill>
                  <a:schemeClr val="lt1"/>
                </a:solidFill>
                <a:hlinkClick r:id="rId7">
                  <a:extLst>
                    <a:ext uri="{A12FA001-AC4F-418D-AE19-62706E023703}">
                      <ahyp:hlinkClr val="tx"/>
                    </a:ext>
                  </a:extLst>
                </a:hlinkClick>
              </a:rPr>
              <a:t>Survey Results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u="sng">
                <a:solidFill>
                  <a:schemeClr val="lt1"/>
                </a:solidFill>
                <a:hlinkClick r:id="rId8">
                  <a:extLst>
                    <a:ext uri="{A12FA001-AC4F-418D-AE19-62706E023703}">
                      <ahyp:hlinkClr val="tx"/>
                    </a:ext>
                  </a:extLst>
                </a:hlinkClick>
              </a:rPr>
              <a:t>Survey Results Presentations</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nvSpPr>
        <p:spPr>
          <a:xfrm>
            <a:off x="359100" y="384750"/>
            <a:ext cx="3295800" cy="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rPr>
              <a:t>Executive Summary</a:t>
            </a:r>
            <a:endParaRPr b="1" i="1" sz="2400">
              <a:solidFill>
                <a:schemeClr val="dk2"/>
              </a:solidFill>
            </a:endParaRPr>
          </a:p>
        </p:txBody>
      </p:sp>
      <p:sp>
        <p:nvSpPr>
          <p:cNvPr id="64" name="Google Shape;64;p14"/>
          <p:cNvSpPr txBox="1"/>
          <p:nvPr/>
        </p:nvSpPr>
        <p:spPr>
          <a:xfrm>
            <a:off x="897725" y="1385075"/>
            <a:ext cx="7579500" cy="25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Sauce &amp; Spoon</a:t>
            </a:r>
            <a:r>
              <a:rPr lang="en" sz="1800">
                <a:solidFill>
                  <a:schemeClr val="dk2"/>
                </a:solidFill>
              </a:rPr>
              <a:t> </a:t>
            </a:r>
            <a:r>
              <a:rPr lang="en" sz="1800">
                <a:solidFill>
                  <a:schemeClr val="dk1"/>
                </a:solidFill>
              </a:rPr>
              <a:t>wants to launch a pilot rollout of tabletop menu tablets at two of restaurant locations, Sauce &amp; Spoon North and Sauce &amp; Spoon Downtown. The project includes researching and selecting a tablet and a vendors, adding a revamped menu and special features to the tablets, training staff, and installing them at bar of two locations. The system will be rolled out at the </a:t>
            </a:r>
            <a:r>
              <a:rPr lang="en" sz="1800">
                <a:solidFill>
                  <a:schemeClr val="dk1"/>
                </a:solidFill>
              </a:rPr>
              <a:t>beginning</a:t>
            </a:r>
            <a:r>
              <a:rPr lang="en" sz="1800">
                <a:solidFill>
                  <a:schemeClr val="dk1"/>
                </a:solidFill>
              </a:rPr>
              <a:t> of </a:t>
            </a:r>
            <a:r>
              <a:rPr lang="en" sz="1800">
                <a:solidFill>
                  <a:schemeClr val="dk1"/>
                </a:solidFill>
              </a:rPr>
              <a:t>quarter</a:t>
            </a:r>
            <a:r>
              <a:rPr lang="en" sz="1800">
                <a:solidFill>
                  <a:schemeClr val="dk1"/>
                </a:solidFill>
              </a:rPr>
              <a:t> 2 in April, and monitored </a:t>
            </a:r>
            <a:r>
              <a:rPr lang="en" sz="1800">
                <a:solidFill>
                  <a:schemeClr val="dk1"/>
                </a:solidFill>
              </a:rPr>
              <a:t>through</a:t>
            </a:r>
            <a:r>
              <a:rPr lang="en" sz="1800">
                <a:solidFill>
                  <a:schemeClr val="dk1"/>
                </a:solidFill>
              </a:rPr>
              <a:t> the end of june to gauge success.</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accent1"/>
                </a:solidFill>
              </a:rPr>
              <a:t>Methodology: </a:t>
            </a:r>
            <a:r>
              <a:rPr lang="en" sz="1800">
                <a:solidFill>
                  <a:schemeClr val="dk1"/>
                </a:solidFill>
              </a:rPr>
              <a:t>We use a waterfall approach for the entire project, with aspects of the agile </a:t>
            </a:r>
            <a:r>
              <a:rPr lang="en" sz="1800">
                <a:solidFill>
                  <a:schemeClr val="dk1"/>
                </a:solidFill>
              </a:rPr>
              <a:t>mentality</a:t>
            </a:r>
            <a:r>
              <a:rPr lang="en" sz="1800">
                <a:solidFill>
                  <a:schemeClr val="dk1"/>
                </a:solidFill>
              </a:rPr>
              <a:t> applied, like preparing for changes and staying flexible with our schedule and budget.</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410400" y="436050"/>
            <a:ext cx="54249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rPr>
              <a:t>Accomplishment Summary</a:t>
            </a:r>
            <a:endParaRPr b="1" i="1" sz="2400">
              <a:solidFill>
                <a:schemeClr val="dk2"/>
              </a:solidFill>
            </a:endParaRPr>
          </a:p>
        </p:txBody>
      </p:sp>
      <p:sp>
        <p:nvSpPr>
          <p:cNvPr id="72" name="Google Shape;72;p15"/>
          <p:cNvSpPr txBox="1"/>
          <p:nvPr/>
        </p:nvSpPr>
        <p:spPr>
          <a:xfrm>
            <a:off x="923375" y="1231175"/>
            <a:ext cx="7553700" cy="2847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Char char="●"/>
            </a:pPr>
            <a:r>
              <a:rPr lang="en" sz="1800">
                <a:solidFill>
                  <a:schemeClr val="dk2"/>
                </a:solidFill>
              </a:rPr>
              <a:t>We reduced the average table wait time to under 10 minutes.</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We eventually reduced the table turn time by 30 minutes.</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The average table checkout time has stayed at one minutes or less.</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Archived</a:t>
            </a:r>
            <a:r>
              <a:rPr lang="en" sz="1800">
                <a:solidFill>
                  <a:schemeClr val="dk2"/>
                </a:solidFill>
              </a:rPr>
              <a:t> less than 5% of customers report technical issues each.</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Increased daily guest count by 20% in Downtown location.</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We just succeeded in reducing food waste by 25%.</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410400" y="359850"/>
            <a:ext cx="51300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Customer Satisfaction: Pilot</a:t>
            </a:r>
            <a:endParaRPr b="1" sz="2400">
              <a:solidFill>
                <a:schemeClr val="dk2"/>
              </a:solidFill>
            </a:endParaRPr>
          </a:p>
        </p:txBody>
      </p:sp>
      <p:pic>
        <p:nvPicPr>
          <p:cNvPr id="80" name="Google Shape;80;p16" title="On a scale of 1-5, Please rate your experience with the tablet overall.(Pre-Launch)"/>
          <p:cNvPicPr preferRelativeResize="0"/>
          <p:nvPr/>
        </p:nvPicPr>
        <p:blipFill rotWithShape="1">
          <a:blip r:embed="rId3">
            <a:alphaModFix/>
          </a:blip>
          <a:srcRect b="4342" l="2869" r="2728" t="19996"/>
          <a:stretch/>
        </p:blipFill>
        <p:spPr>
          <a:xfrm>
            <a:off x="645663" y="828300"/>
            <a:ext cx="7852674" cy="3698599"/>
          </a:xfrm>
          <a:prstGeom prst="rect">
            <a:avLst/>
          </a:prstGeom>
          <a:noFill/>
          <a:ln>
            <a:noFill/>
          </a:ln>
        </p:spPr>
      </p:pic>
      <p:sp>
        <p:nvSpPr>
          <p:cNvPr id="81" name="Google Shape;81;p16"/>
          <p:cNvSpPr txBox="1"/>
          <p:nvPr/>
        </p:nvSpPr>
        <p:spPr>
          <a:xfrm>
            <a:off x="923375" y="4466300"/>
            <a:ext cx="7553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rPr>
              <a:t>This pie chart illustrates the results from the post-pilot survey. 72% of respondents indicated a customer satisfaction score of 4 or 5.</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7"/>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410400" y="283650"/>
            <a:ext cx="53607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rPr>
              <a:t>Customer Satisfaction: Launch</a:t>
            </a:r>
            <a:endParaRPr b="1" i="1" sz="2400">
              <a:solidFill>
                <a:schemeClr val="dk2"/>
              </a:solidFill>
            </a:endParaRPr>
          </a:p>
        </p:txBody>
      </p:sp>
      <p:pic>
        <p:nvPicPr>
          <p:cNvPr id="89" name="Google Shape;89;p17" title="On a scale of 1-5, Plase rate your experience with the tablet overall..(Post-Launch)"/>
          <p:cNvPicPr preferRelativeResize="0"/>
          <p:nvPr/>
        </p:nvPicPr>
        <p:blipFill rotWithShape="1">
          <a:blip r:embed="rId3">
            <a:alphaModFix/>
          </a:blip>
          <a:srcRect b="3961" l="3156" r="2911" t="19853"/>
          <a:stretch/>
        </p:blipFill>
        <p:spPr>
          <a:xfrm>
            <a:off x="675325" y="723450"/>
            <a:ext cx="7813425" cy="3758675"/>
          </a:xfrm>
          <a:prstGeom prst="rect">
            <a:avLst/>
          </a:prstGeom>
          <a:noFill/>
          <a:ln>
            <a:noFill/>
          </a:ln>
        </p:spPr>
      </p:pic>
      <p:sp>
        <p:nvSpPr>
          <p:cNvPr id="90" name="Google Shape;90;p17"/>
          <p:cNvSpPr txBox="1"/>
          <p:nvPr/>
        </p:nvSpPr>
        <p:spPr>
          <a:xfrm>
            <a:off x="833600" y="4415750"/>
            <a:ext cx="7655100" cy="2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This pie chart illustrates the results from the post-launch survey. 86% of respondents indicated a customer satisfaction score of 4 or 5. This is a 14% increase.</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8"/>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410400" y="436050"/>
            <a:ext cx="37833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rPr>
              <a:t>Revenue</a:t>
            </a:r>
            <a:endParaRPr b="1" i="1" sz="2400">
              <a:solidFill>
                <a:schemeClr val="dk2"/>
              </a:solidFill>
            </a:endParaRPr>
          </a:p>
        </p:txBody>
      </p:sp>
      <p:pic>
        <p:nvPicPr>
          <p:cNvPr id="98" name="Google Shape;98;p18"/>
          <p:cNvPicPr preferRelativeResize="0"/>
          <p:nvPr/>
        </p:nvPicPr>
        <p:blipFill>
          <a:blip r:embed="rId3">
            <a:alphaModFix/>
          </a:blip>
          <a:stretch>
            <a:fillRect/>
          </a:stretch>
        </p:blipFill>
        <p:spPr>
          <a:xfrm>
            <a:off x="1107225" y="953137"/>
            <a:ext cx="6447051" cy="3384075"/>
          </a:xfrm>
          <a:prstGeom prst="rect">
            <a:avLst/>
          </a:prstGeom>
          <a:noFill/>
          <a:ln>
            <a:noFill/>
          </a:ln>
        </p:spPr>
      </p:pic>
      <p:cxnSp>
        <p:nvCxnSpPr>
          <p:cNvPr id="99" name="Google Shape;99;p18"/>
          <p:cNvCxnSpPr>
            <a:stCxn id="100" idx="3"/>
          </p:cNvCxnSpPr>
          <p:nvPr/>
        </p:nvCxnSpPr>
        <p:spPr>
          <a:xfrm flipH="1" rot="10800000">
            <a:off x="5634366" y="918864"/>
            <a:ext cx="1464600" cy="1382400"/>
          </a:xfrm>
          <a:prstGeom prst="straightConnector1">
            <a:avLst/>
          </a:prstGeom>
          <a:noFill/>
          <a:ln cap="flat" cmpd="sng" w="9525">
            <a:solidFill>
              <a:schemeClr val="dk2"/>
            </a:solidFill>
            <a:prstDash val="solid"/>
            <a:round/>
            <a:headEnd len="med" w="med" type="none"/>
            <a:tailEnd len="med" w="med" type="none"/>
          </a:ln>
        </p:spPr>
      </p:cxnSp>
      <p:sp>
        <p:nvSpPr>
          <p:cNvPr id="100" name="Google Shape;100;p18"/>
          <p:cNvSpPr/>
          <p:nvPr/>
        </p:nvSpPr>
        <p:spPr>
          <a:xfrm>
            <a:off x="5606775" y="2120225"/>
            <a:ext cx="188400" cy="212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txBox="1"/>
          <p:nvPr/>
        </p:nvSpPr>
        <p:spPr>
          <a:xfrm>
            <a:off x="6180050" y="567725"/>
            <a:ext cx="25680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Tablet Launch April 23</a:t>
            </a:r>
            <a:endParaRPr b="1">
              <a:solidFill>
                <a:schemeClr val="dk2"/>
              </a:solidFill>
            </a:endParaRPr>
          </a:p>
        </p:txBody>
      </p:sp>
      <p:sp>
        <p:nvSpPr>
          <p:cNvPr id="102" name="Google Shape;102;p18"/>
          <p:cNvSpPr txBox="1"/>
          <p:nvPr/>
        </p:nvSpPr>
        <p:spPr>
          <a:xfrm>
            <a:off x="1279975" y="4371325"/>
            <a:ext cx="69024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This is a chart of Sauce &amp; Spoon of Revenue were we can see that after implementation of a tablet the annual growth rate increases by 20%</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9"/>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nvSpPr>
        <p:spPr>
          <a:xfrm>
            <a:off x="410400" y="359850"/>
            <a:ext cx="56814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rPr>
              <a:t>What Worked: Key Accomplishments</a:t>
            </a:r>
            <a:endParaRPr b="1" i="1" sz="2400">
              <a:solidFill>
                <a:schemeClr val="dk2"/>
              </a:solidFill>
            </a:endParaRPr>
          </a:p>
        </p:txBody>
      </p:sp>
      <p:graphicFrame>
        <p:nvGraphicFramePr>
          <p:cNvPr id="110" name="Google Shape;110;p19"/>
          <p:cNvGraphicFramePr/>
          <p:nvPr/>
        </p:nvGraphicFramePr>
        <p:xfrm>
          <a:off x="952500" y="1024550"/>
          <a:ext cx="3000000" cy="3000000"/>
        </p:xfrm>
        <a:graphic>
          <a:graphicData uri="http://schemas.openxmlformats.org/drawingml/2006/table">
            <a:tbl>
              <a:tblPr>
                <a:noFill/>
                <a:tableStyleId>{572B162D-AE0B-4644-8277-5BDC416991BA}</a:tableStyleId>
              </a:tblPr>
              <a:tblGrid>
                <a:gridCol w="3619500"/>
                <a:gridCol w="3619500"/>
              </a:tblGrid>
              <a:tr h="1861000">
                <a:tc>
                  <a:txBody>
                    <a:bodyPr/>
                    <a:lstStyle/>
                    <a:p>
                      <a:pPr indent="0" lvl="0" marL="0" rtl="0" algn="l">
                        <a:spcBef>
                          <a:spcPts val="0"/>
                        </a:spcBef>
                        <a:spcAft>
                          <a:spcPts val="0"/>
                        </a:spcAft>
                        <a:buNone/>
                      </a:pPr>
                      <a:r>
                        <a:rPr b="1" lang="en"/>
                        <a:t>Decreased table turn time</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Implementation of the tablets increased the average daily guest count by 10%</a:t>
                      </a:r>
                      <a:endParaRPr/>
                    </a:p>
                    <a:p>
                      <a:pPr indent="-317500" lvl="0" marL="457200" rtl="0" algn="l">
                        <a:spcBef>
                          <a:spcPts val="0"/>
                        </a:spcBef>
                        <a:spcAft>
                          <a:spcPts val="0"/>
                        </a:spcAft>
                        <a:buSzPts val="1400"/>
                        <a:buChar char="●"/>
                      </a:pPr>
                      <a:r>
                        <a:rPr lang="en"/>
                        <a:t>Tablets</a:t>
                      </a:r>
                      <a:r>
                        <a:rPr lang="en"/>
                        <a:t> also decreases the wait time by 30 minutes.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t>Increased Customer Satisfaction</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After the pilot, Customer satisfaction was at 72%</a:t>
                      </a:r>
                      <a:endParaRPr/>
                    </a:p>
                    <a:p>
                      <a:pPr indent="-317500" lvl="0" marL="457200" rtl="0" algn="l">
                        <a:spcBef>
                          <a:spcPts val="0"/>
                        </a:spcBef>
                        <a:spcAft>
                          <a:spcPts val="0"/>
                        </a:spcAft>
                        <a:buSzPts val="1400"/>
                        <a:buChar char="●"/>
                      </a:pPr>
                      <a:r>
                        <a:rPr lang="en"/>
                        <a:t>Once we implemented improvements based on customer feedback, customer satisfaction increased to 86%</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61000">
                <a:tc>
                  <a:txBody>
                    <a:bodyPr/>
                    <a:lstStyle/>
                    <a:p>
                      <a:pPr indent="0" lvl="0" marL="0" rtl="0" algn="l">
                        <a:spcBef>
                          <a:spcPts val="0"/>
                        </a:spcBef>
                        <a:spcAft>
                          <a:spcPts val="0"/>
                        </a:spcAft>
                        <a:buNone/>
                      </a:pPr>
                      <a:r>
                        <a:rPr b="1" lang="en"/>
                        <a:t>Decreased </a:t>
                      </a:r>
                      <a:r>
                        <a:rPr b="1" lang="en"/>
                        <a:t>food</a:t>
                      </a:r>
                      <a:r>
                        <a:rPr b="1" lang="en"/>
                        <a:t> waste</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Tablets identified who was receiving the incorrect order.</a:t>
                      </a:r>
                      <a:endParaRPr/>
                    </a:p>
                    <a:p>
                      <a:pPr indent="-317500" lvl="0" marL="457200" rtl="0" algn="l">
                        <a:spcBef>
                          <a:spcPts val="0"/>
                        </a:spcBef>
                        <a:spcAft>
                          <a:spcPts val="0"/>
                        </a:spcAft>
                        <a:buSzPts val="1400"/>
                        <a:buChar char="●"/>
                      </a:pPr>
                      <a:r>
                        <a:rPr lang="en"/>
                        <a:t>Kitchen</a:t>
                      </a:r>
                      <a:r>
                        <a:rPr lang="en"/>
                        <a:t> staff has taken the initiative to correct the order and decreases the food waste by 50%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t>Increased sales</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Our monthly revenue has increased steadily since the tablet rollout, Upwards of 20% since september/Pre-rollout</a:t>
                      </a:r>
                      <a:endParaRPr/>
                    </a:p>
                    <a:p>
                      <a:pPr indent="-317500" lvl="0" marL="457200" rtl="0" algn="l">
                        <a:spcBef>
                          <a:spcPts val="0"/>
                        </a:spcBef>
                        <a:spcAft>
                          <a:spcPts val="0"/>
                        </a:spcAft>
                        <a:buSzPts val="1400"/>
                        <a:buChar char="●"/>
                      </a:pPr>
                      <a:r>
                        <a:rPr lang="en"/>
                        <a:t>Tablets also helped boost revenue during the holiday season.</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0"/>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410400" y="436050"/>
            <a:ext cx="49887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rPr>
              <a:t>Next Steps: Looking Forward</a:t>
            </a:r>
            <a:endParaRPr b="1" i="1" sz="2400">
              <a:solidFill>
                <a:schemeClr val="dk2"/>
              </a:solidFill>
            </a:endParaRPr>
          </a:p>
        </p:txBody>
      </p:sp>
      <p:sp>
        <p:nvSpPr>
          <p:cNvPr id="118" name="Google Shape;118;p20"/>
          <p:cNvSpPr txBox="1"/>
          <p:nvPr/>
        </p:nvSpPr>
        <p:spPr>
          <a:xfrm>
            <a:off x="1013150" y="1372250"/>
            <a:ext cx="7464000" cy="143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Char char="●"/>
            </a:pPr>
            <a:r>
              <a:rPr lang="en" sz="1800">
                <a:solidFill>
                  <a:schemeClr val="dk2"/>
                </a:solidFill>
              </a:rPr>
              <a:t>Plan for the roll out for the rest of </a:t>
            </a:r>
            <a:r>
              <a:rPr lang="en" sz="1800">
                <a:solidFill>
                  <a:schemeClr val="dk2"/>
                </a:solidFill>
              </a:rPr>
              <a:t>the</a:t>
            </a:r>
            <a:r>
              <a:rPr lang="en" sz="1800">
                <a:solidFill>
                  <a:schemeClr val="dk2"/>
                </a:solidFill>
              </a:rPr>
              <a:t> locations.</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Continue to monitor and update installed tablets.</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Work to get Waterfront location to increase the </a:t>
            </a:r>
            <a:r>
              <a:rPr lang="en" sz="1800">
                <a:solidFill>
                  <a:schemeClr val="dk2"/>
                </a:solidFill>
              </a:rPr>
              <a:t>guest</a:t>
            </a:r>
            <a:r>
              <a:rPr lang="en" sz="1800">
                <a:solidFill>
                  <a:schemeClr val="dk2"/>
                </a:solidFill>
              </a:rPr>
              <a:t> count by over 20%.</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Continue to improve order accuracy.</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lang="en" sz="1800">
                <a:solidFill>
                  <a:schemeClr val="dk2"/>
                </a:solidFill>
              </a:rPr>
              <a:t>Continue to generate surveys and solicit guest feedback.</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1"/>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410400" y="436050"/>
            <a:ext cx="48093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rPr>
              <a:t>Next Steps: Initiative &amp; Action</a:t>
            </a:r>
            <a:endParaRPr b="1" i="1" sz="2400">
              <a:solidFill>
                <a:schemeClr val="dk2"/>
              </a:solidFill>
            </a:endParaRPr>
          </a:p>
        </p:txBody>
      </p:sp>
      <p:graphicFrame>
        <p:nvGraphicFramePr>
          <p:cNvPr id="126" name="Google Shape;126;p21"/>
          <p:cNvGraphicFramePr/>
          <p:nvPr/>
        </p:nvGraphicFramePr>
        <p:xfrm>
          <a:off x="952500" y="1466850"/>
          <a:ext cx="3000000" cy="3000000"/>
        </p:xfrm>
        <a:graphic>
          <a:graphicData uri="http://schemas.openxmlformats.org/drawingml/2006/table">
            <a:tbl>
              <a:tblPr>
                <a:noFill/>
                <a:tableStyleId>{572B162D-AE0B-4644-8277-5BDC416991BA}</a:tableStyleId>
              </a:tblPr>
              <a:tblGrid>
                <a:gridCol w="2413000"/>
                <a:gridCol w="2413000"/>
                <a:gridCol w="2413000"/>
              </a:tblGrid>
              <a:tr h="381000">
                <a:tc>
                  <a:txBody>
                    <a:bodyPr/>
                    <a:lstStyle/>
                    <a:p>
                      <a:pPr indent="0" lvl="0" marL="0" rtl="0" algn="ctr">
                        <a:spcBef>
                          <a:spcPts val="0"/>
                        </a:spcBef>
                        <a:spcAft>
                          <a:spcPts val="0"/>
                        </a:spcAft>
                        <a:buNone/>
                      </a:pPr>
                      <a:r>
                        <a:rPr b="1" lang="en">
                          <a:solidFill>
                            <a:srgbClr val="FFFFFF"/>
                          </a:solidFill>
                        </a:rPr>
                        <a:t>Initiative</a:t>
                      </a:r>
                      <a:endParaRPr b="1">
                        <a:solidFill>
                          <a:srgbClr val="FFFFFF"/>
                        </a:solidFill>
                      </a:endParaRPr>
                    </a:p>
                  </a:txBody>
                  <a:tcPr marT="91425" marB="91425" marR="91425" marL="91425" anchor="ctr">
                    <a:solidFill>
                      <a:schemeClr val="accent5"/>
                    </a:solidFill>
                  </a:tcPr>
                </a:tc>
                <a:tc>
                  <a:txBody>
                    <a:bodyPr/>
                    <a:lstStyle/>
                    <a:p>
                      <a:pPr indent="0" lvl="0" marL="0" rtl="0" algn="ctr">
                        <a:spcBef>
                          <a:spcPts val="0"/>
                        </a:spcBef>
                        <a:spcAft>
                          <a:spcPts val="0"/>
                        </a:spcAft>
                        <a:buNone/>
                      </a:pPr>
                      <a:r>
                        <a:rPr b="1" lang="en">
                          <a:solidFill>
                            <a:srgbClr val="FFFFFF"/>
                          </a:solidFill>
                        </a:rPr>
                        <a:t>Action</a:t>
                      </a:r>
                      <a:endParaRPr b="1">
                        <a:solidFill>
                          <a:srgbClr val="FFFFFF"/>
                        </a:solidFill>
                      </a:endParaRPr>
                    </a:p>
                  </a:txBody>
                  <a:tcPr marT="91425" marB="91425" marR="91425" marL="91425" anchor="ctr">
                    <a:solidFill>
                      <a:schemeClr val="accent5"/>
                    </a:solidFill>
                  </a:tcPr>
                </a:tc>
                <a:tc>
                  <a:txBody>
                    <a:bodyPr/>
                    <a:lstStyle/>
                    <a:p>
                      <a:pPr indent="0" lvl="0" marL="0" rtl="0" algn="ctr">
                        <a:spcBef>
                          <a:spcPts val="0"/>
                        </a:spcBef>
                        <a:spcAft>
                          <a:spcPts val="0"/>
                        </a:spcAft>
                        <a:buNone/>
                      </a:pPr>
                      <a:r>
                        <a:rPr b="1" lang="en">
                          <a:solidFill>
                            <a:srgbClr val="FFFFFF"/>
                          </a:solidFill>
                        </a:rPr>
                        <a:t>Date</a:t>
                      </a:r>
                      <a:endParaRPr b="1">
                        <a:solidFill>
                          <a:srgbClr val="FFFFFF"/>
                        </a:solidFill>
                      </a:endParaRPr>
                    </a:p>
                  </a:txBody>
                  <a:tcPr marT="91425" marB="91425" marR="91425" marL="91425" anchor="ctr">
                    <a:solidFill>
                      <a:schemeClr val="accent5"/>
                    </a:solidFill>
                  </a:tcPr>
                </a:tc>
              </a:tr>
              <a:tr h="686400">
                <a:tc>
                  <a:txBody>
                    <a:bodyPr/>
                    <a:lstStyle/>
                    <a:p>
                      <a:pPr indent="0" lvl="0" marL="0" rtl="0" algn="l">
                        <a:spcBef>
                          <a:spcPts val="0"/>
                        </a:spcBef>
                        <a:spcAft>
                          <a:spcPts val="0"/>
                        </a:spcAft>
                        <a:buNone/>
                      </a:pPr>
                      <a:r>
                        <a:rPr lang="en">
                          <a:solidFill>
                            <a:schemeClr val="dk1"/>
                          </a:solidFill>
                        </a:rPr>
                        <a:t>Implement tablets in more locations</a:t>
                      </a:r>
                      <a:endParaRPr>
                        <a:solidFill>
                          <a:schemeClr val="dk1"/>
                        </a:solidFill>
                      </a:endParaRPr>
                    </a:p>
                  </a:txBody>
                  <a:tcPr marT="91425" marB="91425" marR="91425" marL="91425" anchor="ctr">
                    <a:solidFill>
                      <a:schemeClr val="lt1"/>
                    </a:solidFill>
                  </a:tcPr>
                </a:tc>
                <a:tc>
                  <a:txBody>
                    <a:bodyPr/>
                    <a:lstStyle/>
                    <a:p>
                      <a:pPr indent="0" lvl="0" marL="0" rtl="0" algn="l">
                        <a:spcBef>
                          <a:spcPts val="0"/>
                        </a:spcBef>
                        <a:spcAft>
                          <a:spcPts val="0"/>
                        </a:spcAft>
                        <a:buNone/>
                      </a:pPr>
                      <a:r>
                        <a:rPr lang="en">
                          <a:solidFill>
                            <a:schemeClr val="dk1"/>
                          </a:solidFill>
                        </a:rPr>
                        <a:t>Create new project plans for new locations</a:t>
                      </a:r>
                      <a:endParaRPr>
                        <a:solidFill>
                          <a:schemeClr val="dk1"/>
                        </a:solidFill>
                      </a:endParaRPr>
                    </a:p>
                  </a:txBody>
                  <a:tcPr marT="91425" marB="91425" marR="91425" marL="91425" anchor="ctr">
                    <a:solidFill>
                      <a:schemeClr val="lt1"/>
                    </a:solidFill>
                  </a:tcPr>
                </a:tc>
                <a:tc>
                  <a:txBody>
                    <a:bodyPr/>
                    <a:lstStyle/>
                    <a:p>
                      <a:pPr indent="0" lvl="0" marL="0" rtl="0" algn="l">
                        <a:spcBef>
                          <a:spcPts val="0"/>
                        </a:spcBef>
                        <a:spcAft>
                          <a:spcPts val="0"/>
                        </a:spcAft>
                        <a:buNone/>
                      </a:pPr>
                      <a:r>
                        <a:rPr lang="en">
                          <a:solidFill>
                            <a:schemeClr val="dk1"/>
                          </a:solidFill>
                        </a:rPr>
                        <a:t>Q2</a:t>
                      </a:r>
                      <a:endParaRPr>
                        <a:solidFill>
                          <a:schemeClr val="dk1"/>
                        </a:solidFill>
                      </a:endParaRPr>
                    </a:p>
                  </a:txBody>
                  <a:tcPr marT="91425" marB="91425" marR="91425" marL="91425" anchor="ctr">
                    <a:solidFill>
                      <a:schemeClr val="lt1"/>
                    </a:solidFill>
                  </a:tcPr>
                </a:tc>
              </a:tr>
              <a:tr h="686400">
                <a:tc>
                  <a:txBody>
                    <a:bodyPr/>
                    <a:lstStyle/>
                    <a:p>
                      <a:pPr indent="0" lvl="0" marL="0" rtl="0" algn="l">
                        <a:spcBef>
                          <a:spcPts val="0"/>
                        </a:spcBef>
                        <a:spcAft>
                          <a:spcPts val="0"/>
                        </a:spcAft>
                        <a:buNone/>
                      </a:pPr>
                      <a:r>
                        <a:rPr lang="en">
                          <a:solidFill>
                            <a:schemeClr val="dk1"/>
                          </a:solidFill>
                        </a:rPr>
                        <a:t>Continue to track customer experience &amp; satisfaction</a:t>
                      </a:r>
                      <a:endParaRPr>
                        <a:solidFill>
                          <a:schemeClr val="dk1"/>
                        </a:solidFill>
                      </a:endParaRPr>
                    </a:p>
                  </a:txBody>
                  <a:tcPr marT="91425" marB="91425" marR="91425" marL="91425" anchor="ctr">
                    <a:solidFill>
                      <a:schemeClr val="lt1"/>
                    </a:solidFill>
                  </a:tcPr>
                </a:tc>
                <a:tc>
                  <a:txBody>
                    <a:bodyPr/>
                    <a:lstStyle/>
                    <a:p>
                      <a:pPr indent="0" lvl="0" marL="0" rtl="0" algn="l">
                        <a:spcBef>
                          <a:spcPts val="0"/>
                        </a:spcBef>
                        <a:spcAft>
                          <a:spcPts val="0"/>
                        </a:spcAft>
                        <a:buNone/>
                      </a:pPr>
                      <a:r>
                        <a:rPr lang="en">
                          <a:solidFill>
                            <a:schemeClr val="dk1"/>
                          </a:solidFill>
                        </a:rPr>
                        <a:t>Continue surveying and gathering data through various means</a:t>
                      </a:r>
                      <a:endParaRPr>
                        <a:solidFill>
                          <a:schemeClr val="dk1"/>
                        </a:solidFill>
                      </a:endParaRPr>
                    </a:p>
                  </a:txBody>
                  <a:tcPr marT="91425" marB="91425" marR="91425" marL="91425" anchor="ctr">
                    <a:solidFill>
                      <a:schemeClr val="lt1"/>
                    </a:solidFill>
                  </a:tcPr>
                </a:tc>
                <a:tc>
                  <a:txBody>
                    <a:bodyPr/>
                    <a:lstStyle/>
                    <a:p>
                      <a:pPr indent="0" lvl="0" marL="0" rtl="0" algn="l">
                        <a:spcBef>
                          <a:spcPts val="0"/>
                        </a:spcBef>
                        <a:spcAft>
                          <a:spcPts val="0"/>
                        </a:spcAft>
                        <a:buNone/>
                      </a:pPr>
                      <a:r>
                        <a:rPr lang="en">
                          <a:solidFill>
                            <a:schemeClr val="dk1"/>
                          </a:solidFill>
                        </a:rPr>
                        <a:t>Ongoing</a:t>
                      </a:r>
                      <a:endParaRPr>
                        <a:solidFill>
                          <a:schemeClr val="dk1"/>
                        </a:solidFill>
                      </a:endParaRPr>
                    </a:p>
                  </a:txBody>
                  <a:tcPr marT="91425" marB="91425" marR="91425" marL="91425" anchor="ctr">
                    <a:solidFill>
                      <a:schemeClr val="lt1"/>
                    </a:solidFill>
                  </a:tcPr>
                </a:tc>
              </a:tr>
              <a:tr h="686400">
                <a:tc>
                  <a:txBody>
                    <a:bodyPr/>
                    <a:lstStyle/>
                    <a:p>
                      <a:pPr indent="0" lvl="0" marL="0" rtl="0" algn="l">
                        <a:spcBef>
                          <a:spcPts val="0"/>
                        </a:spcBef>
                        <a:spcAft>
                          <a:spcPts val="0"/>
                        </a:spcAft>
                        <a:buNone/>
                      </a:pPr>
                      <a:r>
                        <a:rPr lang="en">
                          <a:solidFill>
                            <a:schemeClr val="dk1"/>
                          </a:solidFill>
                        </a:rPr>
                        <a:t>Expand tablet features</a:t>
                      </a:r>
                      <a:endParaRPr>
                        <a:solidFill>
                          <a:schemeClr val="dk1"/>
                        </a:solidFill>
                      </a:endParaRPr>
                    </a:p>
                  </a:txBody>
                  <a:tcPr marT="91425" marB="91425" marR="91425" marL="91425" anchor="ctr">
                    <a:solidFill>
                      <a:schemeClr val="lt1"/>
                    </a:solidFill>
                  </a:tcPr>
                </a:tc>
                <a:tc>
                  <a:txBody>
                    <a:bodyPr/>
                    <a:lstStyle/>
                    <a:p>
                      <a:pPr indent="0" lvl="0" marL="0" rtl="0" algn="l">
                        <a:spcBef>
                          <a:spcPts val="0"/>
                        </a:spcBef>
                        <a:spcAft>
                          <a:spcPts val="0"/>
                        </a:spcAft>
                        <a:buNone/>
                      </a:pPr>
                      <a:r>
                        <a:rPr lang="en">
                          <a:solidFill>
                            <a:schemeClr val="dk1"/>
                          </a:solidFill>
                        </a:rPr>
                        <a:t>Investigate new features like social media integration, reservation, videos, etc.</a:t>
                      </a:r>
                      <a:endParaRPr>
                        <a:solidFill>
                          <a:schemeClr val="dk1"/>
                        </a:solidFill>
                      </a:endParaRPr>
                    </a:p>
                  </a:txBody>
                  <a:tcPr marT="91425" marB="91425" marR="91425" marL="91425" anchor="ctr">
                    <a:solidFill>
                      <a:schemeClr val="lt1"/>
                    </a:solidFill>
                  </a:tcPr>
                </a:tc>
                <a:tc>
                  <a:txBody>
                    <a:bodyPr/>
                    <a:lstStyle/>
                    <a:p>
                      <a:pPr indent="0" lvl="0" marL="0" rtl="0" algn="l">
                        <a:spcBef>
                          <a:spcPts val="0"/>
                        </a:spcBef>
                        <a:spcAft>
                          <a:spcPts val="0"/>
                        </a:spcAft>
                        <a:buNone/>
                      </a:pPr>
                      <a:r>
                        <a:rPr lang="en">
                          <a:solidFill>
                            <a:schemeClr val="dk1"/>
                          </a:solidFill>
                        </a:rPr>
                        <a:t>Q4</a:t>
                      </a:r>
                      <a:endParaRPr>
                        <a:solidFill>
                          <a:schemeClr val="dk1"/>
                        </a:solidFill>
                      </a:endParaRPr>
                    </a:p>
                  </a:txBody>
                  <a:tcPr marT="91425" marB="91425" marR="91425" marL="91425" anchor="ctr">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