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2679633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2679633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2679633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2679633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2679633d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2679633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49dbba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049dbba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2679633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2679633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679633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679633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3D85C6"/>
              </a:solidFill>
            </a:endParaRPr>
          </a:p>
        </p:txBody>
      </p:sp>
      <p:sp>
        <p:nvSpPr>
          <p:cNvPr id="56" name="Google Shape;56;p13"/>
          <p:cNvSpPr/>
          <p:nvPr/>
        </p:nvSpPr>
        <p:spPr>
          <a:xfrm>
            <a:off x="164900" y="1232875"/>
            <a:ext cx="8818500" cy="22695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Tablet Test Launch:Customer </a:t>
            </a:r>
            <a:endParaRPr b="1" sz="2400">
              <a:solidFill>
                <a:schemeClr val="lt1"/>
              </a:solidFill>
            </a:endParaRPr>
          </a:p>
          <a:p>
            <a:pPr indent="0" lvl="0" marL="0" rtl="0" algn="ctr">
              <a:spcBef>
                <a:spcPts val="0"/>
              </a:spcBef>
              <a:spcAft>
                <a:spcPts val="0"/>
              </a:spcAft>
              <a:buClr>
                <a:schemeClr val="dk1"/>
              </a:buClr>
              <a:buSzPts val="1100"/>
              <a:buFont typeface="Arial"/>
              <a:buNone/>
            </a:pPr>
            <a:r>
              <a:rPr b="1" lang="en" sz="2400">
                <a:solidFill>
                  <a:schemeClr val="lt1"/>
                </a:solidFill>
              </a:rPr>
              <a:t> Survey Results &amp; Next Steps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nvSpPr>
        <p:spPr>
          <a:xfrm>
            <a:off x="371400" y="320800"/>
            <a:ext cx="2318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2"/>
                </a:solidFill>
              </a:rPr>
              <a:t>Summary</a:t>
            </a:r>
            <a:endParaRPr i="1" sz="2400">
              <a:solidFill>
                <a:schemeClr val="dk2"/>
              </a:solidFill>
            </a:endParaRPr>
          </a:p>
        </p:txBody>
      </p:sp>
      <p:sp>
        <p:nvSpPr>
          <p:cNvPr id="64" name="Google Shape;64;p14"/>
          <p:cNvSpPr txBox="1"/>
          <p:nvPr/>
        </p:nvSpPr>
        <p:spPr>
          <a:xfrm>
            <a:off x="781200" y="1075750"/>
            <a:ext cx="7315800" cy="11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rPr>
              <a:t>Our team successfully test launched the Tablet rollout at 2 of the Sauce &amp; Spoon locations. We achieved this rollout after working with our </a:t>
            </a:r>
            <a:r>
              <a:rPr lang="en" sz="1600">
                <a:solidFill>
                  <a:schemeClr val="dk2"/>
                </a:solidFill>
              </a:rPr>
              <a:t>consultant</a:t>
            </a:r>
            <a:r>
              <a:rPr lang="en" sz="1600">
                <a:solidFill>
                  <a:schemeClr val="dk2"/>
                </a:solidFill>
              </a:rPr>
              <a:t> Seydou to research and select a tablet system, and then worked with both our in-house team and out-of-house vendor terrific Tablets to design content for the tablets and have them integrated with our current POS software.</a:t>
            </a:r>
            <a:endParaRPr sz="1600">
              <a:solidFill>
                <a:schemeClr val="dk2"/>
              </a:solidFill>
            </a:endParaRPr>
          </a:p>
          <a:p>
            <a:pPr indent="0" lvl="0" marL="0" rtl="0" algn="l">
              <a:lnSpc>
                <a:spcPct val="115000"/>
              </a:lnSpc>
              <a:spcBef>
                <a:spcPts val="0"/>
              </a:spcBef>
              <a:spcAft>
                <a:spcPts val="0"/>
              </a:spcAft>
              <a:buNone/>
            </a:pPr>
            <a:r>
              <a:t/>
            </a:r>
            <a:endParaRPr sz="1600">
              <a:solidFill>
                <a:schemeClr val="dk2"/>
              </a:solidFill>
            </a:endParaRPr>
          </a:p>
          <a:p>
            <a:pPr indent="0" lvl="0" marL="0" rtl="0" algn="l">
              <a:lnSpc>
                <a:spcPct val="115000"/>
              </a:lnSpc>
              <a:spcBef>
                <a:spcPts val="0"/>
              </a:spcBef>
              <a:spcAft>
                <a:spcPts val="0"/>
              </a:spcAft>
              <a:buNone/>
            </a:pPr>
            <a:r>
              <a:rPr lang="en" sz="1600">
                <a:solidFill>
                  <a:schemeClr val="dk2"/>
                </a:solidFill>
              </a:rPr>
              <a:t>After completing 2 round of training, we have performed a test launch in both the locations where 50 customers engaged with the new tablet experience, and then completed a digital survey afterwards.</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txBox="1"/>
          <p:nvPr/>
        </p:nvSpPr>
        <p:spPr>
          <a:xfrm>
            <a:off x="358600" y="359225"/>
            <a:ext cx="21003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2"/>
                </a:solidFill>
              </a:rPr>
              <a:t>Overview</a:t>
            </a:r>
            <a:endParaRPr i="1" sz="3000">
              <a:solidFill>
                <a:schemeClr val="dk2"/>
              </a:solidFill>
            </a:endParaRPr>
          </a:p>
        </p:txBody>
      </p:sp>
      <p:sp>
        <p:nvSpPr>
          <p:cNvPr id="72" name="Google Shape;72;p15"/>
          <p:cNvSpPr txBox="1"/>
          <p:nvPr/>
        </p:nvSpPr>
        <p:spPr>
          <a:xfrm>
            <a:off x="947675" y="967025"/>
            <a:ext cx="7556100" cy="3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The survey was designed to collect data on customer satisfaction. We hoped to answer questions to be like:</a:t>
            </a:r>
            <a:endParaRPr b="1"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Are the customers having a better dining experience with our new tablets?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Are the tablets saving time?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Do the tablets worked as expected?</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Are the customer </a:t>
            </a:r>
            <a:r>
              <a:rPr lang="en" sz="1600">
                <a:solidFill>
                  <a:schemeClr val="dk2"/>
                </a:solidFill>
              </a:rPr>
              <a:t>receiving</a:t>
            </a:r>
            <a:r>
              <a:rPr lang="en" sz="1600">
                <a:solidFill>
                  <a:schemeClr val="dk2"/>
                </a:solidFill>
              </a:rPr>
              <a:t> the correct orders?</a:t>
            </a:r>
            <a:endParaRPr sz="1600">
              <a:solidFill>
                <a:schemeClr val="dk2"/>
              </a:solidFill>
            </a:endParaRPr>
          </a:p>
          <a:p>
            <a:pPr indent="0" lvl="0" marL="0" rtl="0" algn="l">
              <a:spcBef>
                <a:spcPts val="0"/>
              </a:spcBef>
              <a:spcAft>
                <a:spcPts val="0"/>
              </a:spcAft>
              <a:buNone/>
            </a:pPr>
            <a:r>
              <a:rPr b="1" lang="en" sz="1600">
                <a:solidFill>
                  <a:schemeClr val="dk2"/>
                </a:solidFill>
              </a:rPr>
              <a:t>Through consulting experts, looking at the past projects, and conducting research we determined indicators including results such as:</a:t>
            </a:r>
            <a:endParaRPr b="1"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 average ticket time is 8 minutes or less for appetizers and 12-15 minutes for entrees.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Average checkout time for guest is less than 1 minute.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Less than 5% of the customer who used the tablet reported technical issues each week.</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98% of the customer got the accurate order.</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txBox="1"/>
          <p:nvPr/>
        </p:nvSpPr>
        <p:spPr>
          <a:xfrm>
            <a:off x="2335150" y="-553075"/>
            <a:ext cx="589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0" name="Google Shape;80;p16"/>
          <p:cNvSpPr txBox="1"/>
          <p:nvPr/>
        </p:nvSpPr>
        <p:spPr>
          <a:xfrm>
            <a:off x="337975" y="175350"/>
            <a:ext cx="19050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2"/>
                </a:solidFill>
              </a:rPr>
              <a:t>Findings</a:t>
            </a:r>
            <a:endParaRPr i="1" sz="2400">
              <a:solidFill>
                <a:schemeClr val="dk2"/>
              </a:solidFill>
            </a:endParaRPr>
          </a:p>
        </p:txBody>
      </p:sp>
      <p:pic>
        <p:nvPicPr>
          <p:cNvPr id="81" name="Google Shape;81;p16" title="How to was it to order from the menu on the tablet?"/>
          <p:cNvPicPr preferRelativeResize="0"/>
          <p:nvPr/>
        </p:nvPicPr>
        <p:blipFill rotWithShape="1">
          <a:blip r:embed="rId3">
            <a:alphaModFix/>
          </a:blip>
          <a:srcRect b="10905" l="2791" r="5967" t="4355"/>
          <a:stretch/>
        </p:blipFill>
        <p:spPr>
          <a:xfrm>
            <a:off x="771675" y="662513"/>
            <a:ext cx="7589400" cy="381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7" title="How would you rate the experience vs. a traditional experience with a waiter?"/>
          <p:cNvPicPr preferRelativeResize="0"/>
          <p:nvPr/>
        </p:nvPicPr>
        <p:blipFill rotWithShape="1">
          <a:blip r:embed="rId3">
            <a:alphaModFix/>
          </a:blip>
          <a:srcRect b="13099" l="-1516" r="6124" t="4145"/>
          <a:stretch/>
        </p:blipFill>
        <p:spPr>
          <a:xfrm>
            <a:off x="813225" y="669475"/>
            <a:ext cx="7517550" cy="4269850"/>
          </a:xfrm>
          <a:prstGeom prst="rect">
            <a:avLst/>
          </a:prstGeom>
          <a:noFill/>
          <a:ln cap="flat" cmpd="sng" w="9525">
            <a:solidFill>
              <a:schemeClr val="lt1"/>
            </a:solidFill>
            <a:prstDash val="solid"/>
            <a:round/>
            <a:headEnd len="sm" w="sm" type="none"/>
            <a:tailEnd len="sm" w="sm" type="none"/>
          </a:ln>
        </p:spPr>
      </p:pic>
      <p:sp>
        <p:nvSpPr>
          <p:cNvPr id="89" name="Google Shape;89;p17"/>
          <p:cNvSpPr txBox="1"/>
          <p:nvPr/>
        </p:nvSpPr>
        <p:spPr>
          <a:xfrm>
            <a:off x="2335150" y="-553075"/>
            <a:ext cx="589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0" name="Google Shape;90;p17"/>
          <p:cNvSpPr txBox="1"/>
          <p:nvPr/>
        </p:nvSpPr>
        <p:spPr>
          <a:xfrm>
            <a:off x="337975" y="175350"/>
            <a:ext cx="19050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2"/>
                </a:solidFill>
              </a:rPr>
              <a:t>Findings</a:t>
            </a:r>
            <a:endParaRPr i="1" sz="2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8"/>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8"/>
          <p:cNvSpPr txBox="1"/>
          <p:nvPr/>
        </p:nvSpPr>
        <p:spPr>
          <a:xfrm>
            <a:off x="368700" y="389200"/>
            <a:ext cx="17718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8" name="Google Shape;98;p18"/>
          <p:cNvSpPr txBox="1"/>
          <p:nvPr/>
        </p:nvSpPr>
        <p:spPr>
          <a:xfrm>
            <a:off x="542825" y="1413375"/>
            <a:ext cx="3216000" cy="27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b="1" lang="en" sz="1500">
                <a:solidFill>
                  <a:schemeClr val="dk2"/>
                </a:solidFill>
              </a:rPr>
              <a:t>Some comments were:</a:t>
            </a:r>
            <a:endParaRPr b="1" sz="1500">
              <a:solidFill>
                <a:schemeClr val="dk2"/>
              </a:solidFill>
            </a:endParaRPr>
          </a:p>
          <a:p>
            <a:pPr indent="0" lvl="0" marL="0" rtl="0" algn="l">
              <a:spcBef>
                <a:spcPts val="0"/>
              </a:spcBef>
              <a:spcAft>
                <a:spcPts val="0"/>
              </a:spcAft>
              <a:buNone/>
            </a:pPr>
            <a:r>
              <a:t/>
            </a:r>
            <a:endParaRPr b="1" sz="16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“Entree was overcooked”</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 asked for a side of fries and got mashed potatoes”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“Didn’t make the substitution I wanted”</a:t>
            </a:r>
            <a:endParaRPr>
              <a:solidFill>
                <a:schemeClr val="dk2"/>
              </a:solidFill>
            </a:endParaRPr>
          </a:p>
        </p:txBody>
      </p:sp>
      <p:sp>
        <p:nvSpPr>
          <p:cNvPr id="99" name="Google Shape;99;p18"/>
          <p:cNvSpPr txBox="1"/>
          <p:nvPr/>
        </p:nvSpPr>
        <p:spPr>
          <a:xfrm>
            <a:off x="5150450" y="834675"/>
            <a:ext cx="3216000" cy="39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Recommendations:</a:t>
            </a:r>
            <a:endParaRPr b="1" sz="1500">
              <a:solidFill>
                <a:schemeClr val="dk2"/>
              </a:solidFill>
            </a:endParaRPr>
          </a:p>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rPr b="1" lang="en" sz="1500">
                <a:solidFill>
                  <a:schemeClr val="dk2"/>
                </a:solidFill>
              </a:rPr>
              <a:t>1) </a:t>
            </a:r>
            <a:r>
              <a:rPr b="1" lang="en" sz="1500">
                <a:solidFill>
                  <a:schemeClr val="dk2"/>
                </a:solidFill>
              </a:rPr>
              <a:t>Training on how to introduce software for kitchen staff:</a:t>
            </a:r>
            <a:endParaRPr b="1" sz="1500">
              <a:solidFill>
                <a:schemeClr val="dk2"/>
              </a:solidFill>
            </a:endParaRPr>
          </a:p>
          <a:p>
            <a:pPr indent="0" lvl="0" marL="457200" rtl="0" algn="l">
              <a:spcBef>
                <a:spcPts val="0"/>
              </a:spcBef>
              <a:spcAft>
                <a:spcPts val="0"/>
              </a:spcAft>
              <a:buNone/>
            </a:pPr>
            <a:r>
              <a:t/>
            </a:r>
            <a:endParaRPr b="1" sz="1600">
              <a:solidFill>
                <a:schemeClr val="dk2"/>
              </a:solidFill>
            </a:endParaRPr>
          </a:p>
          <a:p>
            <a:pPr indent="0" lvl="0" marL="457200" rtl="0" algn="l">
              <a:spcBef>
                <a:spcPts val="0"/>
              </a:spcBef>
              <a:spcAft>
                <a:spcPts val="0"/>
              </a:spcAft>
              <a:buNone/>
            </a:pPr>
            <a:r>
              <a:rPr lang="en">
                <a:solidFill>
                  <a:schemeClr val="dk2"/>
                </a:solidFill>
              </a:rPr>
              <a:t>The point of the tablets was to increase the accuracy of order, and having the wrong order come to their table negatively impacts </a:t>
            </a:r>
            <a:r>
              <a:rPr lang="en">
                <a:solidFill>
                  <a:schemeClr val="dk2"/>
                </a:solidFill>
              </a:rPr>
              <a:t>their</a:t>
            </a:r>
            <a:r>
              <a:rPr lang="en">
                <a:solidFill>
                  <a:schemeClr val="dk2"/>
                </a:solidFill>
              </a:rPr>
              <a:t> impression of the new tablets. I want to hold  I want to hold another short training on how to introduce the tablet with the BOH staff.</a:t>
            </a:r>
            <a:endParaRPr>
              <a:solidFill>
                <a:schemeClr val="dk2"/>
              </a:solidFill>
            </a:endParaRPr>
          </a:p>
        </p:txBody>
      </p:sp>
      <p:cxnSp>
        <p:nvCxnSpPr>
          <p:cNvPr id="100" name="Google Shape;100;p18"/>
          <p:cNvCxnSpPr/>
          <p:nvPr/>
        </p:nvCxnSpPr>
        <p:spPr>
          <a:xfrm>
            <a:off x="4496200" y="1444125"/>
            <a:ext cx="10200" cy="29190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8"/>
          <p:cNvSpPr txBox="1"/>
          <p:nvPr/>
        </p:nvSpPr>
        <p:spPr>
          <a:xfrm>
            <a:off x="327750" y="348225"/>
            <a:ext cx="24786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2"/>
                </a:solidFill>
              </a:rPr>
              <a:t>Next Steps</a:t>
            </a:r>
            <a:endParaRPr i="1" sz="2400">
              <a:solidFill>
                <a:schemeClr val="dk2"/>
              </a:solidFill>
            </a:endParaRPr>
          </a:p>
        </p:txBody>
      </p:sp>
      <p:sp>
        <p:nvSpPr>
          <p:cNvPr id="102" name="Google Shape;102;p18"/>
          <p:cNvSpPr/>
          <p:nvPr/>
        </p:nvSpPr>
        <p:spPr>
          <a:xfrm>
            <a:off x="675975" y="1546525"/>
            <a:ext cx="2939400" cy="1025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2"/>
                </a:solidFill>
              </a:rPr>
              <a:t>28 %</a:t>
            </a:r>
            <a:r>
              <a:rPr lang="en" sz="1600">
                <a:solidFill>
                  <a:schemeClr val="dk2"/>
                </a:solidFill>
              </a:rPr>
              <a:t> </a:t>
            </a:r>
            <a:r>
              <a:rPr lang="en">
                <a:solidFill>
                  <a:schemeClr val="dk2"/>
                </a:solidFill>
              </a:rPr>
              <a:t>of customers responded that the kitchen did not prepare their order correctly.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78525" y="94225"/>
            <a:ext cx="8975700" cy="4955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9"/>
          <p:cNvSpPr/>
          <p:nvPr/>
        </p:nvSpPr>
        <p:spPr>
          <a:xfrm>
            <a:off x="164900" y="196325"/>
            <a:ext cx="8810700" cy="4743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9"/>
          <p:cNvSpPr txBox="1"/>
          <p:nvPr/>
        </p:nvSpPr>
        <p:spPr>
          <a:xfrm>
            <a:off x="327750" y="292500"/>
            <a:ext cx="28986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2"/>
                </a:solidFill>
              </a:rPr>
              <a:t>Next Steps</a:t>
            </a:r>
            <a:endParaRPr i="1" sz="2400">
              <a:solidFill>
                <a:schemeClr val="dk2"/>
              </a:solidFill>
            </a:endParaRPr>
          </a:p>
        </p:txBody>
      </p:sp>
      <p:sp>
        <p:nvSpPr>
          <p:cNvPr id="110" name="Google Shape;110;p19"/>
          <p:cNvSpPr/>
          <p:nvPr/>
        </p:nvSpPr>
        <p:spPr>
          <a:xfrm>
            <a:off x="665725" y="942250"/>
            <a:ext cx="7794000" cy="952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14% of the customer responded having a neutral experience </a:t>
            </a:r>
            <a:r>
              <a:rPr lang="en"/>
              <a:t>with</a:t>
            </a:r>
            <a:r>
              <a:rPr lang="en"/>
              <a:t> tablets </a:t>
            </a:r>
            <a:r>
              <a:rPr b="1" lang="en"/>
              <a:t>14% having a negative experience</a:t>
            </a:r>
            <a:endParaRPr b="1"/>
          </a:p>
        </p:txBody>
      </p:sp>
      <p:sp>
        <p:nvSpPr>
          <p:cNvPr id="111" name="Google Shape;111;p19"/>
          <p:cNvSpPr txBox="1"/>
          <p:nvPr/>
        </p:nvSpPr>
        <p:spPr>
          <a:xfrm>
            <a:off x="829600" y="2386375"/>
            <a:ext cx="3277500" cy="21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1) Training on how to introduce software for servers:</a:t>
            </a:r>
            <a:endParaRPr b="1"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Someone’s first exposure to a new technology and a new way of experiencing dining in your business is key to their impression of the tablets. I want to hold another short training on how to introduce the tablet with the servers, and send out an email to all wait staff where they can ask questions on the tablets anonymously that will be answered by myself,Deanna, and Seydou.</a:t>
            </a:r>
            <a:endParaRPr sz="1200">
              <a:solidFill>
                <a:schemeClr val="dk2"/>
              </a:solidFill>
            </a:endParaRPr>
          </a:p>
        </p:txBody>
      </p:sp>
      <p:sp>
        <p:nvSpPr>
          <p:cNvPr id="112" name="Google Shape;112;p19"/>
          <p:cNvSpPr txBox="1"/>
          <p:nvPr/>
        </p:nvSpPr>
        <p:spPr>
          <a:xfrm>
            <a:off x="5099250" y="2386375"/>
            <a:ext cx="3277500" cy="21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2) Adjust Tablet layouts:</a:t>
            </a:r>
            <a:endParaRPr b="1" sz="1200">
              <a:solidFill>
                <a:schemeClr val="dk2"/>
              </a:solidFill>
            </a:endParaRPr>
          </a:p>
          <a:p>
            <a:pPr indent="0" lvl="0" marL="0" rtl="0" algn="l">
              <a:spcBef>
                <a:spcPts val="0"/>
              </a:spcBef>
              <a:spcAft>
                <a:spcPts val="0"/>
              </a:spcAft>
              <a:buNone/>
            </a:pPr>
            <a:r>
              <a:t/>
            </a:r>
            <a:endParaRPr b="1" sz="1200">
              <a:solidFill>
                <a:schemeClr val="dk2"/>
              </a:solidFill>
            </a:endParaRPr>
          </a:p>
          <a:p>
            <a:pPr indent="0" lvl="0" marL="0" rtl="0" algn="l">
              <a:spcBef>
                <a:spcPts val="0"/>
              </a:spcBef>
              <a:spcAft>
                <a:spcPts val="0"/>
              </a:spcAft>
              <a:buNone/>
            </a:pPr>
            <a:r>
              <a:rPr lang="en" sz="1200">
                <a:solidFill>
                  <a:schemeClr val="dk2"/>
                </a:solidFill>
              </a:rPr>
              <a:t>Deanna and I need to reassess the layout of the tablet pages, and regorganize and adjust where needed. For example, the menu page first, instead of an introduction message where steps are needed to view the selections. Once a plan is ready, we will schedule a time with </a:t>
            </a:r>
            <a:r>
              <a:rPr lang="en" sz="1200">
                <a:solidFill>
                  <a:schemeClr val="dk2"/>
                </a:solidFill>
              </a:rPr>
              <a:t>Terrific</a:t>
            </a:r>
            <a:r>
              <a:rPr lang="en" sz="1200">
                <a:solidFill>
                  <a:schemeClr val="dk2"/>
                </a:solidFill>
              </a:rPr>
              <a:t>. Tablets to update the tablets layouts.</a:t>
            </a:r>
            <a:endParaRPr sz="1200">
              <a:solidFill>
                <a:schemeClr val="dk2"/>
              </a:solidFill>
            </a:endParaRPr>
          </a:p>
        </p:txBody>
      </p:sp>
      <p:cxnSp>
        <p:nvCxnSpPr>
          <p:cNvPr id="113" name="Google Shape;113;p19"/>
          <p:cNvCxnSpPr/>
          <p:nvPr/>
        </p:nvCxnSpPr>
        <p:spPr>
          <a:xfrm>
            <a:off x="4578150" y="2386375"/>
            <a:ext cx="20400" cy="228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