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75534D-24A2-C3F4-A946-A6FC5E65F601}" v="1851" dt="2024-10-17T12:33:41.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FCF2CC-B803-842E-CB4B-81CE4061B6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iamneo</a:t>
            </a:r>
          </a:p>
        </p:txBody>
      </p:sp>
      <p:sp>
        <p:nvSpPr>
          <p:cNvPr id="3" name="Date Placeholder 2">
            <a:extLst>
              <a:ext uri="{FF2B5EF4-FFF2-40B4-BE49-F238E27FC236}">
                <a16:creationId xmlns:a16="http://schemas.microsoft.com/office/drawing/2014/main" id="{43276EC6-5FA7-AB9D-6127-B93E10DE67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A0AF5D-6879-4484-BF8C-83C2B639B1CF}" type="datetimeFigureOut">
              <a:rPr lang="en-IN" smtClean="0"/>
              <a:t>17-10-2024</a:t>
            </a:fld>
            <a:endParaRPr lang="en-IN"/>
          </a:p>
        </p:txBody>
      </p:sp>
      <p:sp>
        <p:nvSpPr>
          <p:cNvPr id="4" name="Footer Placeholder 3">
            <a:extLst>
              <a:ext uri="{FF2B5EF4-FFF2-40B4-BE49-F238E27FC236}">
                <a16:creationId xmlns:a16="http://schemas.microsoft.com/office/drawing/2014/main" id="{413718D9-A086-B012-0F51-EC5F8A1016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18F240B-3729-BD07-42AA-4C615AD044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51C9F8-8A7A-4B8C-A1A5-80BA6EAD5AAF}" type="slidenum">
              <a:rPr lang="en-IN" smtClean="0"/>
              <a:t>‹#›</a:t>
            </a:fld>
            <a:endParaRPr lang="en-IN"/>
          </a:p>
        </p:txBody>
      </p:sp>
    </p:spTree>
    <p:extLst>
      <p:ext uri="{BB962C8B-B14F-4D97-AF65-F5344CB8AC3E}">
        <p14:creationId xmlns:p14="http://schemas.microsoft.com/office/powerpoint/2010/main" val="410467080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iamneo</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B40E6B-4DE9-4C2A-81A0-F4C0D289F359}"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81BC8-BD05-47EE-BD91-10B550712AFA}" type="slidenum">
              <a:rPr lang="en-IN" smtClean="0"/>
              <a:t>‹#›</a:t>
            </a:fld>
            <a:endParaRPr lang="en-IN"/>
          </a:p>
        </p:txBody>
      </p:sp>
    </p:spTree>
    <p:extLst>
      <p:ext uri="{BB962C8B-B14F-4D97-AF65-F5344CB8AC3E}">
        <p14:creationId xmlns:p14="http://schemas.microsoft.com/office/powerpoint/2010/main" val="180619806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EB44-EBEF-51EA-D472-6F3203C318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081CF9-0BF0-1996-4817-7140A3755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873160-C907-7849-3408-5723E3FDEBE1}"/>
              </a:ext>
            </a:extLst>
          </p:cNvPr>
          <p:cNvSpPr>
            <a:spLocks noGrp="1"/>
          </p:cNvSpPr>
          <p:nvPr>
            <p:ph type="dt" sz="half" idx="10"/>
          </p:nvPr>
        </p:nvSpPr>
        <p:spPr/>
        <p:txBody>
          <a:bodyPr/>
          <a:lstStyle/>
          <a:p>
            <a:fld id="{004A9AB8-BA3A-470F-BE86-0DF89EC57D80}" type="datetime1">
              <a:rPr lang="en-IN" smtClean="0"/>
              <a:t>17-10-2024</a:t>
            </a:fld>
            <a:endParaRPr lang="en-IN"/>
          </a:p>
        </p:txBody>
      </p:sp>
      <p:sp>
        <p:nvSpPr>
          <p:cNvPr id="5" name="Footer Placeholder 4">
            <a:extLst>
              <a:ext uri="{FF2B5EF4-FFF2-40B4-BE49-F238E27FC236}">
                <a16:creationId xmlns:a16="http://schemas.microsoft.com/office/drawing/2014/main" id="{6108D43D-8672-4B1F-FBD1-35F322067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5F488-152E-A9C7-B36A-54D4D12A0C5A}"/>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354969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11E4-7FAB-29EA-0F09-F93FD5AA4B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993A4-6333-F163-0658-9F91A1A803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8CBBE7-D5EF-B736-50BA-51F6D3A83492}"/>
              </a:ext>
            </a:extLst>
          </p:cNvPr>
          <p:cNvSpPr>
            <a:spLocks noGrp="1"/>
          </p:cNvSpPr>
          <p:nvPr>
            <p:ph type="dt" sz="half" idx="10"/>
          </p:nvPr>
        </p:nvSpPr>
        <p:spPr/>
        <p:txBody>
          <a:bodyPr/>
          <a:lstStyle/>
          <a:p>
            <a:fld id="{10A0B686-67C5-40A2-AA32-B93084899E90}" type="datetime1">
              <a:rPr lang="en-IN" smtClean="0"/>
              <a:t>17-10-2024</a:t>
            </a:fld>
            <a:endParaRPr lang="en-IN"/>
          </a:p>
        </p:txBody>
      </p:sp>
      <p:sp>
        <p:nvSpPr>
          <p:cNvPr id="5" name="Footer Placeholder 4">
            <a:extLst>
              <a:ext uri="{FF2B5EF4-FFF2-40B4-BE49-F238E27FC236}">
                <a16:creationId xmlns:a16="http://schemas.microsoft.com/office/drawing/2014/main" id="{697014A0-011A-D826-AC1D-B8A9A4644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2B2C7-AB4A-CE81-A14D-6F9F42DC685C}"/>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319488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090B1F-F995-E29A-7074-25DE0E7A3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F46806-1A76-E789-F631-8E3C563990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80D582-C252-E771-FA5C-62F5D462CD42}"/>
              </a:ext>
            </a:extLst>
          </p:cNvPr>
          <p:cNvSpPr>
            <a:spLocks noGrp="1"/>
          </p:cNvSpPr>
          <p:nvPr>
            <p:ph type="dt" sz="half" idx="10"/>
          </p:nvPr>
        </p:nvSpPr>
        <p:spPr/>
        <p:txBody>
          <a:bodyPr/>
          <a:lstStyle/>
          <a:p>
            <a:fld id="{90142C4A-C7C7-42A7-A619-87DBCC847FE4}" type="datetime1">
              <a:rPr lang="en-IN" smtClean="0"/>
              <a:t>17-10-2024</a:t>
            </a:fld>
            <a:endParaRPr lang="en-IN"/>
          </a:p>
        </p:txBody>
      </p:sp>
      <p:sp>
        <p:nvSpPr>
          <p:cNvPr id="5" name="Footer Placeholder 4">
            <a:extLst>
              <a:ext uri="{FF2B5EF4-FFF2-40B4-BE49-F238E27FC236}">
                <a16:creationId xmlns:a16="http://schemas.microsoft.com/office/drawing/2014/main" id="{147D1B37-F207-C25C-8E02-ED5A40B22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9520B-A12D-8AE4-E1C9-CAAF7D9A0BAF}"/>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276550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3A1F-075C-BB0B-FC09-ECD17BCEC9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5BAA08-D074-22FD-9D4F-EE87876AC8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82690A-A397-CC2C-E54C-F45C02FE1A55}"/>
              </a:ext>
            </a:extLst>
          </p:cNvPr>
          <p:cNvSpPr>
            <a:spLocks noGrp="1"/>
          </p:cNvSpPr>
          <p:nvPr>
            <p:ph type="dt" sz="half" idx="10"/>
          </p:nvPr>
        </p:nvSpPr>
        <p:spPr/>
        <p:txBody>
          <a:bodyPr/>
          <a:lstStyle/>
          <a:p>
            <a:fld id="{DE19E8DB-6F3E-4F8C-AB78-85AA9B340FEB}" type="datetime1">
              <a:rPr lang="en-IN" smtClean="0"/>
              <a:t>17-10-2024</a:t>
            </a:fld>
            <a:endParaRPr lang="en-IN"/>
          </a:p>
        </p:txBody>
      </p:sp>
      <p:sp>
        <p:nvSpPr>
          <p:cNvPr id="5" name="Footer Placeholder 4">
            <a:extLst>
              <a:ext uri="{FF2B5EF4-FFF2-40B4-BE49-F238E27FC236}">
                <a16:creationId xmlns:a16="http://schemas.microsoft.com/office/drawing/2014/main" id="{7A9AFC17-FC33-2CF0-34EC-F118E2834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F9A08-4C28-E1E5-BF01-633AE63682B2}"/>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1447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9B47-4CC0-24EC-86C6-3DD634371C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BE0747-EF56-33C3-EBF8-3235DD2333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2FF45-07B7-9759-BE3A-E5733C0FA707}"/>
              </a:ext>
            </a:extLst>
          </p:cNvPr>
          <p:cNvSpPr>
            <a:spLocks noGrp="1"/>
          </p:cNvSpPr>
          <p:nvPr>
            <p:ph type="dt" sz="half" idx="10"/>
          </p:nvPr>
        </p:nvSpPr>
        <p:spPr/>
        <p:txBody>
          <a:bodyPr/>
          <a:lstStyle/>
          <a:p>
            <a:fld id="{B9055F87-6CBF-448A-B1CA-DA9BC0331D34}" type="datetime1">
              <a:rPr lang="en-IN" smtClean="0"/>
              <a:t>17-10-2024</a:t>
            </a:fld>
            <a:endParaRPr lang="en-IN"/>
          </a:p>
        </p:txBody>
      </p:sp>
      <p:sp>
        <p:nvSpPr>
          <p:cNvPr id="5" name="Footer Placeholder 4">
            <a:extLst>
              <a:ext uri="{FF2B5EF4-FFF2-40B4-BE49-F238E27FC236}">
                <a16:creationId xmlns:a16="http://schemas.microsoft.com/office/drawing/2014/main" id="{46463FE7-E7EF-9769-C126-99395A1805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4C6B18-DD1E-2D19-819A-57BC07BDF4B2}"/>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140793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219B-B358-3CEB-74F4-BFC648493F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F23D23-3277-99B3-8614-EC8C8237D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773FFD-4E40-0803-BE35-3400132173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CA2714-AD5C-E3DA-DE8D-D9670194FF4E}"/>
              </a:ext>
            </a:extLst>
          </p:cNvPr>
          <p:cNvSpPr>
            <a:spLocks noGrp="1"/>
          </p:cNvSpPr>
          <p:nvPr>
            <p:ph type="dt" sz="half" idx="10"/>
          </p:nvPr>
        </p:nvSpPr>
        <p:spPr/>
        <p:txBody>
          <a:bodyPr/>
          <a:lstStyle/>
          <a:p>
            <a:fld id="{9F193236-5EDE-4B62-8199-4E2454D70B6C}" type="datetime1">
              <a:rPr lang="en-IN" smtClean="0"/>
              <a:t>17-10-2024</a:t>
            </a:fld>
            <a:endParaRPr lang="en-IN"/>
          </a:p>
        </p:txBody>
      </p:sp>
      <p:sp>
        <p:nvSpPr>
          <p:cNvPr id="6" name="Footer Placeholder 5">
            <a:extLst>
              <a:ext uri="{FF2B5EF4-FFF2-40B4-BE49-F238E27FC236}">
                <a16:creationId xmlns:a16="http://schemas.microsoft.com/office/drawing/2014/main" id="{6252D2D5-331E-3D0E-7DD9-07CCC925F3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A3688A-DD27-0C13-11B9-9608DA52A0B8}"/>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328938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FAC2-41D4-8C72-59B6-700E7C1122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838993-CD57-3F19-0FCB-79B1463E93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4D95E8-13DC-8CC6-8C04-4EF9D6EA7D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E5688-8CBE-5A4E-6DDB-0C89EE6E5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6C6B0-486F-E8C5-177B-DDFE611DE5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0ED346-797F-3FEB-0F5D-7A0742C2C0CF}"/>
              </a:ext>
            </a:extLst>
          </p:cNvPr>
          <p:cNvSpPr>
            <a:spLocks noGrp="1"/>
          </p:cNvSpPr>
          <p:nvPr>
            <p:ph type="dt" sz="half" idx="10"/>
          </p:nvPr>
        </p:nvSpPr>
        <p:spPr/>
        <p:txBody>
          <a:bodyPr/>
          <a:lstStyle/>
          <a:p>
            <a:fld id="{43FDD3B4-C011-4662-8074-E6747FA4C26A}" type="datetime1">
              <a:rPr lang="en-IN" smtClean="0"/>
              <a:t>17-10-2024</a:t>
            </a:fld>
            <a:endParaRPr lang="en-IN"/>
          </a:p>
        </p:txBody>
      </p:sp>
      <p:sp>
        <p:nvSpPr>
          <p:cNvPr id="8" name="Footer Placeholder 7">
            <a:extLst>
              <a:ext uri="{FF2B5EF4-FFF2-40B4-BE49-F238E27FC236}">
                <a16:creationId xmlns:a16="http://schemas.microsoft.com/office/drawing/2014/main" id="{3198AE6E-6637-C60C-595D-48F055B145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CB1686-14B3-7958-CA33-31CA6386DD11}"/>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247903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1B41-259D-F25F-6ECE-EAE565B90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07F1A4-0F84-BD8E-31D4-4031F3CCC633}"/>
              </a:ext>
            </a:extLst>
          </p:cNvPr>
          <p:cNvSpPr>
            <a:spLocks noGrp="1"/>
          </p:cNvSpPr>
          <p:nvPr>
            <p:ph type="dt" sz="half" idx="10"/>
          </p:nvPr>
        </p:nvSpPr>
        <p:spPr/>
        <p:txBody>
          <a:bodyPr/>
          <a:lstStyle/>
          <a:p>
            <a:fld id="{4BB5A7CB-DD1C-453A-9DA7-24A137E45EFB}" type="datetime1">
              <a:rPr lang="en-IN" smtClean="0"/>
              <a:t>17-10-2024</a:t>
            </a:fld>
            <a:endParaRPr lang="en-IN"/>
          </a:p>
        </p:txBody>
      </p:sp>
      <p:sp>
        <p:nvSpPr>
          <p:cNvPr id="4" name="Footer Placeholder 3">
            <a:extLst>
              <a:ext uri="{FF2B5EF4-FFF2-40B4-BE49-F238E27FC236}">
                <a16:creationId xmlns:a16="http://schemas.microsoft.com/office/drawing/2014/main" id="{786B51C5-F125-3329-5210-F8CFDB3C22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2907D8-0AAE-65B3-40A8-569BC187B639}"/>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36309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2DCF4-1DE0-CC3A-56A5-5406A4AA94C3}"/>
              </a:ext>
            </a:extLst>
          </p:cNvPr>
          <p:cNvSpPr>
            <a:spLocks noGrp="1"/>
          </p:cNvSpPr>
          <p:nvPr>
            <p:ph type="dt" sz="half" idx="10"/>
          </p:nvPr>
        </p:nvSpPr>
        <p:spPr/>
        <p:txBody>
          <a:bodyPr/>
          <a:lstStyle/>
          <a:p>
            <a:fld id="{E2A0977E-F75B-45AC-AF41-88A6BAC8C819}" type="datetime1">
              <a:rPr lang="en-IN" smtClean="0"/>
              <a:t>17-10-2024</a:t>
            </a:fld>
            <a:endParaRPr lang="en-IN"/>
          </a:p>
        </p:txBody>
      </p:sp>
      <p:sp>
        <p:nvSpPr>
          <p:cNvPr id="3" name="Footer Placeholder 2">
            <a:extLst>
              <a:ext uri="{FF2B5EF4-FFF2-40B4-BE49-F238E27FC236}">
                <a16:creationId xmlns:a16="http://schemas.microsoft.com/office/drawing/2014/main" id="{32233D71-75FF-53AC-D49B-A598AFF144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CA9CE0-9D80-CECC-821B-8A423DC7D417}"/>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183944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EE7F-8732-DF43-F41B-05244AF70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0195BF-3653-4F04-C1BC-4B93F705D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65BA99-1E5E-A519-606D-76B59992D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BB5E9-C2E7-F90A-8866-AA4CF567192F}"/>
              </a:ext>
            </a:extLst>
          </p:cNvPr>
          <p:cNvSpPr>
            <a:spLocks noGrp="1"/>
          </p:cNvSpPr>
          <p:nvPr>
            <p:ph type="dt" sz="half" idx="10"/>
          </p:nvPr>
        </p:nvSpPr>
        <p:spPr/>
        <p:txBody>
          <a:bodyPr/>
          <a:lstStyle/>
          <a:p>
            <a:fld id="{D160172B-CB52-4DF8-BDF8-49AA8764904E}" type="datetime1">
              <a:rPr lang="en-IN" smtClean="0"/>
              <a:t>17-10-2024</a:t>
            </a:fld>
            <a:endParaRPr lang="en-IN"/>
          </a:p>
        </p:txBody>
      </p:sp>
      <p:sp>
        <p:nvSpPr>
          <p:cNvPr id="6" name="Footer Placeholder 5">
            <a:extLst>
              <a:ext uri="{FF2B5EF4-FFF2-40B4-BE49-F238E27FC236}">
                <a16:creationId xmlns:a16="http://schemas.microsoft.com/office/drawing/2014/main" id="{42D993CF-2BBC-908C-6A8D-E15F1BAC75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DF2A4-E945-CCDB-F6EC-481F0670ED5F}"/>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323682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03C6-F7E0-815D-769C-97556A17F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8F21A0-37D2-C5D6-2B35-FF9A9FA589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4D0527-0789-827D-98FB-07EBA2724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DD75F-CB6E-CA4B-8C6A-21AC16239786}"/>
              </a:ext>
            </a:extLst>
          </p:cNvPr>
          <p:cNvSpPr>
            <a:spLocks noGrp="1"/>
          </p:cNvSpPr>
          <p:nvPr>
            <p:ph type="dt" sz="half" idx="10"/>
          </p:nvPr>
        </p:nvSpPr>
        <p:spPr/>
        <p:txBody>
          <a:bodyPr/>
          <a:lstStyle/>
          <a:p>
            <a:fld id="{FA7FE737-7A66-45E7-8E74-3572CE9077E3}" type="datetime1">
              <a:rPr lang="en-IN" smtClean="0"/>
              <a:t>17-10-2024</a:t>
            </a:fld>
            <a:endParaRPr lang="en-IN"/>
          </a:p>
        </p:txBody>
      </p:sp>
      <p:sp>
        <p:nvSpPr>
          <p:cNvPr id="6" name="Footer Placeholder 5">
            <a:extLst>
              <a:ext uri="{FF2B5EF4-FFF2-40B4-BE49-F238E27FC236}">
                <a16:creationId xmlns:a16="http://schemas.microsoft.com/office/drawing/2014/main" id="{482F678E-587D-4B74-76E2-16EF92780A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2E96C-FD74-1823-F0BA-CAF674CEA685}"/>
              </a:ext>
            </a:extLst>
          </p:cNvPr>
          <p:cNvSpPr>
            <a:spLocks noGrp="1"/>
          </p:cNvSpPr>
          <p:nvPr>
            <p:ph type="sldNum" sz="quarter" idx="12"/>
          </p:nvPr>
        </p:nvSpPr>
        <p:spPr/>
        <p:txBody>
          <a:bodyPr/>
          <a:lstStyle/>
          <a:p>
            <a:fld id="{710A44C2-D8DF-41A2-A617-31AD996405FD}" type="slidenum">
              <a:rPr lang="en-IN" smtClean="0"/>
              <a:t>‹#›</a:t>
            </a:fld>
            <a:endParaRPr lang="en-IN"/>
          </a:p>
        </p:txBody>
      </p:sp>
    </p:spTree>
    <p:extLst>
      <p:ext uri="{BB962C8B-B14F-4D97-AF65-F5344CB8AC3E}">
        <p14:creationId xmlns:p14="http://schemas.microsoft.com/office/powerpoint/2010/main" val="188242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A0059-4158-5A33-3420-5EEB4C018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B319B7-964C-4402-E33D-B338F28EC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760C4-4DEA-F959-6253-5AD3D0D41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AD4FC1-24B7-4E52-8CEA-52BF962D9CD4}" type="datetime1">
              <a:rPr lang="en-IN" smtClean="0"/>
              <a:t>17-10-2024</a:t>
            </a:fld>
            <a:endParaRPr lang="en-IN"/>
          </a:p>
        </p:txBody>
      </p:sp>
      <p:sp>
        <p:nvSpPr>
          <p:cNvPr id="5" name="Footer Placeholder 4">
            <a:extLst>
              <a:ext uri="{FF2B5EF4-FFF2-40B4-BE49-F238E27FC236}">
                <a16:creationId xmlns:a16="http://schemas.microsoft.com/office/drawing/2014/main" id="{C9A935BF-4576-AFD6-E367-E6B63345F0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FFCBAFD-00A0-6620-659B-F87FE134E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0A44C2-D8DF-41A2-A617-31AD996405FD}" type="slidenum">
              <a:rPr lang="en-IN" smtClean="0"/>
              <a:t>‹#›</a:t>
            </a:fld>
            <a:endParaRPr lang="en-IN"/>
          </a:p>
        </p:txBody>
      </p:sp>
    </p:spTree>
    <p:extLst>
      <p:ext uri="{BB962C8B-B14F-4D97-AF65-F5344CB8AC3E}">
        <p14:creationId xmlns:p14="http://schemas.microsoft.com/office/powerpoint/2010/main" val="2213384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2C94-43A8-90B7-FEB5-82BDC7265EB7}"/>
              </a:ext>
            </a:extLst>
          </p:cNvPr>
          <p:cNvSpPr>
            <a:spLocks noGrp="1"/>
          </p:cNvSpPr>
          <p:nvPr>
            <p:ph type="ctrTitle"/>
          </p:nvPr>
        </p:nvSpPr>
        <p:spPr>
          <a:xfrm>
            <a:off x="1524000" y="317961"/>
            <a:ext cx="9760323" cy="5626098"/>
          </a:xfrm>
        </p:spPr>
        <p:txBody>
          <a:bodyPr vert="horz" lIns="91440" tIns="45720" rIns="91440" bIns="45720" rtlCol="0" anchor="t">
            <a:normAutofit fontScale="90000"/>
          </a:bodyPr>
          <a:lstStyle/>
          <a:p>
            <a:pPr algn="l"/>
            <a:r>
              <a:rPr lang="en-GB" sz="4000" dirty="0">
                <a:latin typeface="Aptos Display"/>
              </a:rPr>
              <a:t>                           </a:t>
            </a:r>
            <a:r>
              <a:rPr lang="en-GB" sz="4000" baseline="0" dirty="0">
                <a:latin typeface="Aptos Display"/>
              </a:rPr>
              <a:t>TEAM LUFFY</a:t>
            </a:r>
            <a:br>
              <a:rPr lang="en-GB" sz="4000" dirty="0">
                <a:latin typeface="Aptos Display"/>
              </a:rPr>
            </a:br>
            <a:br>
              <a:rPr lang="en-GB" sz="4000" dirty="0"/>
            </a:br>
            <a:r>
              <a:rPr lang="en-GB" sz="4000" dirty="0">
                <a:ea typeface="+mj-lt"/>
                <a:cs typeface="+mj-lt"/>
              </a:rPr>
              <a:t>              Online Nursery Marketplace </a:t>
            </a:r>
            <a:br>
              <a:rPr lang="en-GB" sz="4000" dirty="0">
                <a:ea typeface="+mj-lt"/>
                <a:cs typeface="+mj-lt"/>
              </a:rPr>
            </a:br>
            <a:r>
              <a:rPr lang="en-GB" sz="4000" dirty="0">
                <a:ea typeface="+mj-lt"/>
                <a:cs typeface="+mj-lt"/>
              </a:rPr>
              <a:t> with Intelligent Plant Recognition and Care  </a:t>
            </a:r>
            <a:br>
              <a:rPr lang="en-GB" sz="4000" dirty="0">
                <a:ea typeface="+mj-lt"/>
                <a:cs typeface="+mj-lt"/>
              </a:rPr>
            </a:br>
            <a:r>
              <a:rPr lang="en-GB" sz="4000" dirty="0">
                <a:ea typeface="+mj-lt"/>
                <a:cs typeface="+mj-lt"/>
              </a:rPr>
              <a:t>                      Recommendations                          </a:t>
            </a:r>
            <a:br>
              <a:rPr lang="en-GB" sz="4000" dirty="0">
                <a:ea typeface="+mj-lt"/>
                <a:cs typeface="+mj-lt"/>
              </a:rPr>
            </a:br>
            <a:br>
              <a:rPr lang="en-GB" sz="4000" dirty="0">
                <a:ea typeface="+mj-lt"/>
                <a:cs typeface="+mj-lt"/>
              </a:rPr>
            </a:br>
            <a:br>
              <a:rPr lang="en-GB" sz="4000" dirty="0">
                <a:ea typeface="+mj-lt"/>
                <a:cs typeface="+mj-lt"/>
              </a:rPr>
            </a:br>
            <a:r>
              <a:rPr lang="en-GB" sz="4000" dirty="0"/>
              <a:t>                                              Team Members</a:t>
            </a:r>
            <a:br>
              <a:rPr lang="en-GB" sz="4000" dirty="0"/>
            </a:br>
            <a:r>
              <a:rPr lang="en-GB" sz="4000" dirty="0"/>
              <a:t>                                                    </a:t>
            </a:r>
            <a:r>
              <a:rPr lang="en-GB" sz="2800" dirty="0"/>
              <a:t>-Abhinaya S (</a:t>
            </a:r>
            <a:r>
              <a:rPr lang="en-GB" sz="2800" err="1"/>
              <a:t>MLmodelTrainer</a:t>
            </a:r>
            <a:r>
              <a:rPr lang="en-GB" sz="2800" dirty="0"/>
              <a:t>)</a:t>
            </a:r>
            <a:br>
              <a:rPr lang="en-GB" sz="2800" dirty="0"/>
            </a:br>
            <a:r>
              <a:rPr lang="en-GB" sz="2800" dirty="0"/>
              <a:t>                                                                          -Anjana B (</a:t>
            </a:r>
            <a:r>
              <a:rPr lang="en-GB" sz="2800" err="1"/>
              <a:t>BackEnd</a:t>
            </a:r>
            <a:r>
              <a:rPr lang="en-GB" sz="2800" dirty="0"/>
              <a:t> Developer)</a:t>
            </a:r>
            <a:br>
              <a:rPr lang="en-GB" sz="2800" dirty="0"/>
            </a:br>
            <a:r>
              <a:rPr lang="en-GB" sz="2800" dirty="0"/>
              <a:t>                                                                          -</a:t>
            </a:r>
            <a:r>
              <a:rPr lang="en-GB" sz="2800" err="1"/>
              <a:t>Sabthagiri</a:t>
            </a:r>
            <a:r>
              <a:rPr lang="en-GB" sz="2800" dirty="0"/>
              <a:t> S (</a:t>
            </a:r>
            <a:r>
              <a:rPr lang="en-GB" sz="2800" err="1"/>
              <a:t>FrontEnd</a:t>
            </a:r>
            <a:r>
              <a:rPr lang="en-GB" sz="2800" dirty="0"/>
              <a:t> Developer)</a:t>
            </a:r>
            <a:br>
              <a:rPr lang="en-GB" sz="2800" dirty="0"/>
            </a:br>
            <a:r>
              <a:rPr lang="en-GB" sz="4000" dirty="0"/>
              <a:t> </a:t>
            </a:r>
            <a:endParaRPr lang="en-US"/>
          </a:p>
        </p:txBody>
      </p:sp>
      <p:pic>
        <p:nvPicPr>
          <p:cNvPr id="9" name="Picture 8">
            <a:extLst>
              <a:ext uri="{FF2B5EF4-FFF2-40B4-BE49-F238E27FC236}">
                <a16:creationId xmlns:a16="http://schemas.microsoft.com/office/drawing/2014/main" id="{F71AA542-7446-1932-7F77-48CC26353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spTree>
    <p:extLst>
      <p:ext uri="{BB962C8B-B14F-4D97-AF65-F5344CB8AC3E}">
        <p14:creationId xmlns:p14="http://schemas.microsoft.com/office/powerpoint/2010/main" val="2933419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208C-BFC8-5247-D4A2-C34DBA01DA9A}"/>
              </a:ext>
            </a:extLst>
          </p:cNvPr>
          <p:cNvSpPr>
            <a:spLocks noGrp="1"/>
          </p:cNvSpPr>
          <p:nvPr>
            <p:ph idx="1"/>
          </p:nvPr>
        </p:nvSpPr>
        <p:spPr>
          <a:xfrm>
            <a:off x="437743" y="323044"/>
            <a:ext cx="11016641" cy="6198927"/>
          </a:xfrm>
        </p:spPr>
        <p:txBody>
          <a:bodyPr vert="horz" lIns="91440" tIns="45720" rIns="91440" bIns="45720" rtlCol="0" anchor="t">
            <a:normAutofit/>
          </a:bodyPr>
          <a:lstStyle/>
          <a:p>
            <a:pPr marL="0" indent="0">
              <a:buNone/>
            </a:pPr>
            <a:r>
              <a:rPr lang="en-GB" b="1" dirty="0"/>
              <a:t>EXPECTED OUTCOMES</a:t>
            </a:r>
            <a:endParaRPr lang="en-US" dirty="0"/>
          </a:p>
          <a:p>
            <a:pPr marL="0" indent="0">
              <a:buNone/>
            </a:pPr>
            <a:r>
              <a:rPr lang="en-GB" b="1" dirty="0"/>
              <a:t>                        </a:t>
            </a:r>
            <a:r>
              <a:rPr lang="en-GB" sz="2400" dirty="0"/>
              <a:t>The outcome reflects in</a:t>
            </a:r>
            <a:r>
              <a:rPr lang="en-GB" sz="2400" b="1" dirty="0"/>
              <a:t> </a:t>
            </a:r>
            <a:r>
              <a:rPr lang="en-GB" sz="2400" dirty="0">
                <a:ea typeface="+mn-lt"/>
                <a:cs typeface="+mn-lt"/>
              </a:rPr>
              <a:t>plant purchasing with accurate AI-powered plant recognition and personalized care recommendations. Nursery owners can manage their listings efficiently, while users benefit from a smooth shopping experience, care advice, and customer reviews. The AI system will continuously improve through user interactions, enhancing both recognition accuracy and care recommendations.</a:t>
            </a:r>
          </a:p>
          <a:p>
            <a:pPr marL="0" indent="0">
              <a:buNone/>
            </a:pPr>
            <a:r>
              <a:rPr lang="en-GB" b="1" dirty="0"/>
              <a:t>                      </a:t>
            </a:r>
          </a:p>
          <a:p>
            <a:pPr algn="ctr"/>
            <a:endParaRPr lang="en-GB" dirty="0"/>
          </a:p>
        </p:txBody>
      </p:sp>
      <p:pic>
        <p:nvPicPr>
          <p:cNvPr id="5" name="Picture 4">
            <a:extLst>
              <a:ext uri="{FF2B5EF4-FFF2-40B4-BE49-F238E27FC236}">
                <a16:creationId xmlns:a16="http://schemas.microsoft.com/office/drawing/2014/main" id="{33C82A63-B1F3-1E2A-FEBA-0D230FA8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pic>
        <p:nvPicPr>
          <p:cNvPr id="4" name="Picture 3" descr="A green leaf with white text&#10;&#10;Description automatically generated">
            <a:extLst>
              <a:ext uri="{FF2B5EF4-FFF2-40B4-BE49-F238E27FC236}">
                <a16:creationId xmlns:a16="http://schemas.microsoft.com/office/drawing/2014/main" id="{E1D36DF6-CBA2-8C55-C92C-6BA9C7627817}"/>
              </a:ext>
            </a:extLst>
          </p:cNvPr>
          <p:cNvPicPr>
            <a:picLocks noChangeAspect="1"/>
          </p:cNvPicPr>
          <p:nvPr/>
        </p:nvPicPr>
        <p:blipFill>
          <a:blip r:embed="rId3"/>
          <a:stretch>
            <a:fillRect/>
          </a:stretch>
        </p:blipFill>
        <p:spPr>
          <a:xfrm>
            <a:off x="5670637" y="3132452"/>
            <a:ext cx="6096000" cy="3176590"/>
          </a:xfrm>
          <a:prstGeom prst="rect">
            <a:avLst/>
          </a:prstGeom>
        </p:spPr>
      </p:pic>
      <p:pic>
        <p:nvPicPr>
          <p:cNvPr id="6" name="Picture 5" descr="A green leaf with black text&#10;&#10;Description automatically generated">
            <a:extLst>
              <a:ext uri="{FF2B5EF4-FFF2-40B4-BE49-F238E27FC236}">
                <a16:creationId xmlns:a16="http://schemas.microsoft.com/office/drawing/2014/main" id="{19ABCAC3-4297-EB0A-1AA2-BF708CA8FDF1}"/>
              </a:ext>
            </a:extLst>
          </p:cNvPr>
          <p:cNvPicPr>
            <a:picLocks noChangeAspect="1"/>
          </p:cNvPicPr>
          <p:nvPr/>
        </p:nvPicPr>
        <p:blipFill>
          <a:blip r:embed="rId4"/>
          <a:stretch>
            <a:fillRect/>
          </a:stretch>
        </p:blipFill>
        <p:spPr>
          <a:xfrm>
            <a:off x="673274" y="3135063"/>
            <a:ext cx="4749453" cy="3030452"/>
          </a:xfrm>
          <a:prstGeom prst="rect">
            <a:avLst/>
          </a:prstGeom>
        </p:spPr>
      </p:pic>
    </p:spTree>
    <p:extLst>
      <p:ext uri="{BB962C8B-B14F-4D97-AF65-F5344CB8AC3E}">
        <p14:creationId xmlns:p14="http://schemas.microsoft.com/office/powerpoint/2010/main" val="1415239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208C-BFC8-5247-D4A2-C34DBA01DA9A}"/>
              </a:ext>
            </a:extLst>
          </p:cNvPr>
          <p:cNvSpPr>
            <a:spLocks noGrp="1"/>
          </p:cNvSpPr>
          <p:nvPr>
            <p:ph idx="1"/>
          </p:nvPr>
        </p:nvSpPr>
        <p:spPr>
          <a:xfrm>
            <a:off x="604757" y="323046"/>
            <a:ext cx="10849627" cy="5760514"/>
          </a:xfrm>
        </p:spPr>
        <p:txBody>
          <a:bodyPr vert="horz" lIns="91440" tIns="45720" rIns="91440" bIns="45720" rtlCol="0" anchor="t">
            <a:normAutofit fontScale="92500" lnSpcReduction="20000"/>
          </a:bodyPr>
          <a:lstStyle/>
          <a:p>
            <a:pPr marL="0" indent="0">
              <a:buNone/>
            </a:pPr>
            <a:r>
              <a:rPr lang="en-US" b="1" dirty="0"/>
              <a:t>CONCLUSION</a:t>
            </a:r>
          </a:p>
          <a:p>
            <a:pPr marL="0" indent="0">
              <a:buNone/>
            </a:pPr>
            <a:endParaRPr lang="en-US" dirty="0"/>
          </a:p>
          <a:p>
            <a:pPr marL="0" indent="0">
              <a:buNone/>
            </a:pPr>
            <a:r>
              <a:rPr lang="en-US" dirty="0"/>
              <a:t>               The Online Nursery Marketplace is a platform designed to connect customers with nursery owners for purchasing plants and gardening supplies. </a:t>
            </a:r>
            <a:endParaRPr lang="en-GB" dirty="0"/>
          </a:p>
          <a:p>
            <a:pPr marL="0" indent="0">
              <a:buNone/>
            </a:pPr>
            <a:r>
              <a:rPr lang="en-US" dirty="0"/>
              <a:t>                 It features an AI-powered plant recognition system that identifies plant species from user-uploaded images and provides personalized care recommendations. </a:t>
            </a:r>
            <a:endParaRPr lang="en-GB" dirty="0"/>
          </a:p>
          <a:p>
            <a:pPr marL="0" indent="0">
              <a:buNone/>
            </a:pPr>
            <a:r>
              <a:rPr lang="en-US" dirty="0"/>
              <a:t>                 Key actors include users (customers), nursery owners (vendors), and system admins who manage accounts and ensure smooth operations. The marketplace offers plant browsing, purchasing, care advice, and vendor management tools. </a:t>
            </a:r>
            <a:endParaRPr lang="en-GB" dirty="0"/>
          </a:p>
          <a:p>
            <a:pPr marL="0" indent="0">
              <a:buNone/>
            </a:pPr>
            <a:r>
              <a:rPr lang="en-US" dirty="0"/>
              <a:t>                 The AI system improves with user interactions, enhancing the accuracy of plant recognition and care recommendations. Challenges such as data quality, overfitting, and scalability are addressed with strategies like data augmentation, regularization, and model optimization.</a:t>
            </a:r>
            <a:endParaRPr lang="en-GB">
              <a:effectLst/>
            </a:endParaRPr>
          </a:p>
        </p:txBody>
      </p:sp>
      <p:pic>
        <p:nvPicPr>
          <p:cNvPr id="5" name="Picture 4">
            <a:extLst>
              <a:ext uri="{FF2B5EF4-FFF2-40B4-BE49-F238E27FC236}">
                <a16:creationId xmlns:a16="http://schemas.microsoft.com/office/drawing/2014/main" id="{57BCDA51-BDA8-2F76-AC89-1649C519E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spTree>
    <p:extLst>
      <p:ext uri="{BB962C8B-B14F-4D97-AF65-F5344CB8AC3E}">
        <p14:creationId xmlns:p14="http://schemas.microsoft.com/office/powerpoint/2010/main" val="236958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208C-BFC8-5247-D4A2-C34DBA01DA9A}"/>
              </a:ext>
            </a:extLst>
          </p:cNvPr>
          <p:cNvSpPr>
            <a:spLocks noGrp="1"/>
          </p:cNvSpPr>
          <p:nvPr>
            <p:ph idx="1"/>
          </p:nvPr>
        </p:nvSpPr>
        <p:spPr>
          <a:xfrm>
            <a:off x="395990" y="208224"/>
            <a:ext cx="11058394" cy="6449446"/>
          </a:xfrm>
        </p:spPr>
        <p:txBody>
          <a:bodyPr vert="horz" lIns="91440" tIns="45720" rIns="91440" bIns="45720" rtlCol="0" anchor="t">
            <a:normAutofit/>
          </a:bodyPr>
          <a:lstStyle/>
          <a:p>
            <a:pPr marL="0" indent="0">
              <a:buNone/>
            </a:pPr>
            <a:endParaRPr lang="en-GB" dirty="0"/>
          </a:p>
          <a:p>
            <a:pPr marL="0" indent="0">
              <a:buNone/>
            </a:pPr>
            <a:r>
              <a:rPr lang="en-GB" b="1" dirty="0"/>
              <a:t>USECASE:</a:t>
            </a:r>
          </a:p>
          <a:p>
            <a:pPr marL="0" indent="0">
              <a:buNone/>
            </a:pPr>
            <a:r>
              <a:rPr lang="en-GB" dirty="0"/>
              <a:t>             In the online nursery marketplace the customer can buy or sell</a:t>
            </a:r>
          </a:p>
          <a:p>
            <a:pPr marL="0" indent="0">
              <a:buNone/>
            </a:pPr>
            <a:r>
              <a:rPr lang="en-GB" dirty="0"/>
              <a:t> the plants ,gardening supplies.</a:t>
            </a:r>
          </a:p>
          <a:p>
            <a:pPr marL="0" indent="0">
              <a:buNone/>
            </a:pPr>
            <a:r>
              <a:rPr lang="en-GB" dirty="0"/>
              <a:t>            Users can browse and search for plants.</a:t>
            </a:r>
          </a:p>
          <a:p>
            <a:pPr marL="0" indent="0">
              <a:buNone/>
            </a:pPr>
            <a:r>
              <a:rPr lang="en-GB" dirty="0"/>
              <a:t>            When the users upload the plant image the AI system automatically scans and provides the care tips.</a:t>
            </a:r>
          </a:p>
          <a:p>
            <a:pPr marL="0" indent="0">
              <a:buNone/>
            </a:pPr>
            <a:r>
              <a:rPr lang="en-GB" b="1" dirty="0"/>
              <a:t>AI related Problem:</a:t>
            </a:r>
          </a:p>
          <a:p>
            <a:pPr marL="0" indent="0">
              <a:buNone/>
            </a:pPr>
            <a:r>
              <a:rPr lang="en-GB" dirty="0"/>
              <a:t>             </a:t>
            </a:r>
            <a:r>
              <a:rPr lang="en-GB" dirty="0">
                <a:ea typeface="+mn-lt"/>
                <a:cs typeface="+mn-lt"/>
              </a:rPr>
              <a:t>The AI-related problem to be solved is identifying plant species accurately from user-uploaded images. </a:t>
            </a:r>
          </a:p>
          <a:p>
            <a:pPr marL="0" indent="0">
              <a:buNone/>
            </a:pPr>
            <a:r>
              <a:rPr lang="en-GB" dirty="0">
                <a:ea typeface="+mn-lt"/>
                <a:cs typeface="+mn-lt"/>
              </a:rPr>
              <a:t>             This system aims to provide tailored care recommendations based on the plant's specific needs.</a:t>
            </a:r>
            <a:endParaRPr lang="en-GB" dirty="0"/>
          </a:p>
          <a:p>
            <a:pPr marL="0" indent="0">
              <a:buNone/>
            </a:pPr>
            <a:r>
              <a:rPr lang="en-GB" dirty="0"/>
              <a:t>             </a:t>
            </a:r>
          </a:p>
        </p:txBody>
      </p:sp>
      <p:pic>
        <p:nvPicPr>
          <p:cNvPr id="8" name="Picture 7">
            <a:extLst>
              <a:ext uri="{FF2B5EF4-FFF2-40B4-BE49-F238E27FC236}">
                <a16:creationId xmlns:a16="http://schemas.microsoft.com/office/drawing/2014/main" id="{7B128EC0-8FEA-AB4C-6670-744EDC184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spTree>
    <p:extLst>
      <p:ext uri="{BB962C8B-B14F-4D97-AF65-F5344CB8AC3E}">
        <p14:creationId xmlns:p14="http://schemas.microsoft.com/office/powerpoint/2010/main" val="279080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208C-BFC8-5247-D4A2-C34DBA01DA9A}"/>
              </a:ext>
            </a:extLst>
          </p:cNvPr>
          <p:cNvSpPr>
            <a:spLocks noGrp="1"/>
          </p:cNvSpPr>
          <p:nvPr>
            <p:ph idx="1"/>
          </p:nvPr>
        </p:nvSpPr>
        <p:spPr>
          <a:xfrm>
            <a:off x="354237" y="208223"/>
            <a:ext cx="11100147" cy="6345063"/>
          </a:xfrm>
        </p:spPr>
        <p:txBody>
          <a:bodyPr vert="horz" lIns="91440" tIns="45720" rIns="91440" bIns="45720" rtlCol="0" anchor="t">
            <a:normAutofit lnSpcReduction="10000"/>
          </a:bodyPr>
          <a:lstStyle/>
          <a:p>
            <a:pPr marL="0" indent="0" rtl="0">
              <a:buNone/>
            </a:pPr>
            <a:r>
              <a:rPr lang="en-GB" b="1" dirty="0"/>
              <a:t>OBJECTIVES:</a:t>
            </a:r>
            <a:endParaRPr lang="en-GB" b="1" dirty="0">
              <a:effectLst/>
            </a:endParaRPr>
          </a:p>
          <a:p>
            <a:pPr marL="0" indent="0">
              <a:buNone/>
            </a:pPr>
            <a:r>
              <a:rPr lang="en-GB" dirty="0"/>
              <a:t>Checkpoint 1 - Implement the user authentication and registration process.</a:t>
            </a:r>
            <a:endParaRPr lang="en-GB" sz="1100" dirty="0"/>
          </a:p>
          <a:p>
            <a:pPr marL="0" indent="0">
              <a:buNone/>
            </a:pPr>
            <a:r>
              <a:rPr lang="en-GB" dirty="0"/>
              <a:t>Checkpoint 2 - </a:t>
            </a:r>
            <a:r>
              <a:rPr lang="en-GB" dirty="0">
                <a:ea typeface="+mn-lt"/>
                <a:cs typeface="+mn-lt"/>
              </a:rPr>
              <a:t>Develop plant marketplace features for browsing, purchasing, and plant listing creation. </a:t>
            </a:r>
          </a:p>
          <a:p>
            <a:pPr marL="0" indent="0">
              <a:buNone/>
            </a:pPr>
            <a:r>
              <a:rPr lang="en-GB" dirty="0"/>
              <a:t>Checkpoint 3 - Implement the AI model for plant recognition and also develop an UI for image uploading and to display the results.</a:t>
            </a:r>
          </a:p>
          <a:p>
            <a:pPr marL="0" indent="0">
              <a:buNone/>
            </a:pPr>
            <a:r>
              <a:rPr lang="en-GB" dirty="0"/>
              <a:t>Checkpoint 4 - </a:t>
            </a:r>
            <a:r>
              <a:rPr lang="en-GB" dirty="0">
                <a:ea typeface="+mn-lt"/>
                <a:cs typeface="+mn-lt"/>
              </a:rPr>
              <a:t>Create personalized care recommendations based on plant type and user conditions.</a:t>
            </a:r>
          </a:p>
          <a:p>
            <a:pPr marL="0" indent="0">
              <a:buNone/>
            </a:pPr>
            <a:r>
              <a:rPr lang="en-GB" dirty="0"/>
              <a:t>Checkpoint 5 - </a:t>
            </a:r>
            <a:r>
              <a:rPr lang="en-GB" dirty="0">
                <a:ea typeface="+mn-lt"/>
                <a:cs typeface="+mn-lt"/>
              </a:rPr>
              <a:t>Build order management features for tracking and managing purchases, and implement user reviews and ratings functionalities.</a:t>
            </a:r>
            <a:endParaRPr lang="en-GB" dirty="0"/>
          </a:p>
          <a:p>
            <a:pPr marL="0" indent="0">
              <a:buNone/>
            </a:pPr>
            <a:r>
              <a:rPr lang="en-GB" dirty="0"/>
              <a:t>Checkpoint 6 - </a:t>
            </a:r>
            <a:r>
              <a:rPr lang="en-GB" dirty="0">
                <a:ea typeface="+mn-lt"/>
                <a:cs typeface="+mn-lt"/>
              </a:rPr>
              <a:t>Integrate the system with vendor management tools and analytics, develop a feedback mechanism for user input and system improvement.</a:t>
            </a:r>
            <a:endParaRPr lang="en-GB" dirty="0"/>
          </a:p>
          <a:p>
            <a:pPr marL="0" indent="0">
              <a:buNone/>
            </a:pPr>
            <a:endParaRPr lang="en-GB" dirty="0"/>
          </a:p>
        </p:txBody>
      </p:sp>
      <p:pic>
        <p:nvPicPr>
          <p:cNvPr id="5" name="Picture 4">
            <a:extLst>
              <a:ext uri="{FF2B5EF4-FFF2-40B4-BE49-F238E27FC236}">
                <a16:creationId xmlns:a16="http://schemas.microsoft.com/office/drawing/2014/main" id="{A2170AFF-F61B-D733-68CA-AF48615D0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spTree>
    <p:extLst>
      <p:ext uri="{BB962C8B-B14F-4D97-AF65-F5344CB8AC3E}">
        <p14:creationId xmlns:p14="http://schemas.microsoft.com/office/powerpoint/2010/main" val="8198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208C-BFC8-5247-D4A2-C34DBA01DA9A}"/>
              </a:ext>
            </a:extLst>
          </p:cNvPr>
          <p:cNvSpPr>
            <a:spLocks noGrp="1"/>
          </p:cNvSpPr>
          <p:nvPr>
            <p:ph idx="1"/>
          </p:nvPr>
        </p:nvSpPr>
        <p:spPr>
          <a:xfrm>
            <a:off x="406428" y="208223"/>
            <a:ext cx="11047956" cy="6324186"/>
          </a:xfrm>
        </p:spPr>
        <p:txBody>
          <a:bodyPr vert="horz" lIns="91440" tIns="45720" rIns="91440" bIns="45720" rtlCol="0" anchor="t">
            <a:normAutofit/>
          </a:bodyPr>
          <a:lstStyle/>
          <a:p>
            <a:pPr marL="0" indent="0">
              <a:buNone/>
            </a:pPr>
            <a:r>
              <a:rPr lang="en-US" b="1" dirty="0"/>
              <a:t>PLAN TO TACKLE THE PROBLEM</a:t>
            </a:r>
            <a:endParaRPr lang="en-US" dirty="0"/>
          </a:p>
          <a:p>
            <a:pPr marL="0" indent="0">
              <a:buNone/>
            </a:pPr>
            <a:r>
              <a:rPr lang="en-US" dirty="0"/>
              <a:t>                Focus on data collection for building a comprehensive plant database, followed by model development for plant recognition and care recommendations.</a:t>
            </a:r>
          </a:p>
          <a:p>
            <a:pPr marL="0" indent="0">
              <a:buNone/>
            </a:pPr>
            <a:r>
              <a:rPr lang="en-US" b="1" dirty="0">
                <a:ea typeface="+mn-lt"/>
                <a:cs typeface="+mn-lt"/>
              </a:rPr>
              <a:t>MACHINE LEARNING MODELS</a:t>
            </a:r>
          </a:p>
          <a:p>
            <a:pPr marL="0" indent="0">
              <a:buNone/>
            </a:pPr>
            <a:r>
              <a:rPr lang="en-US" dirty="0">
                <a:ea typeface="+mn-lt"/>
                <a:cs typeface="+mn-lt"/>
              </a:rPr>
              <a:t>                  Convolutional Neural Networks (CNNs) for plant image recognition.</a:t>
            </a:r>
          </a:p>
          <a:p>
            <a:pPr marL="0" indent="0">
              <a:buNone/>
            </a:pPr>
            <a:r>
              <a:rPr lang="en-US" dirty="0">
                <a:ea typeface="+mn-lt"/>
                <a:cs typeface="+mn-lt"/>
              </a:rPr>
              <a:t>                  Natural Language Processing (NLP) for understanding user queries and generating care recommendations.</a:t>
            </a:r>
          </a:p>
          <a:p>
            <a:pPr marL="0" indent="0">
              <a:buNone/>
            </a:pPr>
            <a:r>
              <a:rPr lang="en-US" b="1" dirty="0"/>
              <a:t>SOFTWARE AND TOOLS</a:t>
            </a:r>
          </a:p>
          <a:p>
            <a:pPr marL="0" indent="0">
              <a:buNone/>
            </a:pPr>
            <a:r>
              <a:rPr lang="en-US" dirty="0"/>
              <a:t>Programming Language: Python</a:t>
            </a:r>
          </a:p>
          <a:p>
            <a:pPr>
              <a:buNone/>
            </a:pPr>
            <a:r>
              <a:rPr lang="en-US" dirty="0">
                <a:ea typeface="+mn-lt"/>
                <a:cs typeface="+mn-lt"/>
              </a:rPr>
              <a:t>Frontend Framework: React.js</a:t>
            </a:r>
            <a:endParaRPr lang="en-US" dirty="0"/>
          </a:p>
          <a:p>
            <a:pPr>
              <a:buNone/>
            </a:pPr>
            <a:r>
              <a:rPr lang="en-US" dirty="0">
                <a:ea typeface="+mn-lt"/>
                <a:cs typeface="+mn-lt"/>
              </a:rPr>
              <a:t>Database: MongoDB</a:t>
            </a:r>
            <a:endParaRPr lang="en-US" dirty="0"/>
          </a:p>
          <a:p>
            <a:pPr>
              <a:buNone/>
            </a:pPr>
            <a:endParaRPr lang="en-US" dirty="0"/>
          </a:p>
          <a:p>
            <a:pPr>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8585337-67A9-BFD8-E649-AD663C574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spTree>
    <p:extLst>
      <p:ext uri="{BB962C8B-B14F-4D97-AF65-F5344CB8AC3E}">
        <p14:creationId xmlns:p14="http://schemas.microsoft.com/office/powerpoint/2010/main" val="383559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208C-BFC8-5247-D4A2-C34DBA01DA9A}"/>
              </a:ext>
            </a:extLst>
          </p:cNvPr>
          <p:cNvSpPr>
            <a:spLocks noGrp="1"/>
          </p:cNvSpPr>
          <p:nvPr>
            <p:ph idx="1"/>
          </p:nvPr>
        </p:nvSpPr>
        <p:spPr>
          <a:xfrm>
            <a:off x="270730" y="166470"/>
            <a:ext cx="11517681" cy="6240679"/>
          </a:xfrm>
        </p:spPr>
        <p:txBody>
          <a:bodyPr vert="horz" lIns="91440" tIns="45720" rIns="91440" bIns="45720" rtlCol="0" anchor="t">
            <a:normAutofit lnSpcReduction="10000"/>
          </a:bodyPr>
          <a:lstStyle/>
          <a:p>
            <a:pPr marL="0" indent="0">
              <a:buNone/>
            </a:pPr>
            <a:r>
              <a:rPr lang="en-GB" b="1" dirty="0"/>
              <a:t>EXECUTION PLAN</a:t>
            </a:r>
            <a:endParaRPr lang="en-GB" b="1" dirty="0">
              <a:effectLst/>
            </a:endParaRPr>
          </a:p>
          <a:p>
            <a:pPr>
              <a:buFont typeface="Arial"/>
              <a:buChar char="•"/>
            </a:pPr>
            <a:r>
              <a:rPr lang="en-GB" sz="2400" b="1" dirty="0">
                <a:ea typeface="+mn-lt"/>
                <a:cs typeface="+mn-lt"/>
              </a:rPr>
              <a:t>Checkpoint 1</a:t>
            </a:r>
            <a:r>
              <a:rPr lang="en-GB" sz="2400" dirty="0">
                <a:ea typeface="+mn-lt"/>
                <a:cs typeface="+mn-lt"/>
              </a:rPr>
              <a:t>: Implement user authentication and registration.</a:t>
            </a:r>
            <a:endParaRPr lang="en-GB" sz="2400"/>
          </a:p>
          <a:p>
            <a:pPr>
              <a:buFont typeface="Arial"/>
              <a:buChar char="•"/>
            </a:pPr>
            <a:r>
              <a:rPr lang="en-GB" sz="2400" b="1" dirty="0">
                <a:ea typeface="+mn-lt"/>
                <a:cs typeface="+mn-lt"/>
              </a:rPr>
              <a:t>Checkpoint 2</a:t>
            </a:r>
            <a:r>
              <a:rPr lang="en-GB" sz="2400" dirty="0">
                <a:ea typeface="+mn-lt"/>
                <a:cs typeface="+mn-lt"/>
              </a:rPr>
              <a:t>: Develop features for browsing, purchasing, and plant listing creation.</a:t>
            </a:r>
            <a:endParaRPr lang="en-GB" sz="2400"/>
          </a:p>
          <a:p>
            <a:pPr>
              <a:buFont typeface="Arial"/>
              <a:buChar char="•"/>
            </a:pPr>
            <a:r>
              <a:rPr lang="en-GB" sz="2400" b="1" dirty="0">
                <a:ea typeface="+mn-lt"/>
                <a:cs typeface="+mn-lt"/>
              </a:rPr>
              <a:t>Checkpoint 3</a:t>
            </a:r>
            <a:r>
              <a:rPr lang="en-GB" sz="2400" dirty="0">
                <a:ea typeface="+mn-lt"/>
                <a:cs typeface="+mn-lt"/>
              </a:rPr>
              <a:t>: Implement AI model for plant recognition and create an image upload UI.</a:t>
            </a:r>
            <a:endParaRPr lang="en-GB" sz="2400"/>
          </a:p>
          <a:p>
            <a:pPr>
              <a:buFont typeface="Arial"/>
              <a:buChar char="•"/>
            </a:pPr>
            <a:r>
              <a:rPr lang="en-GB" sz="2400" b="1" dirty="0">
                <a:ea typeface="+mn-lt"/>
                <a:cs typeface="+mn-lt"/>
              </a:rPr>
              <a:t>Checkpoint 4</a:t>
            </a:r>
            <a:r>
              <a:rPr lang="en-GB" sz="2400" dirty="0">
                <a:ea typeface="+mn-lt"/>
                <a:cs typeface="+mn-lt"/>
              </a:rPr>
              <a:t>: Create personalized care recommendations based on plant type and user conditions.</a:t>
            </a:r>
            <a:endParaRPr lang="en-GB" sz="2400"/>
          </a:p>
          <a:p>
            <a:pPr>
              <a:buFont typeface="Arial"/>
              <a:buChar char="•"/>
            </a:pPr>
            <a:r>
              <a:rPr lang="en-GB" sz="2400" b="1" dirty="0">
                <a:ea typeface="+mn-lt"/>
                <a:cs typeface="+mn-lt"/>
              </a:rPr>
              <a:t>Checkpoint 5</a:t>
            </a:r>
            <a:r>
              <a:rPr lang="en-GB" sz="2400" dirty="0">
                <a:ea typeface="+mn-lt"/>
                <a:cs typeface="+mn-lt"/>
              </a:rPr>
              <a:t>: Build order management features and implement user reviews and ratings.</a:t>
            </a:r>
            <a:endParaRPr lang="en-GB" sz="2400"/>
          </a:p>
          <a:p>
            <a:pPr>
              <a:buFont typeface="Arial"/>
              <a:buChar char="•"/>
            </a:pPr>
            <a:r>
              <a:rPr lang="en-GB" sz="2400" b="1" dirty="0">
                <a:ea typeface="+mn-lt"/>
                <a:cs typeface="+mn-lt"/>
              </a:rPr>
              <a:t>Checkpoint 6</a:t>
            </a:r>
            <a:r>
              <a:rPr lang="en-GB" sz="2400" dirty="0">
                <a:ea typeface="+mn-lt"/>
                <a:cs typeface="+mn-lt"/>
              </a:rPr>
              <a:t>: Integrate vendor management tools, analytics, and a feedback mechanism for improvement.</a:t>
            </a:r>
            <a:endParaRPr lang="en-GB" sz="2400" dirty="0"/>
          </a:p>
          <a:p>
            <a:pPr marL="0" indent="0">
              <a:buNone/>
            </a:pPr>
            <a:r>
              <a:rPr lang="en-GB" b="1" dirty="0"/>
              <a:t>TEAM MEMBER ROLES</a:t>
            </a:r>
            <a:endParaRPr lang="en-GB" sz="1600" b="1" dirty="0"/>
          </a:p>
          <a:p>
            <a:pPr marL="0" indent="0">
              <a:buNone/>
            </a:pPr>
            <a:r>
              <a:rPr lang="en-GB" sz="2400" dirty="0"/>
              <a:t>        Member 1: ML model trainer</a:t>
            </a:r>
            <a:endParaRPr lang="en-GB" dirty="0"/>
          </a:p>
          <a:p>
            <a:pPr marL="0" indent="0">
              <a:buNone/>
            </a:pPr>
            <a:r>
              <a:rPr lang="en-GB" sz="2400" dirty="0"/>
              <a:t>        Member 2: Frontend developer</a:t>
            </a:r>
            <a:endParaRPr lang="en-GB" dirty="0"/>
          </a:p>
          <a:p>
            <a:pPr marL="0" indent="0">
              <a:buNone/>
            </a:pPr>
            <a:r>
              <a:rPr lang="en-GB" sz="2400" dirty="0"/>
              <a:t>        Member 3:Backend developer</a:t>
            </a:r>
            <a:endParaRPr lang="en-GB" dirty="0"/>
          </a:p>
          <a:p>
            <a:pPr marL="0" indent="0">
              <a:buNone/>
            </a:pPr>
            <a:r>
              <a:rPr lang="en-GB" sz="1600" dirty="0"/>
              <a:t>         </a:t>
            </a:r>
          </a:p>
          <a:p>
            <a:pPr marL="0" indent="0">
              <a:buNone/>
            </a:pPr>
            <a:endParaRPr lang="en-GB" dirty="0"/>
          </a:p>
          <a:p>
            <a:pPr marL="0" indent="0" algn="ctr">
              <a:buNone/>
            </a:pPr>
            <a:endParaRPr lang="en-GB" b="1" dirty="0"/>
          </a:p>
        </p:txBody>
      </p:sp>
      <p:pic>
        <p:nvPicPr>
          <p:cNvPr id="5" name="Picture 4">
            <a:extLst>
              <a:ext uri="{FF2B5EF4-FFF2-40B4-BE49-F238E27FC236}">
                <a16:creationId xmlns:a16="http://schemas.microsoft.com/office/drawing/2014/main" id="{FB6C2152-E0B9-BF56-B6EB-505BF8B5E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spTree>
    <p:extLst>
      <p:ext uri="{BB962C8B-B14F-4D97-AF65-F5344CB8AC3E}">
        <p14:creationId xmlns:p14="http://schemas.microsoft.com/office/powerpoint/2010/main" val="92562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208C-BFC8-5247-D4A2-C34DBA01DA9A}"/>
              </a:ext>
            </a:extLst>
          </p:cNvPr>
          <p:cNvSpPr>
            <a:spLocks noGrp="1"/>
          </p:cNvSpPr>
          <p:nvPr>
            <p:ph idx="1"/>
          </p:nvPr>
        </p:nvSpPr>
        <p:spPr>
          <a:xfrm>
            <a:off x="416867" y="124716"/>
            <a:ext cx="11288037" cy="6522515"/>
          </a:xfrm>
        </p:spPr>
        <p:txBody>
          <a:bodyPr vert="horz" lIns="91440" tIns="45720" rIns="91440" bIns="45720" rtlCol="0" anchor="t">
            <a:normAutofit/>
          </a:bodyPr>
          <a:lstStyle/>
          <a:p>
            <a:pPr marL="0" indent="0" rtl="0">
              <a:buNone/>
            </a:pPr>
            <a:r>
              <a:rPr lang="en-GB" b="1" dirty="0"/>
              <a:t>ARCHITECTURE</a:t>
            </a:r>
            <a:endParaRPr lang="en-GB" b="1" dirty="0">
              <a:effectLst/>
            </a:endParaRPr>
          </a:p>
          <a:p>
            <a:pPr marL="0" indent="0">
              <a:buNone/>
            </a:pPr>
            <a:endParaRPr lang="en-GB" b="1" dirty="0">
              <a:effectLst/>
            </a:endParaRPr>
          </a:p>
          <a:p>
            <a:pPr marL="0" indent="0">
              <a:buNone/>
            </a:pPr>
            <a:endParaRPr lang="en-GB" dirty="0"/>
          </a:p>
        </p:txBody>
      </p:sp>
      <p:pic>
        <p:nvPicPr>
          <p:cNvPr id="5" name="Picture 4">
            <a:extLst>
              <a:ext uri="{FF2B5EF4-FFF2-40B4-BE49-F238E27FC236}">
                <a16:creationId xmlns:a16="http://schemas.microsoft.com/office/drawing/2014/main" id="{3E8AE98B-F182-DC82-5F68-2EA259753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45FC155C-4E52-6E21-1F58-F68AE4B8B9E4}"/>
              </a:ext>
            </a:extLst>
          </p:cNvPr>
          <p:cNvPicPr>
            <a:picLocks noChangeAspect="1"/>
          </p:cNvPicPr>
          <p:nvPr/>
        </p:nvPicPr>
        <p:blipFill>
          <a:blip r:embed="rId3"/>
          <a:stretch>
            <a:fillRect/>
          </a:stretch>
        </p:blipFill>
        <p:spPr>
          <a:xfrm>
            <a:off x="1603323" y="672230"/>
            <a:ext cx="8077215" cy="5972827"/>
          </a:xfrm>
          <a:prstGeom prst="rect">
            <a:avLst/>
          </a:prstGeom>
        </p:spPr>
      </p:pic>
    </p:spTree>
    <p:extLst>
      <p:ext uri="{BB962C8B-B14F-4D97-AF65-F5344CB8AC3E}">
        <p14:creationId xmlns:p14="http://schemas.microsoft.com/office/powerpoint/2010/main" val="64975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208C-BFC8-5247-D4A2-C34DBA01DA9A}"/>
              </a:ext>
            </a:extLst>
          </p:cNvPr>
          <p:cNvSpPr>
            <a:spLocks noGrp="1"/>
          </p:cNvSpPr>
          <p:nvPr>
            <p:ph idx="1"/>
          </p:nvPr>
        </p:nvSpPr>
        <p:spPr>
          <a:xfrm>
            <a:off x="489935" y="323045"/>
            <a:ext cx="10964449" cy="5186406"/>
          </a:xfrm>
        </p:spPr>
        <p:txBody>
          <a:bodyPr vert="horz" lIns="91440" tIns="45720" rIns="91440" bIns="45720" rtlCol="0" anchor="t">
            <a:normAutofit/>
          </a:bodyPr>
          <a:lstStyle/>
          <a:p>
            <a:pPr marL="0" indent="0">
              <a:buNone/>
            </a:pPr>
            <a:endParaRPr lang="en-GB" b="1" dirty="0"/>
          </a:p>
          <a:p>
            <a:pPr marL="0" indent="0">
              <a:buNone/>
            </a:pPr>
            <a:r>
              <a:rPr lang="en-GB" b="1" dirty="0"/>
              <a:t>DATASOURCES</a:t>
            </a:r>
            <a:endParaRPr lang="en-GB" dirty="0"/>
          </a:p>
          <a:p>
            <a:pPr marL="0" indent="0">
              <a:buNone/>
            </a:pPr>
            <a:endParaRPr lang="en-GB" b="1" dirty="0"/>
          </a:p>
          <a:p>
            <a:pPr marL="0" indent="0">
              <a:buNone/>
            </a:pPr>
            <a:r>
              <a:rPr lang="en-GB" dirty="0"/>
              <a:t>                       </a:t>
            </a:r>
            <a:r>
              <a:rPr lang="en-GB" dirty="0">
                <a:ea typeface="+mn-lt"/>
                <a:cs typeface="+mn-lt"/>
              </a:rPr>
              <a:t>Plant Image Database:</a:t>
            </a:r>
            <a:endParaRPr lang="en-GB" dirty="0"/>
          </a:p>
          <a:p>
            <a:pPr marL="0" indent="0">
              <a:buNone/>
            </a:pPr>
            <a:r>
              <a:rPr lang="en-GB" dirty="0">
                <a:ea typeface="+mn-lt"/>
                <a:cs typeface="+mn-lt"/>
              </a:rPr>
              <a:t>                                            1.PlantNet</a:t>
            </a:r>
          </a:p>
          <a:p>
            <a:pPr marL="0" indent="0">
              <a:buNone/>
            </a:pPr>
            <a:r>
              <a:rPr lang="en-GB" dirty="0"/>
              <a:t>                                            2.</a:t>
            </a:r>
            <a:r>
              <a:rPr lang="en-GB" dirty="0">
                <a:ea typeface="+mn-lt"/>
                <a:cs typeface="+mn-lt"/>
              </a:rPr>
              <a:t>iNaturalist</a:t>
            </a:r>
            <a:endParaRPr lang="en-GB" dirty="0">
              <a:effectLst/>
            </a:endParaRPr>
          </a:p>
          <a:p>
            <a:pPr marL="0" indent="0">
              <a:buNone/>
            </a:pPr>
            <a:r>
              <a:rPr lang="en-GB" dirty="0"/>
              <a:t>                       </a:t>
            </a:r>
            <a:r>
              <a:rPr lang="en-GB" dirty="0">
                <a:ea typeface="+mn-lt"/>
                <a:cs typeface="+mn-lt"/>
              </a:rPr>
              <a:t>Plant Care Information:</a:t>
            </a:r>
          </a:p>
          <a:p>
            <a:pPr marL="0" indent="0">
              <a:buNone/>
            </a:pPr>
            <a:r>
              <a:rPr lang="en-GB" dirty="0"/>
              <a:t>                                            1.</a:t>
            </a:r>
            <a:r>
              <a:rPr lang="en-GB" dirty="0">
                <a:ea typeface="+mn-lt"/>
                <a:cs typeface="+mn-lt"/>
              </a:rPr>
              <a:t>Royal Horticultural Society</a:t>
            </a:r>
          </a:p>
          <a:p>
            <a:pPr marL="0" indent="0">
              <a:buNone/>
            </a:pPr>
            <a:r>
              <a:rPr lang="en-GB" dirty="0"/>
              <a:t>                                             2.</a:t>
            </a:r>
            <a:r>
              <a:rPr lang="en-GB" dirty="0">
                <a:ea typeface="+mn-lt"/>
                <a:cs typeface="+mn-lt"/>
              </a:rPr>
              <a:t>Gardening Know How</a:t>
            </a:r>
            <a:endParaRPr lang="en-GB" dirty="0"/>
          </a:p>
          <a:p>
            <a:pPr marL="0" indent="0">
              <a:buNone/>
            </a:pPr>
            <a:endParaRPr lang="en-GB" b="1" dirty="0"/>
          </a:p>
          <a:p>
            <a:pPr marL="0" indent="0">
              <a:buNone/>
            </a:pPr>
            <a:endParaRPr lang="en-GB" dirty="0"/>
          </a:p>
        </p:txBody>
      </p:sp>
      <p:pic>
        <p:nvPicPr>
          <p:cNvPr id="5" name="Picture 4">
            <a:extLst>
              <a:ext uri="{FF2B5EF4-FFF2-40B4-BE49-F238E27FC236}">
                <a16:creationId xmlns:a16="http://schemas.microsoft.com/office/drawing/2014/main" id="{5A87A684-423A-47AB-98D5-400DB16A2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spTree>
    <p:extLst>
      <p:ext uri="{BB962C8B-B14F-4D97-AF65-F5344CB8AC3E}">
        <p14:creationId xmlns:p14="http://schemas.microsoft.com/office/powerpoint/2010/main" val="82372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208C-BFC8-5247-D4A2-C34DBA01DA9A}"/>
              </a:ext>
            </a:extLst>
          </p:cNvPr>
          <p:cNvSpPr>
            <a:spLocks noGrp="1"/>
          </p:cNvSpPr>
          <p:nvPr>
            <p:ph idx="1"/>
          </p:nvPr>
        </p:nvSpPr>
        <p:spPr>
          <a:xfrm>
            <a:off x="354237" y="208224"/>
            <a:ext cx="11100147" cy="6647773"/>
          </a:xfrm>
        </p:spPr>
        <p:txBody>
          <a:bodyPr vert="horz" lIns="91440" tIns="45720" rIns="91440" bIns="45720" rtlCol="0" anchor="t">
            <a:normAutofit fontScale="92500" lnSpcReduction="20000"/>
          </a:bodyPr>
          <a:lstStyle/>
          <a:p>
            <a:pPr marL="0" indent="0">
              <a:buNone/>
            </a:pPr>
            <a:endParaRPr lang="en-GB" dirty="0"/>
          </a:p>
          <a:p>
            <a:pPr marL="0" indent="0">
              <a:buNone/>
            </a:pPr>
            <a:r>
              <a:rPr lang="en-GB" b="1" dirty="0"/>
              <a:t>MODEL SELECTION</a:t>
            </a:r>
          </a:p>
          <a:p>
            <a:pPr marL="0" indent="0">
              <a:buNone/>
            </a:pPr>
            <a:r>
              <a:rPr lang="en-GB" dirty="0"/>
              <a:t>             </a:t>
            </a:r>
            <a:r>
              <a:rPr lang="en-GB" sz="2400" dirty="0"/>
              <a:t> </a:t>
            </a:r>
            <a:r>
              <a:rPr lang="en-GB" sz="2400" dirty="0">
                <a:ea typeface="+mn-lt"/>
                <a:cs typeface="+mn-lt"/>
              </a:rPr>
              <a:t>GPT (Generative Pre-trained Transformer) - NLP model that uses transformer architecture for text generation and understanding through pre-training on large text datasets.</a:t>
            </a:r>
          </a:p>
          <a:p>
            <a:pPr marL="0" indent="0">
              <a:buNone/>
            </a:pPr>
            <a:r>
              <a:rPr lang="en-GB" sz="2400" b="1" dirty="0">
                <a:ea typeface="+mn-lt"/>
                <a:cs typeface="+mn-lt"/>
              </a:rPr>
              <a:t>             </a:t>
            </a:r>
            <a:r>
              <a:rPr lang="en-GB" sz="2400" dirty="0">
                <a:ea typeface="+mn-lt"/>
                <a:cs typeface="+mn-lt"/>
              </a:rPr>
              <a:t>ResNet (Residual Networks) - deep CNN model that uses residual connections to enable efficient training of very deep networks, commonly used in image classification tasks.</a:t>
            </a:r>
          </a:p>
          <a:p>
            <a:pPr marL="0" indent="0">
              <a:buNone/>
            </a:pPr>
            <a:endParaRPr lang="en-GB" sz="2400" dirty="0">
              <a:ea typeface="+mn-lt"/>
              <a:cs typeface="+mn-lt"/>
            </a:endParaRPr>
          </a:p>
          <a:p>
            <a:pPr marL="0" indent="0">
              <a:buNone/>
            </a:pPr>
            <a:endParaRPr lang="en-GB" dirty="0">
              <a:ea typeface="+mn-lt"/>
              <a:cs typeface="+mn-lt"/>
            </a:endParaRPr>
          </a:p>
          <a:p>
            <a:pPr marL="0" indent="0">
              <a:buNone/>
            </a:pPr>
            <a:r>
              <a:rPr lang="en-GB" b="1" dirty="0">
                <a:ea typeface="+mn-lt"/>
                <a:cs typeface="+mn-lt"/>
              </a:rPr>
              <a:t>EVALUATION</a:t>
            </a:r>
          </a:p>
          <a:p>
            <a:pPr marL="0" indent="0">
              <a:buNone/>
            </a:pPr>
            <a:r>
              <a:rPr lang="en-GB" dirty="0">
                <a:ea typeface="+mn-lt"/>
                <a:cs typeface="+mn-lt"/>
              </a:rPr>
              <a:t>              GPT models can achieve around </a:t>
            </a:r>
            <a:r>
              <a:rPr lang="en-GB" b="1" dirty="0">
                <a:ea typeface="+mn-lt"/>
                <a:cs typeface="+mn-lt"/>
              </a:rPr>
              <a:t>85-95% </a:t>
            </a:r>
            <a:r>
              <a:rPr lang="en-GB" dirty="0">
                <a:ea typeface="+mn-lt"/>
                <a:cs typeface="+mn-lt"/>
              </a:rPr>
              <a:t>accuracy.</a:t>
            </a:r>
          </a:p>
          <a:p>
            <a:pPr marL="0" indent="0">
              <a:buNone/>
            </a:pPr>
            <a:r>
              <a:rPr lang="en-GB" dirty="0">
                <a:ea typeface="+mn-lt"/>
                <a:cs typeface="+mn-lt"/>
              </a:rPr>
              <a:t>              GPT models precision ranges from  </a:t>
            </a:r>
            <a:r>
              <a:rPr lang="en-GB" b="1" dirty="0">
                <a:ea typeface="+mn-lt"/>
                <a:cs typeface="+mn-lt"/>
              </a:rPr>
              <a:t>85-95%.</a:t>
            </a:r>
          </a:p>
          <a:p>
            <a:pPr marL="0" indent="0">
              <a:buNone/>
            </a:pPr>
            <a:r>
              <a:rPr lang="en-GB" dirty="0">
                <a:ea typeface="+mn-lt"/>
                <a:cs typeface="+mn-lt"/>
              </a:rPr>
              <a:t>              ResNet models can achieve around </a:t>
            </a:r>
            <a:r>
              <a:rPr lang="en-GB" b="1" dirty="0">
                <a:ea typeface="+mn-lt"/>
                <a:cs typeface="+mn-lt"/>
              </a:rPr>
              <a:t>90-99%</a:t>
            </a:r>
            <a:r>
              <a:rPr lang="en-GB" dirty="0">
                <a:ea typeface="+mn-lt"/>
                <a:cs typeface="+mn-lt"/>
              </a:rPr>
              <a:t> accuracy.</a:t>
            </a:r>
          </a:p>
          <a:p>
            <a:pPr marL="0" indent="0">
              <a:buNone/>
            </a:pPr>
            <a:r>
              <a:rPr lang="en-GB" dirty="0">
                <a:ea typeface="+mn-lt"/>
                <a:cs typeface="+mn-lt"/>
              </a:rPr>
              <a:t>              ResNet models precision range from </a:t>
            </a:r>
            <a:r>
              <a:rPr lang="en-GB" b="1" dirty="0">
                <a:ea typeface="+mn-lt"/>
                <a:cs typeface="+mn-lt"/>
              </a:rPr>
              <a:t>95-99%</a:t>
            </a:r>
            <a:r>
              <a:rPr lang="en-GB" dirty="0">
                <a:ea typeface="+mn-lt"/>
                <a:cs typeface="+mn-lt"/>
              </a:rPr>
              <a:t>.</a:t>
            </a:r>
          </a:p>
          <a:p>
            <a:pPr marL="0" indent="0">
              <a:buNone/>
            </a:pPr>
            <a:r>
              <a:rPr lang="en-GB" dirty="0">
                <a:ea typeface="+mn-lt"/>
                <a:cs typeface="+mn-lt"/>
              </a:rPr>
              <a:t>              </a:t>
            </a:r>
          </a:p>
          <a:p>
            <a:pPr marL="0" indent="0">
              <a:buNone/>
            </a:pPr>
            <a:endParaRPr lang="en-GB" b="1" dirty="0">
              <a:ea typeface="+mn-lt"/>
              <a:cs typeface="+mn-lt"/>
            </a:endParaRPr>
          </a:p>
          <a:p>
            <a:pPr marL="0" indent="0">
              <a:buNone/>
            </a:pPr>
            <a:r>
              <a:rPr lang="en-GB" dirty="0">
                <a:ea typeface="+mn-lt"/>
                <a:cs typeface="+mn-lt"/>
              </a:rPr>
              <a:t>                </a:t>
            </a:r>
          </a:p>
        </p:txBody>
      </p:sp>
      <p:pic>
        <p:nvPicPr>
          <p:cNvPr id="5" name="Picture 4">
            <a:extLst>
              <a:ext uri="{FF2B5EF4-FFF2-40B4-BE49-F238E27FC236}">
                <a16:creationId xmlns:a16="http://schemas.microsoft.com/office/drawing/2014/main" id="{044BB087-B9A8-C958-020D-B1621E19C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spTree>
    <p:extLst>
      <p:ext uri="{BB962C8B-B14F-4D97-AF65-F5344CB8AC3E}">
        <p14:creationId xmlns:p14="http://schemas.microsoft.com/office/powerpoint/2010/main" val="108825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1208C-BFC8-5247-D4A2-C34DBA01DA9A}"/>
              </a:ext>
            </a:extLst>
          </p:cNvPr>
          <p:cNvSpPr>
            <a:spLocks noGrp="1"/>
          </p:cNvSpPr>
          <p:nvPr>
            <p:ph idx="1"/>
          </p:nvPr>
        </p:nvSpPr>
        <p:spPr>
          <a:xfrm>
            <a:off x="437743" y="323045"/>
            <a:ext cx="11016641" cy="5979721"/>
          </a:xfrm>
        </p:spPr>
        <p:txBody>
          <a:bodyPr vert="horz" lIns="91440" tIns="45720" rIns="91440" bIns="45720" rtlCol="0" anchor="t">
            <a:normAutofit fontScale="85000" lnSpcReduction="20000"/>
          </a:bodyPr>
          <a:lstStyle/>
          <a:p>
            <a:pPr marL="0" indent="0">
              <a:buNone/>
            </a:pPr>
            <a:r>
              <a:rPr lang="en-GB" b="1" dirty="0"/>
              <a:t>CHALLENGES</a:t>
            </a:r>
          </a:p>
          <a:p>
            <a:pPr marL="0" indent="0">
              <a:buNone/>
            </a:pPr>
            <a:endParaRPr lang="en-GB" b="1" dirty="0"/>
          </a:p>
          <a:p>
            <a:pPr marL="0" indent="0">
              <a:buNone/>
            </a:pPr>
            <a:r>
              <a:rPr lang="en-GB" dirty="0"/>
              <a:t>                 </a:t>
            </a:r>
            <a:r>
              <a:rPr lang="en-GB" dirty="0">
                <a:ea typeface="+mn-lt"/>
                <a:cs typeface="+mn-lt"/>
              </a:rPr>
              <a:t>Large models require high resources.</a:t>
            </a:r>
            <a:endParaRPr lang="en-GB" dirty="0"/>
          </a:p>
          <a:p>
            <a:pPr marL="0" indent="0">
              <a:buNone/>
            </a:pPr>
            <a:r>
              <a:rPr lang="en-GB" dirty="0"/>
              <a:t>                  </a:t>
            </a:r>
            <a:r>
              <a:rPr lang="en-GB" dirty="0">
                <a:ea typeface="+mn-lt"/>
                <a:cs typeface="+mn-lt"/>
              </a:rPr>
              <a:t>Achieving high accuracy can be tough. Improve through hyperparameter tuning and fine-tuning models.</a:t>
            </a:r>
          </a:p>
          <a:p>
            <a:pPr marL="0" indent="0">
              <a:buNone/>
            </a:pPr>
            <a:r>
              <a:rPr lang="en-GB" dirty="0">
                <a:ea typeface="+mn-lt"/>
                <a:cs typeface="+mn-lt"/>
              </a:rPr>
              <a:t>                  Limited or imbalanced data affects model performance. Mitigate with data augmentation and using high-quality datasets.</a:t>
            </a:r>
            <a:endParaRPr lang="en-GB" dirty="0">
              <a:effectLst/>
              <a:ea typeface="+mn-lt"/>
              <a:cs typeface="+mn-lt"/>
            </a:endParaRPr>
          </a:p>
          <a:p>
            <a:pPr marL="0" indent="0">
              <a:buNone/>
            </a:pPr>
            <a:endParaRPr lang="en-GB" dirty="0"/>
          </a:p>
          <a:p>
            <a:pPr marL="0" indent="0">
              <a:buNone/>
            </a:pPr>
            <a:r>
              <a:rPr lang="en-GB" b="1" dirty="0"/>
              <a:t>MITIGATION</a:t>
            </a:r>
          </a:p>
          <a:p>
            <a:pPr marL="0" indent="0">
              <a:buNone/>
            </a:pPr>
            <a:endParaRPr lang="en-GB" b="1" dirty="0"/>
          </a:p>
          <a:p>
            <a:pPr marL="0" indent="0">
              <a:buNone/>
            </a:pPr>
            <a:r>
              <a:rPr lang="en-GB" dirty="0"/>
              <a:t>                  </a:t>
            </a:r>
            <a:r>
              <a:rPr lang="en-GB" dirty="0">
                <a:ea typeface="+mn-lt"/>
                <a:cs typeface="+mn-lt"/>
              </a:rPr>
              <a:t>Fine-tune pre-trained models like GPT and ResNet to save computational costs and time.</a:t>
            </a:r>
          </a:p>
          <a:p>
            <a:pPr marL="0" indent="0">
              <a:buNone/>
            </a:pPr>
            <a:r>
              <a:rPr lang="en-GB" dirty="0">
                <a:ea typeface="+mn-lt"/>
                <a:cs typeface="+mn-lt"/>
              </a:rPr>
              <a:t>                   Optimize parameters such as learning rate and batch size to improve model accuracy.</a:t>
            </a:r>
          </a:p>
          <a:p>
            <a:pPr marL="0" indent="0">
              <a:buNone/>
            </a:pPr>
            <a:r>
              <a:rPr lang="en-GB" dirty="0"/>
              <a:t>                    </a:t>
            </a:r>
            <a:r>
              <a:rPr lang="en-GB" dirty="0">
                <a:ea typeface="+mn-lt"/>
                <a:cs typeface="+mn-lt"/>
              </a:rPr>
              <a:t>Increase dataset size and diversity by generating synthetic data or applying transformations.</a:t>
            </a:r>
          </a:p>
          <a:p>
            <a:pPr marL="0" indent="0">
              <a:buNone/>
            </a:pPr>
            <a:r>
              <a:rPr lang="en-GB" dirty="0"/>
              <a:t>                   </a:t>
            </a:r>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D1FC460D-B930-B37E-1B8D-3FC2215F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0388" y="320040"/>
            <a:ext cx="1954723" cy="358233"/>
          </a:xfrm>
          <a:prstGeom prst="rect">
            <a:avLst/>
          </a:prstGeom>
        </p:spPr>
      </p:pic>
    </p:spTree>
    <p:extLst>
      <p:ext uri="{BB962C8B-B14F-4D97-AF65-F5344CB8AC3E}">
        <p14:creationId xmlns:p14="http://schemas.microsoft.com/office/powerpoint/2010/main" val="46160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257</Words>
  <Application>Microsoft Office PowerPoint</Application>
  <PresentationFormat>Widescreen</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TEAM LUFFY                Online Nursery Marketplace   with Intelligent Plant Recognition and Care                         Recommendations                                                                           Team Members                                                     -Abhinaya S (MLmodelTrainer)                                                                           -Anjana B (BackEnd Developer)                                                                           -Sabthagiri S (FrontEnd Developer)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Roshene Ganesh</dc:creator>
  <cp:lastModifiedBy>Roshene Ganesh</cp:lastModifiedBy>
  <cp:revision>474</cp:revision>
  <dcterms:created xsi:type="dcterms:W3CDTF">2024-10-16T06:16:20Z</dcterms:created>
  <dcterms:modified xsi:type="dcterms:W3CDTF">2024-10-17T12:35:05Z</dcterms:modified>
</cp:coreProperties>
</file>