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5" r:id="rId8"/>
    <p:sldId id="262" r:id="rId9"/>
    <p:sldId id="264" r:id="rId10"/>
    <p:sldId id="263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E07879B-2314-4AF8-9F89-ECF1D1B00A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EA9B977-1A3D-4951-81B5-C0D7744D96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686800" cy="4343400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>
                <a:solidFill>
                  <a:schemeClr val="tx1"/>
                </a:solidFill>
                <a:effectLst/>
              </a:rPr>
              <a:t>Chapai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Nawabganj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 is located on the north-western part of </a:t>
            </a:r>
            <a:r>
              <a:rPr lang="en-US" sz="2400" dirty="0" smtClean="0">
                <a:solidFill>
                  <a:schemeClr val="tx1"/>
                </a:solidFill>
              </a:rPr>
              <a:t>Bangladesh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. It is a part of the </a:t>
            </a:r>
            <a:r>
              <a:rPr lang="en-US" sz="2400" dirty="0" err="1" smtClean="0">
                <a:solidFill>
                  <a:schemeClr val="tx1"/>
                </a:solidFill>
              </a:rPr>
              <a:t>Rajshahi</a:t>
            </a:r>
            <a:r>
              <a:rPr lang="en-US" sz="2400" dirty="0" smtClean="0">
                <a:solidFill>
                  <a:schemeClr val="tx1"/>
                </a:solidFill>
              </a:rPr>
              <a:t>  Division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. Originally, it was a sub-division of </a:t>
            </a:r>
            <a:r>
              <a:rPr lang="en-US" sz="2400" dirty="0" err="1" smtClean="0">
                <a:solidFill>
                  <a:schemeClr val="tx1"/>
                </a:solidFill>
              </a:rPr>
              <a:t>Malda</a:t>
            </a:r>
            <a:r>
              <a:rPr lang="en-US" sz="2400" dirty="0" smtClean="0">
                <a:solidFill>
                  <a:schemeClr val="tx1"/>
                </a:solidFill>
              </a:rPr>
              <a:t> district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. In 1947, it was severed from </a:t>
            </a:r>
            <a:r>
              <a:rPr lang="en-US" sz="2400" dirty="0" err="1" smtClean="0">
                <a:solidFill>
                  <a:schemeClr val="tx1"/>
                </a:solidFill>
              </a:rPr>
              <a:t>Malda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 and was given to </a:t>
            </a:r>
            <a:r>
              <a:rPr lang="en-US" sz="2400" dirty="0" smtClean="0">
                <a:solidFill>
                  <a:schemeClr val="tx1"/>
                </a:solidFill>
              </a:rPr>
              <a:t>East Pakistan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 as a sub-division of </a:t>
            </a:r>
            <a:r>
              <a:rPr lang="en-US" sz="2400" dirty="0" err="1" smtClean="0">
                <a:solidFill>
                  <a:schemeClr val="tx1"/>
                </a:solidFill>
              </a:rPr>
              <a:t>Rajshahi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 district. It became a separate district of </a:t>
            </a:r>
            <a:r>
              <a:rPr lang="en-US" sz="2400" dirty="0" smtClean="0">
                <a:solidFill>
                  <a:schemeClr val="tx1"/>
                </a:solidFill>
              </a:rPr>
              <a:t>Bangladesh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 in 1984. The north and west part of 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Chapai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Nawabganj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is bounded by </a:t>
            </a:r>
            <a:r>
              <a:rPr lang="en-US" sz="2400" dirty="0" err="1" smtClean="0">
                <a:solidFill>
                  <a:schemeClr val="tx1"/>
                </a:solidFill>
              </a:rPr>
              <a:t>Malda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 and </a:t>
            </a:r>
            <a:r>
              <a:rPr lang="en-US" sz="2400" dirty="0" smtClean="0">
                <a:solidFill>
                  <a:schemeClr val="tx1"/>
                </a:solidFill>
              </a:rPr>
              <a:t>Nadia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 of India, east is by </a:t>
            </a:r>
            <a:r>
              <a:rPr lang="en-US" sz="2400" dirty="0" err="1" smtClean="0">
                <a:solidFill>
                  <a:schemeClr val="tx1"/>
                </a:solidFill>
              </a:rPr>
              <a:t>Naogaon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 and south-east is by </a:t>
            </a:r>
            <a:r>
              <a:rPr lang="en-US" sz="2400" dirty="0" err="1" smtClean="0">
                <a:solidFill>
                  <a:schemeClr val="tx1"/>
                </a:solidFill>
              </a:rPr>
              <a:t>Rajshahi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 district.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Choto Sona Mosque, Rajshadin Gaur of Bokhtier Khalgi, Graveyard and Mango Orchard of Shah Neamot Ullah, Landscape of Babu Dying, Kanchat Rajbari, Sah </a:t>
            </a:r>
            <a:r>
              <a:rPr lang="en-US" dirty="0" err="1" smtClean="0"/>
              <a:t>Suja</a:t>
            </a:r>
            <a:r>
              <a:rPr lang="en-US" dirty="0" smtClean="0"/>
              <a:t> </a:t>
            </a:r>
            <a:r>
              <a:rPr lang="en-US" dirty="0" err="1" smtClean="0"/>
              <a:t>Hambolkhana</a:t>
            </a:r>
            <a:r>
              <a:rPr lang="en-US" dirty="0" smtClean="0"/>
              <a:t>, </a:t>
            </a:r>
            <a:r>
              <a:rPr lang="en-US" dirty="0" err="1" smtClean="0"/>
              <a:t>Nowda</a:t>
            </a:r>
            <a:r>
              <a:rPr lang="en-US" dirty="0" smtClean="0"/>
              <a:t> Tomb, </a:t>
            </a:r>
            <a:r>
              <a:rPr lang="en-US" dirty="0" err="1" smtClean="0"/>
              <a:t>Darsbari</a:t>
            </a:r>
            <a:r>
              <a:rPr lang="en-US" dirty="0" smtClean="0"/>
              <a:t>, </a:t>
            </a:r>
            <a:r>
              <a:rPr lang="en-US" dirty="0" err="1" smtClean="0"/>
              <a:t>Shibmondir</a:t>
            </a:r>
            <a:r>
              <a:rPr lang="en-US" dirty="0" smtClean="0"/>
              <a:t> and couple of Temp in </a:t>
            </a:r>
            <a:r>
              <a:rPr lang="en-US" dirty="0" err="1" smtClean="0"/>
              <a:t>Huzabpur</a:t>
            </a:r>
            <a:r>
              <a:rPr lang="en-US" dirty="0" smtClean="0"/>
              <a:t>, </a:t>
            </a:r>
            <a:r>
              <a:rPr lang="en-US" dirty="0" err="1" smtClean="0"/>
              <a:t>Darashbari</a:t>
            </a:r>
            <a:r>
              <a:rPr lang="en-US" dirty="0" smtClean="0"/>
              <a:t> Mosque, Royal palace,</a:t>
            </a:r>
            <a:r>
              <a:rPr lang="en-US" dirty="0" smtClean="0">
                <a:effectLst/>
              </a:rPr>
              <a:t>  </a:t>
            </a:r>
            <a:r>
              <a:rPr lang="en-US" dirty="0" err="1" smtClean="0"/>
              <a:t>Baragharia</a:t>
            </a:r>
            <a:r>
              <a:rPr lang="en-US" dirty="0" smtClean="0"/>
              <a:t> </a:t>
            </a:r>
            <a:r>
              <a:rPr lang="en-US" dirty="0" err="1" smtClean="0"/>
              <a:t>Kacharibari</a:t>
            </a:r>
            <a:r>
              <a:rPr lang="en-US" dirty="0" smtClean="0"/>
              <a:t> (Revenue Office), </a:t>
            </a:r>
            <a:r>
              <a:rPr lang="en-US" dirty="0" err="1" smtClean="0"/>
              <a:t>Chapai</a:t>
            </a:r>
            <a:r>
              <a:rPr lang="en-US" dirty="0" smtClean="0"/>
              <a:t> Mosque, </a:t>
            </a:r>
            <a:r>
              <a:rPr lang="en-US" dirty="0" err="1" smtClean="0"/>
              <a:t>Naoda</a:t>
            </a:r>
            <a:r>
              <a:rPr lang="en-US" dirty="0" smtClean="0"/>
              <a:t> </a:t>
            </a:r>
            <a:r>
              <a:rPr lang="en-US" dirty="0" err="1" smtClean="0"/>
              <a:t>Stupa</a:t>
            </a:r>
            <a:r>
              <a:rPr lang="en-US" dirty="0" smtClean="0"/>
              <a:t> (Buddhist monument),</a:t>
            </a:r>
            <a:r>
              <a:rPr lang="en-US" dirty="0" smtClean="0">
                <a:effectLst/>
              </a:rPr>
              <a:t>  </a:t>
            </a:r>
            <a:r>
              <a:rPr lang="en-US" dirty="0" err="1" smtClean="0"/>
              <a:t>Nachole</a:t>
            </a:r>
            <a:r>
              <a:rPr lang="en-US" dirty="0" smtClean="0"/>
              <a:t> Palace, Graveyard of </a:t>
            </a:r>
            <a:r>
              <a:rPr lang="en-US" dirty="0" err="1" smtClean="0"/>
              <a:t>Birsresta</a:t>
            </a:r>
            <a:r>
              <a:rPr lang="en-US" dirty="0" smtClean="0"/>
              <a:t> Captain </a:t>
            </a:r>
            <a:r>
              <a:rPr lang="en-US" dirty="0" err="1" smtClean="0"/>
              <a:t>Mohiuddin</a:t>
            </a:r>
            <a:r>
              <a:rPr lang="en-US" dirty="0" smtClean="0"/>
              <a:t> Jahangir, Adina College and </a:t>
            </a:r>
            <a:r>
              <a:rPr lang="en-US" dirty="0" err="1" smtClean="0"/>
              <a:t>Idrishi</a:t>
            </a:r>
            <a:r>
              <a:rPr lang="en-US" dirty="0" smtClean="0"/>
              <a:t> </a:t>
            </a:r>
            <a:r>
              <a:rPr lang="en-US" dirty="0" err="1" smtClean="0"/>
              <a:t>Bhaban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38200"/>
            <a:ext cx="6629400" cy="4724400"/>
          </a:xfrm>
        </p:spPr>
      </p:pic>
    </p:spTree>
    <p:extLst>
      <p:ext uri="{BB962C8B-B14F-4D97-AF65-F5344CB8AC3E}">
        <p14:creationId xmlns:p14="http://schemas.microsoft.com/office/powerpoint/2010/main" val="32355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4926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425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area of </a:t>
            </a:r>
            <a:r>
              <a:rPr lang="en-US" dirty="0" err="1"/>
              <a:t>Chapainawabganj</a:t>
            </a:r>
            <a:r>
              <a:rPr lang="en-US" dirty="0"/>
              <a:t> is 1702.55 </a:t>
            </a:r>
            <a:r>
              <a:rPr lang="en-US" dirty="0" err="1"/>
              <a:t>Sq</a:t>
            </a:r>
            <a:r>
              <a:rPr lang="en-US" dirty="0"/>
              <a:t> Km. It is under </a:t>
            </a:r>
            <a:r>
              <a:rPr lang="en-US" dirty="0" err="1"/>
              <a:t>Rajshahi</a:t>
            </a:r>
            <a:r>
              <a:rPr lang="en-US" dirty="0"/>
              <a:t> Division. There are 04 Municipalities in </a:t>
            </a:r>
            <a:r>
              <a:rPr lang="en-US" dirty="0" err="1"/>
              <a:t>Chapainawabganj</a:t>
            </a:r>
            <a:r>
              <a:rPr lang="en-US" dirty="0"/>
              <a:t> named </a:t>
            </a:r>
            <a:r>
              <a:rPr lang="en-US" dirty="0" err="1"/>
              <a:t>Chapainababganj</a:t>
            </a:r>
            <a:r>
              <a:rPr lang="en-US" dirty="0"/>
              <a:t>, </a:t>
            </a:r>
            <a:r>
              <a:rPr lang="en-US" dirty="0" err="1"/>
              <a:t>Shibgonj</a:t>
            </a:r>
            <a:r>
              <a:rPr lang="en-US" dirty="0"/>
              <a:t>, </a:t>
            </a:r>
            <a:r>
              <a:rPr lang="en-US" dirty="0" err="1"/>
              <a:t>Rohonpur</a:t>
            </a:r>
            <a:r>
              <a:rPr lang="en-US" dirty="0"/>
              <a:t> and </a:t>
            </a:r>
            <a:r>
              <a:rPr lang="en-US" dirty="0" err="1"/>
              <a:t>Nachole</a:t>
            </a:r>
            <a:r>
              <a:rPr lang="en-US" dirty="0"/>
              <a:t>. The number of </a:t>
            </a:r>
            <a:r>
              <a:rPr lang="en-US" dirty="0" err="1"/>
              <a:t>Upazilla</a:t>
            </a:r>
            <a:r>
              <a:rPr lang="en-US" dirty="0"/>
              <a:t> (sub district) in </a:t>
            </a:r>
            <a:r>
              <a:rPr lang="en-US" dirty="0" err="1"/>
              <a:t>Chapai</a:t>
            </a:r>
            <a:r>
              <a:rPr lang="en-US" dirty="0"/>
              <a:t> </a:t>
            </a:r>
            <a:r>
              <a:rPr lang="en-US" dirty="0" err="1"/>
              <a:t>Nawabganj</a:t>
            </a:r>
            <a:r>
              <a:rPr lang="en-US" dirty="0"/>
              <a:t> district is 05, named- </a:t>
            </a:r>
            <a:r>
              <a:rPr lang="en-US" dirty="0" err="1"/>
              <a:t>Chapainababganj</a:t>
            </a:r>
            <a:r>
              <a:rPr lang="en-US" dirty="0"/>
              <a:t>, </a:t>
            </a:r>
            <a:r>
              <a:rPr lang="en-US" dirty="0" err="1"/>
              <a:t>Shibgonj</a:t>
            </a:r>
            <a:r>
              <a:rPr lang="en-US" dirty="0"/>
              <a:t>, </a:t>
            </a:r>
            <a:r>
              <a:rPr lang="en-US" dirty="0" err="1"/>
              <a:t>Nachole</a:t>
            </a:r>
            <a:r>
              <a:rPr lang="en-US" dirty="0"/>
              <a:t>, </a:t>
            </a:r>
            <a:r>
              <a:rPr lang="en-US" dirty="0" err="1"/>
              <a:t>Gomastapur</a:t>
            </a:r>
            <a:r>
              <a:rPr lang="en-US" dirty="0"/>
              <a:t> and </a:t>
            </a:r>
            <a:r>
              <a:rPr lang="en-US" dirty="0" err="1"/>
              <a:t>Volahat</a:t>
            </a:r>
            <a:r>
              <a:rPr lang="en-US" dirty="0"/>
              <a:t> containing 45 Unions, 619 </a:t>
            </a:r>
            <a:r>
              <a:rPr lang="en-US" dirty="0" err="1"/>
              <a:t>Mauzas</a:t>
            </a:r>
            <a:r>
              <a:rPr lang="en-US" dirty="0"/>
              <a:t> and 1135 Villages.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Chapainawabganj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postal code of </a:t>
            </a:r>
            <a:r>
              <a:rPr lang="en-US" dirty="0" err="1"/>
              <a:t>Chapai</a:t>
            </a:r>
            <a:r>
              <a:rPr lang="en-US" dirty="0"/>
              <a:t> </a:t>
            </a:r>
            <a:r>
              <a:rPr lang="en-US" dirty="0" err="1"/>
              <a:t>Nawabganj</a:t>
            </a:r>
            <a:r>
              <a:rPr lang="en-US" dirty="0"/>
              <a:t> district is </a:t>
            </a:r>
            <a:r>
              <a:rPr lang="en-US" dirty="0" smtClean="0"/>
              <a:t>6300 </a:t>
            </a:r>
            <a:r>
              <a:rPr lang="en-US" dirty="0"/>
              <a:t>and NWD Code is 0781. Total Parliament seat in </a:t>
            </a:r>
            <a:r>
              <a:rPr lang="en-US" dirty="0" err="1"/>
              <a:t>Chapai</a:t>
            </a:r>
            <a:r>
              <a:rPr lang="en-US" dirty="0"/>
              <a:t> </a:t>
            </a:r>
            <a:r>
              <a:rPr lang="en-US" dirty="0" err="1"/>
              <a:t>Nawabganj</a:t>
            </a:r>
            <a:r>
              <a:rPr lang="en-US" dirty="0"/>
              <a:t> is 03. During the liberation war, </a:t>
            </a:r>
            <a:r>
              <a:rPr lang="en-US" dirty="0" err="1"/>
              <a:t>Chapai</a:t>
            </a:r>
            <a:r>
              <a:rPr lang="en-US" dirty="0"/>
              <a:t> </a:t>
            </a:r>
            <a:r>
              <a:rPr lang="en-US" dirty="0" err="1"/>
              <a:t>Nawabganj</a:t>
            </a:r>
            <a:r>
              <a:rPr lang="en-US" dirty="0"/>
              <a:t> was under Sector Number 07. Urbanization rate of the district is 19.44%. Average rainfall of the region is 186 cm.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Chapainawabganj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total population of </a:t>
            </a:r>
            <a:r>
              <a:rPr lang="en-US" dirty="0" err="1"/>
              <a:t>Chapai</a:t>
            </a:r>
            <a:r>
              <a:rPr lang="en-US" dirty="0"/>
              <a:t> </a:t>
            </a:r>
            <a:r>
              <a:rPr lang="en-US" dirty="0" err="1"/>
              <a:t>Nawabganj</a:t>
            </a:r>
            <a:r>
              <a:rPr lang="en-US" dirty="0"/>
              <a:t> district is 16,47,521 (Male- 810,218 and Female- 837,303</a:t>
            </a:r>
            <a:r>
              <a:rPr lang="en-US" dirty="0" smtClean="0"/>
              <a:t>).Population </a:t>
            </a:r>
            <a:r>
              <a:rPr lang="en-US" dirty="0"/>
              <a:t>Density 968/</a:t>
            </a:r>
            <a:r>
              <a:rPr lang="en-US" dirty="0" err="1"/>
              <a:t>Sq</a:t>
            </a:r>
            <a:r>
              <a:rPr lang="en-US" dirty="0"/>
              <a:t> Km </a:t>
            </a:r>
            <a:r>
              <a:rPr lang="en-US" dirty="0" smtClean="0"/>
              <a:t>and annual </a:t>
            </a:r>
            <a:r>
              <a:rPr lang="en-US" dirty="0"/>
              <a:t>growth </a:t>
            </a:r>
            <a:r>
              <a:rPr lang="en-US" dirty="0" smtClean="0"/>
              <a:t> rate </a:t>
            </a:r>
            <a:r>
              <a:rPr lang="en-US" dirty="0"/>
              <a:t>is 1.44%.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Literacy Rate of </a:t>
            </a:r>
            <a:r>
              <a:rPr lang="en-US" dirty="0" err="1"/>
              <a:t>Chapai</a:t>
            </a:r>
            <a:r>
              <a:rPr lang="en-US" dirty="0"/>
              <a:t> </a:t>
            </a:r>
            <a:r>
              <a:rPr lang="en-US" dirty="0" err="1"/>
              <a:t>Nawabganj</a:t>
            </a:r>
            <a:r>
              <a:rPr lang="en-US" dirty="0"/>
              <a:t> district is 42.90% (Male- 41.60% and Female- 44.30%). School attendance rate is 49.80% for 5 to 24 years age group.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Padma, </a:t>
            </a:r>
            <a:endParaRPr lang="en-US" dirty="0" smtClean="0"/>
          </a:p>
          <a:p>
            <a:pPr marL="457200" indent="-457200"/>
            <a:r>
              <a:rPr lang="en-US" dirty="0" err="1" smtClean="0"/>
              <a:t>Mohanonda</a:t>
            </a:r>
            <a:r>
              <a:rPr lang="en-US" dirty="0"/>
              <a:t>, </a:t>
            </a:r>
            <a:endParaRPr lang="en-US" dirty="0" smtClean="0"/>
          </a:p>
          <a:p>
            <a:pPr marL="457200" indent="-457200"/>
            <a:r>
              <a:rPr lang="en-US" dirty="0" err="1" smtClean="0"/>
              <a:t>Punarbhaba</a:t>
            </a:r>
            <a:r>
              <a:rPr lang="en-US" dirty="0"/>
              <a:t>, </a:t>
            </a:r>
            <a:endParaRPr lang="en-US" dirty="0" smtClean="0"/>
          </a:p>
          <a:p>
            <a:pPr marL="457200" indent="-457200"/>
            <a:r>
              <a:rPr lang="en-US" dirty="0" err="1" smtClean="0"/>
              <a:t>Tangon</a:t>
            </a:r>
            <a:r>
              <a:rPr lang="en-US" dirty="0" smtClean="0"/>
              <a:t>,</a:t>
            </a:r>
          </a:p>
          <a:p>
            <a:pPr marL="457200" indent="-457200"/>
            <a:r>
              <a:rPr lang="en-US" dirty="0" err="1" smtClean="0"/>
              <a:t>Maragada</a:t>
            </a:r>
            <a:r>
              <a:rPr lang="en-US" dirty="0"/>
              <a:t>, </a:t>
            </a:r>
            <a:endParaRPr lang="en-US" dirty="0" smtClean="0"/>
          </a:p>
          <a:p>
            <a:pPr marL="457200" indent="-457200"/>
            <a:r>
              <a:rPr lang="en-US" dirty="0" err="1" smtClean="0"/>
              <a:t>Pagla</a:t>
            </a:r>
            <a:r>
              <a:rPr lang="en-US" dirty="0"/>
              <a:t>, </a:t>
            </a:r>
            <a:endParaRPr lang="en-US" dirty="0" smtClean="0"/>
          </a:p>
          <a:p>
            <a:pPr marL="457200" indent="-457200"/>
            <a:r>
              <a:rPr lang="en-US" dirty="0" err="1" smtClean="0"/>
              <a:t>Nondaguja</a:t>
            </a:r>
            <a:r>
              <a:rPr lang="en-US" dirty="0" smtClean="0"/>
              <a:t> </a:t>
            </a:r>
            <a:r>
              <a:rPr lang="en-US" dirty="0"/>
              <a:t>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838200"/>
            <a:ext cx="8001000" cy="4876800"/>
          </a:xfrm>
        </p:spPr>
      </p:pic>
    </p:spTree>
    <p:extLst>
      <p:ext uri="{BB962C8B-B14F-4D97-AF65-F5344CB8AC3E}">
        <p14:creationId xmlns:p14="http://schemas.microsoft.com/office/powerpoint/2010/main" val="34299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Mango, Guava, Jack-Fruit, Water Melon, Maize, Litchi, Oil seeds Paddy, jute, sugarcane, wheat, Betel Leaf, pulses, guava, Palm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8001000" cy="5334000"/>
          </a:xfrm>
        </p:spPr>
      </p:pic>
    </p:spTree>
    <p:extLst>
      <p:ext uri="{BB962C8B-B14F-4D97-AF65-F5344CB8AC3E}">
        <p14:creationId xmlns:p14="http://schemas.microsoft.com/office/powerpoint/2010/main" val="24894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</TotalTime>
  <Words>321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History</vt:lpstr>
      <vt:lpstr>About Chapainawabganj</vt:lpstr>
      <vt:lpstr>About Chapainawabganj</vt:lpstr>
      <vt:lpstr>Population</vt:lpstr>
      <vt:lpstr>Literacy</vt:lpstr>
      <vt:lpstr>River</vt:lpstr>
      <vt:lpstr>PowerPoint Presentation</vt:lpstr>
      <vt:lpstr>PowerPoint Presentation</vt:lpstr>
      <vt:lpstr>PowerPoint Presentation</vt:lpstr>
      <vt:lpstr>Historical Place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</dc:title>
  <dc:creator>WebHawksIT</dc:creator>
  <cp:lastModifiedBy>WebHawksIT</cp:lastModifiedBy>
  <cp:revision>30</cp:revision>
  <dcterms:created xsi:type="dcterms:W3CDTF">2016-08-01T04:31:28Z</dcterms:created>
  <dcterms:modified xsi:type="dcterms:W3CDTF">2016-08-01T09:21:56Z</dcterms:modified>
</cp:coreProperties>
</file>