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8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B136-2981-4987-A1F5-517280C886C2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1213C-537F-4B22-9158-6C46EC6DF4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B136-2981-4987-A1F5-517280C886C2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3C-537F-4B22-9158-6C46EC6DF4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B136-2981-4987-A1F5-517280C886C2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3C-537F-4B22-9158-6C46EC6DF4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5C5B136-2981-4987-A1F5-517280C886C2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FE1213C-537F-4B22-9158-6C46EC6DF4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B136-2981-4987-A1F5-517280C886C2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3C-537F-4B22-9158-6C46EC6DF4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B136-2981-4987-A1F5-517280C886C2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3C-537F-4B22-9158-6C46EC6DF4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3C-537F-4B22-9158-6C46EC6DF4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B136-2981-4987-A1F5-517280C886C2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B136-2981-4987-A1F5-517280C886C2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3C-537F-4B22-9158-6C46EC6DF4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B136-2981-4987-A1F5-517280C886C2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3C-537F-4B22-9158-6C46EC6DF4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5C5B136-2981-4987-A1F5-517280C886C2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E1213C-537F-4B22-9158-6C46EC6DF4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B136-2981-4987-A1F5-517280C886C2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1213C-537F-4B22-9158-6C46EC6DF4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5C5B136-2981-4987-A1F5-517280C886C2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FE1213C-537F-4B22-9158-6C46EC6DF4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F462B3D5-C102-48D3-9483-E8DBEEDA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</a:t>
            </a:r>
            <a:r>
              <a:rPr lang="ru-RU" dirty="0"/>
              <a:t> </a:t>
            </a:r>
            <a:r>
              <a:rPr lang="ru-RU" sz="1500" dirty="0"/>
              <a:t>Черемных Г.В. АИ-201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7E87F-0651-43C8-8262-8A41376C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7200" b="1" i="1" u="sng" dirty="0"/>
              <a:t>Калькулятор Паскаля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46FFCF-2F78-4FCF-A0FD-8464A95A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22386"/>
            <a:ext cx="60960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38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596348" y="104570"/>
            <a:ext cx="10933043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8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Первый уровень состоял из пяти или шести высокопоставленных математиков со сложными аналитическими навыками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1" u="none" strike="noStrike" cap="none" normalizeH="0" baseline="0" dirty="0">
              <a:ln>
                <a:noFill/>
              </a:ln>
              <a:effectLst/>
              <a:latin typeface="Constantia" panose="02030602050306030303" pitchFamily="18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8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Вторая группа младших математиков, семь или восемь человек, объединила аналитические и вычислительные навыки </a:t>
            </a:r>
            <a:endParaRPr kumimoji="0" lang="ru-RU" sz="2800" b="1" i="1" u="none" strike="noStrike" cap="none" normalizeH="0" baseline="0" dirty="0">
              <a:ln>
                <a:noFill/>
              </a:ln>
              <a:effectLst/>
              <a:latin typeface="Constantia" panose="02030602050306030303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1" u="none" strike="noStrike" cap="none" normalizeH="0" baseline="0" dirty="0">
              <a:ln>
                <a:noFill/>
              </a:ln>
              <a:effectLst/>
              <a:latin typeface="Constantia" panose="02030602050306030303" pitchFamily="18" charset="0"/>
              <a:ea typeface="Calibri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8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Третья группа состояла из шестидесяти - девяноста человеческих компьютеров. Они обладали лишь элементарным знанием арифметики и выполняли наиболее трудоемкую и повторяющуюся часть процесса. </a:t>
            </a:r>
            <a:endParaRPr kumimoji="0" lang="ru-RU" sz="2800" b="1" i="1" u="none" strike="noStrike" cap="none" normalizeH="0" baseline="0" dirty="0">
              <a:ln>
                <a:noFill/>
              </a:ln>
              <a:effectLst/>
              <a:latin typeface="Constantia" panose="02030602050306030303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695739" y="577982"/>
            <a:ext cx="1061499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32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Прони видел всю эту систему как совокупность человеческих компьютеров, работающих вместе, как единое целое - машину, управляемую иерархическими принципами разделения труда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1" i="1" u="none" strike="noStrike" cap="none" normalizeH="0" baseline="0" dirty="0">
              <a:ln>
                <a:noFill/>
              </a:ln>
              <a:effectLst/>
              <a:latin typeface="Constantia" panose="02030602050306030303" pitchFamily="18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32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Чарльз Бэббидж , которому приписывают изобретение первого механического компьютера , подробно упомянул проект де Прони и был захвачен идеей, что работу неквалифицированных компьютеров можно полностью взять на себя машины</a:t>
            </a:r>
            <a:r>
              <a:rPr kumimoji="0" lang="ru-RU" sz="3200" b="0" i="0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. </a:t>
            </a:r>
            <a:endParaRPr kumimoji="0" lang="ru-RU" sz="3200" b="0" i="0" u="none" strike="noStrike" cap="none" normalizeH="0" baseline="0" dirty="0">
              <a:ln>
                <a:noFill/>
              </a:ln>
              <a:effectLst/>
              <a:latin typeface="Constantia" panose="02030602050306030303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E2677AC-4163-478D-BD7F-CE56E4C8C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693"/>
            <a:ext cx="7080315" cy="5220757"/>
          </a:xfrm>
        </p:spPr>
        <p:txBody>
          <a:bodyPr>
            <a:normAutofit fontScale="85000" lnSpcReduction="10000"/>
          </a:bodyPr>
          <a:lstStyle/>
          <a:p>
            <a:r>
              <a:rPr lang="ru-RU" sz="3200" b="1" i="1" dirty="0"/>
              <a:t>Француз Блез Паскаль создал суммирующую машину «</a:t>
            </a:r>
            <a:r>
              <a:rPr lang="ru-RU" sz="3200" b="1" i="1" dirty="0" err="1"/>
              <a:t>Паскалину</a:t>
            </a:r>
            <a:r>
              <a:rPr lang="ru-RU" sz="3200" b="1" i="1" dirty="0"/>
              <a:t>» в 1644 году в возрасте 21 года, наблюдая за работой своего отца, который был сборщиком налогов и часто выполнял долгие и утомительные расчёты.</a:t>
            </a:r>
          </a:p>
          <a:p>
            <a:r>
              <a:rPr lang="ru-RU" sz="3200" b="1" i="1" dirty="0"/>
              <a:t>Столкнувшись с традиционными способами вычислений  Паскаль признал их неудобными и задумал создать вычислительное устройство , которое могло бы помочь упростить расчеты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13144-FFE1-46C8-B322-69C14C94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9678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6146" name="Picture 2" descr="Портрет Паскаля, выполненный Франсуа II Кенелем для Герарда Эделинка в 1691 год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1812" y="983921"/>
            <a:ext cx="3403980" cy="4049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2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одель устройства двух разрядов Паскалины">
            <a:extLst>
              <a:ext uri="{FF2B5EF4-FFF2-40B4-BE49-F238E27FC236}">
                <a16:creationId xmlns:a16="http://schemas.microsoft.com/office/drawing/2014/main" id="{2AB95508-326C-44F4-86D2-0D6F847F81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5"/>
          <a:stretch/>
        </p:blipFill>
        <p:spPr bwMode="auto">
          <a:xfrm>
            <a:off x="1019175" y="2139616"/>
            <a:ext cx="5076825" cy="385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55F42-FA28-4D6E-A121-9BE5A56E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i="1" u="sng" dirty="0"/>
              <a:t>Как устроена «</a:t>
            </a:r>
            <a:r>
              <a:rPr lang="ru-RU" sz="6000" b="1" i="1" u="sng" dirty="0" err="1"/>
              <a:t>Паскалина</a:t>
            </a:r>
            <a:r>
              <a:rPr lang="ru-RU" sz="6000" b="1" i="1" u="sng" dirty="0"/>
              <a:t>»</a:t>
            </a:r>
          </a:p>
        </p:txBody>
      </p:sp>
      <p:pic>
        <p:nvPicPr>
          <p:cNvPr id="2052" name="Picture 4" descr="Механизм переноса переполнения в Паскалине">
            <a:extLst>
              <a:ext uri="{FF2B5EF4-FFF2-40B4-BE49-F238E27FC236}">
                <a16:creationId xmlns:a16="http://schemas.microsoft.com/office/drawing/2014/main" id="{3C11EB73-F3A3-4FE9-BD23-7472A0D6AAD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59" y="2103151"/>
            <a:ext cx="37242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3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5862" y="428178"/>
            <a:ext cx="1061499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i="1" dirty="0"/>
              <a:t>Складываемые числа вводились в машину при помощи поворотов наборных колёсиков, на каждое из которых были нанесены деления от 0 до 9, т.к. одно колёсико соответствовало одному десятичному разряду числа.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i="1" dirty="0"/>
              <a:t>Тем самым, чтобы ввести число, колесики прокручивались до соответствующей цифры . При совершении полного оборота, избыток над цифрой 9 колёсико переносило на соседний разряд, сдвигая рядом расположенное колесо на 1 позицию.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BEDAE16-E283-4F91-AEAA-7702FE38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1"/>
            <a:ext cx="10098024" cy="5948362"/>
          </a:xfrm>
        </p:spPr>
        <p:txBody>
          <a:bodyPr>
            <a:normAutofit fontScale="92500"/>
          </a:bodyPr>
          <a:lstStyle/>
          <a:p>
            <a:r>
              <a:rPr lang="ru-RU" b="1" i="1" dirty="0"/>
              <a:t>Основным назначением устройства было сложение. Для сложения нужно было проделать ряд несложных операций:</a:t>
            </a:r>
          </a:p>
          <a:p>
            <a:r>
              <a:rPr lang="ru-RU" b="1" i="1" dirty="0"/>
              <a:t>1. Сбросить предыдущий результат, вращая наборные колесики, начиная с младшего разряда до тех пор, пока в каждом из окошек не появятся нули.</a:t>
            </a:r>
          </a:p>
          <a:p>
            <a:r>
              <a:rPr lang="ru-RU" b="1" i="1" dirty="0"/>
              <a:t>2. С помощью этих же колесиков вводится первое слагаемое, начиная с младшего разряда.</a:t>
            </a:r>
          </a:p>
          <a:p>
            <a:r>
              <a:rPr lang="ru-RU" b="1" i="1" dirty="0"/>
              <a:t>3. Затем колесики вращаются дальше, чтобы выставить значение следующего слагаемого, после чего в окошках устройства отображается полученный результат.</a:t>
            </a:r>
          </a:p>
          <a:p>
            <a:r>
              <a:rPr lang="ru-RU" b="1" i="1" dirty="0"/>
              <a:t>Вычитание производилось немного сложнее, так как перенос разрядов переполнения происходил только при вращении наборных колесиков по часовой стрелке. Для предотвращения вращения наборных колесиков против часовой стрелки использовался стопорный рычаг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83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39959C4-E2C1-426E-8695-537CDDAC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522"/>
            <a:ext cx="10515600" cy="5282441"/>
          </a:xfrm>
        </p:spPr>
        <p:txBody>
          <a:bodyPr>
            <a:noAutofit/>
          </a:bodyPr>
          <a:lstStyle/>
          <a:p>
            <a:r>
              <a:rPr lang="ru-RU" b="1" i="1" dirty="0"/>
              <a:t>Умножение в устройстве выполнилось в виде многократного сложения, для деления числа можно было использовать многократное вычитание.</a:t>
            </a:r>
          </a:p>
          <a:p>
            <a:r>
              <a:rPr lang="ru-RU" b="1" i="1" dirty="0"/>
              <a:t>При разработке счетной машины Паскаль столкнулся со множеством проблем, наиболее острым из которых было изготовление узлов и шестеренок. Рабочие плохо понимали идеи ученого, и технология приборостроения была низка. Иногда Паскалю самому приходилось брать в руки инструменты и доводить до ума те или иные детали машины, или упрощать их конфигурацию, чтобы мастера могли их изготовить.</a:t>
            </a:r>
          </a:p>
          <a:p>
            <a:r>
              <a:rPr lang="ru-RU" b="1" i="1" dirty="0"/>
              <a:t> Идеи, заложенные в основу построения «</a:t>
            </a:r>
            <a:r>
              <a:rPr lang="ru-RU" b="1" i="1" dirty="0" err="1"/>
              <a:t>Паскалины</a:t>
            </a:r>
            <a:r>
              <a:rPr lang="ru-RU" b="1" i="1" dirty="0"/>
              <a:t>», стали основой для развития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120307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7443" y="2551837"/>
            <a:ext cx="117745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95739" y="936593"/>
            <a:ext cx="1067462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8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На рубеже 19-го века произошел сдвиг в понимании вычислений.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sz="2800" b="1" i="1" u="none" strike="noStrike" cap="none" normalizeH="0" baseline="0" dirty="0">
              <a:ln>
                <a:noFill/>
              </a:ln>
              <a:effectLst/>
              <a:latin typeface="Constantia" panose="02030602050306030303" pitchFamily="18" charset="0"/>
              <a:ea typeface="Calibri" pitchFamily="34" charset="0"/>
              <a:cs typeface="Arial" pitchFamily="3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8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Талантливые математики и другие интеллектуалы, выдвигавшие творческие и абстрактные идеи, рассматривались отдельно от тех, кто мог выполнять утомительные и повторяющиеся вычисления.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sz="2800" b="1" i="1" u="none" strike="noStrike" cap="none" normalizeH="0" baseline="0" dirty="0">
              <a:ln>
                <a:noFill/>
              </a:ln>
              <a:effectLst/>
              <a:latin typeface="Constantia" panose="02030602050306030303" pitchFamily="18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8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Этот сдвиг в интерпретации вычислений во многом был связан с расчетным проектом де </a:t>
            </a:r>
            <a:r>
              <a:rPr kumimoji="0" lang="ru-RU" sz="2800" b="1" i="1" u="none" strike="noStrike" cap="none" normalizeH="0" baseline="0" dirty="0" err="1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Прони</a:t>
            </a:r>
            <a:r>
              <a:rPr kumimoji="0" lang="ru-RU" sz="28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.</a:t>
            </a:r>
            <a:endParaRPr kumimoji="0" lang="ru-RU" sz="2800" b="1" i="1" u="none" strike="noStrike" cap="none" normalizeH="0" baseline="0" dirty="0">
              <a:ln>
                <a:noFill/>
              </a:ln>
              <a:effectLst/>
              <a:latin typeface="Constantia" panose="02030602050306030303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834887" y="273702"/>
            <a:ext cx="6536874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4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Барон </a:t>
            </a:r>
            <a:r>
              <a:rPr kumimoji="0" lang="ru-RU" sz="2400" b="1" i="1" u="none" strike="noStrike" cap="none" normalizeH="0" baseline="0" dirty="0" err="1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Гаспар</a:t>
            </a:r>
            <a:r>
              <a:rPr kumimoji="0" lang="ru-RU" sz="24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 Клер Франсуа Мари </a:t>
            </a:r>
            <a:r>
              <a:rPr kumimoji="0" lang="ru-RU" sz="2400" b="1" i="1" u="none" strike="noStrike" cap="none" normalizeH="0" baseline="0" dirty="0" err="1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Риш</a:t>
            </a:r>
            <a:r>
              <a:rPr kumimoji="0" lang="ru-RU" sz="24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 де </a:t>
            </a:r>
            <a:r>
              <a:rPr kumimoji="0" lang="ru-RU" sz="2400" b="1" i="1" u="none" strike="noStrike" cap="none" normalizeH="0" baseline="0" dirty="0" err="1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Прони</a:t>
            </a:r>
            <a:r>
              <a:rPr kumimoji="0" lang="ru-RU" sz="24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 (22 июля 1755 - 29 июля 1839) был французским математиком и инженером , работавшим в области гидравлики 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1" u="none" strike="noStrike" cap="none" normalizeH="0" baseline="0" dirty="0">
              <a:ln>
                <a:noFill/>
              </a:ln>
              <a:effectLst/>
              <a:latin typeface="Constantia" panose="02030602050306030303" pitchFamily="18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4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В 1791 году де </a:t>
            </a:r>
            <a:r>
              <a:rPr kumimoji="0" lang="ru-RU" sz="2400" b="1" i="1" u="none" strike="noStrike" cap="none" normalizeH="0" baseline="0" dirty="0" err="1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Прони</a:t>
            </a:r>
            <a:r>
              <a:rPr kumimoji="0" lang="ru-RU" sz="24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 приступил к задаче создания логарифмических и тригонометрических таблиц для Французского кадастра.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1" u="none" strike="noStrike" cap="none" normalizeH="0" baseline="0" dirty="0">
              <a:ln>
                <a:noFill/>
              </a:ln>
              <a:effectLst/>
              <a:latin typeface="Constantia" panose="02030602050306030303" pitchFamily="18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400" b="1" i="1" u="none" strike="noStrike" cap="none" normalizeH="0" baseline="0" dirty="0">
                <a:ln>
                  <a:noFill/>
                </a:ln>
                <a:effectLst/>
                <a:latin typeface="Constantia" panose="02030602050306030303" pitchFamily="18" charset="0"/>
                <a:ea typeface="Calibri" pitchFamily="34" charset="0"/>
                <a:cs typeface="Arial" pitchFamily="34" charset="0"/>
              </a:rPr>
              <a:t>Таблицы были обширными, со значениями, рассчитанными с точностью до четырнадцати и двадцати девяти знаков после запятой. </a:t>
            </a:r>
            <a:endParaRPr kumimoji="0" lang="ru-RU" sz="2400" b="1" i="1" u="none" strike="noStrike" cap="none" normalizeH="0" baseline="0" dirty="0">
              <a:ln>
                <a:noFill/>
              </a:ln>
              <a:effectLst/>
              <a:latin typeface="Constantia" panose="02030602050306030303" pitchFamily="18" charset="0"/>
              <a:cs typeface="Arial" pitchFamily="34" charset="0"/>
            </a:endParaRPr>
          </a:p>
        </p:txBody>
      </p:sp>
      <p:pic>
        <p:nvPicPr>
          <p:cNvPr id="22531" name="Picture 3" descr="Гаспар де Прон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2877" y="1677971"/>
            <a:ext cx="3859247" cy="36312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55001" y="99818"/>
            <a:ext cx="11370365" cy="69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b="1" i="1" dirty="0"/>
              <a:t>Прони был вдохновлен « Богатством народов» Адама Смита.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1" dirty="0"/>
              <a:t>Главной темой «Богатства» Смит во введении называет экономическое развитие — действующие в человеческом обществе силы и закономерности, благодаря которым растёт общий доход. </a:t>
            </a:r>
            <a:r>
              <a:rPr lang="ru-RU" sz="2800" b="1" i="1" dirty="0" err="1"/>
              <a:t>Прони</a:t>
            </a:r>
            <a:r>
              <a:rPr lang="ru-RU" sz="2800" b="1" i="1" dirty="0"/>
              <a:t> был вдохновлен « Богатством народов» Адама Смита. </a:t>
            </a:r>
          </a:p>
          <a:p>
            <a:endParaRPr lang="ru-RU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1" dirty="0"/>
              <a:t>Главной темой «Богатства» Смит во введении называет экономическое развитие — действующие в человеческом обществе силы и закономерности, благодаря которым растёт общий доход.</a:t>
            </a:r>
          </a:p>
          <a:p>
            <a:endParaRPr lang="ru-RU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1" dirty="0"/>
              <a:t> Де </a:t>
            </a:r>
            <a:r>
              <a:rPr lang="ru-RU" sz="2800" b="1" i="1" dirty="0" err="1"/>
              <a:t>Прони</a:t>
            </a:r>
            <a:r>
              <a:rPr lang="ru-RU" sz="2800" b="1" i="1" dirty="0"/>
              <a:t> разделил труд на три уровня, хвастаясь, что он «может производить логарифмы так же легко, как изготавливают булавки». </a:t>
            </a:r>
            <a:endParaRPr lang="ru-RU" sz="2400" b="1" i="1" dirty="0"/>
          </a:p>
          <a:p>
            <a:r>
              <a:rPr lang="ru-RU" sz="2400" b="1" i="1" dirty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159</TotalTime>
  <Words>519</Words>
  <Application>Microsoft Office PowerPoint</Application>
  <PresentationFormat>Широкоэкранный</PresentationFormat>
  <Paragraphs>51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Constantia</vt:lpstr>
      <vt:lpstr>Wingdings 2</vt:lpstr>
      <vt:lpstr>Бумажная</vt:lpstr>
      <vt:lpstr>Калькулятор Паскаля</vt:lpstr>
      <vt:lpstr>Презентация PowerPoint</vt:lpstr>
      <vt:lpstr>Как устроена «Паскалина»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Паскаля</dc:title>
  <dc:creator>User</dc:creator>
  <cp:lastModifiedBy>User</cp:lastModifiedBy>
  <cp:revision>16</cp:revision>
  <dcterms:created xsi:type="dcterms:W3CDTF">2021-03-11T14:02:37Z</dcterms:created>
  <dcterms:modified xsi:type="dcterms:W3CDTF">2021-03-16T15:12:41Z</dcterms:modified>
</cp:coreProperties>
</file>