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86" r:id="rId1"/>
  </p:sldMasterIdLst>
  <p:notesMasterIdLst>
    <p:notesMasterId r:id="rId14"/>
  </p:notes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6" r:id="rId9"/>
    <p:sldId id="267" r:id="rId10"/>
    <p:sldId id="262" r:id="rId11"/>
    <p:sldId id="265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7455" autoAdjust="0"/>
  </p:normalViewPr>
  <p:slideViewPr>
    <p:cSldViewPr snapToGrid="0">
      <p:cViewPr varScale="1">
        <p:scale>
          <a:sx n="72" d="100"/>
          <a:sy n="72" d="100"/>
        </p:scale>
        <p:origin x="110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9A67518-3CF8-4CC7-AC90-C1665EE028D1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237075-E8C2-4E9A-B0FF-07A6DA577B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3202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37075-E8C2-4E9A-B0FF-07A6DA577BF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440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Summary:</a:t>
            </a:r>
          </a:p>
          <a:p>
            <a:pPr marL="688975" indent="-342900">
              <a:buFont typeface="Wingdings" panose="05000000000000000000" pitchFamily="2" charset="2"/>
              <a:buChar char="Ø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six case</a:t>
            </a:r>
          </a:p>
          <a:p>
            <a:pPr marL="688975" indent="-342900">
              <a:buFont typeface="Wingdings" panose="05000000000000000000" pitchFamily="2" charset="2"/>
              <a:buChar char="Ø"/>
            </a:pP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 Differs only in two 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37075-E8C2-4E9A-B0FF-07A6DA577BF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1350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37075-E8C2-4E9A-B0FF-07A6DA577BF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972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1237075-E8C2-4E9A-B0FF-07A6DA577BF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296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903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96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71199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5973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8512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0773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85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292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894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879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58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9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29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1746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0071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3180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6AD1D-A1B2-454E-A907-7BD266B2A7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AB969C9E-00F5-4A75-8C4F-7615400F3A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47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  <p:sldLayoutId id="2147483888" r:id="rId2"/>
    <p:sldLayoutId id="2147483889" r:id="rId3"/>
    <p:sldLayoutId id="2147483890" r:id="rId4"/>
    <p:sldLayoutId id="2147483891" r:id="rId5"/>
    <p:sldLayoutId id="2147483892" r:id="rId6"/>
    <p:sldLayoutId id="2147483893" r:id="rId7"/>
    <p:sldLayoutId id="2147483894" r:id="rId8"/>
    <p:sldLayoutId id="2147483895" r:id="rId9"/>
    <p:sldLayoutId id="2147483896" r:id="rId10"/>
    <p:sldLayoutId id="2147483897" r:id="rId11"/>
    <p:sldLayoutId id="2147483898" r:id="rId12"/>
    <p:sldLayoutId id="2147483899" r:id="rId13"/>
    <p:sldLayoutId id="2147483900" r:id="rId14"/>
    <p:sldLayoutId id="2147483901" r:id="rId15"/>
    <p:sldLayoutId id="21474839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building, outdoor, skyscraper, day&#10;&#10;Description automatically generated">
            <a:extLst>
              <a:ext uri="{FF2B5EF4-FFF2-40B4-BE49-F238E27FC236}">
                <a16:creationId xmlns:a16="http://schemas.microsoft.com/office/drawing/2014/main" id="{41251752-37C4-93B2-950C-9B6DC131CA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007" b="7991"/>
          <a:stretch/>
        </p:blipFill>
        <p:spPr>
          <a:xfrm>
            <a:off x="325" y="0"/>
            <a:ext cx="12191675" cy="6857990"/>
          </a:xfrm>
          <a:prstGeom prst="rect">
            <a:avLst/>
          </a:prstGeom>
          <a:effectLst>
            <a:outerShdw blurRad="50800" dist="50800" dir="5400000" sx="1000" sy="1000" algn="ctr" rotWithShape="0">
              <a:srgbClr val="000000"/>
            </a:outerShdw>
          </a:effectLst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681D0BDA-68BE-D359-25AB-412358E817F1}"/>
              </a:ext>
            </a:extLst>
          </p:cNvPr>
          <p:cNvSpPr/>
          <p:nvPr/>
        </p:nvSpPr>
        <p:spPr>
          <a:xfrm>
            <a:off x="7283003" y="3929063"/>
            <a:ext cx="4580385" cy="2033587"/>
          </a:xfrm>
          <a:prstGeom prst="rect">
            <a:avLst/>
          </a:prstGeom>
          <a:solidFill>
            <a:schemeClr val="tx1">
              <a:lumMod val="95000"/>
              <a:lumOff val="5000"/>
              <a:alpha val="74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241552-6061-764E-7527-954B96D23147}"/>
              </a:ext>
            </a:extLst>
          </p:cNvPr>
          <p:cNvSpPr/>
          <p:nvPr/>
        </p:nvSpPr>
        <p:spPr>
          <a:xfrm>
            <a:off x="324696" y="3834587"/>
            <a:ext cx="5276850" cy="1295400"/>
          </a:xfrm>
          <a:prstGeom prst="rect">
            <a:avLst/>
          </a:prstGeom>
          <a:solidFill>
            <a:schemeClr val="dk1">
              <a:alpha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4EE04F-47C6-F443-C10E-0B966536F6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9190" y="3832646"/>
            <a:ext cx="5228495" cy="1218406"/>
          </a:xfrm>
          <a:noFill/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l"/>
            <a:r>
              <a:rPr lang="en-US" sz="2500" dirty="0">
                <a:solidFill>
                  <a:srgbClr val="FFFFFE"/>
                </a:solidFill>
              </a:rPr>
              <a:t>Cost Estimation of superstructure of a rectangular One storied masonry building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3943876-87F7-DD07-A006-C5A1C7B66856}"/>
              </a:ext>
            </a:extLst>
          </p:cNvPr>
          <p:cNvCxnSpPr>
            <a:cxnSpLocks/>
          </p:cNvCxnSpPr>
          <p:nvPr/>
        </p:nvCxnSpPr>
        <p:spPr>
          <a:xfrm>
            <a:off x="504154" y="3981762"/>
            <a:ext cx="0" cy="100773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A4F238-3F07-F9A6-8F7B-4F59686288EB}"/>
              </a:ext>
            </a:extLst>
          </p:cNvPr>
          <p:cNvSpPr txBox="1"/>
          <p:nvPr/>
        </p:nvSpPr>
        <p:spPr>
          <a:xfrm>
            <a:off x="7283004" y="3931325"/>
            <a:ext cx="45803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By-</a:t>
            </a:r>
          </a:p>
          <a:p>
            <a:r>
              <a:rPr lang="en-US" dirty="0">
                <a:solidFill>
                  <a:schemeClr val="bg1"/>
                </a:solidFill>
              </a:rPr>
              <a:t>	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Md. Abdul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Motin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Khosru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(1904136)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Md. Noyan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(1904142)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Rajesh Sharma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Arghya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(1904148)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Sabuj Biswas (1904154)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Sohely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Anjum (1904160)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Md. Abdul Aziz (1904163)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F8D5141-E216-9FE4-1C3E-E33420C6DCE5}"/>
              </a:ext>
            </a:extLst>
          </p:cNvPr>
          <p:cNvCxnSpPr>
            <a:cxnSpLocks/>
          </p:cNvCxnSpPr>
          <p:nvPr/>
        </p:nvCxnSpPr>
        <p:spPr>
          <a:xfrm>
            <a:off x="8097908" y="4290550"/>
            <a:ext cx="0" cy="1567325"/>
          </a:xfrm>
          <a:prstGeom prst="line">
            <a:avLst/>
          </a:prstGeom>
          <a:ln w="3810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1277852" y="1856625"/>
            <a:ext cx="9636620" cy="1261884"/>
          </a:xfrm>
          <a:prstGeom prst="rect">
            <a:avLst/>
          </a:prstGeom>
          <a:solidFill>
            <a:schemeClr val="tx1">
              <a:alpha val="55000"/>
            </a:schemeClr>
          </a:solidFill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chemeClr val="bg1"/>
                </a:solidFill>
                <a:latin typeface="Perpetua" panose="02020502060401020303" pitchFamily="18" charset="0"/>
                <a:cs typeface="NikoshBAN" panose="02000000000000000000" pitchFamily="2" charset="0"/>
              </a:rPr>
              <a:t>CE 206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  <a:latin typeface="Perpetua" panose="02020502060401020303" pitchFamily="18" charset="0"/>
                <a:cs typeface="NikoshBAN" panose="02000000000000000000" pitchFamily="2" charset="0"/>
              </a:rPr>
              <a:t>Engineering Computation Sessional</a:t>
            </a:r>
            <a:endParaRPr lang="en-US" sz="3200" dirty="0">
              <a:solidFill>
                <a:schemeClr val="bg1"/>
              </a:solidFill>
              <a:latin typeface="Perpetua" panose="02020502060401020303" pitchFamily="18" charset="0"/>
              <a:cs typeface="NikoshBA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6057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3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0" dur="20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3" dur="20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6" dur="20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39" dur="20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2" dur="20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5" dur="20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in)">
                                      <p:cBhvr>
                                        <p:cTn id="48" dur="20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2" presetClass="entr" presetSubtype="4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22" grpId="0" animBg="1"/>
      <p:bldP spid="2" grpId="0" animBg="1"/>
      <p:bldP spid="3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89920" y="0"/>
            <a:ext cx="140208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8057269" y="2967334"/>
            <a:ext cx="685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514" y="17495"/>
            <a:ext cx="10738845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6075"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</a:p>
          <a:p>
            <a:pPr marL="346075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14" y="875769"/>
            <a:ext cx="10738845" cy="598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470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89920" y="0"/>
            <a:ext cx="140208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8057269" y="2967334"/>
            <a:ext cx="685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095" y="253219"/>
            <a:ext cx="10283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8975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8975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4514" y="17495"/>
            <a:ext cx="10738845" cy="86177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6075"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</a:p>
          <a:p>
            <a:pPr marL="346075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60" y="577580"/>
            <a:ext cx="10527548" cy="623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9814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9095" y="253219"/>
            <a:ext cx="10283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8975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8975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927006" y="2496457"/>
            <a:ext cx="42590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solidFill>
                  <a:srgbClr val="002060"/>
                </a:solidFill>
                <a:latin typeface="Cooper Black" panose="0208090404030B0204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529830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546293" y="391548"/>
            <a:ext cx="2637469" cy="20562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tIns="1737360" bIns="365760" rtlCol="0" anchor="b" anchorCtr="1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Verandah</a:t>
            </a:r>
          </a:p>
        </p:txBody>
      </p:sp>
      <p:sp>
        <p:nvSpPr>
          <p:cNvPr id="2" name="Rectangle 1"/>
          <p:cNvSpPr/>
          <p:nvPr/>
        </p:nvSpPr>
        <p:spPr>
          <a:xfrm>
            <a:off x="10789920" y="0"/>
            <a:ext cx="140208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8057269" y="2967334"/>
            <a:ext cx="685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Problem Analysis</a:t>
            </a:r>
          </a:p>
        </p:txBody>
      </p:sp>
      <p:sp>
        <p:nvSpPr>
          <p:cNvPr id="4" name="Rectangle 3"/>
          <p:cNvSpPr/>
          <p:nvPr/>
        </p:nvSpPr>
        <p:spPr>
          <a:xfrm>
            <a:off x="658836" y="560359"/>
            <a:ext cx="1111352" cy="109294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Room-01</a:t>
            </a:r>
          </a:p>
        </p:txBody>
      </p:sp>
      <p:sp>
        <p:nvSpPr>
          <p:cNvPr id="5" name="Rectangle 4"/>
          <p:cNvSpPr/>
          <p:nvPr/>
        </p:nvSpPr>
        <p:spPr>
          <a:xfrm>
            <a:off x="1922585" y="558015"/>
            <a:ext cx="1111352" cy="1095293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Room-02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835787" y="375134"/>
            <a:ext cx="2637469" cy="2072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280160" tIns="457200" bIns="365760" rtlCol="0" anchor="t" anchorCtr="0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Verandah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948330" y="529877"/>
            <a:ext cx="1111352" cy="954619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Room-01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948330" y="1611102"/>
            <a:ext cx="2370405" cy="727653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Room-02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125281" y="354209"/>
            <a:ext cx="2759842" cy="207264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1463040" tIns="1920240" rIns="182880" bIns="365760" rtlCol="0" anchor="b" anchorCtr="1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Verandah</a:t>
            </a:r>
          </a:p>
        </p:txBody>
      </p:sp>
      <p:sp>
        <p:nvSpPr>
          <p:cNvPr id="17" name="Rectangle 16"/>
          <p:cNvSpPr/>
          <p:nvPr/>
        </p:nvSpPr>
        <p:spPr>
          <a:xfrm>
            <a:off x="7237824" y="528179"/>
            <a:ext cx="1111352" cy="179481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Room-01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501572" y="541601"/>
            <a:ext cx="1261177" cy="1111707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Room-02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527531" y="3200397"/>
            <a:ext cx="2656231" cy="2736170"/>
            <a:chOff x="527531" y="3200397"/>
            <a:chExt cx="2656231" cy="2736170"/>
          </a:xfrm>
        </p:grpSpPr>
        <p:sp>
          <p:nvSpPr>
            <p:cNvPr id="19" name="Rectangle 18"/>
            <p:cNvSpPr/>
            <p:nvPr/>
          </p:nvSpPr>
          <p:spPr>
            <a:xfrm>
              <a:off x="527531" y="3200397"/>
              <a:ext cx="2656231" cy="27361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wordArtVert" lIns="1737360" tIns="182880" rIns="0" bIns="182880" rtlCol="0" anchor="t" anchorCtr="0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Verandah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640073" y="3327004"/>
              <a:ext cx="1638893" cy="106247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Room-01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640074" y="4523091"/>
              <a:ext cx="1638891" cy="12446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Room-02</a:t>
              </a:r>
            </a:p>
          </p:txBody>
        </p:sp>
      </p:grpSp>
      <p:grpSp>
        <p:nvGrpSpPr>
          <p:cNvPr id="39" name="Group 38"/>
          <p:cNvGrpSpPr/>
          <p:nvPr/>
        </p:nvGrpSpPr>
        <p:grpSpPr>
          <a:xfrm>
            <a:off x="3835787" y="3200397"/>
            <a:ext cx="2759842" cy="2736170"/>
            <a:chOff x="3835787" y="3200397"/>
            <a:chExt cx="2759842" cy="2736170"/>
          </a:xfrm>
        </p:grpSpPr>
        <p:sp>
          <p:nvSpPr>
            <p:cNvPr id="22" name="Rectangle 21"/>
            <p:cNvSpPr/>
            <p:nvPr/>
          </p:nvSpPr>
          <p:spPr>
            <a:xfrm>
              <a:off x="3835787" y="3200397"/>
              <a:ext cx="2759842" cy="27361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0" tIns="0" rIns="1554480" bIns="2103120" rtlCol="0" anchor="b" anchorCtr="0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Verandah</a:t>
              </a: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3948330" y="4167548"/>
              <a:ext cx="1209976" cy="15826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Room-01</a:t>
              </a: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287106" y="3327003"/>
              <a:ext cx="1202640" cy="24407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Room-02</a:t>
              </a:r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7121651" y="3179293"/>
            <a:ext cx="2759842" cy="2736170"/>
            <a:chOff x="7125281" y="3200397"/>
            <a:chExt cx="2759842" cy="2736170"/>
          </a:xfrm>
        </p:grpSpPr>
        <p:sp>
          <p:nvSpPr>
            <p:cNvPr id="25" name="Rectangle 24"/>
            <p:cNvSpPr/>
            <p:nvPr/>
          </p:nvSpPr>
          <p:spPr>
            <a:xfrm>
              <a:off x="7125281" y="3200397"/>
              <a:ext cx="2759842" cy="273617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lIns="0" tIns="548640" rIns="1645920" bIns="548640" rtlCol="0" anchor="b" anchorCtr="0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  Verandah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7257607" y="3362536"/>
              <a:ext cx="2524926" cy="102694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Room-01</a:t>
              </a: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8524074" y="4516631"/>
              <a:ext cx="1223432" cy="128720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Room-02</a:t>
              </a:r>
            </a:p>
          </p:txBody>
        </p:sp>
      </p:grpSp>
      <p:sp>
        <p:nvSpPr>
          <p:cNvPr id="28" name="TextBox 27"/>
          <p:cNvSpPr txBox="1"/>
          <p:nvPr/>
        </p:nvSpPr>
        <p:spPr>
          <a:xfrm>
            <a:off x="1305958" y="247568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Case-01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90291" y="2447775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Case-02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8036057" y="2475681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Case-03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400797" y="5902920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Case-04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669302" y="595207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Case-05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8036056" y="5952078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Case-06</a:t>
            </a:r>
          </a:p>
        </p:txBody>
      </p:sp>
    </p:spTree>
    <p:extLst>
      <p:ext uri="{BB962C8B-B14F-4D97-AF65-F5344CB8AC3E}">
        <p14:creationId xmlns:p14="http://schemas.microsoft.com/office/powerpoint/2010/main" val="163793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4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67" dur="1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5400000">
                                      <p:cBhvr>
                                        <p:cTn id="71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75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/>
      <p:bldP spid="4" grpId="0" animBg="1"/>
      <p:bldP spid="5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8" grpId="0"/>
      <p:bldP spid="29" grpId="0"/>
      <p:bldP spid="30" grpId="0"/>
      <p:bldP spid="31" grpId="1"/>
      <p:bldP spid="32" grpId="0"/>
      <p:bldP spid="33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89920" y="0"/>
            <a:ext cx="140208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8057269" y="2967334"/>
            <a:ext cx="685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Steps of Solving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095" y="253219"/>
            <a:ext cx="10283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8975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8975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030" y="190157"/>
            <a:ext cx="10269416" cy="64017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Inputs: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the Plan (inner edge to inner edge)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Room-01? 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Room-02? 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Veranda? (Outer Edge to Outer Edge)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of Section? 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Column? (in [x y] direction)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Column in Verandah?</a:t>
            </a:r>
          </a:p>
          <a:p>
            <a:pPr marL="693738" indent="-457200">
              <a:buFont typeface="+mj-lt"/>
              <a:buAutoNum type="arabicPeriod"/>
            </a:pPr>
            <a:r>
              <a:rPr lang="nl-NL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door [x z]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door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window [x z]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window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Stairs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Length of Stairs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cornice in [x y] direction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Thickness of Cornice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and Thickness of Parapet Wall (in [h t] format)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Common Door?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Dropwall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Length in [x y] direction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Height and Thickness of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Dropwall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 (in [h t] format)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of Common Window between rooms and verandah</a:t>
            </a:r>
          </a:p>
          <a:p>
            <a:pPr marL="693738" indent="-4572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of Outside Window</a:t>
            </a:r>
          </a:p>
        </p:txBody>
      </p:sp>
    </p:spTree>
    <p:extLst>
      <p:ext uri="{BB962C8B-B14F-4D97-AF65-F5344CB8AC3E}">
        <p14:creationId xmlns:p14="http://schemas.microsoft.com/office/powerpoint/2010/main" val="1251447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89920" y="0"/>
            <a:ext cx="140208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8061961" y="2967335"/>
            <a:ext cx="6857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Steps of Solving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095" y="253219"/>
            <a:ext cx="10283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8975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8975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Process 3"/>
          <p:cNvSpPr/>
          <p:nvPr/>
        </p:nvSpPr>
        <p:spPr>
          <a:xfrm>
            <a:off x="5245561" y="1905655"/>
            <a:ext cx="1567546" cy="49206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Inputs</a:t>
            </a:r>
          </a:p>
        </p:txBody>
      </p:sp>
      <p:sp>
        <p:nvSpPr>
          <p:cNvPr id="5" name="Flowchart: Connector 4"/>
          <p:cNvSpPr/>
          <p:nvPr/>
        </p:nvSpPr>
        <p:spPr>
          <a:xfrm>
            <a:off x="5346269" y="918278"/>
            <a:ext cx="1364345" cy="68005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6" name="Flowchart: Decision 5"/>
          <p:cNvSpPr/>
          <p:nvPr/>
        </p:nvSpPr>
        <p:spPr>
          <a:xfrm>
            <a:off x="4014584" y="2624576"/>
            <a:ext cx="4027717" cy="1397638"/>
          </a:xfrm>
          <a:prstGeom prst="flowChartDecision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Conditions</a:t>
            </a:r>
          </a:p>
        </p:txBody>
      </p:sp>
      <p:sp>
        <p:nvSpPr>
          <p:cNvPr id="8" name="Flowchart: Process 7"/>
          <p:cNvSpPr/>
          <p:nvPr/>
        </p:nvSpPr>
        <p:spPr>
          <a:xfrm>
            <a:off x="1238729" y="4145587"/>
            <a:ext cx="2775855" cy="107405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 amount and cost of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Materials</a:t>
            </a:r>
          </a:p>
        </p:txBody>
      </p:sp>
      <p:sp>
        <p:nvSpPr>
          <p:cNvPr id="9" name="Flowchart: Process 8"/>
          <p:cNvSpPr/>
          <p:nvPr/>
        </p:nvSpPr>
        <p:spPr>
          <a:xfrm>
            <a:off x="8042301" y="4145586"/>
            <a:ext cx="2322285" cy="1074057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 Error Message</a:t>
            </a:r>
          </a:p>
        </p:txBody>
      </p:sp>
      <p:sp>
        <p:nvSpPr>
          <p:cNvPr id="10" name="Flowchart: Connector 9"/>
          <p:cNvSpPr/>
          <p:nvPr/>
        </p:nvSpPr>
        <p:spPr>
          <a:xfrm>
            <a:off x="5346268" y="5961411"/>
            <a:ext cx="1364345" cy="612810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11" name="Flowchart: Connector 10"/>
          <p:cNvSpPr/>
          <p:nvPr/>
        </p:nvSpPr>
        <p:spPr>
          <a:xfrm>
            <a:off x="5788954" y="5290293"/>
            <a:ext cx="478971" cy="459119"/>
          </a:xfrm>
          <a:prstGeom prst="flowChartConnector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6028439" y="1613270"/>
            <a:ext cx="895" cy="29238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endCxn id="6" idx="0"/>
          </p:cNvCxnSpPr>
          <p:nvPr/>
        </p:nvCxnSpPr>
        <p:spPr>
          <a:xfrm>
            <a:off x="6028442" y="2415916"/>
            <a:ext cx="1" cy="20866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8" idx="0"/>
          </p:cNvCxnSpPr>
          <p:nvPr/>
        </p:nvCxnSpPr>
        <p:spPr>
          <a:xfrm>
            <a:off x="2626656" y="3323395"/>
            <a:ext cx="1" cy="822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626656" y="3323395"/>
            <a:ext cx="1387928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 flipV="1">
            <a:off x="8040060" y="3315711"/>
            <a:ext cx="1155698" cy="72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9203442" y="3330652"/>
            <a:ext cx="1" cy="82219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endCxn id="11" idx="2"/>
          </p:cNvCxnSpPr>
          <p:nvPr/>
        </p:nvCxnSpPr>
        <p:spPr>
          <a:xfrm>
            <a:off x="2626656" y="5519852"/>
            <a:ext cx="3162298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626654" y="5225222"/>
            <a:ext cx="2" cy="28359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flipH="1">
            <a:off x="9199666" y="5223551"/>
            <a:ext cx="3778" cy="29307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endCxn id="11" idx="6"/>
          </p:cNvCxnSpPr>
          <p:nvPr/>
        </p:nvCxnSpPr>
        <p:spPr>
          <a:xfrm flipH="1">
            <a:off x="6267925" y="5519852"/>
            <a:ext cx="2935517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 flipH="1">
            <a:off x="6025204" y="5756698"/>
            <a:ext cx="3236" cy="19854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1570352" y="658378"/>
            <a:ext cx="2087246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Flowchart</a:t>
            </a:r>
          </a:p>
        </p:txBody>
      </p:sp>
      <p:sp>
        <p:nvSpPr>
          <p:cNvPr id="68" name="Flowchart: Process 67"/>
          <p:cNvSpPr/>
          <p:nvPr/>
        </p:nvSpPr>
        <p:spPr>
          <a:xfrm>
            <a:off x="2721249" y="3055260"/>
            <a:ext cx="1172833" cy="211999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Satisfied</a:t>
            </a:r>
          </a:p>
        </p:txBody>
      </p:sp>
      <p:sp>
        <p:nvSpPr>
          <p:cNvPr id="69" name="Flowchart: Process 68"/>
          <p:cNvSpPr/>
          <p:nvPr/>
        </p:nvSpPr>
        <p:spPr>
          <a:xfrm>
            <a:off x="7973388" y="2929382"/>
            <a:ext cx="1230054" cy="251756"/>
          </a:xfrm>
          <a:prstGeom prst="flowChartProcess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Satisfied</a:t>
            </a:r>
          </a:p>
        </p:txBody>
      </p:sp>
    </p:spTree>
    <p:extLst>
      <p:ext uri="{BB962C8B-B14F-4D97-AF65-F5344CB8AC3E}">
        <p14:creationId xmlns:p14="http://schemas.microsoft.com/office/powerpoint/2010/main" val="2691441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  <p:bldP spid="59" grpId="0"/>
      <p:bldP spid="68" grpId="0"/>
      <p:bldP spid="6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89920" y="0"/>
            <a:ext cx="140208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8057269" y="2967334"/>
            <a:ext cx="685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Steps of Solving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095" y="253219"/>
            <a:ext cx="10283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8975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8975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9626" y="237455"/>
            <a:ext cx="10269416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6075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Quantity and Total Cost of:</a:t>
            </a:r>
          </a:p>
          <a:p>
            <a:pPr marL="977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BFS</a:t>
            </a:r>
          </a:p>
          <a:p>
            <a:pPr marL="977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</a:p>
          <a:p>
            <a:pPr marL="977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Floor Finish</a:t>
            </a:r>
          </a:p>
          <a:p>
            <a:pPr marL="977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Brickwork in superstructure</a:t>
            </a:r>
          </a:p>
          <a:p>
            <a:pPr marL="977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RCC in Column</a:t>
            </a:r>
          </a:p>
          <a:p>
            <a:pPr marL="977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RCC in Lintel</a:t>
            </a:r>
          </a:p>
          <a:p>
            <a:pPr marL="977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RCC in Roof</a:t>
            </a:r>
          </a:p>
          <a:p>
            <a:pPr marL="977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Lime Concrete in Roof</a:t>
            </a:r>
          </a:p>
          <a:p>
            <a:pPr marL="977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Bricks in Parapet</a:t>
            </a:r>
          </a:p>
          <a:p>
            <a:pPr marL="977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Brickwork in Stair</a:t>
            </a:r>
          </a:p>
          <a:p>
            <a:pPr marL="977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Inside Plastering</a:t>
            </a:r>
          </a:p>
          <a:p>
            <a:pPr marL="977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Outside Plastering</a:t>
            </a:r>
          </a:p>
          <a:p>
            <a:pPr marL="977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Skirting</a:t>
            </a:r>
          </a:p>
          <a:p>
            <a:pPr marL="977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RCC 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dropwall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14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89920" y="0"/>
            <a:ext cx="140208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8057270" y="2967334"/>
            <a:ext cx="685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095" y="253219"/>
            <a:ext cx="10283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8975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8975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095" y="339444"/>
            <a:ext cx="10283483" cy="6140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74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89920" y="0"/>
            <a:ext cx="140208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8057270" y="2967334"/>
            <a:ext cx="685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095" y="253219"/>
            <a:ext cx="10283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8975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8975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095" y="457199"/>
            <a:ext cx="102060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69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89920" y="0"/>
            <a:ext cx="140208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8057270" y="2967334"/>
            <a:ext cx="685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095" y="253219"/>
            <a:ext cx="10283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8975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8975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0777828" cy="6858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74275" y="2601310"/>
            <a:ext cx="1513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Room -01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22’x20’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9323" y="2601309"/>
            <a:ext cx="1513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Room -02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22’x20’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984122" y="4533900"/>
            <a:ext cx="1513489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Verandah</a:t>
            </a:r>
            <a:b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46’6”x9’</a:t>
            </a:r>
          </a:p>
        </p:txBody>
      </p:sp>
    </p:spTree>
    <p:extLst>
      <p:ext uri="{BB962C8B-B14F-4D97-AF65-F5344CB8AC3E}">
        <p14:creationId xmlns:p14="http://schemas.microsoft.com/office/powerpoint/2010/main" val="296404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789920" y="0"/>
            <a:ext cx="140208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 rot="16200000">
            <a:off x="8057270" y="2967334"/>
            <a:ext cx="68580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002060"/>
                </a:solidFill>
                <a:latin typeface="Footlight MT Light" panose="0204060206030A020304" pitchFamily="18" charset="0"/>
                <a:cs typeface="Times New Roman" panose="02020603050405020304" pitchFamily="18" charset="0"/>
              </a:rPr>
              <a:t>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89095" y="253219"/>
            <a:ext cx="1028348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8975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8975" indent="-342900">
              <a:buFont typeface="Wingdings" panose="05000000000000000000" pitchFamily="2" charset="2"/>
              <a:buChar char="Ø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1199" y="1305340"/>
            <a:ext cx="1019606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if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((r1(1)+r2(1)+tw==p(1))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(r1(2)+v(2)+tw==p(2))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(r1(1)+r2(1)+3*tw==v(1))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&amp;&amp;</a:t>
            </a:r>
            <a:r>
              <a:rPr lang="pt-BR" u="sng" dirty="0">
                <a:latin typeface="Arial" panose="020B0604020202020204" pitchFamily="34" charset="0"/>
                <a:cs typeface="Arial" panose="020B0604020202020204" pitchFamily="34" charset="0"/>
              </a:rPr>
              <a:t>r1(2)==r2(2))</a:t>
            </a: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Room-01: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r1(1)= 22; 		r1(2)= 20;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Room-02: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r2(1)= 22;		r2(2)=20;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Verandah: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v(1)= 46.5’; 		v(2)= 9;</a:t>
            </a:r>
          </a:p>
          <a:p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Dimension of Plan: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p(1)= 44.8333’;		 p(2)= 29.8333’  </a:t>
            </a:r>
          </a:p>
          <a:p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Wall Thickness: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tw=0.8333’ ;</a:t>
            </a:r>
          </a:p>
          <a:p>
            <a:endParaRPr lang="en-US" dirty="0"/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 For Conditions: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i) r1(1)+r2(1)+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22+22+0.8333= 44.833’;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ii) r1(2)+v(2)+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20+9+0.8333= 29.833’;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iii) r1(1)+r2(1)+3*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tw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 22+22+3*0.8333= 46.5’;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iv) r1(2)=r2(2)=20’;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12685" y="746536"/>
            <a:ext cx="54283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Condition Explanation (Case-01):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872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760</TotalTime>
  <Words>535</Words>
  <Application>Microsoft Office PowerPoint</Application>
  <PresentationFormat>Widescreen</PresentationFormat>
  <Paragraphs>121</Paragraphs>
  <Slides>12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Century Gothic</vt:lpstr>
      <vt:lpstr>Cooper Black</vt:lpstr>
      <vt:lpstr>Footlight MT Light</vt:lpstr>
      <vt:lpstr>Perpetua</vt:lpstr>
      <vt:lpstr>Times New Roman</vt:lpstr>
      <vt:lpstr>Wingdings</vt:lpstr>
      <vt:lpstr>Wingdings 3</vt:lpstr>
      <vt:lpstr>Wisp</vt:lpstr>
      <vt:lpstr>Cost Estimation of superstructure of a rectangular One storied masonry building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Cost Estimation of superstructure of a rectangular One storied masonry building</dc:title>
  <dc:creator>1904154 - Sabuj Biswas</dc:creator>
  <cp:lastModifiedBy>SABUJ BISWAS</cp:lastModifiedBy>
  <cp:revision>46</cp:revision>
  <dcterms:created xsi:type="dcterms:W3CDTF">2022-08-11T18:30:30Z</dcterms:created>
  <dcterms:modified xsi:type="dcterms:W3CDTF">2025-07-31T12:42:30Z</dcterms:modified>
</cp:coreProperties>
</file>