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69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  <p:sldId id="714" r:id="rId20"/>
    <p:sldId id="715" r:id="rId21"/>
    <p:sldId id="716" r:id="rId22"/>
    <p:sldId id="717" r:id="rId23"/>
    <p:sldId id="718" r:id="rId24"/>
    <p:sldId id="719" r:id="rId25"/>
    <p:sldId id="720" r:id="rId26"/>
    <p:sldId id="721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29" r:id="rId35"/>
    <p:sldId id="730" r:id="rId36"/>
    <p:sldId id="731" r:id="rId37"/>
    <p:sldId id="732" r:id="rId38"/>
    <p:sldId id="733" r:id="rId39"/>
    <p:sldId id="734" r:id="rId40"/>
    <p:sldId id="735" r:id="rId41"/>
    <p:sldId id="736" r:id="rId4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D49FF9-210B-49B6-82A2-E860CFA3C92D}">
          <p14:sldIdLst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2" pos="1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BCBDC0"/>
    <a:srgbClr val="6D6E72"/>
    <a:srgbClr val="C00C3F"/>
    <a:srgbClr val="D21247"/>
    <a:srgbClr val="529EB8"/>
    <a:srgbClr val="003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2" autoAdjust="0"/>
    <p:restoredTop sz="86997" autoAdjust="0"/>
  </p:normalViewPr>
  <p:slideViewPr>
    <p:cSldViewPr snapToGrid="0">
      <p:cViewPr varScale="1">
        <p:scale>
          <a:sx n="96" d="100"/>
          <a:sy n="96" d="100"/>
        </p:scale>
        <p:origin x="2100" y="90"/>
      </p:cViewPr>
      <p:guideLst>
        <p:guide orient="horz" pos="51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08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765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9786" cy="498693"/>
          </a:xfrm>
          <a:prstGeom prst="rect">
            <a:avLst/>
          </a:prstGeom>
        </p:spPr>
        <p:txBody>
          <a:bodyPr vert="horz" lIns="91524" tIns="45760" rIns="91524" bIns="4576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3"/>
            <a:ext cx="2949786" cy="498693"/>
          </a:xfrm>
          <a:prstGeom prst="rect">
            <a:avLst/>
          </a:prstGeom>
        </p:spPr>
        <p:txBody>
          <a:bodyPr vert="horz" lIns="91524" tIns="45760" rIns="91524" bIns="45760" rtlCol="0"/>
          <a:lstStyle>
            <a:lvl1pPr algn="r">
              <a:defRPr sz="1200"/>
            </a:lvl1pPr>
          </a:lstStyle>
          <a:p>
            <a:fld id="{AEAC23FD-9BB7-48EC-803F-F65252FAC35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18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4" tIns="45760" rIns="91524" bIns="4576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5"/>
          </a:xfrm>
          <a:prstGeom prst="rect">
            <a:avLst/>
          </a:prstGeom>
        </p:spPr>
        <p:txBody>
          <a:bodyPr vert="horz" lIns="91524" tIns="45760" rIns="91524" bIns="457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6" cy="498692"/>
          </a:xfrm>
          <a:prstGeom prst="rect">
            <a:avLst/>
          </a:prstGeom>
        </p:spPr>
        <p:txBody>
          <a:bodyPr vert="horz" lIns="91524" tIns="45760" rIns="91524" bIns="4576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2"/>
          </a:xfrm>
          <a:prstGeom prst="rect">
            <a:avLst/>
          </a:prstGeom>
        </p:spPr>
        <p:txBody>
          <a:bodyPr vert="horz" lIns="91524" tIns="45760" rIns="91524" bIns="45760" rtlCol="0" anchor="b"/>
          <a:lstStyle>
            <a:lvl1pPr algn="r">
              <a:defRPr sz="1200"/>
            </a:lvl1pPr>
          </a:lstStyle>
          <a:p>
            <a:fld id="{F6C74E63-F5F7-483A-91A8-2A575810B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37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6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7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5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8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8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9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5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90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9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59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96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1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64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0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24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7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17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49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4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1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26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8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98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68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1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74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28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80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00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1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2663" y="1243013"/>
            <a:ext cx="484187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DE9CF-2214-426C-9F78-874F1570FF31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BB24C-5202-450C-86E0-D00A9826F32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E3B68-5B92-4D45-A641-7B43ACD4F7A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C1AAB-3D97-4C1B-A397-57ABAE5DE1B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3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CD38C-FA86-40AE-B961-763677BEFDC5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879A8-A8CE-451A-8D21-94C9BFA4FE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6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0472" y="0"/>
            <a:ext cx="8229600" cy="548680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0472" y="548680"/>
            <a:ext cx="9577064" cy="4320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5208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0472" y="0"/>
            <a:ext cx="8229600" cy="548680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0472" y="548680"/>
            <a:ext cx="9577064" cy="4320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9733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D5B60-5109-4138-956C-D710C8588E0D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520A3-2071-47EC-A5F5-CF773995744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33D5C-1244-4B39-9AE3-CC30B16B20F9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D8AA83-FE68-4DA4-80E4-F2F7F17F846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CA0D3-C58F-40EC-8DA6-01DBE22AAAB5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110C6-516D-481D-B93D-1F779CDCD03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7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9A50F-FD09-4567-B1AD-04232123A385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E0857-F975-441F-BBA8-4A232D85454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B8632-42F4-4E51-968B-550172DCBC55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90B16-8553-4566-800A-5BEE523DE43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2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6C267-2A00-4432-86A7-D80C57783CC3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+mj-lt"/>
              </a:defRPr>
            </a:lvl1pPr>
          </a:lstStyle>
          <a:p>
            <a:pPr>
              <a:defRPr/>
            </a:pPr>
            <a:fld id="{856F0F7D-D84A-469A-9E92-58283B1676F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DAD68F-04C9-4D10-9AB6-F2F564839048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05C6F-6B23-431B-AAE2-D1FE52E38ED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8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463BE-AD99-4FD5-B391-A1FFBF8AD9F0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5161B-3403-405E-8967-384CF9007C4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B92BE7-F48B-47EF-815F-E5A1B796A452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9FA469-3AF5-4633-93F4-3A2BE9D2641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23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94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dnuggets.com/" TargetMode="External"/><Relationship Id="rId3" Type="http://schemas.openxmlformats.org/officeDocument/2006/relationships/hyperlink" Target="http://cran.r-project.org/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ot.ly/r/" TargetMode="External"/><Relationship Id="rId5" Type="http://schemas.openxmlformats.org/officeDocument/2006/relationships/hyperlink" Target="http://docs.ggplot2.org/current/index.html" TargetMode="External"/><Relationship Id="rId4" Type="http://schemas.openxmlformats.org/officeDocument/2006/relationships/hyperlink" Target="http://www.cookbook-r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9150" y="2133600"/>
            <a:ext cx="828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</a:t>
            </a:r>
            <a:r>
              <a:rPr lang="ko-KR" altLang="en-US" sz="28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스토리텔링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7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형태와 배경</a:t>
            </a:r>
            <a:r>
              <a:rPr lang="en-US" altLang="ko-KR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(Figure/Ground)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요소들은 형태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시선이 가능 부분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또는 배경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형태가 위치한 배경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둘 중에 하나로 인식된다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931" y="5516729"/>
            <a:ext cx="921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검은색과 흰색 중 어떤 것을 형태나 배경으로 볼지에 따라 두 개의 얼굴을 볼 수도 있고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화분으로 볼 수도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두가지 인식이 쉽게 전환된다면 불확실한 관계라고 할 수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5367"/>
          <a:stretch/>
        </p:blipFill>
        <p:spPr>
          <a:xfrm>
            <a:off x="1771650" y="1428750"/>
            <a:ext cx="6991350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균일한 연결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(Uniform Connectedness)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시각적으로 연결된 요소들은 연결되지 않은 요소들보다 더욱 연관성있는 것처럼 인지된다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1480457"/>
            <a:ext cx="5878285" cy="38753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971" y="5497065"/>
            <a:ext cx="942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그림 상에서 두 쌍의 요소들이 선으로 연결되어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개의 사각형과 두 개의 원으로 보는 것보다는 시각적으로 연결되어 있는 사각형과 원의 결합이 상대적으로 강해 보인다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38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공동 영역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(Common Regions)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닫힌 공간에 존재하는 요소들은 그룹의 일부분으로 인식된다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0" y="1674879"/>
            <a:ext cx="8447315" cy="3448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979" y="5369249"/>
            <a:ext cx="97250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 간의 연결을 보여주는 또 다른 방법은 요소들을 가두는 것이다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닫힌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공간 안에 있는 것들은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서로 연관된 것으로 인식되고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닫힌공간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밖에 있는 것들은 분리된 것으로 인식된다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17618" y="2156612"/>
            <a:ext cx="7908529" cy="2485363"/>
            <a:chOff x="934065" y="2149188"/>
            <a:chExt cx="7908529" cy="2485363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934065" y="215689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815223" y="2149188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706213" y="2149188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87371" y="215902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481874" y="2149188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934065" y="3076642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815223" y="306894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706213" y="306894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587371" y="3078772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481874" y="306894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34065" y="3986562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815223" y="397886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06213" y="397886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587371" y="3988692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481874" y="3978860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536847" y="2149743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6427837" y="2149743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7308995" y="215957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203498" y="2149743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536847" y="306949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427837" y="306949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308995" y="3079327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203498" y="306949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536847" y="397941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27837" y="397941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7308995" y="3989247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8203498" y="3979415"/>
              <a:ext cx="639096" cy="64530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3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근접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(Proximity)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서로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가까이 있는 요소들은 서로 멀리 떨어져 있는 요소들보다 더 연관되어 보인다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971" y="5585553"/>
            <a:ext cx="942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근접은 공간이 닫혀있는 공동 영역과 비슷한 개념이다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요소들이 서로 가까이 위치해 있으면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따로 떨어져 존재할 때보다 그룹의 일부분으로 인식된다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1378920"/>
            <a:ext cx="4117975" cy="389434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733367" y="1305338"/>
            <a:ext cx="4135420" cy="3888393"/>
            <a:chOff x="2733367" y="1305338"/>
            <a:chExt cx="4135420" cy="3888393"/>
          </a:xfrm>
        </p:grpSpPr>
        <p:sp>
          <p:nvSpPr>
            <p:cNvPr id="4" name="타원 3"/>
            <p:cNvSpPr/>
            <p:nvPr/>
          </p:nvSpPr>
          <p:spPr>
            <a:xfrm>
              <a:off x="4872677" y="1305338"/>
              <a:ext cx="1799304" cy="1689629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33367" y="2341596"/>
              <a:ext cx="1799304" cy="1689629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069483" y="3504102"/>
              <a:ext cx="1799304" cy="1689629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3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연속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(Continuation)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어떤 선이나 곡선을 따라 나열된 요소들은 그렇지 않은 요소들보다 더 연관되어 보인다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5251258"/>
            <a:ext cx="9705974" cy="8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한점에서 만나는 두 개의 직선과 두 개의 곡선이 아닌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하나의 직선과 하나의 곡선이 교차하는 것이라고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생각하는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경향이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5" y="1654628"/>
            <a:ext cx="8069943" cy="34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공동운명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(Common Fate)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같은 방향으로 움직이는 요소들은 움직이지 않거나 서로 다른 방향으로 움직이는 요소들보다 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더욱 연관되어 보인다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5369249"/>
            <a:ext cx="97059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요소들이 서로 </a:t>
            </a:r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떨어져있거나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형태가 비슷하지 않아도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똑같이 움직이거나 변화하고 있으면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요소들은 서로 연관되어 보인다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요소들은 꼭 같은 방향으로 움직이고 있을 필요는 없다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6" y="1992590"/>
            <a:ext cx="7779657" cy="30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평행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(Parallelism)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서로 평행을 이루고 있는 요소들은 서로 평행이 아닌 요소들보다 더욱 연관되어 보인다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971" y="5634713"/>
            <a:ext cx="94270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평행을 이루고 있는 직선이 나머지 다른 직선에 비해서 서로 관련이 있다고 생각하는 경향이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4" y="1563538"/>
            <a:ext cx="6170386" cy="39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유사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(Similarity)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비슷한 특징을 가지고 있는 요소들은 그렇지 않은 요소들보다 더 연관되어 보인다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5251258"/>
            <a:ext cx="97059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모두 같은 형태의 원이라도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붉은 원과 검은색 원들은 서로 구분된다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색상의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유사성으로 인해 </a:t>
            </a:r>
            <a:endParaRPr lang="en-US" altLang="ko-KR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붉은 원들은 붉은 </a:t>
            </a:r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원들끼리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연관되어 보이고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검은 원은 검은 </a:t>
            </a:r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원들끼리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연관되어 보인다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95" y="2124605"/>
            <a:ext cx="7193410" cy="24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초점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(Focal Points)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특별한 점이 있거나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강조되거나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요소들은 보는 사람의 주의를 집중시킨다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9" y="5241424"/>
            <a:ext cx="97250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이미지에서 다른 요소들과는 다른 색상과 형태로 되어 있기 때문에 사각형에 시선이 집중된다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초점의 원리는 사람들에게 잠재적 위험을 빨리 인식시키고 싶은 용도로 사용할 수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142" y="1727059"/>
            <a:ext cx="6001737" cy="29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과거의 경험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(Past Experiences)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요소들은 관찰자의 과거의 경험에 따라 인식되는 경향이 있다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971" y="5221760"/>
            <a:ext cx="9427028" cy="87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색상의 의미들은 과거경험으로부터 의미를 전달할 수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색상을 보면 붉은색은 멈춤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초록색은 가도 됨을 의미한다고 해석하는 경향이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71" y="1680483"/>
            <a:ext cx="5709557" cy="29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4421136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 </a:t>
            </a:r>
            <a:r>
              <a:rPr lang="en-US" altLang="ko-KR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스토리텔링의 정의</a:t>
            </a:r>
            <a:endParaRPr lang="ko-KR" altLang="en-US" sz="2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79" y="785938"/>
            <a:ext cx="9725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스토리텔링은 데이터 분석 결과를 대상으로 사람들과 보다 효과적으로 커뮤니케이션할 수 있는 방법이다</a:t>
            </a:r>
            <a:r>
              <a:rPr lang="en-US" altLang="ko-KR" sz="16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56884" y="2408903"/>
            <a:ext cx="8769716" cy="3519949"/>
            <a:chOff x="892053" y="2303401"/>
            <a:chExt cx="8769716" cy="351994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053" y="2303401"/>
              <a:ext cx="3090863" cy="3519949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261339" y="2500816"/>
              <a:ext cx="540043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상황 정보를 이해하는 방법</a:t>
              </a:r>
              <a:endParaRPr lang="en-US" altLang="ko-KR" sz="1600" dirty="0">
                <a:solidFill>
                  <a:srgbClr val="42424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효과적인 시각자료 유형을 선택하는 방법</a:t>
              </a:r>
              <a:endParaRPr lang="en-US" altLang="ko-KR" sz="1600" dirty="0">
                <a:solidFill>
                  <a:srgbClr val="42424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군더더기</a:t>
              </a:r>
              <a:r>
                <a:rPr lang="en-US" altLang="ko-KR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보고에 불필요한 부분</a:t>
              </a:r>
              <a:r>
                <a:rPr lang="en-US" altLang="ko-KR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)</a:t>
              </a: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를 찾고 제거하는 방법</a:t>
              </a:r>
              <a:endParaRPr lang="en-US" altLang="ko-KR" sz="1600" dirty="0">
                <a:solidFill>
                  <a:srgbClr val="42424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원하는 부분에 청중의 주목을 이끌어 내는 방법</a:t>
              </a:r>
              <a:endParaRPr lang="en-US" altLang="ko-KR" sz="1600" dirty="0">
                <a:solidFill>
                  <a:srgbClr val="42424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err="1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설계차처럼</a:t>
              </a: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생각하고 데이터를 가시화하는 방법</a:t>
              </a:r>
              <a:endParaRPr lang="en-US" altLang="ko-KR" sz="1600" dirty="0" smtClean="0">
                <a:solidFill>
                  <a:srgbClr val="424242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스토리를 </a:t>
              </a:r>
              <a:r>
                <a:rPr lang="ko-KR" altLang="en-US" sz="1600" dirty="0" err="1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설득력있게</a:t>
              </a:r>
              <a:r>
                <a:rPr lang="ko-KR" altLang="en-US" sz="1600" dirty="0" smtClean="0">
                  <a:solidFill>
                    <a:srgbClr val="424242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전달하는 방법</a:t>
              </a:r>
              <a:endParaRPr lang="en-US" altLang="ko-KR" sz="1600" b="0" i="0" dirty="0">
                <a:solidFill>
                  <a:srgbClr val="424242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01154" y="1573821"/>
            <a:ext cx="623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데이터로 스토리 전달하기 위해 배워야 하는 </a:t>
            </a:r>
            <a:r>
              <a:rPr lang="en-US" altLang="ko-KR" sz="16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</a:t>
            </a:r>
            <a:r>
              <a:rPr lang="ko-KR" altLang="en-US" sz="16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개의 내용</a:t>
            </a:r>
            <a:endParaRPr lang="ko-KR" altLang="en-US" sz="16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576146" y="2009110"/>
            <a:ext cx="4870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내용의 위치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시각적 힌트가 없다면 청중의 대부분은 스크린의 좌측에서 시작하여 지그재그 방향으로 읽는 경향이</a:t>
            </a:r>
            <a:endParaRPr lang="en-US" altLang="ko-KR" sz="1600" b="1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있음을 알아두고 이 위치에 가장 중요한 내용을 두도록 </a:t>
            </a:r>
            <a:r>
              <a:rPr lang="ko-KR" altLang="en-US" sz="1600" b="1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37" y="1810683"/>
            <a:ext cx="6495696" cy="44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간단한 텍스트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여러분이 공유하려는 숫자가 한두 개 뿐이라면 텍스트로 표현하는 것이 효과적이다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9" y="2752724"/>
            <a:ext cx="4081169" cy="24669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481012" y="2126218"/>
            <a:ext cx="4186238" cy="4103132"/>
            <a:chOff x="481012" y="2126218"/>
            <a:chExt cx="4186238" cy="41031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26226" r="15783" b="19797"/>
            <a:stretch/>
          </p:blipFill>
          <p:spPr>
            <a:xfrm>
              <a:off x="481012" y="2495550"/>
              <a:ext cx="4186238" cy="37338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62012" y="2126218"/>
              <a:ext cx="342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주부 엄마의 비율</a:t>
              </a:r>
              <a:endPara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4743604" y="3765755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테이블 표현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프리젠테이션에서는 가능하면 테이블을 사용하지 말자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청중이 테이블을 읽어야 한다면 여러분이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구두로 언급하게 될 핵심 포인트에 주목하지 못하는 문제가 발생한다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최대한 가시화 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403" r="52062"/>
          <a:stretch/>
        </p:blipFill>
        <p:spPr>
          <a:xfrm>
            <a:off x="430472" y="2149270"/>
            <a:ext cx="4070555" cy="32956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979" y="5832728"/>
            <a:ext cx="947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숫자대신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색의 채도를 이용하여 셀의 배경을 설정하면 보다 쉽고 명확하게 파악할 수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3042"/>
          <a:stretch/>
        </p:blipFill>
        <p:spPr>
          <a:xfrm>
            <a:off x="5417574" y="2135443"/>
            <a:ext cx="4197844" cy="32956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619430" y="3657600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산점도로 </a:t>
            </a:r>
            <a:r>
              <a:rPr lang="ko-KR" altLang="en-US" sz="2200" b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표시하자</a:t>
            </a:r>
            <a:endParaRPr lang="en-US" altLang="ko-KR" sz="2200" b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관계를 갖는 데이터는 산점도를 이용한다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평균 이상이 의미가 있다면 이를 명확하게 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표현하면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좋다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1" y="2082529"/>
            <a:ext cx="3957793" cy="3964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307" y="2082529"/>
            <a:ext cx="4266040" cy="39643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389184" y="3462261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연속형 데이터는 선 그래프로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 그래프는 연속형 데이터를 표시하기 위해 사용한다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0" y="1876118"/>
            <a:ext cx="8405437" cy="3200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139" y="5641267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그래프 두 개 이상을 비교하는 경우 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축과 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축의 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Scale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동일하게 설정한다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0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경사 그래프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 개의 기간이나 비교 시점을 갖고 있어 증가와 감소 또는 두 데이터 지점 간 다양한 범주에 걸치 차이를 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보여주기 위해 사용하며 강조하기 위한 내용이 주목받도록 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03" y="1785937"/>
            <a:ext cx="3933825" cy="44556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39" y="1785937"/>
            <a:ext cx="4100511" cy="452851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501027" y="3462261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막대 그래프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막대 그래프는 시작점이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이어야 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2215"/>
          <a:stretch/>
        </p:blipFill>
        <p:spPr>
          <a:xfrm>
            <a:off x="527907" y="1671637"/>
            <a:ext cx="4103087" cy="3748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139" y="5624982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발표할 보고서는 양심을 갖고 작성하도록 하자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17853" y="3413100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2815"/>
          <a:stretch/>
        </p:blipFill>
        <p:spPr>
          <a:xfrm>
            <a:off x="5697265" y="1671637"/>
            <a:ext cx="4051574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수직 막대 그래프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청중이 무엇을 비교하면 좋은지를 생각해보고 가능하면 범주의 구조를 최소화한다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68973"/>
          <a:stretch/>
        </p:blipFill>
        <p:spPr>
          <a:xfrm>
            <a:off x="440913" y="1952625"/>
            <a:ext cx="2646414" cy="3733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4213" r="34883"/>
          <a:stretch/>
        </p:blipFill>
        <p:spPr>
          <a:xfrm>
            <a:off x="3608437" y="1952625"/>
            <a:ext cx="2635940" cy="3733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7241"/>
          <a:stretch/>
        </p:blipFill>
        <p:spPr>
          <a:xfrm>
            <a:off x="6764590" y="1952625"/>
            <a:ext cx="2794175" cy="373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139" y="5860956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계열이 많아질 수록 비교 분석결과를 이해하는데 어려움을 겪는다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누적 수직 막대 그래프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누적 수직 막대 그래프의 사용은 최대한 자제하며 불가피하게 사용시에는 비교해보기 쉽게 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1579"/>
          <a:stretch/>
        </p:blipFill>
        <p:spPr>
          <a:xfrm>
            <a:off x="449430" y="2109171"/>
            <a:ext cx="4050890" cy="33385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2753"/>
          <a:stretch/>
        </p:blipFill>
        <p:spPr>
          <a:xfrm>
            <a:off x="5466735" y="2109171"/>
            <a:ext cx="4021394" cy="333851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19430" y="3550752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8139" y="5860956"/>
            <a:ext cx="9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중요하게 비교분석해야 하는 계열을 최하단에 위치하도록 한다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8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파이차트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가능하면 파이차트는 사용을 자제하는 것이 필요하다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67704" y="2019300"/>
            <a:ext cx="8590596" cy="3352800"/>
            <a:chOff x="667704" y="2400300"/>
            <a:chExt cx="7214233" cy="21717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04" y="2400300"/>
              <a:ext cx="3219450" cy="21717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362" y="2400300"/>
              <a:ext cx="3076575" cy="20859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80978" y="5778920"/>
            <a:ext cx="97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3D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아무런 효과를 주지 못하며 가시적으로 숫자 인식을 왜곡시켜버리는 문제가 발생한다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0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 </a:t>
            </a:r>
            <a:r>
              <a:rPr lang="en-US" altLang="ko-KR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스토리텔링의 중요성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9" y="795463"/>
            <a:ext cx="972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데이터로 스토리를 전달할 수 있는 능력은 데이터가 급증하고 데이터에 근거한 의사결정 수요가 </a:t>
            </a:r>
            <a:endParaRPr lang="en-US" altLang="ko-KR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r>
              <a:rPr lang="ko-KR" altLang="en-US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증가하는 현 시대에 점점 더 중요해지고 있다</a:t>
            </a:r>
            <a:r>
              <a:rPr lang="en-US" altLang="ko-KR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5" y="2323889"/>
            <a:ext cx="3973678" cy="39564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213" y="2323890"/>
            <a:ext cx="5219700" cy="3956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5886" y="1707596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학교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정규 교육 과정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79535" y="2159248"/>
            <a:ext cx="3973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9093" y="1707596"/>
            <a:ext cx="27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관련 교육과정 운영 기업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88310" y="2159248"/>
            <a:ext cx="468998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절대 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3D</a:t>
            </a: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사용하지 말아라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가능하면 파이차트는 사용을 자제하는 것이 필요하다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2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월의 막대 높이를 계산하려면 교차하지 않는 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탄젠트 평면으로 결정해야 할 만큼 직관적이지 않다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674670"/>
            <a:ext cx="7405688" cy="45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두개의 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y</a:t>
            </a: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축은 일반적으로 좋은 생각이 아니다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어떤 축에 대해 어떤 데이터를 읽어야 하는지 이해하는데 시간이 소요된다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01923"/>
            <a:ext cx="3293192" cy="33302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571999" y="2101923"/>
            <a:ext cx="5000625" cy="3413052"/>
            <a:chOff x="3658238" y="3049599"/>
            <a:chExt cx="5948363" cy="27909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rcRect r="51790"/>
            <a:stretch/>
          </p:blipFill>
          <p:spPr>
            <a:xfrm>
              <a:off x="3658238" y="3049599"/>
              <a:ext cx="3014663" cy="279096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l="54303"/>
            <a:stretch/>
          </p:blipFill>
          <p:spPr>
            <a:xfrm>
              <a:off x="6749101" y="3049599"/>
              <a:ext cx="2857500" cy="2790968"/>
            </a:xfrm>
            <a:prstGeom prst="rect">
              <a:avLst/>
            </a:prstGeom>
          </p:spPr>
        </p:pic>
      </p:grpSp>
      <p:sp>
        <p:nvSpPr>
          <p:cNvPr id="12" name="오른쪽 화살표 11"/>
          <p:cNvSpPr/>
          <p:nvPr/>
        </p:nvSpPr>
        <p:spPr>
          <a:xfrm>
            <a:off x="3743402" y="3439739"/>
            <a:ext cx="664137" cy="7374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그래프 유형과 레이블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동일한 분석 결과라도 적합한 그래프를 선택해야 해당 내용을 명확하게 전달할 수 있다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1154" y="1573821"/>
            <a:ext cx="62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Don’t Leave your audience guessing</a:t>
            </a:r>
            <a:endParaRPr lang="ko-KR" altLang="en-US" sz="20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576146" y="2009110"/>
            <a:ext cx="4870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01" y="2421549"/>
            <a:ext cx="4880289" cy="38468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04" y="2421549"/>
            <a:ext cx="4887049" cy="38473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89" y="2421549"/>
            <a:ext cx="3210289" cy="3847368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877402" y="3906841"/>
            <a:ext cx="474784" cy="68048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축과 레이블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동일한 분석 결과라도 축과 레이블을 적합하게 설정해야 해당 내용을 명확하게 전달할 수 있다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1" y="1348509"/>
            <a:ext cx="8170027" cy="500783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85" y="1310409"/>
            <a:ext cx="7997799" cy="50866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85" y="1248497"/>
            <a:ext cx="8116206" cy="521484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14" y="1277072"/>
            <a:ext cx="8105441" cy="51557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16" y="1355936"/>
            <a:ext cx="8159262" cy="50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5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텍스트 정렬과 그래프 내용의 위치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116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가운데 정렬이 좌측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or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우측 정렬에 비해 해당 내용을 깔끔하게 만들지 못하는 경우가 있다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청중은 정보를 취할 때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시선을 스크린의 상단 좌측에서 시작해 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‘Z’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모양으로 움직인다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따라서 타이틀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축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범례 순서대로 정렬하는 것이 좋다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68" y="2044001"/>
            <a:ext cx="7786361" cy="4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대조를 적절하게 사용하자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명확한 대조는 청중에게 주의를 어디에 두어야 할지 알도록 하는 신호가 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785937"/>
            <a:ext cx="7362825" cy="42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군더더기를 제거하자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게슈탈트의 원리를 이용하여 군더더기를 제거하자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5" y="1590670"/>
            <a:ext cx="9297535" cy="44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청중의 주목을 끄는 효과를 넣자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명확한 대조는 청중에게 주의를 어디에 두어야 할지 알도록 하는 신호가 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94" y="1736355"/>
            <a:ext cx="6610350" cy="44181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7301" y="1560058"/>
            <a:ext cx="7295536" cy="4770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방금 보여준 그림에서</a:t>
            </a:r>
            <a:endParaRPr lang="en-US" altLang="ko-KR" sz="4000" smtClean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개수는 몇 개인지</a:t>
            </a:r>
            <a:endParaRPr lang="en-US" altLang="ko-KR" sz="40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답하시오</a:t>
            </a:r>
            <a:r>
              <a:rPr lang="en-US" altLang="ko-KR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40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46" y="1788009"/>
            <a:ext cx="6422846" cy="43148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47301" y="1560058"/>
            <a:ext cx="7295536" cy="4770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개수는 몇 개인지 </a:t>
            </a:r>
            <a:r>
              <a:rPr lang="en-US" altLang="ko-KR" sz="400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?</a:t>
            </a:r>
            <a:endParaRPr lang="en-US" altLang="ko-KR" sz="400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5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청중의 주목을 끄는 효과를 넣자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사전 주목을 이끌어 내는 효과를 적절하게 사용하자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74" y="1305338"/>
            <a:ext cx="8297776" cy="49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색상을 남용하지 않는다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청중이 시선을 어디에 두어야 하는지 고민하게 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하지 않도록 하자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또한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색상을 일관성 있게 사용하며 색맹을 고려하자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빨강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ko-KR" altLang="en-US" sz="1600" b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녹색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구분하지 못하는 사람이 </a:t>
            </a:r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있으므로 중요한 숫자에 사용하지 않도록 한다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3448"/>
          <a:stretch/>
        </p:blipFill>
        <p:spPr>
          <a:xfrm>
            <a:off x="1571624" y="1957387"/>
            <a:ext cx="7115176" cy="45708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47613"/>
          <a:stretch/>
        </p:blipFill>
        <p:spPr>
          <a:xfrm>
            <a:off x="1571624" y="1957387"/>
            <a:ext cx="6942948" cy="45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 </a:t>
            </a:r>
            <a:r>
              <a:rPr lang="en-US" altLang="ko-KR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en-US" altLang="ko-KR" sz="2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효과적인 분석결과 가시화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786146"/>
            <a:ext cx="972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우리는 학교에서 언어와 수학을 배웠지만 두 가지를 같이 응용하는 방법을 배우지는 못했다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따라서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데이터를 갖고 표현하는데 있어 능숙한 자질을 갖고 있는 사람은 드물다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0616" y="1481400"/>
            <a:ext cx="9116716" cy="4850576"/>
            <a:chOff x="428870" y="1871193"/>
            <a:chExt cx="9116716" cy="4491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b="66865"/>
            <a:stretch/>
          </p:blipFill>
          <p:spPr>
            <a:xfrm>
              <a:off x="428870" y="1871193"/>
              <a:ext cx="6090878" cy="221820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rcRect t="66754"/>
            <a:stretch/>
          </p:blipFill>
          <p:spPr>
            <a:xfrm>
              <a:off x="454270" y="4127500"/>
              <a:ext cx="6047530" cy="223519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rcRect t="33617" r="49886" b="33648"/>
            <a:stretch/>
          </p:blipFill>
          <p:spPr>
            <a:xfrm>
              <a:off x="6455879" y="1909293"/>
              <a:ext cx="3089707" cy="218010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50100" t="33392" b="33632"/>
            <a:stretch/>
          </p:blipFill>
          <p:spPr>
            <a:xfrm>
              <a:off x="6481648" y="4114799"/>
              <a:ext cx="3063938" cy="2222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07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중요한 내용을 강조하자</a:t>
            </a:r>
            <a:r>
              <a:rPr lang="en-US" altLang="ko-KR" sz="2200" b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중요한 내용을 효과적으로 강조하자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중복된 내용은 제거하자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01" y="1433510"/>
            <a:ext cx="6334772" cy="478545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56" y="1433509"/>
            <a:ext cx="7372997" cy="478545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56" y="1433508"/>
            <a:ext cx="7735271" cy="478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 b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참고 자료</a:t>
            </a:r>
            <a:endParaRPr lang="en-US" altLang="ko-KR" sz="2200" b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9085" y="816508"/>
            <a:ext cx="8343884" cy="58169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t">
            <a:spAutoFit/>
          </a:bodyPr>
          <a:lstStyle>
            <a:lvl1pPr marL="176213" indent="-1762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웹 사이트</a:t>
            </a:r>
            <a:endParaRPr lang="en-US" altLang="ko-KR" sz="1600" b="1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기본 매뉴얼 </a:t>
            </a: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CRAN Website(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3"/>
              </a:rPr>
              <a:t>http://cran.r-project.org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이북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R Cookbook(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4"/>
              </a:rPr>
              <a:t>http://www.cookbook-r.com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그래프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5"/>
              </a:rPr>
              <a:t>http://docs.ggplot2.org/current/index.html#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6"/>
              </a:rPr>
              <a:t>https://plot.ly/r/</a:t>
            </a:r>
            <a:endParaRPr lang="en-US" altLang="ko-KR" sz="140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- </a:t>
            </a:r>
            <a:r>
              <a:rPr lang="ko-KR" altLang="en-US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강의자료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(Quick-R tutorial)</a:t>
            </a:r>
            <a:r>
              <a:rPr lang="ko-KR" altLang="en-US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http://www.statmethods.net</a:t>
            </a: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600" b="1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altLang="ko-KR" sz="16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도서</a:t>
            </a:r>
            <a:endParaRPr kumimoji="0" lang="en-US" altLang="ko-KR" sz="1600" b="1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- The R Book(Michael J. 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Crawley)</a:t>
            </a:r>
            <a:endParaRPr kumimoji="0" lang="en-US" altLang="ko-KR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- R Cookbook(Paul Teetor)</a:t>
            </a:r>
          </a:p>
          <a:p>
            <a:pPr marL="0" lvl="0" indent="0">
              <a:lnSpc>
                <a:spcPct val="150000"/>
              </a:lnSpc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- R in a Nutshell(Joseph Adler)</a:t>
            </a:r>
            <a:endParaRPr kumimoji="0" lang="en-US" altLang="ko-KR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- Modeling Techniques in Predictive Analytics(Thomas W. Miller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- Storytelling with data(Cole Nussbaumer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Knaflic)</a:t>
            </a:r>
          </a:p>
          <a:p>
            <a:pPr marL="0" indent="0">
              <a:lnSpc>
                <a:spcPct val="150000"/>
              </a:lnSpc>
              <a:defRPr/>
            </a:pPr>
            <a:r>
              <a:rPr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- R for data science(Dan Toomey)</a:t>
            </a:r>
          </a:p>
          <a:p>
            <a:pPr marL="0" indent="0">
              <a:lnSpc>
                <a:spcPct val="150000"/>
              </a:lnSpc>
              <a:defRPr/>
            </a:pPr>
            <a:endParaRPr lang="en-US" altLang="ko-KR" sz="16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altLang="ko-KR" sz="1600" b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데이터 분석 </a:t>
            </a:r>
            <a:r>
              <a:rPr kumimoji="0"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Competition &amp; </a:t>
            </a:r>
            <a:r>
              <a:rPr kumimoji="0"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실무</a:t>
            </a:r>
            <a:endParaRPr kumimoji="0" lang="en-US" altLang="ko-KR" sz="1600" b="1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- Kaggle : </a:t>
            </a: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7"/>
              </a:rPr>
              <a:t>https://www.kaggle.com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7"/>
              </a:rPr>
              <a:t>/</a:t>
            </a:r>
            <a:endParaRPr kumimoji="0" lang="en-US" altLang="ko-KR" sz="140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 - 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KDnugget : 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8"/>
              </a:rPr>
              <a:t>https</a:t>
            </a:r>
            <a:r>
              <a:rPr kumimoji="0" lang="en-US" altLang="ko-KR" sz="14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8"/>
              </a:rPr>
              <a:t>://www.kdnuggets.com</a:t>
            </a:r>
            <a:r>
              <a:rPr kumimoji="0" lang="en-US" altLang="ko-KR" sz="14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hlinkClick r:id="rId8"/>
              </a:rPr>
              <a:t>/</a:t>
            </a:r>
            <a:endParaRPr kumimoji="0" lang="en-US" altLang="ko-KR" sz="140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개요 </a:t>
            </a:r>
            <a:r>
              <a:rPr lang="en-US" altLang="ko-KR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en-US" altLang="ko-KR" sz="220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2200">
                <a:latin typeface="Arial Narrow" panose="020B0606020202030204" pitchFamily="34" charset="0"/>
                <a:ea typeface="LG스마트체 Regular" panose="020B0600000101010101" pitchFamily="50" charset="-127"/>
              </a:rPr>
              <a:t>커뮤니케이션 메커니즘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785938"/>
            <a:ext cx="97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라이브 프리젠테이션에서는 발표자가 모든 것을 통제한다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6" y="1589919"/>
            <a:ext cx="5447071" cy="4712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4825" y="1589918"/>
            <a:ext cx="3451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라이브 프리젠테이션에서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발표자는 청중이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무엇을 보아야 하고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언제 보아야 하는지를 결정한다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또한 발표 속도를 조정하기 위해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시각자료에 대한 신호에 대응하거나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특정 포인트에 대한 설명수준을 </a:t>
            </a:r>
            <a:endParaRPr lang="en-US" altLang="ko-KR" b="1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조정할 수 있다</a:t>
            </a:r>
            <a:r>
              <a:rPr lang="en-US" altLang="ko-KR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b="1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1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사람의 시각인지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사물들을 볼 때 어떠한 순서로 어떻게 인지하는지에 대한 일반적인 방법이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2216" y="1528035"/>
            <a:ext cx="7212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사물을 인식할 때 부분보다 먼저 전체가 인지된다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2216" y="2724966"/>
            <a:ext cx="7212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사람의 마음은 빈틈을 채워서 생각하는 경향이 있다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72216" y="3992377"/>
            <a:ext cx="7212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불확실한 것을 피하려고 한다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2216" y="5301654"/>
            <a:ext cx="7212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사람들은 유사점과 차이점에 대한 인식을 잘한다</a:t>
            </a:r>
            <a:r>
              <a:rPr lang="en-US" altLang="ko-KR" sz="16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72216" y="1866068"/>
            <a:ext cx="754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전체적인 패턴을 우리가 이미 알고 있는 형태와 사물에 맞춰서 연상한다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전체적인 패턴을 연상한 이후에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전체를 이루고 있는 부분들을 보기 시작한다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2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72216" y="3013840"/>
            <a:ext cx="754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친숙한 패턴과 비슷한 모습으로 보려고 하면서 빈틈을 매꿔서 보게 된다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보여주려는 형태와 거의 유사한 패턴을 보여주고 있다면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형태의 일부는 생략해도 상관이 없다</a:t>
            </a:r>
            <a:r>
              <a:rPr lang="en-US" altLang="ko-KR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2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72216" y="4306387"/>
            <a:ext cx="754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사물에 대해 두가지 인식 사이에서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왔다갔다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하는 것 보다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유력한 한가지만을 인식하려는 경향이 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한번에 바꾸려고 하지 말고 원하는 방향으로 인식시킬 수 있는 방법을 찾고 그 방법을 지속적으로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강화시켜야한다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2216" y="5620544"/>
            <a:ext cx="754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사물에 대한 인식은 위치하는 각도나 크기 등에 영향을 받지 않는다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사물을 서로 다른 각도에서 볼 경우 형태가 다르더라도 해당 사물을 인식할 수 있는 능력이 있다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483958" y="1478875"/>
            <a:ext cx="1818938" cy="79085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t">
            <a:spAutoFit/>
          </a:bodyPr>
          <a:lstStyle>
            <a:lvl1pPr marL="176213" indent="-1762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출현</a:t>
            </a:r>
            <a:endParaRPr lang="en-US" altLang="ko-KR" sz="16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(Emergence)</a:t>
            </a:r>
            <a:endParaRPr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83958" y="2675806"/>
            <a:ext cx="1818938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t">
            <a:spAutoFit/>
          </a:bodyPr>
          <a:lstStyle>
            <a:lvl1pPr marL="176213" indent="-1762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구상화</a:t>
            </a:r>
            <a:endParaRPr lang="en-US" altLang="ko-KR" sz="1600" b="1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(Recification)</a:t>
            </a:r>
            <a:endParaRPr lang="en-US" altLang="ko-KR" sz="160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83958" y="3905364"/>
            <a:ext cx="2081442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t">
            <a:spAutoFit/>
          </a:bodyPr>
          <a:lstStyle>
            <a:lvl1pPr marL="176213" indent="-1762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다중안정성</a:t>
            </a:r>
            <a:endParaRPr lang="en-US" altLang="ko-KR" sz="1600" b="1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(Multi-stability)</a:t>
            </a:r>
            <a:endParaRPr lang="en-US" altLang="ko-KR" sz="16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83958" y="5175549"/>
            <a:ext cx="1818938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t">
            <a:spAutoFit/>
          </a:bodyPr>
          <a:lstStyle>
            <a:lvl1pPr marL="176213" indent="-1762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불변성</a:t>
            </a:r>
            <a:endParaRPr lang="en-US" altLang="ko-KR" sz="1600" b="1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indent="0" fontAlgn="base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600" b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(Invariance)</a:t>
            </a:r>
            <a:endParaRPr lang="en-US" altLang="ko-KR" sz="160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09602" y="2595715"/>
            <a:ext cx="88751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09602" y="3814915"/>
            <a:ext cx="88751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09602" y="5083276"/>
            <a:ext cx="88751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단순함의 법칙</a:t>
            </a:r>
            <a:r>
              <a:rPr lang="en-US" altLang="ko-KR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(Law of Simplicity)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본능적으로 단순하고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명료하고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정돈된 것을 좋아한다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37" y="1552387"/>
            <a:ext cx="4068197" cy="381237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7" y="1277958"/>
            <a:ext cx="4261991" cy="399912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7808" y="5447905"/>
            <a:ext cx="945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복잡한 형태를 마주치면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단순한 요소들이나 단순한 하나의 형태로 인식하려고 한다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좌측의 복잡하고 모호한 형상을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우측의 단순한 형태들의 합으로 인식하려는 경향이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0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폐쇄</a:t>
            </a:r>
            <a:r>
              <a:rPr lang="en-US" altLang="ko-KR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(Closure)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복잡하게 구성된 물체를 볼 때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이미 존재하고 있는 구성 내용에 근거해 추정하는 것을 좋아한다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56403"/>
          <a:stretch/>
        </p:blipFill>
        <p:spPr>
          <a:xfrm>
            <a:off x="619125" y="1523999"/>
            <a:ext cx="3724275" cy="36230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000" y="5423628"/>
            <a:ext cx="892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전체의 일부분이 생략되어 있더라도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우리의 눈은 이러한 생략된 부분을 채워버리는 경향이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우측 화면의 경우 처음에는 원으로 인식하다가 잠시 후에 개별 요소로 인식하는 경향이 있다</a:t>
            </a:r>
            <a:r>
              <a:rPr lang="en-US" altLang="ko-KR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1" y="1728787"/>
            <a:ext cx="3479800" cy="34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3002" y="98083"/>
            <a:ext cx="9909002" cy="688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1501" y="1"/>
            <a:ext cx="9909002" cy="688063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200025" y="166223"/>
            <a:ext cx="8602004" cy="430887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accent4">
                  <a:alpha val="95000"/>
                </a:schemeClr>
              </a:contourClr>
            </a:sp3d>
          </a:bodyPr>
          <a:lstStyle>
            <a:lvl1pPr algn="l" defTabSz="990570" rtl="0" eaLnBrk="1" latinLnBrk="1" hangingPunct="1">
              <a:spcBef>
                <a:spcPct val="0"/>
              </a:spcBef>
              <a:buNone/>
              <a:defRPr lang="ko-KR" altLang="en-US" sz="2400" b="1" kern="1200" spc="-108" dirty="0">
                <a:ln>
                  <a:prstDash val="solid"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Tahoma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대칭과 순서</a:t>
            </a:r>
            <a:r>
              <a:rPr lang="en-US" altLang="ko-KR" sz="220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(Symmetry and Order)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979" y="785938"/>
            <a:ext cx="972502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사물을 가운데를 중심으로 대칭인 형태로 보는 경향이 있다</a:t>
            </a:r>
            <a:r>
              <a:rPr lang="en-US" altLang="ko-KR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871" y="5271228"/>
            <a:ext cx="940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대칭은 고정되고 정렬된 느낌을 주며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사람은 이러한 느낌을 찾으려고 하는 경향이 있다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혼돈 속에서 정돈된 것을 만들고 싶은 것이 인간의 본능이다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73" y="1514476"/>
            <a:ext cx="8185532" cy="31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12879</TotalTime>
  <Words>1522</Words>
  <Application>Microsoft Office PowerPoint</Application>
  <PresentationFormat>A4 용지(210x297mm)</PresentationFormat>
  <Paragraphs>178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LG스마트체 Regular</vt:lpstr>
      <vt:lpstr>LG스마트체 SemiBold</vt:lpstr>
      <vt:lpstr>맑은 고딕</vt:lpstr>
      <vt:lpstr>Arial</vt:lpstr>
      <vt:lpstr>Arial Narrow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최계정</dc:creator>
  <cp:lastModifiedBy>정사범(Jung Sa Bum)/플랫폼_Tech1그룹/SK</cp:lastModifiedBy>
  <cp:revision>937</cp:revision>
  <cp:lastPrinted>2018-09-10T04:58:08Z</cp:lastPrinted>
  <dcterms:created xsi:type="dcterms:W3CDTF">2016-06-28T08:56:42Z</dcterms:created>
  <dcterms:modified xsi:type="dcterms:W3CDTF">2019-08-26T03:47:14Z</dcterms:modified>
</cp:coreProperties>
</file>