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352" r:id="rId2"/>
    <p:sldId id="353" r:id="rId3"/>
    <p:sldId id="348" r:id="rId4"/>
    <p:sldId id="349" r:id="rId5"/>
    <p:sldId id="342" r:id="rId6"/>
    <p:sldId id="355" r:id="rId7"/>
    <p:sldId id="340" r:id="rId8"/>
    <p:sldId id="337" r:id="rId9"/>
    <p:sldId id="356" r:id="rId10"/>
    <p:sldId id="266" r:id="rId11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5A3"/>
    <a:srgbClr val="272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183" autoAdjust="0"/>
  </p:normalViewPr>
  <p:slideViewPr>
    <p:cSldViewPr snapToGrid="0" showGuides="1">
      <p:cViewPr varScale="1">
        <p:scale>
          <a:sx n="69" d="100"/>
          <a:sy n="69" d="100"/>
        </p:scale>
        <p:origin x="564" y="48"/>
      </p:cViewPr>
      <p:guideLst>
        <p:guide orient="horz" pos="2137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068B-D84C-481C-B247-E236019609C7}" type="datetimeFigureOut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F6C9-F773-43A3-ABBA-EFCE7B77D36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6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1F6C9-F773-43A3-ABBA-EFCE7B77D36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86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2F60-CCBF-4FB2-A666-47EAB5C5641F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4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5D28-11FA-479A-A314-D831BCCC62AD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15EE-E6D1-4264-87F0-EFE36F8F8F09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ED50-3A91-4A05-89F5-EC8A00C707F6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79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F28-F9C9-4658-8313-858DD85E2383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840-500E-49A0-B010-E4070436060E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4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675C-79DB-48FE-9678-35F659FCCF2E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10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C6EF-2AD6-4614-89A8-E5B8470BFA77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8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76E-CFFC-40A6-8F62-F381F8E4D797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7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FAC2-385D-42AD-8ABC-6FAA957EF15A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0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3CA-9FFC-4952-BC2D-3D54F4D7A95A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0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9CFE-10CA-4C23-AE97-84C7CDB1137D}" type="datetime1">
              <a:rPr lang="ru-RU" smtClean="0"/>
              <a:pPr/>
              <a:t>20.05.2017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Кафедра "Информационная безопасность"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CB3B-1FE8-4222-82D4-0E242EAD850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37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4269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0200" y="2384287"/>
            <a:ext cx="11569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тема:</a:t>
            </a:r>
          </a:p>
          <a:p>
            <a:pPr algn="ctr"/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«Критерий на открытый текст на базе решающего леса»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74535"/>
            <a:ext cx="12343581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hangingPunct="0">
              <a:lnSpc>
                <a:spcPct val="150000"/>
              </a:lnSpc>
              <a:spcAft>
                <a:spcPts val="600"/>
              </a:spcAft>
            </a:pPr>
            <a:r>
              <a:rPr lang="ru-RU" sz="2350" u="sng" dirty="0">
                <a:latin typeface="Arial" panose="020B0604020202020204" pitchFamily="34" charset="0"/>
                <a:cs typeface="Arial" panose="020B0604020202020204" pitchFamily="34" charset="0"/>
              </a:rPr>
              <a:t>Выполнил: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студентка группы МП-40  </a:t>
            </a:r>
            <a:r>
              <a:rPr lang="ru-RU" sz="235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Сабурова Виктория Игоревна</a:t>
            </a:r>
            <a:endParaRPr lang="ru-RU" sz="2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2813" eaLnBrk="0" hangingPunct="0">
              <a:lnSpc>
                <a:spcPct val="150000"/>
              </a:lnSpc>
              <a:spcAft>
                <a:spcPts val="600"/>
              </a:spcAft>
            </a:pPr>
            <a:r>
              <a:rPr lang="ru-RU" sz="2350" u="sng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 кафедры ВМ, к.ф.-м.н. </a:t>
            </a:r>
            <a:r>
              <a:rPr lang="ru-RU" sz="23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Козлитин</a:t>
            </a:r>
            <a:r>
              <a:rPr lang="ru-RU" sz="23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Иван Алексеевич</a:t>
            </a:r>
            <a:endParaRPr lang="ru-RU" sz="23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56521" y="842851"/>
            <a:ext cx="9144000" cy="5715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«ВЫСШАЯ МАТЕМАТИКА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71600" y="1663700"/>
            <a:ext cx="9436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86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3074" name="Picture 2" descr="http://miet.ru/bitrix/templates/.default/img/zer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190500" cy="190500"/>
          </a:xfrm>
          <a:prstGeom prst="rect">
            <a:avLst/>
          </a:prstGeom>
          <a:noFill/>
        </p:spPr>
      </p:pic>
      <p:pic>
        <p:nvPicPr>
          <p:cNvPr id="3076" name="Picture 4" descr="http://miet.ru/bitrix/templates/.default/img/zer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190500" cy="190500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 l="3150" t="20259" r="4519" b="58189"/>
          <a:stretch>
            <a:fillRect/>
          </a:stretch>
        </p:blipFill>
        <p:spPr bwMode="auto">
          <a:xfrm>
            <a:off x="-746" y="4915156"/>
            <a:ext cx="12192746" cy="160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67987" y="2122203"/>
            <a:ext cx="56523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</a:p>
          <a:p>
            <a:pPr algn="ctr"/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«ВЫСШАЯ МАТЕМАТИКА </a:t>
            </a:r>
            <a:r>
              <a:rPr lang="en-US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 </a:t>
            </a:r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4-ГО КУРСА</a:t>
            </a:r>
          </a:p>
          <a:p>
            <a:pPr algn="ctr"/>
            <a:r>
              <a:rPr lang="ru-RU" sz="24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САБУРОВА ВИКТОРИЯ ИГОРЕВНА</a:t>
            </a:r>
            <a:endParaRPr lang="ru-RU" sz="24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8830" y="2089309"/>
            <a:ext cx="49887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ЮРИДИЧЕСКИЙ АДРЕС: 124498, Г. МОСКВА, Г. ЗЕЛЕНОГРАД, ПЛОЩАДЬ ШОКИНА, ДОМ 1.</a:t>
            </a:r>
          </a:p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ТЕЛЕФОН: (499) </a:t>
            </a:r>
            <a:r>
              <a:rPr lang="ru-RU" sz="2000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720-87-38</a:t>
            </a:r>
            <a:endParaRPr lang="ru-RU" sz="20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Е-</a:t>
            </a:r>
            <a:r>
              <a:rPr lang="en-US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000" dirty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000" u="sng" dirty="0" smtClean="0">
                <a:solidFill>
                  <a:srgbClr val="0C5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hm1@miee.ru</a:t>
            </a:r>
            <a:endParaRPr lang="ru-RU" sz="2000" dirty="0">
              <a:solidFill>
                <a:srgbClr val="0C54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031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9097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Цели и задачи исследования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7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770" y="1519377"/>
            <a:ext cx="11709400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30000"/>
              </a:lnSpc>
              <a:spcBef>
                <a:spcPts val="300"/>
              </a:spcBef>
            </a:pPr>
            <a:r>
              <a:rPr lang="ru-RU" sz="2300" u="sng" dirty="0" smtClean="0"/>
              <a:t>ЦЕЛИ: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Реализовать различные варианты критериев на открытый текст.</a:t>
            </a:r>
            <a:endParaRPr lang="ru-RU" sz="2300" dirty="0"/>
          </a:p>
          <a:p>
            <a:pPr lvl="0" algn="just">
              <a:lnSpc>
                <a:spcPct val="130000"/>
              </a:lnSpc>
              <a:spcBef>
                <a:spcPts val="300"/>
              </a:spcBef>
            </a:pPr>
            <a:r>
              <a:rPr lang="ru-RU" sz="2300" u="sng" dirty="0" smtClean="0"/>
              <a:t>ЗАДАЧИ: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Шифрование открытого текста с помощью регистра сдвигов  с линейной обратной связью.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Применение критерия Вальда на открытый текст.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Применение критерия запрещенных биграмм. 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Применение критерия рандомизированного леса.</a:t>
            </a:r>
          </a:p>
          <a:p>
            <a:pPr marL="457200" lvl="0" indent="-457200" algn="just">
              <a:lnSpc>
                <a:spcPct val="130000"/>
              </a:lnSpc>
              <a:spcBef>
                <a:spcPts val="300"/>
              </a:spcBef>
              <a:buAutoNum type="arabicPeriod"/>
            </a:pPr>
            <a:r>
              <a:rPr lang="ru-RU" sz="2300" dirty="0" smtClean="0"/>
              <a:t>Использование полученных критериев для различных задач: распознавание типов файлов, кодировок, авторства текста и других.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00" y="8970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Криптография и </a:t>
            </a:r>
            <a:r>
              <a:rPr lang="ru-RU" sz="3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криптоанализ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1488354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15900" y="1754904"/>
            <a:ext cx="11709400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200" dirty="0" smtClean="0"/>
              <a:t>	</a:t>
            </a:r>
            <a:r>
              <a:rPr lang="ru-RU" sz="2400" dirty="0" smtClean="0"/>
              <a:t>Криптография </a:t>
            </a:r>
            <a:r>
              <a:rPr lang="ru-RU" sz="2400" dirty="0"/>
              <a:t>-  наука, изучающая построение и использование систем шифрования, в том числе их стойкость, слабости и степень уязвимости относительно различных методов вскрытия, называется криптографией.</a:t>
            </a:r>
            <a:r>
              <a:rPr lang="ru-RU" sz="2400" dirty="0" smtClean="0"/>
              <a:t>	</a:t>
            </a:r>
            <a:endParaRPr lang="ru-RU" sz="2400" dirty="0"/>
          </a:p>
          <a:p>
            <a:pPr>
              <a:lnSpc>
                <a:spcPct val="130000"/>
              </a:lnSpc>
            </a:pPr>
            <a:r>
              <a:rPr lang="ru-RU" sz="2400" dirty="0" smtClean="0"/>
              <a:t>	Современная </a:t>
            </a:r>
            <a:r>
              <a:rPr lang="ru-RU" sz="2400" dirty="0"/>
              <a:t>криптография является областью знаний, связанной с решением таких проблем безопасности информации, как конфиденциальность, целостность и невозможность отказа сторон от авторства</a:t>
            </a:r>
            <a:r>
              <a:rPr lang="ru-RU" sz="24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ru-RU" sz="2400" dirty="0" smtClean="0"/>
              <a:t>	Средствами </a:t>
            </a:r>
            <a:r>
              <a:rPr lang="ru-RU" sz="2400" dirty="0"/>
              <a:t>для достижения этих целей в данной работе будет наложение различных критериев на </a:t>
            </a:r>
            <a:r>
              <a:rPr lang="ru-RU" sz="2400" dirty="0" smtClean="0"/>
              <a:t>текст, целями которых будет определение «открытости» текста. </a:t>
            </a:r>
            <a:endParaRPr lang="ru-RU" sz="2400" dirty="0"/>
          </a:p>
        </p:txBody>
      </p:sp>
      <p:sp>
        <p:nvSpPr>
          <p:cNvPr id="29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130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215899" y="897022"/>
            <a:ext cx="11874587" cy="59627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Задача наискорейшего перебора ключей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0" y="1503150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РСЛОС  - регистр сдвига битовых слов, у которого значение входного бита равно линейной булевой функции от значений остальных битов до сдвига; прежде всего, РСЛОС находит применение в криптографии для генерации псевдослучайных последовательностей битов.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5899" y="2053674"/>
            <a:ext cx="11709400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200" dirty="0" smtClean="0"/>
              <a:t>	</a:t>
            </a:r>
            <a:r>
              <a:rPr lang="ru-RU" sz="2400" dirty="0" smtClean="0"/>
              <a:t>Полный перебор – метод решения математических задач, основанный на поиске решения, которое исчерпывает всевозможные варианты. Сложность полного перебора зависит от количества всех возможных решений задачи.</a:t>
            </a:r>
          </a:p>
          <a:p>
            <a:pPr>
              <a:lnSpc>
                <a:spcPct val="130000"/>
              </a:lnSpc>
            </a:pPr>
            <a:r>
              <a:rPr lang="ru-RU" sz="2400" dirty="0" smtClean="0"/>
              <a:t>	В криптографии на вычислительной сложности полного перебора ключей основывается оценка </a:t>
            </a:r>
            <a:r>
              <a:rPr lang="ru-RU" sz="2400" dirty="0" err="1" smtClean="0"/>
              <a:t>криптостойкости</a:t>
            </a:r>
            <a:r>
              <a:rPr lang="ru-RU" sz="2400" dirty="0" smtClean="0"/>
              <a:t> шифров. Шифр считается </a:t>
            </a:r>
            <a:r>
              <a:rPr lang="ru-RU" sz="2400" dirty="0" err="1" smtClean="0"/>
              <a:t>криптостойким</a:t>
            </a:r>
            <a:r>
              <a:rPr lang="ru-RU" sz="2400" dirty="0" smtClean="0"/>
              <a:t>, если не существует метода «взлома» существенно более быстрого, чем полный перебор всех ключей. Криптографические атаки, основанные на методе полного перебора, являются самыми универсальными, но и самыми долгими.</a:t>
            </a:r>
            <a:endParaRPr lang="ru-RU" sz="2400" dirty="0"/>
          </a:p>
        </p:txBody>
      </p:sp>
      <p:sp>
        <p:nvSpPr>
          <p:cNvPr id="33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04" y="904029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Критерий Вальда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0" y="1503150"/>
                <a:ext cx="12192000" cy="5008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Для более наглядного представления работы регистра сдвига  с линейной обратной связью приведем пример генерируемой последовательности на основе готово характеристичного примитивного многочлена: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. Исходя из приведенного многочлена, мы можем утверждать, что битами отвода будут 2-й и 0-й. Запишем формулу для функции обратной связи: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ru-RU" dirty="0"/>
                  <a:t>.  Допустим начальным состоянием регистра следующую последовательность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3150"/>
                <a:ext cx="12192000" cy="5008728"/>
              </a:xfrm>
              <a:prstGeom prst="rect">
                <a:avLst/>
              </a:prstGeom>
              <a:blipFill>
                <a:blip r:embed="rId3"/>
                <a:stretch>
                  <a:fillRect l="-150" r="-5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002" y="1520664"/>
                <a:ext cx="12184997" cy="4721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	</a:t>
                </a:r>
                <a:r>
                  <a:rPr lang="ru-RU" sz="2200" dirty="0" smtClean="0"/>
                  <a:t>В </a:t>
                </a:r>
                <a:r>
                  <a:rPr lang="ru-RU" sz="2200" dirty="0"/>
                  <a:t>критерии </a:t>
                </a:r>
                <a:r>
                  <a:rPr lang="ru-RU" sz="2200" dirty="0" smtClean="0"/>
                  <a:t>Вальда на </a:t>
                </a:r>
                <a:r>
                  <a:rPr lang="ru-RU" sz="2200" dirty="0"/>
                  <a:t>каждой стадии эксперимента совокупность всевозможных выборок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200" dirty="0"/>
                  <a:t>  и объема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200" dirty="0"/>
                  <a:t> разбивается на три непересекающихся множества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200" dirty="0"/>
                  <a:t>. При попадании выборки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 smtClean="0"/>
                  <a:t>: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/>
                  <a:t> в множество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200" dirty="0"/>
                  <a:t> принимают гипотезу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/>
                  <a:t>, испытания заканчивают; </a:t>
                </a:r>
                <a:endParaRPr lang="ru-RU" sz="22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dirty="0" smtClean="0"/>
                  <a:t>при </a:t>
                </a:r>
                <a:r>
                  <a:rPr lang="ru-RU" sz="2200" dirty="0"/>
                  <a:t>попадании в множество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200" dirty="0"/>
                  <a:t> принимают гипотезу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/>
                  <a:t> и испытания заканчивают. </a:t>
                </a:r>
                <a:endParaRPr lang="ru-RU" sz="2200" dirty="0" smtClean="0"/>
              </a:p>
              <a:p>
                <a:pPr>
                  <a:lnSpc>
                    <a:spcPct val="120000"/>
                  </a:lnSpc>
                </a:pPr>
                <a:r>
                  <a:rPr lang="ru-RU" sz="2200" dirty="0"/>
                  <a:t>	</a:t>
                </a:r>
                <a:r>
                  <a:rPr lang="ru-RU" sz="2200" dirty="0" smtClean="0"/>
                  <a:t>В </a:t>
                </a:r>
                <a:r>
                  <a:rPr lang="ru-RU" sz="2200" dirty="0"/>
                  <a:t>случае попадания выборки в область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200" dirty="0"/>
                  <a:t> не принимают ни одной гипотезы, а производят следующее испытание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200" dirty="0"/>
                  <a:t> и анализируют аналогично предыдущему выборку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.</a:t>
                </a:r>
                <a:endParaRPr lang="ru-RU" sz="2200" dirty="0" smtClean="0"/>
              </a:p>
              <a:p>
                <a:pPr>
                  <a:lnSpc>
                    <a:spcPct val="130000"/>
                  </a:lnSpc>
                </a:pPr>
                <a:r>
                  <a:rPr lang="ru-RU" sz="2200" dirty="0" smtClean="0"/>
                  <a:t>	В данной работе к качестве гипотезы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 smtClean="0"/>
                  <a:t> выступает гипотеза о том, что текст является открытым, 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 smtClean="0"/>
                  <a:t> - закрытым. Границы множества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2200" dirty="0" smtClean="0"/>
                  <a:t> выбираются путем подсчета значений порогов, основанных на коэффициенте правдоподобия.</a:t>
                </a:r>
                <a:endParaRPr lang="ru-RU" sz="2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" y="1520664"/>
                <a:ext cx="12184997" cy="4721870"/>
              </a:xfrm>
              <a:prstGeom prst="rect">
                <a:avLst/>
              </a:prstGeom>
              <a:blipFill>
                <a:blip r:embed="rId4"/>
                <a:stretch>
                  <a:fillRect l="-650" r="-750" b="-1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4876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04" y="904029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Критерий запрещенных биграмм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97957" y="1645361"/>
                <a:ext cx="11709400" cy="4912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ru-RU" dirty="0" smtClean="0"/>
                  <a:t>	</a:t>
                </a:r>
                <a:r>
                  <a:rPr lang="ru-RU" sz="2000" dirty="0" smtClean="0"/>
                  <a:t>Использование критерия запрещенных биграмм основано на применение статистики для анализа текстовой информации.</a:t>
                </a:r>
              </a:p>
              <a:p>
                <a:pPr>
                  <a:lnSpc>
                    <a:spcPct val="130000"/>
                  </a:lnSpc>
                </a:pPr>
                <a:r>
                  <a:rPr lang="ru-RU" sz="2000" dirty="0" smtClean="0"/>
                  <a:t>	Одной из основных характеристик текста является повторяемость и сочетаемость пар букв – биграмм.</a:t>
                </a:r>
              </a:p>
              <a:p>
                <a:pPr>
                  <a:lnSpc>
                    <a:spcPct val="130000"/>
                  </a:lnSpc>
                </a:pPr>
                <a:r>
                  <a:rPr lang="ru-RU" sz="2000" dirty="0" smtClean="0"/>
                  <a:t>	Основная идея критерия состоит в следующем: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</a:t>
                </a:r>
                <a:r>
                  <a:rPr lang="ru-RU" sz="2000" dirty="0" smtClean="0"/>
                  <a:t>одсчет числа вхождений каждой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/>
                        </m:ctrlPr>
                      </m:sSupPr>
                      <m:e>
                        <m:r>
                          <a:rPr lang="ru-RU" sz="2000"/>
                          <m:t>𝑛</m:t>
                        </m:r>
                      </m:e>
                      <m:sup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/>
                  <a:t> возможных </a:t>
                </a:r>
                <a:r>
                  <a:rPr lang="ru-RU" sz="2000" dirty="0" smtClean="0"/>
                  <a:t>биграмм </a:t>
                </a:r>
                <a:r>
                  <a:rPr lang="ru-RU" sz="2000" dirty="0"/>
                  <a:t>текстах </a:t>
                </a:r>
                <a14:m>
                  <m:oMath xmlns:m="http://schemas.openxmlformats.org/officeDocument/2006/math">
                    <m:r>
                      <a:rPr lang="ru-RU" sz="2000"/>
                      <m:t>𝑇</m:t>
                    </m:r>
                    <m:r>
                      <a:rPr lang="ru-RU" sz="2000"/>
                      <m:t>=</m:t>
                    </m:r>
                    <m:sSub>
                      <m:sSubPr>
                        <m:ctrlPr>
                          <a:rPr lang="ru-RU" sz="2000"/>
                        </m:ctrlPr>
                      </m:sSubPr>
                      <m:e>
                        <m:r>
                          <a:rPr lang="ru-RU" sz="2000"/>
                          <m:t>𝑡</m:t>
                        </m:r>
                      </m:e>
                      <m:sub>
                        <m:r>
                          <a:rPr lang="ru-RU" sz="2000"/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/>
                        </m:ctrlPr>
                      </m:sSubPr>
                      <m:e>
                        <m:r>
                          <a:rPr lang="ru-RU" sz="2000"/>
                          <m:t>𝑡</m:t>
                        </m:r>
                      </m:e>
                      <m:sub>
                        <m:r>
                          <a:rPr lang="ru-RU" sz="2000"/>
                          <m:t>2…</m:t>
                        </m:r>
                      </m:sub>
                    </m:sSub>
                  </m:oMath>
                </a14:m>
                <a:r>
                  <a:rPr lang="ru-RU" sz="2000" dirty="0"/>
                  <a:t>, составленных из букв алфавита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𝑎</m:t>
                            </m:r>
                          </m:e>
                          <m:sub>
                            <m:r>
                              <a:rPr lang="ru-RU" sz="2000" i="1"/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𝑎</m:t>
                            </m:r>
                          </m:e>
                          <m:sub>
                            <m:r>
                              <a:rPr lang="ru-RU" sz="2000" i="1"/>
                              <m:t>2</m:t>
                            </m:r>
                          </m:sub>
                        </m:sSub>
                        <m:r>
                          <a:rPr lang="ru-RU" sz="2000" i="1"/>
                          <m:t>,…,</m:t>
                        </m:r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𝑎</m:t>
                            </m:r>
                          </m:e>
                          <m:sub>
                            <m:r>
                              <a:rPr lang="ru-RU" sz="2000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 smtClean="0"/>
                  <a:t> для открытого текста;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Сравнение биграмм поданного на вход текста с биграммами открытого текста: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При отсутствии запрещенных (несуществующих) биграмм текст объявляется открытым (не зашифрованным);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При появлении запрещенной биграммы поданный текст объявляется закрытым.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7" y="1645361"/>
                <a:ext cx="11709400" cy="4912499"/>
              </a:xfrm>
              <a:prstGeom prst="rect">
                <a:avLst/>
              </a:prstGeom>
              <a:blipFill>
                <a:blip r:embed="rId3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51106"/>
            <a:ext cx="12192000" cy="500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9351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Решающие деревья и леса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9224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Области применения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957" y="1922457"/>
            <a:ext cx="117094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	</a:t>
            </a:r>
            <a:r>
              <a:rPr lang="ru-RU" sz="2400" dirty="0" smtClean="0"/>
              <a:t>Критерии на открытый текст находят применение в различных областях и решениях задач: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Распознавание типов файлов;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 авторства текста;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Распознавание кодировок;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 еще нужно один пункт придумать.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0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ru-RU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7606"/>
                <a:ext cx="12192000" cy="5008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922422"/>
            <a:ext cx="10515600" cy="56518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Результаты работы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6042"/>
            <a:ext cx="10234864" cy="866274"/>
          </a:xfrm>
          <a:prstGeom prst="rect">
            <a:avLst/>
          </a:prstGeom>
          <a:noFill/>
        </p:spPr>
      </p:pic>
      <p:sp>
        <p:nvSpPr>
          <p:cNvPr id="10" name="Овал 9"/>
          <p:cNvSpPr/>
          <p:nvPr/>
        </p:nvSpPr>
        <p:spPr>
          <a:xfrm>
            <a:off x="11462084" y="141078"/>
            <a:ext cx="628403" cy="616202"/>
          </a:xfrm>
          <a:prstGeom prst="ellipse">
            <a:avLst/>
          </a:prstGeom>
          <a:solidFill>
            <a:srgbClr val="2755A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ижний колонтитул 8"/>
          <p:cNvSpPr txBox="1">
            <a:spLocks/>
          </p:cNvSpPr>
          <p:nvPr/>
        </p:nvSpPr>
        <p:spPr>
          <a:xfrm>
            <a:off x="8742217" y="6497082"/>
            <a:ext cx="372291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«Высшая математика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957" y="1479102"/>
            <a:ext cx="11709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	</a:t>
            </a:r>
            <a:r>
              <a:rPr lang="ru-RU" sz="2000" dirty="0" smtClean="0"/>
              <a:t>Результатов данной работы является разработанное на языке </a:t>
            </a:r>
            <a:r>
              <a:rPr lang="en-US" sz="2000" dirty="0" smtClean="0"/>
              <a:t>C++ </a:t>
            </a:r>
            <a:r>
              <a:rPr lang="ru-RU" sz="2000" dirty="0" smtClean="0"/>
              <a:t>приложение, которое содержит в себе функции: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Шифрование текстов с помощью регистров линейного сдвига с обратной связью;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Применение критерия </a:t>
            </a:r>
            <a:r>
              <a:rPr lang="ru-RU" sz="2000" dirty="0" err="1" smtClean="0"/>
              <a:t>Вальда</a:t>
            </a:r>
            <a:r>
              <a:rPr lang="ru-RU" sz="2000" dirty="0" smtClean="0"/>
              <a:t>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Применение критерия запрещенных биграмм;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Расшифровывание текста с помощью полного перебора ключей;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Распознавание авторства текса;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Распознавание кодировок.</a:t>
            </a:r>
            <a:endParaRPr lang="ru-RU" sz="2000" dirty="0"/>
          </a:p>
          <a:p>
            <a:pPr>
              <a:lnSpc>
                <a:spcPct val="130000"/>
              </a:lnSpc>
            </a:pPr>
            <a:r>
              <a:rPr lang="ru-RU" sz="2000" dirty="0" smtClean="0"/>
              <a:t>Основными направления развития приложения будут служить: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Оптимизация программы и ускорение ее работы;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Реализация критериев с помощью решающих лесов;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Применение реализованного критерия в задаче классификации открытых и закрытых текстов.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51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266</Words>
  <Application>Microsoft Office PowerPoint</Application>
  <PresentationFormat>Широкоэкранный</PresentationFormat>
  <Paragraphs>79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Цели и задачи исследования</vt:lpstr>
      <vt:lpstr>Криптография и криптоанализ</vt:lpstr>
      <vt:lpstr>Задача наискорейшего перебора ключей</vt:lpstr>
      <vt:lpstr>Критерий Вальда</vt:lpstr>
      <vt:lpstr>Критерий запрещенных биграмм</vt:lpstr>
      <vt:lpstr>Решающие деревья и леса</vt:lpstr>
      <vt:lpstr>Области применения</vt:lpstr>
      <vt:lpstr>Результаты работы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Аня</dc:creator>
  <cp:lastModifiedBy>Viki Saburova</cp:lastModifiedBy>
  <cp:revision>287</cp:revision>
  <dcterms:created xsi:type="dcterms:W3CDTF">2013-06-01T21:53:24Z</dcterms:created>
  <dcterms:modified xsi:type="dcterms:W3CDTF">2017-05-20T11:41:09Z</dcterms:modified>
</cp:coreProperties>
</file>