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352" r:id="rId2"/>
    <p:sldId id="353" r:id="rId3"/>
    <p:sldId id="348" r:id="rId4"/>
    <p:sldId id="349" r:id="rId5"/>
    <p:sldId id="358" r:id="rId6"/>
    <p:sldId id="355" r:id="rId7"/>
    <p:sldId id="359" r:id="rId8"/>
    <p:sldId id="340" r:id="rId9"/>
    <p:sldId id="337" r:id="rId10"/>
    <p:sldId id="356" r:id="rId11"/>
    <p:sldId id="266" r:id="rId1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5A3"/>
    <a:srgbClr val="272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183" autoAdjust="0"/>
  </p:normalViewPr>
  <p:slideViewPr>
    <p:cSldViewPr snapToGrid="0" showGuides="1">
      <p:cViewPr varScale="1">
        <p:scale>
          <a:sx n="39" d="100"/>
          <a:sy n="39" d="100"/>
        </p:scale>
        <p:origin x="72" y="708"/>
      </p:cViewPr>
      <p:guideLst>
        <p:guide orient="horz" pos="2137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068B-D84C-481C-B247-E236019609C7}" type="datetimeFigureOut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F6C9-F773-43A3-ABBA-EFCE7B77D36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6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F6C9-F773-43A3-ABBA-EFCE7B77D36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86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F60-CCBF-4FB2-A666-47EAB5C5641F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4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28-11FA-479A-A314-D831BCCC62AD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15EE-E6D1-4264-87F0-EFE36F8F8F09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ED50-3A91-4A05-89F5-EC8A00C707F6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79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F28-F9C9-4658-8313-858DD85E2383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840-500E-49A0-B010-E4070436060E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4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675C-79DB-48FE-9678-35F659FCCF2E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10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C6EF-2AD6-4614-89A8-E5B8470BFA77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8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76E-CFFC-40A6-8F62-F381F8E4D797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7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FAC2-385D-42AD-8ABC-6FAA957EF15A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0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3CA-9FFC-4952-BC2D-3D54F4D7A95A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0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9CFE-10CA-4C23-AE97-84C7CDB1137D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37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4269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0200" y="2384287"/>
            <a:ext cx="11569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тема:</a:t>
            </a:r>
          </a:p>
          <a:p>
            <a:pPr algn="ctr"/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«Критерий на открытый текст на базе решающего леса»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74535"/>
            <a:ext cx="12343581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hangingPunct="0">
              <a:lnSpc>
                <a:spcPct val="150000"/>
              </a:lnSpc>
              <a:spcAft>
                <a:spcPts val="600"/>
              </a:spcAft>
            </a:pPr>
            <a:r>
              <a:rPr lang="ru-RU" sz="2350" u="sng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студентка группы МП-40  </a:t>
            </a:r>
            <a:r>
              <a:rPr lang="ru-RU" sz="23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Сабурова Виктория Игоревна</a:t>
            </a:r>
            <a:endParaRPr lang="ru-RU" sz="2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813" eaLnBrk="0" hangingPunct="0">
              <a:lnSpc>
                <a:spcPct val="150000"/>
              </a:lnSpc>
              <a:spcAft>
                <a:spcPts val="600"/>
              </a:spcAft>
            </a:pPr>
            <a:r>
              <a:rPr lang="ru-RU" sz="2350" u="sng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 кафедры ВМ, к.ф.-м.н. </a:t>
            </a:r>
            <a:r>
              <a:rPr lang="ru-RU" sz="23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Козлитин</a:t>
            </a:r>
            <a:r>
              <a:rPr lang="ru-RU" sz="23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Иван Алексеевич</a:t>
            </a:r>
            <a:endParaRPr lang="ru-RU" sz="2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56521" y="842851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«ВЫСШАЯ МАТЕМАТИКА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71600" y="1663700"/>
            <a:ext cx="9436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86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9224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Результаты работы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957" y="1479102"/>
            <a:ext cx="1151510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Шифрование текстов с помощью регистров линейного сдвига с обратной </a:t>
            </a:r>
            <a:r>
              <a:rPr lang="ru-RU" sz="2000" dirty="0" smtClean="0"/>
              <a:t>связью на основе примитивного многочлена 31-ой степени;</a:t>
            </a:r>
            <a:endParaRPr lang="ru-RU" sz="20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Применение критерия </a:t>
            </a:r>
            <a:r>
              <a:rPr lang="ru-RU" sz="2000" dirty="0" err="1" smtClean="0"/>
              <a:t>Вальда</a:t>
            </a:r>
            <a:r>
              <a:rPr lang="ru-RU" sz="2000" dirty="0" smtClean="0"/>
              <a:t>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Применение критерия запрещенных биграмм;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Расшифровывание текста с помощью полного перебора ключей;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Распознавание авторства текса;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Распознавание кодировок.</a:t>
            </a:r>
            <a:endParaRPr lang="ru-RU" sz="2000" dirty="0"/>
          </a:p>
          <a:p>
            <a:pPr>
              <a:lnSpc>
                <a:spcPct val="130000"/>
              </a:lnSpc>
            </a:pPr>
            <a:r>
              <a:rPr lang="ru-RU" sz="2000" dirty="0" smtClean="0"/>
              <a:t>Основными направления развития приложения будут служить: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Реализация </a:t>
            </a:r>
            <a:r>
              <a:rPr lang="ru-RU" sz="2000" dirty="0" smtClean="0"/>
              <a:t>критериев с помощью решающих лесов;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Применение реализованного критерия в задаче классификации открытых и закрытых текстов.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51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3074" name="Picture 2" descr="http://miet.ru/bitrix/templates/.default/img/zer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190500" cy="190500"/>
          </a:xfrm>
          <a:prstGeom prst="rect">
            <a:avLst/>
          </a:prstGeom>
          <a:noFill/>
        </p:spPr>
      </p:pic>
      <p:pic>
        <p:nvPicPr>
          <p:cNvPr id="3076" name="Picture 4" descr="http://miet.ru/bitrix/templates/.default/img/zer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190500" cy="190500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 l="3150" t="20259" r="4519" b="58189"/>
          <a:stretch>
            <a:fillRect/>
          </a:stretch>
        </p:blipFill>
        <p:spPr bwMode="auto">
          <a:xfrm>
            <a:off x="-746" y="4915156"/>
            <a:ext cx="12192746" cy="160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67987" y="2122203"/>
            <a:ext cx="56523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</a:p>
          <a:p>
            <a:pPr algn="ctr"/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«ВЫСШАЯ МАТЕМАТИКА </a:t>
            </a:r>
            <a:r>
              <a:rPr lang="en-US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 </a:t>
            </a:r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4-ГО КУРСА</a:t>
            </a:r>
          </a:p>
          <a:p>
            <a:pPr algn="ctr"/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САБУРОВА ВИКТОРИЯ ИГОРЕВНА</a:t>
            </a:r>
            <a:endParaRPr lang="ru-RU" sz="24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8830" y="2089309"/>
            <a:ext cx="49887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ЮРИДИЧЕСКИЙ АДРЕС: 124498, Г. МОСКВА, Г. ЗЕЛЕНОГРАД, ПЛОЩАДЬ ШОКИНА, ДОМ 1.</a:t>
            </a:r>
          </a:p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ТЕЛЕФОН: (499) </a:t>
            </a:r>
            <a:r>
              <a:rPr lang="ru-RU" sz="20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720-87-38</a:t>
            </a:r>
            <a:endParaRPr lang="ru-RU" sz="20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Е-</a:t>
            </a:r>
            <a:r>
              <a:rPr lang="en-US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u="sng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hm1@miee.ru</a:t>
            </a:r>
            <a:endParaRPr lang="ru-RU" sz="20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031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9097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Цели и задачи исследования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7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770" y="1519377"/>
            <a:ext cx="11709400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spcBef>
                <a:spcPts val="300"/>
              </a:spcBef>
            </a:pPr>
            <a:r>
              <a:rPr lang="ru-RU" sz="2300" u="sng" dirty="0" smtClean="0"/>
              <a:t>ЦЕЛИ: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Реализация и выбор оптимального из </a:t>
            </a:r>
            <a:r>
              <a:rPr lang="ru-RU" sz="2300" dirty="0" smtClean="0"/>
              <a:t>критериев </a:t>
            </a:r>
            <a:r>
              <a:rPr lang="ru-RU" sz="2300" dirty="0" smtClean="0"/>
              <a:t>на открытый текст.</a:t>
            </a:r>
            <a:endParaRPr lang="ru-RU" sz="2300" dirty="0"/>
          </a:p>
          <a:p>
            <a:pPr lvl="0" algn="just">
              <a:lnSpc>
                <a:spcPct val="130000"/>
              </a:lnSpc>
              <a:spcBef>
                <a:spcPts val="300"/>
              </a:spcBef>
            </a:pPr>
            <a:r>
              <a:rPr lang="ru-RU" sz="2300" u="sng" dirty="0" smtClean="0"/>
              <a:t>ЗАДАЧИ: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Шифрование открытого текста с помощью регистра сдвигов  с линейной обратной связью.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Применение критерия </a:t>
            </a:r>
            <a:r>
              <a:rPr lang="ru-RU" sz="2300" dirty="0" err="1" smtClean="0"/>
              <a:t>Вальда</a:t>
            </a:r>
            <a:r>
              <a:rPr lang="ru-RU" sz="2300" dirty="0" smtClean="0"/>
              <a:t>.</a:t>
            </a:r>
            <a:endParaRPr lang="ru-RU" sz="2300" dirty="0" smtClean="0"/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Применение критерия запрещенных биграмм. 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Применение критерия рандомизированного леса.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Использование полученных критериев для различных задач: распознавание типов файлов, кодировок, авторства текста и других.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00" y="8970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Криптография и </a:t>
            </a:r>
            <a:r>
              <a:rPr lang="ru-RU" sz="3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криптоанализ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1488354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15900" y="1754904"/>
            <a:ext cx="11709400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200" dirty="0" smtClean="0"/>
              <a:t>	</a:t>
            </a:r>
            <a:r>
              <a:rPr lang="ru-RU" sz="2400" dirty="0" smtClean="0"/>
              <a:t>Криптография </a:t>
            </a:r>
            <a:r>
              <a:rPr lang="ru-RU" sz="2400" dirty="0"/>
              <a:t>-  наука, изучающая построение и использование систем шифрования, в том числе их стойкость, слабости и степень уязвимости относительно различных методов вскрытия, называется криптографией.</a:t>
            </a:r>
            <a:r>
              <a:rPr lang="ru-RU" sz="2400" dirty="0" smtClean="0"/>
              <a:t>	</a:t>
            </a:r>
            <a:endParaRPr lang="ru-RU" sz="2400" dirty="0"/>
          </a:p>
          <a:p>
            <a:pPr>
              <a:lnSpc>
                <a:spcPct val="130000"/>
              </a:lnSpc>
            </a:pPr>
            <a:r>
              <a:rPr lang="ru-RU" sz="2400" dirty="0" smtClean="0"/>
              <a:t>	Современная </a:t>
            </a:r>
            <a:r>
              <a:rPr lang="ru-RU" sz="2400" dirty="0"/>
              <a:t>криптография является областью знаний, связанной с решением таких проблем безопасности информации, как конфиденциальность, целостность и невозможность отказа сторон от авторства</a:t>
            </a:r>
            <a:r>
              <a:rPr lang="ru-RU" sz="24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ru-RU" sz="2400" dirty="0" smtClean="0"/>
              <a:t>	Средствами </a:t>
            </a:r>
            <a:r>
              <a:rPr lang="ru-RU" sz="2400" dirty="0"/>
              <a:t>для достижения этих целей в данной работе будет наложение различных критериев на </a:t>
            </a:r>
            <a:r>
              <a:rPr lang="ru-RU" sz="2400" dirty="0" smtClean="0"/>
              <a:t>текст, целями которых будет определение «открытости» текста. </a:t>
            </a:r>
            <a:endParaRPr lang="ru-RU" sz="2400" dirty="0"/>
          </a:p>
        </p:txBody>
      </p:sp>
      <p:sp>
        <p:nvSpPr>
          <p:cNvPr id="29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130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215899" y="897022"/>
            <a:ext cx="11874587" cy="59627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РСЛОС и задача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наискорейшего перебора ключей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15031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РСЛОС  - регистр сдвига битовых слов, у которого значение входного бита равно линейной булевой функции от значений остальных битов до сдвига; прежде всего, РСЛОС находит применение в криптографии для генерации псевдослучайных последовательностей битов.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885" y="1593827"/>
            <a:ext cx="117094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400" dirty="0" smtClean="0"/>
              <a:t>	Для </a:t>
            </a:r>
            <a:r>
              <a:rPr lang="ru-RU" sz="2400" dirty="0"/>
              <a:t>шифрования </a:t>
            </a:r>
            <a:r>
              <a:rPr lang="ru-RU" sz="2400" dirty="0" smtClean="0"/>
              <a:t>текста </a:t>
            </a:r>
            <a:r>
              <a:rPr lang="ru-RU" sz="2400" dirty="0"/>
              <a:t>в работе был выбран регистра </a:t>
            </a:r>
            <a:r>
              <a:rPr lang="ru-RU" sz="2400" dirty="0" smtClean="0"/>
              <a:t>сдвига </a:t>
            </a:r>
            <a:r>
              <a:rPr lang="ru-RU" sz="2400" dirty="0"/>
              <a:t>с линейной </a:t>
            </a:r>
            <a:r>
              <a:rPr lang="ru-RU" sz="2400" dirty="0" smtClean="0"/>
              <a:t>обратной связью </a:t>
            </a:r>
            <a:r>
              <a:rPr lang="ru-RU" sz="2400" dirty="0"/>
              <a:t>на основе примитивного многочлена 31- ой </a:t>
            </a:r>
            <a:r>
              <a:rPr lang="ru-RU" sz="2400" dirty="0" smtClean="0"/>
              <a:t>степени</a:t>
            </a:r>
            <a:r>
              <a:rPr lang="ru-RU" sz="2400" dirty="0"/>
              <a:t>.</a:t>
            </a:r>
          </a:p>
          <a:p>
            <a:pPr>
              <a:lnSpc>
                <a:spcPct val="130000"/>
              </a:lnSpc>
            </a:pPr>
            <a:r>
              <a:rPr lang="ru-RU" sz="2400" dirty="0" smtClean="0"/>
              <a:t>	Для расшифровки </a:t>
            </a:r>
            <a:r>
              <a:rPr lang="ru-RU" sz="2400" dirty="0"/>
              <a:t>зашифрованного текста используется</a:t>
            </a:r>
            <a:r>
              <a:rPr lang="ru-RU" sz="2200" dirty="0"/>
              <a:t> </a:t>
            </a:r>
            <a:r>
              <a:rPr lang="ru-RU" sz="2200" dirty="0" smtClean="0"/>
              <a:t>п</a:t>
            </a:r>
            <a:r>
              <a:rPr lang="ru-RU" sz="2400" dirty="0" smtClean="0"/>
              <a:t>олный </a:t>
            </a:r>
            <a:r>
              <a:rPr lang="ru-RU" sz="2400" dirty="0" smtClean="0"/>
              <a:t>перебор – метод решения математических задач, основанный на поиске решения, которое исчерпывает всевозможные варианты. Сложность полного перебора зависит от количества всех возможных решений задачи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  <p:sp>
        <p:nvSpPr>
          <p:cNvPr id="33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16" y="4366992"/>
            <a:ext cx="8776435" cy="2097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7923" y="6299555"/>
            <a:ext cx="601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Рисунок 1. Принцип работы РЛОС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04" y="904029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Критерий </a:t>
            </a:r>
            <a:r>
              <a:rPr lang="ru-RU" sz="3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Вальда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15031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002" y="1520664"/>
                <a:ext cx="12184997" cy="440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	</a:t>
                </a:r>
                <a:r>
                  <a:rPr lang="ru-RU" sz="2200" dirty="0"/>
                  <a:t> В </a:t>
                </a:r>
                <a:r>
                  <a:rPr lang="ru-RU" sz="2200" dirty="0"/>
                  <a:t>критерии </a:t>
                </a:r>
                <a:r>
                  <a:rPr lang="ru-RU" sz="2200" dirty="0"/>
                  <a:t>Вальда на </a:t>
                </a:r>
                <a:r>
                  <a:rPr lang="ru-RU" sz="2200" dirty="0"/>
                  <a:t>каждой стадии эксперимента совокупность всевозможных выборок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200" dirty="0"/>
                  <a:t>  и объема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200" dirty="0"/>
                  <a:t> разбивается на три непересекающихся множества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200" dirty="0" smtClean="0"/>
                  <a:t>путем выбора двух порогов – верхнего и нижнего. 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sz="2200" dirty="0" smtClean="0"/>
                  <a:t>Верхний порог (выше него- текст открытый):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о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−3∗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о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>
                  <a:lnSpc>
                    <a:spcPct val="120000"/>
                  </a:lnSpc>
                </a:pPr>
                <a:r>
                  <a:rPr lang="ru-RU" sz="2200" dirty="0" smtClean="0"/>
                  <a:t>Нижний порог (ниже него – текст закрытый):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з</m:t>
                        </m:r>
                      </m:sub>
                    </m:sSub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smtClean="0">
                        <a:latin typeface="Cambria Math" panose="02040503050406030204" pitchFamily="18" charset="0"/>
                      </a:rPr>
                      <m:t>3∗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з</m:t>
                        </m:r>
                      </m:sub>
                    </m:sSub>
                  </m:oMath>
                </a14:m>
                <a:endParaRPr lang="ru-RU" sz="22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о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RU" sz="2200" dirty="0" smtClean="0"/>
                  <a:t> - математическое ожидание для закрытого / открытого текста на основе выборки из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n </a:t>
                </a:r>
                <a:r>
                  <a:rPr lang="ru-RU" sz="2200" dirty="0" smtClean="0"/>
                  <a:t>числа символ поданного на вход текста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о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RU" sz="2200" dirty="0" smtClean="0"/>
                  <a:t> - среднеквадратичное отклонение для закрытого / открытого текста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sz="2200" dirty="0"/>
                  <a:t> </a:t>
                </a:r>
                <a:endParaRPr lang="ru-RU" sz="2200" dirty="0" smtClean="0"/>
              </a:p>
              <a:p>
                <a:pPr>
                  <a:lnSpc>
                    <a:spcPct val="120000"/>
                  </a:lnSpc>
                </a:pPr>
                <a:endParaRPr lang="ru-RU" sz="2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" y="1520664"/>
                <a:ext cx="12184997" cy="4404796"/>
              </a:xfrm>
              <a:prstGeom prst="rect">
                <a:avLst/>
              </a:prstGeom>
              <a:blipFill>
                <a:blip r:embed="rId3"/>
                <a:stretch>
                  <a:fillRect l="-650" r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92467"/>
              </p:ext>
            </p:extLst>
          </p:nvPr>
        </p:nvGraphicFramePr>
        <p:xfrm>
          <a:off x="2032000" y="512853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618285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43505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40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Открытый текст</a:t>
                      </a:r>
                      <a:endParaRPr lang="ru-RU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Закрытый текст</a:t>
                      </a:r>
                      <a:endParaRPr lang="ru-RU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38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Верхний порог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-500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87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Нижний порог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6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1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04" y="904029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Критерий запрещенных биграмм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957" y="1645361"/>
                <a:ext cx="11709400" cy="4912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ru-RU" dirty="0" smtClean="0"/>
                  <a:t>	</a:t>
                </a:r>
                <a:r>
                  <a:rPr lang="ru-RU" sz="2000" dirty="0" smtClean="0"/>
                  <a:t>Использование критерия запрещенных биграмм основано на применение статистики для анализа текстовой информации.</a:t>
                </a:r>
              </a:p>
              <a:p>
                <a:pPr>
                  <a:lnSpc>
                    <a:spcPct val="130000"/>
                  </a:lnSpc>
                </a:pPr>
                <a:r>
                  <a:rPr lang="ru-RU" sz="2000" dirty="0" smtClean="0"/>
                  <a:t>	Одной из основных характеристик текста является повторяемость и сочетаемость пар букв – биграмм.</a:t>
                </a:r>
              </a:p>
              <a:p>
                <a:pPr>
                  <a:lnSpc>
                    <a:spcPct val="130000"/>
                  </a:lnSpc>
                </a:pPr>
                <a:r>
                  <a:rPr lang="ru-RU" sz="2000" dirty="0" smtClean="0"/>
                  <a:t>	Основная идея критерия состоит в следующем: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</a:t>
                </a:r>
                <a:r>
                  <a:rPr lang="ru-RU" sz="2000" dirty="0" smtClean="0"/>
                  <a:t>одсчет числа вхождений каждой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/>
                  <a:t> возможных </a:t>
                </a:r>
                <a:r>
                  <a:rPr lang="ru-RU" sz="2000" dirty="0" smtClean="0"/>
                  <a:t>биграмм </a:t>
                </a:r>
                <a:r>
                  <a:rPr lang="ru-RU" sz="2000" dirty="0"/>
                  <a:t>текстах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2…</m:t>
                        </m:r>
                      </m:sub>
                    </m:sSub>
                  </m:oMath>
                </a14:m>
                <a:r>
                  <a:rPr lang="ru-RU" sz="2000" dirty="0"/>
                  <a:t>, составленных из букв алфавита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 smtClean="0"/>
                  <a:t> для открытого текста;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Сравнение биграмм поданного на вход текста с биграммами открытого текста: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При отсутствии запрещенных (несуществующих) биграмм текст объявляется открытым (не зашифрованным);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При появлении запрещенной биграммы поданный текст объявляется закрытым.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7" y="1645361"/>
                <a:ext cx="11709400" cy="4912499"/>
              </a:xfrm>
              <a:prstGeom prst="rect">
                <a:avLst/>
              </a:prstGeom>
              <a:blipFill>
                <a:blip r:embed="rId3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04" y="904029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Критерий </a:t>
            </a:r>
            <a:r>
              <a:rPr lang="ru-RU" sz="3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Вальда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и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запрещенных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биграмм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643"/>
            <a:ext cx="5444836" cy="46357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85647" y="1576594"/>
            <a:ext cx="6313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	</a:t>
            </a:r>
            <a:r>
              <a:rPr lang="ru-RU" sz="2000" dirty="0" smtClean="0"/>
              <a:t>При тестировании разработанного приложения было выявлено, что критерий </a:t>
            </a:r>
            <a:r>
              <a:rPr lang="ru-RU" sz="2000" dirty="0" err="1" smtClean="0"/>
              <a:t>Вальда</a:t>
            </a:r>
            <a:r>
              <a:rPr lang="ru-RU" sz="2000" dirty="0" smtClean="0"/>
              <a:t> лучше определяет открытый текст, а критерий запрещенных биграмм работает лучше с закрытыми текстами. Данный факт обусловлен быстрым появлением запрещенной биграммы в шифрованном тексте.</a:t>
            </a:r>
            <a:r>
              <a:rPr lang="en-US" sz="2000" dirty="0" smtClean="0"/>
              <a:t> </a:t>
            </a:r>
            <a:r>
              <a:rPr lang="ru-RU" sz="2000" dirty="0" smtClean="0"/>
              <a:t>В приведенном отрывке уже вторая биграмма является запрещенной, программа сразу объявит текст закрытым, в связи с чем нет необходимости высчитывать пороги.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673"/>
              </p:ext>
            </p:extLst>
          </p:nvPr>
        </p:nvGraphicFramePr>
        <p:xfrm>
          <a:off x="6486192" y="5288306"/>
          <a:ext cx="4544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291">
                  <a:extLst>
                    <a:ext uri="{9D8B030D-6E8A-4147-A177-3AD203B41FA5}">
                      <a16:colId xmlns:a16="http://schemas.microsoft.com/office/drawing/2014/main" val="152088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fhmayjfx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..bd.foete"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yif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!"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ruxv.hxtx"dyj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dmkoq</a:t>
                      </a:r>
                      <a:endParaRPr lang="ru-RU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236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104" y="6104293"/>
            <a:ext cx="699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Рисунок 2. Гистограмма частоты появления букв латинского алфавита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26322" y="5556298"/>
            <a:ext cx="626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Рисунок 3. Шифр сгенерированный разрабатываемым приложением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897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511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9351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Решающие деревья и леса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9224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Области применения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85" y="1846731"/>
            <a:ext cx="117094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	</a:t>
            </a:r>
            <a:r>
              <a:rPr lang="ru-RU" sz="2400" dirty="0" smtClean="0"/>
              <a:t>Критерии на открытый текст находят применение </a:t>
            </a:r>
            <a:r>
              <a:rPr lang="ru-RU" sz="2400" dirty="0" smtClean="0"/>
              <a:t>в </a:t>
            </a:r>
            <a:r>
              <a:rPr lang="ru-RU" sz="2400" dirty="0" smtClean="0"/>
              <a:t>решении следующих </a:t>
            </a:r>
            <a:r>
              <a:rPr lang="ru-RU" sz="2400" dirty="0" smtClean="0"/>
              <a:t>задач: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Распознавание типов файлов;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 авторства </a:t>
            </a:r>
            <a:r>
              <a:rPr lang="ru-RU" sz="2400" dirty="0" smtClean="0"/>
              <a:t>текста;</a:t>
            </a:r>
            <a:endParaRPr lang="ru-RU" sz="2400" dirty="0" smtClean="0"/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Распознавание </a:t>
            </a:r>
            <a:r>
              <a:rPr lang="ru-RU" sz="2400" dirty="0" smtClean="0"/>
              <a:t>кодировок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32" y="4326478"/>
            <a:ext cx="1783399" cy="20931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35" y="2394408"/>
            <a:ext cx="1590855" cy="198061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74" y="3629683"/>
            <a:ext cx="47625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2600</TotalTime>
  <Words>363</Words>
  <Application>Microsoft Office PowerPoint</Application>
  <PresentationFormat>Широкоэкранный</PresentationFormat>
  <Paragraphs>91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Цели и задачи исследования</vt:lpstr>
      <vt:lpstr>Криптография и криптоанализ</vt:lpstr>
      <vt:lpstr>РСЛОС и задача наискорейшего перебора ключей</vt:lpstr>
      <vt:lpstr>Критерий Вальда </vt:lpstr>
      <vt:lpstr>Критерий запрещенных биграмм</vt:lpstr>
      <vt:lpstr>Критерий Вальда и запрещенных биграмм</vt:lpstr>
      <vt:lpstr>Решающие деревья и леса</vt:lpstr>
      <vt:lpstr>Области применения</vt:lpstr>
      <vt:lpstr>Результаты работы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Аня</dc:creator>
  <cp:lastModifiedBy>Viki Saburova</cp:lastModifiedBy>
  <cp:revision>300</cp:revision>
  <dcterms:created xsi:type="dcterms:W3CDTF">2013-06-01T21:53:24Z</dcterms:created>
  <dcterms:modified xsi:type="dcterms:W3CDTF">2017-05-20T17:32:54Z</dcterms:modified>
</cp:coreProperties>
</file>