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352" r:id="rId2"/>
    <p:sldId id="353" r:id="rId3"/>
    <p:sldId id="348" r:id="rId4"/>
    <p:sldId id="349" r:id="rId5"/>
    <p:sldId id="342" r:id="rId6"/>
    <p:sldId id="355" r:id="rId7"/>
    <p:sldId id="340" r:id="rId8"/>
    <p:sldId id="337" r:id="rId9"/>
    <p:sldId id="266" r:id="rId10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5A3"/>
    <a:srgbClr val="272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183" autoAdjust="0"/>
  </p:normalViewPr>
  <p:slideViewPr>
    <p:cSldViewPr snapToGrid="0" showGuides="1">
      <p:cViewPr varScale="1">
        <p:scale>
          <a:sx n="69" d="100"/>
          <a:sy n="69" d="100"/>
        </p:scale>
        <p:origin x="564" y="66"/>
      </p:cViewPr>
      <p:guideLst>
        <p:guide orient="horz" pos="2137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068B-D84C-481C-B247-E236019609C7}" type="datetimeFigureOut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F6C9-F773-43A3-ABBA-EFCE7B77D36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36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1F6C9-F773-43A3-ABBA-EFCE7B77D361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86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F60-CCBF-4FB2-A666-47EAB5C5641F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4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28-11FA-479A-A314-D831BCCC62AD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15EE-E6D1-4264-87F0-EFE36F8F8F09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ED50-3A91-4A05-89F5-EC8A00C707F6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79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F28-F9C9-4658-8313-858DD85E2383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9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840-500E-49A0-B010-E4070436060E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4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675C-79DB-48FE-9678-35F659FCCF2E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10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C6EF-2AD6-4614-89A8-E5B8470BFA77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8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76E-CFFC-40A6-8F62-F381F8E4D797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57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FAC2-385D-42AD-8ABC-6FAA957EF15A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10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3CA-9FFC-4952-BC2D-3D54F4D7A95A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0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9CFE-10CA-4C23-AE97-84C7CDB1137D}" type="datetime1">
              <a:rPr lang="ru-RU" smtClean="0"/>
              <a:pPr/>
              <a:t>14.05.2017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37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4269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0200" y="2384287"/>
            <a:ext cx="11569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тема:</a:t>
            </a:r>
          </a:p>
          <a:p>
            <a:pPr algn="ctr"/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«Критерий на открытый текст на базе решающего леса»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74535"/>
            <a:ext cx="12343581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hangingPunct="0">
              <a:lnSpc>
                <a:spcPct val="150000"/>
              </a:lnSpc>
              <a:spcAft>
                <a:spcPts val="600"/>
              </a:spcAft>
            </a:pPr>
            <a:r>
              <a:rPr lang="ru-RU" sz="2350" u="sng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студентка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группы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МП-40  </a:t>
            </a:r>
            <a:r>
              <a:rPr lang="ru-RU" sz="23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Сабурова Виктория Игоревна</a:t>
            </a:r>
            <a:endParaRPr lang="ru-RU" sz="2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813" eaLnBrk="0" hangingPunct="0">
              <a:lnSpc>
                <a:spcPct val="150000"/>
              </a:lnSpc>
              <a:spcAft>
                <a:spcPts val="600"/>
              </a:spcAft>
            </a:pPr>
            <a:r>
              <a:rPr lang="ru-RU" sz="2350" u="sng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кафедры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ВМ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к.ф.-м.н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3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Козлитин</a:t>
            </a:r>
            <a:r>
              <a:rPr lang="ru-RU" sz="23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Иван Алексеевич</a:t>
            </a:r>
            <a:endParaRPr lang="ru-RU" sz="2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56521" y="842851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МАТЕМАТИКА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71600" y="1663700"/>
            <a:ext cx="9436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866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031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9097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Цели и задачи исследования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7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15900" y="1727200"/>
            <a:ext cx="11709400" cy="425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300"/>
              </a:spcBef>
            </a:pPr>
            <a:r>
              <a:rPr lang="ru-RU" sz="2300" u="sng" dirty="0" smtClean="0"/>
              <a:t>ЦЕЛИ:</a:t>
            </a:r>
          </a:p>
          <a:p>
            <a:pPr marL="457200" indent="-457200" algn="just">
              <a:spcBef>
                <a:spcPts val="300"/>
              </a:spcBef>
              <a:buAutoNum type="arabicPeriod"/>
            </a:pPr>
            <a:r>
              <a:rPr lang="ru-RU" sz="2300" dirty="0" smtClean="0"/>
              <a:t>Реализовать </a:t>
            </a:r>
            <a:r>
              <a:rPr lang="ru-RU" sz="2300" dirty="0"/>
              <a:t>критерий на открытый текст на базе решающего леса.</a:t>
            </a:r>
          </a:p>
          <a:p>
            <a:pPr lvl="0" algn="just">
              <a:spcBef>
                <a:spcPts val="300"/>
              </a:spcBef>
            </a:pPr>
            <a:r>
              <a:rPr lang="ru-RU" sz="2300" u="sng" dirty="0" smtClean="0"/>
              <a:t>ЗАДАЧИ:</a:t>
            </a:r>
          </a:p>
          <a:p>
            <a:pPr marL="457200" lvl="0" indent="-457200" algn="just">
              <a:spcBef>
                <a:spcPts val="300"/>
              </a:spcBef>
              <a:buAutoNum type="arabicPeriod"/>
            </a:pPr>
            <a:r>
              <a:rPr lang="ru-RU" sz="2300" dirty="0" smtClean="0"/>
              <a:t>Шифрование открытого текста текстов с помощью регистра сдвигов  с линейной обратной связью.</a:t>
            </a:r>
          </a:p>
          <a:p>
            <a:pPr marL="457200" lvl="0" indent="-457200" algn="just">
              <a:spcBef>
                <a:spcPts val="300"/>
              </a:spcBef>
              <a:buAutoNum type="arabicPeriod"/>
            </a:pPr>
            <a:r>
              <a:rPr lang="ru-RU" sz="2300" dirty="0" smtClean="0"/>
              <a:t>Наложение критерия </a:t>
            </a:r>
            <a:r>
              <a:rPr lang="ru-RU" sz="2300" dirty="0" err="1" smtClean="0"/>
              <a:t>Вальда</a:t>
            </a:r>
            <a:r>
              <a:rPr lang="ru-RU" sz="2300" dirty="0" smtClean="0"/>
              <a:t> на открытый текст.</a:t>
            </a:r>
          </a:p>
          <a:p>
            <a:pPr marL="457200" lvl="0" indent="-457200" algn="just">
              <a:spcBef>
                <a:spcPts val="300"/>
              </a:spcBef>
              <a:buAutoNum type="arabicPeriod"/>
            </a:pPr>
            <a:r>
              <a:rPr lang="ru-RU" sz="2300" dirty="0" smtClean="0"/>
              <a:t>Наложение критерия запрещенных биграмм на закрытый текст. </a:t>
            </a:r>
          </a:p>
          <a:p>
            <a:pPr marL="457200" lvl="0" indent="-457200" algn="just">
              <a:spcBef>
                <a:spcPts val="300"/>
              </a:spcBef>
              <a:buAutoNum type="arabicPeriod"/>
            </a:pPr>
            <a:r>
              <a:rPr lang="ru-RU" sz="2300" dirty="0" smtClean="0"/>
              <a:t>Наложение критерия </a:t>
            </a:r>
            <a:r>
              <a:rPr lang="ru-RU" sz="2300" dirty="0" err="1" smtClean="0"/>
              <a:t>рандомизированного</a:t>
            </a:r>
            <a:r>
              <a:rPr lang="ru-RU" sz="2300" dirty="0" smtClean="0"/>
              <a:t> леса.</a:t>
            </a:r>
          </a:p>
          <a:p>
            <a:pPr marL="457200" lvl="0" indent="-457200" algn="just">
              <a:spcBef>
                <a:spcPts val="300"/>
              </a:spcBef>
              <a:buAutoNum type="arabicPeriod"/>
            </a:pPr>
            <a:r>
              <a:rPr lang="ru-RU" sz="2300" dirty="0" smtClean="0"/>
              <a:t>Использование полученных критериев для различных задач: распознавание типов файлов, кодировок и других.</a:t>
            </a:r>
            <a:endParaRPr lang="ru-RU" sz="2300" dirty="0" smtClean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900" y="8970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Актуальность задачи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1488354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15900" y="2364514"/>
            <a:ext cx="11709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 современном мире необходимость в защите информации возникла задолго до появления информационных технологий. </a:t>
            </a:r>
          </a:p>
          <a:p>
            <a:r>
              <a:rPr lang="ru-RU" sz="2200" dirty="0" smtClean="0"/>
              <a:t>Современная </a:t>
            </a:r>
            <a:r>
              <a:rPr lang="ru-RU" sz="2200" dirty="0"/>
              <a:t>криптография является областью знаний, связанной с решением таких проблем безопасности информации, как конфиденциальность, целостность и невозможность отказа сторон от авторства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Средствами для достижения этих целей в данной работе будет наложение различных критериев на </a:t>
            </a:r>
            <a:r>
              <a:rPr lang="ru-RU" sz="2200" dirty="0" smtClean="0"/>
              <a:t>открытый текст</a:t>
            </a:r>
            <a:r>
              <a:rPr lang="ru-RU" sz="2200" dirty="0"/>
              <a:t>. </a:t>
            </a:r>
          </a:p>
        </p:txBody>
      </p:sp>
      <p:sp>
        <p:nvSpPr>
          <p:cNvPr id="29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130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215900" y="8970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Шифрование открытого текста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15031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РСЛОС  - регистр сдвига битовых слов, у которого значение входного бита равно линейной булевой функции от значений остальных битов до сдвига; прежде всего, РСЛОС находит применение в криптографии для генерации псевдослучайных последовательностей битов.</a:t>
            </a:r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15900" y="1505532"/>
            <a:ext cx="11709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РСЛОС  - регистр сдвига битовых слов, у которого значение входного бита равно линейной булевой функции от значений остальных битов до сдвига; прежде всего, РСЛОС находит применение в криптографии для генерации псевдослучайных последовательностей битов.</a:t>
            </a:r>
          </a:p>
          <a:p>
            <a:r>
              <a:rPr lang="ru-RU" sz="2200" dirty="0"/>
              <a:t>Как правило, РСЛОС делится на два основных модуля: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регистр сдвига;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схема обратной связи, вычисляющая значение входного бита.</a:t>
            </a:r>
          </a:p>
          <a:p>
            <a:r>
              <a:rPr lang="ru-RU" sz="2200" dirty="0"/>
              <a:t>В течение каждого такта РСЛОС выполняет следующие операции: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чтение бита из ячейки L-1 - данный бит является очередным битов выходной последовательности;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вычисление нового значения функцией обратной связи для ячейки 0 с использованием текущих значений ячеек;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перемещение каждой </a:t>
            </a:r>
            <a:r>
              <a:rPr lang="en-US" sz="2200" dirty="0" err="1"/>
              <a:t>i</a:t>
            </a:r>
            <a:r>
              <a:rPr lang="ru-RU" sz="2200" dirty="0"/>
              <a:t>-й ячейки в следующую ячейку i+1 (при этом уже i = 0,1,...,</a:t>
            </a:r>
            <a:r>
              <a:rPr lang="en-US" sz="2200" dirty="0"/>
              <a:t>L</a:t>
            </a:r>
            <a:r>
              <a:rPr lang="ru-RU" sz="2200" dirty="0"/>
              <a:t>-2);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в ячейку 0 записывается бит, который ранее был вычислен функцией обратной связи.</a:t>
            </a:r>
          </a:p>
          <a:p>
            <a:endParaRPr lang="ru-RU" sz="2200" dirty="0"/>
          </a:p>
        </p:txBody>
      </p:sp>
      <p:sp>
        <p:nvSpPr>
          <p:cNvPr id="33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04" y="904029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Шифрование открытого текста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0" y="1503150"/>
                <a:ext cx="12192000" cy="5008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Для более наглядного представления работы регистра сдвига  с линейной обратной связью приведем пример генерируемой последовательности на основе готово характеристичного примитивного многочлена: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𝑥</m:t>
                        </m:r>
                      </m:e>
                      <m:sup>
                        <m:r>
                          <a:rPr lang="ru-RU" i="1"/>
                          <m:t>3</m:t>
                        </m:r>
                      </m:sup>
                    </m:sSup>
                    <m:r>
                      <a:rPr lang="ru-RU" i="1"/>
                      <m:t>+</m:t>
                    </m:r>
                    <m:r>
                      <a:rPr lang="ru-RU" i="1"/>
                      <m:t>𝑥</m:t>
                    </m:r>
                    <m:r>
                      <a:rPr lang="ru-RU" i="1"/>
                      <m:t>+1</m:t>
                    </m:r>
                  </m:oMath>
                </a14:m>
                <a:r>
                  <a:rPr lang="ru-RU" dirty="0"/>
                  <a:t>. Исходя из приведенного многочлена, мы можем утверждать, что битами отвода будут 2-й и 0-й. Запишем формулу для функции обратной связи: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ru-RU" i="1"/>
                          <m:t>𝑗</m:t>
                        </m:r>
                        <m:r>
                          <a:rPr lang="ru-RU" i="1"/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𝑆</m:t>
                        </m:r>
                      </m:e>
                      <m:sub>
                        <m:r>
                          <a:rPr lang="ru-RU" i="1"/>
                          <m:t>𝑗</m:t>
                        </m:r>
                        <m:r>
                          <a:rPr lang="ru-RU" i="1"/>
                          <m:t>−3</m:t>
                        </m:r>
                      </m:sub>
                    </m:sSub>
                  </m:oMath>
                </a14:m>
                <a:r>
                  <a:rPr lang="ru-RU" dirty="0"/>
                  <a:t>.  Допустим начальным состоянием регистра следующую последовательность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0,0,1</m:t>
                        </m:r>
                      </m:e>
                    </m:d>
                  </m:oMath>
                </a14:m>
                <a:r>
                  <a:rPr lang="ru-RU" dirty="0"/>
                  <a:t>. </a:t>
                </a:r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3150"/>
                <a:ext cx="12192000" cy="5008728"/>
              </a:xfrm>
              <a:prstGeom prst="rect">
                <a:avLst/>
              </a:prstGeom>
              <a:blipFill>
                <a:blip r:embed="rId3"/>
                <a:stretch>
                  <a:fillRect l="-150" r="-5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492594"/>
                  </p:ext>
                </p:extLst>
              </p:nvPr>
            </p:nvGraphicFramePr>
            <p:xfrm>
              <a:off x="2147447" y="3180607"/>
              <a:ext cx="7635007" cy="327754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2514481">
                      <a:extLst>
                        <a:ext uri="{9D8B030D-6E8A-4147-A177-3AD203B41FA5}">
                          <a16:colId xmlns:a16="http://schemas.microsoft.com/office/drawing/2014/main" val="4294866213"/>
                        </a:ext>
                      </a:extLst>
                    </a:gridCol>
                    <a:gridCol w="2514481">
                      <a:extLst>
                        <a:ext uri="{9D8B030D-6E8A-4147-A177-3AD203B41FA5}">
                          <a16:colId xmlns:a16="http://schemas.microsoft.com/office/drawing/2014/main" val="2402821821"/>
                        </a:ext>
                      </a:extLst>
                    </a:gridCol>
                    <a:gridCol w="2606045">
                      <a:extLst>
                        <a:ext uri="{9D8B030D-6E8A-4147-A177-3AD203B41FA5}">
                          <a16:colId xmlns:a16="http://schemas.microsoft.com/office/drawing/2014/main" val="3408754816"/>
                        </a:ext>
                      </a:extLst>
                    </a:gridCol>
                  </a:tblGrid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Номер шага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Состояние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Генерируемый бит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6276"/>
                      </a:ext>
                    </a:extLst>
                  </a:tr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0,0,1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802983"/>
                      </a:ext>
                    </a:extLst>
                  </a:tr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1,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3047118"/>
                      </a:ext>
                    </a:extLst>
                  </a:tr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1,1,0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4369566"/>
                      </a:ext>
                    </a:extLst>
                  </a:tr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1,1,1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1665120"/>
                      </a:ext>
                    </a:extLst>
                  </a:tr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0,1,1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3727975"/>
                      </a:ext>
                    </a:extLst>
                  </a:tr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1,0,1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9664166"/>
                      </a:ext>
                    </a:extLst>
                  </a:tr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0,1,0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93989857"/>
                      </a:ext>
                    </a:extLst>
                  </a:tr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0,0,1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0819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492594"/>
                  </p:ext>
                </p:extLst>
              </p:nvPr>
            </p:nvGraphicFramePr>
            <p:xfrm>
              <a:off x="2147447" y="3180607"/>
              <a:ext cx="7635007" cy="327754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2514481">
                      <a:extLst>
                        <a:ext uri="{9D8B030D-6E8A-4147-A177-3AD203B41FA5}">
                          <a16:colId xmlns:a16="http://schemas.microsoft.com/office/drawing/2014/main" val="4294866213"/>
                        </a:ext>
                      </a:extLst>
                    </a:gridCol>
                    <a:gridCol w="2514481">
                      <a:extLst>
                        <a:ext uri="{9D8B030D-6E8A-4147-A177-3AD203B41FA5}">
                          <a16:colId xmlns:a16="http://schemas.microsoft.com/office/drawing/2014/main" val="2402821821"/>
                        </a:ext>
                      </a:extLst>
                    </a:gridCol>
                    <a:gridCol w="2606045">
                      <a:extLst>
                        <a:ext uri="{9D8B030D-6E8A-4147-A177-3AD203B41FA5}">
                          <a16:colId xmlns:a16="http://schemas.microsoft.com/office/drawing/2014/main" val="3408754816"/>
                        </a:ext>
                      </a:extLst>
                    </a:gridCol>
                  </a:tblGrid>
                  <a:tr h="3514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Номер шага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Состояние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Генерируемый бит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6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43" t="-96667" r="-104126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802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43" t="-196667" r="-104126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30471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43" t="-296667" r="-104126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43695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43" t="-396667" r="-104126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16651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43" t="-488525" r="-104126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37279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43" t="-598333" r="-104126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9664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43" t="-698333" r="-104126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939898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43" t="-798333" r="-10412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0819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0" y="1383018"/>
                <a:ext cx="11709400" cy="1824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Приведем пример </a:t>
                </a:r>
                <a:r>
                  <a:rPr lang="ru-RU" sz="2200" dirty="0"/>
                  <a:t>генерируемой последовательности на основе готово характеристичного примитивного многочлена: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/>
                        </m:ctrlPr>
                      </m:sSupPr>
                      <m:e>
                        <m:r>
                          <a:rPr lang="ru-RU" sz="2200" i="1"/>
                          <m:t>𝑥</m:t>
                        </m:r>
                      </m:e>
                      <m:sup>
                        <m:r>
                          <a:rPr lang="ru-RU" sz="2200" i="1"/>
                          <m:t>3</m:t>
                        </m:r>
                      </m:sup>
                    </m:sSup>
                    <m:r>
                      <a:rPr lang="ru-RU" sz="2200" i="1"/>
                      <m:t>+</m:t>
                    </m:r>
                    <m:r>
                      <a:rPr lang="ru-RU" sz="2200" i="1"/>
                      <m:t>𝑥</m:t>
                    </m:r>
                    <m:r>
                      <a:rPr lang="ru-RU" sz="2200" i="1"/>
                      <m:t>+1</m:t>
                    </m:r>
                  </m:oMath>
                </a14:m>
                <a:r>
                  <a:rPr lang="ru-RU" sz="2200" dirty="0" smtClean="0"/>
                  <a:t>.</a:t>
                </a:r>
              </a:p>
              <a:p>
                <a:r>
                  <a:rPr lang="ru-RU" sz="2200" dirty="0" smtClean="0"/>
                  <a:t> </a:t>
                </a:r>
                <a:r>
                  <a:rPr lang="ru-RU" sz="2200" dirty="0"/>
                  <a:t>Исходя из приведенного многочлена, мы можем утверждать, что битами отвода будут 2-й и 0-й. Запишем формулу для функции обратной связи: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/>
                        </m:ctrlPr>
                      </m:sSubPr>
                      <m:e>
                        <m:r>
                          <a:rPr lang="ru-RU" sz="2200" i="1"/>
                          <m:t>𝑆</m:t>
                        </m:r>
                      </m:e>
                      <m:sub>
                        <m:r>
                          <a:rPr lang="ru-RU" sz="2200" i="1"/>
                          <m:t>𝑗</m:t>
                        </m:r>
                      </m:sub>
                    </m:sSub>
                    <m:r>
                      <a:rPr lang="ru-RU" sz="2200" i="1"/>
                      <m:t>=</m:t>
                    </m:r>
                    <m:sSub>
                      <m:sSubPr>
                        <m:ctrlPr>
                          <a:rPr lang="ru-RU" sz="2200" i="1"/>
                        </m:ctrlPr>
                      </m:sSubPr>
                      <m:e>
                        <m:r>
                          <a:rPr lang="ru-RU" sz="2200" i="1"/>
                          <m:t>𝑆</m:t>
                        </m:r>
                      </m:e>
                      <m:sub>
                        <m:r>
                          <a:rPr lang="ru-RU" sz="2200" i="1"/>
                          <m:t>𝑗</m:t>
                        </m:r>
                        <m:r>
                          <a:rPr lang="ru-RU" sz="2200" i="1"/>
                          <m:t>−1</m:t>
                        </m:r>
                      </m:sub>
                    </m:sSub>
                    <m:sSub>
                      <m:sSubPr>
                        <m:ctrlPr>
                          <a:rPr lang="ru-RU" sz="2200" i="1"/>
                        </m:ctrlPr>
                      </m:sSubPr>
                      <m:e>
                        <m:r>
                          <a:rPr lang="ru-RU" sz="2200" i="1"/>
                          <m:t>𝑆</m:t>
                        </m:r>
                      </m:e>
                      <m:sub>
                        <m:r>
                          <a:rPr lang="ru-RU" sz="2200" i="1"/>
                          <m:t>𝑗</m:t>
                        </m:r>
                        <m:r>
                          <a:rPr lang="ru-RU" sz="2200" i="1"/>
                          <m:t>−3</m:t>
                        </m:r>
                      </m:sub>
                    </m:sSub>
                  </m:oMath>
                </a14:m>
                <a:r>
                  <a:rPr lang="ru-RU" sz="2200" dirty="0"/>
                  <a:t>.  Допустим начальным состоянием регистра следующую последовательность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200" i="1"/>
                        </m:ctrlPr>
                      </m:dPr>
                      <m:e>
                        <m:r>
                          <a:rPr lang="ru-RU" sz="2200" i="1"/>
                          <m:t>0,0,1</m:t>
                        </m:r>
                      </m:e>
                    </m:d>
                  </m:oMath>
                </a14:m>
                <a:r>
                  <a:rPr lang="ru-RU" sz="2200" dirty="0"/>
                  <a:t>. 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3018"/>
                <a:ext cx="11709400" cy="1824795"/>
              </a:xfrm>
              <a:prstGeom prst="rect">
                <a:avLst/>
              </a:prstGeom>
              <a:blipFill>
                <a:blip r:embed="rId5"/>
                <a:stretch>
                  <a:fillRect l="-677" t="-2341" b="-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04" y="904029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Критерий на открытый текст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511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935122"/>
            <a:ext cx="10515600" cy="565184"/>
          </a:xfrm>
        </p:spPr>
        <p:txBody>
          <a:bodyPr>
            <a:normAutofit fontScale="90000"/>
          </a:bodyPr>
          <a:lstStyle/>
          <a:p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0" y="922422"/>
            <a:ext cx="10515600" cy="565184"/>
          </a:xfrm>
        </p:spPr>
        <p:txBody>
          <a:bodyPr>
            <a:normAutofit fontScale="90000"/>
          </a:bodyPr>
          <a:lstStyle/>
          <a:p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3074" name="Picture 2" descr="http://miet.ru/bitrix/templates/.default/img/zer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190500" cy="190500"/>
          </a:xfrm>
          <a:prstGeom prst="rect">
            <a:avLst/>
          </a:prstGeom>
          <a:noFill/>
        </p:spPr>
      </p:pic>
      <p:pic>
        <p:nvPicPr>
          <p:cNvPr id="3076" name="Picture 4" descr="http://miet.ru/bitrix/templates/.default/img/zer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190500" cy="190500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 l="3150" t="20259" r="4519" b="58189"/>
          <a:stretch>
            <a:fillRect/>
          </a:stretch>
        </p:blipFill>
        <p:spPr bwMode="auto">
          <a:xfrm>
            <a:off x="-746" y="4915156"/>
            <a:ext cx="12192746" cy="160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67987" y="2122203"/>
            <a:ext cx="56523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</a:t>
            </a:r>
          </a:p>
          <a:p>
            <a:pPr algn="ctr"/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«ВЫСШАЯ МАТЕМАТИКА </a:t>
            </a:r>
            <a:r>
              <a:rPr lang="en-US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4-ГО КУРСА</a:t>
            </a:r>
          </a:p>
          <a:p>
            <a:pPr algn="ctr"/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САБУРОВА 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ВИКТОРИЯ ИГОРЕВНА</a:t>
            </a:r>
            <a:endParaRPr lang="ru-RU" sz="24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8830" y="2089309"/>
            <a:ext cx="49887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ЮРИДИЧЕСКИЙ АДРЕС: 124498, Г. МОСКВА, Г. ЗЕЛЕНОГРАД, ПЛОЩАДЬ ШОКИНА, ДОМ 1.</a:t>
            </a:r>
          </a:p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ТЕЛЕФОН: (499) </a:t>
            </a:r>
            <a:r>
              <a:rPr lang="ru-RU" sz="20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720-87-38</a:t>
            </a:r>
            <a:endParaRPr lang="ru-RU" sz="20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Е-</a:t>
            </a:r>
            <a:r>
              <a:rPr lang="en-US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000" u="sng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hm1@miee.ru</a:t>
            </a:r>
            <a:endParaRPr lang="ru-RU" sz="20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2291</TotalTime>
  <Words>473</Words>
  <Application>Microsoft Office PowerPoint</Application>
  <PresentationFormat>Широкоэкранный</PresentationFormat>
  <Paragraphs>79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Цели и задачи исследования</vt:lpstr>
      <vt:lpstr>Актуальность задачи</vt:lpstr>
      <vt:lpstr>Шифрование открытого текста</vt:lpstr>
      <vt:lpstr>Шифрование открытого текста</vt:lpstr>
      <vt:lpstr>Критерий на открытый текст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Аня</dc:creator>
  <cp:lastModifiedBy>Viki Saburova</cp:lastModifiedBy>
  <cp:revision>280</cp:revision>
  <dcterms:created xsi:type="dcterms:W3CDTF">2013-06-01T21:53:24Z</dcterms:created>
  <dcterms:modified xsi:type="dcterms:W3CDTF">2017-05-14T14:30:55Z</dcterms:modified>
</cp:coreProperties>
</file>