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34" r:id="rId2"/>
    <p:sldId id="336" r:id="rId3"/>
    <p:sldId id="337" r:id="rId4"/>
    <p:sldId id="338" r:id="rId5"/>
    <p:sldId id="339" r:id="rId6"/>
    <p:sldId id="340" r:id="rId7"/>
    <p:sldId id="341" r:id="rId8"/>
    <p:sldId id="342" r:id="rId9"/>
  </p:sldIdLst>
  <p:sldSz cx="9144000" cy="6858000" type="screen4x3"/>
  <p:notesSz cx="7010400" cy="11125200"/>
  <p:custDataLst>
    <p:tags r:id="rId12"/>
  </p:custData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uario" initials="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99CC00"/>
    <a:srgbClr val="C40000"/>
    <a:srgbClr val="D80000"/>
    <a:srgbClr val="9696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4" autoAdjust="0"/>
    <p:restoredTop sz="86972" autoAdjust="0"/>
  </p:normalViewPr>
  <p:slideViewPr>
    <p:cSldViewPr snapToGrid="0">
      <p:cViewPr>
        <p:scale>
          <a:sx n="60" d="100"/>
          <a:sy n="60" d="100"/>
        </p:scale>
        <p:origin x="-1242" y="-180"/>
      </p:cViewPr>
      <p:guideLst>
        <p:guide orient="horz" pos="397"/>
        <p:guide orient="horz" pos="1707"/>
        <p:guide pos="416"/>
        <p:guide pos="2820"/>
        <p:guide pos="54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542" y="-72"/>
      </p:cViewPr>
      <p:guideLst>
        <p:guide orient="horz" pos="3504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69ED999-113C-4137-BB4E-3572780156A4}" type="datetimeFigureOut">
              <a:rPr lang="es-ES_tradnl"/>
              <a:pPr>
                <a:defRPr/>
              </a:pPr>
              <a:t>08/12/2009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49BB1F8-AB44-436C-AE45-DE15599979E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3900" y="835025"/>
            <a:ext cx="5562600" cy="417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5284788"/>
            <a:ext cx="5607050" cy="50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fld id="{FDE42844-D1B2-4A88-A9DE-E38F64B7E75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RUMINA</a:t>
            </a:r>
          </a:p>
          <a:p>
            <a:r>
              <a:rPr lang="es-CL" dirty="0" smtClean="0"/>
              <a:t>Saludos. Presentación nombres y titulo</a:t>
            </a:r>
            <a:r>
              <a:rPr lang="es-CL" baseline="0" dirty="0" smtClean="0"/>
              <a:t> trabajo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8F8CB-F9AA-4A2B-A468-9008191DFEE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C98EA-50F6-40B0-9753-9D58E7343DF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A7E1E-1B2B-470A-9FD2-B5B9E0EEA7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s-ES_tradnl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C3A02-44A1-4B95-8E7A-C9301E118ED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7224A-F680-465B-80F8-6F9AB61ED38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C7950-2E9D-415B-9F2C-4F6F69E35D5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1A538-CD05-4702-A69F-C731FEF3969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92478-1EC5-4895-A5EE-4912B6E57E1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16054-12D6-403A-A593-71BF23F4BC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438F2-53C1-44DA-92A1-6D72A106E98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52575-2AFB-4E0D-9765-1DEBD9925C5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98F31-E710-4889-BC69-959A229A734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CF5FF0F-4590-4A06-8760-29CE808B02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Futura Lt BT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Futura Lt BT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Futura Lt BT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Futura Lt BT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Futura Lt B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34713" y="2569803"/>
            <a:ext cx="6874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>
                <a:latin typeface="Arial" pitchFamily="34" charset="0"/>
                <a:cs typeface="Arial" pitchFamily="34" charset="0"/>
              </a:rPr>
              <a:t>Sistema Gestión de Servicio Técnico</a:t>
            </a:r>
          </a:p>
          <a:p>
            <a:endParaRPr lang="es-CL" dirty="0"/>
          </a:p>
        </p:txBody>
      </p:sp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868163" y="5363570"/>
            <a:ext cx="3407675" cy="839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Sebastián Alonso Aburto Méndez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Rumina Keith Morales Ruiz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2009</a:t>
            </a:r>
            <a:endParaRPr kumimoji="0" lang="es-C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888" y="245664"/>
            <a:ext cx="3324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573971" y="641429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Sede Santiago Sur</a:t>
            </a:r>
            <a:endParaRPr lang="es-CL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78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770823" y="385016"/>
          <a:ext cx="5458168" cy="5662854"/>
        </p:xfrm>
        <a:graphic>
          <a:graphicData uri="http://schemas.openxmlformats.org/drawingml/2006/table">
            <a:tbl>
              <a:tblPr/>
              <a:tblGrid>
                <a:gridCol w="200186"/>
                <a:gridCol w="1233004"/>
                <a:gridCol w="775351"/>
                <a:gridCol w="647799"/>
                <a:gridCol w="673192"/>
                <a:gridCol w="673192"/>
                <a:gridCol w="624769"/>
                <a:gridCol w="630675"/>
              </a:tblGrid>
              <a:tr h="179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Año0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Año1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Año 2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Año3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Año4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Año5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Venta de sistema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6.000.000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8.000.000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12.000.000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20.000.000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30.000.000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7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Controles de cambio y mantenciones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Venta activos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Ingresos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6.200.000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8.200.000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12.200.000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20.200.000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30.200.000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79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Remuneraciones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-4.500.000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-3.600.000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-3.600.000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-3.600.000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-3.600.000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Gastos arriendo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-2.400.000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-2.400.000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-2.400.000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-2.400.000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-2.400.000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7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Costos de energía y teléfono y otros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-2.640.000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-2.640.000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-2.640.000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-2.640.000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-2.640.000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Egresos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-9.540.000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-8.640.000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-8.640.000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-8.640.000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-8.640.000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79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Margen de utilidad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-3.340.000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-440.000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3.560.000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11.560.000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21.560.000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79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Depreciación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-204.000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-204.000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-204.000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-204.000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-204.000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Intereses del préstamo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-60.326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-49.667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-38.347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-26.326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-13.559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Valor libro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-231.000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7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Utilidad antes de impuesto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-3.604.326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-693.667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3.317.653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11.329.674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21.111.441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79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Impuesto (17%)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612.735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117.923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-564.001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-1.926.045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-3.588.945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7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Utilidad después del impuesto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-2.991.591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-575.744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2.753.652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9.403.630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17.522.496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79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Depreciación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204.000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204.000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204.000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204.000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204.000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Amortización préstamo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-171.919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-182.578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-193.898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-205.919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-218.686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Valor Libro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231.000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Valor de desecho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695.000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Inversión Inicial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-1.390.000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Préstamo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973.000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Capital de trabajo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-3.780.000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Flujo caja neto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-4.197.000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-2.959.509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-554.321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2.763.754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9.401.710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18.433.810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79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Arial"/>
                        </a:rPr>
                        <a:t>70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9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Td   %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12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Van  $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11.120.660,66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Tir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42%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Pri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2,061385207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Se recupera la inversión al cuarto año.</a:t>
                      </a:r>
                      <a:endParaRPr lang="es-CL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0075" marR="300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7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0075" marR="300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3054350" y="612588"/>
          <a:ext cx="3035300" cy="1927098"/>
        </p:xfrm>
        <a:graphic>
          <a:graphicData uri="http://schemas.openxmlformats.org/drawingml/2006/table">
            <a:tbl>
              <a:tblPr/>
              <a:tblGrid>
                <a:gridCol w="275658"/>
                <a:gridCol w="2016897"/>
                <a:gridCol w="84229"/>
                <a:gridCol w="84229"/>
                <a:gridCol w="574287"/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200"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Valor del sistema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2.000.000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190500"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Valor Mantención y modificaciones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190500"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Cantidad de venta por año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190500"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Año 1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190500"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Año 2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4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190500"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Año 3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6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190500"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Año 4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190500"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Año 5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15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190500">
                <a:tc gridSpan="3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Total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38</a:t>
                      </a:r>
                      <a:endParaRPr lang="es-CL" sz="12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2091055" y="3324666"/>
          <a:ext cx="4961890" cy="2085594"/>
        </p:xfrm>
        <a:graphic>
          <a:graphicData uri="http://schemas.openxmlformats.org/drawingml/2006/table">
            <a:tbl>
              <a:tblPr/>
              <a:tblGrid>
                <a:gridCol w="1426153"/>
                <a:gridCol w="88133"/>
                <a:gridCol w="88133"/>
                <a:gridCol w="1831565"/>
                <a:gridCol w="650582"/>
                <a:gridCol w="877324"/>
              </a:tblGrid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Total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200"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Se consideran 2 mantenciones y modificaciones en el año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200"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Demanda de Clientes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200"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Total Pymes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962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200"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Invierten en TI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10%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200"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Total Mercado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96,2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200"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% Mercado esperado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3%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200"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Total Demanda Primer año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2,886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200"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Tasa de crecimiento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50%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200" dirty="0"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1787241" y="1737114"/>
          <a:ext cx="5545455" cy="1362456"/>
        </p:xfrm>
        <a:graphic>
          <a:graphicData uri="http://schemas.openxmlformats.org/drawingml/2006/table">
            <a:tbl>
              <a:tblPr/>
              <a:tblGrid>
                <a:gridCol w="2204540"/>
                <a:gridCol w="950290"/>
                <a:gridCol w="1175446"/>
                <a:gridCol w="1215179"/>
              </a:tblGrid>
              <a:tr h="190500">
                <a:tc grid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Flujo de caja desarrollo del sistema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Duración de proyecto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 meses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Detalle Remuneraciones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Detalle 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Cantidad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Sueldo Mes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Total Sueldos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Analista Programador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600.000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600.000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Total Mensual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600.000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Total Proyecto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1.800.000</a:t>
                      </a:r>
                      <a:endParaRPr lang="es-CL" sz="12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787241" y="3768747"/>
          <a:ext cx="5545455" cy="764286"/>
        </p:xfrm>
        <a:graphic>
          <a:graphicData uri="http://schemas.openxmlformats.org/drawingml/2006/table">
            <a:tbl>
              <a:tblPr/>
              <a:tblGrid>
                <a:gridCol w="2307891"/>
                <a:gridCol w="994840"/>
                <a:gridCol w="389617"/>
                <a:gridCol w="1081499"/>
                <a:gridCol w="771608"/>
              </a:tblGrid>
              <a:tr h="190500">
                <a:tc gridSpan="5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* Se considera otro analista programador para realizar soporte y mantenciones del sistema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Sueldo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300.000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Meses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El primer año se contratara una vez terminado el desarrollo 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9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2.700.000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y los siguientes 4 años serán completos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12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3.600.000</a:t>
                      </a:r>
                      <a:endParaRPr lang="es-CL" sz="12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822133" y="1007413"/>
          <a:ext cx="5499734" cy="2036826"/>
        </p:xfrm>
        <a:graphic>
          <a:graphicData uri="http://schemas.openxmlformats.org/drawingml/2006/table">
            <a:tbl>
              <a:tblPr/>
              <a:tblGrid>
                <a:gridCol w="2210353"/>
                <a:gridCol w="952590"/>
                <a:gridCol w="737446"/>
                <a:gridCol w="844687"/>
                <a:gridCol w="754658"/>
              </a:tblGrid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Gastos 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Detalle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cantidad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Total Mensual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Total Anual Gastos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Total Anual Arriendo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Luz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25.000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300.000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Agua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25.000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300.000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Insumos (tintas, accesorios of)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360.000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Movilización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60.000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720.000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Comestibles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50.000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600.000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Arriendo oficina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2.400.000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Teléfono + Internet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360.000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410.000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2.640.000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2.400.000</a:t>
                      </a:r>
                      <a:endParaRPr lang="es-CL" sz="12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245239" y="3568656"/>
          <a:ext cx="4779645" cy="1927860"/>
        </p:xfrm>
        <a:graphic>
          <a:graphicData uri="http://schemas.openxmlformats.org/drawingml/2006/table">
            <a:tbl>
              <a:tblPr/>
              <a:tblGrid>
                <a:gridCol w="227965"/>
                <a:gridCol w="2120265"/>
                <a:gridCol w="913765"/>
                <a:gridCol w="707390"/>
                <a:gridCol w="810260"/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Inversión Activos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Detalle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Cantidad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Valor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Total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Escritorios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60.000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Sillas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5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Estante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Computadores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350.000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1.050.000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Impresora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Router wifi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Mesa Impresora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I. Inicial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1.390.000</a:t>
                      </a:r>
                      <a:endParaRPr lang="es-CL" sz="12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1524000" y="1968573"/>
          <a:ext cx="6096000" cy="2920854"/>
        </p:xfrm>
        <a:graphic>
          <a:graphicData uri="http://schemas.openxmlformats.org/drawingml/2006/table">
            <a:tbl>
              <a:tblPr/>
              <a:tblGrid>
                <a:gridCol w="2044801"/>
                <a:gridCol w="950631"/>
                <a:gridCol w="677403"/>
                <a:gridCol w="559676"/>
                <a:gridCol w="494832"/>
                <a:gridCol w="494832"/>
                <a:gridCol w="873825"/>
              </a:tblGrid>
              <a:tr h="208509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Depreciación de activos.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9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4069" marR="4406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069" marR="4406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069" marR="4406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10%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069" marR="4406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1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latin typeface="Arial"/>
                          <a:ea typeface="Times New Roman"/>
                          <a:cs typeface="Arial"/>
                        </a:rPr>
                        <a:t>Cantidad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latin typeface="Arial"/>
                          <a:ea typeface="Times New Roman"/>
                          <a:cs typeface="Arial"/>
                        </a:rPr>
                        <a:t>V. adquisición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latin typeface="Arial"/>
                          <a:ea typeface="Times New Roman"/>
                          <a:cs typeface="Arial"/>
                        </a:rPr>
                        <a:t>Valor total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latin typeface="Arial"/>
                          <a:ea typeface="Times New Roman"/>
                          <a:cs typeface="Arial"/>
                        </a:rPr>
                        <a:t>Vida útil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latin typeface="Arial"/>
                          <a:ea typeface="Times New Roman"/>
                          <a:cs typeface="Arial"/>
                        </a:rPr>
                        <a:t>V. residual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Depreciación 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Computadores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350.000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1.050.000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6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105.000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157.500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6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Impresora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6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15.000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6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Router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6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4.500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6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Escritorios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60.000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7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6.000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7.714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6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Sillas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5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7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12.857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6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Estante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7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3.857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6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Mesa impresora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7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2.571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069" marR="44069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069" marR="44069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069" marR="44069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069" marR="44069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Total anual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139.000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204.000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1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069" marR="4406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069" marR="4406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069" marR="4406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069" marR="44069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Total v. residual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695.000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069" marR="440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3065462" y="742950"/>
          <a:ext cx="3013075" cy="1714500"/>
        </p:xfrm>
        <a:graphic>
          <a:graphicData uri="http://schemas.openxmlformats.org/drawingml/2006/table">
            <a:tbl>
              <a:tblPr/>
              <a:tblGrid>
                <a:gridCol w="1430669"/>
                <a:gridCol w="1582406"/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Valor libro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Falto depreciar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157.500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15.000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4.500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15.429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25.714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7.714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5.143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Total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231.000</a:t>
                      </a:r>
                      <a:endParaRPr lang="es-CL" sz="12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3065462" y="3045714"/>
          <a:ext cx="3013075" cy="766572"/>
        </p:xfrm>
        <a:graphic>
          <a:graphicData uri="http://schemas.openxmlformats.org/drawingml/2006/table">
            <a:tbl>
              <a:tblPr/>
              <a:tblGrid>
                <a:gridCol w="1361440"/>
                <a:gridCol w="833755"/>
                <a:gridCol w="817880"/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Capital de trabajo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6.200.000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8.200.000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-9.540.000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-8.640.000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Total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-3.340.000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-440.000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-3.780.000</a:t>
                      </a:r>
                      <a:endParaRPr lang="es-CL" sz="12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2180590" y="2365438"/>
          <a:ext cx="4782820" cy="2127123"/>
        </p:xfrm>
        <a:graphic>
          <a:graphicData uri="http://schemas.openxmlformats.org/drawingml/2006/table">
            <a:tbl>
              <a:tblPr/>
              <a:tblGrid>
                <a:gridCol w="1361440"/>
                <a:gridCol w="833755"/>
                <a:gridCol w="817880"/>
                <a:gridCol w="813435"/>
                <a:gridCol w="956310"/>
              </a:tblGrid>
              <a:tr h="190500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Calculo Amortización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T. Interés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0,062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Pago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Saldo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Años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Intereses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Fijo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Amortización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Insoluto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973.000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60.326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232.245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171.919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801.081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49.667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232.245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182.578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618.503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38.347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232.245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193.898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424.606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4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26.326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232.245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205.919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218.686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5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13.559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232.245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218.686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Totales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188.224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1.161.224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973.000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Pago Fijo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232.245</a:t>
                      </a:r>
                      <a:endParaRPr lang="es-CL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PresentationMetadata xmlns:xsi=&quot;http://www.w3.org/2001/XMLSchema-instance&quot; xmlns:xsd=&quot;http://www.w3.org/2001/XMLSchema&quot;&gt;&#10;  &lt;TransitionType&gt;None&lt;/TransitionType&gt;&#10;  &lt;UniqueID&gt;0&lt;/UniqueID&gt;&#10;  &lt;ShowPreviews&gt;true&lt;/ShowPreviews&gt;&#10;  &lt;ShowReviews&gt;true&lt;/ShowReviews&gt;&#10;  &lt;SectionTemplate&gt;Template2&lt;/SectionTemplate&gt;&#10;  &lt;SectionTemplateColor&gt;&#10;    &lt;A&gt;255&lt;/A&gt;&#10;    &lt;R&gt;128&lt;/R&gt;&#10;    &lt;G&gt;128&lt;/G&gt;&#10;    &lt;B&gt;128&lt;/B&gt;&#10;    &lt;ScA&gt;1&lt;/ScA&gt;&#10;    &lt;ScR&gt;0.2158605&lt;/ScR&gt;&#10;    &lt;ScG&gt;0.2158605&lt;/ScG&gt;&#10;    &lt;ScB&gt;0.2158605&lt;/ScB&gt;&#10;  &lt;/SectionTemplateColor&gt;&#10;  &lt;SectionArrangement&gt;Simple&lt;/SectionArrangement&gt;&#10;&lt;/PresentationMetadata&gt;"/>
</p:tagLst>
</file>

<file path=ppt/theme/theme1.xml><?xml version="1.0" encoding="utf-8"?>
<a:theme xmlns:a="http://schemas.openxmlformats.org/drawingml/2006/main" name="Plantilla">
  <a:themeElements>
    <a:clrScheme name="Plantilla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DE0000"/>
      </a:hlink>
      <a:folHlink>
        <a:srgbClr val="E20000"/>
      </a:folHlink>
    </a:clrScheme>
    <a:fontScheme name="Plantill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lantill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E2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6021</TotalTime>
  <Words>640</Words>
  <Application>Microsoft Office PowerPoint</Application>
  <PresentationFormat>Presentación en pantalla (4:3)</PresentationFormat>
  <Paragraphs>477</Paragraphs>
  <Slides>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Plantilla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Company>I N A C A 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Amparo Urmeneta</dc:creator>
  <cp:lastModifiedBy>Usuario</cp:lastModifiedBy>
  <cp:revision>381</cp:revision>
  <dcterms:created xsi:type="dcterms:W3CDTF">2004-11-16T16:53:53Z</dcterms:created>
  <dcterms:modified xsi:type="dcterms:W3CDTF">2009-12-08T20:19:09Z</dcterms:modified>
</cp:coreProperties>
</file>