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78"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6" autoAdjust="0"/>
    <p:restoredTop sz="85739" autoAdjust="0"/>
  </p:normalViewPr>
  <p:slideViewPr>
    <p:cSldViewPr snapToGrid="0">
      <p:cViewPr varScale="1">
        <p:scale>
          <a:sx n="63" d="100"/>
          <a:sy n="63" d="100"/>
        </p:scale>
        <p:origin x="-1524" y="-108"/>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dirty="0">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dirty="0">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dirty="0">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dirty="0">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dirty="0">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dirty="0">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dirty="0">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dirty="0">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dirty="0">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dirty="0">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dirty="0">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730F44F3-0F16-4DC7-94FF-A657B4144452}" type="presOf" srcId="{FF7302D4-DF56-4D05-A039-49D494387244}" destId="{97C6F11A-5991-412B-8918-0D15E3AC825F}" srcOrd="0" destOrd="1" presId="urn:microsoft.com/office/officeart/2005/8/layout/hierarchy3"/>
    <dgm:cxn modelId="{CA8B197C-6DF2-4384-8BED-6C6211A4692F}" type="presOf" srcId="{28182505-8186-4B77-AAED-7D73BD2EC62F}" destId="{59A576FD-DEA1-4973-B0CA-89D07BC9EE75}" srcOrd="0" destOrd="0"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C897771F-DC93-4AD3-8C40-0F56AD012119}" macro="" textlink="">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macro="" textlink="">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macro="" textlink="">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macro="" textlink="">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macro="" textlink="">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macro="" textlink="">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macro="" textlink="">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macro="" textlink="">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macro="" textlink="">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macro="" textlink="">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macro="" textlink="">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macro="" textlink="">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macro="" textlink="">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macro="" textlink="">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macro="" textlink="">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Tree>
</dgm: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dirty="0"/>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10/12/2009</a:t>
            </a:fld>
            <a:endParaRPr lang="es-ES_tradnl" dirty="0"/>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dirty="0"/>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dirty="0"/>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dirty="0"/>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dirty="0"/>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1" dirty="0" smtClean="0"/>
          </a:p>
          <a:p>
            <a:endParaRPr lang="es-CL" b="1" dirty="0" smtClean="0"/>
          </a:p>
          <a:p>
            <a:endParaRPr lang="es-CL" b="1" dirty="0" smtClean="0"/>
          </a:p>
          <a:p>
            <a:endParaRPr lang="es-CL" b="1" dirty="0" smtClean="0"/>
          </a:p>
          <a:p>
            <a:endParaRPr lang="es-CL" b="1" dirty="0" smtClean="0"/>
          </a:p>
          <a:p>
            <a:endParaRPr lang="es-CL" b="1" dirty="0" smtClean="0"/>
          </a:p>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.net,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gb de base de datos y solo 1 gb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.net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Services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to Sql que pertenece a .net, este encarga de crear las entidades del modelo, esta escrito en lenguaje c# 3, utilizando un patrón de diseño de repositorio.</a:t>
            </a:r>
          </a:p>
          <a:p>
            <a:r>
              <a:rPr lang="es-CL" sz="1200" kern="1200" dirty="0" smtClean="0">
                <a:solidFill>
                  <a:schemeClr val="tx1"/>
                </a:solidFill>
                <a:latin typeface="Times New Roman" pitchFamily="18" charset="0"/>
                <a:ea typeface="+mn-ea"/>
                <a:cs typeface="+mn-cs"/>
              </a:rPr>
              <a:t>Luego encontramos la capa de services, que incluye toda la lógica de negocio, esta escrita en lenguaje c#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framework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mvc de .net, donde el modelo son las entidades de la capa de datos, el controller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aspx que genera código de cliente en xhtml, además para el layout y diseño de las paginas se ocupa css, se ocuparon archivos css de terceros con licencia open source y para funcionalidades extras como los menús o la asignación manual de tomar y soltar se ocupo Javascript con librerías open source como jquery.</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sernac.</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dirty="0"/>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dirty="0"/>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dirty="0"/>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dirty="0"/>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dirty="0"/>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dirty="0"/>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dirty="0"/>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dirty="0"/>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dirty="0"/>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dirty="0"/>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dirty="0"/>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dirty="0"/>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.Net</a:t>
            </a:r>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lgn="just"/>
            <a:r>
              <a:rPr lang="es-CL" sz="2000" dirty="0" smtClean="0"/>
              <a:t>Proyecto a 5 años </a:t>
            </a:r>
          </a:p>
          <a:p>
            <a:pPr lvl="1" algn="just"/>
            <a:r>
              <a:rPr lang="es-CL" sz="2000" dirty="0" smtClean="0"/>
              <a:t>Valor del sistema 2.000.000</a:t>
            </a:r>
          </a:p>
          <a:p>
            <a:pPr lvl="1" algn="just"/>
            <a:r>
              <a:rPr lang="es-CL" sz="2000" dirty="0" smtClean="0"/>
              <a:t>El proyecto abarcara el 5% del mercado de los servicios técnicos electrónicos. Esto quiere decir 3 empresas cliente el primer año.</a:t>
            </a:r>
          </a:p>
          <a:p>
            <a:pPr lvl="1" algn="just"/>
            <a:r>
              <a:rPr lang="es-CL" sz="2000" dirty="0" smtClean="0"/>
              <a:t>Con un financiamiento del 70% y una tasa de descuento del 12%</a:t>
            </a:r>
          </a:p>
          <a:p>
            <a:pPr lvl="1" algn="just"/>
            <a:r>
              <a:rPr lang="es-CL" sz="2000" dirty="0" smtClean="0"/>
              <a:t>Se considera el analista para desarrollo por 3 meses y el analista para soporte y mantenciones desde que termine el desarrollo hasta los cinco años que dura el proyecto.</a:t>
            </a:r>
          </a:p>
          <a:p>
            <a:pPr algn="just">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lgn="just"/>
            <a:r>
              <a:rPr lang="es-CL" sz="2000" dirty="0" smtClean="0"/>
              <a:t>En resumen del flujo de caja final la inversión se recuperara al cuarto año el Tir será de 42% lo que significa que se esta ganando más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4" name="3 Rectángulo"/>
          <p:cNvSpPr/>
          <p:nvPr/>
        </p:nvSpPr>
        <p:spPr>
          <a:xfrm>
            <a:off x="1849120" y="1117600"/>
            <a:ext cx="5222240" cy="4612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2011680" y="1198880"/>
            <a:ext cx="17881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438400" y="2387600"/>
            <a:ext cx="1828800" cy="1087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5039360" y="3108960"/>
            <a:ext cx="1991360" cy="873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5049520" y="1371600"/>
            <a:ext cx="1778000" cy="802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Elipse"/>
          <p:cNvSpPr/>
          <p:nvPr/>
        </p:nvSpPr>
        <p:spPr>
          <a:xfrm>
            <a:off x="3718560" y="4754880"/>
            <a:ext cx="15849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4" name="83 Imagen" descr="mono.png"/>
          <p:cNvPicPr>
            <a:picLocks noChangeAspect="1"/>
          </p:cNvPicPr>
          <p:nvPr/>
        </p:nvPicPr>
        <p:blipFill>
          <a:blip r:embed="rId3" cstate="print"/>
          <a:stretch>
            <a:fillRect/>
          </a:stretch>
        </p:blipFill>
        <p:spPr>
          <a:xfrm>
            <a:off x="547052" y="2589847"/>
            <a:ext cx="1010509" cy="1433513"/>
          </a:xfrm>
          <a:prstGeom prst="rect">
            <a:avLst/>
          </a:prstGeom>
        </p:spPr>
      </p:pic>
      <p:pic>
        <p:nvPicPr>
          <p:cNvPr id="85" name="84 Imagen" descr="mono.png"/>
          <p:cNvPicPr>
            <a:picLocks noChangeAspect="1"/>
          </p:cNvPicPr>
          <p:nvPr/>
        </p:nvPicPr>
        <p:blipFill>
          <a:blip r:embed="rId3" cstate="print"/>
          <a:stretch>
            <a:fillRect/>
          </a:stretch>
        </p:blipFill>
        <p:spPr>
          <a:xfrm>
            <a:off x="7547292" y="1096327"/>
            <a:ext cx="1010509" cy="1433513"/>
          </a:xfrm>
          <a:prstGeom prst="rect">
            <a:avLst/>
          </a:prstGeom>
        </p:spPr>
      </p:pic>
      <p:pic>
        <p:nvPicPr>
          <p:cNvPr id="86" name="85 Imagen" descr="mono.png"/>
          <p:cNvPicPr>
            <a:picLocks noChangeAspect="1"/>
          </p:cNvPicPr>
          <p:nvPr/>
        </p:nvPicPr>
        <p:blipFill>
          <a:blip r:embed="rId3" cstate="print"/>
          <a:stretch>
            <a:fillRect/>
          </a:stretch>
        </p:blipFill>
        <p:spPr>
          <a:xfrm>
            <a:off x="7689532" y="4002087"/>
            <a:ext cx="1010509" cy="1433513"/>
          </a:xfrm>
          <a:prstGeom prst="rect">
            <a:avLst/>
          </a:prstGeom>
        </p:spPr>
      </p:pic>
      <p:sp>
        <p:nvSpPr>
          <p:cNvPr id="87" name="86 CuadroTexto"/>
          <p:cNvSpPr txBox="1"/>
          <p:nvPr/>
        </p:nvSpPr>
        <p:spPr>
          <a:xfrm>
            <a:off x="121920" y="392176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Recepcionista</a:t>
            </a:r>
            <a:endParaRPr lang="es-ES" sz="1800" dirty="0">
              <a:latin typeface="Arial" pitchFamily="34" charset="0"/>
              <a:cs typeface="Arial" pitchFamily="34" charset="0"/>
            </a:endParaRPr>
          </a:p>
        </p:txBody>
      </p:sp>
      <p:sp>
        <p:nvSpPr>
          <p:cNvPr id="89" name="88 CuadroTexto"/>
          <p:cNvSpPr txBox="1"/>
          <p:nvPr/>
        </p:nvSpPr>
        <p:spPr>
          <a:xfrm>
            <a:off x="7142480" y="252984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Administrativo</a:t>
            </a:r>
            <a:endParaRPr lang="es-ES" sz="1800" dirty="0">
              <a:latin typeface="Arial" pitchFamily="34" charset="0"/>
              <a:cs typeface="Arial" pitchFamily="34" charset="0"/>
            </a:endParaRPr>
          </a:p>
        </p:txBody>
      </p:sp>
      <p:sp>
        <p:nvSpPr>
          <p:cNvPr id="90" name="89 CuadroTexto"/>
          <p:cNvSpPr txBox="1"/>
          <p:nvPr/>
        </p:nvSpPr>
        <p:spPr>
          <a:xfrm>
            <a:off x="7630160" y="5415280"/>
            <a:ext cx="1127760" cy="369332"/>
          </a:xfrm>
          <a:prstGeom prst="rect">
            <a:avLst/>
          </a:prstGeom>
          <a:noFill/>
        </p:spPr>
        <p:txBody>
          <a:bodyPr wrap="square" rtlCol="0">
            <a:spAutoFit/>
          </a:bodyPr>
          <a:lstStyle/>
          <a:p>
            <a:r>
              <a:rPr lang="es-ES" sz="1800" dirty="0" smtClean="0">
                <a:latin typeface="Arial" pitchFamily="34" charset="0"/>
                <a:cs typeface="Arial" pitchFamily="34" charset="0"/>
              </a:rPr>
              <a:t>Técnico</a:t>
            </a:r>
            <a:endParaRPr lang="es-ES" sz="1800" dirty="0">
              <a:latin typeface="Arial" pitchFamily="34" charset="0"/>
              <a:cs typeface="Arial" pitchFamily="34" charset="0"/>
            </a:endParaRPr>
          </a:p>
        </p:txBody>
      </p:sp>
      <p:sp>
        <p:nvSpPr>
          <p:cNvPr id="91" name="90 CuadroTexto"/>
          <p:cNvSpPr txBox="1"/>
          <p:nvPr/>
        </p:nvSpPr>
        <p:spPr>
          <a:xfrm>
            <a:off x="2001520" y="139192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Ingresa orden </a:t>
            </a:r>
            <a:endParaRPr lang="es-ES" sz="1800" dirty="0">
              <a:latin typeface="Arial" pitchFamily="34" charset="0"/>
              <a:cs typeface="Arial" pitchFamily="34" charset="0"/>
            </a:endParaRPr>
          </a:p>
        </p:txBody>
      </p:sp>
      <p:sp>
        <p:nvSpPr>
          <p:cNvPr id="92" name="91 CuadroTexto"/>
          <p:cNvSpPr txBox="1"/>
          <p:nvPr/>
        </p:nvSpPr>
        <p:spPr>
          <a:xfrm>
            <a:off x="5415280" y="1584959"/>
            <a:ext cx="1066800" cy="369332"/>
          </a:xfrm>
          <a:prstGeom prst="rect">
            <a:avLst/>
          </a:prstGeom>
          <a:noFill/>
        </p:spPr>
        <p:txBody>
          <a:bodyPr wrap="square" rtlCol="0">
            <a:spAutoFit/>
          </a:bodyPr>
          <a:lstStyle/>
          <a:p>
            <a:r>
              <a:rPr lang="es-ES" sz="1800" dirty="0" smtClean="0">
                <a:latin typeface="Arial" pitchFamily="34" charset="0"/>
                <a:cs typeface="Arial" pitchFamily="34" charset="0"/>
              </a:rPr>
              <a:t>Asignar</a:t>
            </a:r>
            <a:endParaRPr lang="es-ES" sz="1800" dirty="0">
              <a:latin typeface="Arial" pitchFamily="34" charset="0"/>
              <a:cs typeface="Arial" pitchFamily="34" charset="0"/>
            </a:endParaRPr>
          </a:p>
        </p:txBody>
      </p:sp>
      <p:sp>
        <p:nvSpPr>
          <p:cNvPr id="93" name="92 CuadroTexto"/>
          <p:cNvSpPr txBox="1"/>
          <p:nvPr/>
        </p:nvSpPr>
        <p:spPr>
          <a:xfrm>
            <a:off x="5232400" y="3241041"/>
            <a:ext cx="1706880" cy="646331"/>
          </a:xfrm>
          <a:prstGeom prst="rect">
            <a:avLst/>
          </a:prstGeom>
          <a:noFill/>
        </p:spPr>
        <p:txBody>
          <a:bodyPr wrap="square" rtlCol="0">
            <a:spAutoFit/>
          </a:bodyPr>
          <a:lstStyle/>
          <a:p>
            <a:r>
              <a:rPr lang="es-ES" sz="1800" dirty="0" smtClean="0">
                <a:latin typeface="Arial" pitchFamily="34" charset="0"/>
                <a:cs typeface="Arial" pitchFamily="34" charset="0"/>
              </a:rPr>
              <a:t>Revisar y Diagnosticar</a:t>
            </a:r>
            <a:endParaRPr lang="es-ES" sz="1800" dirty="0">
              <a:latin typeface="Arial" pitchFamily="34" charset="0"/>
              <a:cs typeface="Arial" pitchFamily="34" charset="0"/>
            </a:endParaRPr>
          </a:p>
        </p:txBody>
      </p:sp>
      <p:sp>
        <p:nvSpPr>
          <p:cNvPr id="94" name="93 CuadroTexto"/>
          <p:cNvSpPr txBox="1"/>
          <p:nvPr/>
        </p:nvSpPr>
        <p:spPr>
          <a:xfrm>
            <a:off x="2550160" y="2672081"/>
            <a:ext cx="1656080" cy="923330"/>
          </a:xfrm>
          <a:prstGeom prst="rect">
            <a:avLst/>
          </a:prstGeom>
          <a:noFill/>
        </p:spPr>
        <p:txBody>
          <a:bodyPr wrap="square" rtlCol="0">
            <a:spAutoFit/>
          </a:bodyPr>
          <a:lstStyle/>
          <a:p>
            <a:r>
              <a:rPr lang="es-ES" sz="1800" dirty="0" smtClean="0">
                <a:latin typeface="Arial" pitchFamily="34" charset="0"/>
                <a:cs typeface="Arial" pitchFamily="34" charset="0"/>
              </a:rPr>
              <a:t>Cierra orden y entrega</a:t>
            </a:r>
          </a:p>
          <a:p>
            <a:endParaRPr lang="es-ES" sz="1800" dirty="0">
              <a:latin typeface="Arial" pitchFamily="34" charset="0"/>
              <a:cs typeface="Arial" pitchFamily="34" charset="0"/>
            </a:endParaRPr>
          </a:p>
        </p:txBody>
      </p:sp>
      <p:sp>
        <p:nvSpPr>
          <p:cNvPr id="95" name="94 CuadroTexto"/>
          <p:cNvSpPr txBox="1"/>
          <p:nvPr/>
        </p:nvSpPr>
        <p:spPr>
          <a:xfrm>
            <a:off x="3789680" y="4947921"/>
            <a:ext cx="1452880" cy="369332"/>
          </a:xfrm>
          <a:prstGeom prst="rect">
            <a:avLst/>
          </a:prstGeom>
          <a:noFill/>
        </p:spPr>
        <p:txBody>
          <a:bodyPr wrap="square" rtlCol="0">
            <a:spAutoFit/>
          </a:bodyPr>
          <a:lstStyle/>
          <a:p>
            <a:r>
              <a:rPr lang="es-ES" sz="1800" dirty="0" smtClean="0">
                <a:latin typeface="Arial" pitchFamily="34" charset="0"/>
                <a:cs typeface="Arial" pitchFamily="34" charset="0"/>
              </a:rPr>
              <a:t>Reparación</a:t>
            </a:r>
            <a:endParaRPr lang="es-ES" sz="1800" dirty="0">
              <a:latin typeface="Arial" pitchFamily="34" charset="0"/>
              <a:cs typeface="Arial" pitchFamily="34" charset="0"/>
            </a:endParaRPr>
          </a:p>
        </p:txBody>
      </p:sp>
      <p:cxnSp>
        <p:nvCxnSpPr>
          <p:cNvPr id="97" name="96 Conector recto de flecha"/>
          <p:cNvCxnSpPr/>
          <p:nvPr/>
        </p:nvCxnSpPr>
        <p:spPr>
          <a:xfrm rot="5400000" flipH="1" flipV="1">
            <a:off x="1016000" y="2438400"/>
            <a:ext cx="1767840" cy="1076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flipV="1">
            <a:off x="1402080" y="3312160"/>
            <a:ext cx="12192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p:nvPr/>
        </p:nvCxnSpPr>
        <p:spPr>
          <a:xfrm rot="10800000">
            <a:off x="6471920" y="2103120"/>
            <a:ext cx="1270000" cy="111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rot="10800000">
            <a:off x="6329680" y="4053840"/>
            <a:ext cx="1412240" cy="944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p:nvPr/>
        </p:nvCxnSpPr>
        <p:spPr>
          <a:xfrm rot="10800000" flipV="1">
            <a:off x="5344160" y="5039360"/>
            <a:ext cx="2418080" cy="243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10" idx="0"/>
            <a:endCxn id="11" idx="4"/>
          </p:cNvCxnSpPr>
          <p:nvPr/>
        </p:nvCxnSpPr>
        <p:spPr>
          <a:xfrm rot="16200000" flipV="1">
            <a:off x="5519420" y="2593340"/>
            <a:ext cx="934720" cy="96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7" name="116 Conector recto de flecha"/>
          <p:cNvCxnSpPr/>
          <p:nvPr/>
        </p:nvCxnSpPr>
        <p:spPr>
          <a:xfrm rot="5400000" flipH="1" flipV="1">
            <a:off x="4673600" y="4003040"/>
            <a:ext cx="812800" cy="731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a:endCxn id="10" idx="2"/>
          </p:cNvCxnSpPr>
          <p:nvPr/>
        </p:nvCxnSpPr>
        <p:spPr>
          <a:xfrm>
            <a:off x="3637280" y="3434080"/>
            <a:ext cx="1402080" cy="11176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5" name="124 Conector recto de flecha"/>
          <p:cNvCxnSpPr>
            <a:endCxn id="12" idx="1"/>
          </p:cNvCxnSpPr>
          <p:nvPr/>
        </p:nvCxnSpPr>
        <p:spPr>
          <a:xfrm rot="16200000" flipH="1">
            <a:off x="3001452" y="3927668"/>
            <a:ext cx="1402168" cy="49627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1" name="130 CuadroTexto"/>
          <p:cNvSpPr txBox="1"/>
          <p:nvPr/>
        </p:nvSpPr>
        <p:spPr>
          <a:xfrm>
            <a:off x="2865120" y="5811521"/>
            <a:ext cx="3291840" cy="461665"/>
          </a:xfrm>
          <a:prstGeom prst="rect">
            <a:avLst/>
          </a:prstGeom>
          <a:noFill/>
        </p:spPr>
        <p:txBody>
          <a:bodyPr wrap="square" rtlCol="0">
            <a:spAutoFit/>
          </a:bodyPr>
          <a:lstStyle/>
          <a:p>
            <a:r>
              <a:rPr lang="es-ES" dirty="0" smtClean="0"/>
              <a:t>Sistema Servicio Técnico</a:t>
            </a:r>
            <a:endParaRPr lang="es-ES" dirty="0"/>
          </a:p>
        </p:txBody>
      </p:sp>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plazos tienden a extenderse.</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6199</TotalTime>
  <Words>1038</Words>
  <Application>Microsoft Office PowerPoint</Application>
  <PresentationFormat>Presentación en pantalla (4:3)</PresentationFormat>
  <Paragraphs>369</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424</cp:revision>
  <dcterms:created xsi:type="dcterms:W3CDTF">2004-11-16T16:53:53Z</dcterms:created>
  <dcterms:modified xsi:type="dcterms:W3CDTF">2009-12-10T18:09:16Z</dcterms:modified>
</cp:coreProperties>
</file>