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34" r:id="rId2"/>
    <p:sldId id="335" r:id="rId3"/>
    <p:sldId id="339" r:id="rId4"/>
    <p:sldId id="340" r:id="rId5"/>
    <p:sldId id="341" r:id="rId6"/>
    <p:sldId id="342" r:id="rId7"/>
    <p:sldId id="343" r:id="rId8"/>
    <p:sldId id="344" r:id="rId9"/>
    <p:sldId id="336" r:id="rId10"/>
    <p:sldId id="345" r:id="rId11"/>
    <p:sldId id="347" r:id="rId12"/>
    <p:sldId id="348" r:id="rId13"/>
    <p:sldId id="349" r:id="rId14"/>
    <p:sldId id="351" r:id="rId15"/>
    <p:sldId id="352" r:id="rId16"/>
    <p:sldId id="353" r:id="rId17"/>
    <p:sldId id="354" r:id="rId18"/>
    <p:sldId id="355" r:id="rId19"/>
    <p:sldId id="364" r:id="rId20"/>
    <p:sldId id="357" r:id="rId21"/>
    <p:sldId id="337" r:id="rId22"/>
    <p:sldId id="358" r:id="rId23"/>
    <p:sldId id="359" r:id="rId24"/>
    <p:sldId id="360" r:id="rId25"/>
    <p:sldId id="361" r:id="rId26"/>
    <p:sldId id="362" r:id="rId27"/>
    <p:sldId id="363" r:id="rId28"/>
    <p:sldId id="356" r:id="rId29"/>
  </p:sldIdLst>
  <p:sldSz cx="9144000" cy="6858000" type="screen4x3"/>
  <p:notesSz cx="7010400" cy="11125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40000"/>
    <a:srgbClr val="D80000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84" autoAdjust="0"/>
    <p:restoredTop sz="71479" autoAdjust="0"/>
  </p:normalViewPr>
  <p:slideViewPr>
    <p:cSldViewPr snapToGrid="0">
      <p:cViewPr>
        <p:scale>
          <a:sx n="60" d="100"/>
          <a:sy n="60" d="100"/>
        </p:scale>
        <p:origin x="-1164" y="84"/>
      </p:cViewPr>
      <p:guideLst>
        <p:guide orient="horz" pos="397"/>
        <p:guide orient="horz" pos="1707"/>
        <p:guide pos="416"/>
        <p:guide pos="2820"/>
        <p:guide pos="54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42" y="-72"/>
      </p:cViewPr>
      <p:guideLst>
        <p:guide orient="horz" pos="3504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2-02T14:28:35.270" idx="1">
    <p:pos x="1013" y="1291"/>
    <p:text>Cuanto dura</p:text>
  </p:cm>
  <p:cm authorId="0" dt="2009-12-02T14:28:58.224" idx="2">
    <p:pos x="5075" y="1519"/>
    <p:text>Dejar en tabla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2-02T14:29:21.753" idx="3">
    <p:pos x="5184" y="824"/>
    <p:text>Mejorar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69ED999-113C-4137-BB4E-3572780156A4}" type="datetimeFigureOut">
              <a:rPr lang="es-ES_tradnl"/>
              <a:pPr>
                <a:defRPr/>
              </a:pPr>
              <a:t>02/12/2009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49BB1F8-AB44-436C-AE45-DE15599979E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3900" y="835025"/>
            <a:ext cx="5562600" cy="417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5284788"/>
            <a:ext cx="5607050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fld id="{FDE42844-D1B2-4A88-A9DE-E38F64B7E7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RUMINA</a:t>
            </a:r>
          </a:p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debe contar con ciertas características de hardware y software para el funcionamiento del sistema para esto se consideran computadores adaptados para el sistema y un servidor que contendrá la aplicación y la base de datos.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 necesita red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lan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para mantener el sistema en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linea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local</a:t>
            </a:r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debe contar con ciertas características de hardware y software para el funcionamiento del sistema para esto se consideran computadores adaptados para el sistema y un servidor que contendrá la aplicación y la base de datos.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El</a:t>
            </a:r>
            <a:r>
              <a:rPr lang="es-CL" baseline="0" dirty="0" smtClean="0"/>
              <a:t> precio del sistema , se consideran dos opciones para la base de datos y el sistema operativo, ya que es posible usar </a:t>
            </a:r>
            <a:r>
              <a:rPr lang="es-CL" baseline="0" dirty="0" err="1" smtClean="0"/>
              <a:t>sql</a:t>
            </a:r>
            <a:r>
              <a:rPr lang="es-CL" baseline="0" dirty="0" smtClean="0"/>
              <a:t> </a:t>
            </a:r>
            <a:r>
              <a:rPr lang="es-CL" baseline="0" dirty="0" err="1" smtClean="0"/>
              <a:t>express</a:t>
            </a:r>
            <a:r>
              <a:rPr lang="es-CL" baseline="0" dirty="0" smtClean="0"/>
              <a:t> debido a que el crecimiento de datos no será mayor a un giga anual por lo cual se deben realizar </a:t>
            </a:r>
            <a:r>
              <a:rPr lang="es-CL" baseline="0" dirty="0" err="1" smtClean="0"/>
              <a:t>backup</a:t>
            </a:r>
            <a:r>
              <a:rPr lang="es-CL" baseline="0" dirty="0" smtClean="0"/>
              <a:t> de la base datos cada cuatro años o utilizar el estándar que es ilimitado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endParaRPr lang="es-CL" dirty="0" smtClean="0"/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 esta enfocado hacia</a:t>
            </a:r>
            <a:r>
              <a:rPr lang="es-CL" baseline="0" dirty="0" smtClean="0"/>
              <a:t> las empresa de tipo pymes, </a:t>
            </a:r>
          </a:p>
          <a:p>
            <a:r>
              <a:rPr lang="es-CL" baseline="0" dirty="0" smtClean="0"/>
              <a:t>Específicamente hacia el rubro de servicio técnico electrónico,</a:t>
            </a:r>
          </a:p>
          <a:p>
            <a:r>
              <a:rPr lang="es-CL" baseline="0" dirty="0" smtClean="0"/>
              <a:t>La idea es el desarrollo de un sistema que se pueda </a:t>
            </a:r>
            <a:r>
              <a:rPr lang="es-CL" b="1" baseline="0" dirty="0" smtClean="0"/>
              <a:t>instalar en diferentes empresas de ese tipo.</a:t>
            </a:r>
          </a:p>
          <a:p>
            <a:r>
              <a:rPr lang="es-CL" b="0" baseline="0" dirty="0" smtClean="0"/>
              <a:t>Debido a que estas empresas posee flujo de trabajo similares.</a:t>
            </a:r>
          </a:p>
          <a:p>
            <a:endParaRPr lang="es-CL" b="0" baseline="0" dirty="0" smtClean="0"/>
          </a:p>
          <a:p>
            <a:r>
              <a:rPr lang="es-CL" b="0" baseline="0" dirty="0" smtClean="0"/>
              <a:t>Este proyecto se realizo bajo la metodología de desarrollo cascada, ya que es un proyecto pequeño, con requerimientos definidos según referencias de dos empresas del rubro.</a:t>
            </a:r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Pymes en aumento: Según el estudio realizado por el ministerio</a:t>
            </a:r>
            <a:r>
              <a:rPr lang="es-CL" baseline="0" dirty="0" smtClean="0"/>
              <a:t> de economía, la dinámica empresarial de chile, muestra la cantidad de empresas de tipo pyme en chile, en el cual indica que en el año 2005 y 2006 la cantidad de empresas pymes es de 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85.983. 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y van en aumento.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 10 % de este tipo de empresas invierte en tecnología según un estudio de la cámara de comercio de Santiago 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BIT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 16% ocupa tecnología, es decir, internet, correo, herramientas ofimáticas.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Pero por otra parte existen programas de apoyo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como lo Pyme’21, de la CORFO, que entrega un cofinanciamiento a empresas pymes para que puedan invertir en TI, esto funciona con la entrega de un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co-financiamento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hasta 5 millones. Esto ayuda a las empresas en invertir en este tipo de tecnologías.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 todo lo expuesto anteriormente de las pymes, existen 962 empresas de servicio técnico electrónico registradas en amarillas de Publiguías, que va hacer nuestra referencia de mercado para este proyecto.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SEBASTIAN:</a:t>
            </a:r>
          </a:p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es un servicio técnico electrónico el cual entrega servicios de reparación y revisión de productos electrónicos para diferentes marcas, sus clientes son empresas y particulares</a:t>
            </a: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0" dirty="0" smtClean="0"/>
              <a:t>SEBASTIAN</a:t>
            </a:r>
          </a:p>
          <a:p>
            <a:r>
              <a:rPr lang="es-CL" b="0" dirty="0" smtClean="0"/>
              <a:t>Organigrama</a:t>
            </a:r>
            <a:r>
              <a:rPr lang="es-CL" b="0" baseline="0" dirty="0" smtClean="0"/>
              <a:t> estándar o común de este tipo de empresas</a:t>
            </a: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0" dirty="0" smtClean="0"/>
              <a:t>SEBASTIAN</a:t>
            </a:r>
          </a:p>
          <a:p>
            <a:endParaRPr lang="es-CL" b="0" dirty="0" smtClean="0"/>
          </a:p>
          <a:p>
            <a:r>
              <a:rPr lang="es-CL" b="0" dirty="0" smtClean="0"/>
              <a:t>Aquí</a:t>
            </a:r>
            <a:r>
              <a:rPr lang="es-CL" b="0" baseline="0" dirty="0" smtClean="0"/>
              <a:t> se explica el flujo de trabajo de servicio técnico que consisten en cliente lleva un articulo defectuoso al servicio para ser reparado el rec3epcionista lo recibe, genera un orden de trabajo n papel o en sistemas antiguos que utilizan, luego el administrativo, o jefe de técnicos se encarga de asignar ese trabajo a los técnicos, el técnico revisa y repara el articulo defectuoso o solicita repuesto. Luego el articulo se lo viene ha retirar el cliente.</a:t>
            </a:r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RUMINA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Según lo expuesto anteriormente esta forma de trabajo se  realiza de manera ineficiente, muchas veces de modo artesanal o intuitivas, sin manejar un marco de trabajo optimo ni tampoco un registro detallado de los procesos realizados durante el transcurso del desarrollo de las tareas de la empresa.</a:t>
            </a:r>
          </a:p>
          <a:p>
            <a:endParaRPr lang="es-CL" b="0" dirty="0" smtClean="0"/>
          </a:p>
          <a:p>
            <a:r>
              <a:rPr lang="es-CL" b="0" dirty="0" smtClean="0"/>
              <a:t>No hay ayuda por partes de sistemas en el mercado a este tipo de problemas</a:t>
            </a:r>
            <a:r>
              <a:rPr lang="es-CL" b="0" baseline="0" dirty="0" smtClean="0"/>
              <a:t> para empresas de servicio </a:t>
            </a:r>
            <a:r>
              <a:rPr lang="es-CL" b="0" baseline="0" dirty="0" err="1" smtClean="0"/>
              <a:t>tecnico</a:t>
            </a:r>
            <a:r>
              <a:rPr lang="es-CL" b="0" baseline="0" dirty="0" smtClean="0"/>
              <a:t>.</a:t>
            </a:r>
            <a:endParaRPr lang="es-CL" b="0" dirty="0" smtClean="0"/>
          </a:p>
          <a:p>
            <a:endParaRPr lang="es-CL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información expuesta se baso en dos empresas del rubro servicio técnico electrónico, las cuales presentan problemas similares. Estas empresas son Comercial </a:t>
            </a:r>
            <a:r>
              <a:rPr lang="es-CL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Sel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Boulevard y Servicio Técnico Autorizado </a:t>
            </a:r>
            <a:r>
              <a:rPr lang="es-CL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Sindelen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8F8CB-F9AA-4A2B-A468-9008191DFEE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C98EA-50F6-40B0-9753-9D58E7343DF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A7E1E-1B2B-470A-9FD2-B5B9E0EEA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s-ES_tradn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C3A02-44A1-4B95-8E7A-C9301E118E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7224A-F680-465B-80F8-6F9AB61ED38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C7950-2E9D-415B-9F2C-4F6F69E35D5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1A538-CD05-4702-A69F-C731FEF3969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92478-1EC5-4895-A5EE-4912B6E57E1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16054-12D6-403A-A593-71BF23F4BC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438F2-53C1-44DA-92A1-6D72A106E9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52575-2AFB-4E0D-9765-1DEBD9925C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98F31-E710-4889-BC69-959A229A73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F5FF0F-4590-4A06-8760-29CE808B02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Futura Lt B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Futura Lt BT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Futura Lt BT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Futura Lt BT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Futura Lt B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svn\sigset\documentos\Documentos%20finales\Videos\configuracionGeneral.av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svn\sigset\documentos\Documentos%20finales\Videos\crearUsuario.avi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svn\sigset\documentos\Documentos%20finales\Videos\crearOrden.avi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svn\sigset\documentos\Documentos%20finales\Videos\asiganar.avi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svn\sigset\documentos\Documentos%20finales\Videos\cambiarEstado.avi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svn\sigset\documentos\Documentos%20finales\Videos\entrega.avi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evazthian\AppData\Local\Microsoft\Windows\Temporary Internet Files\Content.IE5\ILTRVQHV\MPj0398869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9089" y="283028"/>
            <a:ext cx="2621597" cy="1872570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dirty="0" smtClean="0"/>
              <a:t>Objetivos Específicos</a:t>
            </a:r>
          </a:p>
          <a:p>
            <a:pPr lvl="1"/>
            <a:r>
              <a:rPr lang="es-CL" dirty="0" smtClean="0"/>
              <a:t>El registro de artículos que ingresan al servicio</a:t>
            </a:r>
          </a:p>
          <a:p>
            <a:pPr lvl="1"/>
            <a:r>
              <a:rPr lang="es-ES_tradnl" dirty="0" smtClean="0"/>
              <a:t>Automatización de asignación de carga de trabajo hacia los técnicos.</a:t>
            </a:r>
            <a:endParaRPr lang="es-CL" dirty="0" smtClean="0"/>
          </a:p>
          <a:p>
            <a:pPr lvl="1"/>
            <a:r>
              <a:rPr lang="es-ES_tradnl" dirty="0" smtClean="0"/>
              <a:t>Manejo de estados de los artículos ingresados al servicio.</a:t>
            </a:r>
            <a:endParaRPr lang="es-CL" dirty="0" smtClean="0"/>
          </a:p>
          <a:p>
            <a:pPr lvl="1"/>
            <a:r>
              <a:rPr lang="es-ES_tradnl" dirty="0" smtClean="0"/>
              <a:t>Administrar información de técnicos, especialidades, historial de trabajo.</a:t>
            </a:r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dirty="0" smtClean="0"/>
              <a:t>Limites:</a:t>
            </a:r>
          </a:p>
          <a:p>
            <a:pPr lvl="1"/>
            <a:r>
              <a:rPr lang="es-CL" dirty="0" smtClean="0"/>
              <a:t>No realizara funciones de inventario</a:t>
            </a:r>
          </a:p>
          <a:p>
            <a:pPr lvl="1"/>
            <a:r>
              <a:rPr lang="es-CL" dirty="0" smtClean="0"/>
              <a:t>No realizara administración de repuestos</a:t>
            </a:r>
          </a:p>
          <a:p>
            <a:pPr lvl="1"/>
            <a:r>
              <a:rPr lang="es-CL" dirty="0" smtClean="0"/>
              <a:t>No tendrá funciones de contabilidad</a:t>
            </a:r>
          </a:p>
          <a:p>
            <a:pPr lvl="1"/>
            <a:r>
              <a:rPr lang="es-CL" dirty="0" smtClean="0"/>
              <a:t>No tendrá funciones para RRHH</a:t>
            </a:r>
          </a:p>
          <a:p>
            <a:pPr lvl="1"/>
            <a:r>
              <a:rPr lang="es-CL" dirty="0" smtClean="0"/>
              <a:t>No tendrá funcionalidad para uso de clientes</a:t>
            </a:r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Delimitación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C:\Users\Sevazthian\AppData\Local\Microsoft\Windows\Temporary Internet Files\Content.IE5\CDHEPN03\MCj033317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9881" y="644071"/>
            <a:ext cx="1812925" cy="9763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29522"/>
            <a:ext cx="7772400" cy="4413427"/>
          </a:xfrm>
        </p:spPr>
        <p:txBody>
          <a:bodyPr/>
          <a:lstStyle/>
          <a:p>
            <a:r>
              <a:rPr lang="es-CL" sz="2400" dirty="0" smtClean="0"/>
              <a:t>Desarrollo sistema para empresas de tipo servicio técnico electrónico</a:t>
            </a:r>
          </a:p>
          <a:p>
            <a:r>
              <a:rPr lang="es-CL" sz="2400" dirty="0" smtClean="0"/>
              <a:t>Realiza procesos de flujos de órdenes de trabajo y la asignación de trabajo a los distintos técnicos de forma manual y automática.</a:t>
            </a:r>
          </a:p>
          <a:p>
            <a:r>
              <a:rPr lang="es-CL" sz="2400" dirty="0" smtClean="0"/>
              <a:t>Aplicación Web en plataforma de desarrollo </a:t>
            </a:r>
            <a:r>
              <a:rPr lang="es-CL" sz="2400" dirty="0" err="1" smtClean="0"/>
              <a:t>.Net</a:t>
            </a:r>
            <a:endParaRPr lang="es-CL" sz="2400" dirty="0" smtClean="0"/>
          </a:p>
          <a:p>
            <a:r>
              <a:rPr lang="es-CL" sz="2400" dirty="0" smtClean="0"/>
              <a:t>Base datos SQL Server</a:t>
            </a:r>
          </a:p>
          <a:p>
            <a:r>
              <a:rPr lang="es-CL" sz="2400" dirty="0" smtClean="0"/>
              <a:t>Compuesta por módulos y arquitectura en capas utilizando el patrón de diseño MVC</a:t>
            </a:r>
          </a:p>
          <a:p>
            <a:endParaRPr lang="es-CL" sz="24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C:\Users\Sevazthian\AppData\Local\Microsoft\Windows\Temporary Internet Files\Content.IE5\ILTRVQHV\MCj044139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8225" y="224336"/>
            <a:ext cx="1520438" cy="15204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29522"/>
            <a:ext cx="7772400" cy="4413427"/>
          </a:xfrm>
        </p:spPr>
        <p:txBody>
          <a:bodyPr/>
          <a:lstStyle/>
          <a:p>
            <a:r>
              <a:rPr lang="es-CL" sz="2400" dirty="0" smtClean="0"/>
              <a:t>Hardware y software necesario responsabilidad de empresa</a:t>
            </a:r>
          </a:p>
          <a:p>
            <a:r>
              <a:rPr lang="es-CL" sz="2400" dirty="0" smtClean="0"/>
              <a:t>Factibilidad Técnica Servidor</a:t>
            </a:r>
          </a:p>
          <a:p>
            <a:pPr lvl="1"/>
            <a:r>
              <a:rPr lang="es-CL" sz="2000" dirty="0" smtClean="0"/>
              <a:t>Windows 2003 Server R2 SP2</a:t>
            </a:r>
          </a:p>
          <a:p>
            <a:pPr lvl="1"/>
            <a:r>
              <a:rPr lang="es-CL" sz="2000" dirty="0" smtClean="0"/>
              <a:t>Internet </a:t>
            </a:r>
            <a:r>
              <a:rPr lang="es-CL" sz="2000" dirty="0" err="1" smtClean="0"/>
              <a:t>Information</a:t>
            </a:r>
            <a:r>
              <a:rPr lang="es-CL" sz="2000" dirty="0" smtClean="0"/>
              <a:t> Server 6</a:t>
            </a:r>
          </a:p>
          <a:p>
            <a:pPr lvl="1"/>
            <a:r>
              <a:rPr lang="es-CL" sz="2000" dirty="0" smtClean="0"/>
              <a:t>Framework </a:t>
            </a:r>
            <a:r>
              <a:rPr lang="es-CL" sz="2000" dirty="0" err="1" smtClean="0"/>
              <a:t>.Net</a:t>
            </a:r>
            <a:r>
              <a:rPr lang="es-CL" sz="2000" dirty="0" smtClean="0"/>
              <a:t> 3.5 sp1</a:t>
            </a:r>
          </a:p>
          <a:p>
            <a:pPr lvl="1"/>
            <a:r>
              <a:rPr lang="es-CL" sz="2000" dirty="0" smtClean="0"/>
              <a:t>SQL Server Estándar o Express</a:t>
            </a:r>
          </a:p>
          <a:p>
            <a:pPr lvl="1"/>
            <a:r>
              <a:rPr lang="es-CL" sz="2000" dirty="0" smtClean="0"/>
              <a:t>Hardware Recomendado:</a:t>
            </a:r>
          </a:p>
          <a:p>
            <a:pPr lvl="2"/>
            <a:r>
              <a:rPr lang="es-CL" sz="1600" dirty="0" smtClean="0"/>
              <a:t>Procesador Intel </a:t>
            </a:r>
            <a:r>
              <a:rPr lang="es-CL" sz="1600" dirty="0" err="1" smtClean="0"/>
              <a:t>Xeon</a:t>
            </a:r>
            <a:r>
              <a:rPr lang="es-CL" sz="1600" dirty="0" smtClean="0"/>
              <a:t> o AMD </a:t>
            </a:r>
            <a:r>
              <a:rPr lang="es-CL" sz="1600" dirty="0" err="1" smtClean="0"/>
              <a:t>Opteron</a:t>
            </a:r>
            <a:endParaRPr lang="es-CL" sz="1600" dirty="0" smtClean="0"/>
          </a:p>
          <a:p>
            <a:pPr lvl="2"/>
            <a:r>
              <a:rPr lang="es-CL" sz="1600" dirty="0" smtClean="0"/>
              <a:t>Memoria 2 GB</a:t>
            </a:r>
          </a:p>
          <a:p>
            <a:pPr lvl="2"/>
            <a:r>
              <a:rPr lang="es-CL" sz="1600" dirty="0" smtClean="0"/>
              <a:t>Disco duro 160 GB</a:t>
            </a:r>
          </a:p>
          <a:p>
            <a:pPr lvl="2"/>
            <a:r>
              <a:rPr lang="es-CL" sz="1600" dirty="0" smtClean="0"/>
              <a:t>Red </a:t>
            </a:r>
            <a:r>
              <a:rPr lang="es-CL" sz="1600" dirty="0" err="1" smtClean="0"/>
              <a:t>Lan</a:t>
            </a:r>
            <a:r>
              <a:rPr lang="es-CL" sz="1600" dirty="0" smtClean="0"/>
              <a:t> 10/100 </a:t>
            </a:r>
            <a:r>
              <a:rPr lang="es-CL" sz="1600" dirty="0" err="1" smtClean="0"/>
              <a:t>mbps</a:t>
            </a:r>
            <a:endParaRPr lang="es-CL" sz="1600" dirty="0" smtClean="0"/>
          </a:p>
          <a:p>
            <a:pPr lvl="2"/>
            <a:endParaRPr lang="es-CL" sz="16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9" name="Picture 3" descr="C:\Users\Sevazthian\AppData\Local\Microsoft\Windows\Temporary Internet Files\Content.IE5\CDHEPN03\MCj042605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4075" y="3955540"/>
            <a:ext cx="1778000" cy="18510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Técnica Estación de Trabajo</a:t>
            </a:r>
          </a:p>
          <a:p>
            <a:pPr lvl="1"/>
            <a:r>
              <a:rPr lang="es-CL" sz="2000" dirty="0" smtClean="0"/>
              <a:t>Windows XP o superior o distribución Linux con ambiente grafico.</a:t>
            </a:r>
          </a:p>
          <a:p>
            <a:pPr lvl="1"/>
            <a:r>
              <a:rPr lang="es-CL" sz="2000" dirty="0" smtClean="0"/>
              <a:t>Browser Compatible:</a:t>
            </a:r>
          </a:p>
          <a:p>
            <a:pPr lvl="2"/>
            <a:r>
              <a:rPr lang="es-CL" sz="1800" dirty="0" err="1" smtClean="0"/>
              <a:t>Firefox</a:t>
            </a:r>
            <a:r>
              <a:rPr lang="es-CL" sz="1800" dirty="0" smtClean="0"/>
              <a:t> 3</a:t>
            </a:r>
          </a:p>
          <a:p>
            <a:pPr lvl="2"/>
            <a:r>
              <a:rPr lang="es-CL" sz="1800" dirty="0" err="1" smtClean="0"/>
              <a:t>Chrome</a:t>
            </a:r>
            <a:r>
              <a:rPr lang="es-CL" sz="1800" dirty="0" smtClean="0"/>
              <a:t> 3</a:t>
            </a:r>
          </a:p>
          <a:p>
            <a:pPr lvl="2"/>
            <a:r>
              <a:rPr lang="es-CL" sz="1800" dirty="0" smtClean="0"/>
              <a:t>Safari 3</a:t>
            </a:r>
          </a:p>
          <a:p>
            <a:pPr lvl="2"/>
            <a:r>
              <a:rPr lang="es-CL" sz="1800" dirty="0" smtClean="0"/>
              <a:t>Opera 9</a:t>
            </a:r>
          </a:p>
          <a:p>
            <a:pPr lvl="2"/>
            <a:r>
              <a:rPr lang="es-CL" sz="1800" dirty="0" smtClean="0"/>
              <a:t>Internet Explorer 7 u 8</a:t>
            </a:r>
          </a:p>
          <a:p>
            <a:pPr lvl="1"/>
            <a:r>
              <a:rPr lang="es-CL" sz="2000" dirty="0" smtClean="0"/>
              <a:t>Resolución 1024x768 mínimo</a:t>
            </a:r>
          </a:p>
          <a:p>
            <a:pPr lvl="1"/>
            <a:r>
              <a:rPr lang="es-CL" sz="2000" dirty="0" smtClean="0"/>
              <a:t>Hardware Recomendado:</a:t>
            </a:r>
          </a:p>
          <a:p>
            <a:pPr lvl="2"/>
            <a:r>
              <a:rPr lang="es-CL" sz="1600" dirty="0" smtClean="0"/>
              <a:t>Procesador Celeron 1.8 GHZ</a:t>
            </a:r>
          </a:p>
          <a:p>
            <a:pPr lvl="2"/>
            <a:r>
              <a:rPr lang="es-CL" sz="1600" dirty="0" smtClean="0"/>
              <a:t>Memoria 1 GB</a:t>
            </a:r>
          </a:p>
          <a:p>
            <a:pPr lvl="2"/>
            <a:r>
              <a:rPr lang="es-CL" sz="1600" dirty="0" smtClean="0"/>
              <a:t>Disco duro  160GB</a:t>
            </a:r>
          </a:p>
          <a:p>
            <a:pPr lvl="2"/>
            <a:r>
              <a:rPr lang="es-CL" sz="1600" dirty="0" smtClean="0"/>
              <a:t>Red </a:t>
            </a:r>
            <a:r>
              <a:rPr lang="es-CL" sz="1600" dirty="0" err="1" smtClean="0"/>
              <a:t>Lan</a:t>
            </a:r>
            <a:r>
              <a:rPr lang="es-CL" sz="1600" dirty="0" smtClean="0"/>
              <a:t> 10/100 </a:t>
            </a:r>
            <a:r>
              <a:rPr lang="es-CL" sz="1600" dirty="0" err="1" smtClean="0"/>
              <a:t>mbps</a:t>
            </a:r>
            <a:endParaRPr lang="es-CL" sz="1600" dirty="0" smtClean="0"/>
          </a:p>
          <a:p>
            <a:pPr lvl="2"/>
            <a:endParaRPr lang="es-CL" sz="16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4" name="Picture 4" descr="C:\Users\Sevazthian\AppData\Local\Microsoft\Windows\Temporary Internet Files\Content.IE5\DQNYL9HM\MPj04100840000[1].jpg"/>
          <p:cNvPicPr>
            <a:picLocks noChangeAspect="1" noChangeArrowheads="1"/>
          </p:cNvPicPr>
          <p:nvPr/>
        </p:nvPicPr>
        <p:blipFill>
          <a:blip r:embed="rId3" cstate="print"/>
          <a:srcRect l="1891" t="836"/>
          <a:stretch>
            <a:fillRect/>
          </a:stretch>
        </p:blipFill>
        <p:spPr bwMode="auto">
          <a:xfrm>
            <a:off x="6660107" y="3766782"/>
            <a:ext cx="2129051" cy="228351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evazthian\AppData\Local\Microsoft\Windows\Temporary Internet Files\Content.IE5\ILTRVQHV\MPj04328550000[1].jpg"/>
          <p:cNvPicPr>
            <a:picLocks noChangeAspect="1" noChangeArrowheads="1"/>
          </p:cNvPicPr>
          <p:nvPr/>
        </p:nvPicPr>
        <p:blipFill>
          <a:blip r:embed="rId3" cstate="print"/>
          <a:srcRect l="13426" t="11208"/>
          <a:stretch>
            <a:fillRect/>
          </a:stretch>
        </p:blipFill>
        <p:spPr bwMode="auto">
          <a:xfrm>
            <a:off x="6114198" y="4299045"/>
            <a:ext cx="2552131" cy="1964425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económica.</a:t>
            </a:r>
          </a:p>
          <a:p>
            <a:pPr lvl="1"/>
            <a:r>
              <a:rPr lang="es-CL" sz="2000" dirty="0" smtClean="0"/>
              <a:t>Precio Sistema $</a:t>
            </a:r>
            <a:r>
              <a:rPr lang="es-CL" sz="2000" dirty="0" smtClean="0"/>
              <a:t>2.000.000</a:t>
            </a:r>
          </a:p>
          <a:p>
            <a:pPr lvl="1"/>
            <a:endParaRPr lang="es-CL" sz="2000" dirty="0" smtClean="0"/>
          </a:p>
          <a:p>
            <a:pPr lvl="1"/>
            <a:r>
              <a:rPr lang="es-CL" sz="2000" dirty="0" smtClean="0"/>
              <a:t>Precio Servidor con licencia Windows 2003 server y SQL Server estándar  $1.427.570.</a:t>
            </a:r>
          </a:p>
          <a:p>
            <a:pPr lvl="1"/>
            <a:r>
              <a:rPr lang="es-CL" sz="2000" dirty="0" smtClean="0"/>
              <a:t>Precio Servidor con licencia Windows 2003 server y SQL Express $ 757.570.</a:t>
            </a:r>
          </a:p>
          <a:p>
            <a:pPr lvl="1"/>
            <a:r>
              <a:rPr lang="es-CL" sz="2000" dirty="0" smtClean="0"/>
              <a:t>Precio estaciones de trabajo con licencia de Windows </a:t>
            </a:r>
            <a:r>
              <a:rPr lang="es-CL" sz="2000" dirty="0" err="1" smtClean="0"/>
              <a:t>xp</a:t>
            </a:r>
            <a:r>
              <a:rPr lang="es-CL" sz="2000" dirty="0" smtClean="0"/>
              <a:t> $366.137 </a:t>
            </a:r>
          </a:p>
          <a:p>
            <a:pPr lvl="1"/>
            <a:r>
              <a:rPr lang="es-CL" sz="2000" dirty="0" smtClean="0"/>
              <a:t>Precio estaciones de trabajo sin licencia  de Windows </a:t>
            </a:r>
            <a:r>
              <a:rPr lang="es-CL" sz="2000" dirty="0" err="1" smtClean="0"/>
              <a:t>xp</a:t>
            </a:r>
            <a:r>
              <a:rPr lang="es-CL" sz="2000" dirty="0" smtClean="0"/>
              <a:t>  $259.765</a:t>
            </a:r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Análisis Financiero</a:t>
            </a:r>
          </a:p>
          <a:p>
            <a:pPr lvl="1"/>
            <a:r>
              <a:rPr lang="es-CL" sz="2000" dirty="0" smtClean="0"/>
              <a:t>Duración del proyecto  5 años </a:t>
            </a:r>
          </a:p>
          <a:p>
            <a:pPr lvl="1"/>
            <a:r>
              <a:rPr lang="es-CL" sz="2000" dirty="0" smtClean="0"/>
              <a:t>El proyecto abarcara el 5% del mercado de los servicios técnicos electrónicos.</a:t>
            </a:r>
          </a:p>
          <a:p>
            <a:pPr lvl="1"/>
            <a:r>
              <a:rPr lang="es-CL" sz="2000" dirty="0" smtClean="0"/>
              <a:t>Con un financiamiento del 70%  una tasa de descuento del 12%:</a:t>
            </a:r>
          </a:p>
          <a:p>
            <a:pPr lvl="2"/>
            <a:r>
              <a:rPr lang="es-CL" sz="1600" dirty="0" smtClean="0"/>
              <a:t>Van de $11.120.660.</a:t>
            </a:r>
          </a:p>
          <a:p>
            <a:pPr lvl="2"/>
            <a:r>
              <a:rPr lang="es-CL" sz="1600" dirty="0" smtClean="0"/>
              <a:t>Tir 42%</a:t>
            </a:r>
          </a:p>
          <a:p>
            <a:pPr lvl="2"/>
            <a:r>
              <a:rPr lang="es-CL" sz="1600" dirty="0" smtClean="0"/>
              <a:t> Se recupera a inversión al tercer año</a:t>
            </a:r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 descr="C:\Users\Sevazthian\AppData\Local\Microsoft\Windows\Temporary Internet Files\Content.IE5\RVAN69P0\MCPE01573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4197" y="3984258"/>
            <a:ext cx="2031613" cy="171149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Planificación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9 Imagen" descr="sshot-97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1091821"/>
            <a:ext cx="7792873" cy="52407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Casos de uso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8 Imagen" descr="casoUso.pn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351128" y="1195387"/>
            <a:ext cx="6796585" cy="446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Modelo de datos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99452" y="1460311"/>
            <a:ext cx="7772400" cy="4735773"/>
          </a:xfrm>
        </p:spPr>
        <p:txBody>
          <a:bodyPr/>
          <a:lstStyle/>
          <a:p>
            <a:r>
              <a:rPr lang="es-CL" dirty="0" smtClean="0"/>
              <a:t>Introducción</a:t>
            </a:r>
          </a:p>
          <a:p>
            <a:r>
              <a:rPr lang="es-CL" dirty="0" smtClean="0"/>
              <a:t>Descripción de la organización</a:t>
            </a:r>
          </a:p>
          <a:p>
            <a:r>
              <a:rPr lang="es-CL" dirty="0" smtClean="0"/>
              <a:t>Problema</a:t>
            </a:r>
          </a:p>
          <a:p>
            <a:r>
              <a:rPr lang="es-CL" dirty="0" smtClean="0"/>
              <a:t>Objetivo y alcance</a:t>
            </a:r>
          </a:p>
          <a:p>
            <a:r>
              <a:rPr lang="es-CL" dirty="0" smtClean="0"/>
              <a:t>Solución Propuesta</a:t>
            </a:r>
          </a:p>
          <a:p>
            <a:r>
              <a:rPr lang="es-CL" dirty="0" smtClean="0"/>
              <a:t>Demostración sistema</a:t>
            </a:r>
          </a:p>
          <a:p>
            <a:r>
              <a:rPr lang="es-CL" dirty="0" smtClean="0"/>
              <a:t>Conclusión</a:t>
            </a:r>
          </a:p>
          <a:p>
            <a:endParaRPr lang="es-CL" dirty="0" smtClean="0"/>
          </a:p>
          <a:p>
            <a:endParaRPr lang="es-CL" dirty="0"/>
          </a:p>
        </p:txBody>
      </p:sp>
      <p:pic>
        <p:nvPicPr>
          <p:cNvPr id="17411" name="Picture 3" descr="C:\Users\Sevazthian\AppData\Local\Microsoft\Windows\Temporary Internet Files\Content.IE5\DQNYL9HM\MCj0434784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0997" y="3985667"/>
            <a:ext cx="1828800" cy="1828800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Contenido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Demostración de sistema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808630" y="1244222"/>
            <a:ext cx="7772400" cy="4992806"/>
          </a:xfrm>
        </p:spPr>
        <p:txBody>
          <a:bodyPr/>
          <a:lstStyle/>
          <a:p>
            <a:endParaRPr lang="es-CL" dirty="0" smtClean="0"/>
          </a:p>
          <a:p>
            <a:r>
              <a:rPr lang="es-CL" dirty="0" smtClean="0"/>
              <a:t>Crear Orden </a:t>
            </a:r>
            <a:r>
              <a:rPr lang="es-CL" dirty="0" smtClean="0"/>
              <a:t>de trabajo</a:t>
            </a:r>
          </a:p>
          <a:p>
            <a:r>
              <a:rPr lang="es-CL" dirty="0" smtClean="0"/>
              <a:t>Asignar Orden de trabajo </a:t>
            </a:r>
            <a:br>
              <a:rPr lang="es-CL" dirty="0" smtClean="0"/>
            </a:br>
            <a:r>
              <a:rPr lang="es-CL" dirty="0" smtClean="0"/>
              <a:t>Manual</a:t>
            </a:r>
          </a:p>
          <a:p>
            <a:r>
              <a:rPr lang="es-CL" dirty="0" smtClean="0"/>
              <a:t>Técnico estado orden</a:t>
            </a:r>
          </a:p>
          <a:p>
            <a:r>
              <a:rPr lang="es-CL" dirty="0" smtClean="0"/>
              <a:t>Recepcionista finaliza </a:t>
            </a:r>
            <a:r>
              <a:rPr lang="es-CL" dirty="0" smtClean="0"/>
              <a:t>orden</a:t>
            </a:r>
          </a:p>
          <a:p>
            <a:r>
              <a:rPr lang="es-CL" dirty="0" smtClean="0"/>
              <a:t>Configuración de Sistema</a:t>
            </a:r>
            <a:endParaRPr lang="es-CL" dirty="0"/>
          </a:p>
        </p:txBody>
      </p:sp>
      <p:pic>
        <p:nvPicPr>
          <p:cNvPr id="13314" name="Picture 2" descr="C:\Users\Sevazthian\AppData\Local\Microsoft\Windows\Temporary Internet Files\Content.IE5\ILTRVQHV\MCj043157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4691" y="2549335"/>
            <a:ext cx="1905000" cy="1917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CREAR ORDEN DE TRABAJO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figuracionGeneral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158923" y="1128504"/>
            <a:ext cx="6826155" cy="511961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5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Crear usuario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rearUsuario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044812" y="1126509"/>
            <a:ext cx="6886812" cy="516510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Crear orden de trabajo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rearOrden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226024" y="1206689"/>
            <a:ext cx="6839803" cy="512985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Asignar orden de trabajo manual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asiganar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417093" y="1407993"/>
            <a:ext cx="6444018" cy="483301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Técnico cambia estado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ambiarEstado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280615" y="1141862"/>
            <a:ext cx="6471313" cy="48534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Recepcionista finaliza orden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entrega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075898" y="1039505"/>
            <a:ext cx="7153701" cy="53652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Conclusión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72153" y="1367050"/>
            <a:ext cx="7772400" cy="4829032"/>
          </a:xfrm>
        </p:spPr>
        <p:txBody>
          <a:bodyPr/>
          <a:lstStyle/>
          <a:p>
            <a:r>
              <a:rPr lang="es-CL" dirty="0" smtClean="0"/>
              <a:t>El problema se puede solucionar con desarrollo especifico para cada empresa pero el costo es elevado</a:t>
            </a:r>
          </a:p>
          <a:p>
            <a:r>
              <a:rPr lang="es-CL" dirty="0" smtClean="0"/>
              <a:t>El apoyo tecnológico ayuda a que las Pymes puedan crecer</a:t>
            </a:r>
          </a:p>
          <a:p>
            <a:r>
              <a:rPr lang="es-CL" dirty="0" smtClean="0"/>
              <a:t>En consecuencia se mejora el servicio al cliente</a:t>
            </a:r>
          </a:p>
          <a:p>
            <a:r>
              <a:rPr lang="es-CL" dirty="0" smtClean="0"/>
              <a:t>El sistema brinda una fácil escabilidad y flexibilidad para el futuro.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Proyecto enfocado en empresas Pymes</a:t>
            </a:r>
          </a:p>
          <a:p>
            <a:r>
              <a:rPr lang="es-CL" dirty="0" smtClean="0"/>
              <a:t>Servicio Técnico Electrónico</a:t>
            </a:r>
          </a:p>
          <a:p>
            <a:r>
              <a:rPr lang="es-CL" dirty="0" smtClean="0"/>
              <a:t>Sistema para distintas empresas</a:t>
            </a:r>
          </a:p>
          <a:p>
            <a:r>
              <a:rPr lang="es-CL" dirty="0" smtClean="0"/>
              <a:t>Metodología de desarrollo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Antecedentes</a:t>
            </a:r>
          </a:p>
          <a:p>
            <a:pPr lvl="1"/>
            <a:r>
              <a:rPr lang="es-CL" dirty="0" smtClean="0"/>
              <a:t>Pymes en aumento </a:t>
            </a:r>
            <a:r>
              <a:rPr lang="es-CL" sz="1600" dirty="0" smtClean="0"/>
              <a:t>(Fuente: ministerio de economía)</a:t>
            </a:r>
            <a:endParaRPr lang="es-CL" dirty="0" smtClean="0"/>
          </a:p>
          <a:p>
            <a:pPr lvl="1"/>
            <a:r>
              <a:rPr lang="es-CL" dirty="0" smtClean="0"/>
              <a:t>10% Invierte en tecnología </a:t>
            </a:r>
            <a:r>
              <a:rPr lang="es-CL" sz="1600" dirty="0" smtClean="0"/>
              <a:t>(Fuente: Cámara Comercio Santiago)</a:t>
            </a:r>
            <a:endParaRPr lang="es-CL" dirty="0" smtClean="0"/>
          </a:p>
          <a:p>
            <a:pPr lvl="1"/>
            <a:r>
              <a:rPr lang="es-CL" dirty="0" smtClean="0"/>
              <a:t>Existen programas de apoyo para inversión en TI en pymes </a:t>
            </a:r>
            <a:r>
              <a:rPr lang="es-CL" sz="1600" dirty="0" smtClean="0"/>
              <a:t>(Fuente: Pyme’21, CORFO)</a:t>
            </a:r>
            <a:endParaRPr lang="es-CL" dirty="0" smtClean="0"/>
          </a:p>
          <a:p>
            <a:pPr lvl="1"/>
            <a:r>
              <a:rPr lang="es-CL" dirty="0" smtClean="0"/>
              <a:t>962 Empresas de servicio técnico electrónico </a:t>
            </a:r>
            <a:r>
              <a:rPr lang="es-CL" sz="1600" dirty="0" smtClean="0"/>
              <a:t>(Fuente: Publiguías)</a:t>
            </a:r>
            <a:endParaRPr lang="es-CL" dirty="0" smtClean="0"/>
          </a:p>
          <a:p>
            <a:pPr lvl="1"/>
            <a:endParaRPr lang="es-CL" dirty="0"/>
          </a:p>
        </p:txBody>
      </p:sp>
      <p:pic>
        <p:nvPicPr>
          <p:cNvPr id="2054" name="Picture 6" descr="C:\Users\Sevazthian\AppData\Local\Microsoft\Windows\Temporary Internet Files\Content.IE5\CDHEPN03\MCj029089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1263" y="285750"/>
            <a:ext cx="2222906" cy="1943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Funciones de la empresa</a:t>
            </a:r>
          </a:p>
          <a:p>
            <a:pPr lvl="1"/>
            <a:r>
              <a:rPr lang="es-CL" dirty="0" smtClean="0"/>
              <a:t>Revisión y reparación de artículos electrónicos defectuosos</a:t>
            </a:r>
          </a:p>
          <a:p>
            <a:pPr lvl="1"/>
            <a:r>
              <a:rPr lang="es-CL" dirty="0" smtClean="0"/>
              <a:t>Distintas marcas</a:t>
            </a:r>
          </a:p>
          <a:p>
            <a:pPr lvl="1"/>
            <a:r>
              <a:rPr lang="es-CL" dirty="0" smtClean="0"/>
              <a:t>Garantías</a:t>
            </a:r>
          </a:p>
          <a:p>
            <a:pPr lvl="1"/>
            <a:r>
              <a:rPr lang="es-CL" dirty="0" smtClean="0"/>
              <a:t>Clientes particulares o comerciales</a:t>
            </a:r>
          </a:p>
        </p:txBody>
      </p:sp>
      <p:pic>
        <p:nvPicPr>
          <p:cNvPr id="3077" name="Picture 5" descr="C:\Users\Sevazthian\AppData\Local\Microsoft\Windows\Temporary Internet Files\Content.IE5\DQNYL9HM\MCj021769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2458" y="3483429"/>
            <a:ext cx="2281542" cy="285886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Estructura organizacional</a:t>
            </a:r>
          </a:p>
        </p:txBody>
      </p:sp>
      <p:pic>
        <p:nvPicPr>
          <p:cNvPr id="6" name="5 Imagen" descr="Organigrama.jpg"/>
          <p:cNvPicPr>
            <a:picLocks noChangeAspect="1"/>
          </p:cNvPicPr>
          <p:nvPr/>
        </p:nvPicPr>
        <p:blipFill>
          <a:blip r:embed="rId3" cstate="print">
            <a:lum bright="20000" contrast="40000"/>
          </a:blip>
          <a:stretch>
            <a:fillRect/>
          </a:stretch>
        </p:blipFill>
        <p:spPr>
          <a:xfrm>
            <a:off x="567417" y="2758167"/>
            <a:ext cx="7431430" cy="2902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Metodología de trabajo</a:t>
            </a:r>
          </a:p>
        </p:txBody>
      </p:sp>
      <p:pic>
        <p:nvPicPr>
          <p:cNvPr id="7" name="3 Imagen" descr="flujo01.jp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824718" y="2634343"/>
            <a:ext cx="5541936" cy="365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Problema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Tiempo de entrega  es extenso y los plazo se extienden.</a:t>
            </a:r>
          </a:p>
          <a:p>
            <a:r>
              <a:rPr lang="es-CL" dirty="0" smtClean="0"/>
              <a:t>Surgen problemas entre cliente y servicio, que derivan en denuncias, disconformidades y mala imagen de la empresa. </a:t>
            </a:r>
          </a:p>
          <a:p>
            <a:r>
              <a:rPr lang="es-CL" dirty="0" smtClean="0"/>
              <a:t>No existe optima gestión.</a:t>
            </a:r>
          </a:p>
        </p:txBody>
      </p:sp>
      <p:pic>
        <p:nvPicPr>
          <p:cNvPr id="4103" name="Picture 7" descr="C:\Users\Sevazthian\AppData\Local\Microsoft\Windows\Temporary Internet Files\Content.IE5\ILTRVQHV\MCj038363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3760" y="761999"/>
            <a:ext cx="1513028" cy="30211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35541"/>
            <a:ext cx="7772400" cy="4114800"/>
          </a:xfrm>
        </p:spPr>
        <p:txBody>
          <a:bodyPr/>
          <a:lstStyle/>
          <a:p>
            <a:pPr algn="just"/>
            <a:r>
              <a:rPr lang="es-CL" dirty="0" smtClean="0"/>
              <a:t>Desarrollar sistema que permita el correcto ingreso de orden de trabajo, asignación automática y manual a técnicos, para empresas de tipo servicio técnico electrónico.</a:t>
            </a:r>
          </a:p>
          <a:p>
            <a:endParaRPr lang="es-CL" dirty="0"/>
          </a:p>
        </p:txBody>
      </p:sp>
      <p:pic>
        <p:nvPicPr>
          <p:cNvPr id="18434" name="Picture 2" descr="C:\Users\Sevazthian\AppData\Local\Microsoft\Windows\Temporary Internet Files\Content.IE5\DQNYL9HM\MPj04054160000[1].jp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5128093" y="3657599"/>
            <a:ext cx="3811191" cy="2722279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">
  <a:themeElements>
    <a:clrScheme name="Plantilla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DE0000"/>
      </a:hlink>
      <a:folHlink>
        <a:srgbClr val="E20000"/>
      </a:folHlink>
    </a:clrScheme>
    <a:fontScheme name="Plantill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lantill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E2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5542</TotalTime>
  <Words>1347</Words>
  <Application>Microsoft Office PowerPoint</Application>
  <PresentationFormat>Presentación en pantalla (4:3)</PresentationFormat>
  <Paragraphs>233</Paragraphs>
  <Slides>28</Slides>
  <Notes>22</Notes>
  <HiddenSlides>0</HiddenSlides>
  <MMClips>6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Plantilla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</vt:vector>
  </TitlesOfParts>
  <Company>I N A C A 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Amparo Urmeneta</dc:creator>
  <cp:lastModifiedBy>Usuario</cp:lastModifiedBy>
  <cp:revision>312</cp:revision>
  <dcterms:created xsi:type="dcterms:W3CDTF">2004-11-16T16:53:53Z</dcterms:created>
  <dcterms:modified xsi:type="dcterms:W3CDTF">2009-12-02T17:29:56Z</dcterms:modified>
</cp:coreProperties>
</file>