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77" r:id="rId18"/>
    <p:sldId id="354" r:id="rId19"/>
    <p:sldId id="364" r:id="rId20"/>
    <p:sldId id="355" r:id="rId21"/>
    <p:sldId id="372" r:id="rId22"/>
    <p:sldId id="357" r:id="rId23"/>
    <p:sldId id="337" r:id="rId24"/>
    <p:sldId id="369" r:id="rId25"/>
    <p:sldId id="365" r:id="rId26"/>
    <p:sldId id="373" r:id="rId27"/>
    <p:sldId id="366" r:id="rId28"/>
    <p:sldId id="374" r:id="rId29"/>
    <p:sldId id="367" r:id="rId30"/>
    <p:sldId id="375" r:id="rId31"/>
    <p:sldId id="368" r:id="rId32"/>
    <p:sldId id="358" r:id="rId33"/>
    <p:sldId id="356" r:id="rId34"/>
    <p:sldId id="370" r:id="rId35"/>
    <p:sldId id="371" r:id="rId36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69696"/>
    <a:srgbClr val="99CC00"/>
    <a:srgbClr val="C40000"/>
    <a:srgbClr val="D8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7" autoAdjust="0"/>
    <p:restoredTop sz="88318" autoAdjust="0"/>
  </p:normalViewPr>
  <p:slideViewPr>
    <p:cSldViewPr snapToGrid="0">
      <p:cViewPr>
        <p:scale>
          <a:sx n="50" d="100"/>
          <a:sy n="50" d="100"/>
        </p:scale>
        <p:origin x="-768" y="-54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1-Orde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2-Asignacio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3-tecnico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4-Recepcionista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4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Information Server 6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Intel Xeon o AMD Opteron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2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Framework .Net 3.5 SP1</a:t>
          </a:r>
          <a:endParaRPr lang="es-CL" dirty="0">
            <a:latin typeface="Futura Lt BT"/>
          </a:endParaRPr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</a:t>
          </a:r>
          <a:endParaRPr lang="es-CL" dirty="0">
            <a:latin typeface="Futura Lt BT"/>
          </a:endParaRPr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2003 Server R2 SP2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Browser Compatible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Celeron 1.8 GHz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1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XP o superior,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Mac OS o distribución Linux con ambiente grafico</a:t>
          </a:r>
          <a:endParaRPr lang="es-CL" dirty="0">
            <a:latin typeface="Futura Lt BT"/>
          </a:endParaRPr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Firefox 3</a:t>
          </a:r>
          <a:endParaRPr lang="es-CL" dirty="0">
            <a:latin typeface="Futura Lt BT"/>
          </a:endParaRPr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Chrome 3</a:t>
          </a:r>
          <a:endParaRPr lang="es-CL" dirty="0">
            <a:latin typeface="Futura Lt BT"/>
          </a:endParaRPr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Safari 3</a:t>
          </a:r>
          <a:endParaRPr lang="es-CL" dirty="0">
            <a:latin typeface="Futura Lt BT"/>
          </a:endParaRPr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Opera 10</a:t>
          </a:r>
          <a:endParaRPr lang="es-CL" dirty="0">
            <a:latin typeface="Futura Lt BT"/>
          </a:endParaRPr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Explorer 7 u 8</a:t>
          </a:r>
          <a:endParaRPr lang="es-CL" dirty="0">
            <a:latin typeface="Futura Lt BT"/>
          </a:endParaRPr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de Video con resolución de 1024x768</a:t>
          </a:r>
          <a:endParaRPr lang="es-CL" dirty="0">
            <a:latin typeface="Futura Lt BT"/>
          </a:endParaRPr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Servidor Windows 2003</a:t>
          </a:r>
          <a:endParaRPr lang="es-CL" dirty="0">
            <a:latin typeface="Futura Lt BT"/>
          </a:endParaRPr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 Estándar</a:t>
          </a:r>
          <a:endParaRPr lang="es-CL" dirty="0">
            <a:latin typeface="Futura Lt BT"/>
          </a:endParaRPr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 Express</a:t>
          </a:r>
          <a:endParaRPr lang="es-CL" dirty="0">
            <a:latin typeface="Futura Lt BT"/>
          </a:endParaRPr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Estación de trabajo</a:t>
          </a:r>
          <a:endParaRPr lang="es-CL" dirty="0">
            <a:latin typeface="Futura Lt BT"/>
          </a:endParaRPr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Con Windows XP</a:t>
          </a:r>
          <a:endParaRPr lang="es-CL" dirty="0">
            <a:latin typeface="Futura Lt BT"/>
          </a:endParaRPr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$1.427.570</a:t>
          </a:r>
          <a:endParaRPr lang="es-CL" dirty="0">
            <a:latin typeface="Futura Lt BT"/>
          </a:endParaRPr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$757.570</a:t>
          </a:r>
          <a:endParaRPr lang="es-CL" dirty="0">
            <a:latin typeface="Futura Lt BT"/>
          </a:endParaRPr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$366.137</a:t>
          </a:r>
          <a:endParaRPr lang="es-CL" dirty="0">
            <a:latin typeface="Futura Lt BT"/>
          </a:endParaRPr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Sin sistema operativo</a:t>
          </a:r>
          <a:endParaRPr lang="es-CL" dirty="0">
            <a:latin typeface="Futura Lt BT"/>
          </a:endParaRPr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$259.765</a:t>
          </a:r>
          <a:endParaRPr lang="es-CL" dirty="0">
            <a:latin typeface="Futura Lt BT"/>
          </a:endParaRPr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97771F-DC93-4AD3-8C40-0F56AD012119}">
      <dsp:nvSpPr>
        <dsp:cNvPr id="0" name=""/>
        <dsp:cNvSpPr/>
      </dsp:nvSpPr>
      <dsp:spPr>
        <a:xfrm>
          <a:off x="6344328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>
      <dsp:nvSpPr>
        <dsp:cNvPr id="0" name=""/>
        <dsp:cNvSpPr/>
      </dsp:nvSpPr>
      <dsp:spPr>
        <a:xfrm>
          <a:off x="3938680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3085689" y="178510"/>
              </a:lnTo>
              <a:lnTo>
                <a:pt x="3085689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>
      <dsp:nvSpPr>
        <dsp:cNvPr id="0" name=""/>
        <dsp:cNvSpPr/>
      </dsp:nvSpPr>
      <dsp:spPr>
        <a:xfrm>
          <a:off x="3938680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1028563" y="178510"/>
              </a:lnTo>
              <a:lnTo>
                <a:pt x="1028563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>
      <dsp:nvSpPr>
        <dsp:cNvPr id="0" name=""/>
        <dsp:cNvSpPr/>
      </dsp:nvSpPr>
      <dsp:spPr>
        <a:xfrm>
          <a:off x="2230075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>
      <dsp:nvSpPr>
        <dsp:cNvPr id="0" name=""/>
        <dsp:cNvSpPr/>
      </dsp:nvSpPr>
      <dsp:spPr>
        <a:xfrm>
          <a:off x="2910117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1028563" y="0"/>
              </a:moveTo>
              <a:lnTo>
                <a:pt x="1028563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>
      <dsp:nvSpPr>
        <dsp:cNvPr id="0" name=""/>
        <dsp:cNvSpPr/>
      </dsp:nvSpPr>
      <dsp:spPr>
        <a:xfrm>
          <a:off x="172949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>
      <dsp:nvSpPr>
        <dsp:cNvPr id="0" name=""/>
        <dsp:cNvSpPr/>
      </dsp:nvSpPr>
      <dsp:spPr>
        <a:xfrm>
          <a:off x="852991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3085689" y="0"/>
              </a:moveTo>
              <a:lnTo>
                <a:pt x="3085689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>
      <dsp:nvSpPr>
        <dsp:cNvPr id="0" name=""/>
        <dsp:cNvSpPr/>
      </dsp:nvSpPr>
      <dsp:spPr>
        <a:xfrm>
          <a:off x="3088628" y="886859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3088628" y="886859"/>
        <a:ext cx="1700104" cy="850052"/>
      </dsp:txXfrm>
    </dsp:sp>
    <dsp:sp modelId="{8EB25D34-DFC9-49A5-A024-B06E604BE7C9}">
      <dsp:nvSpPr>
        <dsp:cNvPr id="0" name=""/>
        <dsp:cNvSpPr/>
      </dsp:nvSpPr>
      <dsp:spPr>
        <a:xfrm>
          <a:off x="2939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939" y="2093933"/>
        <a:ext cx="1700104" cy="850052"/>
      </dsp:txXfrm>
    </dsp:sp>
    <dsp:sp modelId="{D46C28A6-FB4D-445D-9E8A-E8F532501D09}">
      <dsp:nvSpPr>
        <dsp:cNvPr id="0" name=""/>
        <dsp:cNvSpPr/>
      </dsp:nvSpPr>
      <dsp:spPr>
        <a:xfrm>
          <a:off x="427965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7965" y="3301007"/>
        <a:ext cx="1700104" cy="850052"/>
      </dsp:txXfrm>
    </dsp:sp>
    <dsp:sp modelId="{7A4B2369-BDEA-49EF-9522-5EA17E36EC89}">
      <dsp:nvSpPr>
        <dsp:cNvPr id="0" name=""/>
        <dsp:cNvSpPr/>
      </dsp:nvSpPr>
      <dsp:spPr>
        <a:xfrm>
          <a:off x="2060065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060065" y="2093933"/>
        <a:ext cx="1700104" cy="850052"/>
      </dsp:txXfrm>
    </dsp:sp>
    <dsp:sp modelId="{B47274DF-392A-43F8-A951-62E4C65D4027}">
      <dsp:nvSpPr>
        <dsp:cNvPr id="0" name=""/>
        <dsp:cNvSpPr/>
      </dsp:nvSpPr>
      <dsp:spPr>
        <a:xfrm>
          <a:off x="2485091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485091" y="3301007"/>
        <a:ext cx="1700104" cy="850052"/>
      </dsp:txXfrm>
    </dsp:sp>
    <dsp:sp modelId="{FD21C7F4-091A-479B-ADF1-28E542D19193}">
      <dsp:nvSpPr>
        <dsp:cNvPr id="0" name=""/>
        <dsp:cNvSpPr/>
      </dsp:nvSpPr>
      <dsp:spPr>
        <a:xfrm>
          <a:off x="4117191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117191" y="2093933"/>
        <a:ext cx="1700104" cy="850052"/>
      </dsp:txXfrm>
    </dsp:sp>
    <dsp:sp modelId="{6AF72E91-D475-47FD-9F9A-F3F5486D3CA3}">
      <dsp:nvSpPr>
        <dsp:cNvPr id="0" name=""/>
        <dsp:cNvSpPr/>
      </dsp:nvSpPr>
      <dsp:spPr>
        <a:xfrm>
          <a:off x="6174318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174318" y="2093933"/>
        <a:ext cx="1700104" cy="850052"/>
      </dsp:txXfrm>
    </dsp:sp>
    <dsp:sp modelId="{6193E13E-2838-4FF4-95E4-B0E8E77986D7}">
      <dsp:nvSpPr>
        <dsp:cNvPr id="0" name=""/>
        <dsp:cNvSpPr/>
      </dsp:nvSpPr>
      <dsp:spPr>
        <a:xfrm>
          <a:off x="6599344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599344" y="3301007"/>
        <a:ext cx="1700104" cy="8500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C4C26-EB23-46B9-B79F-E4E7DFE0BE29}">
      <dsp:nvSpPr>
        <dsp:cNvPr id="0" name=""/>
        <dsp:cNvSpPr/>
      </dsp:nvSpPr>
      <dsp:spPr>
        <a:xfrm rot="16200000">
          <a:off x="-204853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Software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Windows 2003 Server R2 SP2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Internet Information Server 6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Framework .Net 3.5 SP1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SQL Server 2005</a:t>
          </a:r>
          <a:endParaRPr lang="es-CL" sz="2200" kern="1200" dirty="0">
            <a:latin typeface="Futura Lt BT"/>
          </a:endParaRPr>
        </a:p>
      </dsp:txBody>
      <dsp:txXfrm rot="16200000">
        <a:off x="-204853" y="208644"/>
        <a:ext cx="4064000" cy="3646711"/>
      </dsp:txXfrm>
    </dsp:sp>
    <dsp:sp modelId="{6B7D2FE9-FA86-4E82-9996-41C9EC07B79C}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Hardware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Procesador Intel Xeon o AMD Opteron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2 GB Memoria RAM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Disco duro de 160 GB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Tarjeta Red 10/100 Mbps</a:t>
          </a:r>
          <a:endParaRPr lang="es-CL" sz="2200" kern="1200" dirty="0">
            <a:latin typeface="Futura Lt BT"/>
          </a:endParaRPr>
        </a:p>
      </dsp:txBody>
      <dsp:txXfrm rot="16200000">
        <a:off x="3688066" y="208644"/>
        <a:ext cx="4064000" cy="36467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C4C26-EB23-46B9-B79F-E4E7DFE0BE29}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Software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Windows XP o superior,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Mac OS o distribución Linux con ambiente grafico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Browser Compatible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Firefox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Chrome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Safari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Opera 10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Internet Explorer 7 u 8</a:t>
          </a:r>
          <a:endParaRPr lang="es-CL" sz="1700" kern="1200" dirty="0">
            <a:latin typeface="Futura Lt BT"/>
          </a:endParaRPr>
        </a:p>
      </dsp:txBody>
      <dsp:txXfrm rot="16200000">
        <a:off x="-457237" y="461130"/>
        <a:ext cx="4667532" cy="3745270"/>
      </dsp:txXfrm>
    </dsp:sp>
    <dsp:sp modelId="{6B7D2FE9-FA86-4E82-9996-41C9EC07B79C}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Hardware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Procesador Celeron 1.8 GHz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1 GB Memoria RAM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Disco duro de 160 GB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Red 10/100 Mbps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de Video con resolución de 1024x768</a:t>
          </a:r>
          <a:endParaRPr lang="es-CL" sz="1700" kern="1200" dirty="0">
            <a:latin typeface="Futura Lt BT"/>
          </a:endParaRPr>
        </a:p>
      </dsp:txBody>
      <dsp:txXfrm rot="16200000">
        <a:off x="3540895" y="461130"/>
        <a:ext cx="4667532" cy="374527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4999A6-8239-4781-8813-D424C1999DB7}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Servidor Windows 2003</a:t>
          </a:r>
          <a:endParaRPr lang="es-CL" sz="2300" kern="1200" dirty="0">
            <a:latin typeface="Futura Lt BT"/>
          </a:endParaRPr>
        </a:p>
      </dsp:txBody>
      <dsp:txXfrm>
        <a:off x="1051740" y="1745"/>
        <a:ext cx="2069648" cy="1034824"/>
      </dsp:txXfrm>
    </dsp:sp>
    <dsp:sp modelId="{F04531A8-0E0E-456F-8029-5DF1AED475F4}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Server 2005 Estándar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$1.427.570</a:t>
          </a:r>
          <a:endParaRPr lang="es-CL" sz="1400" kern="1200" dirty="0">
            <a:latin typeface="Futura Lt BT"/>
          </a:endParaRPr>
        </a:p>
      </dsp:txBody>
      <dsp:txXfrm>
        <a:off x="1465670" y="1295275"/>
        <a:ext cx="1655718" cy="1034824"/>
      </dsp:txXfrm>
    </dsp:sp>
    <dsp:sp modelId="{68061971-2FEF-4ACD-8852-8391D8261656}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Server 2005 Express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$757.570</a:t>
          </a:r>
          <a:endParaRPr lang="es-CL" sz="1400" kern="1200" dirty="0">
            <a:latin typeface="Futura Lt BT"/>
          </a:endParaRPr>
        </a:p>
      </dsp:txBody>
      <dsp:txXfrm>
        <a:off x="1465670" y="2588806"/>
        <a:ext cx="1655718" cy="1034824"/>
      </dsp:txXfrm>
    </dsp:sp>
    <dsp:sp modelId="{CEE56D0B-B5B3-4DC1-B7C4-3E4B6CE09745}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Estación de trabajo</a:t>
          </a:r>
          <a:endParaRPr lang="es-CL" sz="2300" kern="1200" dirty="0">
            <a:latin typeface="Futura Lt BT"/>
          </a:endParaRPr>
        </a:p>
      </dsp:txBody>
      <dsp:txXfrm>
        <a:off x="3638801" y="1745"/>
        <a:ext cx="2069648" cy="1034824"/>
      </dsp:txXfrm>
    </dsp:sp>
    <dsp:sp modelId="{669266AF-E596-40CA-B9F3-BAFD198E1E3F}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Con Windows XP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$366.137</a:t>
          </a:r>
          <a:endParaRPr lang="es-CL" sz="1400" kern="1200" dirty="0">
            <a:latin typeface="Futura Lt BT"/>
          </a:endParaRPr>
        </a:p>
      </dsp:txBody>
      <dsp:txXfrm>
        <a:off x="4052730" y="1295275"/>
        <a:ext cx="1655718" cy="1034824"/>
      </dsp:txXfrm>
    </dsp:sp>
    <dsp:sp modelId="{34A1F7D0-9E75-4E0D-8D40-3106DAC779EC}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Sin sistema operativo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$259.765</a:t>
          </a:r>
          <a:endParaRPr lang="es-CL" sz="1400" kern="1200" dirty="0">
            <a:latin typeface="Futura Lt BT"/>
          </a:endParaRPr>
        </a:p>
      </dsp:txBody>
      <dsp:txXfrm>
        <a:off x="4052730" y="2588806"/>
        <a:ext cx="1655718" cy="10348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C28955-7066-4C2E-BFD1-AC5B4C6E6806}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Modelo Vista Controlador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723075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900" y="1041021"/>
            <a:ext cx="8239125" cy="4883529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Valor del sistema 2.000.000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/>
            <a:r>
              <a:rPr lang="es-CL" sz="2000" dirty="0" smtClean="0"/>
              <a:t>Se </a:t>
            </a:r>
            <a:r>
              <a:rPr lang="es-CL" sz="2000" smtClean="0"/>
              <a:t>considera el </a:t>
            </a:r>
            <a:r>
              <a:rPr lang="es-CL" sz="2000" dirty="0" smtClean="0"/>
              <a:t>analista para desarrollo por 3 meses y el analista para soporte y mantenciones desde que termine el desarrollo hasta los cinco años que dura el proyecto.</a:t>
            </a:r>
          </a:p>
          <a:p>
            <a:pPr>
              <a:buNone/>
            </a:pPr>
            <a:r>
              <a:rPr lang="es-CL" sz="2000" dirty="0" smtClean="0"/>
              <a:t> </a:t>
            </a:r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19175" y="3366168"/>
          <a:ext cx="6943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25"/>
                <a:gridCol w="4429125"/>
                <a:gridCol w="178117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Cant.</a:t>
                      </a:r>
                      <a:endParaRPr lang="es-E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Personal</a:t>
                      </a:r>
                      <a:endParaRPr lang="es-E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Remuneración</a:t>
                      </a:r>
                      <a:endParaRPr lang="es-E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Analista Programador Desarrollo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600.000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Analista Programador Soporte y  mantenciones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300.000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En resumen del flujo de caja final la inversión se recuperara al cuarto año el Tir será de 42% lo que significa que se esta ganando mas de los que se esperaba y el proyecto es factible </a:t>
            </a:r>
            <a:r>
              <a:rPr lang="es-CL" sz="2000" dirty="0" smtClean="0"/>
              <a:t>económicamente.</a:t>
            </a: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472" y="3698508"/>
            <a:ext cx="2031613" cy="1711498"/>
          </a:xfrm>
          <a:prstGeom prst="rect">
            <a:avLst/>
          </a:prstGeom>
          <a:noFill/>
        </p:spPr>
      </p:pic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14550" y="3330575"/>
          <a:ext cx="31813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/>
                <a:gridCol w="174307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Indicadores</a:t>
                      </a:r>
                      <a:endParaRPr lang="es-E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s-E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Td   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Van  $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11.120.660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42%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2,061385207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1265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1682" name="WindowsMediaPlayer1" r:id="rId2" imgW="9142857" imgH="6857143"/>
    </p:controls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2706" name="WindowsMediaPlayer1" r:id="rId2" imgW="9142857" imgH="6857143"/>
    </p:controls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3730" name="WindowsMediaPlayer1" r:id="rId2" imgW="9142857" imgH="6857143"/>
    </p:controls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smtClean="0"/>
              <a:t>Publiguias)</a:t>
            </a:r>
            <a:endParaRPr lang="es-CL" sz="1600" dirty="0" smtClean="0"/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6035</TotalTime>
  <Words>1527</Words>
  <Application>Microsoft Office PowerPoint</Application>
  <PresentationFormat>Presentación en pantalla (4:3)</PresentationFormat>
  <Paragraphs>314</Paragraphs>
  <Slides>35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382</cp:revision>
  <dcterms:created xsi:type="dcterms:W3CDTF">2004-11-16T16:53:53Z</dcterms:created>
  <dcterms:modified xsi:type="dcterms:W3CDTF">2009-12-08T02:43:01Z</dcterms:modified>
</cp:coreProperties>
</file>