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73" r:id="rId5"/>
  </p:sldMasterIdLst>
  <p:notesMasterIdLst>
    <p:notesMasterId r:id="rId68"/>
  </p:notesMasterIdLst>
  <p:handoutMasterIdLst>
    <p:handoutMasterId r:id="rId69"/>
  </p:handoutMasterIdLst>
  <p:sldIdLst>
    <p:sldId id="447" r:id="rId6"/>
    <p:sldId id="276" r:id="rId7"/>
    <p:sldId id="448" r:id="rId8"/>
    <p:sldId id="449" r:id="rId9"/>
    <p:sldId id="280" r:id="rId10"/>
    <p:sldId id="281" r:id="rId11"/>
    <p:sldId id="282" r:id="rId12"/>
    <p:sldId id="284" r:id="rId13"/>
    <p:sldId id="285" r:id="rId14"/>
    <p:sldId id="286" r:id="rId15"/>
    <p:sldId id="283" r:id="rId16"/>
    <p:sldId id="287" r:id="rId17"/>
    <p:sldId id="290" r:id="rId18"/>
    <p:sldId id="291" r:id="rId19"/>
    <p:sldId id="292" r:id="rId20"/>
    <p:sldId id="293" r:id="rId21"/>
    <p:sldId id="484" r:id="rId22"/>
    <p:sldId id="367" r:id="rId23"/>
    <p:sldId id="462" r:id="rId24"/>
    <p:sldId id="489" r:id="rId25"/>
    <p:sldId id="547" r:id="rId26"/>
    <p:sldId id="548" r:id="rId27"/>
    <p:sldId id="491" r:id="rId28"/>
    <p:sldId id="492" r:id="rId29"/>
    <p:sldId id="494" r:id="rId30"/>
    <p:sldId id="496" r:id="rId31"/>
    <p:sldId id="498" r:id="rId32"/>
    <p:sldId id="499" r:id="rId33"/>
    <p:sldId id="500" r:id="rId34"/>
    <p:sldId id="545" r:id="rId35"/>
    <p:sldId id="546" r:id="rId36"/>
    <p:sldId id="502" r:id="rId37"/>
    <p:sldId id="503" r:id="rId38"/>
    <p:sldId id="512" r:id="rId39"/>
    <p:sldId id="505" r:id="rId40"/>
    <p:sldId id="506" r:id="rId41"/>
    <p:sldId id="507" r:id="rId42"/>
    <p:sldId id="508" r:id="rId43"/>
    <p:sldId id="543" r:id="rId44"/>
    <p:sldId id="510" r:id="rId45"/>
    <p:sldId id="513" r:id="rId46"/>
    <p:sldId id="515" r:id="rId47"/>
    <p:sldId id="544" r:id="rId48"/>
    <p:sldId id="549" r:id="rId49"/>
    <p:sldId id="497" r:id="rId50"/>
    <p:sldId id="520" r:id="rId51"/>
    <p:sldId id="521" r:id="rId52"/>
    <p:sldId id="550" r:id="rId53"/>
    <p:sldId id="551" r:id="rId54"/>
    <p:sldId id="552" r:id="rId55"/>
    <p:sldId id="553" r:id="rId56"/>
    <p:sldId id="554" r:id="rId57"/>
    <p:sldId id="524" r:id="rId58"/>
    <p:sldId id="526" r:id="rId59"/>
    <p:sldId id="527" r:id="rId60"/>
    <p:sldId id="528" r:id="rId61"/>
    <p:sldId id="534" r:id="rId62"/>
    <p:sldId id="533" r:id="rId63"/>
    <p:sldId id="542" r:id="rId64"/>
    <p:sldId id="532" r:id="rId65"/>
    <p:sldId id="271" r:id="rId66"/>
    <p:sldId id="268" r:id="rId6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B1C"/>
    <a:srgbClr val="5C005C"/>
    <a:srgbClr val="A80000"/>
    <a:srgbClr val="002A68"/>
    <a:srgbClr val="E81123"/>
    <a:srgbClr val="107C10"/>
    <a:srgbClr val="B4009E"/>
    <a:srgbClr val="5C2D91"/>
    <a:srgbClr val="32145A"/>
    <a:srgbClr val="6262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72697" autoAdjust="0"/>
  </p:normalViewPr>
  <p:slideViewPr>
    <p:cSldViewPr>
      <p:cViewPr varScale="1">
        <p:scale>
          <a:sx n="113" d="100"/>
          <a:sy n="113" d="100"/>
        </p:scale>
        <p:origin x="1674" y="10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20645"/>
    </p:cViewPr>
  </p:sorterViewPr>
  <p:notesViewPr>
    <p:cSldViewPr showGuides="1">
      <p:cViewPr varScale="1">
        <p:scale>
          <a:sx n="86" d="100"/>
          <a:sy n="86" d="100"/>
        </p:scale>
        <p:origin x="37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commentAuthors" Target="commentAuthors.xml"/><Relationship Id="rId75"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wn Nakhostin" userId="bcd068cc-180d-4a73-9c98-8d2bc65812b1" providerId="ADAL" clId="{17169632-F874-4C1F-89B8-55FA09AA5079}"/>
    <pc:docChg chg="modSld">
      <pc:chgData name="Shawn Nakhostin" userId="bcd068cc-180d-4a73-9c98-8d2bc65812b1" providerId="ADAL" clId="{17169632-F874-4C1F-89B8-55FA09AA5079}" dt="2022-07-08T20:40:04.471" v="277" actId="6549"/>
      <pc:docMkLst>
        <pc:docMk/>
      </pc:docMkLst>
      <pc:sldChg chg="modNotesTx">
        <pc:chgData name="Shawn Nakhostin" userId="bcd068cc-180d-4a73-9c98-8d2bc65812b1" providerId="ADAL" clId="{17169632-F874-4C1F-89B8-55FA09AA5079}" dt="2022-07-06T15:42:43.501" v="156" actId="20577"/>
        <pc:sldMkLst>
          <pc:docMk/>
          <pc:sldMk cId="2395491110" sldId="367"/>
        </pc:sldMkLst>
      </pc:sldChg>
      <pc:sldChg chg="modSp mod modNotesTx">
        <pc:chgData name="Shawn Nakhostin" userId="bcd068cc-180d-4a73-9c98-8d2bc65812b1" providerId="ADAL" clId="{17169632-F874-4C1F-89B8-55FA09AA5079}" dt="2022-07-06T15:28:11.032" v="30" actId="20577"/>
        <pc:sldMkLst>
          <pc:docMk/>
          <pc:sldMk cId="692505837" sldId="484"/>
        </pc:sldMkLst>
        <pc:spChg chg="mod">
          <ac:chgData name="Shawn Nakhostin" userId="bcd068cc-180d-4a73-9c98-8d2bc65812b1" providerId="ADAL" clId="{17169632-F874-4C1F-89B8-55FA09AA5079}" dt="2022-07-06T15:25:26.555" v="3" actId="6549"/>
          <ac:spMkLst>
            <pc:docMk/>
            <pc:sldMk cId="692505837" sldId="484"/>
            <ac:spMk id="7" creationId="{00000000-0000-0000-0000-000000000000}"/>
          </ac:spMkLst>
        </pc:spChg>
      </pc:sldChg>
      <pc:sldChg chg="modSp mod modNotesTx">
        <pc:chgData name="Shawn Nakhostin" userId="bcd068cc-180d-4a73-9c98-8d2bc65812b1" providerId="ADAL" clId="{17169632-F874-4C1F-89B8-55FA09AA5079}" dt="2022-07-08T20:40:04.471" v="277" actId="6549"/>
        <pc:sldMkLst>
          <pc:docMk/>
          <pc:sldMk cId="1706162362" sldId="497"/>
        </pc:sldMkLst>
        <pc:spChg chg="mod">
          <ac:chgData name="Shawn Nakhostin" userId="bcd068cc-180d-4a73-9c98-8d2bc65812b1" providerId="ADAL" clId="{17169632-F874-4C1F-89B8-55FA09AA5079}" dt="2022-07-08T20:40:04.471" v="277" actId="6549"/>
          <ac:spMkLst>
            <pc:docMk/>
            <pc:sldMk cId="1706162362" sldId="497"/>
            <ac:spMk id="4" creationId="{39F3B317-C5A9-46E8-AA1C-9C4A5B509912}"/>
          </ac:spMkLst>
        </pc:spChg>
      </pc:sldChg>
      <pc:sldChg chg="modNotesTx">
        <pc:chgData name="Shawn Nakhostin" userId="bcd068cc-180d-4a73-9c98-8d2bc65812b1" providerId="ADAL" clId="{17169632-F874-4C1F-89B8-55FA09AA5079}" dt="2022-07-06T15:35:13.982" v="82" actId="6549"/>
        <pc:sldMkLst>
          <pc:docMk/>
          <pc:sldMk cId="2967638842" sldId="528"/>
        </pc:sldMkLst>
      </pc:sldChg>
      <pc:sldChg chg="modNotesTx">
        <pc:chgData name="Shawn Nakhostin" userId="bcd068cc-180d-4a73-9c98-8d2bc65812b1" providerId="ADAL" clId="{17169632-F874-4C1F-89B8-55FA09AA5079}" dt="2022-07-06T15:39:13.799" v="122" actId="6549"/>
        <pc:sldMkLst>
          <pc:docMk/>
          <pc:sldMk cId="2606335098" sldId="533"/>
        </pc:sldMkLst>
      </pc:sldChg>
      <pc:sldChg chg="modNotesTx">
        <pc:chgData name="Shawn Nakhostin" userId="bcd068cc-180d-4a73-9c98-8d2bc65812b1" providerId="ADAL" clId="{17169632-F874-4C1F-89B8-55FA09AA5079}" dt="2022-07-06T15:38:34.027" v="101" actId="20577"/>
        <pc:sldMkLst>
          <pc:docMk/>
          <pc:sldMk cId="1688087122" sldId="542"/>
        </pc:sldMkLst>
      </pc:sldChg>
      <pc:sldChg chg="modNotesTx">
        <pc:chgData name="Shawn Nakhostin" userId="bcd068cc-180d-4a73-9c98-8d2bc65812b1" providerId="ADAL" clId="{17169632-F874-4C1F-89B8-55FA09AA5079}" dt="2022-07-06T15:31:18.721" v="50" actId="20577"/>
        <pc:sldMkLst>
          <pc:docMk/>
          <pc:sldMk cId="1344536545" sldId="549"/>
        </pc:sldMkLst>
      </pc:sldChg>
    </pc:docChg>
  </pc:docChgLst>
  <pc:docChgLst>
    <pc:chgData name="Eldar Kuli-zade" userId="7d16575a-5b88-4f33-94ae-ca1d6002de26" providerId="ADAL" clId="{70873EED-DAF0-4220-8B21-9BD4367F7079}"/>
    <pc:docChg chg="undo custSel modSld">
      <pc:chgData name="Eldar Kuli-zade" userId="7d16575a-5b88-4f33-94ae-ca1d6002de26" providerId="ADAL" clId="{70873EED-DAF0-4220-8B21-9BD4367F7079}" dt="2020-09-26T14:15:45.225" v="18"/>
      <pc:docMkLst>
        <pc:docMk/>
      </pc:docMkLst>
      <pc:sldChg chg="modNotesTx">
        <pc:chgData name="Eldar Kuli-zade" userId="7d16575a-5b88-4f33-94ae-ca1d6002de26" providerId="ADAL" clId="{70873EED-DAF0-4220-8B21-9BD4367F7079}" dt="2020-09-26T14:13:35.506" v="16" actId="20577"/>
        <pc:sldMkLst>
          <pc:docMk/>
          <pc:sldMk cId="2395491110" sldId="367"/>
        </pc:sldMkLst>
      </pc:sldChg>
      <pc:sldChg chg="modNotesTx">
        <pc:chgData name="Eldar Kuli-zade" userId="7d16575a-5b88-4f33-94ae-ca1d6002de26" providerId="ADAL" clId="{70873EED-DAF0-4220-8B21-9BD4367F7079}" dt="2020-09-26T14:12:54.870" v="9"/>
        <pc:sldMkLst>
          <pc:docMk/>
          <pc:sldMk cId="1706162362" sldId="497"/>
        </pc:sldMkLst>
      </pc:sldChg>
      <pc:sldChg chg="modNotesTx">
        <pc:chgData name="Eldar Kuli-zade" userId="7d16575a-5b88-4f33-94ae-ca1d6002de26" providerId="ADAL" clId="{70873EED-DAF0-4220-8B21-9BD4367F7079}" dt="2020-09-26T14:14:33.839" v="17"/>
        <pc:sldMkLst>
          <pc:docMk/>
          <pc:sldMk cId="1307259536" sldId="504"/>
        </pc:sldMkLst>
      </pc:sldChg>
      <pc:sldChg chg="modNotesTx">
        <pc:chgData name="Eldar Kuli-zade" userId="7d16575a-5b88-4f33-94ae-ca1d6002de26" providerId="ADAL" clId="{70873EED-DAF0-4220-8B21-9BD4367F7079}" dt="2020-09-26T14:15:45.225" v="18"/>
        <pc:sldMkLst>
          <pc:docMk/>
          <pc:sldMk cId="1688087122" sldId="542"/>
        </pc:sldMkLst>
      </pc:sldChg>
    </pc:docChg>
  </pc:docChgLst>
  <pc:docChgLst>
    <pc:chgData name="Eldar Kuli-zade" userId="7d16575a-5b88-4f33-94ae-ca1d6002de26" providerId="ADAL" clId="{51E994C7-947B-47D1-BC11-3963C6AD4935}"/>
    <pc:docChg chg="undo redo custSel addSld delSld modSld sldOrd">
      <pc:chgData name="Eldar Kuli-zade" userId="7d16575a-5b88-4f33-94ae-ca1d6002de26" providerId="ADAL" clId="{51E994C7-947B-47D1-BC11-3963C6AD4935}" dt="2022-06-09T11:49:44.376" v="423" actId="47"/>
      <pc:docMkLst>
        <pc:docMk/>
      </pc:docMkLst>
      <pc:sldChg chg="addSp delSp modSp mod">
        <pc:chgData name="Eldar Kuli-zade" userId="7d16575a-5b88-4f33-94ae-ca1d6002de26" providerId="ADAL" clId="{51E994C7-947B-47D1-BC11-3963C6AD4935}" dt="2022-06-09T11:22:57.104" v="196" actId="14100"/>
        <pc:sldMkLst>
          <pc:docMk/>
          <pc:sldMk cId="2907493775" sldId="287"/>
        </pc:sldMkLst>
        <pc:spChg chg="add del">
          <ac:chgData name="Eldar Kuli-zade" userId="7d16575a-5b88-4f33-94ae-ca1d6002de26" providerId="ADAL" clId="{51E994C7-947B-47D1-BC11-3963C6AD4935}" dt="2022-06-09T11:21:14.055" v="170" actId="22"/>
          <ac:spMkLst>
            <pc:docMk/>
            <pc:sldMk cId="2907493775" sldId="287"/>
            <ac:spMk id="6" creationId="{8C552F5D-F425-4A5A-C126-D358FE7E3C09}"/>
          </ac:spMkLst>
        </pc:spChg>
        <pc:spChg chg="add mod">
          <ac:chgData name="Eldar Kuli-zade" userId="7d16575a-5b88-4f33-94ae-ca1d6002de26" providerId="ADAL" clId="{51E994C7-947B-47D1-BC11-3963C6AD4935}" dt="2022-06-09T11:21:29.512" v="173" actId="1076"/>
          <ac:spMkLst>
            <pc:docMk/>
            <pc:sldMk cId="2907493775" sldId="287"/>
            <ac:spMk id="7" creationId="{050AA2C4-7CCF-437D-7AA9-04DAC9D0DB35}"/>
          </ac:spMkLst>
        </pc:spChg>
        <pc:spChg chg="add del mod">
          <ac:chgData name="Eldar Kuli-zade" userId="7d16575a-5b88-4f33-94ae-ca1d6002de26" providerId="ADAL" clId="{51E994C7-947B-47D1-BC11-3963C6AD4935}" dt="2022-06-09T11:21:25.903" v="172" actId="478"/>
          <ac:spMkLst>
            <pc:docMk/>
            <pc:sldMk cId="2907493775" sldId="287"/>
            <ac:spMk id="8" creationId="{08370A40-51B5-ACEF-F71E-68622C68C183}"/>
          </ac:spMkLst>
        </pc:spChg>
        <pc:spChg chg="mod">
          <ac:chgData name="Eldar Kuli-zade" userId="7d16575a-5b88-4f33-94ae-ca1d6002de26" providerId="ADAL" clId="{51E994C7-947B-47D1-BC11-3963C6AD4935}" dt="2022-06-09T11:21:20.635" v="171"/>
          <ac:spMkLst>
            <pc:docMk/>
            <pc:sldMk cId="2907493775" sldId="287"/>
            <ac:spMk id="12" creationId="{43479105-C76F-E36A-9685-D7198368B8EE}"/>
          </ac:spMkLst>
        </pc:spChg>
        <pc:spChg chg="mod">
          <ac:chgData name="Eldar Kuli-zade" userId="7d16575a-5b88-4f33-94ae-ca1d6002de26" providerId="ADAL" clId="{51E994C7-947B-47D1-BC11-3963C6AD4935}" dt="2022-06-09T11:21:20.635" v="171"/>
          <ac:spMkLst>
            <pc:docMk/>
            <pc:sldMk cId="2907493775" sldId="287"/>
            <ac:spMk id="14" creationId="{F146C3F0-0EF7-B298-61CD-B007C3A21B35}"/>
          </ac:spMkLst>
        </pc:spChg>
        <pc:spChg chg="mod">
          <ac:chgData name="Eldar Kuli-zade" userId="7d16575a-5b88-4f33-94ae-ca1d6002de26" providerId="ADAL" clId="{51E994C7-947B-47D1-BC11-3963C6AD4935}" dt="2022-06-09T11:21:20.635" v="171"/>
          <ac:spMkLst>
            <pc:docMk/>
            <pc:sldMk cId="2907493775" sldId="287"/>
            <ac:spMk id="16" creationId="{559AD130-133F-C9E5-ACA1-BC96A1EE6115}"/>
          </ac:spMkLst>
        </pc:spChg>
        <pc:spChg chg="mod">
          <ac:chgData name="Eldar Kuli-zade" userId="7d16575a-5b88-4f33-94ae-ca1d6002de26" providerId="ADAL" clId="{51E994C7-947B-47D1-BC11-3963C6AD4935}" dt="2022-06-09T11:21:20.635" v="171"/>
          <ac:spMkLst>
            <pc:docMk/>
            <pc:sldMk cId="2907493775" sldId="287"/>
            <ac:spMk id="19" creationId="{3F6642A1-0AD7-34D1-0E43-64BBEFF03BE6}"/>
          </ac:spMkLst>
        </pc:spChg>
        <pc:spChg chg="mod">
          <ac:chgData name="Eldar Kuli-zade" userId="7d16575a-5b88-4f33-94ae-ca1d6002de26" providerId="ADAL" clId="{51E994C7-947B-47D1-BC11-3963C6AD4935}" dt="2022-06-09T11:21:20.635" v="171"/>
          <ac:spMkLst>
            <pc:docMk/>
            <pc:sldMk cId="2907493775" sldId="287"/>
            <ac:spMk id="20" creationId="{A4534D15-4128-84D6-315E-425F36104A82}"/>
          </ac:spMkLst>
        </pc:spChg>
        <pc:spChg chg="add mod">
          <ac:chgData name="Eldar Kuli-zade" userId="7d16575a-5b88-4f33-94ae-ca1d6002de26" providerId="ADAL" clId="{51E994C7-947B-47D1-BC11-3963C6AD4935}" dt="2022-06-09T11:22:11.213" v="184" actId="14100"/>
          <ac:spMkLst>
            <pc:docMk/>
            <pc:sldMk cId="2907493775" sldId="287"/>
            <ac:spMk id="21" creationId="{E58A6DC8-D910-D2F7-AA1D-066ED71B407B}"/>
          </ac:spMkLst>
        </pc:spChg>
        <pc:spChg chg="add del mod">
          <ac:chgData name="Eldar Kuli-zade" userId="7d16575a-5b88-4f33-94ae-ca1d6002de26" providerId="ADAL" clId="{51E994C7-947B-47D1-BC11-3963C6AD4935}" dt="2022-06-09T11:22:04.042" v="182" actId="478"/>
          <ac:spMkLst>
            <pc:docMk/>
            <pc:sldMk cId="2907493775" sldId="287"/>
            <ac:spMk id="22" creationId="{0B60A564-8584-B52A-7D69-88403D3CB188}"/>
          </ac:spMkLst>
        </pc:spChg>
        <pc:grpChg chg="add mod">
          <ac:chgData name="Eldar Kuli-zade" userId="7d16575a-5b88-4f33-94ae-ca1d6002de26" providerId="ADAL" clId="{51E994C7-947B-47D1-BC11-3963C6AD4935}" dt="2022-06-09T11:22:57.104" v="196" actId="14100"/>
          <ac:grpSpMkLst>
            <pc:docMk/>
            <pc:sldMk cId="2907493775" sldId="287"/>
            <ac:grpSpMk id="9" creationId="{FF7B483B-02FB-DE3D-536A-872C5C6658D1}"/>
          </ac:grpSpMkLst>
        </pc:grpChg>
        <pc:picChg chg="mod">
          <ac:chgData name="Eldar Kuli-zade" userId="7d16575a-5b88-4f33-94ae-ca1d6002de26" providerId="ADAL" clId="{51E994C7-947B-47D1-BC11-3963C6AD4935}" dt="2022-06-09T11:22:48.562" v="195" actId="14100"/>
          <ac:picMkLst>
            <pc:docMk/>
            <pc:sldMk cId="2907493775" sldId="287"/>
            <ac:picMk id="5" creationId="{4D2213B1-FA45-40AA-9005-F8AF22E3A7C6}"/>
          </ac:picMkLst>
        </pc:picChg>
        <pc:picChg chg="mod">
          <ac:chgData name="Eldar Kuli-zade" userId="7d16575a-5b88-4f33-94ae-ca1d6002de26" providerId="ADAL" clId="{51E994C7-947B-47D1-BC11-3963C6AD4935}" dt="2022-06-09T11:21:20.635" v="171"/>
          <ac:picMkLst>
            <pc:docMk/>
            <pc:sldMk cId="2907493775" sldId="287"/>
            <ac:picMk id="10" creationId="{D1A3DE70-E718-F874-702C-356BE5B5E02B}"/>
          </ac:picMkLst>
        </pc:picChg>
        <pc:picChg chg="add mod">
          <ac:chgData name="Eldar Kuli-zade" userId="7d16575a-5b88-4f33-94ae-ca1d6002de26" providerId="ADAL" clId="{51E994C7-947B-47D1-BC11-3963C6AD4935}" dt="2022-06-09T11:22:39.212" v="193" actId="1076"/>
          <ac:picMkLst>
            <pc:docMk/>
            <pc:sldMk cId="2907493775" sldId="287"/>
            <ac:picMk id="23" creationId="{A62193D7-98D3-EDA8-F922-69111950EAB1}"/>
          </ac:picMkLst>
        </pc:picChg>
        <pc:cxnChg chg="mod">
          <ac:chgData name="Eldar Kuli-zade" userId="7d16575a-5b88-4f33-94ae-ca1d6002de26" providerId="ADAL" clId="{51E994C7-947B-47D1-BC11-3963C6AD4935}" dt="2022-06-09T11:21:20.635" v="171"/>
          <ac:cxnSpMkLst>
            <pc:docMk/>
            <pc:sldMk cId="2907493775" sldId="287"/>
            <ac:cxnSpMk id="11" creationId="{5B488D1E-0E84-3DFD-1897-E0E89EDEE4B4}"/>
          </ac:cxnSpMkLst>
        </pc:cxnChg>
        <pc:cxnChg chg="mod">
          <ac:chgData name="Eldar Kuli-zade" userId="7d16575a-5b88-4f33-94ae-ca1d6002de26" providerId="ADAL" clId="{51E994C7-947B-47D1-BC11-3963C6AD4935}" dt="2022-06-09T11:21:20.635" v="171"/>
          <ac:cxnSpMkLst>
            <pc:docMk/>
            <pc:sldMk cId="2907493775" sldId="287"/>
            <ac:cxnSpMk id="13" creationId="{2C47F19C-204A-AFEB-8815-BEBFDD6531BE}"/>
          </ac:cxnSpMkLst>
        </pc:cxnChg>
        <pc:cxnChg chg="mod">
          <ac:chgData name="Eldar Kuli-zade" userId="7d16575a-5b88-4f33-94ae-ca1d6002de26" providerId="ADAL" clId="{51E994C7-947B-47D1-BC11-3963C6AD4935}" dt="2022-06-09T11:21:20.635" v="171"/>
          <ac:cxnSpMkLst>
            <pc:docMk/>
            <pc:sldMk cId="2907493775" sldId="287"/>
            <ac:cxnSpMk id="15" creationId="{FDBFA652-F715-4522-06C3-A75D53B13BD6}"/>
          </ac:cxnSpMkLst>
        </pc:cxnChg>
        <pc:cxnChg chg="mod">
          <ac:chgData name="Eldar Kuli-zade" userId="7d16575a-5b88-4f33-94ae-ca1d6002de26" providerId="ADAL" clId="{51E994C7-947B-47D1-BC11-3963C6AD4935}" dt="2022-06-09T11:21:20.635" v="171"/>
          <ac:cxnSpMkLst>
            <pc:docMk/>
            <pc:sldMk cId="2907493775" sldId="287"/>
            <ac:cxnSpMk id="17" creationId="{8C98BAD1-D7CB-152A-C25E-9A8FC7B29D0C}"/>
          </ac:cxnSpMkLst>
        </pc:cxnChg>
        <pc:cxnChg chg="mod">
          <ac:chgData name="Eldar Kuli-zade" userId="7d16575a-5b88-4f33-94ae-ca1d6002de26" providerId="ADAL" clId="{51E994C7-947B-47D1-BC11-3963C6AD4935}" dt="2022-06-09T11:21:20.635" v="171"/>
          <ac:cxnSpMkLst>
            <pc:docMk/>
            <pc:sldMk cId="2907493775" sldId="287"/>
            <ac:cxnSpMk id="18" creationId="{FC7476E8-8545-9AC1-96CB-634ADD2100F6}"/>
          </ac:cxnSpMkLst>
        </pc:cxnChg>
      </pc:sldChg>
      <pc:sldChg chg="del">
        <pc:chgData name="Eldar Kuli-zade" userId="7d16575a-5b88-4f33-94ae-ca1d6002de26" providerId="ADAL" clId="{51E994C7-947B-47D1-BC11-3963C6AD4935}" dt="2022-06-09T11:23:18.715" v="197" actId="47"/>
        <pc:sldMkLst>
          <pc:docMk/>
          <pc:sldMk cId="1232535641" sldId="288"/>
        </pc:sldMkLst>
      </pc:sldChg>
      <pc:sldChg chg="del">
        <pc:chgData name="Eldar Kuli-zade" userId="7d16575a-5b88-4f33-94ae-ca1d6002de26" providerId="ADAL" clId="{51E994C7-947B-47D1-BC11-3963C6AD4935}" dt="2022-06-09T11:23:19.398" v="198" actId="47"/>
        <pc:sldMkLst>
          <pc:docMk/>
          <pc:sldMk cId="1063315081" sldId="289"/>
        </pc:sldMkLst>
      </pc:sldChg>
      <pc:sldChg chg="del mod modShow">
        <pc:chgData name="Eldar Kuli-zade" userId="7d16575a-5b88-4f33-94ae-ca1d6002de26" providerId="ADAL" clId="{51E994C7-947B-47D1-BC11-3963C6AD4935}" dt="2022-06-09T11:33:15.462" v="299" actId="47"/>
        <pc:sldMkLst>
          <pc:docMk/>
          <pc:sldMk cId="4140424661" sldId="294"/>
        </pc:sldMkLst>
      </pc:sldChg>
      <pc:sldChg chg="modSp mod">
        <pc:chgData name="Eldar Kuli-zade" userId="7d16575a-5b88-4f33-94ae-ca1d6002de26" providerId="ADAL" clId="{51E994C7-947B-47D1-BC11-3963C6AD4935}" dt="2022-06-08T09:55:36.047" v="72" actId="1076"/>
        <pc:sldMkLst>
          <pc:docMk/>
          <pc:sldMk cId="692505837" sldId="484"/>
        </pc:sldMkLst>
        <pc:spChg chg="mod">
          <ac:chgData name="Eldar Kuli-zade" userId="7d16575a-5b88-4f33-94ae-ca1d6002de26" providerId="ADAL" clId="{51E994C7-947B-47D1-BC11-3963C6AD4935}" dt="2022-06-08T09:52:29.877" v="3" actId="20577"/>
          <ac:spMkLst>
            <pc:docMk/>
            <pc:sldMk cId="692505837" sldId="484"/>
            <ac:spMk id="6" creationId="{00000000-0000-0000-0000-000000000000}"/>
          </ac:spMkLst>
        </pc:spChg>
        <pc:spChg chg="mod">
          <ac:chgData name="Eldar Kuli-zade" userId="7d16575a-5b88-4f33-94ae-ca1d6002de26" providerId="ADAL" clId="{51E994C7-947B-47D1-BC11-3963C6AD4935}" dt="2022-06-08T09:55:36.047" v="72" actId="1076"/>
          <ac:spMkLst>
            <pc:docMk/>
            <pc:sldMk cId="692505837" sldId="484"/>
            <ac:spMk id="7" creationId="{00000000-0000-0000-0000-000000000000}"/>
          </ac:spMkLst>
        </pc:spChg>
      </pc:sldChg>
      <pc:sldChg chg="delSp modSp del mod">
        <pc:chgData name="Eldar Kuli-zade" userId="7d16575a-5b88-4f33-94ae-ca1d6002de26" providerId="ADAL" clId="{51E994C7-947B-47D1-BC11-3963C6AD4935}" dt="2022-06-08T09:56:25.081" v="73" actId="47"/>
        <pc:sldMkLst>
          <pc:docMk/>
          <pc:sldMk cId="2161214719" sldId="485"/>
        </pc:sldMkLst>
        <pc:spChg chg="del mod">
          <ac:chgData name="Eldar Kuli-zade" userId="7d16575a-5b88-4f33-94ae-ca1d6002de26" providerId="ADAL" clId="{51E994C7-947B-47D1-BC11-3963C6AD4935}" dt="2022-06-08T09:52:33.651" v="6"/>
          <ac:spMkLst>
            <pc:docMk/>
            <pc:sldMk cId="2161214719" sldId="485"/>
            <ac:spMk id="7" creationId="{00000000-0000-0000-0000-000000000000}"/>
          </ac:spMkLst>
        </pc:spChg>
      </pc:sldChg>
      <pc:sldChg chg="delSp modSp del mod">
        <pc:chgData name="Eldar Kuli-zade" userId="7d16575a-5b88-4f33-94ae-ca1d6002de26" providerId="ADAL" clId="{51E994C7-947B-47D1-BC11-3963C6AD4935}" dt="2022-06-08T09:56:25.081" v="73" actId="47"/>
        <pc:sldMkLst>
          <pc:docMk/>
          <pc:sldMk cId="4247209168" sldId="486"/>
        </pc:sldMkLst>
        <pc:spChg chg="del mod">
          <ac:chgData name="Eldar Kuli-zade" userId="7d16575a-5b88-4f33-94ae-ca1d6002de26" providerId="ADAL" clId="{51E994C7-947B-47D1-BC11-3963C6AD4935}" dt="2022-06-08T09:52:39.618" v="11"/>
          <ac:spMkLst>
            <pc:docMk/>
            <pc:sldMk cId="4247209168" sldId="486"/>
            <ac:spMk id="7" creationId="{00000000-0000-0000-0000-000000000000}"/>
          </ac:spMkLst>
        </pc:spChg>
      </pc:sldChg>
      <pc:sldChg chg="delSp modSp del mod">
        <pc:chgData name="Eldar Kuli-zade" userId="7d16575a-5b88-4f33-94ae-ca1d6002de26" providerId="ADAL" clId="{51E994C7-947B-47D1-BC11-3963C6AD4935}" dt="2022-06-08T09:56:25.081" v="73" actId="47"/>
        <pc:sldMkLst>
          <pc:docMk/>
          <pc:sldMk cId="1083966558" sldId="487"/>
        </pc:sldMkLst>
        <pc:spChg chg="del mod">
          <ac:chgData name="Eldar Kuli-zade" userId="7d16575a-5b88-4f33-94ae-ca1d6002de26" providerId="ADAL" clId="{51E994C7-947B-47D1-BC11-3963C6AD4935}" dt="2022-06-08T09:52:44.666" v="16"/>
          <ac:spMkLst>
            <pc:docMk/>
            <pc:sldMk cId="1083966558" sldId="487"/>
            <ac:spMk id="7" creationId="{00000000-0000-0000-0000-000000000000}"/>
          </ac:spMkLst>
        </pc:spChg>
      </pc:sldChg>
      <pc:sldChg chg="delSp modSp del mod">
        <pc:chgData name="Eldar Kuli-zade" userId="7d16575a-5b88-4f33-94ae-ca1d6002de26" providerId="ADAL" clId="{51E994C7-947B-47D1-BC11-3963C6AD4935}" dt="2022-06-08T09:56:25.081" v="73" actId="47"/>
        <pc:sldMkLst>
          <pc:docMk/>
          <pc:sldMk cId="3775554891" sldId="488"/>
        </pc:sldMkLst>
        <pc:spChg chg="del mod">
          <ac:chgData name="Eldar Kuli-zade" userId="7d16575a-5b88-4f33-94ae-ca1d6002de26" providerId="ADAL" clId="{51E994C7-947B-47D1-BC11-3963C6AD4935}" dt="2022-06-08T09:52:50.176" v="21"/>
          <ac:spMkLst>
            <pc:docMk/>
            <pc:sldMk cId="3775554891" sldId="488"/>
            <ac:spMk id="7" creationId="{00000000-0000-0000-0000-000000000000}"/>
          </ac:spMkLst>
        </pc:spChg>
      </pc:sldChg>
      <pc:sldChg chg="addSp delSp modSp mod">
        <pc:chgData name="Eldar Kuli-zade" userId="7d16575a-5b88-4f33-94ae-ca1d6002de26" providerId="ADAL" clId="{51E994C7-947B-47D1-BC11-3963C6AD4935}" dt="2022-06-09T11:27:33.378" v="212" actId="6549"/>
        <pc:sldMkLst>
          <pc:docMk/>
          <pc:sldMk cId="556207357" sldId="492"/>
        </pc:sldMkLst>
        <pc:spChg chg="mod">
          <ac:chgData name="Eldar Kuli-zade" userId="7d16575a-5b88-4f33-94ae-ca1d6002de26" providerId="ADAL" clId="{51E994C7-947B-47D1-BC11-3963C6AD4935}" dt="2022-06-09T11:27:33.378" v="212" actId="6549"/>
          <ac:spMkLst>
            <pc:docMk/>
            <pc:sldMk cId="556207357" sldId="492"/>
            <ac:spMk id="2" creationId="{65665BD8-348F-4222-8816-1B96174002C2}"/>
          </ac:spMkLst>
        </pc:spChg>
        <pc:spChg chg="add del mod">
          <ac:chgData name="Eldar Kuli-zade" userId="7d16575a-5b88-4f33-94ae-ca1d6002de26" providerId="ADAL" clId="{51E994C7-947B-47D1-BC11-3963C6AD4935}" dt="2022-06-09T11:27:12.946" v="207" actId="22"/>
          <ac:spMkLst>
            <pc:docMk/>
            <pc:sldMk cId="556207357" sldId="492"/>
            <ac:spMk id="5" creationId="{D9808DE7-5915-5A43-B67A-4B417E4C1BEE}"/>
          </ac:spMkLst>
        </pc:spChg>
      </pc:sldChg>
      <pc:sldChg chg="add del mod modShow">
        <pc:chgData name="Eldar Kuli-zade" userId="7d16575a-5b88-4f33-94ae-ca1d6002de26" providerId="ADAL" clId="{51E994C7-947B-47D1-BC11-3963C6AD4935}" dt="2022-06-09T11:33:56.817" v="304" actId="47"/>
        <pc:sldMkLst>
          <pc:docMk/>
          <pc:sldMk cId="514853052" sldId="493"/>
        </pc:sldMkLst>
      </pc:sldChg>
      <pc:sldChg chg="modSp mod modShow">
        <pc:chgData name="Eldar Kuli-zade" userId="7d16575a-5b88-4f33-94ae-ca1d6002de26" providerId="ADAL" clId="{51E994C7-947B-47D1-BC11-3963C6AD4935}" dt="2022-06-09T11:33:00.050" v="296"/>
        <pc:sldMkLst>
          <pc:docMk/>
          <pc:sldMk cId="1655975236" sldId="494"/>
        </pc:sldMkLst>
        <pc:spChg chg="mod">
          <ac:chgData name="Eldar Kuli-zade" userId="7d16575a-5b88-4f33-94ae-ca1d6002de26" providerId="ADAL" clId="{51E994C7-947B-47D1-BC11-3963C6AD4935}" dt="2022-06-09T11:33:00.050" v="296"/>
          <ac:spMkLst>
            <pc:docMk/>
            <pc:sldMk cId="1655975236" sldId="494"/>
            <ac:spMk id="2" creationId="{65665BD8-348F-4222-8816-1B96174002C2}"/>
          </ac:spMkLst>
        </pc:spChg>
        <pc:spChg chg="mod">
          <ac:chgData name="Eldar Kuli-zade" userId="7d16575a-5b88-4f33-94ae-ca1d6002de26" providerId="ADAL" clId="{51E994C7-947B-47D1-BC11-3963C6AD4935}" dt="2022-06-09T11:28:10.815" v="217" actId="20577"/>
          <ac:spMkLst>
            <pc:docMk/>
            <pc:sldMk cId="1655975236" sldId="494"/>
            <ac:spMk id="3" creationId="{580D4C72-EBCD-4AF9-84E5-6FD8B7A32DAE}"/>
          </ac:spMkLst>
        </pc:spChg>
      </pc:sldChg>
      <pc:sldChg chg="add del mod modShow">
        <pc:chgData name="Eldar Kuli-zade" userId="7d16575a-5b88-4f33-94ae-ca1d6002de26" providerId="ADAL" clId="{51E994C7-947B-47D1-BC11-3963C6AD4935}" dt="2022-06-09T11:33:56.817" v="304" actId="47"/>
        <pc:sldMkLst>
          <pc:docMk/>
          <pc:sldMk cId="1839881769" sldId="495"/>
        </pc:sldMkLst>
      </pc:sldChg>
      <pc:sldChg chg="ord">
        <pc:chgData name="Eldar Kuli-zade" userId="7d16575a-5b88-4f33-94ae-ca1d6002de26" providerId="ADAL" clId="{51E994C7-947B-47D1-BC11-3963C6AD4935}" dt="2022-06-09T11:33:27.748" v="303"/>
        <pc:sldMkLst>
          <pc:docMk/>
          <pc:sldMk cId="945466927" sldId="496"/>
        </pc:sldMkLst>
      </pc:sldChg>
      <pc:sldChg chg="modSp mod">
        <pc:chgData name="Eldar Kuli-zade" userId="7d16575a-5b88-4f33-94ae-ca1d6002de26" providerId="ADAL" clId="{51E994C7-947B-47D1-BC11-3963C6AD4935}" dt="2022-06-09T11:15:18.045" v="168" actId="20577"/>
        <pc:sldMkLst>
          <pc:docMk/>
          <pc:sldMk cId="1706162362" sldId="497"/>
        </pc:sldMkLst>
        <pc:spChg chg="mod">
          <ac:chgData name="Eldar Kuli-zade" userId="7d16575a-5b88-4f33-94ae-ca1d6002de26" providerId="ADAL" clId="{51E994C7-947B-47D1-BC11-3963C6AD4935}" dt="2022-06-09T11:14:24.498" v="141"/>
          <ac:spMkLst>
            <pc:docMk/>
            <pc:sldMk cId="1706162362" sldId="497"/>
            <ac:spMk id="3" creationId="{DFC1D166-7A1F-4F3F-9BA4-CF2CB8B84815}"/>
          </ac:spMkLst>
        </pc:spChg>
        <pc:spChg chg="mod">
          <ac:chgData name="Eldar Kuli-zade" userId="7d16575a-5b88-4f33-94ae-ca1d6002de26" providerId="ADAL" clId="{51E994C7-947B-47D1-BC11-3963C6AD4935}" dt="2022-06-09T11:15:18.045" v="168" actId="20577"/>
          <ac:spMkLst>
            <pc:docMk/>
            <pc:sldMk cId="1706162362" sldId="497"/>
            <ac:spMk id="4" creationId="{39F3B317-C5A9-46E8-AA1C-9C4A5B509912}"/>
          </ac:spMkLst>
        </pc:spChg>
      </pc:sldChg>
      <pc:sldChg chg="del">
        <pc:chgData name="Eldar Kuli-zade" userId="7d16575a-5b88-4f33-94ae-ca1d6002de26" providerId="ADAL" clId="{51E994C7-947B-47D1-BC11-3963C6AD4935}" dt="2022-06-09T11:14:52.346" v="155" actId="47"/>
        <pc:sldMkLst>
          <pc:docMk/>
          <pc:sldMk cId="1307259536" sldId="504"/>
        </pc:sldMkLst>
      </pc:sldChg>
      <pc:sldChg chg="del">
        <pc:chgData name="Eldar Kuli-zade" userId="7d16575a-5b88-4f33-94ae-ca1d6002de26" providerId="ADAL" clId="{51E994C7-947B-47D1-BC11-3963C6AD4935}" dt="2022-06-08T10:36:03.806" v="79" actId="47"/>
        <pc:sldMkLst>
          <pc:docMk/>
          <pc:sldMk cId="2007697928" sldId="511"/>
        </pc:sldMkLst>
      </pc:sldChg>
      <pc:sldChg chg="del">
        <pc:chgData name="Eldar Kuli-zade" userId="7d16575a-5b88-4f33-94ae-ca1d6002de26" providerId="ADAL" clId="{51E994C7-947B-47D1-BC11-3963C6AD4935}" dt="2022-06-08T10:36:02.593" v="78" actId="47"/>
        <pc:sldMkLst>
          <pc:docMk/>
          <pc:sldMk cId="1604667622" sldId="514"/>
        </pc:sldMkLst>
      </pc:sldChg>
      <pc:sldChg chg="del">
        <pc:chgData name="Eldar Kuli-zade" userId="7d16575a-5b88-4f33-94ae-ca1d6002de26" providerId="ADAL" clId="{51E994C7-947B-47D1-BC11-3963C6AD4935}" dt="2022-06-08T10:35:59.372" v="76" actId="47"/>
        <pc:sldMkLst>
          <pc:docMk/>
          <pc:sldMk cId="4045485298" sldId="516"/>
        </pc:sldMkLst>
      </pc:sldChg>
      <pc:sldChg chg="del">
        <pc:chgData name="Eldar Kuli-zade" userId="7d16575a-5b88-4f33-94ae-ca1d6002de26" providerId="ADAL" clId="{51E994C7-947B-47D1-BC11-3963C6AD4935}" dt="2022-06-08T10:35:57.461" v="75" actId="47"/>
        <pc:sldMkLst>
          <pc:docMk/>
          <pc:sldMk cId="4120778488" sldId="517"/>
        </pc:sldMkLst>
      </pc:sldChg>
      <pc:sldChg chg="del">
        <pc:chgData name="Eldar Kuli-zade" userId="7d16575a-5b88-4f33-94ae-ca1d6002de26" providerId="ADAL" clId="{51E994C7-947B-47D1-BC11-3963C6AD4935}" dt="2022-06-08T10:36:01.324" v="77" actId="47"/>
        <pc:sldMkLst>
          <pc:docMk/>
          <pc:sldMk cId="3199466795" sldId="518"/>
        </pc:sldMkLst>
      </pc:sldChg>
      <pc:sldChg chg="del">
        <pc:chgData name="Eldar Kuli-zade" userId="7d16575a-5b88-4f33-94ae-ca1d6002de26" providerId="ADAL" clId="{51E994C7-947B-47D1-BC11-3963C6AD4935}" dt="2022-06-09T11:14:54.117" v="156" actId="47"/>
        <pc:sldMkLst>
          <pc:docMk/>
          <pc:sldMk cId="2428236518" sldId="519"/>
        </pc:sldMkLst>
      </pc:sldChg>
      <pc:sldChg chg="modSp mod">
        <pc:chgData name="Eldar Kuli-zade" userId="7d16575a-5b88-4f33-94ae-ca1d6002de26" providerId="ADAL" clId="{51E994C7-947B-47D1-BC11-3963C6AD4935}" dt="2022-06-09T11:49:35.683" v="422" actId="6549"/>
        <pc:sldMkLst>
          <pc:docMk/>
          <pc:sldMk cId="1234520840" sldId="524"/>
        </pc:sldMkLst>
        <pc:spChg chg="mod">
          <ac:chgData name="Eldar Kuli-zade" userId="7d16575a-5b88-4f33-94ae-ca1d6002de26" providerId="ADAL" clId="{51E994C7-947B-47D1-BC11-3963C6AD4935}" dt="2022-06-09T11:49:35.683" v="422" actId="6549"/>
          <ac:spMkLst>
            <pc:docMk/>
            <pc:sldMk cId="1234520840" sldId="524"/>
            <ac:spMk id="2" creationId="{65665BD8-348F-4222-8816-1B96174002C2}"/>
          </ac:spMkLst>
        </pc:spChg>
      </pc:sldChg>
      <pc:sldChg chg="del">
        <pc:chgData name="Eldar Kuli-zade" userId="7d16575a-5b88-4f33-94ae-ca1d6002de26" providerId="ADAL" clId="{51E994C7-947B-47D1-BC11-3963C6AD4935}" dt="2022-06-09T11:49:44.376" v="423" actId="47"/>
        <pc:sldMkLst>
          <pc:docMk/>
          <pc:sldMk cId="1212896003" sldId="525"/>
        </pc:sldMkLst>
      </pc:sldChg>
      <pc:sldChg chg="modSp mod">
        <pc:chgData name="Eldar Kuli-zade" userId="7d16575a-5b88-4f33-94ae-ca1d6002de26" providerId="ADAL" clId="{51E994C7-947B-47D1-BC11-3963C6AD4935}" dt="2022-06-08T11:41:54.977" v="105" actId="1076"/>
        <pc:sldMkLst>
          <pc:docMk/>
          <pc:sldMk cId="2967638842" sldId="528"/>
        </pc:sldMkLst>
        <pc:spChg chg="mod">
          <ac:chgData name="Eldar Kuli-zade" userId="7d16575a-5b88-4f33-94ae-ca1d6002de26" providerId="ADAL" clId="{51E994C7-947B-47D1-BC11-3963C6AD4935}" dt="2022-06-08T11:39:03.519" v="101" actId="6549"/>
          <ac:spMkLst>
            <pc:docMk/>
            <pc:sldMk cId="2967638842" sldId="528"/>
            <ac:spMk id="6" creationId="{00000000-0000-0000-0000-000000000000}"/>
          </ac:spMkLst>
        </pc:spChg>
        <pc:spChg chg="mod">
          <ac:chgData name="Eldar Kuli-zade" userId="7d16575a-5b88-4f33-94ae-ca1d6002de26" providerId="ADAL" clId="{51E994C7-947B-47D1-BC11-3963C6AD4935}" dt="2022-06-08T11:41:54.977" v="105" actId="1076"/>
          <ac:spMkLst>
            <pc:docMk/>
            <pc:sldMk cId="2967638842" sldId="528"/>
            <ac:spMk id="7" creationId="{00000000-0000-0000-0000-000000000000}"/>
          </ac:spMkLst>
        </pc:spChg>
      </pc:sldChg>
      <pc:sldChg chg="delSp modSp del mod">
        <pc:chgData name="Eldar Kuli-zade" userId="7d16575a-5b88-4f33-94ae-ca1d6002de26" providerId="ADAL" clId="{51E994C7-947B-47D1-BC11-3963C6AD4935}" dt="2022-06-08T11:38:59.964" v="99" actId="47"/>
        <pc:sldMkLst>
          <pc:docMk/>
          <pc:sldMk cId="159063389" sldId="529"/>
        </pc:sldMkLst>
        <pc:spChg chg="del mod">
          <ac:chgData name="Eldar Kuli-zade" userId="7d16575a-5b88-4f33-94ae-ca1d6002de26" providerId="ADAL" clId="{51E994C7-947B-47D1-BC11-3963C6AD4935}" dt="2022-06-08T11:38:29.743" v="82"/>
          <ac:spMkLst>
            <pc:docMk/>
            <pc:sldMk cId="159063389" sldId="529"/>
            <ac:spMk id="7" creationId="{00000000-0000-0000-0000-000000000000}"/>
          </ac:spMkLst>
        </pc:spChg>
      </pc:sldChg>
      <pc:sldChg chg="delSp modSp del mod">
        <pc:chgData name="Eldar Kuli-zade" userId="7d16575a-5b88-4f33-94ae-ca1d6002de26" providerId="ADAL" clId="{51E994C7-947B-47D1-BC11-3963C6AD4935}" dt="2022-06-08T11:38:59.964" v="99" actId="47"/>
        <pc:sldMkLst>
          <pc:docMk/>
          <pc:sldMk cId="101586171" sldId="530"/>
        </pc:sldMkLst>
        <pc:spChg chg="del mod">
          <ac:chgData name="Eldar Kuli-zade" userId="7d16575a-5b88-4f33-94ae-ca1d6002de26" providerId="ADAL" clId="{51E994C7-947B-47D1-BC11-3963C6AD4935}" dt="2022-06-08T11:38:35.823" v="87"/>
          <ac:spMkLst>
            <pc:docMk/>
            <pc:sldMk cId="101586171" sldId="530"/>
            <ac:spMk id="7" creationId="{00000000-0000-0000-0000-000000000000}"/>
          </ac:spMkLst>
        </pc:spChg>
      </pc:sldChg>
      <pc:sldChg chg="delSp modSp del mod">
        <pc:chgData name="Eldar Kuli-zade" userId="7d16575a-5b88-4f33-94ae-ca1d6002de26" providerId="ADAL" clId="{51E994C7-947B-47D1-BC11-3963C6AD4935}" dt="2022-06-08T11:38:59.964" v="99" actId="47"/>
        <pc:sldMkLst>
          <pc:docMk/>
          <pc:sldMk cId="1572896237" sldId="531"/>
        </pc:sldMkLst>
        <pc:spChg chg="del mod">
          <ac:chgData name="Eldar Kuli-zade" userId="7d16575a-5b88-4f33-94ae-ca1d6002de26" providerId="ADAL" clId="{51E994C7-947B-47D1-BC11-3963C6AD4935}" dt="2022-06-08T11:38:41.309" v="92"/>
          <ac:spMkLst>
            <pc:docMk/>
            <pc:sldMk cId="1572896237" sldId="531"/>
            <ac:spMk id="7" creationId="{00000000-0000-0000-0000-000000000000}"/>
          </ac:spMkLst>
        </pc:spChg>
      </pc:sldChg>
      <pc:sldChg chg="modSp mod">
        <pc:chgData name="Eldar Kuli-zade" userId="7d16575a-5b88-4f33-94ae-ca1d6002de26" providerId="ADAL" clId="{51E994C7-947B-47D1-BC11-3963C6AD4935}" dt="2022-06-09T10:35:59.365" v="139" actId="1036"/>
        <pc:sldMkLst>
          <pc:docMk/>
          <pc:sldMk cId="2606335098" sldId="533"/>
        </pc:sldMkLst>
        <pc:spChg chg="mod">
          <ac:chgData name="Eldar Kuli-zade" userId="7d16575a-5b88-4f33-94ae-ca1d6002de26" providerId="ADAL" clId="{51E994C7-947B-47D1-BC11-3963C6AD4935}" dt="2022-06-09T10:35:59.365" v="139" actId="1036"/>
          <ac:spMkLst>
            <pc:docMk/>
            <pc:sldMk cId="2606335098" sldId="533"/>
            <ac:spMk id="3" creationId="{DFC1D166-7A1F-4F3F-9BA4-CF2CB8B84815}"/>
          </ac:spMkLst>
        </pc:spChg>
      </pc:sldChg>
      <pc:sldChg chg="modSp mod">
        <pc:chgData name="Eldar Kuli-zade" userId="7d16575a-5b88-4f33-94ae-ca1d6002de26" providerId="ADAL" clId="{51E994C7-947B-47D1-BC11-3963C6AD4935}" dt="2022-06-08T11:42:23.897" v="137" actId="20577"/>
        <pc:sldMkLst>
          <pc:docMk/>
          <pc:sldMk cId="1688087122" sldId="542"/>
        </pc:sldMkLst>
        <pc:spChg chg="mod">
          <ac:chgData name="Eldar Kuli-zade" userId="7d16575a-5b88-4f33-94ae-ca1d6002de26" providerId="ADAL" clId="{51E994C7-947B-47D1-BC11-3963C6AD4935}" dt="2022-06-08T11:42:14.907" v="126" actId="122"/>
          <ac:spMkLst>
            <pc:docMk/>
            <pc:sldMk cId="1688087122" sldId="542"/>
            <ac:spMk id="3" creationId="{DFC1D166-7A1F-4F3F-9BA4-CF2CB8B84815}"/>
          </ac:spMkLst>
        </pc:spChg>
        <pc:spChg chg="mod">
          <ac:chgData name="Eldar Kuli-zade" userId="7d16575a-5b88-4f33-94ae-ca1d6002de26" providerId="ADAL" clId="{51E994C7-947B-47D1-BC11-3963C6AD4935}" dt="2022-06-08T11:42:23.897" v="137" actId="20577"/>
          <ac:spMkLst>
            <pc:docMk/>
            <pc:sldMk cId="1688087122" sldId="542"/>
            <ac:spMk id="4" creationId="{39F3B317-C5A9-46E8-AA1C-9C4A5B509912}"/>
          </ac:spMkLst>
        </pc:spChg>
      </pc:sldChg>
      <pc:sldChg chg="add">
        <pc:chgData name="Eldar Kuli-zade" userId="7d16575a-5b88-4f33-94ae-ca1d6002de26" providerId="ADAL" clId="{51E994C7-947B-47D1-BC11-3963C6AD4935}" dt="2022-06-08T10:35:55.124" v="74"/>
        <pc:sldMkLst>
          <pc:docMk/>
          <pc:sldMk cId="1344536545" sldId="549"/>
        </pc:sldMkLst>
      </pc:sldChg>
      <pc:sldChg chg="add del mod modShow">
        <pc:chgData name="Eldar Kuli-zade" userId="7d16575a-5b88-4f33-94ae-ca1d6002de26" providerId="ADAL" clId="{51E994C7-947B-47D1-BC11-3963C6AD4935}" dt="2022-06-09T11:33:56.817" v="304" actId="47"/>
        <pc:sldMkLst>
          <pc:docMk/>
          <pc:sldMk cId="3267119265" sldId="550"/>
        </pc:sldMkLst>
      </pc:sldChg>
      <pc:sldChg chg="add del mod modShow">
        <pc:chgData name="Eldar Kuli-zade" userId="7d16575a-5b88-4f33-94ae-ca1d6002de26" providerId="ADAL" clId="{51E994C7-947B-47D1-BC11-3963C6AD4935}" dt="2022-06-09T11:33:56.817" v="304" actId="47"/>
        <pc:sldMkLst>
          <pc:docMk/>
          <pc:sldMk cId="1260506110" sldId="551"/>
        </pc:sldMkLst>
      </pc:sldChg>
    </pc:docChg>
  </pc:docChgLst>
  <pc:docChgLst>
    <pc:chgData name="Shawn Nakhostin" userId="bcd068cc-180d-4a73-9c98-8d2bc65812b1" providerId="ADAL" clId="{5ABDD472-95EC-49ED-A121-1406DC6F0F4B}"/>
    <pc:docChg chg="delSld modSld">
      <pc:chgData name="Shawn Nakhostin" userId="bcd068cc-180d-4a73-9c98-8d2bc65812b1" providerId="ADAL" clId="{5ABDD472-95EC-49ED-A121-1406DC6F0F4B}" dt="2022-06-18T10:26:11.789" v="73" actId="20577"/>
      <pc:docMkLst>
        <pc:docMk/>
      </pc:docMkLst>
      <pc:sldChg chg="addSp modSp mod">
        <pc:chgData name="Shawn Nakhostin" userId="bcd068cc-180d-4a73-9c98-8d2bc65812b1" providerId="ADAL" clId="{5ABDD472-95EC-49ED-A121-1406DC6F0F4B}" dt="2022-06-18T10:25:34.049" v="54" actId="20577"/>
        <pc:sldMkLst>
          <pc:docMk/>
          <pc:sldMk cId="416787731" sldId="521"/>
        </pc:sldMkLst>
        <pc:spChg chg="add mod">
          <ac:chgData name="Shawn Nakhostin" userId="bcd068cc-180d-4a73-9c98-8d2bc65812b1" providerId="ADAL" clId="{5ABDD472-95EC-49ED-A121-1406DC6F0F4B}" dt="2022-06-18T10:25:34.049" v="54" actId="20577"/>
          <ac:spMkLst>
            <pc:docMk/>
            <pc:sldMk cId="416787731" sldId="521"/>
            <ac:spMk id="4" creationId="{6922E4FE-98CB-E98C-CAF9-072A1F79D2E6}"/>
          </ac:spMkLst>
        </pc:spChg>
        <pc:spChg chg="add mod">
          <ac:chgData name="Shawn Nakhostin" userId="bcd068cc-180d-4a73-9c98-8d2bc65812b1" providerId="ADAL" clId="{5ABDD472-95EC-49ED-A121-1406DC6F0F4B}" dt="2022-06-18T10:25:17.563" v="8" actId="1076"/>
          <ac:spMkLst>
            <pc:docMk/>
            <pc:sldMk cId="416787731" sldId="521"/>
            <ac:spMk id="7" creationId="{E0E76FC5-7A6D-AA02-56C6-95B6C0BB164B}"/>
          </ac:spMkLst>
        </pc:spChg>
        <pc:grpChg chg="mod">
          <ac:chgData name="Shawn Nakhostin" userId="bcd068cc-180d-4a73-9c98-8d2bc65812b1" providerId="ADAL" clId="{5ABDD472-95EC-49ED-A121-1406DC6F0F4B}" dt="2022-06-18T10:24:25.210" v="4" actId="1076"/>
          <ac:grpSpMkLst>
            <pc:docMk/>
            <pc:sldMk cId="416787731" sldId="521"/>
            <ac:grpSpMk id="10" creationId="{9BE5D528-3C52-45A5-B750-A424A48FD735}"/>
          </ac:grpSpMkLst>
        </pc:grpChg>
        <pc:grpChg chg="mod">
          <ac:chgData name="Shawn Nakhostin" userId="bcd068cc-180d-4a73-9c98-8d2bc65812b1" providerId="ADAL" clId="{5ABDD472-95EC-49ED-A121-1406DC6F0F4B}" dt="2022-06-18T10:24:25.210" v="4" actId="1076"/>
          <ac:grpSpMkLst>
            <pc:docMk/>
            <pc:sldMk cId="416787731" sldId="521"/>
            <ac:grpSpMk id="13" creationId="{1AC9DBE4-DF86-4C55-BA33-23FF2471EDB1}"/>
          </ac:grpSpMkLst>
        </pc:grpChg>
        <pc:grpChg chg="mod">
          <ac:chgData name="Shawn Nakhostin" userId="bcd068cc-180d-4a73-9c98-8d2bc65812b1" providerId="ADAL" clId="{5ABDD472-95EC-49ED-A121-1406DC6F0F4B}" dt="2022-06-18T10:24:25.210" v="4" actId="1076"/>
          <ac:grpSpMkLst>
            <pc:docMk/>
            <pc:sldMk cId="416787731" sldId="521"/>
            <ac:grpSpMk id="16" creationId="{C4D92D6D-F768-49B2-8BD2-4368826595D8}"/>
          </ac:grpSpMkLst>
        </pc:grpChg>
        <pc:grpChg chg="mod">
          <ac:chgData name="Shawn Nakhostin" userId="bcd068cc-180d-4a73-9c98-8d2bc65812b1" providerId="ADAL" clId="{5ABDD472-95EC-49ED-A121-1406DC6F0F4B}" dt="2022-06-18T10:24:25.210" v="4" actId="1076"/>
          <ac:grpSpMkLst>
            <pc:docMk/>
            <pc:sldMk cId="416787731" sldId="521"/>
            <ac:grpSpMk id="18" creationId="{8BFE8611-8C7C-4808-82BD-B4DC61ED4C0C}"/>
          </ac:grpSpMkLst>
        </pc:grpChg>
      </pc:sldChg>
      <pc:sldChg chg="del mod modShow">
        <pc:chgData name="Shawn Nakhostin" userId="bcd068cc-180d-4a73-9c98-8d2bc65812b1" providerId="ADAL" clId="{5ABDD472-95EC-49ED-A121-1406DC6F0F4B}" dt="2022-06-18T10:22:32.904" v="2" actId="47"/>
        <pc:sldMkLst>
          <pc:docMk/>
          <pc:sldMk cId="1798670557" sldId="522"/>
        </pc:sldMkLst>
      </pc:sldChg>
      <pc:sldChg chg="del mod modShow">
        <pc:chgData name="Shawn Nakhostin" userId="bcd068cc-180d-4a73-9c98-8d2bc65812b1" providerId="ADAL" clId="{5ABDD472-95EC-49ED-A121-1406DC6F0F4B}" dt="2022-06-18T10:22:35.004" v="3" actId="47"/>
        <pc:sldMkLst>
          <pc:docMk/>
          <pc:sldMk cId="1348029760" sldId="523"/>
        </pc:sldMkLst>
      </pc:sldChg>
      <pc:sldChg chg="modSp mod">
        <pc:chgData name="Shawn Nakhostin" userId="bcd068cc-180d-4a73-9c98-8d2bc65812b1" providerId="ADAL" clId="{5ABDD472-95EC-49ED-A121-1406DC6F0F4B}" dt="2022-06-18T10:26:11.789" v="73" actId="20577"/>
        <pc:sldMkLst>
          <pc:docMk/>
          <pc:sldMk cId="2967638842" sldId="528"/>
        </pc:sldMkLst>
        <pc:spChg chg="mod">
          <ac:chgData name="Shawn Nakhostin" userId="bcd068cc-180d-4a73-9c98-8d2bc65812b1" providerId="ADAL" clId="{5ABDD472-95EC-49ED-A121-1406DC6F0F4B}" dt="2022-06-18T10:26:11.789" v="73" actId="20577"/>
          <ac:spMkLst>
            <pc:docMk/>
            <pc:sldMk cId="2967638842" sldId="528"/>
            <ac:spMk id="7" creationId="{00000000-0000-0000-0000-000000000000}"/>
          </ac:spMkLst>
        </pc:spChg>
      </pc:sldChg>
      <pc:sldChg chg="del mod modShow">
        <pc:chgData name="Shawn Nakhostin" userId="bcd068cc-180d-4a73-9c98-8d2bc65812b1" providerId="ADAL" clId="{5ABDD472-95EC-49ED-A121-1406DC6F0F4B}" dt="2022-06-18T10:22:30.531" v="1" actId="47"/>
        <pc:sldMkLst>
          <pc:docMk/>
          <pc:sldMk cId="2762029402" sldId="555"/>
        </pc:sldMkLst>
      </pc:sldChg>
    </pc:docChg>
  </pc:docChgLst>
  <pc:docChgLst>
    <pc:chgData name="Eldar Kuli-zade" userId="7d16575a-5b88-4f33-94ae-ca1d6002de26" providerId="ADAL" clId="{911E5DB9-D0E3-4662-9C22-F7E3A85677BF}"/>
    <pc:docChg chg="delSld">
      <pc:chgData name="Eldar Kuli-zade" userId="7d16575a-5b88-4f33-94ae-ca1d6002de26" providerId="ADAL" clId="{911E5DB9-D0E3-4662-9C22-F7E3A85677BF}" dt="2020-09-22T13:18:24.347" v="1" actId="47"/>
      <pc:docMkLst>
        <pc:docMk/>
      </pc:docMkLst>
      <pc:sldChg chg="del">
        <pc:chgData name="Eldar Kuli-zade" userId="7d16575a-5b88-4f33-94ae-ca1d6002de26" providerId="ADAL" clId="{911E5DB9-D0E3-4662-9C22-F7E3A85677BF}" dt="2020-09-22T13:18:22.071" v="0" actId="47"/>
        <pc:sldMkLst>
          <pc:docMk/>
          <pc:sldMk cId="2457978829" sldId="549"/>
        </pc:sldMkLst>
      </pc:sldChg>
      <pc:sldChg chg="del">
        <pc:chgData name="Eldar Kuli-zade" userId="7d16575a-5b88-4f33-94ae-ca1d6002de26" providerId="ADAL" clId="{911E5DB9-D0E3-4662-9C22-F7E3A85677BF}" dt="2020-09-22T13:18:24.347" v="1" actId="47"/>
        <pc:sldMkLst>
          <pc:docMk/>
          <pc:sldMk cId="2194395459" sldId="550"/>
        </pc:sldMkLst>
      </pc:sldChg>
    </pc:docChg>
  </pc:docChgLst>
  <pc:docChgLst>
    <pc:chgData name="Shawn Nakhostin" userId="c8a45834cacd5bc6" providerId="LiveId" clId="{E2EB4E54-9860-4EA0-9385-B1597E1AA13B}"/>
    <pc:docChg chg="undo custSel modSld">
      <pc:chgData name="Shawn Nakhostin" userId="c8a45834cacd5bc6" providerId="LiveId" clId="{E2EB4E54-9860-4EA0-9385-B1597E1AA13B}" dt="2021-11-06T16:30:46.672" v="46" actId="14100"/>
      <pc:docMkLst>
        <pc:docMk/>
      </pc:docMkLst>
      <pc:sldChg chg="addSp delSp modSp mod modNotesTx">
        <pc:chgData name="Shawn Nakhostin" userId="c8a45834cacd5bc6" providerId="LiveId" clId="{E2EB4E54-9860-4EA0-9385-B1597E1AA13B}" dt="2021-11-06T16:30:46.672" v="46" actId="14100"/>
        <pc:sldMkLst>
          <pc:docMk/>
          <pc:sldMk cId="4113753298" sldId="503"/>
        </pc:sldMkLst>
        <pc:spChg chg="mod">
          <ac:chgData name="Shawn Nakhostin" userId="c8a45834cacd5bc6" providerId="LiveId" clId="{E2EB4E54-9860-4EA0-9385-B1597E1AA13B}" dt="2021-11-06T16:30:39.358" v="45" actId="20577"/>
          <ac:spMkLst>
            <pc:docMk/>
            <pc:sldMk cId="4113753298" sldId="503"/>
            <ac:spMk id="2" creationId="{65665BD8-348F-4222-8816-1B96174002C2}"/>
          </ac:spMkLst>
        </pc:spChg>
        <pc:picChg chg="add del mod">
          <ac:chgData name="Shawn Nakhostin" userId="c8a45834cacd5bc6" providerId="LiveId" clId="{E2EB4E54-9860-4EA0-9385-B1597E1AA13B}" dt="2021-11-06T16:28:14.036" v="36" actId="478"/>
          <ac:picMkLst>
            <pc:docMk/>
            <pc:sldMk cId="4113753298" sldId="503"/>
            <ac:picMk id="5" creationId="{625C5A3B-EA45-4103-9317-248BE9C28F78}"/>
          </ac:picMkLst>
        </pc:picChg>
        <pc:picChg chg="add del">
          <ac:chgData name="Shawn Nakhostin" userId="c8a45834cacd5bc6" providerId="LiveId" clId="{E2EB4E54-9860-4EA0-9385-B1597E1AA13B}" dt="2021-11-06T16:26:56.141" v="30" actId="478"/>
          <ac:picMkLst>
            <pc:docMk/>
            <pc:sldMk cId="4113753298" sldId="503"/>
            <ac:picMk id="6" creationId="{D624DC1F-8A31-441A-8FD5-40C17C71100F}"/>
          </ac:picMkLst>
        </pc:picChg>
        <pc:picChg chg="add mod">
          <ac:chgData name="Shawn Nakhostin" userId="c8a45834cacd5bc6" providerId="LiveId" clId="{E2EB4E54-9860-4EA0-9385-B1597E1AA13B}" dt="2021-11-06T16:30:46.672" v="46" actId="14100"/>
          <ac:picMkLst>
            <pc:docMk/>
            <pc:sldMk cId="4113753298" sldId="503"/>
            <ac:picMk id="7" creationId="{8A9E3C4C-5C86-42E7-815E-FC6FEBB0D718}"/>
          </ac:picMkLst>
        </pc:picChg>
      </pc:sldChg>
      <pc:sldChg chg="addSp delSp modSp mod">
        <pc:chgData name="Shawn Nakhostin" userId="c8a45834cacd5bc6" providerId="LiveId" clId="{E2EB4E54-9860-4EA0-9385-B1597E1AA13B}" dt="2021-11-06T16:23:44.143" v="13" actId="14100"/>
        <pc:sldMkLst>
          <pc:docMk/>
          <pc:sldMk cId="980025611" sldId="546"/>
        </pc:sldMkLst>
        <pc:spChg chg="mod">
          <ac:chgData name="Shawn Nakhostin" userId="c8a45834cacd5bc6" providerId="LiveId" clId="{E2EB4E54-9860-4EA0-9385-B1597E1AA13B}" dt="2021-11-06T16:23:35.436" v="12" actId="1076"/>
          <ac:spMkLst>
            <pc:docMk/>
            <pc:sldMk cId="980025611" sldId="546"/>
            <ac:spMk id="8" creationId="{D1B697AB-8F64-4096-9CE2-16DE58EF9DCA}"/>
          </ac:spMkLst>
        </pc:spChg>
        <pc:picChg chg="del">
          <ac:chgData name="Shawn Nakhostin" userId="c8a45834cacd5bc6" providerId="LiveId" clId="{E2EB4E54-9860-4EA0-9385-B1597E1AA13B}" dt="2021-11-06T16:23:09.269" v="6" actId="478"/>
          <ac:picMkLst>
            <pc:docMk/>
            <pc:sldMk cId="980025611" sldId="546"/>
            <ac:picMk id="4" creationId="{60605A7C-A9F6-48BC-AE1B-86F40C26D85B}"/>
          </ac:picMkLst>
        </pc:picChg>
        <pc:picChg chg="del">
          <ac:chgData name="Shawn Nakhostin" userId="c8a45834cacd5bc6" providerId="LiveId" clId="{E2EB4E54-9860-4EA0-9385-B1597E1AA13B}" dt="2021-11-06T16:22:50.596" v="0" actId="478"/>
          <ac:picMkLst>
            <pc:docMk/>
            <pc:sldMk cId="980025611" sldId="546"/>
            <ac:picMk id="7" creationId="{D9F389F7-05FA-4B5D-94CD-1356C938CCFA}"/>
          </ac:picMkLst>
        </pc:picChg>
        <pc:picChg chg="add mod">
          <ac:chgData name="Shawn Nakhostin" userId="c8a45834cacd5bc6" providerId="LiveId" clId="{E2EB4E54-9860-4EA0-9385-B1597E1AA13B}" dt="2021-11-06T16:23:44.143" v="13" actId="14100"/>
          <ac:picMkLst>
            <pc:docMk/>
            <pc:sldMk cId="980025611" sldId="546"/>
            <ac:picMk id="9" creationId="{AA602C93-DFEA-472A-B928-0A7C98826E08}"/>
          </ac:picMkLst>
        </pc:picChg>
        <pc:picChg chg="add mod">
          <ac:chgData name="Shawn Nakhostin" userId="c8a45834cacd5bc6" providerId="LiveId" clId="{E2EB4E54-9860-4EA0-9385-B1597E1AA13B}" dt="2021-11-06T16:23:24.915" v="10" actId="14100"/>
          <ac:picMkLst>
            <pc:docMk/>
            <pc:sldMk cId="980025611" sldId="546"/>
            <ac:picMk id="10" creationId="{836E92F6-4CBF-4078-A9B0-63372ED10383}"/>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2.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'[Overfitting 2.xlsx]Sheet1'!$B$1</c:f>
              <c:strCache>
                <c:ptCount val="1"/>
                <c:pt idx="0">
                  <c:v>Y</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trendline>
            <c:spPr>
              <a:ln w="19050" cap="rnd">
                <a:solidFill>
                  <a:schemeClr val="accent1"/>
                </a:solidFill>
              </a:ln>
              <a:effectLst/>
            </c:spPr>
            <c:trendlineType val="linear"/>
            <c:dispRSqr val="0"/>
            <c:dispEq val="0"/>
          </c:trendline>
          <c:trendline>
            <c:spPr>
              <a:ln w="19050" cap="rnd">
                <a:solidFill>
                  <a:schemeClr val="accent1"/>
                </a:solidFill>
              </a:ln>
              <a:effectLst/>
            </c:spPr>
            <c:trendlineType val="linear"/>
            <c:dispRSqr val="0"/>
            <c:dispEq val="0"/>
          </c:trendline>
          <c:xVal>
            <c:numRef>
              <c:f>'[Overfitting 2.xlsx]Sheet1'!$A$2:$A$8</c:f>
              <c:numCache>
                <c:formatCode>General</c:formatCode>
                <c:ptCount val="7"/>
                <c:pt idx="0">
                  <c:v>0.5</c:v>
                </c:pt>
                <c:pt idx="1">
                  <c:v>1</c:v>
                </c:pt>
                <c:pt idx="2">
                  <c:v>2.5</c:v>
                </c:pt>
                <c:pt idx="3">
                  <c:v>3</c:v>
                </c:pt>
                <c:pt idx="4">
                  <c:v>3.5</c:v>
                </c:pt>
                <c:pt idx="5">
                  <c:v>4</c:v>
                </c:pt>
                <c:pt idx="6">
                  <c:v>5</c:v>
                </c:pt>
              </c:numCache>
            </c:numRef>
          </c:xVal>
          <c:yVal>
            <c:numRef>
              <c:f>'[Overfitting 2.xlsx]Sheet1'!$B$2:$B$8</c:f>
              <c:numCache>
                <c:formatCode>General</c:formatCode>
                <c:ptCount val="7"/>
                <c:pt idx="0">
                  <c:v>1</c:v>
                </c:pt>
                <c:pt idx="1">
                  <c:v>2</c:v>
                </c:pt>
                <c:pt idx="2">
                  <c:v>3</c:v>
                </c:pt>
                <c:pt idx="3">
                  <c:v>2</c:v>
                </c:pt>
                <c:pt idx="4">
                  <c:v>1.8</c:v>
                </c:pt>
                <c:pt idx="5">
                  <c:v>3.2</c:v>
                </c:pt>
                <c:pt idx="6">
                  <c:v>2.8</c:v>
                </c:pt>
              </c:numCache>
            </c:numRef>
          </c:yVal>
          <c:smooth val="0"/>
          <c:extLst>
            <c:ext xmlns:c16="http://schemas.microsoft.com/office/drawing/2014/chart" uri="{C3380CC4-5D6E-409C-BE32-E72D297353CC}">
              <c16:uniqueId val="{00000002-B872-4132-873D-05D22E8E6844}"/>
            </c:ext>
          </c:extLst>
        </c:ser>
        <c:dLbls>
          <c:showLegendKey val="0"/>
          <c:showVal val="0"/>
          <c:showCatName val="0"/>
          <c:showSerName val="0"/>
          <c:showPercent val="0"/>
          <c:showBubbleSize val="0"/>
        </c:dLbls>
        <c:axId val="692147280"/>
        <c:axId val="692148264"/>
      </c:scatterChart>
      <c:valAx>
        <c:axId val="692147280"/>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2148264"/>
        <c:crosses val="autoZero"/>
        <c:crossBetween val="midCat"/>
      </c:valAx>
      <c:valAx>
        <c:axId val="692148264"/>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2147280"/>
        <c:crosses val="autoZero"/>
        <c:crossBetween val="midCat"/>
      </c:valAx>
      <c:spPr>
        <a:noFill/>
        <a:ln>
          <a:solidFill>
            <a:srgbClr val="505050"/>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0"/>
          <c:order val="0"/>
          <c:tx>
            <c:strRef>
              <c:f>'[Overfitting 2.xlsx]Sheet1'!$B$1</c:f>
              <c:strCache>
                <c:ptCount val="1"/>
                <c:pt idx="0">
                  <c:v>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'[Overfitting 2.xlsx]Sheet1'!$A$2:$A$8</c:f>
              <c:numCache>
                <c:formatCode>General</c:formatCode>
                <c:ptCount val="7"/>
                <c:pt idx="0">
                  <c:v>0.5</c:v>
                </c:pt>
                <c:pt idx="1">
                  <c:v>1</c:v>
                </c:pt>
                <c:pt idx="2">
                  <c:v>2.5</c:v>
                </c:pt>
                <c:pt idx="3">
                  <c:v>3</c:v>
                </c:pt>
                <c:pt idx="4">
                  <c:v>3.5</c:v>
                </c:pt>
                <c:pt idx="5">
                  <c:v>4</c:v>
                </c:pt>
                <c:pt idx="6">
                  <c:v>5</c:v>
                </c:pt>
              </c:numCache>
            </c:numRef>
          </c:xVal>
          <c:yVal>
            <c:numRef>
              <c:f>'[Overfitting 2.xlsx]Sheet1'!$B$2:$B$8</c:f>
              <c:numCache>
                <c:formatCode>General</c:formatCode>
                <c:ptCount val="7"/>
                <c:pt idx="0">
                  <c:v>1</c:v>
                </c:pt>
                <c:pt idx="1">
                  <c:v>2</c:v>
                </c:pt>
                <c:pt idx="2">
                  <c:v>3</c:v>
                </c:pt>
                <c:pt idx="3">
                  <c:v>2</c:v>
                </c:pt>
                <c:pt idx="4">
                  <c:v>1.8</c:v>
                </c:pt>
                <c:pt idx="5">
                  <c:v>3.2</c:v>
                </c:pt>
                <c:pt idx="6">
                  <c:v>2.8</c:v>
                </c:pt>
              </c:numCache>
            </c:numRef>
          </c:yVal>
          <c:smooth val="1"/>
          <c:extLst>
            <c:ext xmlns:c16="http://schemas.microsoft.com/office/drawing/2014/chart" uri="{C3380CC4-5D6E-409C-BE32-E72D297353CC}">
              <c16:uniqueId val="{00000000-1719-48B7-A51E-A335A31AD6AD}"/>
            </c:ext>
          </c:extLst>
        </c:ser>
        <c:dLbls>
          <c:showLegendKey val="0"/>
          <c:showVal val="0"/>
          <c:showCatName val="0"/>
          <c:showSerName val="0"/>
          <c:showPercent val="0"/>
          <c:showBubbleSize val="0"/>
        </c:dLbls>
        <c:axId val="809050400"/>
        <c:axId val="809051384"/>
      </c:scatterChart>
      <c:valAx>
        <c:axId val="809050400"/>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9051384"/>
        <c:crosses val="autoZero"/>
        <c:crossBetween val="midCat"/>
      </c:valAx>
      <c:valAx>
        <c:axId val="809051384"/>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9050400"/>
        <c:crosses val="autoZero"/>
        <c:crossBetween val="midCat"/>
      </c:valAx>
      <c:spPr>
        <a:noFill/>
        <a:ln>
          <a:solidFill>
            <a:srgbClr val="505050"/>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7/8/2022 4:39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7/8/2022 4:33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D0596E5-6523-4DD8-A9ED-0418BD42519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44007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21659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600" dirty="0"/>
              <a:t>Other data visualization methods are:</a:t>
            </a:r>
          </a:p>
          <a:p>
            <a:endParaRPr lang="en-US" sz="3600" dirty="0"/>
          </a:p>
          <a:p>
            <a:r>
              <a:rPr lang="en-US" sz="3600" dirty="0"/>
              <a:t>Line plots: </a:t>
            </a:r>
            <a:r>
              <a:rPr lang="en-US" sz="2424" dirty="0"/>
              <a:t>Useful for displaying change over time</a:t>
            </a:r>
          </a:p>
          <a:p>
            <a:r>
              <a:rPr lang="en-US" sz="3600" dirty="0"/>
              <a:t>Bar charts: </a:t>
            </a:r>
            <a:r>
              <a:rPr lang="en-US" sz="2424" dirty="0"/>
              <a:t>Useful when comparing quantities among different categories</a:t>
            </a:r>
          </a:p>
          <a:p>
            <a:endParaRPr lang="en-US" sz="2424" dirty="0"/>
          </a:p>
          <a:p>
            <a:r>
              <a:rPr lang="en-US" sz="2424" dirty="0"/>
              <a:t>Histogram in the slide shows count of a series of digits in the range of 1-100.</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9101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006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Bivariate data can be stored in a table with two columns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64842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Correlation does not mean causation.</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00062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 plots can be used to perform bi-variate analysis between a continuous variable and a categorical variable. For example, comparing summary statistics of income based on gender, level </a:t>
            </a:r>
            <a:r>
              <a:rPr lang="en-US"/>
              <a:t>of education, etc.</a:t>
            </a:r>
            <a:endParaRPr lang="en-US" dirty="0"/>
          </a:p>
          <a:p>
            <a:r>
              <a:rPr lang="en-US" dirty="0"/>
              <a:t>Z-Test, T-Test and ANOVA are forms of inferential statistics that allow us to use findings from a sample and generalize them to the population</a:t>
            </a:r>
          </a:p>
          <a:p>
            <a:r>
              <a:rPr lang="en-US" dirty="0"/>
              <a:t>Z-Test is used when variables have a normal or close to normal distribution</a:t>
            </a:r>
          </a:p>
          <a:p>
            <a:r>
              <a:rPr lang="en-US" dirty="0"/>
              <a:t>T-test follows a T distribution</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87322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pt-BR" dirty="0"/>
              <a:t>M02_L01_Demo01_Initial_Data_Analysis.docx</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7/8/2022 4:33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280079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Labs\M02L01Lab01\17749_M02_L01_Lab01.docx</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7/8/2022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22397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some numeric variables can be treated as categorical. For example, number of cylinders in automobiles, number of years to study to obtain a degree (high school, bachelors, masters, PhD)).</a:t>
            </a:r>
          </a:p>
          <a:p>
            <a:endParaRPr lang="en-US" dirty="0"/>
          </a:p>
          <a:p>
            <a:r>
              <a:rPr lang="en-US" dirty="0"/>
              <a:t>Summary statistics use numbers to describe the data quantitatively, while visualization uses graphs to provide a qualitative description of data.</a:t>
            </a:r>
          </a:p>
          <a:p>
            <a:endParaRPr lang="en-US" dirty="0"/>
          </a:p>
          <a:p>
            <a:r>
              <a:rPr lang="en-US" dirty="0"/>
              <a:t>Standard deviation provides a measure of how the data is spread around the mean.</a:t>
            </a:r>
          </a:p>
          <a:p>
            <a:endParaRPr lang="en-US" dirty="0"/>
          </a:p>
          <a:p>
            <a:r>
              <a:rPr lang="en-US" dirty="0"/>
              <a:t>Histograms are used for univariate data analysis. Scatter plots are used for bi-variate data analysis on two continuous variables. Box plots can be used for both univariate data analysis, and bi-variate data analysis between one categorical and one continuous variable.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7/8/2022 4:33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853759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Duplicate observations are the ones that have identical values in columns that are significant to the study, not necessarily all columns of the dataset.</a:t>
            </a:r>
          </a:p>
          <a:p>
            <a:endParaRPr lang="en-US" dirty="0"/>
          </a:p>
          <a:p>
            <a:r>
              <a:rPr lang="en-US" dirty="0"/>
              <a:t>Irrelevant rows have data in significant columns/features that are not related to the study. For example, when studying topics related to pregnancy, observations from male participants should be excluded.</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1663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98713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Unwanted values can impact summary statistics.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54986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61936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Types of missing data are called “Missing Value Mechanisms.”</a:t>
            </a:r>
          </a:p>
          <a:p>
            <a:endParaRPr lang="en-US" dirty="0"/>
          </a:p>
          <a:p>
            <a:r>
              <a:rPr lang="en-US" dirty="0"/>
              <a:t>MCAR: We are assuming that whether or not a value is missing, is not related to other values in the dataset. In other words, there is no pattern.</a:t>
            </a:r>
          </a:p>
          <a:p>
            <a:r>
              <a:rPr lang="en-US" dirty="0"/>
              <a:t>            Data is MCAR when for example a participant unintentionally misses a question, or some of the tubes containing blood samples are accidentally dropped/destroyed, etc.</a:t>
            </a:r>
          </a:p>
          <a:p>
            <a:r>
              <a:rPr lang="en-US" dirty="0"/>
              <a:t>            If we can predict (using some method like regression, common sense, etc.) which observations have missing values, then the missing values are not MCAR</a:t>
            </a:r>
          </a:p>
          <a:p>
            <a:endParaRPr lang="en-US" dirty="0"/>
          </a:p>
          <a:p>
            <a:r>
              <a:rPr lang="en-US" dirty="0"/>
              <a:t>MAR: Percentage or ratio of missing values could change based on other observed values. For example, when collecting data about income, more male participants had missing values for age than female participants. IOW, the reason someone did not answer a question (age, in this case), depends on values of one or more other variables (gender, in this case).</a:t>
            </a:r>
          </a:p>
          <a:p>
            <a:endParaRPr lang="en-US" dirty="0"/>
          </a:p>
          <a:p>
            <a:r>
              <a:rPr lang="en-US" dirty="0"/>
              <a:t>MCAR and MAR are also called ignorable missing data mechanisms.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6155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no perfect or best way to treat missing values.</a:t>
            </a:r>
          </a:p>
          <a:p>
            <a:endParaRPr lang="en-US" dirty="0"/>
          </a:p>
          <a:p>
            <a:r>
              <a:rPr lang="en-US" dirty="0"/>
              <a:t>In pair-wise deletion, no row is removed. Analysis is done on using observations that have all features available. For example, to calculate covariance between pairs of variables, only those observations where both data points are present are used, and observations where at least one of the data points is missing are ignored. As a result, when calculating covariance of pairs of columns, we are likely to end up with different numbers of data points for different pairs of variables.</a:t>
            </a:r>
          </a:p>
          <a:p>
            <a:endParaRPr lang="en-US" dirty="0"/>
          </a:p>
          <a:p>
            <a:r>
              <a:rPr lang="en-US" dirty="0"/>
              <a:t>With pairwise deletion, interpretation may become difficult because there may be different numbers of observations in different combinations.</a:t>
            </a:r>
          </a:p>
          <a:p>
            <a:endParaRPr lang="en-US" dirty="0"/>
          </a:p>
          <a:p>
            <a:r>
              <a:rPr lang="en-US" dirty="0"/>
              <a:t>Delete column/feature when </a:t>
            </a:r>
            <a:r>
              <a:rPr lang="en-US" b="1" dirty="0"/>
              <a:t>for example</a:t>
            </a:r>
            <a:r>
              <a:rPr lang="en-US" dirty="0"/>
              <a:t> at least 60% of values are missing.</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50161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M02_L02_Demo01_Missing_Values.docx</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7/8/2022 4:33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533031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Outliers in data sets are those measurements that are significantly distant from other observations and can be a result of variability or even error.  Outliers can skew the results of your experiments and possibly lead to suboptimal results.  However, outliers could be valid and very useful to detect things such as fraud or equipment failure.</a:t>
            </a:r>
          </a:p>
          <a:p>
            <a:endParaRPr lang="en-US" dirty="0"/>
          </a:p>
          <a:p>
            <a:r>
              <a:rPr lang="en-US" dirty="0"/>
              <a:t>It is important not to just arbitrarily remove anything that looks out of place.  Outliers should be individually evaluated with some domain knowledge to determine if they are the result of an error or variability in the data set.</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126905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data value is very far away from the quartiles (either much less than Q1 or much greater than Q3, it is sometimes designated an outlier.  Instead of being shown using the box plot, outliers are usually shown as separately plotted points.</a:t>
            </a:r>
          </a:p>
          <a:p>
            <a:endParaRPr lang="en-US" dirty="0"/>
          </a:p>
          <a:p>
            <a:r>
              <a:rPr lang="en-US" dirty="0"/>
              <a:t>The standard definition for an outlier is a number which is less than Q1 or greater than Q3 by more than 1.5 times the interquartile range (IQR = Q3 = Q1).  That is, an outlier is any number less than Q1 – (1.5 x IQR) or greater than Q3 + (1.5 x IQR).</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20322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32785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Some of the Multivariate Outlier Detection Techniques popularly used are the </a:t>
            </a:r>
            <a:r>
              <a:rPr lang="en-US" sz="1200" b="0" i="0" u="none" strike="noStrike" kern="1200" dirty="0" err="1">
                <a:solidFill>
                  <a:schemeClr val="tx1"/>
                </a:solidFill>
                <a:effectLst/>
                <a:latin typeface="+mn-lt"/>
                <a:ea typeface="+mn-ea"/>
                <a:cs typeface="+mn-cs"/>
              </a:rPr>
              <a:t>Mahalanobis</a:t>
            </a:r>
            <a:r>
              <a:rPr lang="en-US" sz="1200" b="0" i="0" u="none" strike="noStrike" kern="1200" dirty="0">
                <a:solidFill>
                  <a:schemeClr val="tx1"/>
                </a:solidFill>
                <a:effectLst/>
                <a:latin typeface="+mn-lt"/>
                <a:ea typeface="+mn-ea"/>
                <a:cs typeface="+mn-cs"/>
              </a:rPr>
              <a:t> Distance, Cook’s Distance, etc.</a:t>
            </a: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49226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6148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7/8/2022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52888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Influential Points change estimates substantially when omitted.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Can steer model from general truth.</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Leverage - x</a:t>
            </a:r>
            <a:r>
              <a:rPr lang="en-US" sz="1200" kern="1200" baseline="-25000" dirty="0">
                <a:solidFill>
                  <a:schemeClr val="tx1"/>
                </a:solidFill>
                <a:effectLst/>
                <a:latin typeface="+mn-lt"/>
                <a:ea typeface="+mn-ea"/>
                <a:cs typeface="+mn-cs"/>
              </a:rPr>
              <a:t>i</a:t>
            </a:r>
            <a:r>
              <a:rPr lang="en-US" sz="1200" kern="1200" dirty="0">
                <a:solidFill>
                  <a:schemeClr val="tx1"/>
                </a:solidFill>
                <a:effectLst/>
                <a:latin typeface="+mn-lt"/>
                <a:ea typeface="+mn-ea"/>
                <a:cs typeface="+mn-cs"/>
              </a:rPr>
              <a:t> value is far from others so value will change value of f greatly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If you move x</a:t>
            </a:r>
            <a:r>
              <a:rPr lang="en-US" sz="1200" kern="1200" baseline="-25000" dirty="0">
                <a:solidFill>
                  <a:schemeClr val="tx1"/>
                </a:solidFill>
                <a:effectLst/>
                <a:latin typeface="+mn-lt"/>
                <a:ea typeface="+mn-ea"/>
                <a:cs typeface="+mn-cs"/>
              </a:rPr>
              <a:t>i</a:t>
            </a:r>
            <a:r>
              <a:rPr lang="en-US" sz="1200" kern="1200" dirty="0">
                <a:solidFill>
                  <a:schemeClr val="tx1"/>
                </a:solidFill>
                <a:effectLst/>
                <a:latin typeface="+mn-lt"/>
                <a:ea typeface="+mn-ea"/>
                <a:cs typeface="+mn-cs"/>
              </a:rPr>
              <a:t> then f(x) moves proportionally.  The proportionality constant is called the leverage of point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Leverage depends on x</a:t>
            </a:r>
            <a:r>
              <a:rPr lang="en-US" sz="1200" kern="1200" baseline="-25000" dirty="0">
                <a:solidFill>
                  <a:schemeClr val="tx1"/>
                </a:solidFill>
                <a:effectLst/>
                <a:latin typeface="+mn-lt"/>
                <a:ea typeface="+mn-ea"/>
                <a:cs typeface="+mn-cs"/>
              </a:rPr>
              <a:t>i</a:t>
            </a:r>
            <a:r>
              <a:rPr lang="en-US" sz="1200" kern="1200" dirty="0">
                <a:solidFill>
                  <a:schemeClr val="tx1"/>
                </a:solidFill>
                <a:effectLst/>
                <a:latin typeface="+mn-lt"/>
                <a:ea typeface="+mn-ea"/>
                <a:cs typeface="+mn-cs"/>
              </a:rPr>
              <a:t> but not on </a:t>
            </a:r>
            <a:r>
              <a:rPr lang="en-US" sz="1200" kern="1200" dirty="0" err="1">
                <a:solidFill>
                  <a:schemeClr val="tx1"/>
                </a:solidFill>
                <a:effectLst/>
                <a:latin typeface="+mn-lt"/>
                <a:ea typeface="+mn-ea"/>
                <a:cs typeface="+mn-cs"/>
              </a:rPr>
              <a:t>y</a:t>
            </a:r>
            <a:r>
              <a:rPr lang="en-US" sz="1200" kern="1200" baseline="-250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It depends on how far away xi is from the mean of the x</a:t>
            </a:r>
            <a:r>
              <a:rPr lang="en-US" sz="1200" kern="1200" baseline="-25000" dirty="0">
                <a:solidFill>
                  <a:schemeClr val="tx1"/>
                </a:solidFill>
                <a:effectLst/>
                <a:latin typeface="+mn-lt"/>
                <a:ea typeface="+mn-ea"/>
                <a:cs typeface="+mn-cs"/>
              </a:rPr>
              <a:t>i</a:t>
            </a:r>
            <a:r>
              <a:rPr lang="en-US" sz="1200" kern="1200" dirty="0">
                <a:solidFill>
                  <a:schemeClr val="tx1"/>
                </a:solidFill>
                <a:effectLst/>
                <a:latin typeface="+mn-lt"/>
                <a:ea typeface="+mn-ea"/>
                <a:cs typeface="+mn-cs"/>
              </a:rPr>
              <a:t>'s.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Influential Points do not necessarily have high leverage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High Leverage Points are not necessarily influential.</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729319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42465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M02_L02_Demo02_Outliers.docx</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7/8/2022 4:33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42800791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845968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Training data is a matrix consisting of</a:t>
            </a:r>
            <a:r>
              <a:rPr lang="en-US" sz="1200" dirty="0">
                <a:cs typeface="Segoe UI Light"/>
              </a:rPr>
              <a:t> </a:t>
            </a:r>
            <a:r>
              <a:rPr lang="en-US" sz="1200" b="1" dirty="0">
                <a:cs typeface="Segoe UI Light"/>
              </a:rPr>
              <a:t>observations </a:t>
            </a:r>
            <a:r>
              <a:rPr lang="en-US" sz="1200" dirty="0">
                <a:cs typeface="Segoe UI Light"/>
              </a:rPr>
              <a:t>at the row level, each of which has a set of attributes, or </a:t>
            </a:r>
            <a:r>
              <a:rPr lang="en-US" sz="1200" b="1" dirty="0">
                <a:cs typeface="Segoe UI Light"/>
              </a:rPr>
              <a:t>features,</a:t>
            </a:r>
            <a:r>
              <a:rPr lang="en-US" sz="1200" dirty="0">
                <a:cs typeface="Segoe UI Light"/>
              </a:rPr>
              <a:t> at the column level</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06107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40665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p>
          <a:p>
            <a:endParaRPr lang="en-US"/>
          </a:p>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34533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525401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036832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times with continuous numeric data, we run into anomalies such as extremely high or extremely low values which skew the dataset.</a:t>
            </a:r>
          </a:p>
          <a:p>
            <a:endParaRPr lang="en-US" dirty="0"/>
          </a:p>
          <a:p>
            <a:r>
              <a:rPr lang="en-US" dirty="0"/>
              <a:t>Binning categorizes the numeric features within ranges, correctly isolating and binning any outliers.</a:t>
            </a:r>
          </a:p>
          <a:p>
            <a:endParaRPr lang="en-US" dirty="0"/>
          </a:p>
          <a:p>
            <a:r>
              <a:rPr lang="en-US" dirty="0"/>
              <a:t>Depending on the dataset, you will want to apply two different types of binning: by a fixed and equal width or by adaptive, non-fixed distributions such as by quantiles (deciles, quartiles, etc.)</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08424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Statistics is used to collect and interpret data on objects of interest.</a:t>
            </a:r>
          </a:p>
          <a:p>
            <a:r>
              <a:rPr lang="en-US" dirty="0"/>
              <a:t>Examples of objects: individuals, animals, cars, cities, stocks, etc.</a:t>
            </a:r>
          </a:p>
          <a:p>
            <a:r>
              <a:rPr lang="en-US" dirty="0"/>
              <a:t>Objects have attributes or characteristics that can be measured or take on values. For example, age, gender, income, color, </a:t>
            </a:r>
            <a:r>
              <a:rPr lang="en-US" dirty="0" err="1"/>
              <a:t>etc</a:t>
            </a:r>
            <a:r>
              <a:rPr lang="en-US" dirty="0"/>
              <a:t>,.</a:t>
            </a:r>
          </a:p>
          <a:p>
            <a:endParaRPr lang="en-US" dirty="0"/>
          </a:p>
          <a:p>
            <a:r>
              <a:rPr lang="en-US" dirty="0"/>
              <a:t>Models test impact of independent variables on the dependent variable.</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54986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132592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720662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M02_L02_Demo03_Feature_Engineering.docx</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7/8/2022 4:33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41253142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 \Labs\M02L02Lab01\17749_M02_L02_Lab01.docx</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7/8/2022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34091928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Missing completely at random (MCAR): Cause of missing data is independent of values in any of the variables. Missing values are randomly distributed across all observations.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Missing at random (MAR): Cause of missing data could be related to some of the non-missing values of other variables. Missing values are distributed in one or more subsamples, not all observations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Missing not at random (MNAR): Cause of missing data in a variable could be related to the values of missing data of the variable, or related to feature(s) not included in the dataset.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Imputing with mean reduces the variance.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Outliers can come from several sources including data entry error, measurement error, or could simply by valid and showing variability in the underlying data.  Outliers that originate from error can be treated in a number of ways in order to prevent the skewing of the resultant data model.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Outliers can be replaced with the mean, median, threshold, or replaced with empty values.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Feature engineering enhances predictive power, differentiates patterns in data, and allows qualitative data to be quantified.</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One-hot-encoding transforms data by converting a categorical variable into binary representations.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7/8/2022 4:33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7427781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7/8/2022 4:33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23294672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of an underfit model is poor because it is too simple and uses fewer parameters. For example, a linear model is a straight line and has only one parameter.</a:t>
            </a:r>
          </a:p>
          <a:p>
            <a:r>
              <a:rPr lang="en-US" dirty="0"/>
              <a:t>An underfit model also shows poor performance when used on a dataset other than the one it was trained on. As a result, variability in performance of an underfit model is not high.</a:t>
            </a:r>
          </a:p>
          <a:p>
            <a:endParaRPr lang="en-US" dirty="0"/>
          </a:p>
          <a:p>
            <a:r>
              <a:rPr lang="en-US" dirty="0"/>
              <a:t>The goal of machine learning is to create a model that can identify the pattern that we are looking for, based on available data points. Some of those data points do not contribute to identifying the pattern. Instead, they contribute to what is called random noise.</a:t>
            </a:r>
          </a:p>
          <a:p>
            <a:r>
              <a:rPr lang="en-US" dirty="0"/>
              <a:t>A good model is the one that can ignore the noise. A model that fits both the pattern and noise, is an overfit model.</a:t>
            </a:r>
          </a:p>
          <a:p>
            <a:endParaRPr lang="en-US" dirty="0"/>
          </a:p>
          <a:p>
            <a:r>
              <a:rPr lang="en-US" dirty="0"/>
              <a:t>The idea is to create a model that is not too fit to the dataset used to train it. An over-fit model may show higher variance for the performance metric when it is tested with different datasets.</a:t>
            </a:r>
          </a:p>
          <a:p>
            <a:r>
              <a:rPr lang="en-US" dirty="0"/>
              <a:t>More parameters can make a model complex and over-fit. For example, a linear model is simpler than a quadratic (2</a:t>
            </a:r>
            <a:r>
              <a:rPr lang="en-US" baseline="30000" dirty="0"/>
              <a:t>nd</a:t>
            </a:r>
            <a:r>
              <a:rPr lang="en-US" dirty="0"/>
              <a:t> degree) polynomial, which is more complex than a cubic (3</a:t>
            </a:r>
            <a:r>
              <a:rPr lang="en-US" baseline="30000" dirty="0"/>
              <a:t>rd</a:t>
            </a:r>
            <a:r>
              <a:rPr lang="en-US" dirty="0"/>
              <a:t> degree) polynomial.</a:t>
            </a:r>
          </a:p>
          <a:p>
            <a:endParaRPr lang="en-US" dirty="0"/>
          </a:p>
          <a:p>
            <a:r>
              <a:rPr lang="en-US" dirty="0"/>
              <a:t>Graphs in this slide were drawn around the same data points.</a:t>
            </a:r>
          </a:p>
          <a:p>
            <a:endParaRPr lang="en-US" dirty="0"/>
          </a:p>
          <a:p>
            <a:r>
              <a:rPr lang="en-US" dirty="0"/>
              <a:t>The graph on the right is too fit to the data. It is a polynomial of a high degree. A small change in some of the data points may have a large impact on this graph.</a:t>
            </a:r>
          </a:p>
          <a:p>
            <a:r>
              <a:rPr lang="en-US" dirty="0"/>
              <a:t>The graph on the left is simple. It is a polynomial of the first degree (straight line). A change in one of the data points will have a small impact on this graph, because it is not too fit to the data that was used to train it.</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820375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Underfit models show poor performance on the training as well as test/evaluation datasets. Underfit models have too few parameters and as a result are too simple.</a:t>
            </a:r>
          </a:p>
          <a:p>
            <a:r>
              <a:rPr lang="en-US" dirty="0"/>
              <a:t>For example, a linear model (straight line) has only one parameter (polynomial of degree 1).</a:t>
            </a:r>
          </a:p>
          <a:p>
            <a:endParaRPr lang="en-US" dirty="0"/>
          </a:p>
          <a:p>
            <a:r>
              <a:rPr lang="en-US" dirty="0"/>
              <a:t>Overfit models show poor performance on test/evaluation dataset, but good performance on the training dataset. Because of this, overfit models are not good predictors.</a:t>
            </a:r>
          </a:p>
          <a:p>
            <a:r>
              <a:rPr lang="en-US" dirty="0"/>
              <a:t>An overfit model is too fit to the training dataset and as a result does not generalize well. Overfit models have too many parameters (polynomial of a high degree) and as a result are more complex.</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932755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model that is too sensitive to changes in data is said to have high variance.  An overfit model has good performance with the training dataset, but poor performance with other datasets. </a:t>
            </a:r>
          </a:p>
          <a:p>
            <a:r>
              <a:rPr lang="en-US" dirty="0"/>
              <a:t>So, variation in performance is high for an overfit model.</a:t>
            </a:r>
          </a:p>
          <a:p>
            <a:endParaRPr lang="en-US" dirty="0"/>
          </a:p>
          <a:p>
            <a:r>
              <a:rPr lang="en-US" dirty="0"/>
              <a:t>The best choice for a model is one that creates a balance between bias and variance.</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867520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figures shown, points represented by “x” are data points used to train the model, and the ones represented by “o” are the ones used for testing/validation.</a:t>
            </a:r>
          </a:p>
          <a:p>
            <a:endParaRPr lang="en-US" dirty="0"/>
          </a:p>
          <a:p>
            <a:r>
              <a:rPr lang="en-US" dirty="0"/>
              <a:t>The linear model on the left has low variance and high bias. The model on the far right is a complex one that has high variance and low bias. </a:t>
            </a:r>
          </a:p>
          <a:p>
            <a:r>
              <a:rPr lang="en-US" dirty="0"/>
              <a:t>The second model is the point between the two extremes, balances bias and variance and is the ideal model.</a:t>
            </a:r>
          </a:p>
          <a:p>
            <a:endParaRPr lang="en-US" dirty="0"/>
          </a:p>
          <a:p>
            <a:r>
              <a:rPr lang="en-US" dirty="0"/>
              <a:t>The third graph shows the tradeoff between bias and variance, and their relationship with model complexity and performance.</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97936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Summary or descriptive statistics are numbers that summarize features of a data set.</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40665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29272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Features that have no significance may introduce noise and negatively impact the outcome.</a:t>
            </a:r>
          </a:p>
          <a:p>
            <a:endParaRPr lang="en-US" dirty="0"/>
          </a:p>
          <a:p>
            <a:r>
              <a:rPr lang="en-US" dirty="0"/>
              <a:t>Regularization helps keep model simpler and avoid overfitting. It accomplishes this by favoring polynomial of lower degrees. This means that regularization “tries” to make the model more linear by reducing curvatures.</a:t>
            </a:r>
          </a:p>
          <a:p>
            <a:r>
              <a:rPr lang="en-US" dirty="0"/>
              <a:t>A polynomial of higher degree is chosen only if it significantly reduces error.</a:t>
            </a:r>
          </a:p>
          <a:p>
            <a:r>
              <a:rPr lang="en-US" dirty="0"/>
              <a:t>Regularization is helpful when dealing with a dataset that has a large number of features compared to the amount of data that it provides to the model.</a:t>
            </a:r>
          </a:p>
          <a:p>
            <a:r>
              <a:rPr lang="en-US" dirty="0"/>
              <a:t>In Azure ML, </a:t>
            </a:r>
            <a:r>
              <a:rPr lang="en-US" b="1" dirty="0"/>
              <a:t>increasing</a:t>
            </a:r>
            <a:r>
              <a:rPr lang="en-US" dirty="0"/>
              <a:t> the regularization weight results in </a:t>
            </a:r>
            <a:r>
              <a:rPr lang="en-US" b="1" dirty="0"/>
              <a:t>shrinkage</a:t>
            </a:r>
            <a:r>
              <a:rPr lang="en-US" dirty="0"/>
              <a:t> of coefficients </a:t>
            </a:r>
            <a:r>
              <a:rPr lang="en-US" dirty="0">
                <a:sym typeface="Wingdings" panose="05000000000000000000" pitchFamily="2" charset="2"/>
              </a:rPr>
              <a:t> (when examining feature importance, weight of features moves toward zero as you increase regularization weight).</a:t>
            </a:r>
          </a:p>
          <a:p>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166312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Azure ML Studio, the “Tune Model Hyperparameters” module provides options for parameter sweeping.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Sweep entire grid t</a:t>
            </a:r>
            <a:r>
              <a:rPr lang="en-US" sz="1200" dirty="0"/>
              <a:t>akes longer but yields better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Random sweep is faster</a:t>
            </a:r>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45462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Cross-validation works by dividing the dataset into a set number of folds, say 10. Then the algorithm is trained using 9 of the folds and evaluated using the fold that was left out. This is repeated by changing the fold that is kept out. At each iteration, the evaluation metric is recorded. After iterating through all folds (10 times in this example), mean and standard deviation of the evaluation metrics are computed. Consistent values (low variance) of the selected metric across all folds indicate that the model is not sensitive to specific data points, which is desirable.</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734865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M02_L03_Demo01_Model_Improvement.docx</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7/8/2022 4:33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a:p>
        </p:txBody>
      </p:sp>
    </p:spTree>
    <p:extLst>
      <p:ext uri="{BB962C8B-B14F-4D97-AF65-F5344CB8AC3E}">
        <p14:creationId xmlns:p14="http://schemas.microsoft.com/office/powerpoint/2010/main" val="10870228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Different life cycles are available in industry that use different methodologies. </a:t>
            </a:r>
          </a:p>
          <a:p>
            <a:r>
              <a:rPr lang="en-US" dirty="0"/>
              <a:t>Data science life cycle helps create a structure for a data science project by outlining the sequence of steps in the project, from the beginning to the end.</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1597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  \Labs\M02L03Lab01\17749_M02_L03_Lab01.docx</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7/8/2022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5635255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  \Labs\M02L03Lab02\17749_M02_L03_Lab02.docx</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7/8/2022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36593735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overfit model is a model that is too fit to the training dataset. Overfit models should be avoided because they are sensitive to specific values of data.</a:t>
            </a:r>
          </a:p>
          <a:p>
            <a:endParaRPr lang="en-US" dirty="0"/>
          </a:p>
          <a:p>
            <a:r>
              <a:rPr lang="en-US" dirty="0"/>
              <a:t>Feature Selection (using Permutation Feature Importance in Azure ML Studio), and L1 Regularization.</a:t>
            </a:r>
          </a:p>
          <a:p>
            <a:endParaRPr lang="en-US" dirty="0"/>
          </a:p>
          <a:p>
            <a:r>
              <a:rPr lang="en-US" dirty="0"/>
              <a:t>L2 Regularization performs better when the model depends on all features.</a:t>
            </a:r>
          </a:p>
          <a:p>
            <a:endParaRPr lang="en-US" dirty="0"/>
          </a:p>
          <a:p>
            <a:r>
              <a:rPr lang="en-US" dirty="0"/>
              <a:t>Azure ML offers two options for parameter sweeping: 1) Sweep entire grid, which takes longer but yields better results, 2) Random sweep, which is faster.</a:t>
            </a:r>
          </a:p>
          <a:p>
            <a:endParaRPr lang="en-US" dirty="0"/>
          </a:p>
          <a:p>
            <a:r>
              <a:rPr lang="en-US" dirty="0"/>
              <a:t>For a selected metric, examine the values of the metric across all folds, and its variance. If the metric does not show large variations across different folds (has low variance), then most probably the model is not over-fitted.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7/8/2022 4:33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34222010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7/8/2022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61</a:t>
            </a:fld>
            <a:endParaRPr lang="en-US" dirty="0"/>
          </a:p>
        </p:txBody>
      </p:sp>
    </p:spTree>
    <p:extLst>
      <p:ext uri="{BB962C8B-B14F-4D97-AF65-F5344CB8AC3E}">
        <p14:creationId xmlns:p14="http://schemas.microsoft.com/office/powerpoint/2010/main" val="1062320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Average is the arithmetic mean (sum of numbers/count of numbers).</a:t>
            </a:r>
          </a:p>
          <a:p>
            <a:r>
              <a:rPr lang="en-US" dirty="0"/>
              <a:t>Average height of students in a class. Average amount of rain in an area in a month.</a:t>
            </a: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34533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7/8/2022 4:33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62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07187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13259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Plots in the slides are from the same distribution but different standard deviations. Range of values is different when STD changes.</a:t>
            </a:r>
          </a:p>
          <a:p>
            <a:endParaRPr lang="en-US"/>
          </a:p>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08424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First quartile is the middle value between Min and the median. Second quartile is the median. Third quartile is the middle value between the median and Max.</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7/8/2022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036832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771" y="4"/>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
        <p:nvSpPr>
          <p:cNvPr id="13" name="Title 1">
            <a:extLst>
              <a:ext uri="{FF2B5EF4-FFF2-40B4-BE49-F238E27FC236}">
                <a16:creationId xmlns:a16="http://schemas.microsoft.com/office/drawing/2014/main" id="{091DC317-FD34-408A-AA1D-1FFE345D4F02}"/>
              </a:ext>
            </a:extLst>
          </p:cNvPr>
          <p:cNvSpPr>
            <a:spLocks noGrp="1"/>
          </p:cNvSpPr>
          <p:nvPr>
            <p:ph type="title" hasCustomPrompt="1"/>
          </p:nvPr>
        </p:nvSpPr>
        <p:spPr>
          <a:xfrm>
            <a:off x="274702" y="2125677"/>
            <a:ext cx="6402388" cy="3657560"/>
          </a:xfrm>
        </p:spPr>
        <p:txBody>
          <a:bodyPr/>
          <a:lstStyle>
            <a:lvl1pPr>
              <a:defRPr lang="en-US" sz="4000" b="0" kern="1200" cap="none" spc="-100" baseline="0" dirty="0">
                <a:ln w="3175">
                  <a:noFill/>
                </a:ln>
                <a:gradFill>
                  <a:gsLst>
                    <a:gs pos="57576">
                      <a:srgbClr val="FFFFFF"/>
                    </a:gs>
                    <a:gs pos="35000">
                      <a:srgbClr val="FFFFFF"/>
                    </a:gs>
                  </a:gsLst>
                  <a:lin ang="5400000" scaled="0"/>
                </a:gradFill>
                <a:effectLst/>
                <a:latin typeface="+mj-lt"/>
                <a:ea typeface="+mn-ea"/>
                <a:cs typeface="Segoe UI" pitchFamily="34" charset="0"/>
              </a:defRPr>
            </a:lvl1pPr>
          </a:lstStyle>
          <a:p>
            <a:r>
              <a:rPr lang="en-US" sz="4000" dirty="0"/>
              <a:t>&lt;&lt;Module Title&gt;&gt;</a:t>
            </a:r>
            <a:endParaRPr lang="en-US" sz="3200" i="1" dirty="0"/>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dirty="0">
                <a:solidFill>
                  <a:srgbClr val="0A5BBA"/>
                </a:solidFill>
              </a:rPr>
              <a:t>© 2017 Microsoft Corporation. 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104929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4408344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130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7252153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118403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736242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6702234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3475335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39214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826890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270752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4675047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9875877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0607887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716035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1655592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583082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307488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92987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94284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05001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28638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769592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298172894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265195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3_General content light">
    <p:spTree>
      <p:nvGrpSpPr>
        <p:cNvPr id="1" name=""/>
        <p:cNvGrpSpPr/>
        <p:nvPr/>
      </p:nvGrpSpPr>
      <p:grpSpPr>
        <a:xfrm>
          <a:off x="0" y="0"/>
          <a:ext cx="0" cy="0"/>
          <a:chOff x="0" y="0"/>
          <a:chExt cx="0" cy="0"/>
        </a:xfrm>
      </p:grpSpPr>
      <p:sp>
        <p:nvSpPr>
          <p:cNvPr id="2" name="Title 1"/>
          <p:cNvSpPr>
            <a:spLocks noGrp="1"/>
          </p:cNvSpPr>
          <p:nvPr>
            <p:ph type="title"/>
          </p:nvPr>
        </p:nvSpPr>
        <p:spPr>
          <a:xfrm>
            <a:off x="155456" y="310869"/>
            <a:ext cx="11659195" cy="699453"/>
          </a:xfrm>
          <a:noFill/>
        </p:spPr>
        <p:txBody>
          <a:bodyPr>
            <a:noAutofit/>
          </a:bodyPr>
          <a:lstStyle>
            <a:lvl1pPr>
              <a:defRPr sz="3672" baseline="0">
                <a:solidFill>
                  <a:schemeClr val="accent1"/>
                </a:solidFill>
                <a:latin typeface="Segoe UI Light" panose="020B0502040204020203" pitchFamily="34" charset="0"/>
                <a:cs typeface="Segoe UI Light" panose="020B0502040204020203" pitchFamily="34" charset="0"/>
              </a:defRPr>
            </a:lvl1pPr>
          </a:lstStyle>
          <a:p>
            <a:r>
              <a:rPr lang="en-US"/>
              <a:t>Click to edit Master title style</a:t>
            </a:r>
            <a:endParaRPr lang="en-US" dirty="0"/>
          </a:p>
        </p:txBody>
      </p:sp>
      <p:sp>
        <p:nvSpPr>
          <p:cNvPr id="14" name="Content Placeholder 13"/>
          <p:cNvSpPr>
            <a:spLocks noGrp="1"/>
          </p:cNvSpPr>
          <p:nvPr>
            <p:ph sz="quarter" idx="13"/>
          </p:nvPr>
        </p:nvSpPr>
        <p:spPr>
          <a:xfrm>
            <a:off x="310912" y="1165754"/>
            <a:ext cx="11503739" cy="5051601"/>
          </a:xfrm>
          <a:prstGeom prst="rect">
            <a:avLst/>
          </a:prstGeom>
        </p:spPr>
        <p:txBody>
          <a:bodyPr lIns="91440" tIns="45720">
            <a:normAutofit/>
          </a:bodyPr>
          <a:lstStyle>
            <a:lvl1pPr marL="0" indent="0">
              <a:lnSpc>
                <a:spcPct val="150000"/>
              </a:lnSpc>
              <a:spcBef>
                <a:spcPts val="612"/>
              </a:spcBef>
              <a:spcAft>
                <a:spcPts val="612"/>
              </a:spcAft>
              <a:buFont typeface="+mj-lt"/>
              <a:buNone/>
              <a:defRPr sz="2448" baseline="0">
                <a:solidFill>
                  <a:schemeClr val="bg1"/>
                </a:solidFill>
                <a:latin typeface="+mn-lt"/>
              </a:defRPr>
            </a:lvl1pPr>
            <a:lvl2pPr marL="932418" indent="-466209">
              <a:buFont typeface="+mj-lt"/>
              <a:buAutoNum type="alphaLcParenR"/>
              <a:defRPr sz="2040">
                <a:latin typeface="+mn-lt"/>
              </a:defRPr>
            </a:lvl2pPr>
            <a:lvl3pPr marL="874141" indent="0">
              <a:buFont typeface="Arial" panose="020B0604020202020204" pitchFamily="34" charset="0"/>
              <a:buNone/>
              <a:defRPr sz="2040">
                <a:latin typeface="+mn-lt"/>
              </a:defRPr>
            </a:lvl3pPr>
          </a:lstStyle>
          <a:p>
            <a:pPr lvl="0"/>
            <a:r>
              <a:rPr lang="en-US" dirty="0"/>
              <a:t>Click to edit Master text styles</a:t>
            </a:r>
          </a:p>
        </p:txBody>
      </p:sp>
    </p:spTree>
    <p:extLst>
      <p:ext uri="{BB962C8B-B14F-4D97-AF65-F5344CB8AC3E}">
        <p14:creationId xmlns:p14="http://schemas.microsoft.com/office/powerpoint/2010/main" val="9957307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Single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310912" y="2875527"/>
            <a:ext cx="11503739" cy="699453"/>
          </a:xfrm>
          <a:noFill/>
        </p:spPr>
        <p:txBody>
          <a:bodyPr>
            <a:noAutofit/>
          </a:bodyPr>
          <a:lstStyle>
            <a:lvl1pPr algn="ctr">
              <a:defRPr sz="3672" baseline="0">
                <a:solidFill>
                  <a:srgbClr val="3F3F3F"/>
                </a:solidFill>
                <a:latin typeface="Segoe UI Light" panose="020B0502040204020203" pitchFamily="34" charset="0"/>
                <a:cs typeface="Segoe UI Light"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671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Layout">
    <p:bg>
      <p:bgPr>
        <a:solidFill>
          <a:schemeClr val="bg1"/>
        </a:solidFill>
        <a:effectLst/>
      </p:bgPr>
    </p:bg>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43757281-38B1-4645-B42F-F4CAA8497F3E}"/>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219825" y="0"/>
            <a:ext cx="6216650" cy="6992587"/>
          </a:xfrm>
          <a:prstGeom prst="rect">
            <a:avLst/>
          </a:prstGeom>
        </p:spPr>
      </p:pic>
      <p:sp>
        <p:nvSpPr>
          <p:cNvPr id="12" name="Content Placeholder 11">
            <a:extLst>
              <a:ext uri="{FF2B5EF4-FFF2-40B4-BE49-F238E27FC236}">
                <a16:creationId xmlns:a16="http://schemas.microsoft.com/office/drawing/2014/main" id="{BD88CD08-97B8-4AAA-BA50-91ABEF361A44}"/>
              </a:ext>
            </a:extLst>
          </p:cNvPr>
          <p:cNvSpPr>
            <a:spLocks noGrp="1"/>
          </p:cNvSpPr>
          <p:nvPr>
            <p:ph sz="quarter" idx="10" hasCustomPrompt="1"/>
          </p:nvPr>
        </p:nvSpPr>
        <p:spPr>
          <a:xfrm>
            <a:off x="228144" y="3268662"/>
            <a:ext cx="5486399" cy="1902059"/>
          </a:xfrm>
        </p:spPr>
        <p:txBody>
          <a:bodyPr/>
          <a:lstStyle>
            <a:lvl1pPr marL="0" indent="0">
              <a:buNone/>
              <a:defRPr/>
            </a:lvl1pPr>
          </a:lstStyle>
          <a:p>
            <a:r>
              <a:rPr lang="en-US" sz="3600" dirty="0">
                <a:solidFill>
                  <a:schemeClr val="tx1"/>
                </a:solidFill>
              </a:rPr>
              <a:t>&lt;&lt; Add Lab </a:t>
            </a:r>
            <a:r>
              <a:rPr lang="en-US" sz="3600" dirty="0" err="1">
                <a:solidFill>
                  <a:schemeClr val="tx1"/>
                </a:solidFill>
              </a:rPr>
              <a:t>Excerices</a:t>
            </a:r>
            <a:r>
              <a:rPr lang="en-US" sz="3600" dirty="0">
                <a:solidFill>
                  <a:schemeClr val="tx1"/>
                </a:solidFill>
              </a:rPr>
              <a:t>&gt;&gt;</a:t>
            </a:r>
          </a:p>
          <a:p>
            <a:r>
              <a:rPr lang="en-US" sz="3600" dirty="0">
                <a:solidFill>
                  <a:schemeClr val="tx1"/>
                </a:solidFill>
              </a:rPr>
              <a:t>Exercise 1: </a:t>
            </a:r>
          </a:p>
          <a:p>
            <a:r>
              <a:rPr lang="en-US" sz="3600" dirty="0">
                <a:solidFill>
                  <a:schemeClr val="tx1"/>
                </a:solidFill>
              </a:rPr>
              <a:t>Exercise 2: </a:t>
            </a:r>
          </a:p>
        </p:txBody>
      </p:sp>
      <p:sp>
        <p:nvSpPr>
          <p:cNvPr id="20" name="Title 1">
            <a:extLst>
              <a:ext uri="{FF2B5EF4-FFF2-40B4-BE49-F238E27FC236}">
                <a16:creationId xmlns:a16="http://schemas.microsoft.com/office/drawing/2014/main" id="{03CBE3C3-7C13-46F2-A212-5263C05FE5BC}"/>
              </a:ext>
            </a:extLst>
          </p:cNvPr>
          <p:cNvSpPr>
            <a:spLocks noGrp="1"/>
          </p:cNvSpPr>
          <p:nvPr>
            <p:ph type="title" hasCustomPrompt="1"/>
          </p:nvPr>
        </p:nvSpPr>
        <p:spPr>
          <a:xfrm>
            <a:off x="37644" y="296862"/>
            <a:ext cx="5486399" cy="738664"/>
          </a:xfrm>
        </p:spPr>
        <p:txBody>
          <a:bodyPr>
            <a:spAutoFit/>
          </a:bodyPr>
          <a:lstStyle>
            <a:lvl1pPr>
              <a:defRPr lang="en-US" sz="4000" b="0" kern="1200" cap="none" spc="-102" baseline="0" dirty="0">
                <a:ln w="3175">
                  <a:noFill/>
                </a:ln>
                <a:solidFill>
                  <a:schemeClr val="accent3"/>
                </a:solidFill>
                <a:effectLst/>
                <a:latin typeface="+mj-lt"/>
                <a:ea typeface="+mn-ea"/>
                <a:cs typeface="Segoe UI" pitchFamily="34" charset="0"/>
              </a:defRPr>
            </a:lvl1pPr>
          </a:lstStyle>
          <a:p>
            <a:r>
              <a:rPr lang="en-US" sz="4000" dirty="0"/>
              <a:t>Lab: </a:t>
            </a:r>
            <a:r>
              <a:rPr lang="en-US" sz="4000" dirty="0">
                <a:solidFill>
                  <a:schemeClr val="accent3"/>
                </a:solidFill>
              </a:rPr>
              <a:t>&lt;&lt;Title &gt;&gt;</a:t>
            </a:r>
            <a:endParaRPr lang="en-US" sz="4000" dirty="0"/>
          </a:p>
        </p:txBody>
      </p:sp>
    </p:spTree>
    <p:extLst>
      <p:ext uri="{BB962C8B-B14F-4D97-AF65-F5344CB8AC3E}">
        <p14:creationId xmlns:p14="http://schemas.microsoft.com/office/powerpoint/2010/main" val="257932530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mj-lt"/>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mj-lt"/>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mj-lt"/>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mj-lt"/>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mj-lt"/>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mj-lt"/>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086" r:id="rId2"/>
    <p:sldLayoutId id="2147484089" r:id="rId3"/>
    <p:sldLayoutId id="2147484092" r:id="rId4"/>
    <p:sldLayoutId id="2147484269" r:id="rId5"/>
    <p:sldLayoutId id="2147484093" r:id="rId6"/>
    <p:sldLayoutId id="2147484094" r:id="rId7"/>
    <p:sldLayoutId id="2147484195" r:id="rId8"/>
    <p:sldLayoutId id="2147484096" r:id="rId9"/>
    <p:sldLayoutId id="2147484268" r:id="rId10"/>
    <p:sldLayoutId id="2147484272" r:id="rId11"/>
  </p:sldLayoutIdLst>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txStyles>
    <p:title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505050"/>
          </a:solidFill>
          <a:latin typeface="+mj-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505050"/>
          </a:solidFill>
          <a:latin typeface="+mj-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j-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cstate="email">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882144323"/>
      </p:ext>
    </p:extLst>
  </p:cSld>
  <p:clrMap bg1="lt1" tx1="dk1" bg2="lt2" tx2="dk2" accent1="accent1" accent2="accent2" accent3="accent3" accent4="accent4" accent5="accent5" accent6="accent6" hlink="hlink" folHlink="folHlink"/>
  <p:sldLayoutIdLst>
    <p:sldLayoutId id="2147484274" r:id="rId1"/>
    <p:sldLayoutId id="2147484275" r:id="rId2"/>
    <p:sldLayoutId id="2147484276" r:id="rId3"/>
    <p:sldLayoutId id="2147484277" r:id="rId4"/>
    <p:sldLayoutId id="2147484278" r:id="rId5"/>
    <p:sldLayoutId id="2147484279" r:id="rId6"/>
    <p:sldLayoutId id="2147484280" r:id="rId7"/>
    <p:sldLayoutId id="2147484281" r:id="rId8"/>
    <p:sldLayoutId id="2147484282" r:id="rId9"/>
    <p:sldLayoutId id="2147484283" r:id="rId10"/>
    <p:sldLayoutId id="2147484284" r:id="rId11"/>
    <p:sldLayoutId id="2147484285" r:id="rId12"/>
    <p:sldLayoutId id="2147484286" r:id="rId13"/>
    <p:sldLayoutId id="2147484287" r:id="rId14"/>
    <p:sldLayoutId id="2147484288" r:id="rId15"/>
    <p:sldLayoutId id="2147484289" r:id="rId16"/>
    <p:sldLayoutId id="2147484290" r:id="rId17"/>
    <p:sldLayoutId id="2147484291" r:id="rId18"/>
    <p:sldLayoutId id="2147484292" r:id="rId19"/>
    <p:sldLayoutId id="2147484293" r:id="rId20"/>
    <p:sldLayoutId id="2147484294" r:id="rId21"/>
    <p:sldLayoutId id="2147484295" r:id="rId22"/>
    <p:sldLayoutId id="2147484296" r:id="rId23"/>
    <p:sldLayoutId id="2147484297" r:id="rId24"/>
    <p:sldLayoutId id="2147484298"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tmp"/></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tmp"/><Relationship Id="rId7" Type="http://schemas.openxmlformats.org/officeDocument/2006/relationships/image" Target="../media/image25.tmp"/><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24.tmp"/><Relationship Id="rId5" Type="http://schemas.openxmlformats.org/officeDocument/2006/relationships/image" Target="../media/image23.tmp"/><Relationship Id="rId4" Type="http://schemas.openxmlformats.org/officeDocument/2006/relationships/image" Target="../media/image22.tmp"/></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7.emf"/><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a:lstStyle/>
          <a:p>
            <a:br>
              <a:rPr lang="en-US" sz="4000" dirty="0"/>
            </a:br>
            <a:r>
              <a:rPr lang="en-US" sz="4000" dirty="0"/>
              <a:t>Module 2: Data Cleaning and Model Improvement</a:t>
            </a:r>
            <a:br>
              <a:rPr lang="en-US" sz="4000" dirty="0"/>
            </a:br>
            <a:br>
              <a:rPr lang="en-US" sz="4000" dirty="0"/>
            </a:br>
            <a:endParaRPr lang="en-US" sz="3200" i="1" dirty="0"/>
          </a:p>
        </p:txBody>
      </p:sp>
    </p:spTree>
    <p:extLst>
      <p:ext uri="{BB962C8B-B14F-4D97-AF65-F5344CB8AC3E}">
        <p14:creationId xmlns:p14="http://schemas.microsoft.com/office/powerpoint/2010/main" val="132505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665BD8-348F-4222-8816-1B96174002C2}"/>
              </a:ext>
            </a:extLst>
          </p:cNvPr>
          <p:cNvSpPr>
            <a:spLocks noGrp="1"/>
          </p:cNvSpPr>
          <p:nvPr>
            <p:ph type="body" sz="quarter" idx="10"/>
          </p:nvPr>
        </p:nvSpPr>
        <p:spPr>
          <a:xfrm>
            <a:off x="275481" y="1213175"/>
            <a:ext cx="6704666" cy="4713919"/>
          </a:xfrm>
        </p:spPr>
        <p:txBody>
          <a:bodyPr/>
          <a:lstStyle/>
          <a:p>
            <a:r>
              <a:rPr lang="en-US" sz="3672" dirty="0"/>
              <a:t>Quartiles</a:t>
            </a:r>
          </a:p>
          <a:p>
            <a:pPr lvl="1"/>
            <a:r>
              <a:rPr lang="en-US" sz="2472" dirty="0"/>
              <a:t>Values that divide sorted data points into quarters</a:t>
            </a:r>
          </a:p>
          <a:p>
            <a:pPr lvl="1"/>
            <a:r>
              <a:rPr lang="en-US" sz="2472" dirty="0"/>
              <a:t>Second quartile is the median</a:t>
            </a:r>
          </a:p>
          <a:p>
            <a:pPr lvl="1"/>
            <a:r>
              <a:rPr lang="en-US" sz="2472" dirty="0"/>
              <a:t>The difference between Q3 and Q1 is called the Interquartile range or IQR</a:t>
            </a:r>
          </a:p>
          <a:p>
            <a:r>
              <a:rPr lang="en-US" sz="3672" dirty="0"/>
              <a:t>Unique values</a:t>
            </a:r>
          </a:p>
          <a:p>
            <a:pPr lvl="1"/>
            <a:r>
              <a:rPr lang="en-US" sz="2472" dirty="0"/>
              <a:t>Count of distinct data points</a:t>
            </a:r>
          </a:p>
          <a:p>
            <a:r>
              <a:rPr lang="en-US" sz="3672" dirty="0"/>
              <a:t>Missing values</a:t>
            </a:r>
          </a:p>
          <a:p>
            <a:pPr lvl="1"/>
            <a:r>
              <a:rPr lang="en-US" sz="2472" dirty="0"/>
              <a:t>Count of missing data points in the variable</a:t>
            </a:r>
          </a:p>
        </p:txBody>
      </p:sp>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a:t>Summary Statistics</a:t>
            </a:r>
            <a:r>
              <a:rPr lang="en-US" sz="2040"/>
              <a:t>…Cont’d</a:t>
            </a:r>
            <a:endParaRPr lang="en-US"/>
          </a:p>
        </p:txBody>
      </p:sp>
      <p:grpSp>
        <p:nvGrpSpPr>
          <p:cNvPr id="4" name="Group 3">
            <a:extLst>
              <a:ext uri="{FF2B5EF4-FFF2-40B4-BE49-F238E27FC236}">
                <a16:creationId xmlns:a16="http://schemas.microsoft.com/office/drawing/2014/main" id="{E5D8FEEE-6B46-4226-804A-1096F70120E5}"/>
              </a:ext>
            </a:extLst>
          </p:cNvPr>
          <p:cNvGrpSpPr/>
          <p:nvPr/>
        </p:nvGrpSpPr>
        <p:grpSpPr>
          <a:xfrm>
            <a:off x="7513637" y="2799966"/>
            <a:ext cx="3817407" cy="1394591"/>
            <a:chOff x="6980152" y="1359327"/>
            <a:chExt cx="3817407" cy="1394591"/>
          </a:xfrm>
        </p:grpSpPr>
        <p:sp>
          <p:nvSpPr>
            <p:cNvPr id="10" name="Text Placeholder 1">
              <a:extLst>
                <a:ext uri="{FF2B5EF4-FFF2-40B4-BE49-F238E27FC236}">
                  <a16:creationId xmlns:a16="http://schemas.microsoft.com/office/drawing/2014/main" id="{525D1A52-25A2-49BF-9859-82D234FA5663}"/>
                </a:ext>
              </a:extLst>
            </p:cNvPr>
            <p:cNvSpPr txBox="1">
              <a:spLocks/>
            </p:cNvSpPr>
            <p:nvPr/>
          </p:nvSpPr>
          <p:spPr>
            <a:xfrm>
              <a:off x="6980152" y="1359327"/>
              <a:ext cx="3817407" cy="530743"/>
            </a:xfrm>
            <a:prstGeom prst="rect">
              <a:avLst/>
            </a:prstGeom>
          </p:spPr>
          <p:txBody>
            <a:bodyPr vert="horz" wrap="square" lIns="149217" tIns="93260" rIns="149217" bIns="9326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505050"/>
                  </a:solidFill>
                  <a:latin typeface="+mj-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505050"/>
                  </a:solidFill>
                  <a:latin typeface="+mj-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lvl="1" indent="0">
                <a:buNone/>
              </a:pPr>
              <a:r>
                <a:rPr lang="en-US" sz="2472" b="1">
                  <a:solidFill>
                    <a:srgbClr val="0070C0"/>
                  </a:solidFill>
                  <a:latin typeface="+mn-lt"/>
                </a:rPr>
                <a:t>X = {1, 3, 3, 4, 5, 8, 9}</a:t>
              </a:r>
              <a:r>
                <a:rPr lang="en-US" sz="2472"/>
                <a:t>           </a:t>
              </a:r>
              <a:endParaRPr lang="en-US" sz="2472" b="1">
                <a:solidFill>
                  <a:srgbClr val="0070C0"/>
                </a:solidFill>
                <a:latin typeface="+mn-lt"/>
              </a:endParaRPr>
            </a:p>
          </p:txBody>
        </p:sp>
        <p:cxnSp>
          <p:nvCxnSpPr>
            <p:cNvPr id="11" name="Straight Arrow Connector 10">
              <a:extLst>
                <a:ext uri="{FF2B5EF4-FFF2-40B4-BE49-F238E27FC236}">
                  <a16:creationId xmlns:a16="http://schemas.microsoft.com/office/drawing/2014/main" id="{5B8A52D5-9E30-4DD6-B12E-AB310231BF94}"/>
                </a:ext>
              </a:extLst>
            </p:cNvPr>
            <p:cNvCxnSpPr>
              <a:cxnSpLocks/>
            </p:cNvCxnSpPr>
            <p:nvPr/>
          </p:nvCxnSpPr>
          <p:spPr>
            <a:xfrm flipV="1">
              <a:off x="8635502" y="1837585"/>
              <a:ext cx="0" cy="318908"/>
            </a:xfrm>
            <a:prstGeom prst="straightConnector1">
              <a:avLst/>
            </a:prstGeom>
            <a:ln w="571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 Placeholder 1">
              <a:extLst>
                <a:ext uri="{FF2B5EF4-FFF2-40B4-BE49-F238E27FC236}">
                  <a16:creationId xmlns:a16="http://schemas.microsoft.com/office/drawing/2014/main" id="{40E806F0-6C19-4762-9694-1AA13E5181FE}"/>
                </a:ext>
              </a:extLst>
            </p:cNvPr>
            <p:cNvSpPr txBox="1">
              <a:spLocks/>
            </p:cNvSpPr>
            <p:nvPr/>
          </p:nvSpPr>
          <p:spPr>
            <a:xfrm>
              <a:off x="7975835" y="2216358"/>
              <a:ext cx="1076082" cy="537560"/>
            </a:xfrm>
            <a:prstGeom prst="rect">
              <a:avLst/>
            </a:prstGeom>
          </p:spPr>
          <p:txBody>
            <a:bodyPr vert="horz" wrap="square" lIns="149217" tIns="93260" rIns="149217" bIns="9326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505050"/>
                  </a:solidFill>
                  <a:latin typeface="+mj-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505050"/>
                  </a:solidFill>
                  <a:latin typeface="+mj-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lvl="1" indent="0" algn="ctr">
                <a:buNone/>
              </a:pPr>
              <a:r>
                <a:rPr lang="en-US" sz="2472" b="1">
                  <a:solidFill>
                    <a:srgbClr val="0070C0"/>
                  </a:solidFill>
                  <a:latin typeface="+mn-lt"/>
                </a:rPr>
                <a:t>Q1</a:t>
              </a:r>
            </a:p>
          </p:txBody>
        </p:sp>
        <p:cxnSp>
          <p:nvCxnSpPr>
            <p:cNvPr id="16" name="Straight Arrow Connector 15">
              <a:extLst>
                <a:ext uri="{FF2B5EF4-FFF2-40B4-BE49-F238E27FC236}">
                  <a16:creationId xmlns:a16="http://schemas.microsoft.com/office/drawing/2014/main" id="{1ABD483C-A3D1-4EAD-8351-B0473A33C902}"/>
                </a:ext>
              </a:extLst>
            </p:cNvPr>
            <p:cNvCxnSpPr>
              <a:cxnSpLocks/>
            </p:cNvCxnSpPr>
            <p:nvPr/>
          </p:nvCxnSpPr>
          <p:spPr>
            <a:xfrm flipV="1">
              <a:off x="9376802" y="1837585"/>
              <a:ext cx="0" cy="318908"/>
            </a:xfrm>
            <a:prstGeom prst="straightConnector1">
              <a:avLst/>
            </a:prstGeom>
            <a:ln w="571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0689760-BFB8-4DE0-BF46-465563DA780E}"/>
                </a:ext>
              </a:extLst>
            </p:cNvPr>
            <p:cNvCxnSpPr>
              <a:cxnSpLocks/>
            </p:cNvCxnSpPr>
            <p:nvPr/>
          </p:nvCxnSpPr>
          <p:spPr>
            <a:xfrm flipV="1">
              <a:off x="10070276" y="1837585"/>
              <a:ext cx="0" cy="318908"/>
            </a:xfrm>
            <a:prstGeom prst="straightConnector1">
              <a:avLst/>
            </a:prstGeom>
            <a:ln w="571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 Placeholder 1">
              <a:extLst>
                <a:ext uri="{FF2B5EF4-FFF2-40B4-BE49-F238E27FC236}">
                  <a16:creationId xmlns:a16="http://schemas.microsoft.com/office/drawing/2014/main" id="{C6615657-FEEA-4407-A268-8400910C8544}"/>
                </a:ext>
              </a:extLst>
            </p:cNvPr>
            <p:cNvSpPr txBox="1">
              <a:spLocks/>
            </p:cNvSpPr>
            <p:nvPr/>
          </p:nvSpPr>
          <p:spPr>
            <a:xfrm>
              <a:off x="8776916" y="2216358"/>
              <a:ext cx="1076082" cy="537560"/>
            </a:xfrm>
            <a:prstGeom prst="rect">
              <a:avLst/>
            </a:prstGeom>
          </p:spPr>
          <p:txBody>
            <a:bodyPr vert="horz" wrap="square" lIns="149217" tIns="93260" rIns="149217" bIns="9326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505050"/>
                  </a:solidFill>
                  <a:latin typeface="+mj-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505050"/>
                  </a:solidFill>
                  <a:latin typeface="+mj-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lvl="1" indent="0" algn="ctr">
                <a:buNone/>
              </a:pPr>
              <a:r>
                <a:rPr lang="en-US" sz="2472" b="1">
                  <a:solidFill>
                    <a:srgbClr val="0070C0"/>
                  </a:solidFill>
                  <a:latin typeface="+mn-lt"/>
                </a:rPr>
                <a:t>Q2</a:t>
              </a:r>
            </a:p>
          </p:txBody>
        </p:sp>
        <p:sp>
          <p:nvSpPr>
            <p:cNvPr id="19" name="Text Placeholder 1">
              <a:extLst>
                <a:ext uri="{FF2B5EF4-FFF2-40B4-BE49-F238E27FC236}">
                  <a16:creationId xmlns:a16="http://schemas.microsoft.com/office/drawing/2014/main" id="{64CA9222-8CBA-4363-AC32-B8B12142D24E}"/>
                </a:ext>
              </a:extLst>
            </p:cNvPr>
            <p:cNvSpPr txBox="1">
              <a:spLocks/>
            </p:cNvSpPr>
            <p:nvPr/>
          </p:nvSpPr>
          <p:spPr>
            <a:xfrm>
              <a:off x="9532235" y="2216358"/>
              <a:ext cx="1076082" cy="537560"/>
            </a:xfrm>
            <a:prstGeom prst="rect">
              <a:avLst/>
            </a:prstGeom>
          </p:spPr>
          <p:txBody>
            <a:bodyPr vert="horz" wrap="square" lIns="149217" tIns="93260" rIns="149217" bIns="9326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505050"/>
                  </a:solidFill>
                  <a:latin typeface="+mj-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505050"/>
                  </a:solidFill>
                  <a:latin typeface="+mj-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lvl="1" indent="0" algn="ctr">
                <a:buNone/>
              </a:pPr>
              <a:r>
                <a:rPr lang="en-US" sz="2472" b="1" dirty="0">
                  <a:solidFill>
                    <a:srgbClr val="0070C0"/>
                  </a:solidFill>
                  <a:latin typeface="+mn-lt"/>
                </a:rPr>
                <a:t>Q3</a:t>
              </a:r>
            </a:p>
          </p:txBody>
        </p:sp>
      </p:grpSp>
    </p:spTree>
    <p:extLst>
      <p:ext uri="{BB962C8B-B14F-4D97-AF65-F5344CB8AC3E}">
        <p14:creationId xmlns:p14="http://schemas.microsoft.com/office/powerpoint/2010/main" val="38199458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665BD8-348F-4222-8816-1B96174002C2}"/>
              </a:ext>
            </a:extLst>
          </p:cNvPr>
          <p:cNvSpPr>
            <a:spLocks noGrp="1"/>
          </p:cNvSpPr>
          <p:nvPr>
            <p:ph type="body" sz="quarter" idx="10"/>
          </p:nvPr>
        </p:nvSpPr>
        <p:spPr>
          <a:xfrm>
            <a:off x="275481" y="1213174"/>
            <a:ext cx="11885514" cy="5572050"/>
          </a:xfrm>
        </p:spPr>
        <p:txBody>
          <a:bodyPr/>
          <a:lstStyle/>
          <a:p>
            <a:r>
              <a:rPr lang="en-US" sz="3672" dirty="0"/>
              <a:t>Provides qualitative understanding of data</a:t>
            </a:r>
          </a:p>
          <a:p>
            <a:r>
              <a:rPr lang="en-US" sz="3672" dirty="0"/>
              <a:t>Simplifies delivering concepts</a:t>
            </a:r>
          </a:p>
          <a:p>
            <a:r>
              <a:rPr lang="en-US" sz="3672" dirty="0"/>
              <a:t>Helps identify patterns</a:t>
            </a:r>
          </a:p>
          <a:p>
            <a:r>
              <a:rPr lang="en-US" sz="3672" dirty="0"/>
              <a:t>Displays spread of data</a:t>
            </a:r>
          </a:p>
          <a:p>
            <a:r>
              <a:rPr lang="en-US" sz="3672" dirty="0"/>
              <a:t>Shows if data is symmetric</a:t>
            </a:r>
          </a:p>
          <a:p>
            <a:r>
              <a:rPr lang="en-US" sz="3672" dirty="0"/>
              <a:t>Shows if outliers are present</a:t>
            </a:r>
          </a:p>
          <a:p>
            <a:r>
              <a:rPr lang="en-US" sz="3672" dirty="0"/>
              <a:t>Displays relationships among variables</a:t>
            </a:r>
          </a:p>
          <a:p>
            <a:endParaRPr lang="en-US" sz="2472" dirty="0"/>
          </a:p>
          <a:p>
            <a:endParaRPr lang="en-US" sz="3672" dirty="0"/>
          </a:p>
        </p:txBody>
      </p:sp>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a:t>Data Visualization</a:t>
            </a:r>
          </a:p>
        </p:txBody>
      </p:sp>
    </p:spTree>
    <p:extLst>
      <p:ext uri="{BB962C8B-B14F-4D97-AF65-F5344CB8AC3E}">
        <p14:creationId xmlns:p14="http://schemas.microsoft.com/office/powerpoint/2010/main" val="10283087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665BD8-348F-4222-8816-1B96174002C2}"/>
              </a:ext>
            </a:extLst>
          </p:cNvPr>
          <p:cNvSpPr>
            <a:spLocks noGrp="1"/>
          </p:cNvSpPr>
          <p:nvPr>
            <p:ph type="body" sz="quarter" idx="10"/>
          </p:nvPr>
        </p:nvSpPr>
        <p:spPr>
          <a:xfrm>
            <a:off x="275479" y="1213176"/>
            <a:ext cx="6409059" cy="2414442"/>
          </a:xfrm>
        </p:spPr>
        <p:txBody>
          <a:bodyPr/>
          <a:lstStyle/>
          <a:p>
            <a:r>
              <a:rPr lang="en-US" sz="3672" dirty="0"/>
              <a:t>Histogram</a:t>
            </a:r>
          </a:p>
          <a:p>
            <a:pPr lvl="1"/>
            <a:r>
              <a:rPr lang="en-US" sz="2472" dirty="0"/>
              <a:t>Displays distribution of continuous data</a:t>
            </a:r>
          </a:p>
          <a:p>
            <a:pPr lvl="1"/>
            <a:r>
              <a:rPr lang="en-US" sz="2472" dirty="0"/>
              <a:t>Range of values divided into bins</a:t>
            </a:r>
          </a:p>
          <a:p>
            <a:pPr lvl="1"/>
            <a:r>
              <a:rPr lang="en-US" sz="2472" dirty="0"/>
              <a:t>Bins are consecutive and do not overlap</a:t>
            </a:r>
          </a:p>
          <a:p>
            <a:pPr lvl="1"/>
            <a:r>
              <a:rPr lang="en-US" sz="2472" dirty="0"/>
              <a:t>Used in univariate analysis</a:t>
            </a:r>
          </a:p>
        </p:txBody>
      </p:sp>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dirty="0"/>
              <a:t>Data Visualization Methods</a:t>
            </a:r>
          </a:p>
        </p:txBody>
      </p:sp>
      <p:pic>
        <p:nvPicPr>
          <p:cNvPr id="5" name="Picture 4">
            <a:extLst>
              <a:ext uri="{FF2B5EF4-FFF2-40B4-BE49-F238E27FC236}">
                <a16:creationId xmlns:a16="http://schemas.microsoft.com/office/drawing/2014/main" id="{4D2213B1-FA45-40AA-9005-F8AF22E3A7C6}"/>
              </a:ext>
            </a:extLst>
          </p:cNvPr>
          <p:cNvPicPr>
            <a:picLocks noChangeAspect="1"/>
          </p:cNvPicPr>
          <p:nvPr/>
        </p:nvPicPr>
        <p:blipFill>
          <a:blip r:embed="rId3"/>
          <a:stretch>
            <a:fillRect/>
          </a:stretch>
        </p:blipFill>
        <p:spPr>
          <a:xfrm>
            <a:off x="8738770" y="343677"/>
            <a:ext cx="3007374" cy="1995343"/>
          </a:xfrm>
          <a:prstGeom prst="rect">
            <a:avLst/>
          </a:prstGeom>
        </p:spPr>
      </p:pic>
      <p:sp>
        <p:nvSpPr>
          <p:cNvPr id="7" name="Text Placeholder 1">
            <a:extLst>
              <a:ext uri="{FF2B5EF4-FFF2-40B4-BE49-F238E27FC236}">
                <a16:creationId xmlns:a16="http://schemas.microsoft.com/office/drawing/2014/main" id="{050AA2C4-7CCF-437D-7AA9-04DAC9D0DB35}"/>
              </a:ext>
            </a:extLst>
          </p:cNvPr>
          <p:cNvSpPr txBox="1">
            <a:spLocks/>
          </p:cNvSpPr>
          <p:nvPr/>
        </p:nvSpPr>
        <p:spPr>
          <a:xfrm>
            <a:off x="241988" y="3671418"/>
            <a:ext cx="5321021" cy="156075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505050"/>
                </a:solidFill>
                <a:latin typeface="+mj-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505050"/>
                </a:solidFill>
                <a:latin typeface="+mj-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j-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72" dirty="0"/>
              <a:t>Box plot</a:t>
            </a:r>
          </a:p>
          <a:p>
            <a:pPr lvl="1"/>
            <a:r>
              <a:rPr lang="en-US" sz="2472" dirty="0"/>
              <a:t>Summarizes distribution of data</a:t>
            </a:r>
          </a:p>
          <a:p>
            <a:pPr lvl="1"/>
            <a:r>
              <a:rPr lang="en-US" sz="2472" dirty="0"/>
              <a:t>Used in univariate analysis</a:t>
            </a:r>
          </a:p>
        </p:txBody>
      </p:sp>
      <p:grpSp>
        <p:nvGrpSpPr>
          <p:cNvPr id="9" name="Group 8">
            <a:extLst>
              <a:ext uri="{FF2B5EF4-FFF2-40B4-BE49-F238E27FC236}">
                <a16:creationId xmlns:a16="http://schemas.microsoft.com/office/drawing/2014/main" id="{FF7B483B-02FB-DE3D-536A-872C5C6658D1}"/>
              </a:ext>
            </a:extLst>
          </p:cNvPr>
          <p:cNvGrpSpPr/>
          <p:nvPr/>
        </p:nvGrpSpPr>
        <p:grpSpPr>
          <a:xfrm>
            <a:off x="8587968" y="2470188"/>
            <a:ext cx="3250235" cy="2216930"/>
            <a:chOff x="3398837" y="2773930"/>
            <a:chExt cx="5234650" cy="3419788"/>
          </a:xfrm>
        </p:grpSpPr>
        <p:pic>
          <p:nvPicPr>
            <p:cNvPr id="10" name="Picture 9">
              <a:extLst>
                <a:ext uri="{FF2B5EF4-FFF2-40B4-BE49-F238E27FC236}">
                  <a16:creationId xmlns:a16="http://schemas.microsoft.com/office/drawing/2014/main" id="{D1A3DE70-E718-F874-702C-356BE5B5E02B}"/>
                </a:ext>
              </a:extLst>
            </p:cNvPr>
            <p:cNvPicPr>
              <a:picLocks noChangeAspect="1"/>
            </p:cNvPicPr>
            <p:nvPr/>
          </p:nvPicPr>
          <p:blipFill>
            <a:blip r:embed="rId4"/>
            <a:stretch>
              <a:fillRect/>
            </a:stretch>
          </p:blipFill>
          <p:spPr>
            <a:xfrm>
              <a:off x="3398837" y="2773930"/>
              <a:ext cx="5234650" cy="3419788"/>
            </a:xfrm>
            <a:prstGeom prst="rect">
              <a:avLst/>
            </a:prstGeom>
          </p:spPr>
        </p:pic>
        <p:cxnSp>
          <p:nvCxnSpPr>
            <p:cNvPr id="11" name="Straight Arrow Connector 10">
              <a:extLst>
                <a:ext uri="{FF2B5EF4-FFF2-40B4-BE49-F238E27FC236}">
                  <a16:creationId xmlns:a16="http://schemas.microsoft.com/office/drawing/2014/main" id="{5B488D1E-0E84-3DFD-1897-E0E89EDEE4B4}"/>
                </a:ext>
              </a:extLst>
            </p:cNvPr>
            <p:cNvCxnSpPr>
              <a:cxnSpLocks/>
            </p:cNvCxnSpPr>
            <p:nvPr/>
          </p:nvCxnSpPr>
          <p:spPr>
            <a:xfrm flipH="1" flipV="1">
              <a:off x="7120951" y="4519538"/>
              <a:ext cx="448367" cy="1"/>
            </a:xfrm>
            <a:prstGeom prst="straightConnector1">
              <a:avLst/>
            </a:prstGeom>
            <a:ln w="63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 Placeholder 1">
              <a:extLst>
                <a:ext uri="{FF2B5EF4-FFF2-40B4-BE49-F238E27FC236}">
                  <a16:creationId xmlns:a16="http://schemas.microsoft.com/office/drawing/2014/main" id="{43479105-C76F-E36A-9685-D7198368B8EE}"/>
                </a:ext>
              </a:extLst>
            </p:cNvPr>
            <p:cNvSpPr txBox="1">
              <a:spLocks/>
            </p:cNvSpPr>
            <p:nvPr/>
          </p:nvSpPr>
          <p:spPr>
            <a:xfrm>
              <a:off x="7126928" y="4340614"/>
              <a:ext cx="884778" cy="357850"/>
            </a:xfrm>
            <a:prstGeom prst="rect">
              <a:avLst/>
            </a:prstGeom>
          </p:spPr>
          <p:txBody>
            <a:bodyPr vert="horz" wrap="square" lIns="149217" tIns="93260" rIns="149217" bIns="9326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505050"/>
                  </a:solidFill>
                  <a:latin typeface="+mj-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505050"/>
                  </a:solidFill>
                  <a:latin typeface="+mj-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lvl="1" indent="0" algn="ctr">
                <a:buNone/>
              </a:pPr>
              <a:r>
                <a:rPr lang="en-US" sz="1224" b="1">
                  <a:solidFill>
                    <a:srgbClr val="0070C0"/>
                  </a:solidFill>
                  <a:latin typeface="+mn-lt"/>
                </a:rPr>
                <a:t>Q1</a:t>
              </a:r>
            </a:p>
          </p:txBody>
        </p:sp>
        <p:cxnSp>
          <p:nvCxnSpPr>
            <p:cNvPr id="13" name="Straight Arrow Connector 12">
              <a:extLst>
                <a:ext uri="{FF2B5EF4-FFF2-40B4-BE49-F238E27FC236}">
                  <a16:creationId xmlns:a16="http://schemas.microsoft.com/office/drawing/2014/main" id="{2C47F19C-204A-AFEB-8815-BEBFDD6531BE}"/>
                </a:ext>
              </a:extLst>
            </p:cNvPr>
            <p:cNvCxnSpPr>
              <a:cxnSpLocks/>
            </p:cNvCxnSpPr>
            <p:nvPr/>
          </p:nvCxnSpPr>
          <p:spPr>
            <a:xfrm flipH="1">
              <a:off x="7120951" y="4364525"/>
              <a:ext cx="860864" cy="1"/>
            </a:xfrm>
            <a:prstGeom prst="straightConnector1">
              <a:avLst/>
            </a:prstGeom>
            <a:ln w="63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
              <a:extLst>
                <a:ext uri="{FF2B5EF4-FFF2-40B4-BE49-F238E27FC236}">
                  <a16:creationId xmlns:a16="http://schemas.microsoft.com/office/drawing/2014/main" id="{F146C3F0-0EF7-B298-61CD-B007C3A21B35}"/>
                </a:ext>
              </a:extLst>
            </p:cNvPr>
            <p:cNvSpPr txBox="1">
              <a:spLocks/>
            </p:cNvSpPr>
            <p:nvPr/>
          </p:nvSpPr>
          <p:spPr>
            <a:xfrm>
              <a:off x="7593230" y="4185601"/>
              <a:ext cx="884778" cy="357850"/>
            </a:xfrm>
            <a:prstGeom prst="rect">
              <a:avLst/>
            </a:prstGeom>
          </p:spPr>
          <p:txBody>
            <a:bodyPr vert="horz" wrap="square" lIns="149217" tIns="93260" rIns="149217" bIns="9326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505050"/>
                  </a:solidFill>
                  <a:latin typeface="+mj-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505050"/>
                  </a:solidFill>
                  <a:latin typeface="+mj-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lvl="1" indent="0" algn="ctr">
                <a:buNone/>
              </a:pPr>
              <a:r>
                <a:rPr lang="en-US" sz="1224" b="1">
                  <a:solidFill>
                    <a:srgbClr val="0070C0"/>
                  </a:solidFill>
                  <a:latin typeface="+mn-lt"/>
                </a:rPr>
                <a:t>Q2</a:t>
              </a:r>
            </a:p>
          </p:txBody>
        </p:sp>
        <p:cxnSp>
          <p:nvCxnSpPr>
            <p:cNvPr id="15" name="Straight Arrow Connector 14">
              <a:extLst>
                <a:ext uri="{FF2B5EF4-FFF2-40B4-BE49-F238E27FC236}">
                  <a16:creationId xmlns:a16="http://schemas.microsoft.com/office/drawing/2014/main" id="{FDBFA652-F715-4522-06C3-A75D53B13BD6}"/>
                </a:ext>
              </a:extLst>
            </p:cNvPr>
            <p:cNvCxnSpPr>
              <a:cxnSpLocks/>
            </p:cNvCxnSpPr>
            <p:nvPr/>
          </p:nvCxnSpPr>
          <p:spPr>
            <a:xfrm flipH="1">
              <a:off x="7120952" y="4065193"/>
              <a:ext cx="418475" cy="0"/>
            </a:xfrm>
            <a:prstGeom prst="straightConnector1">
              <a:avLst/>
            </a:prstGeom>
            <a:ln w="63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 Placeholder 1">
              <a:extLst>
                <a:ext uri="{FF2B5EF4-FFF2-40B4-BE49-F238E27FC236}">
                  <a16:creationId xmlns:a16="http://schemas.microsoft.com/office/drawing/2014/main" id="{559AD130-133F-C9E5-ACA1-BC96A1EE6115}"/>
                </a:ext>
              </a:extLst>
            </p:cNvPr>
            <p:cNvSpPr txBox="1">
              <a:spLocks/>
            </p:cNvSpPr>
            <p:nvPr/>
          </p:nvSpPr>
          <p:spPr>
            <a:xfrm>
              <a:off x="7097037" y="3905257"/>
              <a:ext cx="884778" cy="357850"/>
            </a:xfrm>
            <a:prstGeom prst="rect">
              <a:avLst/>
            </a:prstGeom>
          </p:spPr>
          <p:txBody>
            <a:bodyPr vert="horz" wrap="square" lIns="149217" tIns="93260" rIns="149217" bIns="9326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505050"/>
                  </a:solidFill>
                  <a:latin typeface="+mj-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505050"/>
                  </a:solidFill>
                  <a:latin typeface="+mj-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lvl="1" indent="0" algn="ctr">
                <a:buNone/>
              </a:pPr>
              <a:r>
                <a:rPr lang="en-US" sz="1224" b="1">
                  <a:solidFill>
                    <a:srgbClr val="0070C0"/>
                  </a:solidFill>
                  <a:latin typeface="+mn-lt"/>
                </a:rPr>
                <a:t>Q3</a:t>
              </a:r>
            </a:p>
          </p:txBody>
        </p:sp>
        <p:cxnSp>
          <p:nvCxnSpPr>
            <p:cNvPr id="17" name="Straight Arrow Connector 16">
              <a:extLst>
                <a:ext uri="{FF2B5EF4-FFF2-40B4-BE49-F238E27FC236}">
                  <a16:creationId xmlns:a16="http://schemas.microsoft.com/office/drawing/2014/main" id="{8C98BAD1-D7CB-152A-C25E-9A8FC7B29D0C}"/>
                </a:ext>
              </a:extLst>
            </p:cNvPr>
            <p:cNvCxnSpPr>
              <a:cxnSpLocks/>
            </p:cNvCxnSpPr>
            <p:nvPr/>
          </p:nvCxnSpPr>
          <p:spPr>
            <a:xfrm flipH="1" flipV="1">
              <a:off x="7082094" y="3032150"/>
              <a:ext cx="448367" cy="1"/>
            </a:xfrm>
            <a:prstGeom prst="straightConnector1">
              <a:avLst/>
            </a:prstGeom>
            <a:ln w="63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C7476E8-8545-9AC1-96CB-634ADD2100F6}"/>
                </a:ext>
              </a:extLst>
            </p:cNvPr>
            <p:cNvCxnSpPr>
              <a:cxnSpLocks/>
            </p:cNvCxnSpPr>
            <p:nvPr/>
          </p:nvCxnSpPr>
          <p:spPr>
            <a:xfrm flipH="1" flipV="1">
              <a:off x="7091060" y="5703227"/>
              <a:ext cx="448367" cy="1"/>
            </a:xfrm>
            <a:prstGeom prst="straightConnector1">
              <a:avLst/>
            </a:prstGeom>
            <a:ln w="63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 Placeholder 1">
              <a:extLst>
                <a:ext uri="{FF2B5EF4-FFF2-40B4-BE49-F238E27FC236}">
                  <a16:creationId xmlns:a16="http://schemas.microsoft.com/office/drawing/2014/main" id="{3F6642A1-0AD7-34D1-0E43-64BBEFF03BE6}"/>
                </a:ext>
              </a:extLst>
            </p:cNvPr>
            <p:cNvSpPr txBox="1">
              <a:spLocks/>
            </p:cNvSpPr>
            <p:nvPr/>
          </p:nvSpPr>
          <p:spPr>
            <a:xfrm>
              <a:off x="7248145" y="5522666"/>
              <a:ext cx="932602" cy="357875"/>
            </a:xfrm>
            <a:prstGeom prst="rect">
              <a:avLst/>
            </a:prstGeom>
          </p:spPr>
          <p:txBody>
            <a:bodyPr vert="horz" wrap="square" lIns="149217" tIns="93260" rIns="149217" bIns="9326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505050"/>
                  </a:solidFill>
                  <a:latin typeface="+mj-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505050"/>
                  </a:solidFill>
                  <a:latin typeface="+mj-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lvl="1" indent="0" algn="ctr">
                <a:buNone/>
              </a:pPr>
              <a:r>
                <a:rPr lang="en-US" sz="1224" b="1">
                  <a:solidFill>
                    <a:srgbClr val="0070C0"/>
                  </a:solidFill>
                  <a:latin typeface="+mn-lt"/>
                </a:rPr>
                <a:t>Min</a:t>
              </a:r>
            </a:p>
          </p:txBody>
        </p:sp>
        <p:sp>
          <p:nvSpPr>
            <p:cNvPr id="20" name="Text Placeholder 1">
              <a:extLst>
                <a:ext uri="{FF2B5EF4-FFF2-40B4-BE49-F238E27FC236}">
                  <a16:creationId xmlns:a16="http://schemas.microsoft.com/office/drawing/2014/main" id="{A4534D15-4128-84D6-315E-425F36104A82}"/>
                </a:ext>
              </a:extLst>
            </p:cNvPr>
            <p:cNvSpPr txBox="1">
              <a:spLocks/>
            </p:cNvSpPr>
            <p:nvPr/>
          </p:nvSpPr>
          <p:spPr>
            <a:xfrm>
              <a:off x="7120951" y="2878056"/>
              <a:ext cx="1034233" cy="357850"/>
            </a:xfrm>
            <a:prstGeom prst="rect">
              <a:avLst/>
            </a:prstGeom>
          </p:spPr>
          <p:txBody>
            <a:bodyPr vert="horz" wrap="square" lIns="149217" tIns="93260" rIns="149217" bIns="9326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505050"/>
                  </a:solidFill>
                  <a:latin typeface="+mj-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505050"/>
                  </a:solidFill>
                  <a:latin typeface="+mj-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lvl="1" indent="0" algn="ctr">
                <a:buNone/>
              </a:pPr>
              <a:r>
                <a:rPr lang="en-US" sz="1224" b="1">
                  <a:solidFill>
                    <a:srgbClr val="0070C0"/>
                  </a:solidFill>
                  <a:latin typeface="+mn-lt"/>
                </a:rPr>
                <a:t>Max</a:t>
              </a:r>
            </a:p>
          </p:txBody>
        </p:sp>
      </p:grpSp>
      <p:sp>
        <p:nvSpPr>
          <p:cNvPr id="21" name="Text Placeholder 1">
            <a:extLst>
              <a:ext uri="{FF2B5EF4-FFF2-40B4-BE49-F238E27FC236}">
                <a16:creationId xmlns:a16="http://schemas.microsoft.com/office/drawing/2014/main" id="{E58A6DC8-D910-D2F7-AA1D-066ED71B407B}"/>
              </a:ext>
            </a:extLst>
          </p:cNvPr>
          <p:cNvSpPr txBox="1">
            <a:spLocks/>
          </p:cNvSpPr>
          <p:nvPr/>
        </p:nvSpPr>
        <p:spPr>
          <a:xfrm>
            <a:off x="340655" y="5195792"/>
            <a:ext cx="7548114" cy="156075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505050"/>
                </a:solidFill>
                <a:latin typeface="+mj-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505050"/>
                </a:solidFill>
                <a:latin typeface="+mj-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j-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72" dirty="0"/>
              <a:t>Scatter plot</a:t>
            </a:r>
          </a:p>
          <a:p>
            <a:pPr lvl="1"/>
            <a:r>
              <a:rPr lang="en-US" sz="2472" dirty="0"/>
              <a:t>Display correlation between two variables</a:t>
            </a:r>
          </a:p>
          <a:p>
            <a:pPr lvl="1"/>
            <a:r>
              <a:rPr lang="en-US" sz="2472" dirty="0"/>
              <a:t>Used in bi-variate analysis</a:t>
            </a:r>
          </a:p>
        </p:txBody>
      </p:sp>
      <p:pic>
        <p:nvPicPr>
          <p:cNvPr id="23" name="Picture 22">
            <a:extLst>
              <a:ext uri="{FF2B5EF4-FFF2-40B4-BE49-F238E27FC236}">
                <a16:creationId xmlns:a16="http://schemas.microsoft.com/office/drawing/2014/main" id="{A62193D7-98D3-EDA8-F922-69111950EAB1}"/>
              </a:ext>
            </a:extLst>
          </p:cNvPr>
          <p:cNvPicPr>
            <a:picLocks noChangeAspect="1"/>
          </p:cNvPicPr>
          <p:nvPr/>
        </p:nvPicPr>
        <p:blipFill>
          <a:blip r:embed="rId5"/>
          <a:stretch>
            <a:fillRect/>
          </a:stretch>
        </p:blipFill>
        <p:spPr>
          <a:xfrm>
            <a:off x="8587968" y="4687117"/>
            <a:ext cx="3250235" cy="2216931"/>
          </a:xfrm>
          <a:prstGeom prst="rect">
            <a:avLst/>
          </a:prstGeom>
        </p:spPr>
      </p:pic>
    </p:spTree>
    <p:extLst>
      <p:ext uri="{BB962C8B-B14F-4D97-AF65-F5344CB8AC3E}">
        <p14:creationId xmlns:p14="http://schemas.microsoft.com/office/powerpoint/2010/main" val="290749377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665BD8-348F-4222-8816-1B96174002C2}"/>
              </a:ext>
            </a:extLst>
          </p:cNvPr>
          <p:cNvSpPr>
            <a:spLocks noGrp="1"/>
          </p:cNvSpPr>
          <p:nvPr>
            <p:ph type="body" sz="quarter" idx="10"/>
          </p:nvPr>
        </p:nvSpPr>
        <p:spPr>
          <a:xfrm>
            <a:off x="275481" y="1213175"/>
            <a:ext cx="11885514" cy="5290322"/>
          </a:xfrm>
        </p:spPr>
        <p:txBody>
          <a:bodyPr/>
          <a:lstStyle/>
          <a:p>
            <a:r>
              <a:rPr lang="en-US" dirty="0"/>
              <a:t>Analyzes all variables individually</a:t>
            </a:r>
          </a:p>
          <a:p>
            <a:pPr lvl="1"/>
            <a:r>
              <a:rPr lang="en-US" dirty="0"/>
              <a:t>Describes each variable and understands its distribution</a:t>
            </a:r>
          </a:p>
          <a:p>
            <a:pPr lvl="1"/>
            <a:r>
              <a:rPr lang="en-US" dirty="0"/>
              <a:t>Finds patterns</a:t>
            </a:r>
          </a:p>
          <a:p>
            <a:pPr lvl="1"/>
            <a:r>
              <a:rPr lang="en-US" dirty="0"/>
              <a:t>Finds missing values and outliers</a:t>
            </a:r>
          </a:p>
          <a:p>
            <a:r>
              <a:rPr lang="en-US" dirty="0"/>
              <a:t>Does not deal with relationships</a:t>
            </a:r>
          </a:p>
          <a:p>
            <a:r>
              <a:rPr lang="en-US" dirty="0"/>
              <a:t>Analysis method depends on variable type</a:t>
            </a:r>
          </a:p>
          <a:p>
            <a:pPr lvl="1"/>
            <a:r>
              <a:rPr lang="en-US" dirty="0"/>
              <a:t>Categorical variables</a:t>
            </a:r>
          </a:p>
          <a:p>
            <a:pPr lvl="2"/>
            <a:r>
              <a:rPr lang="en-US" dirty="0"/>
              <a:t>Frequency tables</a:t>
            </a:r>
          </a:p>
          <a:p>
            <a:pPr lvl="2"/>
            <a:r>
              <a:rPr lang="en-US" dirty="0"/>
              <a:t>Count and % count</a:t>
            </a:r>
          </a:p>
          <a:p>
            <a:pPr lvl="1"/>
            <a:r>
              <a:rPr lang="en-US" dirty="0"/>
              <a:t>Continuous variables</a:t>
            </a:r>
          </a:p>
          <a:p>
            <a:pPr lvl="2"/>
            <a:r>
              <a:rPr lang="en-US" dirty="0"/>
              <a:t>Central tendency: mean, median, mode, etc.</a:t>
            </a:r>
          </a:p>
          <a:p>
            <a:pPr lvl="2"/>
            <a:r>
              <a:rPr lang="en-US" dirty="0"/>
              <a:t>Dispersion or spread: variance, standard deviation, min, max, quartiles, etc.</a:t>
            </a:r>
          </a:p>
        </p:txBody>
      </p:sp>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sz="4488"/>
              <a:t>Univariate Data Analysis</a:t>
            </a:r>
          </a:p>
        </p:txBody>
      </p:sp>
    </p:spTree>
    <p:extLst>
      <p:ext uri="{BB962C8B-B14F-4D97-AF65-F5344CB8AC3E}">
        <p14:creationId xmlns:p14="http://schemas.microsoft.com/office/powerpoint/2010/main" val="38072069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665BD8-348F-4222-8816-1B96174002C2}"/>
              </a:ext>
            </a:extLst>
          </p:cNvPr>
          <p:cNvSpPr>
            <a:spLocks noGrp="1"/>
          </p:cNvSpPr>
          <p:nvPr>
            <p:ph type="body" sz="quarter" idx="10"/>
          </p:nvPr>
        </p:nvSpPr>
        <p:spPr>
          <a:xfrm>
            <a:off x="275480" y="1103517"/>
            <a:ext cx="11885514" cy="3694601"/>
          </a:xfrm>
        </p:spPr>
        <p:txBody>
          <a:bodyPr/>
          <a:lstStyle/>
          <a:p>
            <a:r>
              <a:rPr lang="en-US" sz="3264" dirty="0"/>
              <a:t>Analyzes exactly two variables</a:t>
            </a:r>
          </a:p>
          <a:p>
            <a:r>
              <a:rPr lang="en-US" sz="3264" dirty="0"/>
              <a:t>Identifies relationships between two variables</a:t>
            </a:r>
          </a:p>
          <a:p>
            <a:r>
              <a:rPr lang="en-US" sz="3264" dirty="0"/>
              <a:t>The variables could depend on each other</a:t>
            </a:r>
          </a:p>
          <a:p>
            <a:pPr lvl="1"/>
            <a:r>
              <a:rPr lang="en-US" sz="2800" dirty="0"/>
              <a:t>Dependent variable</a:t>
            </a:r>
          </a:p>
          <a:p>
            <a:pPr lvl="1"/>
            <a:r>
              <a:rPr lang="en-US" sz="2800" dirty="0"/>
              <a:t>Independent variable(s)</a:t>
            </a:r>
          </a:p>
          <a:p>
            <a:r>
              <a:rPr lang="en-US" sz="3264" dirty="0"/>
              <a:t>Analysis method depends on combination of categorical and continuous variables</a:t>
            </a:r>
          </a:p>
        </p:txBody>
      </p:sp>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sz="4488"/>
              <a:t>Bi-variate Data Analysis</a:t>
            </a:r>
          </a:p>
        </p:txBody>
      </p:sp>
    </p:spTree>
    <p:extLst>
      <p:ext uri="{BB962C8B-B14F-4D97-AF65-F5344CB8AC3E}">
        <p14:creationId xmlns:p14="http://schemas.microsoft.com/office/powerpoint/2010/main" val="32500816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665BD8-348F-4222-8816-1B96174002C2}"/>
              </a:ext>
            </a:extLst>
          </p:cNvPr>
          <p:cNvSpPr>
            <a:spLocks noGrp="1"/>
          </p:cNvSpPr>
          <p:nvPr>
            <p:ph type="body" sz="quarter" idx="10"/>
          </p:nvPr>
        </p:nvSpPr>
        <p:spPr>
          <a:xfrm>
            <a:off x="275480" y="1103519"/>
            <a:ext cx="11885514" cy="5446096"/>
          </a:xfrm>
        </p:spPr>
        <p:txBody>
          <a:bodyPr/>
          <a:lstStyle/>
          <a:p>
            <a:r>
              <a:rPr lang="en-US" sz="3647" dirty="0"/>
              <a:t>Two continuous variables</a:t>
            </a:r>
          </a:p>
          <a:p>
            <a:pPr lvl="1"/>
            <a:r>
              <a:rPr lang="en-US" sz="2236" dirty="0"/>
              <a:t>Scatter plots</a:t>
            </a:r>
          </a:p>
          <a:p>
            <a:pPr lvl="2"/>
            <a:r>
              <a:rPr lang="en-US" sz="1836" dirty="0"/>
              <a:t>Used to find the relationship between two variables</a:t>
            </a:r>
          </a:p>
          <a:p>
            <a:pPr lvl="2"/>
            <a:r>
              <a:rPr lang="en-US" sz="1836" dirty="0"/>
              <a:t>Relationship can be linear or nonlinear</a:t>
            </a:r>
          </a:p>
          <a:p>
            <a:pPr lvl="1"/>
            <a:r>
              <a:rPr lang="en-US" sz="2236" dirty="0"/>
              <a:t>Correlation</a:t>
            </a:r>
          </a:p>
          <a:p>
            <a:pPr lvl="2"/>
            <a:r>
              <a:rPr lang="en-US" sz="1836" dirty="0"/>
              <a:t>Can show degree or strength of relationship</a:t>
            </a:r>
          </a:p>
          <a:p>
            <a:r>
              <a:rPr lang="en-US" sz="3647" dirty="0"/>
              <a:t>Two categorical variables</a:t>
            </a:r>
          </a:p>
          <a:p>
            <a:pPr lvl="1"/>
            <a:r>
              <a:rPr lang="en-US" sz="2236" dirty="0"/>
              <a:t>Chi-Square test</a:t>
            </a:r>
          </a:p>
          <a:p>
            <a:pPr lvl="2"/>
            <a:r>
              <a:rPr lang="en-US" sz="1836" dirty="0"/>
              <a:t>Determines if variation in collected data is by chance or caused by a variable</a:t>
            </a:r>
          </a:p>
          <a:p>
            <a:pPr lvl="1"/>
            <a:r>
              <a:rPr lang="en-US" sz="2236" dirty="0"/>
              <a:t>Two-way table</a:t>
            </a:r>
          </a:p>
          <a:p>
            <a:pPr lvl="2"/>
            <a:r>
              <a:rPr lang="en-US" sz="1836" dirty="0"/>
              <a:t>Rows show categories of one variable</a:t>
            </a:r>
          </a:p>
          <a:p>
            <a:pPr lvl="2"/>
            <a:r>
              <a:rPr lang="en-US" sz="1836" dirty="0"/>
              <a:t>Columns show categories of the other variable</a:t>
            </a:r>
          </a:p>
          <a:p>
            <a:pPr lvl="1"/>
            <a:r>
              <a:rPr lang="en-US" sz="2236" dirty="0"/>
              <a:t>Stacked column chart</a:t>
            </a:r>
          </a:p>
          <a:p>
            <a:pPr lvl="2"/>
            <a:r>
              <a:rPr lang="en-US" sz="1836" dirty="0"/>
              <a:t>Visual for a two-way table</a:t>
            </a:r>
          </a:p>
        </p:txBody>
      </p:sp>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sz="4488"/>
              <a:t>Bi-variate Data Analysis</a:t>
            </a:r>
            <a:r>
              <a:rPr lang="en-US" sz="1836"/>
              <a:t>… Cont’d</a:t>
            </a:r>
            <a:endParaRPr lang="en-US" sz="4488"/>
          </a:p>
        </p:txBody>
      </p:sp>
    </p:spTree>
    <p:extLst>
      <p:ext uri="{BB962C8B-B14F-4D97-AF65-F5344CB8AC3E}">
        <p14:creationId xmlns:p14="http://schemas.microsoft.com/office/powerpoint/2010/main" val="33491405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665BD8-348F-4222-8816-1B96174002C2}"/>
              </a:ext>
            </a:extLst>
          </p:cNvPr>
          <p:cNvSpPr>
            <a:spLocks noGrp="1"/>
          </p:cNvSpPr>
          <p:nvPr>
            <p:ph type="body" sz="quarter" idx="10"/>
          </p:nvPr>
        </p:nvSpPr>
        <p:spPr>
          <a:xfrm>
            <a:off x="275480" y="1103519"/>
            <a:ext cx="11885514" cy="5036059"/>
          </a:xfrm>
        </p:spPr>
        <p:txBody>
          <a:bodyPr/>
          <a:lstStyle/>
          <a:p>
            <a:r>
              <a:rPr lang="en-US" sz="3647" dirty="0"/>
              <a:t>One continuous and one categorical variable</a:t>
            </a:r>
          </a:p>
          <a:p>
            <a:pPr lvl="1"/>
            <a:r>
              <a:rPr lang="en-US" sz="2448" dirty="0"/>
              <a:t>Box plots</a:t>
            </a:r>
          </a:p>
          <a:p>
            <a:pPr lvl="1"/>
            <a:r>
              <a:rPr lang="en-US" sz="2236" dirty="0"/>
              <a:t>Z-Test</a:t>
            </a:r>
          </a:p>
          <a:p>
            <a:pPr lvl="2"/>
            <a:r>
              <a:rPr lang="en-US" sz="1836" dirty="0"/>
              <a:t>Statistical hypothesis test</a:t>
            </a:r>
          </a:p>
          <a:p>
            <a:pPr lvl="2"/>
            <a:r>
              <a:rPr lang="en-US" sz="1836" dirty="0"/>
              <a:t>Determines if the difference between sample mean and population mean is significant</a:t>
            </a:r>
          </a:p>
          <a:p>
            <a:pPr lvl="2"/>
            <a:r>
              <a:rPr lang="en-US" sz="1836" dirty="0"/>
              <a:t>Used when sample size is large (&gt;30) </a:t>
            </a:r>
          </a:p>
          <a:p>
            <a:pPr lvl="2"/>
            <a:r>
              <a:rPr lang="en-US" sz="1836" dirty="0"/>
              <a:t>Preferred over T-test when the population standard deviation is known</a:t>
            </a:r>
          </a:p>
          <a:p>
            <a:pPr lvl="1"/>
            <a:r>
              <a:rPr lang="en-US" sz="2236" dirty="0"/>
              <a:t>T-Test</a:t>
            </a:r>
          </a:p>
          <a:p>
            <a:pPr lvl="2"/>
            <a:r>
              <a:rPr lang="en-US" sz="1836" dirty="0"/>
              <a:t>Statistical hypothesis test to determine if the difference between sample and population means is significant</a:t>
            </a:r>
          </a:p>
          <a:p>
            <a:pPr lvl="2"/>
            <a:r>
              <a:rPr lang="en-US" sz="1836" dirty="0"/>
              <a:t>Used when sample size is &lt; 30</a:t>
            </a:r>
          </a:p>
          <a:p>
            <a:pPr lvl="2"/>
            <a:r>
              <a:rPr lang="en-US" sz="1836" dirty="0"/>
              <a:t>Useful when the standard deviation of the population is not known</a:t>
            </a:r>
          </a:p>
          <a:p>
            <a:pPr lvl="1"/>
            <a:r>
              <a:rPr lang="en-US" sz="2236" dirty="0"/>
              <a:t>ANOVA</a:t>
            </a:r>
          </a:p>
          <a:p>
            <a:pPr lvl="2"/>
            <a:r>
              <a:rPr lang="en-US" sz="1836" dirty="0"/>
              <a:t>Analysis of Variance</a:t>
            </a:r>
          </a:p>
          <a:p>
            <a:pPr lvl="2"/>
            <a:r>
              <a:rPr lang="en-US" sz="1836" dirty="0"/>
              <a:t>Used when dealing with more than two populations</a:t>
            </a:r>
            <a:endParaRPr lang="en-US" dirty="0"/>
          </a:p>
        </p:txBody>
      </p:sp>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sz="4488"/>
              <a:t>Bi-variate Data Analysis</a:t>
            </a:r>
            <a:r>
              <a:rPr lang="en-US" sz="1836"/>
              <a:t>… Cont’d</a:t>
            </a:r>
            <a:endParaRPr lang="en-US" sz="4488"/>
          </a:p>
        </p:txBody>
      </p:sp>
    </p:spTree>
    <p:extLst>
      <p:ext uri="{BB962C8B-B14F-4D97-AF65-F5344CB8AC3E}">
        <p14:creationId xmlns:p14="http://schemas.microsoft.com/office/powerpoint/2010/main" val="283785094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a:stretch>
            <a:fillRect/>
          </a:stretch>
        </p:blipFill>
        <p:spPr/>
      </p:pic>
      <p:sp>
        <p:nvSpPr>
          <p:cNvPr id="6" name="Title 1"/>
          <p:cNvSpPr>
            <a:spLocks noGrp="1"/>
          </p:cNvSpPr>
          <p:nvPr>
            <p:ph type="title"/>
          </p:nvPr>
        </p:nvSpPr>
        <p:spPr>
          <a:xfrm>
            <a:off x="38521" y="297316"/>
            <a:ext cx="5866568" cy="1292405"/>
          </a:xfrm>
        </p:spPr>
        <p:txBody>
          <a:bodyPr/>
          <a:lstStyle/>
          <a:p>
            <a:r>
              <a:rPr lang="en-US" sz="3999" dirty="0"/>
              <a:t>Demonstration: </a:t>
            </a:r>
            <a:r>
              <a:rPr lang="en-US" sz="3999" dirty="0">
                <a:solidFill>
                  <a:schemeClr val="accent3"/>
                </a:solidFill>
              </a:rPr>
              <a:t>Initial Data Analysis</a:t>
            </a:r>
          </a:p>
        </p:txBody>
      </p:sp>
      <p:sp>
        <p:nvSpPr>
          <p:cNvPr id="7" name="Title 1"/>
          <p:cNvSpPr txBox="1">
            <a:spLocks/>
          </p:cNvSpPr>
          <p:nvPr/>
        </p:nvSpPr>
        <p:spPr>
          <a:xfrm>
            <a:off x="576836" y="2175960"/>
            <a:ext cx="5485621" cy="4518134"/>
          </a:xfrm>
          <a:prstGeom prst="rect">
            <a:avLst/>
          </a:prstGeom>
        </p:spPr>
        <p:txBody>
          <a:bodyPr vert="horz" wrap="square" lIns="146283" tIns="91427" rIns="146283" bIns="91427"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nSpc>
                <a:spcPct val="80000"/>
              </a:lnSpc>
            </a:pPr>
            <a:r>
              <a:rPr lang="en-US" sz="3200" dirty="0">
                <a:solidFill>
                  <a:schemeClr val="tx1"/>
                </a:solidFill>
              </a:rPr>
              <a:t>Explore Data</a:t>
            </a:r>
          </a:p>
          <a:p>
            <a:pPr>
              <a:lnSpc>
                <a:spcPct val="80000"/>
              </a:lnSpc>
            </a:pPr>
            <a:endParaRPr lang="en-US" sz="3200" dirty="0">
              <a:solidFill>
                <a:schemeClr val="tx1"/>
              </a:solidFill>
            </a:endParaRPr>
          </a:p>
          <a:p>
            <a:pPr>
              <a:lnSpc>
                <a:spcPct val="80000"/>
              </a:lnSpc>
            </a:pPr>
            <a:r>
              <a:rPr lang="en-US" sz="3200" dirty="0">
                <a:solidFill>
                  <a:schemeClr val="tx1"/>
                </a:solidFill>
              </a:rPr>
              <a:t>Create Summary Statistics</a:t>
            </a:r>
          </a:p>
          <a:p>
            <a:pPr>
              <a:lnSpc>
                <a:spcPct val="80000"/>
              </a:lnSpc>
            </a:pPr>
            <a:endParaRPr lang="en-US" sz="3200" dirty="0">
              <a:solidFill>
                <a:schemeClr val="tx1"/>
              </a:solidFill>
            </a:endParaRPr>
          </a:p>
          <a:p>
            <a:pPr>
              <a:lnSpc>
                <a:spcPct val="80000"/>
              </a:lnSpc>
            </a:pPr>
            <a:r>
              <a:rPr lang="en-US" sz="3200" dirty="0">
                <a:solidFill>
                  <a:schemeClr val="tx1"/>
                </a:solidFill>
              </a:rPr>
              <a:t>Create Histograms and Boxplots Using Python</a:t>
            </a:r>
          </a:p>
          <a:p>
            <a:pPr>
              <a:lnSpc>
                <a:spcPct val="80000"/>
              </a:lnSpc>
            </a:pPr>
            <a:endParaRPr lang="en-US" sz="3200" dirty="0">
              <a:solidFill>
                <a:schemeClr val="tx1"/>
              </a:solidFill>
            </a:endParaRPr>
          </a:p>
          <a:p>
            <a:pPr>
              <a:lnSpc>
                <a:spcPct val="80000"/>
              </a:lnSpc>
            </a:pPr>
            <a:r>
              <a:rPr lang="en-US" sz="3200" dirty="0">
                <a:solidFill>
                  <a:schemeClr val="tx1"/>
                </a:solidFill>
              </a:rPr>
              <a:t>Create a Correlation Matrix</a:t>
            </a:r>
          </a:p>
          <a:p>
            <a:pPr>
              <a:lnSpc>
                <a:spcPct val="80000"/>
              </a:lnSpc>
            </a:pPr>
            <a:endParaRPr lang="en-US" sz="3200" dirty="0">
              <a:solidFill>
                <a:schemeClr val="tx1"/>
              </a:solidFill>
            </a:endParaRPr>
          </a:p>
          <a:p>
            <a:pPr>
              <a:lnSpc>
                <a:spcPct val="80000"/>
              </a:lnSpc>
            </a:pPr>
            <a:r>
              <a:rPr lang="en-US" sz="3200" dirty="0">
                <a:solidFill>
                  <a:schemeClr val="tx1"/>
                </a:solidFill>
              </a:rPr>
              <a:t>Create Pair-Wise Scatter Plots Using R</a:t>
            </a:r>
          </a:p>
        </p:txBody>
      </p:sp>
    </p:spTree>
    <p:extLst>
      <p:ext uri="{BB962C8B-B14F-4D97-AF65-F5344CB8AC3E}">
        <p14:creationId xmlns:p14="http://schemas.microsoft.com/office/powerpoint/2010/main" val="69250583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C1D166-7A1F-4F3F-9BA4-CF2CB8B84815}"/>
              </a:ext>
            </a:extLst>
          </p:cNvPr>
          <p:cNvSpPr>
            <a:spLocks noGrp="1"/>
          </p:cNvSpPr>
          <p:nvPr>
            <p:ph type="title"/>
          </p:nvPr>
        </p:nvSpPr>
        <p:spPr>
          <a:xfrm>
            <a:off x="37644" y="296862"/>
            <a:ext cx="5486399" cy="738664"/>
          </a:xfrm>
        </p:spPr>
        <p:txBody>
          <a:bodyPr/>
          <a:lstStyle/>
          <a:p>
            <a:r>
              <a:rPr lang="en-US" dirty="0">
                <a:gradFill>
                  <a:gsLst>
                    <a:gs pos="1250">
                      <a:srgbClr val="505050"/>
                    </a:gs>
                    <a:gs pos="100000">
                      <a:srgbClr val="505050"/>
                    </a:gs>
                  </a:gsLst>
                  <a:lin ang="5400000" scaled="0"/>
                </a:gradFill>
              </a:rPr>
              <a:t>Lab: </a:t>
            </a:r>
            <a:r>
              <a:rPr lang="en-US" dirty="0">
                <a:solidFill>
                  <a:srgbClr val="0078D7"/>
                </a:solidFill>
              </a:rPr>
              <a:t>Explore the Data</a:t>
            </a:r>
            <a:endParaRPr lang="en-US" dirty="0"/>
          </a:p>
        </p:txBody>
      </p:sp>
      <p:sp>
        <p:nvSpPr>
          <p:cNvPr id="4" name="Title 1">
            <a:extLst>
              <a:ext uri="{FF2B5EF4-FFF2-40B4-BE49-F238E27FC236}">
                <a16:creationId xmlns:a16="http://schemas.microsoft.com/office/drawing/2014/main" id="{39F3B317-C5A9-46E8-AA1C-9C4A5B509912}"/>
              </a:ext>
            </a:extLst>
          </p:cNvPr>
          <p:cNvSpPr txBox="1">
            <a:spLocks/>
          </p:cNvSpPr>
          <p:nvPr/>
        </p:nvSpPr>
        <p:spPr>
          <a:xfrm>
            <a:off x="228144" y="3268662"/>
            <a:ext cx="5486399" cy="1181862"/>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In this lab </a:t>
            </a:r>
            <a:r>
              <a:rPr lang="en-US" sz="3600">
                <a:solidFill>
                  <a:schemeClr val="tx1"/>
                </a:solidFill>
              </a:rPr>
              <a:t>you will explore </a:t>
            </a:r>
            <a:r>
              <a:rPr lang="en-US" sz="3600" dirty="0">
                <a:solidFill>
                  <a:schemeClr val="tx1"/>
                </a:solidFill>
              </a:rPr>
              <a:t>data in a dataset</a:t>
            </a:r>
          </a:p>
        </p:txBody>
      </p:sp>
    </p:spTree>
    <p:extLst>
      <p:ext uri="{BB962C8B-B14F-4D97-AF65-F5344CB8AC3E}">
        <p14:creationId xmlns:p14="http://schemas.microsoft.com/office/powerpoint/2010/main" val="239549111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D49E122-36FE-4E80-89A0-294C6E71DCFD}"/>
              </a:ext>
            </a:extLst>
          </p:cNvPr>
          <p:cNvSpPr txBox="1">
            <a:spLocks/>
          </p:cNvSpPr>
          <p:nvPr/>
        </p:nvSpPr>
        <p:spPr>
          <a:xfrm>
            <a:off x="155456" y="310869"/>
            <a:ext cx="11659195" cy="69945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sz="4000"/>
              <a:t>Knowledge Check</a:t>
            </a:r>
            <a:endParaRPr lang="en-US" sz="3999"/>
          </a:p>
        </p:txBody>
      </p:sp>
      <p:sp>
        <p:nvSpPr>
          <p:cNvPr id="4" name="Text Placeholder 1">
            <a:extLst>
              <a:ext uri="{FF2B5EF4-FFF2-40B4-BE49-F238E27FC236}">
                <a16:creationId xmlns:a16="http://schemas.microsoft.com/office/drawing/2014/main" id="{E0ACE365-D6E6-4E25-88B7-FEE6FBF4100F}"/>
              </a:ext>
            </a:extLst>
          </p:cNvPr>
          <p:cNvSpPr txBox="1">
            <a:spLocks/>
          </p:cNvSpPr>
          <p:nvPr/>
        </p:nvSpPr>
        <p:spPr>
          <a:xfrm>
            <a:off x="274638" y="1212850"/>
            <a:ext cx="11887200" cy="426561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505050"/>
                </a:solidFill>
                <a:latin typeface="+mj-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505050"/>
                </a:solidFill>
                <a:latin typeface="+mj-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j-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dirty="0"/>
              <a:t>Can a numeric variable be categorical?</a:t>
            </a:r>
          </a:p>
          <a:p>
            <a:pPr>
              <a:defRPr/>
            </a:pPr>
            <a:r>
              <a:rPr lang="en-US" dirty="0"/>
              <a:t>What is the difference between summary statistics and visualization?</a:t>
            </a:r>
          </a:p>
          <a:p>
            <a:pPr>
              <a:defRPr/>
            </a:pPr>
            <a:r>
              <a:rPr lang="en-US" dirty="0"/>
              <a:t>What is the significance of standard deviation?</a:t>
            </a:r>
          </a:p>
          <a:p>
            <a:pPr>
              <a:defRPr/>
            </a:pPr>
            <a:r>
              <a:rPr lang="en-US" dirty="0"/>
              <a:t>What are the preferred data visualization methods for univariate and bi-variate data analysis?</a:t>
            </a:r>
          </a:p>
          <a:p>
            <a:pPr>
              <a:defRPr/>
            </a:pPr>
            <a:endParaRPr lang="en-US" dirty="0"/>
          </a:p>
          <a:p>
            <a:pPr>
              <a:defRPr/>
            </a:pPr>
            <a:endParaRPr lang="en-US" dirty="0"/>
          </a:p>
          <a:p>
            <a:pPr>
              <a:defRPr/>
            </a:pPr>
            <a:endParaRPr lang="en-US" dirty="0"/>
          </a:p>
        </p:txBody>
      </p:sp>
      <p:grpSp>
        <p:nvGrpSpPr>
          <p:cNvPr id="5" name="Group 4">
            <a:extLst>
              <a:ext uri="{FF2B5EF4-FFF2-40B4-BE49-F238E27FC236}">
                <a16:creationId xmlns:a16="http://schemas.microsoft.com/office/drawing/2014/main" id="{D1F34A04-8376-43B7-80EB-A19547F7E242}"/>
              </a:ext>
            </a:extLst>
          </p:cNvPr>
          <p:cNvGrpSpPr/>
          <p:nvPr/>
        </p:nvGrpSpPr>
        <p:grpSpPr>
          <a:xfrm>
            <a:off x="0" y="6088062"/>
            <a:ext cx="12390437" cy="708571"/>
            <a:chOff x="0" y="6242163"/>
            <a:chExt cx="12436475" cy="752362"/>
          </a:xfrm>
        </p:grpSpPr>
        <p:pic>
          <p:nvPicPr>
            <p:cNvPr id="6" name="Picture 5">
              <a:extLst>
                <a:ext uri="{FF2B5EF4-FFF2-40B4-BE49-F238E27FC236}">
                  <a16:creationId xmlns:a16="http://schemas.microsoft.com/office/drawing/2014/main" id="{4FFF24FF-469C-4638-B4D4-F4ED73FBDB4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47480"/>
            <a:stretch/>
          </p:blipFill>
          <p:spPr>
            <a:xfrm>
              <a:off x="9820899" y="6242163"/>
              <a:ext cx="2615576" cy="752362"/>
            </a:xfrm>
            <a:prstGeom prst="rect">
              <a:avLst/>
            </a:prstGeom>
          </p:spPr>
        </p:pic>
        <p:grpSp>
          <p:nvGrpSpPr>
            <p:cNvPr id="7" name="Group 6">
              <a:extLst>
                <a:ext uri="{FF2B5EF4-FFF2-40B4-BE49-F238E27FC236}">
                  <a16:creationId xmlns:a16="http://schemas.microsoft.com/office/drawing/2014/main" id="{0F282A3B-C2C2-476B-8788-1A423719DF8C}"/>
                </a:ext>
              </a:extLst>
            </p:cNvPr>
            <p:cNvGrpSpPr/>
            <p:nvPr/>
          </p:nvGrpSpPr>
          <p:grpSpPr>
            <a:xfrm>
              <a:off x="0" y="6242163"/>
              <a:ext cx="10544331" cy="752362"/>
              <a:chOff x="0" y="6242163"/>
              <a:chExt cx="10544331" cy="752362"/>
            </a:xfrm>
          </p:grpSpPr>
          <p:pic>
            <p:nvPicPr>
              <p:cNvPr id="8" name="Picture 7">
                <a:extLst>
                  <a:ext uri="{FF2B5EF4-FFF2-40B4-BE49-F238E27FC236}">
                    <a16:creationId xmlns:a16="http://schemas.microsoft.com/office/drawing/2014/main" id="{FC9866AD-1D16-4CEE-B246-DD5836A3D6F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47480"/>
              <a:stretch/>
            </p:blipFill>
            <p:spPr>
              <a:xfrm>
                <a:off x="6771546" y="6242163"/>
                <a:ext cx="2615576" cy="752362"/>
              </a:xfrm>
              <a:prstGeom prst="rect">
                <a:avLst/>
              </a:prstGeom>
            </p:spPr>
          </p:pic>
          <p:pic>
            <p:nvPicPr>
              <p:cNvPr id="9" name="Picture 8">
                <a:extLst>
                  <a:ext uri="{FF2B5EF4-FFF2-40B4-BE49-F238E27FC236}">
                    <a16:creationId xmlns:a16="http://schemas.microsoft.com/office/drawing/2014/main" id="{1851A4C5-B6CC-4B6B-9591-B78D7B6F030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30615"/>
              <a:stretch/>
            </p:blipFill>
            <p:spPr>
              <a:xfrm>
                <a:off x="9217061" y="6490139"/>
                <a:ext cx="1327270" cy="504386"/>
              </a:xfrm>
              <a:prstGeom prst="rect">
                <a:avLst/>
              </a:prstGeom>
            </p:spPr>
          </p:pic>
          <p:pic>
            <p:nvPicPr>
              <p:cNvPr id="10" name="Picture 9">
                <a:extLst>
                  <a:ext uri="{FF2B5EF4-FFF2-40B4-BE49-F238E27FC236}">
                    <a16:creationId xmlns:a16="http://schemas.microsoft.com/office/drawing/2014/main" id="{D5DE648F-17A9-4A16-9EE6-72D58D2AF0E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30615"/>
              <a:stretch/>
            </p:blipFill>
            <p:spPr>
              <a:xfrm>
                <a:off x="2951613" y="6490139"/>
                <a:ext cx="1327270" cy="504386"/>
              </a:xfrm>
              <a:prstGeom prst="rect">
                <a:avLst/>
              </a:prstGeom>
            </p:spPr>
          </p:pic>
          <p:pic>
            <p:nvPicPr>
              <p:cNvPr id="11" name="Picture 10">
                <a:extLst>
                  <a:ext uri="{FF2B5EF4-FFF2-40B4-BE49-F238E27FC236}">
                    <a16:creationId xmlns:a16="http://schemas.microsoft.com/office/drawing/2014/main" id="{47074DEF-F251-4D1B-94FC-76F910A5886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47480"/>
              <a:stretch/>
            </p:blipFill>
            <p:spPr>
              <a:xfrm>
                <a:off x="3639670" y="6242163"/>
                <a:ext cx="2615576" cy="752362"/>
              </a:xfrm>
              <a:prstGeom prst="rect">
                <a:avLst/>
              </a:prstGeom>
            </p:spPr>
          </p:pic>
          <p:pic>
            <p:nvPicPr>
              <p:cNvPr id="12" name="Picture 11">
                <a:extLst>
                  <a:ext uri="{FF2B5EF4-FFF2-40B4-BE49-F238E27FC236}">
                    <a16:creationId xmlns:a16="http://schemas.microsoft.com/office/drawing/2014/main" id="{FB10444B-7D46-43B7-A9AB-109AED5B511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30615"/>
              <a:stretch/>
            </p:blipFill>
            <p:spPr>
              <a:xfrm>
                <a:off x="0" y="6490139"/>
                <a:ext cx="1327270" cy="504386"/>
              </a:xfrm>
              <a:prstGeom prst="rect">
                <a:avLst/>
              </a:prstGeom>
            </p:spPr>
          </p:pic>
          <p:pic>
            <p:nvPicPr>
              <p:cNvPr id="13" name="Picture 12">
                <a:extLst>
                  <a:ext uri="{FF2B5EF4-FFF2-40B4-BE49-F238E27FC236}">
                    <a16:creationId xmlns:a16="http://schemas.microsoft.com/office/drawing/2014/main" id="{1CDF38E6-F3D9-4EB7-AE58-42EE23EB99D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47480"/>
              <a:stretch/>
            </p:blipFill>
            <p:spPr>
              <a:xfrm>
                <a:off x="603838" y="6242163"/>
                <a:ext cx="2615576" cy="752362"/>
              </a:xfrm>
              <a:prstGeom prst="rect">
                <a:avLst/>
              </a:prstGeom>
            </p:spPr>
          </p:pic>
          <p:pic>
            <p:nvPicPr>
              <p:cNvPr id="14" name="Picture 13">
                <a:extLst>
                  <a:ext uri="{FF2B5EF4-FFF2-40B4-BE49-F238E27FC236}">
                    <a16:creationId xmlns:a16="http://schemas.microsoft.com/office/drawing/2014/main" id="{440A0DDD-66F6-4B57-BEFC-9CD06BA13B9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30615"/>
              <a:stretch/>
            </p:blipFill>
            <p:spPr>
              <a:xfrm>
                <a:off x="6167708" y="6490139"/>
                <a:ext cx="1327270" cy="504386"/>
              </a:xfrm>
              <a:prstGeom prst="rect">
                <a:avLst/>
              </a:prstGeom>
            </p:spPr>
          </p:pic>
        </p:grpSp>
      </p:grpSp>
      <p:sp>
        <p:nvSpPr>
          <p:cNvPr id="15" name="Rectangle 14">
            <a:extLst>
              <a:ext uri="{FF2B5EF4-FFF2-40B4-BE49-F238E27FC236}">
                <a16:creationId xmlns:a16="http://schemas.microsoft.com/office/drawing/2014/main" id="{0D8B74EC-CCE3-4733-A874-4934F956FC63}"/>
              </a:ext>
            </a:extLst>
          </p:cNvPr>
          <p:cNvSpPr/>
          <p:nvPr/>
        </p:nvSpPr>
        <p:spPr bwMode="auto">
          <a:xfrm>
            <a:off x="0" y="6806198"/>
            <a:ext cx="12435610" cy="196264"/>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4457435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31C6A0-D203-4245-A64C-B257D3C79697}"/>
              </a:ext>
            </a:extLst>
          </p:cNvPr>
          <p:cNvSpPr/>
          <p:nvPr/>
        </p:nvSpPr>
        <p:spPr bwMode="auto">
          <a:xfrm>
            <a:off x="-16765" y="0"/>
            <a:ext cx="4770437"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9E518C32-F19E-40B3-AB13-6CE53D00F700}"/>
              </a:ext>
            </a:extLst>
          </p:cNvPr>
          <p:cNvSpPr/>
          <p:nvPr/>
        </p:nvSpPr>
        <p:spPr bwMode="auto">
          <a:xfrm>
            <a:off x="-16765" y="0"/>
            <a:ext cx="4770437" cy="1744662"/>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itle 1">
            <a:extLst>
              <a:ext uri="{FF2B5EF4-FFF2-40B4-BE49-F238E27FC236}">
                <a16:creationId xmlns:a16="http://schemas.microsoft.com/office/drawing/2014/main" id="{DB15E535-D9C4-4FD2-A128-0AFF8242D899}"/>
              </a:ext>
            </a:extLst>
          </p:cNvPr>
          <p:cNvSpPr txBox="1">
            <a:spLocks/>
          </p:cNvSpPr>
          <p:nvPr/>
        </p:nvSpPr>
        <p:spPr>
          <a:xfrm>
            <a:off x="579437" y="-1"/>
            <a:ext cx="3886200" cy="699452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r>
              <a:rPr lang="en-US" sz="3200" dirty="0">
                <a:solidFill>
                  <a:schemeClr val="bg1"/>
                </a:solidFill>
                <a:latin typeface="Segoe UI Body"/>
                <a:cs typeface="Segoe UI Semibold" panose="020B0702040204020203" pitchFamily="34" charset="0"/>
              </a:rPr>
              <a:t>Module 2:</a:t>
            </a:r>
          </a:p>
          <a:p>
            <a:pPr lvl="0"/>
            <a:r>
              <a:rPr kumimoji="0" lang="en-US" sz="3200" b="0" i="0" u="none" strike="noStrike" kern="1200" cap="none" spc="-102" normalizeH="0" baseline="0" noProof="0" dirty="0">
                <a:ln w="3175">
                  <a:noFill/>
                </a:ln>
                <a:solidFill>
                  <a:schemeClr val="bg1"/>
                </a:solidFill>
                <a:effectLst/>
                <a:uLnTx/>
                <a:uFillTx/>
                <a:latin typeface="Segoe UI Body"/>
                <a:ea typeface="+mn-ea"/>
                <a:cs typeface="Segoe UI Semibold" panose="020B0702040204020203" pitchFamily="34" charset="0"/>
              </a:rPr>
              <a:t>Data Cleaning and Model Improvement</a:t>
            </a:r>
            <a:br>
              <a:rPr kumimoji="0" lang="en-US" sz="1800" b="0" i="0" u="none" strike="noStrike" kern="1200" cap="none" spc="-102" normalizeH="0" baseline="0" noProof="0" dirty="0">
                <a:ln w="3175">
                  <a:noFill/>
                </a:ln>
                <a:solidFill>
                  <a:schemeClr val="bg1"/>
                </a:solidFill>
                <a:effectLst/>
                <a:uLnTx/>
                <a:uFillTx/>
                <a:latin typeface="Segoe UI Light"/>
                <a:ea typeface="+mn-ea"/>
                <a:cs typeface="Segoe UI" pitchFamily="34" charset="0"/>
              </a:rPr>
            </a:br>
            <a:endParaRPr kumimoji="0" lang="en-US" sz="1800" b="0" i="0" u="none" strike="noStrike" kern="1200" cap="none" spc="-102" normalizeH="0" baseline="0" noProof="0" dirty="0">
              <a:ln w="3175">
                <a:noFill/>
              </a:ln>
              <a:solidFill>
                <a:schemeClr val="bg1"/>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1800" b="0" i="0" u="none" strike="noStrike" kern="1200" cap="none" spc="-102" normalizeH="0" baseline="0" noProof="0" dirty="0">
              <a:ln w="3175">
                <a:noFill/>
              </a:ln>
              <a:solidFill>
                <a:schemeClr val="bg1"/>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2400" b="0" i="0" u="none" strike="noStrike" kern="1200" cap="none" spc="-102" normalizeH="0" baseline="0" noProof="0" dirty="0">
              <a:ln w="3175">
                <a:noFill/>
              </a:ln>
              <a:solidFill>
                <a:schemeClr val="bg1"/>
              </a:solidFill>
              <a:effectLst/>
              <a:uLnTx/>
              <a:uFillTx/>
              <a:latin typeface="Segoe UI Light"/>
              <a:ea typeface="+mn-ea"/>
              <a:cs typeface="Segoe UI Semibold" panose="020B0702040204020203"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102" normalizeH="0" baseline="0" noProof="0" dirty="0">
                <a:ln w="3175">
                  <a:noFill/>
                </a:ln>
                <a:solidFill>
                  <a:schemeClr val="bg1"/>
                </a:solidFill>
                <a:effectLst/>
                <a:uLnTx/>
                <a:uFillTx/>
                <a:latin typeface="Segoe Light"/>
                <a:ea typeface="+mn-ea"/>
                <a:cs typeface="Segoe UI Semibold" panose="020B0702040204020203" pitchFamily="34" charset="0"/>
              </a:rPr>
              <a:t>LESSON 2: </a:t>
            </a:r>
          </a:p>
          <a:p>
            <a:pPr lvl="0"/>
            <a:r>
              <a:rPr kumimoji="0" lang="en-US" sz="4800" b="0" i="0" u="none" strike="noStrike" kern="1200" cap="none" spc="-102" normalizeH="0" baseline="0" noProof="0" dirty="0">
                <a:ln w="3175">
                  <a:noFill/>
                </a:ln>
                <a:solidFill>
                  <a:schemeClr val="bg1"/>
                </a:solidFill>
                <a:effectLst/>
                <a:uLnTx/>
                <a:uFillTx/>
                <a:latin typeface="Segoe UI Light"/>
              </a:rPr>
              <a:t>Data Cleaning</a:t>
            </a:r>
          </a:p>
        </p:txBody>
      </p:sp>
      <p:sp>
        <p:nvSpPr>
          <p:cNvPr id="6" name="Rectangle 5">
            <a:extLst>
              <a:ext uri="{FF2B5EF4-FFF2-40B4-BE49-F238E27FC236}">
                <a16:creationId xmlns:a16="http://schemas.microsoft.com/office/drawing/2014/main" id="{246CFA12-7FF2-4ACD-A79B-732EE6D390F9}"/>
              </a:ext>
            </a:extLst>
          </p:cNvPr>
          <p:cNvSpPr/>
          <p:nvPr/>
        </p:nvSpPr>
        <p:spPr bwMode="auto">
          <a:xfrm rot="16200000">
            <a:off x="468523" y="2312776"/>
            <a:ext cx="267547" cy="45719"/>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A146F9F9-7237-4A4F-886F-430744A3715E}"/>
              </a:ext>
            </a:extLst>
          </p:cNvPr>
          <p:cNvSpPr/>
          <p:nvPr/>
        </p:nvSpPr>
        <p:spPr>
          <a:xfrm>
            <a:off x="4884737" y="872331"/>
            <a:ext cx="7543800" cy="523220"/>
          </a:xfrm>
          <a:prstGeom prst="rect">
            <a:avLst/>
          </a:prstGeom>
        </p:spPr>
        <p:txBody>
          <a:bodyPr wrap="square">
            <a:spAutoFit/>
          </a:bodyPr>
          <a:lstStyle/>
          <a:p>
            <a:r>
              <a:rPr lang="en-US" sz="2800" dirty="0">
                <a:latin typeface="+mj-lt"/>
              </a:rPr>
              <a:t>After completing this lesson, you will be able to:</a:t>
            </a:r>
          </a:p>
        </p:txBody>
      </p:sp>
      <p:grpSp>
        <p:nvGrpSpPr>
          <p:cNvPr id="10" name="Group 9">
            <a:extLst>
              <a:ext uri="{FF2B5EF4-FFF2-40B4-BE49-F238E27FC236}">
                <a16:creationId xmlns:a16="http://schemas.microsoft.com/office/drawing/2014/main" id="{9BE5D528-3C52-45A5-B750-A424A48FD735}"/>
              </a:ext>
            </a:extLst>
          </p:cNvPr>
          <p:cNvGrpSpPr/>
          <p:nvPr/>
        </p:nvGrpSpPr>
        <p:grpSpPr>
          <a:xfrm>
            <a:off x="5075237" y="2506662"/>
            <a:ext cx="6781800" cy="954107"/>
            <a:chOff x="5075237" y="2506662"/>
            <a:chExt cx="6781800" cy="954107"/>
          </a:xfrm>
        </p:grpSpPr>
        <p:sp>
          <p:nvSpPr>
            <p:cNvPr id="11" name="Rectangle 10">
              <a:extLst>
                <a:ext uri="{FF2B5EF4-FFF2-40B4-BE49-F238E27FC236}">
                  <a16:creationId xmlns:a16="http://schemas.microsoft.com/office/drawing/2014/main" id="{5690A5E9-1FA7-4481-B163-D411C51EA98B}"/>
                </a:ext>
              </a:extLst>
            </p:cNvPr>
            <p:cNvSpPr/>
            <p:nvPr/>
          </p:nvSpPr>
          <p:spPr>
            <a:xfrm>
              <a:off x="5411786" y="2506662"/>
              <a:ext cx="6445251" cy="954107"/>
            </a:xfrm>
            <a:prstGeom prst="rect">
              <a:avLst/>
            </a:prstGeom>
          </p:spPr>
          <p:txBody>
            <a:bodyPr wrap="square">
              <a:spAutoFit/>
            </a:bodyPr>
            <a:lstStyle/>
            <a:p>
              <a:r>
                <a:rPr lang="en-US" sz="2800" dirty="0">
                  <a:latin typeface="+mj-lt"/>
                </a:rPr>
                <a:t>Remove Duplicates and Unrelated Observations</a:t>
              </a:r>
            </a:p>
          </p:txBody>
        </p:sp>
        <p:sp>
          <p:nvSpPr>
            <p:cNvPr id="12" name="Rectangle 11">
              <a:extLst>
                <a:ext uri="{FF2B5EF4-FFF2-40B4-BE49-F238E27FC236}">
                  <a16:creationId xmlns:a16="http://schemas.microsoft.com/office/drawing/2014/main" id="{20FEABED-33E4-4853-B103-13BB98AC33D4}"/>
                </a:ext>
              </a:extLst>
            </p:cNvPr>
            <p:cNvSpPr/>
            <p:nvPr/>
          </p:nvSpPr>
          <p:spPr bwMode="auto">
            <a:xfrm>
              <a:off x="5075237" y="2659062"/>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a:gradFill>
                  <a:gsLst>
                    <a:gs pos="0">
                      <a:srgbClr val="FFFFFF"/>
                    </a:gs>
                    <a:gs pos="100000">
                      <a:srgbClr val="FFFFFF"/>
                    </a:gs>
                  </a:gsLst>
                  <a:lin ang="5400000" scaled="0"/>
                </a:gradFill>
                <a:latin typeface="+mj-lt"/>
                <a:ea typeface="Segoe UI" pitchFamily="34" charset="0"/>
                <a:cs typeface="Segoe UI" pitchFamily="34" charset="0"/>
              </a:endParaRPr>
            </a:p>
          </p:txBody>
        </p:sp>
      </p:grpSp>
      <p:grpSp>
        <p:nvGrpSpPr>
          <p:cNvPr id="13" name="Group 12">
            <a:extLst>
              <a:ext uri="{FF2B5EF4-FFF2-40B4-BE49-F238E27FC236}">
                <a16:creationId xmlns:a16="http://schemas.microsoft.com/office/drawing/2014/main" id="{1AC9DBE4-DF86-4C55-BA33-23FF2471EDB1}"/>
              </a:ext>
            </a:extLst>
          </p:cNvPr>
          <p:cNvGrpSpPr/>
          <p:nvPr/>
        </p:nvGrpSpPr>
        <p:grpSpPr>
          <a:xfrm>
            <a:off x="5061839" y="3460769"/>
            <a:ext cx="3492542" cy="523220"/>
            <a:chOff x="5075237" y="3337900"/>
            <a:chExt cx="3492542" cy="523220"/>
          </a:xfrm>
        </p:grpSpPr>
        <p:sp>
          <p:nvSpPr>
            <p:cNvPr id="14" name="Rectangle 13">
              <a:extLst>
                <a:ext uri="{FF2B5EF4-FFF2-40B4-BE49-F238E27FC236}">
                  <a16:creationId xmlns:a16="http://schemas.microsoft.com/office/drawing/2014/main" id="{ED28F36C-32F8-4C41-8C03-B0D066ED4AFA}"/>
                </a:ext>
              </a:extLst>
            </p:cNvPr>
            <p:cNvSpPr/>
            <p:nvPr/>
          </p:nvSpPr>
          <p:spPr bwMode="auto">
            <a:xfrm>
              <a:off x="5075237" y="3497262"/>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5" name="Rectangle 14">
              <a:extLst>
                <a:ext uri="{FF2B5EF4-FFF2-40B4-BE49-F238E27FC236}">
                  <a16:creationId xmlns:a16="http://schemas.microsoft.com/office/drawing/2014/main" id="{80CE7627-AF33-46D8-8588-A83160C2D36A}"/>
                </a:ext>
              </a:extLst>
            </p:cNvPr>
            <p:cNvSpPr/>
            <p:nvPr/>
          </p:nvSpPr>
          <p:spPr>
            <a:xfrm>
              <a:off x="5411787" y="3337900"/>
              <a:ext cx="3155992" cy="523220"/>
            </a:xfrm>
            <a:prstGeom prst="rect">
              <a:avLst/>
            </a:prstGeom>
          </p:spPr>
          <p:txBody>
            <a:bodyPr wrap="none">
              <a:spAutoFit/>
            </a:bodyPr>
            <a:lstStyle/>
            <a:p>
              <a:r>
                <a:rPr lang="en-US" sz="2800" dirty="0">
                  <a:latin typeface="+mj-lt"/>
                </a:rPr>
                <a:t>Treat Missing Values</a:t>
              </a:r>
            </a:p>
          </p:txBody>
        </p:sp>
      </p:grpSp>
      <p:grpSp>
        <p:nvGrpSpPr>
          <p:cNvPr id="18" name="Group 17">
            <a:extLst>
              <a:ext uri="{FF2B5EF4-FFF2-40B4-BE49-F238E27FC236}">
                <a16:creationId xmlns:a16="http://schemas.microsoft.com/office/drawing/2014/main" id="{8BFE8611-8C7C-4808-82BD-B4DC61ED4C0C}"/>
              </a:ext>
            </a:extLst>
          </p:cNvPr>
          <p:cNvGrpSpPr/>
          <p:nvPr/>
        </p:nvGrpSpPr>
        <p:grpSpPr>
          <a:xfrm>
            <a:off x="5075237" y="4217342"/>
            <a:ext cx="2498039" cy="523220"/>
            <a:chOff x="5075237" y="3337900"/>
            <a:chExt cx="2498039" cy="523220"/>
          </a:xfrm>
        </p:grpSpPr>
        <p:sp>
          <p:nvSpPr>
            <p:cNvPr id="19" name="Rectangle 18">
              <a:extLst>
                <a:ext uri="{FF2B5EF4-FFF2-40B4-BE49-F238E27FC236}">
                  <a16:creationId xmlns:a16="http://schemas.microsoft.com/office/drawing/2014/main" id="{6B29E6EC-8C8F-4672-A2AC-CDC3F9BDC986}"/>
                </a:ext>
              </a:extLst>
            </p:cNvPr>
            <p:cNvSpPr/>
            <p:nvPr/>
          </p:nvSpPr>
          <p:spPr bwMode="auto">
            <a:xfrm>
              <a:off x="5075237" y="3497262"/>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0" name="Rectangle 19">
              <a:extLst>
                <a:ext uri="{FF2B5EF4-FFF2-40B4-BE49-F238E27FC236}">
                  <a16:creationId xmlns:a16="http://schemas.microsoft.com/office/drawing/2014/main" id="{64702E67-8EA8-4B1D-B63A-6AA9DF7947EB}"/>
                </a:ext>
              </a:extLst>
            </p:cNvPr>
            <p:cNvSpPr/>
            <p:nvPr/>
          </p:nvSpPr>
          <p:spPr>
            <a:xfrm>
              <a:off x="5411787" y="3337900"/>
              <a:ext cx="2161489" cy="523220"/>
            </a:xfrm>
            <a:prstGeom prst="rect">
              <a:avLst/>
            </a:prstGeom>
          </p:spPr>
          <p:txBody>
            <a:bodyPr wrap="none">
              <a:spAutoFit/>
            </a:bodyPr>
            <a:lstStyle/>
            <a:p>
              <a:r>
                <a:rPr lang="en-US" sz="2800" dirty="0">
                  <a:latin typeface="+mj-lt"/>
                </a:rPr>
                <a:t>Treat Outliers</a:t>
              </a:r>
            </a:p>
          </p:txBody>
        </p:sp>
      </p:grpSp>
      <p:grpSp>
        <p:nvGrpSpPr>
          <p:cNvPr id="16" name="Group 15">
            <a:extLst>
              <a:ext uri="{FF2B5EF4-FFF2-40B4-BE49-F238E27FC236}">
                <a16:creationId xmlns:a16="http://schemas.microsoft.com/office/drawing/2014/main" id="{C4D92D6D-F768-49B2-8BD2-4368826595D8}"/>
              </a:ext>
            </a:extLst>
          </p:cNvPr>
          <p:cNvGrpSpPr/>
          <p:nvPr/>
        </p:nvGrpSpPr>
        <p:grpSpPr>
          <a:xfrm>
            <a:off x="5092687" y="4888397"/>
            <a:ext cx="4820085" cy="523220"/>
            <a:chOff x="5075237" y="3337900"/>
            <a:chExt cx="4820085" cy="523220"/>
          </a:xfrm>
        </p:grpSpPr>
        <p:sp>
          <p:nvSpPr>
            <p:cNvPr id="17" name="Rectangle 16">
              <a:extLst>
                <a:ext uri="{FF2B5EF4-FFF2-40B4-BE49-F238E27FC236}">
                  <a16:creationId xmlns:a16="http://schemas.microsoft.com/office/drawing/2014/main" id="{BFB19CF4-F569-4EE2-87E5-02F5CCEFC244}"/>
                </a:ext>
              </a:extLst>
            </p:cNvPr>
            <p:cNvSpPr/>
            <p:nvPr/>
          </p:nvSpPr>
          <p:spPr bwMode="auto">
            <a:xfrm>
              <a:off x="5075237" y="3497262"/>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1" name="Rectangle 20">
              <a:extLst>
                <a:ext uri="{FF2B5EF4-FFF2-40B4-BE49-F238E27FC236}">
                  <a16:creationId xmlns:a16="http://schemas.microsoft.com/office/drawing/2014/main" id="{26A029C1-590F-48F8-977E-B11FF3A74624}"/>
                </a:ext>
              </a:extLst>
            </p:cNvPr>
            <p:cNvSpPr/>
            <p:nvPr/>
          </p:nvSpPr>
          <p:spPr>
            <a:xfrm>
              <a:off x="5411787" y="3337900"/>
              <a:ext cx="4483535" cy="523220"/>
            </a:xfrm>
            <a:prstGeom prst="rect">
              <a:avLst/>
            </a:prstGeom>
          </p:spPr>
          <p:txBody>
            <a:bodyPr wrap="none">
              <a:spAutoFit/>
            </a:bodyPr>
            <a:lstStyle/>
            <a:p>
              <a:r>
                <a:rPr lang="en-US" sz="2800" dirty="0">
                  <a:latin typeface="+mj-lt"/>
                </a:rPr>
                <a:t>Perform Feature Engineering</a:t>
              </a:r>
            </a:p>
          </p:txBody>
        </p:sp>
      </p:grpSp>
    </p:spTree>
    <p:extLst>
      <p:ext uri="{BB962C8B-B14F-4D97-AF65-F5344CB8AC3E}">
        <p14:creationId xmlns:p14="http://schemas.microsoft.com/office/powerpoint/2010/main" val="3048067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665BD8-348F-4222-8816-1B96174002C2}"/>
              </a:ext>
            </a:extLst>
          </p:cNvPr>
          <p:cNvSpPr>
            <a:spLocks noGrp="1"/>
          </p:cNvSpPr>
          <p:nvPr>
            <p:ph type="body" sz="quarter" idx="10"/>
          </p:nvPr>
        </p:nvSpPr>
        <p:spPr>
          <a:xfrm>
            <a:off x="275481" y="1213174"/>
            <a:ext cx="11885514" cy="2816797"/>
          </a:xfrm>
        </p:spPr>
        <p:txBody>
          <a:bodyPr/>
          <a:lstStyle/>
          <a:p>
            <a:r>
              <a:rPr lang="en-US" sz="3672" dirty="0"/>
              <a:t>Duplicate Rows</a:t>
            </a:r>
          </a:p>
          <a:p>
            <a:pPr lvl="1"/>
            <a:r>
              <a:rPr lang="en-US" sz="3200" dirty="0"/>
              <a:t>Observations with identical values in all significant features</a:t>
            </a:r>
          </a:p>
          <a:p>
            <a:pPr marL="342900" lvl="1" indent="0">
              <a:buNone/>
            </a:pPr>
            <a:endParaRPr lang="en-US" sz="2472" dirty="0"/>
          </a:p>
          <a:p>
            <a:r>
              <a:rPr lang="en-US" sz="3672" dirty="0"/>
              <a:t>Irrelevant Rows</a:t>
            </a:r>
          </a:p>
          <a:p>
            <a:pPr lvl="1"/>
            <a:r>
              <a:rPr lang="en-US" sz="3200" dirty="0"/>
              <a:t>Observations unrelated to the problem being studied</a:t>
            </a:r>
          </a:p>
        </p:txBody>
      </p:sp>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a:t>Unwanted Rows</a:t>
            </a:r>
          </a:p>
        </p:txBody>
      </p:sp>
    </p:spTree>
    <p:extLst>
      <p:ext uri="{BB962C8B-B14F-4D97-AF65-F5344CB8AC3E}">
        <p14:creationId xmlns:p14="http://schemas.microsoft.com/office/powerpoint/2010/main" val="418622301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665BD8-348F-4222-8816-1B96174002C2}"/>
              </a:ext>
            </a:extLst>
          </p:cNvPr>
          <p:cNvSpPr>
            <a:spLocks noGrp="1"/>
          </p:cNvSpPr>
          <p:nvPr>
            <p:ph type="body" sz="quarter" idx="10"/>
          </p:nvPr>
        </p:nvSpPr>
        <p:spPr>
          <a:xfrm>
            <a:off x="275481" y="1213175"/>
            <a:ext cx="11885514" cy="4023345"/>
          </a:xfrm>
        </p:spPr>
        <p:txBody>
          <a:bodyPr/>
          <a:lstStyle/>
          <a:p>
            <a:r>
              <a:rPr lang="en-US" sz="3672" dirty="0"/>
              <a:t>Possible causes:</a:t>
            </a:r>
          </a:p>
          <a:p>
            <a:pPr lvl="1"/>
            <a:r>
              <a:rPr lang="en-US" sz="3200" dirty="0"/>
              <a:t>Merged datasets from various sources</a:t>
            </a:r>
          </a:p>
          <a:p>
            <a:pPr lvl="1"/>
            <a:r>
              <a:rPr lang="en-US" sz="3200" dirty="0"/>
              <a:t>Human error</a:t>
            </a:r>
          </a:p>
          <a:p>
            <a:r>
              <a:rPr lang="en-US" sz="3672" dirty="0"/>
              <a:t>Can negatively impact</a:t>
            </a:r>
          </a:p>
          <a:p>
            <a:pPr lvl="1"/>
            <a:r>
              <a:rPr lang="en-US" sz="3200" dirty="0"/>
              <a:t>Efficiency and performance of the model</a:t>
            </a:r>
            <a:endParaRPr lang="en-US" sz="1600" dirty="0"/>
          </a:p>
          <a:p>
            <a:pPr lvl="1"/>
            <a:r>
              <a:rPr lang="en-US" sz="3200" dirty="0"/>
              <a:t>Interpretation of data</a:t>
            </a:r>
          </a:p>
          <a:p>
            <a:pPr lvl="1"/>
            <a:r>
              <a:rPr lang="en-US" sz="3200" dirty="0"/>
              <a:t>Duration of data analysis</a:t>
            </a:r>
          </a:p>
        </p:txBody>
      </p:sp>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a:t>Unwanted Rows</a:t>
            </a:r>
            <a:r>
              <a:rPr lang="en-US" sz="2040"/>
              <a:t>… Cont’d</a:t>
            </a:r>
            <a:endParaRPr lang="en-US"/>
          </a:p>
        </p:txBody>
      </p:sp>
    </p:spTree>
    <p:extLst>
      <p:ext uri="{BB962C8B-B14F-4D97-AF65-F5344CB8AC3E}">
        <p14:creationId xmlns:p14="http://schemas.microsoft.com/office/powerpoint/2010/main" val="330533212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665BD8-348F-4222-8816-1B96174002C2}"/>
              </a:ext>
            </a:extLst>
          </p:cNvPr>
          <p:cNvSpPr>
            <a:spLocks noGrp="1"/>
          </p:cNvSpPr>
          <p:nvPr>
            <p:ph type="body" sz="quarter" idx="10"/>
          </p:nvPr>
        </p:nvSpPr>
        <p:spPr>
          <a:xfrm>
            <a:off x="275481" y="1213174"/>
            <a:ext cx="11885514" cy="4185761"/>
          </a:xfrm>
        </p:spPr>
        <p:txBody>
          <a:bodyPr/>
          <a:lstStyle/>
          <a:p>
            <a:r>
              <a:rPr lang="en-US" dirty="0"/>
              <a:t>Missing data in a variable</a:t>
            </a:r>
          </a:p>
          <a:p>
            <a:pPr lvl="1"/>
            <a:r>
              <a:rPr lang="en-US" sz="2800" dirty="0"/>
              <a:t>Impacts analysis of the behavior of the variable (univariate analysis)</a:t>
            </a:r>
          </a:p>
          <a:p>
            <a:pPr lvl="1"/>
            <a:r>
              <a:rPr lang="en-US" sz="2800" dirty="0"/>
              <a:t>Impacts analysis of the variable’s relationship with other variables (bi-variate analysis)</a:t>
            </a:r>
          </a:p>
          <a:p>
            <a:pPr lvl="1"/>
            <a:r>
              <a:rPr lang="en-US" sz="2800" dirty="0"/>
              <a:t>May result in a biased model</a:t>
            </a:r>
          </a:p>
          <a:p>
            <a:pPr lvl="1"/>
            <a:r>
              <a:rPr lang="en-US" sz="2800" dirty="0"/>
              <a:t>May result in wrong classifications or predictions</a:t>
            </a:r>
          </a:p>
          <a:p>
            <a:pPr lvl="1"/>
            <a:endParaRPr lang="en-US" dirty="0"/>
          </a:p>
          <a:p>
            <a:pPr lvl="1"/>
            <a:endParaRPr lang="en-US" dirty="0"/>
          </a:p>
          <a:p>
            <a:pPr lvl="1"/>
            <a:endParaRPr lang="en-US" dirty="0"/>
          </a:p>
        </p:txBody>
      </p:sp>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dirty="0"/>
              <a:t>Dealing With Missing Values</a:t>
            </a:r>
          </a:p>
        </p:txBody>
      </p:sp>
    </p:spTree>
    <p:extLst>
      <p:ext uri="{BB962C8B-B14F-4D97-AF65-F5344CB8AC3E}">
        <p14:creationId xmlns:p14="http://schemas.microsoft.com/office/powerpoint/2010/main" val="65378543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665BD8-348F-4222-8816-1B96174002C2}"/>
              </a:ext>
            </a:extLst>
          </p:cNvPr>
          <p:cNvSpPr>
            <a:spLocks noGrp="1"/>
          </p:cNvSpPr>
          <p:nvPr>
            <p:ph type="body" sz="quarter" idx="10"/>
          </p:nvPr>
        </p:nvSpPr>
        <p:spPr>
          <a:xfrm>
            <a:off x="275481" y="1213175"/>
            <a:ext cx="11885514" cy="4672048"/>
          </a:xfrm>
        </p:spPr>
        <p:txBody>
          <a:bodyPr/>
          <a:lstStyle/>
          <a:p>
            <a:r>
              <a:rPr lang="en-US" dirty="0"/>
              <a:t>Missing completely at random (MCAR)</a:t>
            </a:r>
          </a:p>
          <a:p>
            <a:pPr lvl="1"/>
            <a:r>
              <a:rPr lang="en-US" dirty="0"/>
              <a:t>Cause of missing data is independent of values in any of the variables</a:t>
            </a:r>
          </a:p>
          <a:p>
            <a:pPr lvl="1"/>
            <a:r>
              <a:rPr lang="en-US" dirty="0"/>
              <a:t>Missing values randomly distributed across all observations</a:t>
            </a:r>
          </a:p>
          <a:p>
            <a:r>
              <a:rPr lang="en-US" dirty="0"/>
              <a:t>Missing at random (MAR)</a:t>
            </a:r>
          </a:p>
          <a:p>
            <a:pPr lvl="1"/>
            <a:r>
              <a:rPr lang="en-US" dirty="0"/>
              <a:t>Cause of missing data not related to values of missing data</a:t>
            </a:r>
          </a:p>
          <a:p>
            <a:pPr lvl="1"/>
            <a:r>
              <a:rPr lang="en-US" dirty="0"/>
              <a:t>Cause of missing data could be related to some of the non-missing values of other variables</a:t>
            </a:r>
          </a:p>
          <a:p>
            <a:r>
              <a:rPr lang="en-US" dirty="0"/>
              <a:t>Missing Not at Random (MNAR)</a:t>
            </a:r>
          </a:p>
          <a:p>
            <a:pPr lvl="1"/>
            <a:r>
              <a:rPr lang="en-US" dirty="0"/>
              <a:t>Cause of missing data in a variable related to the values of missing data of the variable</a:t>
            </a:r>
          </a:p>
          <a:p>
            <a:pPr lvl="1"/>
            <a:endParaRPr lang="en-US" dirty="0"/>
          </a:p>
        </p:txBody>
      </p:sp>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dirty="0"/>
              <a:t>Types of Missing Data</a:t>
            </a:r>
          </a:p>
        </p:txBody>
      </p:sp>
    </p:spTree>
    <p:extLst>
      <p:ext uri="{BB962C8B-B14F-4D97-AF65-F5344CB8AC3E}">
        <p14:creationId xmlns:p14="http://schemas.microsoft.com/office/powerpoint/2010/main" val="55620735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665BD8-348F-4222-8816-1B96174002C2}"/>
              </a:ext>
            </a:extLst>
          </p:cNvPr>
          <p:cNvSpPr>
            <a:spLocks noGrp="1"/>
          </p:cNvSpPr>
          <p:nvPr>
            <p:ph type="body" sz="quarter" idx="10"/>
          </p:nvPr>
        </p:nvSpPr>
        <p:spPr>
          <a:xfrm>
            <a:off x="275481" y="1213177"/>
            <a:ext cx="11885514" cy="4745915"/>
          </a:xfrm>
        </p:spPr>
        <p:txBody>
          <a:bodyPr/>
          <a:lstStyle/>
          <a:p>
            <a:r>
              <a:rPr lang="en-US" dirty="0"/>
              <a:t>Deletion</a:t>
            </a:r>
          </a:p>
          <a:p>
            <a:pPr lvl="1"/>
            <a:r>
              <a:rPr lang="en-US" dirty="0"/>
              <a:t>Use when data is MCAR or MAR</a:t>
            </a:r>
          </a:p>
          <a:p>
            <a:pPr lvl="1"/>
            <a:r>
              <a:rPr lang="en-US" dirty="0"/>
              <a:t>Different approaches: </a:t>
            </a:r>
          </a:p>
          <a:p>
            <a:pPr lvl="2"/>
            <a:r>
              <a:rPr lang="en-US" dirty="0"/>
              <a:t>Delete rows that have one or more missing values</a:t>
            </a:r>
          </a:p>
          <a:p>
            <a:pPr lvl="2"/>
            <a:r>
              <a:rPr lang="en-US" dirty="0"/>
              <a:t>Analyze all cases where all variables of interest are present</a:t>
            </a:r>
          </a:p>
          <a:p>
            <a:pPr lvl="2"/>
            <a:r>
              <a:rPr lang="en-US" dirty="0"/>
              <a:t>Delete column</a:t>
            </a:r>
          </a:p>
          <a:p>
            <a:pPr lvl="1"/>
            <a:r>
              <a:rPr lang="en-US" dirty="0"/>
              <a:t>Use for variables that are not significant</a:t>
            </a:r>
          </a:p>
          <a:p>
            <a:r>
              <a:rPr lang="en-US" dirty="0"/>
              <a:t>Imputation</a:t>
            </a:r>
          </a:p>
          <a:p>
            <a:pPr lvl="1"/>
            <a:r>
              <a:rPr lang="en-US" dirty="0"/>
              <a:t>Impute with mean, median or mode</a:t>
            </a:r>
          </a:p>
          <a:p>
            <a:pPr lvl="1"/>
            <a:r>
              <a:rPr lang="en-US" dirty="0"/>
              <a:t>Impute using prediction models</a:t>
            </a:r>
          </a:p>
          <a:p>
            <a:pPr lvl="1"/>
            <a:endParaRPr lang="en-US" dirty="0"/>
          </a:p>
        </p:txBody>
      </p:sp>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dirty="0"/>
              <a:t>Treat Missing Values</a:t>
            </a:r>
          </a:p>
        </p:txBody>
      </p:sp>
    </p:spTree>
    <p:extLst>
      <p:ext uri="{BB962C8B-B14F-4D97-AF65-F5344CB8AC3E}">
        <p14:creationId xmlns:p14="http://schemas.microsoft.com/office/powerpoint/2010/main" val="165597523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a:stretch>
            <a:fillRect/>
          </a:stretch>
        </p:blipFill>
        <p:spPr/>
      </p:pic>
      <p:sp>
        <p:nvSpPr>
          <p:cNvPr id="6" name="Title 1"/>
          <p:cNvSpPr>
            <a:spLocks noGrp="1"/>
          </p:cNvSpPr>
          <p:nvPr>
            <p:ph type="title"/>
          </p:nvPr>
        </p:nvSpPr>
        <p:spPr>
          <a:xfrm>
            <a:off x="38521" y="297316"/>
            <a:ext cx="5866568" cy="1292405"/>
          </a:xfrm>
        </p:spPr>
        <p:txBody>
          <a:bodyPr/>
          <a:lstStyle/>
          <a:p>
            <a:r>
              <a:rPr lang="en-US" sz="3999" dirty="0"/>
              <a:t>Demonstration: </a:t>
            </a:r>
            <a:r>
              <a:rPr lang="en-US" sz="3999" dirty="0">
                <a:solidFill>
                  <a:schemeClr val="accent3"/>
                </a:solidFill>
              </a:rPr>
              <a:t>Missing Values </a:t>
            </a:r>
          </a:p>
        </p:txBody>
      </p:sp>
      <p:sp>
        <p:nvSpPr>
          <p:cNvPr id="7" name="Title 1"/>
          <p:cNvSpPr txBox="1">
            <a:spLocks/>
          </p:cNvSpPr>
          <p:nvPr/>
        </p:nvSpPr>
        <p:spPr>
          <a:xfrm>
            <a:off x="228994" y="3268695"/>
            <a:ext cx="5485621" cy="1181579"/>
          </a:xfrm>
          <a:prstGeom prst="rect">
            <a:avLst/>
          </a:prstGeom>
        </p:spPr>
        <p:txBody>
          <a:bodyPr vert="horz" wrap="square" lIns="146283" tIns="91427" rIns="146283" bIns="91427"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599" dirty="0">
                <a:solidFill>
                  <a:schemeClr val="tx1"/>
                </a:solidFill>
              </a:rPr>
              <a:t>Explore Missing Value Mechanism</a:t>
            </a:r>
          </a:p>
        </p:txBody>
      </p:sp>
    </p:spTree>
    <p:extLst>
      <p:ext uri="{BB962C8B-B14F-4D97-AF65-F5344CB8AC3E}">
        <p14:creationId xmlns:p14="http://schemas.microsoft.com/office/powerpoint/2010/main" val="94546692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665BD8-348F-4222-8816-1B96174002C2}"/>
              </a:ext>
            </a:extLst>
          </p:cNvPr>
          <p:cNvSpPr>
            <a:spLocks noGrp="1"/>
          </p:cNvSpPr>
          <p:nvPr>
            <p:ph type="body" sz="quarter" idx="10"/>
          </p:nvPr>
        </p:nvSpPr>
        <p:spPr>
          <a:xfrm>
            <a:off x="275480" y="1212848"/>
            <a:ext cx="11885514" cy="5124160"/>
          </a:xfrm>
        </p:spPr>
        <p:txBody>
          <a:bodyPr/>
          <a:lstStyle/>
          <a:p>
            <a:r>
              <a:rPr lang="en-US" sz="3672" dirty="0"/>
              <a:t>Outliers are measurements significantly distant from other observations.</a:t>
            </a:r>
          </a:p>
          <a:p>
            <a:pPr lvl="1"/>
            <a:r>
              <a:rPr lang="en-US" sz="2472" dirty="0"/>
              <a:t>Can be the result of natural variability in the data or error.</a:t>
            </a:r>
          </a:p>
          <a:p>
            <a:endParaRPr lang="en-US" sz="3672" dirty="0"/>
          </a:p>
          <a:p>
            <a:r>
              <a:rPr lang="en-US" sz="3672" dirty="0"/>
              <a:t>Outliers can skew your model and possibly lead to less than optimal results.</a:t>
            </a:r>
          </a:p>
          <a:p>
            <a:endParaRPr lang="en-US" sz="3672" dirty="0"/>
          </a:p>
          <a:p>
            <a:r>
              <a:rPr lang="en-US" sz="3672" dirty="0"/>
              <a:t>Outliers can also be valid and very useful in detecting things like fraud or equipment failure.</a:t>
            </a:r>
          </a:p>
        </p:txBody>
      </p:sp>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dirty="0"/>
              <a:t>Dealing with Outliers</a:t>
            </a:r>
          </a:p>
        </p:txBody>
      </p:sp>
    </p:spTree>
    <p:extLst>
      <p:ext uri="{BB962C8B-B14F-4D97-AF65-F5344CB8AC3E}">
        <p14:creationId xmlns:p14="http://schemas.microsoft.com/office/powerpoint/2010/main" val="265599741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665BD8-348F-4222-8816-1B96174002C2}"/>
              </a:ext>
            </a:extLst>
          </p:cNvPr>
          <p:cNvSpPr>
            <a:spLocks noGrp="1"/>
          </p:cNvSpPr>
          <p:nvPr>
            <p:ph type="body" sz="quarter" idx="10"/>
          </p:nvPr>
        </p:nvSpPr>
        <p:spPr>
          <a:xfrm>
            <a:off x="273116" y="1212849"/>
            <a:ext cx="8848444" cy="5169107"/>
          </a:xfrm>
        </p:spPr>
        <p:txBody>
          <a:bodyPr/>
          <a:lstStyle/>
          <a:p>
            <a:r>
              <a:rPr lang="en-US" sz="2856" dirty="0"/>
              <a:t>Outliers can be detected during the data exploration phase of your machine learning project.</a:t>
            </a:r>
          </a:p>
          <a:p>
            <a:endParaRPr lang="en-US" sz="2856" dirty="0"/>
          </a:p>
          <a:p>
            <a:r>
              <a:rPr lang="en-US" sz="2856" dirty="0"/>
              <a:t>Univariate outlier detection deals with a single variable.</a:t>
            </a:r>
          </a:p>
          <a:p>
            <a:endParaRPr lang="en-US" sz="2856" dirty="0"/>
          </a:p>
          <a:p>
            <a:r>
              <a:rPr lang="en-US" sz="3200" dirty="0"/>
              <a:t>Box Plots and histograms can be used to visually detect univariate outliers. </a:t>
            </a:r>
          </a:p>
          <a:p>
            <a:pPr marL="0" indent="0">
              <a:buNone/>
            </a:pPr>
            <a:endParaRPr lang="en-US" sz="2856" dirty="0"/>
          </a:p>
          <a:p>
            <a:r>
              <a:rPr lang="en-US" sz="2856" dirty="0"/>
              <a:t>When viewing datasets in a boxplot, outliers are shown as separately plotted points.</a:t>
            </a:r>
          </a:p>
        </p:txBody>
      </p:sp>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dirty="0"/>
              <a:t>Identifying Univariate Outliers</a:t>
            </a:r>
          </a:p>
        </p:txBody>
      </p:sp>
      <p:pic>
        <p:nvPicPr>
          <p:cNvPr id="4" name="Picture 3">
            <a:extLst>
              <a:ext uri="{FF2B5EF4-FFF2-40B4-BE49-F238E27FC236}">
                <a16:creationId xmlns:a16="http://schemas.microsoft.com/office/drawing/2014/main" id="{6B3E48E4-A8B6-426A-9400-B8E99AB5E745}"/>
              </a:ext>
            </a:extLst>
          </p:cNvPr>
          <p:cNvPicPr>
            <a:picLocks noChangeAspect="1"/>
          </p:cNvPicPr>
          <p:nvPr/>
        </p:nvPicPr>
        <p:blipFill>
          <a:blip r:embed="rId3"/>
          <a:stretch>
            <a:fillRect/>
          </a:stretch>
        </p:blipFill>
        <p:spPr>
          <a:xfrm>
            <a:off x="9123926" y="1212850"/>
            <a:ext cx="3037067" cy="5636372"/>
          </a:xfrm>
          <a:prstGeom prst="rect">
            <a:avLst/>
          </a:prstGeom>
        </p:spPr>
      </p:pic>
    </p:spTree>
    <p:extLst>
      <p:ext uri="{BB962C8B-B14F-4D97-AF65-F5344CB8AC3E}">
        <p14:creationId xmlns:p14="http://schemas.microsoft.com/office/powerpoint/2010/main" val="11785922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665BD8-348F-4222-8816-1B96174002C2}"/>
              </a:ext>
            </a:extLst>
          </p:cNvPr>
          <p:cNvSpPr>
            <a:spLocks noGrp="1"/>
          </p:cNvSpPr>
          <p:nvPr>
            <p:ph type="body" sz="quarter" idx="10"/>
          </p:nvPr>
        </p:nvSpPr>
        <p:spPr>
          <a:xfrm>
            <a:off x="273116" y="1386046"/>
            <a:ext cx="8459722" cy="3673442"/>
          </a:xfrm>
        </p:spPr>
        <p:txBody>
          <a:bodyPr/>
          <a:lstStyle/>
          <a:p>
            <a:r>
              <a:rPr lang="en-US" sz="2856" dirty="0"/>
              <a:t>Data points located more than 1.5 times IQR either below Q1 or above Q3 can be considered outliers</a:t>
            </a:r>
          </a:p>
          <a:p>
            <a:pPr marL="0" indent="0">
              <a:buNone/>
            </a:pPr>
            <a:endParaRPr lang="en-US" sz="2856" dirty="0"/>
          </a:p>
          <a:p>
            <a:r>
              <a:rPr lang="en-US" sz="2856" dirty="0"/>
              <a:t>These are data points beyond the whiskers</a:t>
            </a:r>
          </a:p>
          <a:p>
            <a:pPr marL="0" indent="0">
              <a:buNone/>
            </a:pPr>
            <a:endParaRPr lang="en-US" sz="1656" dirty="0"/>
          </a:p>
          <a:p>
            <a:pPr marL="0" indent="0">
              <a:buNone/>
            </a:pPr>
            <a:r>
              <a:rPr lang="en-US" sz="2856" dirty="0"/>
              <a:t>	Peak Values: N &gt; Q3 + (1.5 x IQR)</a:t>
            </a:r>
          </a:p>
          <a:p>
            <a:pPr marL="0" indent="0">
              <a:buNone/>
            </a:pPr>
            <a:endParaRPr lang="en-US" sz="2856" dirty="0"/>
          </a:p>
          <a:p>
            <a:pPr marL="0" indent="0">
              <a:buNone/>
            </a:pPr>
            <a:r>
              <a:rPr lang="en-US" sz="2856" dirty="0"/>
              <a:t>	</a:t>
            </a:r>
            <a:r>
              <a:rPr lang="en-US" sz="2856" dirty="0" err="1"/>
              <a:t>SubPeak</a:t>
            </a:r>
            <a:r>
              <a:rPr lang="en-US" sz="2856" dirty="0"/>
              <a:t> Values: N &lt; Q1 – (1.5 x IQR)</a:t>
            </a:r>
          </a:p>
        </p:txBody>
      </p:sp>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dirty="0"/>
              <a:t>Calculating Outliers with IQR</a:t>
            </a:r>
          </a:p>
        </p:txBody>
      </p:sp>
      <p:pic>
        <p:nvPicPr>
          <p:cNvPr id="6" name="Picture 5">
            <a:extLst>
              <a:ext uri="{FF2B5EF4-FFF2-40B4-BE49-F238E27FC236}">
                <a16:creationId xmlns:a16="http://schemas.microsoft.com/office/drawing/2014/main" id="{33D49D21-C54D-4362-8025-9B9DA5A14C9A}"/>
              </a:ext>
            </a:extLst>
          </p:cNvPr>
          <p:cNvPicPr>
            <a:picLocks noChangeAspect="1"/>
          </p:cNvPicPr>
          <p:nvPr/>
        </p:nvPicPr>
        <p:blipFill>
          <a:blip r:embed="rId3"/>
          <a:stretch>
            <a:fillRect/>
          </a:stretch>
        </p:blipFill>
        <p:spPr>
          <a:xfrm>
            <a:off x="8885237" y="1390808"/>
            <a:ext cx="3116978" cy="4528849"/>
          </a:xfrm>
          <a:prstGeom prst="rect">
            <a:avLst/>
          </a:prstGeom>
        </p:spPr>
      </p:pic>
    </p:spTree>
    <p:extLst>
      <p:ext uri="{BB962C8B-B14F-4D97-AF65-F5344CB8AC3E}">
        <p14:creationId xmlns:p14="http://schemas.microsoft.com/office/powerpoint/2010/main" val="408325862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dirty="0"/>
              <a:t>Module Overview</a:t>
            </a:r>
          </a:p>
        </p:txBody>
      </p:sp>
      <p:grpSp>
        <p:nvGrpSpPr>
          <p:cNvPr id="4" name="Group 3">
            <a:extLst>
              <a:ext uri="{FF2B5EF4-FFF2-40B4-BE49-F238E27FC236}">
                <a16:creationId xmlns:a16="http://schemas.microsoft.com/office/drawing/2014/main" id="{C51562D9-E399-46C3-A056-37A8A8CDABF6}"/>
              </a:ext>
            </a:extLst>
          </p:cNvPr>
          <p:cNvGrpSpPr/>
          <p:nvPr/>
        </p:nvGrpSpPr>
        <p:grpSpPr>
          <a:xfrm>
            <a:off x="584145" y="2049462"/>
            <a:ext cx="2363038" cy="3689039"/>
            <a:chOff x="386183" y="2049462"/>
            <a:chExt cx="2363038" cy="3689039"/>
          </a:xfrm>
        </p:grpSpPr>
        <p:sp>
          <p:nvSpPr>
            <p:cNvPr id="5" name="Trapezoid 4">
              <a:extLst>
                <a:ext uri="{FF2B5EF4-FFF2-40B4-BE49-F238E27FC236}">
                  <a16:creationId xmlns:a16="http://schemas.microsoft.com/office/drawing/2014/main" id="{2923D326-FB3A-47FC-B770-0E76EC8F9499}"/>
                </a:ext>
              </a:extLst>
            </p:cNvPr>
            <p:cNvSpPr/>
            <p:nvPr/>
          </p:nvSpPr>
          <p:spPr bwMode="auto">
            <a:xfrm>
              <a:off x="386184" y="3855778"/>
              <a:ext cx="2363037" cy="838090"/>
            </a:xfrm>
            <a:prstGeom prst="trapezoid">
              <a:avLst>
                <a:gd name="adj" fmla="val 105559"/>
              </a:avLst>
            </a:prstGeom>
            <a:gradFill flip="none" rotWithShape="1">
              <a:gsLst>
                <a:gs pos="0">
                  <a:schemeClr val="accent1">
                    <a:lumMod val="50000"/>
                  </a:schemeClr>
                </a:gs>
                <a:gs pos="100000">
                  <a:schemeClr val="bg1"/>
                </a:gs>
                <a:gs pos="85000">
                  <a:schemeClr val="bg1">
                    <a:lumMod val="95000"/>
                  </a:scheme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b="1" dirty="0">
                <a:solidFill>
                  <a:srgbClr val="FFFFFF"/>
                </a:solidFill>
                <a:latin typeface="Segoe UI Light"/>
                <a:ea typeface="Segoe UI" pitchFamily="34" charset="0"/>
                <a:cs typeface="Segoe UI" pitchFamily="34" charset="0"/>
              </a:endParaRPr>
            </a:p>
          </p:txBody>
        </p:sp>
        <p:sp>
          <p:nvSpPr>
            <p:cNvPr id="6" name="Oval 5">
              <a:extLst>
                <a:ext uri="{FF2B5EF4-FFF2-40B4-BE49-F238E27FC236}">
                  <a16:creationId xmlns:a16="http://schemas.microsoft.com/office/drawing/2014/main" id="{26BBB276-6028-4CDB-AC5D-32B32F25242C}"/>
                </a:ext>
              </a:extLst>
            </p:cNvPr>
            <p:cNvSpPr/>
            <p:nvPr/>
          </p:nvSpPr>
          <p:spPr bwMode="auto">
            <a:xfrm>
              <a:off x="444076" y="2049462"/>
              <a:ext cx="2285352" cy="2285352"/>
            </a:xfrm>
            <a:prstGeom prst="ellipse">
              <a:avLst/>
            </a:prstGeom>
            <a:solidFill>
              <a:schemeClr val="bg1"/>
            </a:solidFill>
            <a:ln w="1270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dirty="0">
                <a:gradFill>
                  <a:gsLst>
                    <a:gs pos="5417">
                      <a:srgbClr val="000000"/>
                    </a:gs>
                    <a:gs pos="100000">
                      <a:srgbClr val="000000"/>
                    </a:gs>
                  </a:gsLst>
                  <a:lin ang="5400000" scaled="0"/>
                </a:gradFill>
                <a:latin typeface="Segoe UI"/>
              </a:endParaRPr>
            </a:p>
          </p:txBody>
        </p:sp>
        <p:sp>
          <p:nvSpPr>
            <p:cNvPr id="7" name="Oval 6">
              <a:extLst>
                <a:ext uri="{FF2B5EF4-FFF2-40B4-BE49-F238E27FC236}">
                  <a16:creationId xmlns:a16="http://schemas.microsoft.com/office/drawing/2014/main" id="{B7B84BA0-B98E-4480-AB6D-7BCD0B6C5042}"/>
                </a:ext>
              </a:extLst>
            </p:cNvPr>
            <p:cNvSpPr/>
            <p:nvPr/>
          </p:nvSpPr>
          <p:spPr bwMode="auto">
            <a:xfrm>
              <a:off x="566506" y="2171122"/>
              <a:ext cx="2040493" cy="2040493"/>
            </a:xfrm>
            <a:prstGeom prst="ellipse">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r>
                <a:rPr lang="en-US" sz="2000" dirty="0"/>
                <a:t>Lesson 1</a:t>
              </a:r>
              <a:endParaRPr lang="en-US" sz="2000" dirty="0">
                <a:solidFill>
                  <a:srgbClr val="FFFFFF"/>
                </a:solidFill>
                <a:latin typeface="Segoe UI"/>
              </a:endParaRPr>
            </a:p>
          </p:txBody>
        </p:sp>
        <p:sp>
          <p:nvSpPr>
            <p:cNvPr id="8" name="Text Placeholder 2">
              <a:extLst>
                <a:ext uri="{FF2B5EF4-FFF2-40B4-BE49-F238E27FC236}">
                  <a16:creationId xmlns:a16="http://schemas.microsoft.com/office/drawing/2014/main" id="{583CF69C-AB90-404C-81A7-09D4DC5BEAB0}"/>
                </a:ext>
              </a:extLst>
            </p:cNvPr>
            <p:cNvSpPr txBox="1">
              <a:spLocks/>
            </p:cNvSpPr>
            <p:nvPr/>
          </p:nvSpPr>
          <p:spPr>
            <a:xfrm>
              <a:off x="386183" y="4778264"/>
              <a:ext cx="2363037" cy="960237"/>
            </a:xfrm>
            <a:prstGeom prst="rect">
              <a:avLst/>
            </a:prstGeom>
          </p:spPr>
          <p:txBody>
            <a:bodyPr vert="horz" wrap="square" lIns="146284" tIns="91427" rIns="146284" bIns="91427"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192">
                <a:defRPr/>
              </a:pPr>
              <a:r>
                <a:rPr lang="en-US" sz="2800" dirty="0">
                  <a:solidFill>
                    <a:srgbClr val="505050"/>
                  </a:solidFill>
                  <a:latin typeface="Segoe UI Light"/>
                </a:rPr>
                <a:t>Initial Data Analysis</a:t>
              </a:r>
            </a:p>
          </p:txBody>
        </p:sp>
      </p:grpSp>
      <p:grpSp>
        <p:nvGrpSpPr>
          <p:cNvPr id="9" name="Group 8">
            <a:extLst>
              <a:ext uri="{FF2B5EF4-FFF2-40B4-BE49-F238E27FC236}">
                <a16:creationId xmlns:a16="http://schemas.microsoft.com/office/drawing/2014/main" id="{CACDBFC6-B101-4BDC-9BEA-69B8A63632F5}"/>
              </a:ext>
            </a:extLst>
          </p:cNvPr>
          <p:cNvGrpSpPr/>
          <p:nvPr/>
        </p:nvGrpSpPr>
        <p:grpSpPr>
          <a:xfrm>
            <a:off x="4694237" y="2046678"/>
            <a:ext cx="2363491" cy="3691823"/>
            <a:chOff x="3895496" y="2049462"/>
            <a:chExt cx="2363491" cy="3691823"/>
          </a:xfrm>
        </p:grpSpPr>
        <p:sp>
          <p:nvSpPr>
            <p:cNvPr id="10" name="Trapezoid 9">
              <a:extLst>
                <a:ext uri="{FF2B5EF4-FFF2-40B4-BE49-F238E27FC236}">
                  <a16:creationId xmlns:a16="http://schemas.microsoft.com/office/drawing/2014/main" id="{2607AC05-10A0-45E0-9A1F-99759C72323C}"/>
                </a:ext>
              </a:extLst>
            </p:cNvPr>
            <p:cNvSpPr/>
            <p:nvPr/>
          </p:nvSpPr>
          <p:spPr bwMode="auto">
            <a:xfrm>
              <a:off x="3895950" y="3855778"/>
              <a:ext cx="2363037" cy="838090"/>
            </a:xfrm>
            <a:prstGeom prst="trapezoid">
              <a:avLst>
                <a:gd name="adj" fmla="val 105559"/>
              </a:avLst>
            </a:prstGeom>
            <a:gradFill flip="none" rotWithShape="1">
              <a:gsLst>
                <a:gs pos="0">
                  <a:schemeClr val="accent1"/>
                </a:gs>
                <a:gs pos="100000">
                  <a:schemeClr val="bg1"/>
                </a:gs>
                <a:gs pos="85000">
                  <a:schemeClr val="bg1">
                    <a:lumMod val="95000"/>
                  </a:scheme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b="1" dirty="0">
                <a:solidFill>
                  <a:srgbClr val="FFFFFF"/>
                </a:solidFill>
                <a:latin typeface="Segoe UI Light"/>
                <a:ea typeface="Segoe UI" pitchFamily="34" charset="0"/>
                <a:cs typeface="Segoe UI" pitchFamily="34" charset="0"/>
              </a:endParaRPr>
            </a:p>
          </p:txBody>
        </p:sp>
        <p:sp>
          <p:nvSpPr>
            <p:cNvPr id="11" name="Oval 10">
              <a:extLst>
                <a:ext uri="{FF2B5EF4-FFF2-40B4-BE49-F238E27FC236}">
                  <a16:creationId xmlns:a16="http://schemas.microsoft.com/office/drawing/2014/main" id="{CB81AFA4-5BA8-4E9D-AB4F-5AF366B9AD47}"/>
                </a:ext>
              </a:extLst>
            </p:cNvPr>
            <p:cNvSpPr/>
            <p:nvPr/>
          </p:nvSpPr>
          <p:spPr bwMode="auto">
            <a:xfrm>
              <a:off x="3958954" y="2049462"/>
              <a:ext cx="2285352" cy="2285352"/>
            </a:xfrm>
            <a:prstGeom prst="ellipse">
              <a:avLst/>
            </a:prstGeom>
            <a:solidFill>
              <a:schemeClr val="bg1"/>
            </a:solidFill>
            <a:ln w="127000">
              <a:solidFill>
                <a:srgbClr val="52525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dirty="0">
                <a:gradFill>
                  <a:gsLst>
                    <a:gs pos="5417">
                      <a:srgbClr val="000000"/>
                    </a:gs>
                    <a:gs pos="100000">
                      <a:srgbClr val="000000"/>
                    </a:gs>
                  </a:gsLst>
                  <a:lin ang="5400000" scaled="0"/>
                </a:gradFill>
                <a:latin typeface="Segoe UI"/>
              </a:endParaRPr>
            </a:p>
          </p:txBody>
        </p:sp>
        <p:sp>
          <p:nvSpPr>
            <p:cNvPr id="12" name="Oval 11">
              <a:extLst>
                <a:ext uri="{FF2B5EF4-FFF2-40B4-BE49-F238E27FC236}">
                  <a16:creationId xmlns:a16="http://schemas.microsoft.com/office/drawing/2014/main" id="{509BDF5B-9CB9-477C-95DE-449207EC827C}"/>
                </a:ext>
              </a:extLst>
            </p:cNvPr>
            <p:cNvSpPr/>
            <p:nvPr/>
          </p:nvSpPr>
          <p:spPr bwMode="auto">
            <a:xfrm>
              <a:off x="4091542" y="2181282"/>
              <a:ext cx="2040493" cy="2040493"/>
            </a:xfrm>
            <a:prstGeom prst="ellipse">
              <a:avLst/>
            </a:prstGeom>
            <a:solidFill>
              <a:srgbClr val="52525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32114" fontAlgn="base">
                <a:spcBef>
                  <a:spcPct val="0"/>
                </a:spcBef>
                <a:spcAft>
                  <a:spcPct val="0"/>
                </a:spcAft>
                <a:defRPr/>
              </a:pPr>
              <a:r>
                <a:rPr lang="en-US" sz="2000" dirty="0"/>
                <a:t>Lesson 2</a:t>
              </a:r>
              <a:endParaRPr lang="en-US" sz="2000" spc="-140" dirty="0">
                <a:solidFill>
                  <a:srgbClr val="FFFFFF"/>
                </a:solidFill>
                <a:latin typeface="Segoe UI"/>
              </a:endParaRPr>
            </a:p>
          </p:txBody>
        </p:sp>
        <p:sp>
          <p:nvSpPr>
            <p:cNvPr id="13" name="Text Placeholder 2">
              <a:extLst>
                <a:ext uri="{FF2B5EF4-FFF2-40B4-BE49-F238E27FC236}">
                  <a16:creationId xmlns:a16="http://schemas.microsoft.com/office/drawing/2014/main" id="{7BC8D97B-966F-4E63-B6B0-4587221C5797}"/>
                </a:ext>
              </a:extLst>
            </p:cNvPr>
            <p:cNvSpPr txBox="1">
              <a:spLocks/>
            </p:cNvSpPr>
            <p:nvPr/>
          </p:nvSpPr>
          <p:spPr>
            <a:xfrm>
              <a:off x="3895496" y="4781048"/>
              <a:ext cx="2363037" cy="960237"/>
            </a:xfrm>
            <a:prstGeom prst="rect">
              <a:avLst/>
            </a:prstGeom>
          </p:spPr>
          <p:txBody>
            <a:bodyPr vert="horz" wrap="square" lIns="146284" tIns="91427" rIns="146284" bIns="91427"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192">
                <a:defRPr/>
              </a:pPr>
              <a:r>
                <a:rPr lang="en-US" sz="2800" dirty="0">
                  <a:solidFill>
                    <a:srgbClr val="505050"/>
                  </a:solidFill>
                  <a:latin typeface="Segoe UI Light"/>
                </a:rPr>
                <a:t>Data Cleaning</a:t>
              </a:r>
            </a:p>
          </p:txBody>
        </p:sp>
      </p:grpSp>
      <p:grpSp>
        <p:nvGrpSpPr>
          <p:cNvPr id="14" name="Group 13">
            <a:extLst>
              <a:ext uri="{FF2B5EF4-FFF2-40B4-BE49-F238E27FC236}">
                <a16:creationId xmlns:a16="http://schemas.microsoft.com/office/drawing/2014/main" id="{E32B671A-C18B-4CA8-9BEA-CB283068095E}"/>
              </a:ext>
            </a:extLst>
          </p:cNvPr>
          <p:cNvGrpSpPr/>
          <p:nvPr/>
        </p:nvGrpSpPr>
        <p:grpSpPr>
          <a:xfrm>
            <a:off x="8804329" y="2058925"/>
            <a:ext cx="2425154" cy="3693930"/>
            <a:chOff x="7280372" y="2049462"/>
            <a:chExt cx="2425154" cy="3693930"/>
          </a:xfrm>
        </p:grpSpPr>
        <p:sp>
          <p:nvSpPr>
            <p:cNvPr id="15" name="Trapezoid 14">
              <a:extLst>
                <a:ext uri="{FF2B5EF4-FFF2-40B4-BE49-F238E27FC236}">
                  <a16:creationId xmlns:a16="http://schemas.microsoft.com/office/drawing/2014/main" id="{20FBE15B-3B79-4059-A75D-9C5B49CDB0AF}"/>
                </a:ext>
              </a:extLst>
            </p:cNvPr>
            <p:cNvSpPr/>
            <p:nvPr/>
          </p:nvSpPr>
          <p:spPr bwMode="auto">
            <a:xfrm>
              <a:off x="7342488" y="3855778"/>
              <a:ext cx="2363037" cy="838090"/>
            </a:xfrm>
            <a:prstGeom prst="trapezoid">
              <a:avLst>
                <a:gd name="adj" fmla="val 105559"/>
              </a:avLst>
            </a:prstGeom>
            <a:gradFill flip="none" rotWithShape="1">
              <a:gsLst>
                <a:gs pos="0">
                  <a:schemeClr val="accent3"/>
                </a:gs>
                <a:gs pos="100000">
                  <a:schemeClr val="bg1"/>
                </a:gs>
                <a:gs pos="85000">
                  <a:schemeClr val="bg1">
                    <a:lumMod val="95000"/>
                  </a:scheme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b="1" dirty="0">
                <a:solidFill>
                  <a:srgbClr val="FFFFFF"/>
                </a:solidFill>
                <a:latin typeface="Segoe UI Light"/>
                <a:ea typeface="Segoe UI" pitchFamily="34" charset="0"/>
                <a:cs typeface="Segoe UI" pitchFamily="34" charset="0"/>
              </a:endParaRPr>
            </a:p>
          </p:txBody>
        </p:sp>
        <p:sp>
          <p:nvSpPr>
            <p:cNvPr id="16" name="Oval 15">
              <a:extLst>
                <a:ext uri="{FF2B5EF4-FFF2-40B4-BE49-F238E27FC236}">
                  <a16:creationId xmlns:a16="http://schemas.microsoft.com/office/drawing/2014/main" id="{409659E1-6BA4-4110-9BA7-5E91CE190B8F}"/>
                </a:ext>
              </a:extLst>
            </p:cNvPr>
            <p:cNvSpPr/>
            <p:nvPr/>
          </p:nvSpPr>
          <p:spPr bwMode="auto">
            <a:xfrm>
              <a:off x="7371171" y="2049462"/>
              <a:ext cx="2285352" cy="2285352"/>
            </a:xfrm>
            <a:prstGeom prst="ellipse">
              <a:avLst/>
            </a:prstGeom>
            <a:solidFill>
              <a:schemeClr val="bg1"/>
            </a:solidFill>
            <a:ln w="127000">
              <a:solidFill>
                <a:srgbClr val="0083E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dirty="0">
                <a:gradFill>
                  <a:gsLst>
                    <a:gs pos="5417">
                      <a:srgbClr val="000000"/>
                    </a:gs>
                    <a:gs pos="100000">
                      <a:srgbClr val="000000"/>
                    </a:gs>
                  </a:gsLst>
                  <a:lin ang="5400000" scaled="0"/>
                </a:gradFill>
                <a:latin typeface="Segoe UI"/>
              </a:endParaRPr>
            </a:p>
          </p:txBody>
        </p:sp>
        <p:sp>
          <p:nvSpPr>
            <p:cNvPr id="17" name="Oval 16">
              <a:extLst>
                <a:ext uri="{FF2B5EF4-FFF2-40B4-BE49-F238E27FC236}">
                  <a16:creationId xmlns:a16="http://schemas.microsoft.com/office/drawing/2014/main" id="{D6FB9077-8124-44A6-BC63-9B21BBE79B39}"/>
                </a:ext>
              </a:extLst>
            </p:cNvPr>
            <p:cNvSpPr/>
            <p:nvPr/>
          </p:nvSpPr>
          <p:spPr bwMode="auto">
            <a:xfrm>
              <a:off x="7503760" y="2181282"/>
              <a:ext cx="2040493" cy="2040493"/>
            </a:xfrm>
            <a:prstGeom prst="ellipse">
              <a:avLst/>
            </a:prstGeom>
            <a:solidFill>
              <a:srgbClr val="0083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r>
                <a:rPr lang="en-US" sz="2000" dirty="0"/>
                <a:t>Lesson 3</a:t>
              </a:r>
              <a:endParaRPr lang="en-US" sz="2000" dirty="0">
                <a:solidFill>
                  <a:srgbClr val="FFFFFF"/>
                </a:solidFill>
                <a:latin typeface="Segoe UI"/>
              </a:endParaRPr>
            </a:p>
          </p:txBody>
        </p:sp>
        <p:sp>
          <p:nvSpPr>
            <p:cNvPr id="18" name="Text Placeholder 2">
              <a:extLst>
                <a:ext uri="{FF2B5EF4-FFF2-40B4-BE49-F238E27FC236}">
                  <a16:creationId xmlns:a16="http://schemas.microsoft.com/office/drawing/2014/main" id="{3BF9E2AB-708C-4AB5-9B84-0BF8101311BB}"/>
                </a:ext>
              </a:extLst>
            </p:cNvPr>
            <p:cNvSpPr txBox="1">
              <a:spLocks/>
            </p:cNvSpPr>
            <p:nvPr/>
          </p:nvSpPr>
          <p:spPr>
            <a:xfrm>
              <a:off x="7280372" y="4783155"/>
              <a:ext cx="2425154" cy="960237"/>
            </a:xfrm>
            <a:prstGeom prst="rect">
              <a:avLst/>
            </a:prstGeom>
          </p:spPr>
          <p:txBody>
            <a:bodyPr vert="horz" wrap="square" lIns="146284" tIns="91427" rIns="146284" bIns="91427"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192">
                <a:defRPr/>
              </a:pPr>
              <a:r>
                <a:rPr lang="en-US" sz="2800" dirty="0">
                  <a:solidFill>
                    <a:srgbClr val="505050"/>
                  </a:solidFill>
                  <a:latin typeface="Segoe UI Light"/>
                </a:rPr>
                <a:t>Model Improvement</a:t>
              </a:r>
            </a:p>
          </p:txBody>
        </p:sp>
      </p:grpSp>
    </p:spTree>
    <p:extLst>
      <p:ext uri="{BB962C8B-B14F-4D97-AF65-F5344CB8AC3E}">
        <p14:creationId xmlns:p14="http://schemas.microsoft.com/office/powerpoint/2010/main" val="354474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665BD8-348F-4222-8816-1B96174002C2}"/>
              </a:ext>
            </a:extLst>
          </p:cNvPr>
          <p:cNvSpPr>
            <a:spLocks noGrp="1"/>
          </p:cNvSpPr>
          <p:nvPr>
            <p:ph type="body" sz="quarter" idx="10"/>
          </p:nvPr>
        </p:nvSpPr>
        <p:spPr>
          <a:xfrm>
            <a:off x="275480" y="1401903"/>
            <a:ext cx="10153935" cy="4115229"/>
          </a:xfrm>
        </p:spPr>
        <p:txBody>
          <a:bodyPr/>
          <a:lstStyle/>
          <a:p>
            <a:r>
              <a:rPr lang="en-US" sz="2800" dirty="0"/>
              <a:t>Bivariate outliers deal with exactly two variables.</a:t>
            </a:r>
          </a:p>
          <a:p>
            <a:pPr marL="0" indent="0">
              <a:buNone/>
            </a:pPr>
            <a:endParaRPr lang="en-US" sz="2800" dirty="0"/>
          </a:p>
          <a:p>
            <a:r>
              <a:rPr lang="en-US" sz="2800" dirty="0"/>
              <a:t>Scatterplots can be used to visually identify outliers when both variables are continuous.</a:t>
            </a:r>
          </a:p>
          <a:p>
            <a:pPr marL="0" indent="0">
              <a:buNone/>
            </a:pPr>
            <a:endParaRPr lang="en-US" sz="2800" dirty="0"/>
          </a:p>
          <a:p>
            <a:r>
              <a:rPr lang="en-US" sz="2800" dirty="0"/>
              <a:t>In the case of one continuous variable and one categorical variable, a MultiboxPlot can be used for visual identification and comparison.</a:t>
            </a:r>
          </a:p>
          <a:p>
            <a:endParaRPr lang="en-US" sz="2856" dirty="0"/>
          </a:p>
        </p:txBody>
      </p:sp>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dirty="0"/>
              <a:t>Identifying Bivariate Outliers</a:t>
            </a:r>
          </a:p>
        </p:txBody>
      </p:sp>
    </p:spTree>
    <p:extLst>
      <p:ext uri="{BB962C8B-B14F-4D97-AF65-F5344CB8AC3E}">
        <p14:creationId xmlns:p14="http://schemas.microsoft.com/office/powerpoint/2010/main" val="115600086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dirty="0"/>
              <a:t>Identifying Bivariate Outliers</a:t>
            </a:r>
            <a:r>
              <a:rPr lang="en-US" sz="2000" dirty="0"/>
              <a:t>… Cont’d</a:t>
            </a:r>
            <a:endParaRPr lang="en-US" dirty="0"/>
          </a:p>
        </p:txBody>
      </p:sp>
      <p:sp>
        <p:nvSpPr>
          <p:cNvPr id="5" name="TextBox 4">
            <a:extLst>
              <a:ext uri="{FF2B5EF4-FFF2-40B4-BE49-F238E27FC236}">
                <a16:creationId xmlns:a16="http://schemas.microsoft.com/office/drawing/2014/main" id="{8F2C04C4-5E48-41ED-AC76-E2CA8CE7E8BB}"/>
              </a:ext>
            </a:extLst>
          </p:cNvPr>
          <p:cNvSpPr txBox="1"/>
          <p:nvPr/>
        </p:nvSpPr>
        <p:spPr>
          <a:xfrm>
            <a:off x="2828481" y="6059479"/>
            <a:ext cx="2013394" cy="555610"/>
          </a:xfrm>
          <a:prstGeom prst="rect">
            <a:avLst/>
          </a:prstGeom>
          <a:noFill/>
        </p:spPr>
        <p:txBody>
          <a:bodyPr wrap="square" lIns="186521" tIns="149217" rIns="186521" bIns="149217" rtlCol="0">
            <a:spAutoFit/>
          </a:bodyPr>
          <a:lstStyle/>
          <a:p>
            <a:pPr>
              <a:lnSpc>
                <a:spcPct val="90000"/>
              </a:lnSpc>
              <a:spcAft>
                <a:spcPts val="612"/>
              </a:spcAft>
            </a:pPr>
            <a:r>
              <a:rPr lang="en-US" sz="1836" b="1" dirty="0">
                <a:gradFill>
                  <a:gsLst>
                    <a:gs pos="2917">
                      <a:schemeClr val="tx1"/>
                    </a:gs>
                    <a:gs pos="30000">
                      <a:schemeClr val="tx1"/>
                    </a:gs>
                  </a:gsLst>
                  <a:lin ang="5400000" scaled="0"/>
                </a:gradFill>
              </a:rPr>
              <a:t>Scatter Plot</a:t>
            </a:r>
          </a:p>
        </p:txBody>
      </p:sp>
      <p:sp>
        <p:nvSpPr>
          <p:cNvPr id="8" name="TextBox 7">
            <a:extLst>
              <a:ext uri="{FF2B5EF4-FFF2-40B4-BE49-F238E27FC236}">
                <a16:creationId xmlns:a16="http://schemas.microsoft.com/office/drawing/2014/main" id="{D1B697AB-8F64-4096-9CE2-16DE58EF9DCA}"/>
              </a:ext>
            </a:extLst>
          </p:cNvPr>
          <p:cNvSpPr txBox="1"/>
          <p:nvPr/>
        </p:nvSpPr>
        <p:spPr>
          <a:xfrm>
            <a:off x="8656637" y="6059479"/>
            <a:ext cx="2013394" cy="555610"/>
          </a:xfrm>
          <a:prstGeom prst="rect">
            <a:avLst/>
          </a:prstGeom>
          <a:noFill/>
        </p:spPr>
        <p:txBody>
          <a:bodyPr wrap="square" lIns="186521" tIns="149217" rIns="186521" bIns="149217" rtlCol="0">
            <a:spAutoFit/>
          </a:bodyPr>
          <a:lstStyle/>
          <a:p>
            <a:pPr>
              <a:lnSpc>
                <a:spcPct val="90000"/>
              </a:lnSpc>
              <a:spcAft>
                <a:spcPts val="612"/>
              </a:spcAft>
            </a:pPr>
            <a:r>
              <a:rPr lang="en-US" sz="1836" b="1" dirty="0" err="1">
                <a:gradFill>
                  <a:gsLst>
                    <a:gs pos="2917">
                      <a:schemeClr val="tx1"/>
                    </a:gs>
                    <a:gs pos="30000">
                      <a:schemeClr val="tx1"/>
                    </a:gs>
                  </a:gsLst>
                  <a:lin ang="5400000" scaled="0"/>
                </a:gradFill>
              </a:rPr>
              <a:t>Multibox</a:t>
            </a:r>
            <a:r>
              <a:rPr lang="en-US" sz="1836" b="1" dirty="0">
                <a:gradFill>
                  <a:gsLst>
                    <a:gs pos="2917">
                      <a:schemeClr val="tx1"/>
                    </a:gs>
                    <a:gs pos="30000">
                      <a:schemeClr val="tx1"/>
                    </a:gs>
                  </a:gsLst>
                  <a:lin ang="5400000" scaled="0"/>
                </a:gradFill>
              </a:rPr>
              <a:t> Plot</a:t>
            </a:r>
          </a:p>
        </p:txBody>
      </p:sp>
      <p:pic>
        <p:nvPicPr>
          <p:cNvPr id="9" name="Picture 8" descr="Chart, scatter chart&#10;&#10;Description automatically generated">
            <a:extLst>
              <a:ext uri="{FF2B5EF4-FFF2-40B4-BE49-F238E27FC236}">
                <a16:creationId xmlns:a16="http://schemas.microsoft.com/office/drawing/2014/main" id="{AA602C93-DFEA-472A-B928-0A7C98826E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342" y="1605837"/>
            <a:ext cx="4805495" cy="3949409"/>
          </a:xfrm>
          <a:prstGeom prst="rect">
            <a:avLst/>
          </a:prstGeom>
          <a:ln>
            <a:solidFill>
              <a:schemeClr val="tx1"/>
            </a:solidFill>
          </a:ln>
        </p:spPr>
      </p:pic>
      <p:pic>
        <p:nvPicPr>
          <p:cNvPr id="10" name="Picture 9" descr="Chart, box and whisker chart&#10;&#10;Description automatically generated">
            <a:extLst>
              <a:ext uri="{FF2B5EF4-FFF2-40B4-BE49-F238E27FC236}">
                <a16:creationId xmlns:a16="http://schemas.microsoft.com/office/drawing/2014/main" id="{836E92F6-4CBF-4078-A9B0-63372ED103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8836" y="1621268"/>
            <a:ext cx="3968385" cy="3933977"/>
          </a:xfrm>
          <a:prstGeom prst="rect">
            <a:avLst/>
          </a:prstGeom>
          <a:ln>
            <a:solidFill>
              <a:schemeClr val="tx1"/>
            </a:solidFill>
          </a:ln>
        </p:spPr>
      </p:pic>
    </p:spTree>
    <p:extLst>
      <p:ext uri="{BB962C8B-B14F-4D97-AF65-F5344CB8AC3E}">
        <p14:creationId xmlns:p14="http://schemas.microsoft.com/office/powerpoint/2010/main" val="98002561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dirty="0"/>
              <a:t>Outlier Impact on Model Fit</a:t>
            </a:r>
          </a:p>
        </p:txBody>
      </p:sp>
      <p:pic>
        <p:nvPicPr>
          <p:cNvPr id="4" name="Picture 3">
            <a:extLst>
              <a:ext uri="{FF2B5EF4-FFF2-40B4-BE49-F238E27FC236}">
                <a16:creationId xmlns:a16="http://schemas.microsoft.com/office/drawing/2014/main" id="{78034AAC-0DF0-423C-9D5C-0AFC8BB82C2A}"/>
              </a:ext>
            </a:extLst>
          </p:cNvPr>
          <p:cNvPicPr>
            <a:picLocks noChangeAspect="1"/>
          </p:cNvPicPr>
          <p:nvPr/>
        </p:nvPicPr>
        <p:blipFill>
          <a:blip r:embed="rId3"/>
          <a:stretch>
            <a:fillRect/>
          </a:stretch>
        </p:blipFill>
        <p:spPr>
          <a:xfrm>
            <a:off x="6454025" y="2226181"/>
            <a:ext cx="4031566" cy="4768344"/>
          </a:xfrm>
          <a:prstGeom prst="rect">
            <a:avLst/>
          </a:prstGeom>
        </p:spPr>
      </p:pic>
      <p:pic>
        <p:nvPicPr>
          <p:cNvPr id="5" name="Picture 4">
            <a:extLst>
              <a:ext uri="{FF2B5EF4-FFF2-40B4-BE49-F238E27FC236}">
                <a16:creationId xmlns:a16="http://schemas.microsoft.com/office/drawing/2014/main" id="{47C923DE-EEC6-4976-ACD2-CD08C9E66328}"/>
              </a:ext>
            </a:extLst>
          </p:cNvPr>
          <p:cNvPicPr>
            <a:picLocks noChangeAspect="1"/>
          </p:cNvPicPr>
          <p:nvPr/>
        </p:nvPicPr>
        <p:blipFill>
          <a:blip r:embed="rId4"/>
          <a:stretch>
            <a:fillRect/>
          </a:stretch>
        </p:blipFill>
        <p:spPr>
          <a:xfrm>
            <a:off x="1163444" y="2401921"/>
            <a:ext cx="4167571" cy="4297330"/>
          </a:xfrm>
          <a:prstGeom prst="rect">
            <a:avLst/>
          </a:prstGeom>
        </p:spPr>
      </p:pic>
      <p:sp>
        <p:nvSpPr>
          <p:cNvPr id="7" name="Text Placeholder 1">
            <a:extLst>
              <a:ext uri="{FF2B5EF4-FFF2-40B4-BE49-F238E27FC236}">
                <a16:creationId xmlns:a16="http://schemas.microsoft.com/office/drawing/2014/main" id="{715F17DB-EF70-44DB-8473-85171201F73E}"/>
              </a:ext>
            </a:extLst>
          </p:cNvPr>
          <p:cNvSpPr>
            <a:spLocks noGrp="1"/>
          </p:cNvSpPr>
          <p:nvPr>
            <p:ph type="body" sz="quarter" idx="10"/>
          </p:nvPr>
        </p:nvSpPr>
        <p:spPr>
          <a:xfrm>
            <a:off x="276130" y="1212708"/>
            <a:ext cx="10915992" cy="995205"/>
          </a:xfrm>
        </p:spPr>
        <p:txBody>
          <a:bodyPr/>
          <a:lstStyle/>
          <a:p>
            <a:r>
              <a:rPr lang="en-US" sz="2856" dirty="0"/>
              <a:t>Outliers can have significant impact on the model as viewed in the linear regression model below.</a:t>
            </a:r>
          </a:p>
        </p:txBody>
      </p:sp>
    </p:spTree>
    <p:extLst>
      <p:ext uri="{BB962C8B-B14F-4D97-AF65-F5344CB8AC3E}">
        <p14:creationId xmlns:p14="http://schemas.microsoft.com/office/powerpoint/2010/main" val="225209192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665BD8-348F-4222-8816-1B96174002C2}"/>
              </a:ext>
            </a:extLst>
          </p:cNvPr>
          <p:cNvSpPr>
            <a:spLocks noGrp="1"/>
          </p:cNvSpPr>
          <p:nvPr>
            <p:ph type="body" sz="quarter" idx="10"/>
          </p:nvPr>
        </p:nvSpPr>
        <p:spPr>
          <a:xfrm>
            <a:off x="275481" y="1212849"/>
            <a:ext cx="10916640" cy="3739935"/>
          </a:xfrm>
        </p:spPr>
        <p:txBody>
          <a:bodyPr/>
          <a:lstStyle/>
          <a:p>
            <a:r>
              <a:rPr lang="en-US" sz="2856" dirty="0"/>
              <a:t>Options for treating outliers using the Clip Values Module in Azure ML designer.</a:t>
            </a:r>
          </a:p>
          <a:p>
            <a:r>
              <a:rPr lang="en-US" sz="2856" dirty="0"/>
              <a:t>Not all Outliers should or need to be treated.  Outliers should be investigated to determine the origin of the outlier.</a:t>
            </a:r>
            <a:endParaRPr lang="en-US" sz="1656" dirty="0"/>
          </a:p>
          <a:p>
            <a:r>
              <a:rPr lang="en-US" sz="2856" dirty="0"/>
              <a:t>Substitution Options</a:t>
            </a:r>
          </a:p>
          <a:p>
            <a:pPr lvl="1"/>
            <a:r>
              <a:rPr lang="en-US" sz="1656" dirty="0"/>
              <a:t>Threshold – Replace clipped Values with the specified threshold value</a:t>
            </a:r>
          </a:p>
          <a:p>
            <a:pPr lvl="1"/>
            <a:r>
              <a:rPr lang="en-US" sz="1656" dirty="0"/>
              <a:t>Mean – Replace clipped values with the mean of the column values.</a:t>
            </a:r>
          </a:p>
          <a:p>
            <a:pPr lvl="1"/>
            <a:r>
              <a:rPr lang="en-US" sz="1656" dirty="0"/>
              <a:t>Median – Replace clipped values with the median of the column values.</a:t>
            </a:r>
          </a:p>
          <a:p>
            <a:pPr lvl="1"/>
            <a:r>
              <a:rPr lang="en-US" sz="1656" dirty="0"/>
              <a:t>Missing – Replace clipped values with the missing (empty) value</a:t>
            </a:r>
          </a:p>
          <a:p>
            <a:pPr marL="342834" lvl="1" indent="0">
              <a:buNone/>
            </a:pPr>
            <a:endParaRPr lang="en-US" sz="1656" dirty="0"/>
          </a:p>
        </p:txBody>
      </p:sp>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dirty="0"/>
              <a:t>Treating Outliers</a:t>
            </a:r>
          </a:p>
        </p:txBody>
      </p:sp>
      <p:pic>
        <p:nvPicPr>
          <p:cNvPr id="7" name="Picture 6" descr="Graphical user interface, text, application, email&#10;&#10;Description automatically generated">
            <a:extLst>
              <a:ext uri="{FF2B5EF4-FFF2-40B4-BE49-F238E27FC236}">
                <a16:creationId xmlns:a16="http://schemas.microsoft.com/office/drawing/2014/main" id="{8A9E3C4C-5C86-42E7-815E-FC6FEBB0D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6637" y="2791211"/>
            <a:ext cx="2520701" cy="3871045"/>
          </a:xfrm>
          <a:prstGeom prst="rect">
            <a:avLst/>
          </a:prstGeom>
          <a:ln>
            <a:solidFill>
              <a:schemeClr val="tx1"/>
            </a:solidFill>
          </a:ln>
        </p:spPr>
      </p:pic>
    </p:spTree>
    <p:extLst>
      <p:ext uri="{BB962C8B-B14F-4D97-AF65-F5344CB8AC3E}">
        <p14:creationId xmlns:p14="http://schemas.microsoft.com/office/powerpoint/2010/main" val="411375329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a:stretch>
            <a:fillRect/>
          </a:stretch>
        </p:blipFill>
        <p:spPr/>
      </p:pic>
      <p:sp>
        <p:nvSpPr>
          <p:cNvPr id="6" name="Title 1"/>
          <p:cNvSpPr>
            <a:spLocks noGrp="1"/>
          </p:cNvSpPr>
          <p:nvPr>
            <p:ph type="title"/>
          </p:nvPr>
        </p:nvSpPr>
        <p:spPr>
          <a:xfrm>
            <a:off x="38521" y="297316"/>
            <a:ext cx="5866568" cy="735586"/>
          </a:xfrm>
        </p:spPr>
        <p:txBody>
          <a:bodyPr/>
          <a:lstStyle/>
          <a:p>
            <a:r>
              <a:rPr lang="en-US" sz="3978" dirty="0"/>
              <a:t>Demonstration: </a:t>
            </a:r>
            <a:r>
              <a:rPr lang="en-US" sz="3978" dirty="0">
                <a:solidFill>
                  <a:schemeClr val="accent3"/>
                </a:solidFill>
              </a:rPr>
              <a:t>Outliers</a:t>
            </a:r>
            <a:endParaRPr lang="en-US" sz="3978" dirty="0">
              <a:solidFill>
                <a:schemeClr val="accent3"/>
              </a:solidFill>
              <a:cs typeface="Segoe UI Light"/>
            </a:endParaRPr>
          </a:p>
        </p:txBody>
      </p:sp>
      <p:sp>
        <p:nvSpPr>
          <p:cNvPr id="7" name="Title 1"/>
          <p:cNvSpPr txBox="1">
            <a:spLocks/>
          </p:cNvSpPr>
          <p:nvPr/>
        </p:nvSpPr>
        <p:spPr>
          <a:xfrm>
            <a:off x="228994" y="3268695"/>
            <a:ext cx="5485621" cy="1173500"/>
          </a:xfrm>
          <a:prstGeom prst="rect">
            <a:avLst/>
          </a:prstGeom>
        </p:spPr>
        <p:txBody>
          <a:bodyPr vert="horz" wrap="square" lIns="146283" tIns="91427" rIns="146283" bIns="91427"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570" dirty="0">
                <a:solidFill>
                  <a:schemeClr val="tx1"/>
                </a:solidFill>
              </a:rPr>
              <a:t>Use Clip Values Module to Treat Outliers</a:t>
            </a:r>
            <a:endParaRPr lang="en-US" sz="3599" dirty="0">
              <a:solidFill>
                <a:schemeClr val="tx1"/>
              </a:solidFill>
            </a:endParaRPr>
          </a:p>
        </p:txBody>
      </p:sp>
    </p:spTree>
    <p:extLst>
      <p:ext uri="{BB962C8B-B14F-4D97-AF65-F5344CB8AC3E}">
        <p14:creationId xmlns:p14="http://schemas.microsoft.com/office/powerpoint/2010/main" val="399221347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665BD8-348F-4222-8816-1B96174002C2}"/>
              </a:ext>
            </a:extLst>
          </p:cNvPr>
          <p:cNvSpPr>
            <a:spLocks noGrp="1"/>
          </p:cNvSpPr>
          <p:nvPr>
            <p:ph type="body" sz="quarter" idx="10"/>
          </p:nvPr>
        </p:nvSpPr>
        <p:spPr>
          <a:xfrm>
            <a:off x="275481" y="1213176"/>
            <a:ext cx="11885514" cy="3527119"/>
          </a:xfrm>
        </p:spPr>
        <p:txBody>
          <a:bodyPr/>
          <a:lstStyle/>
          <a:p>
            <a:r>
              <a:rPr lang="en-US" dirty="0"/>
              <a:t>Create new features from existing raw features</a:t>
            </a:r>
          </a:p>
          <a:p>
            <a:r>
              <a:rPr lang="en-US" dirty="0"/>
              <a:t>Normalize data for better predictive power by:</a:t>
            </a:r>
          </a:p>
          <a:p>
            <a:pPr lvl="1"/>
            <a:r>
              <a:rPr lang="en-US" dirty="0"/>
              <a:t>Aggregating</a:t>
            </a:r>
          </a:p>
          <a:p>
            <a:pPr lvl="1"/>
            <a:r>
              <a:rPr lang="en-US" dirty="0"/>
              <a:t>Categorizing</a:t>
            </a:r>
          </a:p>
          <a:p>
            <a:pPr lvl="1"/>
            <a:r>
              <a:rPr lang="en-US" dirty="0"/>
              <a:t>Splitting</a:t>
            </a:r>
          </a:p>
          <a:p>
            <a:pPr lvl="1"/>
            <a:r>
              <a:rPr lang="en-US" dirty="0"/>
              <a:t>Power Transform</a:t>
            </a:r>
          </a:p>
          <a:p>
            <a:r>
              <a:rPr lang="en-US" dirty="0"/>
              <a:t>Feature engineering is a combination of science and art</a:t>
            </a:r>
          </a:p>
        </p:txBody>
      </p:sp>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dirty="0"/>
              <a:t>Feature Engineering</a:t>
            </a:r>
          </a:p>
        </p:txBody>
      </p:sp>
    </p:spTree>
    <p:extLst>
      <p:ext uri="{BB962C8B-B14F-4D97-AF65-F5344CB8AC3E}">
        <p14:creationId xmlns:p14="http://schemas.microsoft.com/office/powerpoint/2010/main" val="391589134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sz="4794"/>
              <a:t>What </a:t>
            </a:r>
            <a:r>
              <a:rPr lang="en-US" sz="4794">
                <a:cs typeface="Segoe UI Light"/>
              </a:rPr>
              <a:t>is a Feature?</a:t>
            </a:r>
            <a:endParaRPr lang="en-US"/>
          </a:p>
        </p:txBody>
      </p:sp>
      <p:sp>
        <p:nvSpPr>
          <p:cNvPr id="5" name="Text Placeholder 4">
            <a:extLst>
              <a:ext uri="{FF2B5EF4-FFF2-40B4-BE49-F238E27FC236}">
                <a16:creationId xmlns:a16="http://schemas.microsoft.com/office/drawing/2014/main" id="{530EC8D7-D6FB-4F7A-BF68-AA2AC508E5FD}"/>
              </a:ext>
            </a:extLst>
          </p:cNvPr>
          <p:cNvSpPr>
            <a:spLocks noGrp="1"/>
          </p:cNvSpPr>
          <p:nvPr>
            <p:ph type="body" sz="quarter" idx="10"/>
          </p:nvPr>
        </p:nvSpPr>
        <p:spPr>
          <a:xfrm>
            <a:off x="275482" y="1212850"/>
            <a:ext cx="7670696" cy="3951851"/>
          </a:xfrm>
        </p:spPr>
        <p:txBody>
          <a:bodyPr vert="horz" wrap="square" lIns="149217" tIns="93260" rIns="149217" bIns="93260" rtlCol="0" anchor="t">
            <a:spAutoFit/>
          </a:bodyPr>
          <a:lstStyle/>
          <a:p>
            <a:pPr marL="342600" indent="-342600"/>
            <a:r>
              <a:rPr lang="en-US" sz="3570" dirty="0"/>
              <a:t>Training data is a matrix consisting of</a:t>
            </a:r>
            <a:r>
              <a:rPr lang="en-US" sz="3570" dirty="0">
                <a:cs typeface="Segoe UI Light"/>
              </a:rPr>
              <a:t> </a:t>
            </a:r>
            <a:r>
              <a:rPr lang="en-US" sz="3570" b="1" dirty="0">
                <a:cs typeface="Segoe UI Light"/>
              </a:rPr>
              <a:t>observations and features</a:t>
            </a:r>
          </a:p>
          <a:p>
            <a:pPr marL="342600" indent="-342600"/>
            <a:r>
              <a:rPr lang="en-US" sz="3570" dirty="0">
                <a:cs typeface="Segoe UI Light"/>
              </a:rPr>
              <a:t>Each attribute is considered a </a:t>
            </a:r>
            <a:r>
              <a:rPr lang="en-US" sz="3570" b="1" dirty="0">
                <a:cs typeface="Segoe UI Light"/>
              </a:rPr>
              <a:t>feature </a:t>
            </a:r>
            <a:r>
              <a:rPr lang="en-US" sz="3570" dirty="0">
                <a:cs typeface="Segoe UI Light"/>
              </a:rPr>
              <a:t>that describes each instance or observation</a:t>
            </a:r>
            <a:endParaRPr lang="en-US" sz="2397" dirty="0">
              <a:cs typeface="Segoe UI Light"/>
            </a:endParaRPr>
          </a:p>
          <a:p>
            <a:pPr marL="342600" indent="-342600"/>
            <a:r>
              <a:rPr lang="en-US" dirty="0"/>
              <a:t>Features in the dataset should describe the patterns in the data</a:t>
            </a:r>
            <a:endParaRPr lang="en-US" dirty="0">
              <a:cs typeface="Segoe UI Light"/>
            </a:endParaRPr>
          </a:p>
        </p:txBody>
      </p:sp>
      <p:graphicFrame>
        <p:nvGraphicFramePr>
          <p:cNvPr id="2" name="Table 1">
            <a:extLst>
              <a:ext uri="{FF2B5EF4-FFF2-40B4-BE49-F238E27FC236}">
                <a16:creationId xmlns:a16="http://schemas.microsoft.com/office/drawing/2014/main" id="{26632430-011B-43C4-988E-C7717290D18A}"/>
              </a:ext>
            </a:extLst>
          </p:cNvPr>
          <p:cNvGraphicFramePr>
            <a:graphicFrameLocks noGrp="1"/>
          </p:cNvGraphicFramePr>
          <p:nvPr/>
        </p:nvGraphicFramePr>
        <p:xfrm>
          <a:off x="9030838" y="2308463"/>
          <a:ext cx="2950824" cy="1896388"/>
        </p:xfrm>
        <a:graphic>
          <a:graphicData uri="http://schemas.openxmlformats.org/drawingml/2006/table">
            <a:tbl>
              <a:tblPr firstRow="1" bandRow="1">
                <a:tableStyleId>{5C22544A-7EE6-4342-B048-85BDC9FD1C3A}</a:tableStyleId>
              </a:tblPr>
              <a:tblGrid>
                <a:gridCol w="983608">
                  <a:extLst>
                    <a:ext uri="{9D8B030D-6E8A-4147-A177-3AD203B41FA5}">
                      <a16:colId xmlns:a16="http://schemas.microsoft.com/office/drawing/2014/main" val="3817357440"/>
                    </a:ext>
                  </a:extLst>
                </a:gridCol>
                <a:gridCol w="983608">
                  <a:extLst>
                    <a:ext uri="{9D8B030D-6E8A-4147-A177-3AD203B41FA5}">
                      <a16:colId xmlns:a16="http://schemas.microsoft.com/office/drawing/2014/main" val="1302450827"/>
                    </a:ext>
                  </a:extLst>
                </a:gridCol>
                <a:gridCol w="983608">
                  <a:extLst>
                    <a:ext uri="{9D8B030D-6E8A-4147-A177-3AD203B41FA5}">
                      <a16:colId xmlns:a16="http://schemas.microsoft.com/office/drawing/2014/main" val="424562835"/>
                    </a:ext>
                  </a:extLst>
                </a:gridCol>
              </a:tblGrid>
              <a:tr h="474097">
                <a:tc>
                  <a:txBody>
                    <a:bodyPr/>
                    <a:lstStyle/>
                    <a:p>
                      <a:endParaRPr lang="en-US" sz="1800" dirty="0"/>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70403687"/>
                  </a:ext>
                </a:extLst>
              </a:tr>
              <a:tr h="474097">
                <a:tc>
                  <a:txBody>
                    <a:bodyPr/>
                    <a:lstStyle/>
                    <a:p>
                      <a:endParaRPr lang="en-US" sz="1800"/>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dirty="0"/>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74984191"/>
                  </a:ext>
                </a:extLst>
              </a:tr>
              <a:tr h="474097">
                <a:tc>
                  <a:txBody>
                    <a:bodyPr/>
                    <a:lstStyle/>
                    <a:p>
                      <a:pPr lvl="0">
                        <a:buNone/>
                      </a:pPr>
                      <a:endParaRPr lang="en-US" sz="1800"/>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buNone/>
                      </a:pPr>
                      <a:endParaRPr lang="en-US" sz="1800"/>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buNone/>
                      </a:pPr>
                      <a:endParaRPr lang="en-US" sz="1800"/>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76891731"/>
                  </a:ext>
                </a:extLst>
              </a:tr>
              <a:tr h="474097">
                <a:tc>
                  <a:txBody>
                    <a:bodyPr/>
                    <a:lstStyle/>
                    <a:p>
                      <a:endParaRPr lang="en-US" sz="1800"/>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sz="1800"/>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sz="1800" dirty="0"/>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40895669"/>
                  </a:ext>
                </a:extLst>
              </a:tr>
            </a:tbl>
          </a:graphicData>
        </a:graphic>
      </p:graphicFrame>
      <p:sp>
        <p:nvSpPr>
          <p:cNvPr id="4" name="TextBox 3">
            <a:extLst>
              <a:ext uri="{FF2B5EF4-FFF2-40B4-BE49-F238E27FC236}">
                <a16:creationId xmlns:a16="http://schemas.microsoft.com/office/drawing/2014/main" id="{46FD0676-0198-4E52-83D5-4062B7CC8866}"/>
              </a:ext>
            </a:extLst>
          </p:cNvPr>
          <p:cNvSpPr txBox="1"/>
          <p:nvPr/>
        </p:nvSpPr>
        <p:spPr>
          <a:xfrm>
            <a:off x="9030838" y="1683476"/>
            <a:ext cx="1591088" cy="583860"/>
          </a:xfrm>
          <a:prstGeom prst="rect">
            <a:avLst/>
          </a:prstGeom>
          <a:noFill/>
        </p:spPr>
        <p:txBody>
          <a:bodyPr wrap="square" lIns="186521" tIns="149217" rIns="186521" bIns="149217" rtlCol="0">
            <a:spAutoFit/>
          </a:bodyPr>
          <a:lstStyle/>
          <a:p>
            <a:pPr>
              <a:lnSpc>
                <a:spcPct val="90000"/>
              </a:lnSpc>
              <a:spcAft>
                <a:spcPts val="612"/>
              </a:spcAft>
            </a:pPr>
            <a:r>
              <a:rPr lang="en-US" sz="2040" dirty="0">
                <a:solidFill>
                  <a:srgbClr val="0070C0"/>
                </a:solidFill>
              </a:rPr>
              <a:t>Features</a:t>
            </a:r>
          </a:p>
        </p:txBody>
      </p:sp>
      <p:sp>
        <p:nvSpPr>
          <p:cNvPr id="6" name="TextBox 5">
            <a:extLst>
              <a:ext uri="{FF2B5EF4-FFF2-40B4-BE49-F238E27FC236}">
                <a16:creationId xmlns:a16="http://schemas.microsoft.com/office/drawing/2014/main" id="{87DA1F5A-EB27-4B58-B5F8-D5D1DD21FB0A}"/>
              </a:ext>
            </a:extLst>
          </p:cNvPr>
          <p:cNvSpPr txBox="1"/>
          <p:nvPr/>
        </p:nvSpPr>
        <p:spPr>
          <a:xfrm rot="16200000">
            <a:off x="7790714" y="2703553"/>
            <a:ext cx="1896387" cy="583862"/>
          </a:xfrm>
          <a:prstGeom prst="rect">
            <a:avLst/>
          </a:prstGeom>
          <a:noFill/>
        </p:spPr>
        <p:txBody>
          <a:bodyPr wrap="square" lIns="186521" tIns="149217" rIns="186521" bIns="149217" rtlCol="0" anchor="t">
            <a:spAutoFit/>
          </a:bodyPr>
          <a:lstStyle/>
          <a:p>
            <a:pPr>
              <a:lnSpc>
                <a:spcPct val="90000"/>
              </a:lnSpc>
              <a:spcAft>
                <a:spcPts val="612"/>
              </a:spcAft>
            </a:pPr>
            <a:r>
              <a:rPr lang="en-US" sz="2040" dirty="0">
                <a:solidFill>
                  <a:srgbClr val="0070C0"/>
                </a:solidFill>
              </a:rPr>
              <a:t>Observations</a:t>
            </a:r>
          </a:p>
        </p:txBody>
      </p:sp>
      <p:cxnSp>
        <p:nvCxnSpPr>
          <p:cNvPr id="8" name="Straight Arrow Connector 7">
            <a:extLst>
              <a:ext uri="{FF2B5EF4-FFF2-40B4-BE49-F238E27FC236}">
                <a16:creationId xmlns:a16="http://schemas.microsoft.com/office/drawing/2014/main" id="{752BA9DE-2631-4576-98A8-DE7EA1FBF695}"/>
              </a:ext>
            </a:extLst>
          </p:cNvPr>
          <p:cNvCxnSpPr>
            <a:cxnSpLocks/>
          </p:cNvCxnSpPr>
          <p:nvPr/>
        </p:nvCxnSpPr>
        <p:spPr>
          <a:xfrm>
            <a:off x="10377673" y="1975406"/>
            <a:ext cx="434820" cy="0"/>
          </a:xfrm>
          <a:prstGeom prst="straightConnector1">
            <a:avLst/>
          </a:prstGeom>
          <a:ln w="38100">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E0ACBF-19A0-4C38-8B9D-261C6E5E9E4E}"/>
              </a:ext>
            </a:extLst>
          </p:cNvPr>
          <p:cNvCxnSpPr>
            <a:cxnSpLocks/>
          </p:cNvCxnSpPr>
          <p:nvPr/>
        </p:nvCxnSpPr>
        <p:spPr>
          <a:xfrm>
            <a:off x="8733783" y="3932686"/>
            <a:ext cx="0" cy="272164"/>
          </a:xfrm>
          <a:prstGeom prst="straightConnector1">
            <a:avLst/>
          </a:prstGeom>
          <a:ln w="38100">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21172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sz="4794"/>
              <a:t>Importance of Feature Engineering</a:t>
            </a:r>
            <a:endParaRPr lang="en-US"/>
          </a:p>
        </p:txBody>
      </p:sp>
      <p:sp>
        <p:nvSpPr>
          <p:cNvPr id="7" name="Rectangle 6">
            <a:extLst>
              <a:ext uri="{FF2B5EF4-FFF2-40B4-BE49-F238E27FC236}">
                <a16:creationId xmlns:a16="http://schemas.microsoft.com/office/drawing/2014/main" id="{4F786E0B-5305-4F7B-B6EC-F0D0F5B54E55}"/>
              </a:ext>
            </a:extLst>
          </p:cNvPr>
          <p:cNvSpPr/>
          <p:nvPr/>
        </p:nvSpPr>
        <p:spPr bwMode="auto">
          <a:xfrm>
            <a:off x="123102" y="2454470"/>
            <a:ext cx="3990266" cy="24336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a:lnSpc>
                <a:spcPct val="90000"/>
              </a:lnSpc>
              <a:spcBef>
                <a:spcPct val="20000"/>
              </a:spcBef>
            </a:pPr>
            <a:br>
              <a:rPr lang="en-US" sz="2856" dirty="0">
                <a:latin typeface="+mj-lt"/>
                <a:cs typeface="Segoe UI Light"/>
              </a:rPr>
            </a:br>
            <a:r>
              <a:rPr lang="en-US" sz="2856" dirty="0">
                <a:latin typeface="+mj-lt"/>
                <a:cs typeface="Segoe UI Light"/>
              </a:rPr>
              <a:t>Enhances the predictive power of the ML model</a:t>
            </a:r>
            <a:endParaRPr lang="en-US" sz="2856" dirty="0"/>
          </a:p>
          <a:p>
            <a:endParaRPr lang="en-US" sz="2448" dirty="0">
              <a:latin typeface="+mj-lt"/>
              <a:cs typeface="Segoe UI Light"/>
            </a:endParaRPr>
          </a:p>
        </p:txBody>
      </p:sp>
      <p:sp>
        <p:nvSpPr>
          <p:cNvPr id="9" name="Rectangle 8">
            <a:extLst>
              <a:ext uri="{FF2B5EF4-FFF2-40B4-BE49-F238E27FC236}">
                <a16:creationId xmlns:a16="http://schemas.microsoft.com/office/drawing/2014/main" id="{354AC6C6-AD50-459B-BAE3-22BE447D8667}"/>
              </a:ext>
            </a:extLst>
          </p:cNvPr>
          <p:cNvSpPr/>
          <p:nvPr/>
        </p:nvSpPr>
        <p:spPr bwMode="auto">
          <a:xfrm>
            <a:off x="4222629" y="2454470"/>
            <a:ext cx="3990266" cy="243360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a:r>
              <a:rPr lang="en-US" sz="2856">
                <a:solidFill>
                  <a:schemeClr val="bg1"/>
                </a:solidFill>
                <a:latin typeface="+mj-lt"/>
                <a:cs typeface="Segoe UI Light"/>
              </a:rPr>
              <a:t>Helps differentiate patterns in the data</a:t>
            </a:r>
            <a:endParaRPr lang="en-US" sz="2856">
              <a:solidFill>
                <a:schemeClr val="bg1"/>
              </a:solidFill>
              <a:cs typeface="Segoe UI"/>
            </a:endParaRPr>
          </a:p>
        </p:txBody>
      </p:sp>
      <p:sp>
        <p:nvSpPr>
          <p:cNvPr id="10" name="Rectangle 9">
            <a:extLst>
              <a:ext uri="{FF2B5EF4-FFF2-40B4-BE49-F238E27FC236}">
                <a16:creationId xmlns:a16="http://schemas.microsoft.com/office/drawing/2014/main" id="{C7F5172E-CCDB-4D3A-9BB5-0A0EECE1A81A}"/>
              </a:ext>
            </a:extLst>
          </p:cNvPr>
          <p:cNvSpPr/>
          <p:nvPr/>
        </p:nvSpPr>
        <p:spPr bwMode="auto">
          <a:xfrm>
            <a:off x="8319648" y="2454470"/>
            <a:ext cx="3990266" cy="24336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a:lnSpc>
                <a:spcPct val="90000"/>
              </a:lnSpc>
              <a:spcBef>
                <a:spcPct val="20000"/>
              </a:spcBef>
            </a:pPr>
            <a:r>
              <a:rPr lang="en-US" sz="2856">
                <a:latin typeface="+mj-lt"/>
                <a:cs typeface="Segoe UI Light"/>
              </a:rPr>
              <a:t>Enables qualitative data to be quantified</a:t>
            </a:r>
          </a:p>
        </p:txBody>
      </p:sp>
    </p:spTree>
    <p:extLst>
      <p:ext uri="{BB962C8B-B14F-4D97-AF65-F5344CB8AC3E}">
        <p14:creationId xmlns:p14="http://schemas.microsoft.com/office/powerpoint/2010/main" val="374735892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sz="4794">
                <a:cs typeface="Segoe UI Light"/>
              </a:rPr>
              <a:t>Feature Selection</a:t>
            </a:r>
          </a:p>
        </p:txBody>
      </p:sp>
      <p:sp>
        <p:nvSpPr>
          <p:cNvPr id="5" name="Text Placeholder 4">
            <a:extLst>
              <a:ext uri="{FF2B5EF4-FFF2-40B4-BE49-F238E27FC236}">
                <a16:creationId xmlns:a16="http://schemas.microsoft.com/office/drawing/2014/main" id="{8A5F9F87-28A1-42BB-89DC-3307C3E0651C}"/>
              </a:ext>
            </a:extLst>
          </p:cNvPr>
          <p:cNvSpPr>
            <a:spLocks noGrp="1"/>
          </p:cNvSpPr>
          <p:nvPr>
            <p:ph type="body" sz="quarter" idx="10"/>
          </p:nvPr>
        </p:nvSpPr>
        <p:spPr>
          <a:xfrm>
            <a:off x="275480" y="1212850"/>
            <a:ext cx="11145352" cy="3374727"/>
          </a:xfrm>
        </p:spPr>
        <p:txBody>
          <a:bodyPr vert="horz" wrap="square" lIns="149217" tIns="93260" rIns="149217" bIns="93260" rtlCol="0" anchor="t">
            <a:spAutoFit/>
          </a:bodyPr>
          <a:lstStyle/>
          <a:p>
            <a:pPr marL="342600" indent="-342600"/>
            <a:r>
              <a:rPr lang="en-US" sz="3570" dirty="0">
                <a:solidFill>
                  <a:schemeClr val="tx1">
                    <a:lumMod val="75000"/>
                  </a:schemeClr>
                </a:solidFill>
              </a:rPr>
              <a:t>Selecting a subset of the original feature set to reduce dimensionality</a:t>
            </a:r>
          </a:p>
          <a:p>
            <a:pPr marL="342600" indent="-342600"/>
            <a:r>
              <a:rPr lang="en-US" sz="3570" dirty="0">
                <a:solidFill>
                  <a:schemeClr val="tx1">
                    <a:lumMod val="75000"/>
                  </a:schemeClr>
                </a:solidFill>
              </a:rPr>
              <a:t>Excluding features that will have little to no impact on model performance</a:t>
            </a:r>
            <a:endParaRPr lang="en-US" sz="3570" dirty="0">
              <a:solidFill>
                <a:schemeClr val="tx1">
                  <a:lumMod val="75000"/>
                </a:schemeClr>
              </a:solidFill>
              <a:cs typeface="Segoe UI Light"/>
            </a:endParaRPr>
          </a:p>
          <a:p>
            <a:pPr marL="342600" indent="-342600"/>
            <a:r>
              <a:rPr lang="en-US" sz="3570" dirty="0">
                <a:solidFill>
                  <a:schemeClr val="tx1">
                    <a:lumMod val="75000"/>
                  </a:schemeClr>
                </a:solidFill>
              </a:rPr>
              <a:t>Feature selection</a:t>
            </a:r>
            <a:r>
              <a:rPr lang="en-US" sz="3570" dirty="0">
                <a:solidFill>
                  <a:schemeClr val="tx1">
                    <a:lumMod val="75000"/>
                  </a:schemeClr>
                </a:solidFill>
                <a:cs typeface="Segoe UI Light"/>
              </a:rPr>
              <a:t> is applied once all necessary features are created</a:t>
            </a:r>
          </a:p>
        </p:txBody>
      </p:sp>
      <p:sp>
        <p:nvSpPr>
          <p:cNvPr id="2" name="Rectangle 1">
            <a:extLst>
              <a:ext uri="{FF2B5EF4-FFF2-40B4-BE49-F238E27FC236}">
                <a16:creationId xmlns:a16="http://schemas.microsoft.com/office/drawing/2014/main" id="{51326DC4-26F3-4ACE-AB65-8930C1B62AB6}"/>
              </a:ext>
            </a:extLst>
          </p:cNvPr>
          <p:cNvSpPr/>
          <p:nvPr/>
        </p:nvSpPr>
        <p:spPr>
          <a:xfrm>
            <a:off x="6094637" y="3308920"/>
            <a:ext cx="248835" cy="382308"/>
          </a:xfrm>
          <a:prstGeom prst="rect">
            <a:avLst/>
          </a:prstGeom>
        </p:spPr>
        <p:txBody>
          <a:bodyPr wrap="none">
            <a:spAutoFit/>
          </a:bodyPr>
          <a:lstStyle/>
          <a:p>
            <a:r>
              <a:rPr lang="en-US" sz="1836">
                <a:solidFill>
                  <a:srgbClr val="000000"/>
                </a:solidFill>
                <a:latin typeface="Times New Roman" panose="02020603050405020304" pitchFamily="18" charset="0"/>
              </a:rPr>
              <a:t> </a:t>
            </a:r>
            <a:endParaRPr lang="en-US" sz="1836"/>
          </a:p>
        </p:txBody>
      </p:sp>
      <p:sp>
        <p:nvSpPr>
          <p:cNvPr id="4" name="Rectangle 3">
            <a:extLst>
              <a:ext uri="{FF2B5EF4-FFF2-40B4-BE49-F238E27FC236}">
                <a16:creationId xmlns:a16="http://schemas.microsoft.com/office/drawing/2014/main" id="{69D4669F-BA10-49D7-950B-361448DD8D73}"/>
              </a:ext>
            </a:extLst>
          </p:cNvPr>
          <p:cNvSpPr/>
          <p:nvPr/>
        </p:nvSpPr>
        <p:spPr>
          <a:xfrm>
            <a:off x="6094637" y="3308920"/>
            <a:ext cx="248835" cy="382308"/>
          </a:xfrm>
          <a:prstGeom prst="rect">
            <a:avLst/>
          </a:prstGeom>
        </p:spPr>
        <p:txBody>
          <a:bodyPr wrap="none">
            <a:spAutoFit/>
          </a:bodyPr>
          <a:lstStyle/>
          <a:p>
            <a:r>
              <a:rPr lang="en-US" sz="1836">
                <a:solidFill>
                  <a:srgbClr val="000000"/>
                </a:solidFill>
                <a:latin typeface="Times New Roman" panose="02020603050405020304" pitchFamily="18" charset="0"/>
              </a:rPr>
              <a:t> </a:t>
            </a:r>
            <a:endParaRPr lang="en-US" sz="1836"/>
          </a:p>
        </p:txBody>
      </p:sp>
      <p:sp>
        <p:nvSpPr>
          <p:cNvPr id="6" name="Rectangle 5">
            <a:extLst>
              <a:ext uri="{FF2B5EF4-FFF2-40B4-BE49-F238E27FC236}">
                <a16:creationId xmlns:a16="http://schemas.microsoft.com/office/drawing/2014/main" id="{C9C51EA7-1425-4D5C-B307-59187F78C0FF}"/>
              </a:ext>
            </a:extLst>
          </p:cNvPr>
          <p:cNvSpPr/>
          <p:nvPr/>
        </p:nvSpPr>
        <p:spPr>
          <a:xfrm>
            <a:off x="6094637" y="3308920"/>
            <a:ext cx="248835" cy="382308"/>
          </a:xfrm>
          <a:prstGeom prst="rect">
            <a:avLst/>
          </a:prstGeom>
        </p:spPr>
        <p:txBody>
          <a:bodyPr wrap="none">
            <a:spAutoFit/>
          </a:bodyPr>
          <a:lstStyle/>
          <a:p>
            <a:r>
              <a:rPr lang="en-US" sz="1836">
                <a:solidFill>
                  <a:srgbClr val="000000"/>
                </a:solidFill>
                <a:latin typeface="Times New Roman" panose="02020603050405020304" pitchFamily="18" charset="0"/>
              </a:rPr>
              <a:t> </a:t>
            </a:r>
            <a:endParaRPr lang="en-US" sz="1836"/>
          </a:p>
        </p:txBody>
      </p:sp>
    </p:spTree>
    <p:extLst>
      <p:ext uri="{BB962C8B-B14F-4D97-AF65-F5344CB8AC3E}">
        <p14:creationId xmlns:p14="http://schemas.microsoft.com/office/powerpoint/2010/main" val="105026620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a:xfrm>
            <a:off x="274298" y="331289"/>
            <a:ext cx="11887878" cy="917575"/>
          </a:xfrm>
        </p:spPr>
        <p:txBody>
          <a:bodyPr/>
          <a:lstStyle/>
          <a:p>
            <a:r>
              <a:rPr lang="en-US" sz="4794" dirty="0"/>
              <a:t>Common Feature Engineering Methods</a:t>
            </a:r>
          </a:p>
        </p:txBody>
      </p:sp>
      <p:grpSp>
        <p:nvGrpSpPr>
          <p:cNvPr id="23" name="Group 22">
            <a:extLst>
              <a:ext uri="{FF2B5EF4-FFF2-40B4-BE49-F238E27FC236}">
                <a16:creationId xmlns:a16="http://schemas.microsoft.com/office/drawing/2014/main" id="{DBF89415-3047-4923-B49E-CF0BBA1216A0}"/>
              </a:ext>
            </a:extLst>
          </p:cNvPr>
          <p:cNvGrpSpPr/>
          <p:nvPr/>
        </p:nvGrpSpPr>
        <p:grpSpPr>
          <a:xfrm>
            <a:off x="1136549" y="3398206"/>
            <a:ext cx="2153327" cy="1846489"/>
            <a:chOff x="849758" y="3316331"/>
            <a:chExt cx="2111297" cy="1810448"/>
          </a:xfrm>
        </p:grpSpPr>
        <p:sp>
          <p:nvSpPr>
            <p:cNvPr id="5" name="TextBox 4">
              <a:extLst>
                <a:ext uri="{FF2B5EF4-FFF2-40B4-BE49-F238E27FC236}">
                  <a16:creationId xmlns:a16="http://schemas.microsoft.com/office/drawing/2014/main" id="{24307118-A398-4036-BCA6-101DF3849DC6}"/>
                </a:ext>
              </a:extLst>
            </p:cNvPr>
            <p:cNvSpPr txBox="1"/>
            <p:nvPr/>
          </p:nvSpPr>
          <p:spPr>
            <a:xfrm>
              <a:off x="849758" y="3944740"/>
              <a:ext cx="2111297" cy="1182039"/>
            </a:xfrm>
            <a:prstGeom prst="rect">
              <a:avLst/>
            </a:prstGeom>
            <a:noFill/>
          </p:spPr>
          <p:txBody>
            <a:bodyPr wrap="square" lIns="186521" tIns="149217" rIns="186521" bIns="149217" rtlCol="0">
              <a:spAutoFit/>
            </a:bodyPr>
            <a:lstStyle/>
            <a:p>
              <a:pPr>
                <a:lnSpc>
                  <a:spcPct val="90000"/>
                </a:lnSpc>
                <a:spcAft>
                  <a:spcPts val="612"/>
                </a:spcAft>
              </a:pPr>
              <a:r>
                <a:rPr lang="en-US" sz="3264">
                  <a:gradFill>
                    <a:gsLst>
                      <a:gs pos="2917">
                        <a:schemeClr val="tx1"/>
                      </a:gs>
                      <a:gs pos="30000">
                        <a:schemeClr val="tx1"/>
                      </a:gs>
                    </a:gsLst>
                    <a:lin ang="5400000" scaled="0"/>
                  </a:gradFill>
                </a:rPr>
                <a:t>One-Hot-Encoding</a:t>
              </a:r>
            </a:p>
          </p:txBody>
        </p:sp>
        <p:grpSp>
          <p:nvGrpSpPr>
            <p:cNvPr id="95" name="Group 94">
              <a:extLst>
                <a:ext uri="{FF2B5EF4-FFF2-40B4-BE49-F238E27FC236}">
                  <a16:creationId xmlns:a16="http://schemas.microsoft.com/office/drawing/2014/main" id="{060B53C5-094E-46EA-A708-6FB1CB8F46B9}"/>
                </a:ext>
              </a:extLst>
            </p:cNvPr>
            <p:cNvGrpSpPr/>
            <p:nvPr/>
          </p:nvGrpSpPr>
          <p:grpSpPr>
            <a:xfrm>
              <a:off x="849758" y="3316331"/>
              <a:ext cx="2111297" cy="314338"/>
              <a:chOff x="849758" y="3316112"/>
              <a:chExt cx="2111297" cy="314338"/>
            </a:xfrm>
          </p:grpSpPr>
          <p:cxnSp>
            <p:nvCxnSpPr>
              <p:cNvPr id="68" name="Straight Arrow Connector 67">
                <a:extLst>
                  <a:ext uri="{FF2B5EF4-FFF2-40B4-BE49-F238E27FC236}">
                    <a16:creationId xmlns:a16="http://schemas.microsoft.com/office/drawing/2014/main" id="{6A667B70-9F9F-46AF-9E0A-A515F7E8A8BF}"/>
                  </a:ext>
                </a:extLst>
              </p:cNvPr>
              <p:cNvCxnSpPr>
                <a:cxnSpLocks/>
              </p:cNvCxnSpPr>
              <p:nvPr/>
            </p:nvCxnSpPr>
            <p:spPr>
              <a:xfrm>
                <a:off x="849758" y="3473281"/>
                <a:ext cx="2111297" cy="0"/>
              </a:xfrm>
              <a:prstGeom prst="straightConnector1">
                <a:avLst/>
              </a:prstGeom>
              <a:ln w="57150">
                <a:solidFill>
                  <a:schemeClr val="tx1">
                    <a:lumMod val="60000"/>
                    <a:lumOff val="40000"/>
                  </a:schemeClr>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197685E8-168D-448D-B66E-1B6EFFDA9673}"/>
                  </a:ext>
                </a:extLst>
              </p:cNvPr>
              <p:cNvSpPr/>
              <p:nvPr/>
            </p:nvSpPr>
            <p:spPr bwMode="auto">
              <a:xfrm>
                <a:off x="1169939" y="3316112"/>
                <a:ext cx="317793" cy="314338"/>
              </a:xfrm>
              <a:prstGeom prst="ellipse">
                <a:avLst/>
              </a:prstGeom>
              <a:solidFill>
                <a:schemeClr val="bg1"/>
              </a:solidFill>
              <a:ln w="571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8" name="Oval 27">
                <a:extLst>
                  <a:ext uri="{FF2B5EF4-FFF2-40B4-BE49-F238E27FC236}">
                    <a16:creationId xmlns:a16="http://schemas.microsoft.com/office/drawing/2014/main" id="{85C19228-DDB2-44A9-AEE9-C2EA29668F9C}"/>
                  </a:ext>
                </a:extLst>
              </p:cNvPr>
              <p:cNvSpPr/>
              <p:nvPr/>
            </p:nvSpPr>
            <p:spPr bwMode="auto">
              <a:xfrm>
                <a:off x="2161457" y="3316112"/>
                <a:ext cx="317793" cy="314338"/>
              </a:xfrm>
              <a:prstGeom prst="ellipse">
                <a:avLst/>
              </a:prstGeom>
              <a:solidFill>
                <a:schemeClr val="bg1"/>
              </a:solidFill>
              <a:ln w="571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9" name="Oval 28">
                <a:extLst>
                  <a:ext uri="{FF2B5EF4-FFF2-40B4-BE49-F238E27FC236}">
                    <a16:creationId xmlns:a16="http://schemas.microsoft.com/office/drawing/2014/main" id="{15273E7E-D9FA-49F7-AC8F-BDC0D729BA25}"/>
                  </a:ext>
                </a:extLst>
              </p:cNvPr>
              <p:cNvSpPr/>
              <p:nvPr/>
            </p:nvSpPr>
            <p:spPr bwMode="auto">
              <a:xfrm>
                <a:off x="1648674" y="3316112"/>
                <a:ext cx="317793" cy="314338"/>
              </a:xfrm>
              <a:prstGeom prst="ellipse">
                <a:avLst/>
              </a:prstGeom>
              <a:solidFill>
                <a:srgbClr val="0070C0"/>
              </a:solidFill>
              <a:ln w="571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4" name="Group 23">
            <a:extLst>
              <a:ext uri="{FF2B5EF4-FFF2-40B4-BE49-F238E27FC236}">
                <a16:creationId xmlns:a16="http://schemas.microsoft.com/office/drawing/2014/main" id="{16F9294F-2616-4C70-A635-0BE3E2B628B0}"/>
              </a:ext>
            </a:extLst>
          </p:cNvPr>
          <p:cNvGrpSpPr/>
          <p:nvPr/>
        </p:nvGrpSpPr>
        <p:grpSpPr>
          <a:xfrm>
            <a:off x="4049681" y="3181144"/>
            <a:ext cx="1826783" cy="1676219"/>
            <a:chOff x="3708761" y="3048816"/>
            <a:chExt cx="1791126" cy="1643501"/>
          </a:xfrm>
        </p:grpSpPr>
        <p:sp>
          <p:nvSpPr>
            <p:cNvPr id="4" name="TextBox 3">
              <a:extLst>
                <a:ext uri="{FF2B5EF4-FFF2-40B4-BE49-F238E27FC236}">
                  <a16:creationId xmlns:a16="http://schemas.microsoft.com/office/drawing/2014/main" id="{64902D6B-DED6-4451-A76E-83D21729D592}"/>
                </a:ext>
              </a:extLst>
            </p:cNvPr>
            <p:cNvSpPr txBox="1"/>
            <p:nvPr/>
          </p:nvSpPr>
          <p:spPr>
            <a:xfrm>
              <a:off x="3737995" y="3944740"/>
              <a:ext cx="1761892" cy="747577"/>
            </a:xfrm>
            <a:prstGeom prst="rect">
              <a:avLst/>
            </a:prstGeom>
            <a:noFill/>
          </p:spPr>
          <p:txBody>
            <a:bodyPr wrap="square" lIns="186521" tIns="149217" rIns="186521" bIns="149217" rtlCol="0">
              <a:spAutoFit/>
            </a:bodyPr>
            <a:lstStyle/>
            <a:p>
              <a:pPr>
                <a:lnSpc>
                  <a:spcPct val="90000"/>
                </a:lnSpc>
                <a:spcAft>
                  <a:spcPts val="612"/>
                </a:spcAft>
              </a:pPr>
              <a:r>
                <a:rPr lang="en-US" sz="3264" dirty="0">
                  <a:gradFill>
                    <a:gsLst>
                      <a:gs pos="2917">
                        <a:schemeClr val="tx1"/>
                      </a:gs>
                      <a:gs pos="30000">
                        <a:schemeClr val="tx1"/>
                      </a:gs>
                    </a:gsLst>
                    <a:lin ang="5400000" scaled="0"/>
                  </a:gradFill>
                </a:rPr>
                <a:t>Binning</a:t>
              </a:r>
            </a:p>
          </p:txBody>
        </p:sp>
        <p:grpSp>
          <p:nvGrpSpPr>
            <p:cNvPr id="94" name="Group 93">
              <a:extLst>
                <a:ext uri="{FF2B5EF4-FFF2-40B4-BE49-F238E27FC236}">
                  <a16:creationId xmlns:a16="http://schemas.microsoft.com/office/drawing/2014/main" id="{A843EF61-3F3D-4555-BC43-4AA4554D4D1D}"/>
                </a:ext>
              </a:extLst>
            </p:cNvPr>
            <p:cNvGrpSpPr/>
            <p:nvPr/>
          </p:nvGrpSpPr>
          <p:grpSpPr>
            <a:xfrm>
              <a:off x="3708761" y="3048816"/>
              <a:ext cx="1707208" cy="728233"/>
              <a:chOff x="3708761" y="2860647"/>
              <a:chExt cx="1707208" cy="728233"/>
            </a:xfrm>
          </p:grpSpPr>
          <p:sp>
            <p:nvSpPr>
              <p:cNvPr id="77" name="Trapezoid 76">
                <a:extLst>
                  <a:ext uri="{FF2B5EF4-FFF2-40B4-BE49-F238E27FC236}">
                    <a16:creationId xmlns:a16="http://schemas.microsoft.com/office/drawing/2014/main" id="{47C792BD-FBF7-4EF5-9EED-70F538285CA9}"/>
                  </a:ext>
                </a:extLst>
              </p:cNvPr>
              <p:cNvSpPr/>
              <p:nvPr/>
            </p:nvSpPr>
            <p:spPr bwMode="auto">
              <a:xfrm rot="10800000">
                <a:off x="3708761" y="2860647"/>
                <a:ext cx="743950" cy="728232"/>
              </a:xfrm>
              <a:prstGeom prst="trapezoid">
                <a:avLst/>
              </a:prstGeom>
              <a:solidFill>
                <a:schemeClr val="bg1"/>
              </a:solidFill>
              <a:ln w="571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78" name="Trapezoid 77">
                <a:extLst>
                  <a:ext uri="{FF2B5EF4-FFF2-40B4-BE49-F238E27FC236}">
                    <a16:creationId xmlns:a16="http://schemas.microsoft.com/office/drawing/2014/main" id="{566FA491-D9E4-49C6-B420-9C36066AB11D}"/>
                  </a:ext>
                </a:extLst>
              </p:cNvPr>
              <p:cNvSpPr/>
              <p:nvPr/>
            </p:nvSpPr>
            <p:spPr bwMode="auto">
              <a:xfrm rot="10800000">
                <a:off x="4445819" y="3030207"/>
                <a:ext cx="570730" cy="558672"/>
              </a:xfrm>
              <a:prstGeom prst="trapezoid">
                <a:avLst/>
              </a:prstGeom>
              <a:solidFill>
                <a:schemeClr val="bg1"/>
              </a:solidFill>
              <a:ln w="571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Trapezoid 78">
                <a:extLst>
                  <a:ext uri="{FF2B5EF4-FFF2-40B4-BE49-F238E27FC236}">
                    <a16:creationId xmlns:a16="http://schemas.microsoft.com/office/drawing/2014/main" id="{D68B8B60-DC5E-4677-8BC8-B1825937D82C}"/>
                  </a:ext>
                </a:extLst>
              </p:cNvPr>
              <p:cNvSpPr/>
              <p:nvPr/>
            </p:nvSpPr>
            <p:spPr bwMode="auto">
              <a:xfrm rot="10800000">
                <a:off x="5016549" y="3197899"/>
                <a:ext cx="399420" cy="390981"/>
              </a:xfrm>
              <a:prstGeom prst="trapezoid">
                <a:avLst/>
              </a:prstGeom>
              <a:solidFill>
                <a:schemeClr val="bg1"/>
              </a:solidFill>
              <a:ln w="571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6" name="Group 25">
            <a:extLst>
              <a:ext uri="{FF2B5EF4-FFF2-40B4-BE49-F238E27FC236}">
                <a16:creationId xmlns:a16="http://schemas.microsoft.com/office/drawing/2014/main" id="{A7F59507-9AEE-46EC-A464-3F0A7DC0243D}"/>
              </a:ext>
            </a:extLst>
          </p:cNvPr>
          <p:cNvGrpSpPr/>
          <p:nvPr/>
        </p:nvGrpSpPr>
        <p:grpSpPr>
          <a:xfrm>
            <a:off x="6649843" y="2758677"/>
            <a:ext cx="2138163" cy="2089686"/>
            <a:chOff x="6358119" y="2634595"/>
            <a:chExt cx="2096429" cy="2048898"/>
          </a:xfrm>
        </p:grpSpPr>
        <p:sp>
          <p:nvSpPr>
            <p:cNvPr id="2" name="TextBox 1">
              <a:extLst>
                <a:ext uri="{FF2B5EF4-FFF2-40B4-BE49-F238E27FC236}">
                  <a16:creationId xmlns:a16="http://schemas.microsoft.com/office/drawing/2014/main" id="{C9F33143-1F57-4D8B-9D1E-E316D1823A0D}"/>
                </a:ext>
              </a:extLst>
            </p:cNvPr>
            <p:cNvSpPr txBox="1"/>
            <p:nvPr/>
          </p:nvSpPr>
          <p:spPr>
            <a:xfrm>
              <a:off x="6358119" y="3944740"/>
              <a:ext cx="2096429" cy="738753"/>
            </a:xfrm>
            <a:prstGeom prst="rect">
              <a:avLst/>
            </a:prstGeom>
            <a:noFill/>
          </p:spPr>
          <p:txBody>
            <a:bodyPr wrap="square" lIns="186521" tIns="149217" rIns="186521" bIns="149217" rtlCol="0">
              <a:spAutoFit/>
            </a:bodyPr>
            <a:lstStyle/>
            <a:p>
              <a:pPr>
                <a:lnSpc>
                  <a:spcPct val="90000"/>
                </a:lnSpc>
                <a:spcAft>
                  <a:spcPts val="612"/>
                </a:spcAft>
              </a:pPr>
              <a:r>
                <a:rPr lang="en-US" sz="3264">
                  <a:gradFill>
                    <a:gsLst>
                      <a:gs pos="2917">
                        <a:schemeClr val="tx1"/>
                      </a:gs>
                      <a:gs pos="30000">
                        <a:schemeClr val="tx1"/>
                      </a:gs>
                    </a:gsLst>
                    <a:lin ang="5400000" scaled="0"/>
                  </a:gradFill>
                </a:rPr>
                <a:t>Log Scale</a:t>
              </a:r>
            </a:p>
          </p:txBody>
        </p:sp>
        <p:grpSp>
          <p:nvGrpSpPr>
            <p:cNvPr id="105" name="Group 104">
              <a:extLst>
                <a:ext uri="{FF2B5EF4-FFF2-40B4-BE49-F238E27FC236}">
                  <a16:creationId xmlns:a16="http://schemas.microsoft.com/office/drawing/2014/main" id="{34BD3754-8A03-4BAD-B571-BCB7F1FA82F3}"/>
                </a:ext>
              </a:extLst>
            </p:cNvPr>
            <p:cNvGrpSpPr/>
            <p:nvPr/>
          </p:nvGrpSpPr>
          <p:grpSpPr>
            <a:xfrm>
              <a:off x="6693662" y="2634595"/>
              <a:ext cx="1245140" cy="1142453"/>
              <a:chOff x="6693662" y="2634595"/>
              <a:chExt cx="1245140" cy="1142453"/>
            </a:xfrm>
          </p:grpSpPr>
          <p:sp>
            <p:nvSpPr>
              <p:cNvPr id="83" name="Rectangle 82">
                <a:extLst>
                  <a:ext uri="{FF2B5EF4-FFF2-40B4-BE49-F238E27FC236}">
                    <a16:creationId xmlns:a16="http://schemas.microsoft.com/office/drawing/2014/main" id="{488C9FDF-9159-465B-9FB7-83BD8454B4D3}"/>
                  </a:ext>
                </a:extLst>
              </p:cNvPr>
              <p:cNvSpPr/>
              <p:nvPr/>
            </p:nvSpPr>
            <p:spPr bwMode="auto">
              <a:xfrm>
                <a:off x="6693662" y="2634595"/>
                <a:ext cx="1245140" cy="1142453"/>
              </a:xfrm>
              <a:prstGeom prst="rect">
                <a:avLst/>
              </a:prstGeom>
              <a:solidFill>
                <a:schemeClr val="bg1"/>
              </a:solidFill>
              <a:ln w="571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a:extLst>
                  <a:ext uri="{FF2B5EF4-FFF2-40B4-BE49-F238E27FC236}">
                    <a16:creationId xmlns:a16="http://schemas.microsoft.com/office/drawing/2014/main" id="{28BC8AC7-A864-4870-B8B1-161CC6BD7C1F}"/>
                  </a:ext>
                </a:extLst>
              </p:cNvPr>
              <p:cNvSpPr/>
              <p:nvPr/>
            </p:nvSpPr>
            <p:spPr bwMode="auto">
              <a:xfrm>
                <a:off x="6743700" y="3254375"/>
                <a:ext cx="513800" cy="476250"/>
              </a:xfrm>
              <a:prstGeom prst="rect">
                <a:avLst/>
              </a:prstGeom>
              <a:solidFill>
                <a:schemeClr val="bg1"/>
              </a:solidFill>
              <a:ln w="571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cxnSp>
            <p:nvCxnSpPr>
              <p:cNvPr id="86" name="Straight Arrow Connector 85">
                <a:extLst>
                  <a:ext uri="{FF2B5EF4-FFF2-40B4-BE49-F238E27FC236}">
                    <a16:creationId xmlns:a16="http://schemas.microsoft.com/office/drawing/2014/main" id="{8B6CF3A2-8FE3-4E7E-9ED3-F5D63F2DF1EC}"/>
                  </a:ext>
                </a:extLst>
              </p:cNvPr>
              <p:cNvCxnSpPr>
                <a:cxnSpLocks/>
              </p:cNvCxnSpPr>
              <p:nvPr/>
            </p:nvCxnSpPr>
            <p:spPr>
              <a:xfrm flipV="1">
                <a:off x="7257500" y="2913885"/>
                <a:ext cx="413873" cy="340490"/>
              </a:xfrm>
              <a:prstGeom prst="straightConnector1">
                <a:avLst/>
              </a:prstGeom>
              <a:ln w="57150">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32" name="Group 31">
            <a:extLst>
              <a:ext uri="{FF2B5EF4-FFF2-40B4-BE49-F238E27FC236}">
                <a16:creationId xmlns:a16="http://schemas.microsoft.com/office/drawing/2014/main" id="{8AB15FAA-30FC-4A33-B8AC-11929694A4D4}"/>
              </a:ext>
            </a:extLst>
          </p:cNvPr>
          <p:cNvGrpSpPr/>
          <p:nvPr/>
        </p:nvGrpSpPr>
        <p:grpSpPr>
          <a:xfrm>
            <a:off x="9561384" y="2757687"/>
            <a:ext cx="1976791" cy="2099676"/>
            <a:chOff x="7132184" y="4107627"/>
            <a:chExt cx="1938206" cy="2058693"/>
          </a:xfrm>
        </p:grpSpPr>
        <p:sp>
          <p:nvSpPr>
            <p:cNvPr id="92" name="TextBox 91">
              <a:extLst>
                <a:ext uri="{FF2B5EF4-FFF2-40B4-BE49-F238E27FC236}">
                  <a16:creationId xmlns:a16="http://schemas.microsoft.com/office/drawing/2014/main" id="{6C2C4485-0691-48A2-BD00-1EB6FEF7B950}"/>
                </a:ext>
              </a:extLst>
            </p:cNvPr>
            <p:cNvSpPr txBox="1"/>
            <p:nvPr/>
          </p:nvSpPr>
          <p:spPr>
            <a:xfrm>
              <a:off x="7148110" y="5418743"/>
              <a:ext cx="1922280" cy="747577"/>
            </a:xfrm>
            <a:prstGeom prst="rect">
              <a:avLst/>
            </a:prstGeom>
            <a:noFill/>
          </p:spPr>
          <p:txBody>
            <a:bodyPr wrap="square" lIns="186521" tIns="149217" rIns="186521" bIns="149217" rtlCol="0">
              <a:spAutoFit/>
            </a:bodyPr>
            <a:lstStyle/>
            <a:p>
              <a:pPr>
                <a:lnSpc>
                  <a:spcPct val="90000"/>
                </a:lnSpc>
                <a:spcAft>
                  <a:spcPts val="612"/>
                </a:spcAft>
              </a:pPr>
              <a:r>
                <a:rPr lang="en-US" sz="3264" dirty="0">
                  <a:gradFill>
                    <a:gsLst>
                      <a:gs pos="2917">
                        <a:schemeClr val="tx1"/>
                      </a:gs>
                      <a:gs pos="30000">
                        <a:schemeClr val="tx1"/>
                      </a:gs>
                    </a:gsLst>
                    <a:lin ang="5400000" scaled="0"/>
                  </a:gradFill>
                </a:rPr>
                <a:t>Hashing</a:t>
              </a:r>
            </a:p>
          </p:txBody>
        </p:sp>
        <p:grpSp>
          <p:nvGrpSpPr>
            <p:cNvPr id="22" name="Group 21">
              <a:extLst>
                <a:ext uri="{FF2B5EF4-FFF2-40B4-BE49-F238E27FC236}">
                  <a16:creationId xmlns:a16="http://schemas.microsoft.com/office/drawing/2014/main" id="{7DF0F758-73F8-482F-84A1-5F876011CE80}"/>
                </a:ext>
              </a:extLst>
            </p:cNvPr>
            <p:cNvGrpSpPr/>
            <p:nvPr/>
          </p:nvGrpSpPr>
          <p:grpSpPr>
            <a:xfrm>
              <a:off x="7132184" y="4107627"/>
              <a:ext cx="1629190" cy="1123018"/>
              <a:chOff x="9552880" y="3019664"/>
              <a:chExt cx="1098756" cy="757384"/>
            </a:xfrm>
          </p:grpSpPr>
          <p:sp>
            <p:nvSpPr>
              <p:cNvPr id="16" name="Flowchart: Alternate Process 15">
                <a:extLst>
                  <a:ext uri="{FF2B5EF4-FFF2-40B4-BE49-F238E27FC236}">
                    <a16:creationId xmlns:a16="http://schemas.microsoft.com/office/drawing/2014/main" id="{ABA8811B-0256-4DE4-9678-910B1F4CCECD}"/>
                  </a:ext>
                </a:extLst>
              </p:cNvPr>
              <p:cNvSpPr/>
              <p:nvPr/>
            </p:nvSpPr>
            <p:spPr bwMode="auto">
              <a:xfrm>
                <a:off x="9552880" y="3019664"/>
                <a:ext cx="935045" cy="123168"/>
              </a:xfrm>
              <a:prstGeom prst="flowChartAlternateProcess">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Flowchart: Alternate Process 33">
                <a:extLst>
                  <a:ext uri="{FF2B5EF4-FFF2-40B4-BE49-F238E27FC236}">
                    <a16:creationId xmlns:a16="http://schemas.microsoft.com/office/drawing/2014/main" id="{914D1B26-8C72-472A-86B6-864BB750D47E}"/>
                  </a:ext>
                </a:extLst>
              </p:cNvPr>
              <p:cNvSpPr/>
              <p:nvPr/>
            </p:nvSpPr>
            <p:spPr bwMode="auto">
              <a:xfrm>
                <a:off x="9728732" y="3320043"/>
                <a:ext cx="603622" cy="123168"/>
              </a:xfrm>
              <a:prstGeom prst="flowChartAlternateProcess">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Flowchart: Alternate Process 34">
                <a:extLst>
                  <a:ext uri="{FF2B5EF4-FFF2-40B4-BE49-F238E27FC236}">
                    <a16:creationId xmlns:a16="http://schemas.microsoft.com/office/drawing/2014/main" id="{78F83B8F-2A6B-4DF6-B23C-181184F4B7A3}"/>
                  </a:ext>
                </a:extLst>
              </p:cNvPr>
              <p:cNvSpPr/>
              <p:nvPr/>
            </p:nvSpPr>
            <p:spPr bwMode="auto">
              <a:xfrm>
                <a:off x="9877426" y="3620422"/>
                <a:ext cx="334406" cy="123168"/>
              </a:xfrm>
              <a:prstGeom prst="flowChartAlternateProcess">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0" name="Straight Arrow Connector 19">
                <a:extLst>
                  <a:ext uri="{FF2B5EF4-FFF2-40B4-BE49-F238E27FC236}">
                    <a16:creationId xmlns:a16="http://schemas.microsoft.com/office/drawing/2014/main" id="{E1D212A3-ABDC-4DA4-8AF0-5578A0556711}"/>
                  </a:ext>
                </a:extLst>
              </p:cNvPr>
              <p:cNvCxnSpPr>
                <a:cxnSpLocks/>
              </p:cNvCxnSpPr>
              <p:nvPr/>
            </p:nvCxnSpPr>
            <p:spPr>
              <a:xfrm>
                <a:off x="10651636" y="3019664"/>
                <a:ext cx="0" cy="757384"/>
              </a:xfrm>
              <a:prstGeom prst="straightConnector1">
                <a:avLst/>
              </a:prstGeom>
              <a:ln w="57150">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6148370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31C6A0-D203-4245-A64C-B257D3C79697}"/>
              </a:ext>
            </a:extLst>
          </p:cNvPr>
          <p:cNvSpPr/>
          <p:nvPr/>
        </p:nvSpPr>
        <p:spPr bwMode="auto">
          <a:xfrm>
            <a:off x="-16765" y="0"/>
            <a:ext cx="4770437"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9E518C32-F19E-40B3-AB13-6CE53D00F700}"/>
              </a:ext>
            </a:extLst>
          </p:cNvPr>
          <p:cNvSpPr/>
          <p:nvPr/>
        </p:nvSpPr>
        <p:spPr bwMode="auto">
          <a:xfrm>
            <a:off x="-16765" y="0"/>
            <a:ext cx="4770437" cy="1744662"/>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itle 1">
            <a:extLst>
              <a:ext uri="{FF2B5EF4-FFF2-40B4-BE49-F238E27FC236}">
                <a16:creationId xmlns:a16="http://schemas.microsoft.com/office/drawing/2014/main" id="{DB15E535-D9C4-4FD2-A128-0AFF8242D899}"/>
              </a:ext>
            </a:extLst>
          </p:cNvPr>
          <p:cNvSpPr txBox="1">
            <a:spLocks/>
          </p:cNvSpPr>
          <p:nvPr/>
        </p:nvSpPr>
        <p:spPr>
          <a:xfrm>
            <a:off x="579437" y="68262"/>
            <a:ext cx="3886200" cy="67056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r>
              <a:rPr lang="en-US" sz="3200" dirty="0">
                <a:solidFill>
                  <a:schemeClr val="bg1"/>
                </a:solidFill>
                <a:latin typeface="Segoe UI Body"/>
                <a:cs typeface="Segoe UI Semibold" panose="020B0702040204020203" pitchFamily="34" charset="0"/>
              </a:rPr>
              <a:t>Module 2:</a:t>
            </a:r>
          </a:p>
          <a:p>
            <a:pPr lvl="0"/>
            <a:r>
              <a:rPr kumimoji="0" lang="en-US" sz="3200" b="0" i="0" u="none" strike="noStrike" kern="1200" cap="none" spc="-102" normalizeH="0" baseline="0" noProof="0" dirty="0">
                <a:ln w="3175">
                  <a:noFill/>
                </a:ln>
                <a:solidFill>
                  <a:schemeClr val="bg1"/>
                </a:solidFill>
                <a:effectLst/>
                <a:uLnTx/>
                <a:uFillTx/>
                <a:latin typeface="Segoe UI Body"/>
                <a:ea typeface="+mn-ea"/>
                <a:cs typeface="Segoe UI Semibold" panose="020B0702040204020203" pitchFamily="34" charset="0"/>
              </a:rPr>
              <a:t>Data Cleaning and Model Improvement</a:t>
            </a:r>
            <a:br>
              <a:rPr kumimoji="0" lang="en-US" sz="1800" b="0" i="0" u="none" strike="noStrike" kern="1200" cap="none" spc="-102" normalizeH="0" baseline="0" noProof="0" dirty="0">
                <a:ln w="3175">
                  <a:noFill/>
                </a:ln>
                <a:solidFill>
                  <a:schemeClr val="bg1"/>
                </a:solidFill>
                <a:effectLst/>
                <a:uLnTx/>
                <a:uFillTx/>
                <a:latin typeface="Segoe UI Light"/>
                <a:ea typeface="+mn-ea"/>
                <a:cs typeface="Segoe UI" pitchFamily="34" charset="0"/>
              </a:rPr>
            </a:br>
            <a:endParaRPr kumimoji="0" lang="en-US" sz="1800" b="0" i="0" u="none" strike="noStrike" kern="1200" cap="none" spc="-102" normalizeH="0" baseline="0" noProof="0" dirty="0">
              <a:ln w="3175">
                <a:noFill/>
              </a:ln>
              <a:solidFill>
                <a:schemeClr val="bg1"/>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1800" b="0" i="0" u="none" strike="noStrike" kern="1200" cap="none" spc="-102" normalizeH="0" baseline="0" noProof="0" dirty="0">
              <a:ln w="3175">
                <a:noFill/>
              </a:ln>
              <a:solidFill>
                <a:schemeClr val="bg1"/>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2400" b="0" i="0" u="none" strike="noStrike" kern="1200" cap="none" spc="-102" normalizeH="0" baseline="0" noProof="0" dirty="0">
              <a:ln w="3175">
                <a:noFill/>
              </a:ln>
              <a:solidFill>
                <a:schemeClr val="bg1"/>
              </a:solidFill>
              <a:effectLst/>
              <a:uLnTx/>
              <a:uFillTx/>
              <a:latin typeface="Segoe UI Light"/>
              <a:ea typeface="+mn-ea"/>
              <a:cs typeface="Segoe UI Semibold" panose="020B0702040204020203"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102" normalizeH="0" baseline="0" noProof="0" dirty="0">
                <a:ln w="3175">
                  <a:noFill/>
                </a:ln>
                <a:solidFill>
                  <a:schemeClr val="bg1"/>
                </a:solidFill>
                <a:effectLst/>
                <a:uLnTx/>
                <a:uFillTx/>
                <a:latin typeface="Segoe Light"/>
                <a:ea typeface="+mn-ea"/>
                <a:cs typeface="Segoe UI Semibold" panose="020B0702040204020203" pitchFamily="34" charset="0"/>
              </a:rPr>
              <a:t>LESSON 1: </a:t>
            </a:r>
          </a:p>
          <a:p>
            <a:pPr lvl="0"/>
            <a:r>
              <a:rPr kumimoji="0" lang="en-US" sz="4800" b="0" i="0" u="none" strike="noStrike" kern="1200" cap="none" spc="-102" normalizeH="0" baseline="0" noProof="0" dirty="0">
                <a:ln w="3175">
                  <a:noFill/>
                </a:ln>
                <a:solidFill>
                  <a:schemeClr val="bg1"/>
                </a:solidFill>
                <a:effectLst/>
                <a:uLnTx/>
                <a:uFillTx/>
                <a:latin typeface="Segoe UI Light"/>
              </a:rPr>
              <a:t>Initial Data Analysis</a:t>
            </a:r>
          </a:p>
        </p:txBody>
      </p:sp>
      <p:sp>
        <p:nvSpPr>
          <p:cNvPr id="6" name="Rectangle 5">
            <a:extLst>
              <a:ext uri="{FF2B5EF4-FFF2-40B4-BE49-F238E27FC236}">
                <a16:creationId xmlns:a16="http://schemas.microsoft.com/office/drawing/2014/main" id="{246CFA12-7FF2-4ACD-A79B-732EE6D390F9}"/>
              </a:ext>
            </a:extLst>
          </p:cNvPr>
          <p:cNvSpPr/>
          <p:nvPr/>
        </p:nvSpPr>
        <p:spPr bwMode="auto">
          <a:xfrm rot="16200000">
            <a:off x="468523" y="2358133"/>
            <a:ext cx="267547" cy="45719"/>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A146F9F9-7237-4A4F-886F-430744A3715E}"/>
              </a:ext>
            </a:extLst>
          </p:cNvPr>
          <p:cNvSpPr/>
          <p:nvPr/>
        </p:nvSpPr>
        <p:spPr>
          <a:xfrm>
            <a:off x="4884737" y="872331"/>
            <a:ext cx="7543800" cy="523220"/>
          </a:xfrm>
          <a:prstGeom prst="rect">
            <a:avLst/>
          </a:prstGeom>
        </p:spPr>
        <p:txBody>
          <a:bodyPr wrap="square">
            <a:spAutoFit/>
          </a:bodyPr>
          <a:lstStyle/>
          <a:p>
            <a:r>
              <a:rPr lang="en-US" sz="2800" dirty="0">
                <a:latin typeface="+mj-lt"/>
              </a:rPr>
              <a:t>After completing this lesson, you will be able to:</a:t>
            </a:r>
          </a:p>
        </p:txBody>
      </p:sp>
      <p:grpSp>
        <p:nvGrpSpPr>
          <p:cNvPr id="10" name="Group 9">
            <a:extLst>
              <a:ext uri="{FF2B5EF4-FFF2-40B4-BE49-F238E27FC236}">
                <a16:creationId xmlns:a16="http://schemas.microsoft.com/office/drawing/2014/main" id="{9BE5D528-3C52-45A5-B750-A424A48FD735}"/>
              </a:ext>
            </a:extLst>
          </p:cNvPr>
          <p:cNvGrpSpPr/>
          <p:nvPr/>
        </p:nvGrpSpPr>
        <p:grpSpPr>
          <a:xfrm>
            <a:off x="5075237" y="2506662"/>
            <a:ext cx="6781800" cy="523220"/>
            <a:chOff x="5075237" y="2506662"/>
            <a:chExt cx="6781800" cy="523220"/>
          </a:xfrm>
        </p:grpSpPr>
        <p:sp>
          <p:nvSpPr>
            <p:cNvPr id="11" name="Rectangle 10">
              <a:extLst>
                <a:ext uri="{FF2B5EF4-FFF2-40B4-BE49-F238E27FC236}">
                  <a16:creationId xmlns:a16="http://schemas.microsoft.com/office/drawing/2014/main" id="{5690A5E9-1FA7-4481-B163-D411C51EA98B}"/>
                </a:ext>
              </a:extLst>
            </p:cNvPr>
            <p:cNvSpPr/>
            <p:nvPr/>
          </p:nvSpPr>
          <p:spPr>
            <a:xfrm>
              <a:off x="5411786" y="2506662"/>
              <a:ext cx="6445251" cy="523220"/>
            </a:xfrm>
            <a:prstGeom prst="rect">
              <a:avLst/>
            </a:prstGeom>
          </p:spPr>
          <p:txBody>
            <a:bodyPr wrap="square">
              <a:spAutoFit/>
            </a:bodyPr>
            <a:lstStyle/>
            <a:p>
              <a:r>
                <a:rPr lang="en-US" sz="2800" dirty="0">
                  <a:latin typeface="+mj-lt"/>
                </a:rPr>
                <a:t>Describe Variables and Summary Statistics</a:t>
              </a:r>
            </a:p>
          </p:txBody>
        </p:sp>
        <p:sp>
          <p:nvSpPr>
            <p:cNvPr id="12" name="Rectangle 11">
              <a:extLst>
                <a:ext uri="{FF2B5EF4-FFF2-40B4-BE49-F238E27FC236}">
                  <a16:creationId xmlns:a16="http://schemas.microsoft.com/office/drawing/2014/main" id="{20FEABED-33E4-4853-B103-13BB98AC33D4}"/>
                </a:ext>
              </a:extLst>
            </p:cNvPr>
            <p:cNvSpPr/>
            <p:nvPr/>
          </p:nvSpPr>
          <p:spPr bwMode="auto">
            <a:xfrm>
              <a:off x="5075237" y="2659062"/>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a:gradFill>
                  <a:gsLst>
                    <a:gs pos="0">
                      <a:srgbClr val="FFFFFF"/>
                    </a:gs>
                    <a:gs pos="100000">
                      <a:srgbClr val="FFFFFF"/>
                    </a:gs>
                  </a:gsLst>
                  <a:lin ang="5400000" scaled="0"/>
                </a:gradFill>
                <a:latin typeface="+mj-lt"/>
                <a:ea typeface="Segoe UI" pitchFamily="34" charset="0"/>
                <a:cs typeface="Segoe UI" pitchFamily="34" charset="0"/>
              </a:endParaRPr>
            </a:p>
          </p:txBody>
        </p:sp>
      </p:grpSp>
      <p:grpSp>
        <p:nvGrpSpPr>
          <p:cNvPr id="13" name="Group 12">
            <a:extLst>
              <a:ext uri="{FF2B5EF4-FFF2-40B4-BE49-F238E27FC236}">
                <a16:creationId xmlns:a16="http://schemas.microsoft.com/office/drawing/2014/main" id="{1AC9DBE4-DF86-4C55-BA33-23FF2471EDB1}"/>
              </a:ext>
            </a:extLst>
          </p:cNvPr>
          <p:cNvGrpSpPr/>
          <p:nvPr/>
        </p:nvGrpSpPr>
        <p:grpSpPr>
          <a:xfrm>
            <a:off x="5061839" y="3310165"/>
            <a:ext cx="2423211" cy="523220"/>
            <a:chOff x="5075237" y="3337900"/>
            <a:chExt cx="2423211" cy="523220"/>
          </a:xfrm>
        </p:grpSpPr>
        <p:sp>
          <p:nvSpPr>
            <p:cNvPr id="14" name="Rectangle 13">
              <a:extLst>
                <a:ext uri="{FF2B5EF4-FFF2-40B4-BE49-F238E27FC236}">
                  <a16:creationId xmlns:a16="http://schemas.microsoft.com/office/drawing/2014/main" id="{ED28F36C-32F8-4C41-8C03-B0D066ED4AFA}"/>
                </a:ext>
              </a:extLst>
            </p:cNvPr>
            <p:cNvSpPr/>
            <p:nvPr/>
          </p:nvSpPr>
          <p:spPr bwMode="auto">
            <a:xfrm>
              <a:off x="5075237" y="3497262"/>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5" name="Rectangle 14">
              <a:extLst>
                <a:ext uri="{FF2B5EF4-FFF2-40B4-BE49-F238E27FC236}">
                  <a16:creationId xmlns:a16="http://schemas.microsoft.com/office/drawing/2014/main" id="{80CE7627-AF33-46D8-8588-A83160C2D36A}"/>
                </a:ext>
              </a:extLst>
            </p:cNvPr>
            <p:cNvSpPr/>
            <p:nvPr/>
          </p:nvSpPr>
          <p:spPr>
            <a:xfrm>
              <a:off x="5411787" y="3337900"/>
              <a:ext cx="2086661" cy="523220"/>
            </a:xfrm>
            <a:prstGeom prst="rect">
              <a:avLst/>
            </a:prstGeom>
          </p:spPr>
          <p:txBody>
            <a:bodyPr wrap="none">
              <a:spAutoFit/>
            </a:bodyPr>
            <a:lstStyle/>
            <a:p>
              <a:r>
                <a:rPr lang="en-US" sz="2800" dirty="0">
                  <a:latin typeface="+mj-lt"/>
                </a:rPr>
                <a:t>Explore Data</a:t>
              </a:r>
            </a:p>
          </p:txBody>
        </p:sp>
      </p:grpSp>
      <p:grpSp>
        <p:nvGrpSpPr>
          <p:cNvPr id="18" name="Group 17">
            <a:extLst>
              <a:ext uri="{FF2B5EF4-FFF2-40B4-BE49-F238E27FC236}">
                <a16:creationId xmlns:a16="http://schemas.microsoft.com/office/drawing/2014/main" id="{8BFE8611-8C7C-4808-82BD-B4DC61ED4C0C}"/>
              </a:ext>
            </a:extLst>
          </p:cNvPr>
          <p:cNvGrpSpPr/>
          <p:nvPr/>
        </p:nvGrpSpPr>
        <p:grpSpPr>
          <a:xfrm>
            <a:off x="5075237" y="4099281"/>
            <a:ext cx="2619547" cy="523220"/>
            <a:chOff x="5075237" y="3337900"/>
            <a:chExt cx="2619547" cy="523220"/>
          </a:xfrm>
        </p:grpSpPr>
        <p:sp>
          <p:nvSpPr>
            <p:cNvPr id="19" name="Rectangle 18">
              <a:extLst>
                <a:ext uri="{FF2B5EF4-FFF2-40B4-BE49-F238E27FC236}">
                  <a16:creationId xmlns:a16="http://schemas.microsoft.com/office/drawing/2014/main" id="{6B29E6EC-8C8F-4672-A2AC-CDC3F9BDC986}"/>
                </a:ext>
              </a:extLst>
            </p:cNvPr>
            <p:cNvSpPr/>
            <p:nvPr/>
          </p:nvSpPr>
          <p:spPr bwMode="auto">
            <a:xfrm>
              <a:off x="5075237" y="3497262"/>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0" name="Rectangle 19">
              <a:extLst>
                <a:ext uri="{FF2B5EF4-FFF2-40B4-BE49-F238E27FC236}">
                  <a16:creationId xmlns:a16="http://schemas.microsoft.com/office/drawing/2014/main" id="{64702E67-8EA8-4B1D-B63A-6AA9DF7947EB}"/>
                </a:ext>
              </a:extLst>
            </p:cNvPr>
            <p:cNvSpPr/>
            <p:nvPr/>
          </p:nvSpPr>
          <p:spPr>
            <a:xfrm>
              <a:off x="5411787" y="3337900"/>
              <a:ext cx="2282997" cy="523220"/>
            </a:xfrm>
            <a:prstGeom prst="rect">
              <a:avLst/>
            </a:prstGeom>
          </p:spPr>
          <p:txBody>
            <a:bodyPr wrap="none">
              <a:spAutoFit/>
            </a:bodyPr>
            <a:lstStyle/>
            <a:p>
              <a:r>
                <a:rPr lang="en-US" sz="2800" dirty="0">
                  <a:latin typeface="+mj-lt"/>
                </a:rPr>
                <a:t>Visualize Data</a:t>
              </a:r>
            </a:p>
          </p:txBody>
        </p:sp>
      </p:grpSp>
      <p:grpSp>
        <p:nvGrpSpPr>
          <p:cNvPr id="16" name="Group 15">
            <a:extLst>
              <a:ext uri="{FF2B5EF4-FFF2-40B4-BE49-F238E27FC236}">
                <a16:creationId xmlns:a16="http://schemas.microsoft.com/office/drawing/2014/main" id="{C4D92D6D-F768-49B2-8BD2-4368826595D8}"/>
              </a:ext>
            </a:extLst>
          </p:cNvPr>
          <p:cNvGrpSpPr/>
          <p:nvPr/>
        </p:nvGrpSpPr>
        <p:grpSpPr>
          <a:xfrm>
            <a:off x="5092687" y="4888397"/>
            <a:ext cx="5495719" cy="954107"/>
            <a:chOff x="5075237" y="3337900"/>
            <a:chExt cx="5495719" cy="954107"/>
          </a:xfrm>
        </p:grpSpPr>
        <p:sp>
          <p:nvSpPr>
            <p:cNvPr id="17" name="Rectangle 16">
              <a:extLst>
                <a:ext uri="{FF2B5EF4-FFF2-40B4-BE49-F238E27FC236}">
                  <a16:creationId xmlns:a16="http://schemas.microsoft.com/office/drawing/2014/main" id="{BFB19CF4-F569-4EE2-87E5-02F5CCEFC244}"/>
                </a:ext>
              </a:extLst>
            </p:cNvPr>
            <p:cNvSpPr/>
            <p:nvPr/>
          </p:nvSpPr>
          <p:spPr bwMode="auto">
            <a:xfrm>
              <a:off x="5075237" y="3497262"/>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1" name="Rectangle 20">
              <a:extLst>
                <a:ext uri="{FF2B5EF4-FFF2-40B4-BE49-F238E27FC236}">
                  <a16:creationId xmlns:a16="http://schemas.microsoft.com/office/drawing/2014/main" id="{26A029C1-590F-48F8-977E-B11FF3A74624}"/>
                </a:ext>
              </a:extLst>
            </p:cNvPr>
            <p:cNvSpPr/>
            <p:nvPr/>
          </p:nvSpPr>
          <p:spPr>
            <a:xfrm>
              <a:off x="5411787" y="3337900"/>
              <a:ext cx="5159169" cy="954107"/>
            </a:xfrm>
            <a:prstGeom prst="rect">
              <a:avLst/>
            </a:prstGeom>
          </p:spPr>
          <p:txBody>
            <a:bodyPr wrap="none">
              <a:spAutoFit/>
            </a:bodyPr>
            <a:lstStyle/>
            <a:p>
              <a:r>
                <a:rPr lang="en-US" sz="2800" dirty="0">
                  <a:latin typeface="+mj-lt"/>
                </a:rPr>
                <a:t>Perform Univariate and Bi-variate</a:t>
              </a:r>
            </a:p>
            <a:p>
              <a:r>
                <a:rPr lang="en-US" sz="2800" dirty="0">
                  <a:latin typeface="+mj-lt"/>
                </a:rPr>
                <a:t>Data Analysis</a:t>
              </a:r>
            </a:p>
          </p:txBody>
        </p:sp>
      </p:grpSp>
    </p:spTree>
    <p:extLst>
      <p:ext uri="{BB962C8B-B14F-4D97-AF65-F5344CB8AC3E}">
        <p14:creationId xmlns:p14="http://schemas.microsoft.com/office/powerpoint/2010/main" val="12014956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a:t>One-Hot-Encoding</a:t>
            </a:r>
          </a:p>
        </p:txBody>
      </p:sp>
      <p:sp>
        <p:nvSpPr>
          <p:cNvPr id="5" name="Text Placeholder 4">
            <a:extLst>
              <a:ext uri="{FF2B5EF4-FFF2-40B4-BE49-F238E27FC236}">
                <a16:creationId xmlns:a16="http://schemas.microsoft.com/office/drawing/2014/main" id="{435D96E6-F892-4253-8DC1-BF8A56849DA6}"/>
              </a:ext>
            </a:extLst>
          </p:cNvPr>
          <p:cNvSpPr>
            <a:spLocks noGrp="1"/>
          </p:cNvSpPr>
          <p:nvPr>
            <p:ph type="body" sz="quarter" idx="10"/>
          </p:nvPr>
        </p:nvSpPr>
        <p:spPr>
          <a:xfrm>
            <a:off x="275480" y="1212850"/>
            <a:ext cx="11478426" cy="4077608"/>
          </a:xfrm>
        </p:spPr>
        <p:txBody>
          <a:bodyPr vert="horz" wrap="square" lIns="149217" tIns="93260" rIns="149217" bIns="93260" rtlCol="0" anchor="t">
            <a:spAutoFit/>
          </a:bodyPr>
          <a:lstStyle/>
          <a:p>
            <a:pPr marL="342600" indent="-342600"/>
            <a:r>
              <a:rPr lang="en-US"/>
              <a:t>The process of representing categorical features in a way that makes </a:t>
            </a:r>
            <a:r>
              <a:rPr lang="en-US" i="1"/>
              <a:t>prediction </a:t>
            </a:r>
            <a:r>
              <a:rPr lang="en-US"/>
              <a:t>more efficient at scale</a:t>
            </a:r>
          </a:p>
          <a:p>
            <a:pPr marL="342600" indent="-342600"/>
            <a:r>
              <a:rPr lang="en-US" sz="3570"/>
              <a:t>Algorithms cannot produce predictions using categorical data</a:t>
            </a:r>
            <a:r>
              <a:rPr lang="en-US" sz="3570">
                <a:cs typeface="Segoe UI Light"/>
              </a:rPr>
              <a:t>, which is mostly non-numeric</a:t>
            </a:r>
          </a:p>
          <a:p>
            <a:pPr marL="342600" indent="-342600"/>
            <a:r>
              <a:rPr lang="en-US"/>
              <a:t>This method assigns a </a:t>
            </a:r>
            <a:r>
              <a:rPr lang="en-US" i="1"/>
              <a:t>binary value </a:t>
            </a:r>
            <a:r>
              <a:rPr lang="en-US"/>
              <a:t>to represent the feature’s original classification and category</a:t>
            </a:r>
            <a:endParaRPr lang="en-US">
              <a:cs typeface="Segoe UI Light"/>
            </a:endParaRPr>
          </a:p>
          <a:p>
            <a:pPr marL="342600" indent="-342600"/>
            <a:endParaRPr lang="en-US">
              <a:cs typeface="Segoe UI Light"/>
            </a:endParaRPr>
          </a:p>
        </p:txBody>
      </p:sp>
    </p:spTree>
    <p:extLst>
      <p:ext uri="{BB962C8B-B14F-4D97-AF65-F5344CB8AC3E}">
        <p14:creationId xmlns:p14="http://schemas.microsoft.com/office/powerpoint/2010/main" val="249781189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a:t>Binning</a:t>
            </a:r>
          </a:p>
        </p:txBody>
      </p:sp>
      <p:sp>
        <p:nvSpPr>
          <p:cNvPr id="7" name="Text Placeholder 6">
            <a:extLst>
              <a:ext uri="{FF2B5EF4-FFF2-40B4-BE49-F238E27FC236}">
                <a16:creationId xmlns:a16="http://schemas.microsoft.com/office/drawing/2014/main" id="{D1341BE5-6C90-4ACF-A319-AD0F24802C1A}"/>
              </a:ext>
            </a:extLst>
          </p:cNvPr>
          <p:cNvSpPr>
            <a:spLocks noGrp="1"/>
          </p:cNvSpPr>
          <p:nvPr>
            <p:ph type="body" sz="quarter" idx="10"/>
          </p:nvPr>
        </p:nvSpPr>
        <p:spPr>
          <a:xfrm>
            <a:off x="275480" y="1212851"/>
            <a:ext cx="11672718" cy="4589270"/>
          </a:xfrm>
        </p:spPr>
        <p:txBody>
          <a:bodyPr/>
          <a:lstStyle/>
          <a:p>
            <a:r>
              <a:rPr lang="en-US" dirty="0"/>
              <a:t>Distributing numerical features into value ranges called “bins” or “buckets”</a:t>
            </a:r>
          </a:p>
          <a:p>
            <a:r>
              <a:rPr lang="en-US" dirty="0"/>
              <a:t>Each bin is identified with a “Bin ID”</a:t>
            </a:r>
          </a:p>
          <a:p>
            <a:r>
              <a:rPr lang="en-US" dirty="0"/>
              <a:t>Distribution methods:</a:t>
            </a:r>
          </a:p>
          <a:p>
            <a:pPr lvl="1"/>
            <a:r>
              <a:rPr lang="en-US" dirty="0"/>
              <a:t>Equal Width</a:t>
            </a:r>
          </a:p>
          <a:p>
            <a:pPr lvl="1"/>
            <a:r>
              <a:rPr lang="en-US" dirty="0"/>
              <a:t>Adaptive, quantiles</a:t>
            </a:r>
          </a:p>
          <a:p>
            <a:pPr lvl="2"/>
            <a:r>
              <a:rPr lang="en-US" dirty="0"/>
              <a:t>Quartiles</a:t>
            </a:r>
          </a:p>
          <a:p>
            <a:pPr lvl="2"/>
            <a:r>
              <a:rPr lang="en-US" dirty="0"/>
              <a:t>Deciles</a:t>
            </a:r>
          </a:p>
          <a:p>
            <a:pPr marL="0" indent="0">
              <a:buNone/>
            </a:pPr>
            <a:r>
              <a:rPr lang="en-US" dirty="0"/>
              <a:t>	</a:t>
            </a:r>
          </a:p>
        </p:txBody>
      </p:sp>
    </p:spTree>
    <p:extLst>
      <p:ext uri="{BB962C8B-B14F-4D97-AF65-F5344CB8AC3E}">
        <p14:creationId xmlns:p14="http://schemas.microsoft.com/office/powerpoint/2010/main" val="240958601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a:t>Logarithmic Scale</a:t>
            </a:r>
          </a:p>
        </p:txBody>
      </p:sp>
      <p:sp>
        <p:nvSpPr>
          <p:cNvPr id="4" name="Text Placeholder 6">
            <a:extLst>
              <a:ext uri="{FF2B5EF4-FFF2-40B4-BE49-F238E27FC236}">
                <a16:creationId xmlns:a16="http://schemas.microsoft.com/office/drawing/2014/main" id="{3F48E828-94EC-4299-9E46-3F8B0F1EFB1D}"/>
              </a:ext>
            </a:extLst>
          </p:cNvPr>
          <p:cNvSpPr>
            <a:spLocks noGrp="1"/>
          </p:cNvSpPr>
          <p:nvPr>
            <p:ph type="body" sz="quarter" idx="10"/>
          </p:nvPr>
        </p:nvSpPr>
        <p:spPr>
          <a:xfrm>
            <a:off x="275480" y="1212850"/>
            <a:ext cx="11672718" cy="4431983"/>
          </a:xfrm>
        </p:spPr>
        <p:txBody>
          <a:bodyPr/>
          <a:lstStyle/>
          <a:p>
            <a:r>
              <a:rPr lang="en-US" dirty="0"/>
              <a:t>Normalizing numerical distributions containing uneven magnitudes </a:t>
            </a:r>
          </a:p>
          <a:p>
            <a:r>
              <a:rPr lang="en-US" dirty="0"/>
              <a:t>Using statistical transformations called </a:t>
            </a:r>
            <a:r>
              <a:rPr lang="en-US" i="1" dirty="0"/>
              <a:t>power transform</a:t>
            </a:r>
          </a:p>
          <a:p>
            <a:pPr lvl="1"/>
            <a:r>
              <a:rPr lang="en-US" i="1" dirty="0"/>
              <a:t>E</a:t>
            </a:r>
            <a:r>
              <a:rPr lang="en-US" dirty="0"/>
              <a:t>xpand and shrink numerical ranges</a:t>
            </a:r>
          </a:p>
          <a:p>
            <a:pPr lvl="1"/>
            <a:r>
              <a:rPr lang="en-US" dirty="0"/>
              <a:t>Achieve a uniform and normalized scale throughout the feature</a:t>
            </a:r>
          </a:p>
          <a:p>
            <a:endParaRPr lang="en-US" i="1" dirty="0"/>
          </a:p>
          <a:p>
            <a:endParaRPr lang="en-US" i="1" dirty="0"/>
          </a:p>
          <a:p>
            <a:pPr marL="0" indent="0">
              <a:buNone/>
            </a:pPr>
            <a:r>
              <a:rPr lang="en-US" dirty="0"/>
              <a:t>	</a:t>
            </a:r>
          </a:p>
        </p:txBody>
      </p:sp>
    </p:spTree>
    <p:extLst>
      <p:ext uri="{BB962C8B-B14F-4D97-AF65-F5344CB8AC3E}">
        <p14:creationId xmlns:p14="http://schemas.microsoft.com/office/powerpoint/2010/main" val="108610079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dirty="0"/>
              <a:t>Feature Hashing</a:t>
            </a:r>
          </a:p>
        </p:txBody>
      </p:sp>
      <p:sp>
        <p:nvSpPr>
          <p:cNvPr id="4" name="Text Placeholder 6">
            <a:extLst>
              <a:ext uri="{FF2B5EF4-FFF2-40B4-BE49-F238E27FC236}">
                <a16:creationId xmlns:a16="http://schemas.microsoft.com/office/drawing/2014/main" id="{3F48E828-94EC-4299-9E46-3F8B0F1EFB1D}"/>
              </a:ext>
            </a:extLst>
          </p:cNvPr>
          <p:cNvSpPr>
            <a:spLocks noGrp="1"/>
          </p:cNvSpPr>
          <p:nvPr>
            <p:ph type="body" sz="quarter" idx="10"/>
          </p:nvPr>
        </p:nvSpPr>
        <p:spPr>
          <a:xfrm>
            <a:off x="275481" y="1212850"/>
            <a:ext cx="11529859" cy="5330083"/>
          </a:xfrm>
        </p:spPr>
        <p:txBody>
          <a:bodyPr/>
          <a:lstStyle/>
          <a:p>
            <a:r>
              <a:rPr lang="en-US" dirty="0"/>
              <a:t>Mapping a set of data, or features, of varying sizes to indices of fixed sizes, or hash values</a:t>
            </a:r>
          </a:p>
          <a:p>
            <a:pPr marL="0" indent="0">
              <a:buNone/>
            </a:pPr>
            <a:endParaRPr lang="en-US" dirty="0"/>
          </a:p>
          <a:p>
            <a:r>
              <a:rPr lang="en-US" dirty="0"/>
              <a:t>The resulting indices are represented as a vector of features</a:t>
            </a:r>
          </a:p>
          <a:p>
            <a:endParaRPr lang="en-US" dirty="0"/>
          </a:p>
          <a:p>
            <a:r>
              <a:rPr lang="en-US" dirty="0"/>
              <a:t>Feature Hashing is memory efficient, fast, and reduces dimensionality</a:t>
            </a:r>
          </a:p>
          <a:p>
            <a:endParaRPr lang="en-US" i="1" dirty="0"/>
          </a:p>
        </p:txBody>
      </p:sp>
    </p:spTree>
    <p:extLst>
      <p:ext uri="{BB962C8B-B14F-4D97-AF65-F5344CB8AC3E}">
        <p14:creationId xmlns:p14="http://schemas.microsoft.com/office/powerpoint/2010/main" val="389173937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a:stretch>
            <a:fillRect/>
          </a:stretch>
        </p:blipFill>
        <p:spPr/>
      </p:pic>
      <p:sp>
        <p:nvSpPr>
          <p:cNvPr id="6" name="Title 1"/>
          <p:cNvSpPr>
            <a:spLocks noGrp="1"/>
          </p:cNvSpPr>
          <p:nvPr>
            <p:ph type="title"/>
          </p:nvPr>
        </p:nvSpPr>
        <p:spPr>
          <a:xfrm>
            <a:off x="38521" y="297316"/>
            <a:ext cx="5866568" cy="1312117"/>
          </a:xfrm>
        </p:spPr>
        <p:txBody>
          <a:bodyPr/>
          <a:lstStyle/>
          <a:p>
            <a:r>
              <a:rPr lang="en-US" sz="3978" dirty="0"/>
              <a:t>Demonstration: </a:t>
            </a:r>
            <a:r>
              <a:rPr lang="en-US" sz="3978" dirty="0">
                <a:solidFill>
                  <a:schemeClr val="accent3"/>
                </a:solidFill>
              </a:rPr>
              <a:t>Feature </a:t>
            </a:r>
            <a:r>
              <a:rPr lang="en-US" sz="3978" dirty="0">
                <a:solidFill>
                  <a:schemeClr val="accent3"/>
                </a:solidFill>
                <a:cs typeface="Segoe UI Light"/>
              </a:rPr>
              <a:t>Engineering</a:t>
            </a:r>
          </a:p>
        </p:txBody>
      </p:sp>
      <p:sp>
        <p:nvSpPr>
          <p:cNvPr id="7" name="Title 1"/>
          <p:cNvSpPr txBox="1">
            <a:spLocks/>
          </p:cNvSpPr>
          <p:nvPr/>
        </p:nvSpPr>
        <p:spPr>
          <a:xfrm>
            <a:off x="456824" y="2049462"/>
            <a:ext cx="5485621" cy="4224656"/>
          </a:xfrm>
          <a:prstGeom prst="rect">
            <a:avLst/>
          </a:prstGeom>
        </p:spPr>
        <p:txBody>
          <a:bodyPr vert="horz" wrap="square" lIns="146283" tIns="91427" rIns="146283" bIns="91427"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00" dirty="0">
                <a:solidFill>
                  <a:schemeClr val="tx1"/>
                </a:solidFill>
              </a:rPr>
              <a:t>One-Hot-Encoding</a:t>
            </a:r>
          </a:p>
          <a:p>
            <a:endParaRPr lang="en-US" sz="3200" dirty="0">
              <a:solidFill>
                <a:schemeClr val="tx1"/>
              </a:solidFill>
            </a:endParaRPr>
          </a:p>
          <a:p>
            <a:r>
              <a:rPr lang="en-US" sz="3200" dirty="0">
                <a:solidFill>
                  <a:schemeClr val="tx1"/>
                </a:solidFill>
              </a:rPr>
              <a:t>Binning</a:t>
            </a:r>
          </a:p>
          <a:p>
            <a:endParaRPr lang="en-US" sz="3200" dirty="0">
              <a:solidFill>
                <a:schemeClr val="tx1"/>
              </a:solidFill>
            </a:endParaRPr>
          </a:p>
          <a:p>
            <a:r>
              <a:rPr lang="en-US" sz="3200" dirty="0">
                <a:solidFill>
                  <a:schemeClr val="tx1"/>
                </a:solidFill>
              </a:rPr>
              <a:t>Logarithmic Scale</a:t>
            </a:r>
          </a:p>
          <a:p>
            <a:endParaRPr lang="en-US" sz="3200" dirty="0">
              <a:solidFill>
                <a:schemeClr val="tx1"/>
              </a:solidFill>
            </a:endParaRPr>
          </a:p>
          <a:p>
            <a:r>
              <a:rPr lang="en-US" sz="3200" dirty="0">
                <a:solidFill>
                  <a:schemeClr val="tx1"/>
                </a:solidFill>
              </a:rPr>
              <a:t>Grouping </a:t>
            </a:r>
            <a:r>
              <a:rPr lang="en-US" sz="3200" dirty="0">
                <a:solidFill>
                  <a:schemeClr val="tx1"/>
                </a:solidFill>
                <a:cs typeface="Segoe UI Light"/>
              </a:rPr>
              <a:t>Categorical Values</a:t>
            </a:r>
          </a:p>
          <a:p>
            <a:endParaRPr lang="en-US" sz="3200" dirty="0">
              <a:solidFill>
                <a:schemeClr val="tx1"/>
              </a:solidFill>
            </a:endParaRPr>
          </a:p>
          <a:p>
            <a:r>
              <a:rPr lang="en-US" sz="3200" dirty="0">
                <a:solidFill>
                  <a:schemeClr val="tx1"/>
                </a:solidFill>
              </a:rPr>
              <a:t>Feature Hashing</a:t>
            </a:r>
          </a:p>
        </p:txBody>
      </p:sp>
    </p:spTree>
    <p:extLst>
      <p:ext uri="{BB962C8B-B14F-4D97-AF65-F5344CB8AC3E}">
        <p14:creationId xmlns:p14="http://schemas.microsoft.com/office/powerpoint/2010/main" val="134453654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C1D166-7A1F-4F3F-9BA4-CF2CB8B84815}"/>
              </a:ext>
            </a:extLst>
          </p:cNvPr>
          <p:cNvSpPr>
            <a:spLocks noGrp="1"/>
          </p:cNvSpPr>
          <p:nvPr>
            <p:ph type="title"/>
          </p:nvPr>
        </p:nvSpPr>
        <p:spPr>
          <a:xfrm>
            <a:off x="37644" y="296862"/>
            <a:ext cx="5486399" cy="738664"/>
          </a:xfrm>
        </p:spPr>
        <p:txBody>
          <a:bodyPr/>
          <a:lstStyle/>
          <a:p>
            <a:r>
              <a:rPr lang="en-US" dirty="0">
                <a:gradFill>
                  <a:gsLst>
                    <a:gs pos="1250">
                      <a:srgbClr val="505050"/>
                    </a:gs>
                    <a:gs pos="100000">
                      <a:srgbClr val="505050"/>
                    </a:gs>
                  </a:gsLst>
                  <a:lin ang="5400000" scaled="0"/>
                </a:gradFill>
              </a:rPr>
              <a:t>Lab: </a:t>
            </a:r>
            <a:r>
              <a:rPr lang="en-US" dirty="0">
                <a:solidFill>
                  <a:srgbClr val="0078D7"/>
                </a:solidFill>
              </a:rPr>
              <a:t>Feature Engineering</a:t>
            </a:r>
            <a:endParaRPr lang="en-US" dirty="0"/>
          </a:p>
        </p:txBody>
      </p:sp>
      <p:sp>
        <p:nvSpPr>
          <p:cNvPr id="4" name="Title 1">
            <a:extLst>
              <a:ext uri="{FF2B5EF4-FFF2-40B4-BE49-F238E27FC236}">
                <a16:creationId xmlns:a16="http://schemas.microsoft.com/office/drawing/2014/main" id="{39F3B317-C5A9-46E8-AA1C-9C4A5B509912}"/>
              </a:ext>
            </a:extLst>
          </p:cNvPr>
          <p:cNvSpPr txBox="1">
            <a:spLocks/>
          </p:cNvSpPr>
          <p:nvPr/>
        </p:nvSpPr>
        <p:spPr>
          <a:xfrm>
            <a:off x="503237" y="1820862"/>
            <a:ext cx="5486399" cy="2179058"/>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Treat missing values</a:t>
            </a:r>
          </a:p>
          <a:p>
            <a:r>
              <a:rPr lang="en-US" sz="3600" dirty="0">
                <a:solidFill>
                  <a:schemeClr val="tx1"/>
                </a:solidFill>
              </a:rPr>
              <a:t>Identify Outliers</a:t>
            </a:r>
          </a:p>
          <a:p>
            <a:r>
              <a:rPr lang="en-US" sz="3600" dirty="0">
                <a:solidFill>
                  <a:schemeClr val="tx1"/>
                </a:solidFill>
              </a:rPr>
              <a:t>Clean Dataset</a:t>
            </a:r>
          </a:p>
          <a:p>
            <a:r>
              <a:rPr lang="en-US" sz="3600" dirty="0">
                <a:solidFill>
                  <a:schemeClr val="tx1"/>
                </a:solidFill>
              </a:rPr>
              <a:t>Train and Evaluate Model</a:t>
            </a:r>
          </a:p>
        </p:txBody>
      </p:sp>
    </p:spTree>
    <p:extLst>
      <p:ext uri="{BB962C8B-B14F-4D97-AF65-F5344CB8AC3E}">
        <p14:creationId xmlns:p14="http://schemas.microsoft.com/office/powerpoint/2010/main" val="170616236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D49E122-36FE-4E80-89A0-294C6E71DCFD}"/>
              </a:ext>
            </a:extLst>
          </p:cNvPr>
          <p:cNvSpPr txBox="1">
            <a:spLocks/>
          </p:cNvSpPr>
          <p:nvPr/>
        </p:nvSpPr>
        <p:spPr>
          <a:xfrm>
            <a:off x="155456" y="310869"/>
            <a:ext cx="11659195" cy="69945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sz="4000"/>
              <a:t>Knowledge Check</a:t>
            </a:r>
            <a:endParaRPr lang="en-US" sz="3999"/>
          </a:p>
        </p:txBody>
      </p:sp>
      <p:sp>
        <p:nvSpPr>
          <p:cNvPr id="4" name="Text Placeholder 1">
            <a:extLst>
              <a:ext uri="{FF2B5EF4-FFF2-40B4-BE49-F238E27FC236}">
                <a16:creationId xmlns:a16="http://schemas.microsoft.com/office/drawing/2014/main" id="{E0ACE365-D6E6-4E25-88B7-FEE6FBF4100F}"/>
              </a:ext>
            </a:extLst>
          </p:cNvPr>
          <p:cNvSpPr txBox="1">
            <a:spLocks/>
          </p:cNvSpPr>
          <p:nvPr/>
        </p:nvSpPr>
        <p:spPr>
          <a:xfrm>
            <a:off x="274638" y="1212850"/>
            <a:ext cx="11887200" cy="426561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505050"/>
                </a:solidFill>
                <a:latin typeface="+mj-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505050"/>
                </a:solidFill>
                <a:latin typeface="+mj-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j-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dirty="0"/>
              <a:t>What are missing value mechanisms?</a:t>
            </a:r>
          </a:p>
          <a:p>
            <a:pPr>
              <a:defRPr/>
            </a:pPr>
            <a:r>
              <a:rPr lang="en-US" dirty="0"/>
              <a:t>What is the impact of imputing missing values with mean? </a:t>
            </a:r>
          </a:p>
          <a:p>
            <a:pPr>
              <a:defRPr/>
            </a:pPr>
            <a:r>
              <a:rPr lang="en-US" dirty="0"/>
              <a:t>Why is it important to identify and evaluate outliers?</a:t>
            </a:r>
          </a:p>
          <a:p>
            <a:pPr>
              <a:defRPr/>
            </a:pPr>
            <a:r>
              <a:rPr lang="en-US" dirty="0"/>
              <a:t>Name two options for treating outliers.</a:t>
            </a:r>
          </a:p>
          <a:p>
            <a:pPr>
              <a:defRPr/>
            </a:pPr>
            <a:r>
              <a:rPr lang="en-US" dirty="0"/>
              <a:t>Name two ways that Feature Engineering can impact a Machine Learning algorithm.</a:t>
            </a:r>
          </a:p>
          <a:p>
            <a:pPr>
              <a:defRPr/>
            </a:pPr>
            <a:r>
              <a:rPr lang="en-US" dirty="0"/>
              <a:t>How does one-hot-encoding transform data?</a:t>
            </a:r>
          </a:p>
        </p:txBody>
      </p:sp>
      <p:grpSp>
        <p:nvGrpSpPr>
          <p:cNvPr id="5" name="Group 4">
            <a:extLst>
              <a:ext uri="{FF2B5EF4-FFF2-40B4-BE49-F238E27FC236}">
                <a16:creationId xmlns:a16="http://schemas.microsoft.com/office/drawing/2014/main" id="{D1F34A04-8376-43B7-80EB-A19547F7E242}"/>
              </a:ext>
            </a:extLst>
          </p:cNvPr>
          <p:cNvGrpSpPr/>
          <p:nvPr/>
        </p:nvGrpSpPr>
        <p:grpSpPr>
          <a:xfrm>
            <a:off x="0" y="6088062"/>
            <a:ext cx="12390437" cy="708571"/>
            <a:chOff x="0" y="6242163"/>
            <a:chExt cx="12436475" cy="752362"/>
          </a:xfrm>
        </p:grpSpPr>
        <p:pic>
          <p:nvPicPr>
            <p:cNvPr id="6" name="Picture 5">
              <a:extLst>
                <a:ext uri="{FF2B5EF4-FFF2-40B4-BE49-F238E27FC236}">
                  <a16:creationId xmlns:a16="http://schemas.microsoft.com/office/drawing/2014/main" id="{4FFF24FF-469C-4638-B4D4-F4ED73FBDB4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47480"/>
            <a:stretch/>
          </p:blipFill>
          <p:spPr>
            <a:xfrm>
              <a:off x="9820899" y="6242163"/>
              <a:ext cx="2615576" cy="752362"/>
            </a:xfrm>
            <a:prstGeom prst="rect">
              <a:avLst/>
            </a:prstGeom>
          </p:spPr>
        </p:pic>
        <p:grpSp>
          <p:nvGrpSpPr>
            <p:cNvPr id="7" name="Group 6">
              <a:extLst>
                <a:ext uri="{FF2B5EF4-FFF2-40B4-BE49-F238E27FC236}">
                  <a16:creationId xmlns:a16="http://schemas.microsoft.com/office/drawing/2014/main" id="{0F282A3B-C2C2-476B-8788-1A423719DF8C}"/>
                </a:ext>
              </a:extLst>
            </p:cNvPr>
            <p:cNvGrpSpPr/>
            <p:nvPr/>
          </p:nvGrpSpPr>
          <p:grpSpPr>
            <a:xfrm>
              <a:off x="0" y="6242163"/>
              <a:ext cx="10544331" cy="752362"/>
              <a:chOff x="0" y="6242163"/>
              <a:chExt cx="10544331" cy="752362"/>
            </a:xfrm>
          </p:grpSpPr>
          <p:pic>
            <p:nvPicPr>
              <p:cNvPr id="8" name="Picture 7">
                <a:extLst>
                  <a:ext uri="{FF2B5EF4-FFF2-40B4-BE49-F238E27FC236}">
                    <a16:creationId xmlns:a16="http://schemas.microsoft.com/office/drawing/2014/main" id="{FC9866AD-1D16-4CEE-B246-DD5836A3D6F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47480"/>
              <a:stretch/>
            </p:blipFill>
            <p:spPr>
              <a:xfrm>
                <a:off x="6771546" y="6242163"/>
                <a:ext cx="2615576" cy="752362"/>
              </a:xfrm>
              <a:prstGeom prst="rect">
                <a:avLst/>
              </a:prstGeom>
            </p:spPr>
          </p:pic>
          <p:pic>
            <p:nvPicPr>
              <p:cNvPr id="9" name="Picture 8">
                <a:extLst>
                  <a:ext uri="{FF2B5EF4-FFF2-40B4-BE49-F238E27FC236}">
                    <a16:creationId xmlns:a16="http://schemas.microsoft.com/office/drawing/2014/main" id="{1851A4C5-B6CC-4B6B-9591-B78D7B6F030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30615"/>
              <a:stretch/>
            </p:blipFill>
            <p:spPr>
              <a:xfrm>
                <a:off x="9217061" y="6490139"/>
                <a:ext cx="1327270" cy="504386"/>
              </a:xfrm>
              <a:prstGeom prst="rect">
                <a:avLst/>
              </a:prstGeom>
            </p:spPr>
          </p:pic>
          <p:pic>
            <p:nvPicPr>
              <p:cNvPr id="10" name="Picture 9">
                <a:extLst>
                  <a:ext uri="{FF2B5EF4-FFF2-40B4-BE49-F238E27FC236}">
                    <a16:creationId xmlns:a16="http://schemas.microsoft.com/office/drawing/2014/main" id="{D5DE648F-17A9-4A16-9EE6-72D58D2AF0E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30615"/>
              <a:stretch/>
            </p:blipFill>
            <p:spPr>
              <a:xfrm>
                <a:off x="2951613" y="6490139"/>
                <a:ext cx="1327270" cy="504386"/>
              </a:xfrm>
              <a:prstGeom prst="rect">
                <a:avLst/>
              </a:prstGeom>
            </p:spPr>
          </p:pic>
          <p:pic>
            <p:nvPicPr>
              <p:cNvPr id="11" name="Picture 10">
                <a:extLst>
                  <a:ext uri="{FF2B5EF4-FFF2-40B4-BE49-F238E27FC236}">
                    <a16:creationId xmlns:a16="http://schemas.microsoft.com/office/drawing/2014/main" id="{47074DEF-F251-4D1B-94FC-76F910A5886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47480"/>
              <a:stretch/>
            </p:blipFill>
            <p:spPr>
              <a:xfrm>
                <a:off x="3639670" y="6242163"/>
                <a:ext cx="2615576" cy="752362"/>
              </a:xfrm>
              <a:prstGeom prst="rect">
                <a:avLst/>
              </a:prstGeom>
            </p:spPr>
          </p:pic>
          <p:pic>
            <p:nvPicPr>
              <p:cNvPr id="12" name="Picture 11">
                <a:extLst>
                  <a:ext uri="{FF2B5EF4-FFF2-40B4-BE49-F238E27FC236}">
                    <a16:creationId xmlns:a16="http://schemas.microsoft.com/office/drawing/2014/main" id="{FB10444B-7D46-43B7-A9AB-109AED5B511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30615"/>
              <a:stretch/>
            </p:blipFill>
            <p:spPr>
              <a:xfrm>
                <a:off x="0" y="6490139"/>
                <a:ext cx="1327270" cy="504386"/>
              </a:xfrm>
              <a:prstGeom prst="rect">
                <a:avLst/>
              </a:prstGeom>
            </p:spPr>
          </p:pic>
          <p:pic>
            <p:nvPicPr>
              <p:cNvPr id="13" name="Picture 12">
                <a:extLst>
                  <a:ext uri="{FF2B5EF4-FFF2-40B4-BE49-F238E27FC236}">
                    <a16:creationId xmlns:a16="http://schemas.microsoft.com/office/drawing/2014/main" id="{1CDF38E6-F3D9-4EB7-AE58-42EE23EB99D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47480"/>
              <a:stretch/>
            </p:blipFill>
            <p:spPr>
              <a:xfrm>
                <a:off x="603838" y="6242163"/>
                <a:ext cx="2615576" cy="752362"/>
              </a:xfrm>
              <a:prstGeom prst="rect">
                <a:avLst/>
              </a:prstGeom>
            </p:spPr>
          </p:pic>
          <p:pic>
            <p:nvPicPr>
              <p:cNvPr id="14" name="Picture 13">
                <a:extLst>
                  <a:ext uri="{FF2B5EF4-FFF2-40B4-BE49-F238E27FC236}">
                    <a16:creationId xmlns:a16="http://schemas.microsoft.com/office/drawing/2014/main" id="{440A0DDD-66F6-4B57-BEFC-9CD06BA13B9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30615"/>
              <a:stretch/>
            </p:blipFill>
            <p:spPr>
              <a:xfrm>
                <a:off x="6167708" y="6490139"/>
                <a:ext cx="1327270" cy="504386"/>
              </a:xfrm>
              <a:prstGeom prst="rect">
                <a:avLst/>
              </a:prstGeom>
            </p:spPr>
          </p:pic>
        </p:grpSp>
      </p:grpSp>
      <p:sp>
        <p:nvSpPr>
          <p:cNvPr id="15" name="Rectangle 14">
            <a:extLst>
              <a:ext uri="{FF2B5EF4-FFF2-40B4-BE49-F238E27FC236}">
                <a16:creationId xmlns:a16="http://schemas.microsoft.com/office/drawing/2014/main" id="{0D8B74EC-CCE3-4733-A874-4934F956FC63}"/>
              </a:ext>
            </a:extLst>
          </p:cNvPr>
          <p:cNvSpPr/>
          <p:nvPr/>
        </p:nvSpPr>
        <p:spPr bwMode="auto">
          <a:xfrm>
            <a:off x="0" y="6806198"/>
            <a:ext cx="12435610" cy="196264"/>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40992426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31C6A0-D203-4245-A64C-B257D3C79697}"/>
              </a:ext>
            </a:extLst>
          </p:cNvPr>
          <p:cNvSpPr/>
          <p:nvPr/>
        </p:nvSpPr>
        <p:spPr bwMode="auto">
          <a:xfrm>
            <a:off x="-16765" y="0"/>
            <a:ext cx="4770437"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9E518C32-F19E-40B3-AB13-6CE53D00F700}"/>
              </a:ext>
            </a:extLst>
          </p:cNvPr>
          <p:cNvSpPr/>
          <p:nvPr/>
        </p:nvSpPr>
        <p:spPr bwMode="auto">
          <a:xfrm>
            <a:off x="-16765" y="0"/>
            <a:ext cx="4770437" cy="1744662"/>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itle 1">
            <a:extLst>
              <a:ext uri="{FF2B5EF4-FFF2-40B4-BE49-F238E27FC236}">
                <a16:creationId xmlns:a16="http://schemas.microsoft.com/office/drawing/2014/main" id="{DB15E535-D9C4-4FD2-A128-0AFF8242D899}"/>
              </a:ext>
            </a:extLst>
          </p:cNvPr>
          <p:cNvSpPr txBox="1">
            <a:spLocks/>
          </p:cNvSpPr>
          <p:nvPr/>
        </p:nvSpPr>
        <p:spPr>
          <a:xfrm>
            <a:off x="579437" y="0"/>
            <a:ext cx="3886200" cy="6994524"/>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r>
              <a:rPr lang="en-US" sz="3200" dirty="0">
                <a:solidFill>
                  <a:schemeClr val="bg1"/>
                </a:solidFill>
                <a:latin typeface="Segoe UI Body"/>
                <a:cs typeface="Segoe UI Semibold" panose="020B0702040204020203" pitchFamily="34" charset="0"/>
              </a:rPr>
              <a:t>Module 2:</a:t>
            </a:r>
          </a:p>
          <a:p>
            <a:pPr lvl="0"/>
            <a:r>
              <a:rPr kumimoji="0" lang="en-US" sz="3200" b="0" i="0" u="none" strike="noStrike" kern="1200" cap="none" spc="-102" normalizeH="0" baseline="0" noProof="0" dirty="0">
                <a:ln w="3175">
                  <a:noFill/>
                </a:ln>
                <a:solidFill>
                  <a:schemeClr val="bg1"/>
                </a:solidFill>
                <a:effectLst/>
                <a:uLnTx/>
                <a:uFillTx/>
                <a:latin typeface="Segoe UI Body"/>
                <a:ea typeface="+mn-ea"/>
                <a:cs typeface="Segoe UI Semibold" panose="020B0702040204020203" pitchFamily="34" charset="0"/>
              </a:rPr>
              <a:t>Data Cleaning and Model Improvement</a:t>
            </a:r>
            <a:br>
              <a:rPr kumimoji="0" lang="en-US" sz="1800" b="0" i="0" u="none" strike="noStrike" kern="1200" cap="none" spc="-102" normalizeH="0" baseline="0" noProof="0" dirty="0">
                <a:ln w="3175">
                  <a:noFill/>
                </a:ln>
                <a:solidFill>
                  <a:schemeClr val="bg1"/>
                </a:solidFill>
                <a:effectLst/>
                <a:uLnTx/>
                <a:uFillTx/>
                <a:latin typeface="Segoe UI Light"/>
                <a:ea typeface="+mn-ea"/>
                <a:cs typeface="Segoe UI" pitchFamily="34" charset="0"/>
              </a:rPr>
            </a:br>
            <a:endParaRPr kumimoji="0" lang="en-US" sz="1800" b="0" i="0" u="none" strike="noStrike" kern="1200" cap="none" spc="-102" normalizeH="0" baseline="0" noProof="0" dirty="0">
              <a:ln w="3175">
                <a:noFill/>
              </a:ln>
              <a:solidFill>
                <a:schemeClr val="bg1"/>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1800" b="0" i="0" u="none" strike="noStrike" kern="1200" cap="none" spc="-102" normalizeH="0" baseline="0" noProof="0" dirty="0">
              <a:ln w="3175">
                <a:noFill/>
              </a:ln>
              <a:solidFill>
                <a:schemeClr val="bg1"/>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2400" b="0" i="0" u="none" strike="noStrike" kern="1200" cap="none" spc="-102" normalizeH="0" baseline="0" noProof="0" dirty="0">
              <a:ln w="3175">
                <a:noFill/>
              </a:ln>
              <a:solidFill>
                <a:schemeClr val="bg1"/>
              </a:solidFill>
              <a:effectLst/>
              <a:uLnTx/>
              <a:uFillTx/>
              <a:latin typeface="Segoe UI Light"/>
              <a:ea typeface="+mn-ea"/>
              <a:cs typeface="Segoe UI Semibold" panose="020B0702040204020203"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102" normalizeH="0" baseline="0" noProof="0" dirty="0">
                <a:ln w="3175">
                  <a:noFill/>
                </a:ln>
                <a:solidFill>
                  <a:schemeClr val="bg1"/>
                </a:solidFill>
                <a:effectLst/>
                <a:uLnTx/>
                <a:uFillTx/>
                <a:latin typeface="Segoe Light"/>
                <a:ea typeface="+mn-ea"/>
                <a:cs typeface="Segoe UI Semibold" panose="020B0702040204020203" pitchFamily="34" charset="0"/>
              </a:rPr>
              <a:t>LESSON 3: </a:t>
            </a:r>
          </a:p>
          <a:p>
            <a:pPr lvl="0"/>
            <a:r>
              <a:rPr lang="en-US" dirty="0">
                <a:solidFill>
                  <a:schemeClr val="bg1"/>
                </a:solidFill>
                <a:latin typeface="Segoe UI Light"/>
              </a:rPr>
              <a:t>Model Improvement</a:t>
            </a:r>
            <a:endParaRPr kumimoji="0" lang="en-US" sz="4800" b="0" i="0" u="none" strike="noStrike" kern="1200" cap="none" spc="-102" normalizeH="0" baseline="0" noProof="0" dirty="0">
              <a:ln w="3175">
                <a:noFill/>
              </a:ln>
              <a:solidFill>
                <a:schemeClr val="bg1"/>
              </a:solidFill>
              <a:effectLst/>
              <a:uLnTx/>
              <a:uFillTx/>
              <a:latin typeface="Segoe UI Light"/>
            </a:endParaRPr>
          </a:p>
        </p:txBody>
      </p:sp>
      <p:sp>
        <p:nvSpPr>
          <p:cNvPr id="6" name="Rectangle 5">
            <a:extLst>
              <a:ext uri="{FF2B5EF4-FFF2-40B4-BE49-F238E27FC236}">
                <a16:creationId xmlns:a16="http://schemas.microsoft.com/office/drawing/2014/main" id="{246CFA12-7FF2-4ACD-A79B-732EE6D390F9}"/>
              </a:ext>
            </a:extLst>
          </p:cNvPr>
          <p:cNvSpPr/>
          <p:nvPr/>
        </p:nvSpPr>
        <p:spPr bwMode="auto">
          <a:xfrm rot="16200000">
            <a:off x="468523" y="2312776"/>
            <a:ext cx="267547" cy="45719"/>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A146F9F9-7237-4A4F-886F-430744A3715E}"/>
              </a:ext>
            </a:extLst>
          </p:cNvPr>
          <p:cNvSpPr/>
          <p:nvPr/>
        </p:nvSpPr>
        <p:spPr>
          <a:xfrm>
            <a:off x="4884737" y="872331"/>
            <a:ext cx="7543800" cy="523220"/>
          </a:xfrm>
          <a:prstGeom prst="rect">
            <a:avLst/>
          </a:prstGeom>
        </p:spPr>
        <p:txBody>
          <a:bodyPr wrap="square">
            <a:spAutoFit/>
          </a:bodyPr>
          <a:lstStyle/>
          <a:p>
            <a:r>
              <a:rPr lang="en-US" sz="2800" dirty="0">
                <a:latin typeface="+mj-lt"/>
              </a:rPr>
              <a:t>After completing this lesson, you will be able to:</a:t>
            </a:r>
          </a:p>
        </p:txBody>
      </p:sp>
      <p:grpSp>
        <p:nvGrpSpPr>
          <p:cNvPr id="10" name="Group 9">
            <a:extLst>
              <a:ext uri="{FF2B5EF4-FFF2-40B4-BE49-F238E27FC236}">
                <a16:creationId xmlns:a16="http://schemas.microsoft.com/office/drawing/2014/main" id="{9BE5D528-3C52-45A5-B750-A424A48FD735}"/>
              </a:ext>
            </a:extLst>
          </p:cNvPr>
          <p:cNvGrpSpPr/>
          <p:nvPr/>
        </p:nvGrpSpPr>
        <p:grpSpPr>
          <a:xfrm>
            <a:off x="5211516" y="3200696"/>
            <a:ext cx="6781800" cy="523220"/>
            <a:chOff x="5075237" y="2506662"/>
            <a:chExt cx="6781800" cy="523220"/>
          </a:xfrm>
        </p:grpSpPr>
        <p:sp>
          <p:nvSpPr>
            <p:cNvPr id="11" name="Rectangle 10">
              <a:extLst>
                <a:ext uri="{FF2B5EF4-FFF2-40B4-BE49-F238E27FC236}">
                  <a16:creationId xmlns:a16="http://schemas.microsoft.com/office/drawing/2014/main" id="{5690A5E9-1FA7-4481-B163-D411C51EA98B}"/>
                </a:ext>
              </a:extLst>
            </p:cNvPr>
            <p:cNvSpPr/>
            <p:nvPr/>
          </p:nvSpPr>
          <p:spPr>
            <a:xfrm>
              <a:off x="5411786" y="2506662"/>
              <a:ext cx="6445251" cy="523220"/>
            </a:xfrm>
            <a:prstGeom prst="rect">
              <a:avLst/>
            </a:prstGeom>
          </p:spPr>
          <p:txBody>
            <a:bodyPr wrap="square">
              <a:spAutoFit/>
            </a:bodyPr>
            <a:lstStyle/>
            <a:p>
              <a:r>
                <a:rPr lang="en-US" sz="2800" dirty="0">
                  <a:latin typeface="+mj-lt"/>
                </a:rPr>
                <a:t>Describe &amp; Implement Feature Selection</a:t>
              </a:r>
            </a:p>
          </p:txBody>
        </p:sp>
        <p:sp>
          <p:nvSpPr>
            <p:cNvPr id="12" name="Rectangle 11">
              <a:extLst>
                <a:ext uri="{FF2B5EF4-FFF2-40B4-BE49-F238E27FC236}">
                  <a16:creationId xmlns:a16="http://schemas.microsoft.com/office/drawing/2014/main" id="{20FEABED-33E4-4853-B103-13BB98AC33D4}"/>
                </a:ext>
              </a:extLst>
            </p:cNvPr>
            <p:cNvSpPr/>
            <p:nvPr/>
          </p:nvSpPr>
          <p:spPr bwMode="auto">
            <a:xfrm>
              <a:off x="5075237" y="2659062"/>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a:gradFill>
                  <a:gsLst>
                    <a:gs pos="0">
                      <a:srgbClr val="FFFFFF"/>
                    </a:gs>
                    <a:gs pos="100000">
                      <a:srgbClr val="FFFFFF"/>
                    </a:gs>
                  </a:gsLst>
                  <a:lin ang="5400000" scaled="0"/>
                </a:gradFill>
                <a:latin typeface="+mj-lt"/>
                <a:ea typeface="Segoe UI" pitchFamily="34" charset="0"/>
                <a:cs typeface="Segoe UI" pitchFamily="34" charset="0"/>
              </a:endParaRPr>
            </a:p>
          </p:txBody>
        </p:sp>
      </p:grpSp>
      <p:grpSp>
        <p:nvGrpSpPr>
          <p:cNvPr id="13" name="Group 12">
            <a:extLst>
              <a:ext uri="{FF2B5EF4-FFF2-40B4-BE49-F238E27FC236}">
                <a16:creationId xmlns:a16="http://schemas.microsoft.com/office/drawing/2014/main" id="{1AC9DBE4-DF86-4C55-BA33-23FF2471EDB1}"/>
              </a:ext>
            </a:extLst>
          </p:cNvPr>
          <p:cNvGrpSpPr/>
          <p:nvPr/>
        </p:nvGrpSpPr>
        <p:grpSpPr>
          <a:xfrm>
            <a:off x="5198118" y="3999954"/>
            <a:ext cx="6104476" cy="523220"/>
            <a:chOff x="5075237" y="3337900"/>
            <a:chExt cx="6104476" cy="523220"/>
          </a:xfrm>
        </p:grpSpPr>
        <p:sp>
          <p:nvSpPr>
            <p:cNvPr id="14" name="Rectangle 13">
              <a:extLst>
                <a:ext uri="{FF2B5EF4-FFF2-40B4-BE49-F238E27FC236}">
                  <a16:creationId xmlns:a16="http://schemas.microsoft.com/office/drawing/2014/main" id="{ED28F36C-32F8-4C41-8C03-B0D066ED4AFA}"/>
                </a:ext>
              </a:extLst>
            </p:cNvPr>
            <p:cNvSpPr/>
            <p:nvPr/>
          </p:nvSpPr>
          <p:spPr bwMode="auto">
            <a:xfrm>
              <a:off x="5075237" y="3497262"/>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5" name="Rectangle 14">
              <a:extLst>
                <a:ext uri="{FF2B5EF4-FFF2-40B4-BE49-F238E27FC236}">
                  <a16:creationId xmlns:a16="http://schemas.microsoft.com/office/drawing/2014/main" id="{80CE7627-AF33-46D8-8588-A83160C2D36A}"/>
                </a:ext>
              </a:extLst>
            </p:cNvPr>
            <p:cNvSpPr/>
            <p:nvPr/>
          </p:nvSpPr>
          <p:spPr>
            <a:xfrm>
              <a:off x="5411787" y="3337900"/>
              <a:ext cx="5767926" cy="523220"/>
            </a:xfrm>
            <a:prstGeom prst="rect">
              <a:avLst/>
            </a:prstGeom>
          </p:spPr>
          <p:txBody>
            <a:bodyPr wrap="none">
              <a:spAutoFit/>
            </a:bodyPr>
            <a:lstStyle/>
            <a:p>
              <a:r>
                <a:rPr lang="en-US" sz="2800" dirty="0">
                  <a:latin typeface="+mj-lt"/>
                </a:rPr>
                <a:t>Describe &amp; Implement Regularization</a:t>
              </a:r>
            </a:p>
          </p:txBody>
        </p:sp>
      </p:grpSp>
      <p:grpSp>
        <p:nvGrpSpPr>
          <p:cNvPr id="18" name="Group 17">
            <a:extLst>
              <a:ext uri="{FF2B5EF4-FFF2-40B4-BE49-F238E27FC236}">
                <a16:creationId xmlns:a16="http://schemas.microsoft.com/office/drawing/2014/main" id="{8BFE8611-8C7C-4808-82BD-B4DC61ED4C0C}"/>
              </a:ext>
            </a:extLst>
          </p:cNvPr>
          <p:cNvGrpSpPr/>
          <p:nvPr/>
        </p:nvGrpSpPr>
        <p:grpSpPr>
          <a:xfrm>
            <a:off x="5211516" y="4756527"/>
            <a:ext cx="7051978" cy="523220"/>
            <a:chOff x="5075237" y="3337900"/>
            <a:chExt cx="7051978" cy="523220"/>
          </a:xfrm>
        </p:grpSpPr>
        <p:sp>
          <p:nvSpPr>
            <p:cNvPr id="19" name="Rectangle 18">
              <a:extLst>
                <a:ext uri="{FF2B5EF4-FFF2-40B4-BE49-F238E27FC236}">
                  <a16:creationId xmlns:a16="http://schemas.microsoft.com/office/drawing/2014/main" id="{6B29E6EC-8C8F-4672-A2AC-CDC3F9BDC986}"/>
                </a:ext>
              </a:extLst>
            </p:cNvPr>
            <p:cNvSpPr/>
            <p:nvPr/>
          </p:nvSpPr>
          <p:spPr bwMode="auto">
            <a:xfrm>
              <a:off x="5075237" y="3497262"/>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0" name="Rectangle 19">
              <a:extLst>
                <a:ext uri="{FF2B5EF4-FFF2-40B4-BE49-F238E27FC236}">
                  <a16:creationId xmlns:a16="http://schemas.microsoft.com/office/drawing/2014/main" id="{64702E67-8EA8-4B1D-B63A-6AA9DF7947EB}"/>
                </a:ext>
              </a:extLst>
            </p:cNvPr>
            <p:cNvSpPr/>
            <p:nvPr/>
          </p:nvSpPr>
          <p:spPr>
            <a:xfrm>
              <a:off x="5411787" y="3337900"/>
              <a:ext cx="6715428" cy="523220"/>
            </a:xfrm>
            <a:prstGeom prst="rect">
              <a:avLst/>
            </a:prstGeom>
          </p:spPr>
          <p:txBody>
            <a:bodyPr wrap="none">
              <a:spAutoFit/>
            </a:bodyPr>
            <a:lstStyle/>
            <a:p>
              <a:r>
                <a:rPr lang="en-US" sz="2800" dirty="0">
                  <a:latin typeface="+mj-lt"/>
                </a:rPr>
                <a:t>Describe &amp; Implement Parameter Sweeping</a:t>
              </a:r>
            </a:p>
          </p:txBody>
        </p:sp>
      </p:grpSp>
      <p:grpSp>
        <p:nvGrpSpPr>
          <p:cNvPr id="16" name="Group 15">
            <a:extLst>
              <a:ext uri="{FF2B5EF4-FFF2-40B4-BE49-F238E27FC236}">
                <a16:creationId xmlns:a16="http://schemas.microsoft.com/office/drawing/2014/main" id="{C4D92D6D-F768-49B2-8BD2-4368826595D8}"/>
              </a:ext>
            </a:extLst>
          </p:cNvPr>
          <p:cNvGrpSpPr/>
          <p:nvPr/>
        </p:nvGrpSpPr>
        <p:grpSpPr>
          <a:xfrm>
            <a:off x="5227637" y="5478462"/>
            <a:ext cx="6381988" cy="523220"/>
            <a:chOff x="5075237" y="3337900"/>
            <a:chExt cx="6381988" cy="523220"/>
          </a:xfrm>
        </p:grpSpPr>
        <p:sp>
          <p:nvSpPr>
            <p:cNvPr id="17" name="Rectangle 16">
              <a:extLst>
                <a:ext uri="{FF2B5EF4-FFF2-40B4-BE49-F238E27FC236}">
                  <a16:creationId xmlns:a16="http://schemas.microsoft.com/office/drawing/2014/main" id="{BFB19CF4-F569-4EE2-87E5-02F5CCEFC244}"/>
                </a:ext>
              </a:extLst>
            </p:cNvPr>
            <p:cNvSpPr/>
            <p:nvPr/>
          </p:nvSpPr>
          <p:spPr bwMode="auto">
            <a:xfrm>
              <a:off x="5075237" y="3497262"/>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1" name="Rectangle 20">
              <a:extLst>
                <a:ext uri="{FF2B5EF4-FFF2-40B4-BE49-F238E27FC236}">
                  <a16:creationId xmlns:a16="http://schemas.microsoft.com/office/drawing/2014/main" id="{26A029C1-590F-48F8-977E-B11FF3A74624}"/>
                </a:ext>
              </a:extLst>
            </p:cNvPr>
            <p:cNvSpPr/>
            <p:nvPr/>
          </p:nvSpPr>
          <p:spPr>
            <a:xfrm>
              <a:off x="5411787" y="3337900"/>
              <a:ext cx="6045438" cy="523220"/>
            </a:xfrm>
            <a:prstGeom prst="rect">
              <a:avLst/>
            </a:prstGeom>
          </p:spPr>
          <p:txBody>
            <a:bodyPr wrap="none">
              <a:spAutoFit/>
            </a:bodyPr>
            <a:lstStyle/>
            <a:p>
              <a:r>
                <a:rPr lang="en-US" sz="2800" dirty="0">
                  <a:latin typeface="+mj-lt"/>
                </a:rPr>
                <a:t>Describe &amp; Implement Cross-Validation</a:t>
              </a:r>
            </a:p>
          </p:txBody>
        </p:sp>
      </p:grpSp>
      <p:sp>
        <p:nvSpPr>
          <p:cNvPr id="4" name="Rectangle 3">
            <a:extLst>
              <a:ext uri="{FF2B5EF4-FFF2-40B4-BE49-F238E27FC236}">
                <a16:creationId xmlns:a16="http://schemas.microsoft.com/office/drawing/2014/main" id="{6922E4FE-98CB-E98C-CAF9-072A1F79D2E6}"/>
              </a:ext>
            </a:extLst>
          </p:cNvPr>
          <p:cNvSpPr/>
          <p:nvPr/>
        </p:nvSpPr>
        <p:spPr>
          <a:xfrm>
            <a:off x="5564187" y="2515823"/>
            <a:ext cx="6445251" cy="523220"/>
          </a:xfrm>
          <a:prstGeom prst="rect">
            <a:avLst/>
          </a:prstGeom>
        </p:spPr>
        <p:txBody>
          <a:bodyPr wrap="square">
            <a:spAutoFit/>
          </a:bodyPr>
          <a:lstStyle/>
          <a:p>
            <a:r>
              <a:rPr lang="en-US" sz="2800" dirty="0">
                <a:latin typeface="+mj-lt"/>
              </a:rPr>
              <a:t>Describe Bias and Variance</a:t>
            </a:r>
          </a:p>
        </p:txBody>
      </p:sp>
      <p:sp>
        <p:nvSpPr>
          <p:cNvPr id="7" name="Rectangle 6">
            <a:extLst>
              <a:ext uri="{FF2B5EF4-FFF2-40B4-BE49-F238E27FC236}">
                <a16:creationId xmlns:a16="http://schemas.microsoft.com/office/drawing/2014/main" id="{E0E76FC5-7A6D-AA02-56C6-95B6C0BB164B}"/>
              </a:ext>
            </a:extLst>
          </p:cNvPr>
          <p:cNvSpPr/>
          <p:nvPr/>
        </p:nvSpPr>
        <p:spPr bwMode="auto">
          <a:xfrm>
            <a:off x="5198118" y="2673887"/>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Tree>
    <p:extLst>
      <p:ext uri="{BB962C8B-B14F-4D97-AF65-F5344CB8AC3E}">
        <p14:creationId xmlns:p14="http://schemas.microsoft.com/office/powerpoint/2010/main" val="4167877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665BD8-348F-4222-8816-1B96174002C2}"/>
              </a:ext>
            </a:extLst>
          </p:cNvPr>
          <p:cNvSpPr>
            <a:spLocks noGrp="1"/>
          </p:cNvSpPr>
          <p:nvPr>
            <p:ph type="body" sz="quarter" idx="10"/>
          </p:nvPr>
        </p:nvSpPr>
        <p:spPr>
          <a:xfrm>
            <a:off x="275481" y="1213174"/>
            <a:ext cx="11885514" cy="1530291"/>
          </a:xfrm>
        </p:spPr>
        <p:txBody>
          <a:bodyPr/>
          <a:lstStyle/>
          <a:p>
            <a:r>
              <a:rPr lang="en-US" sz="3672" dirty="0"/>
              <a:t>Avoid over-fitting and under-fitting</a:t>
            </a:r>
          </a:p>
          <a:p>
            <a:pPr lvl="1"/>
            <a:r>
              <a:rPr lang="en-US" sz="2472" dirty="0"/>
              <a:t>An over-fit model is too fit to the training dataset</a:t>
            </a:r>
          </a:p>
          <a:p>
            <a:pPr lvl="1"/>
            <a:r>
              <a:rPr lang="en-US" sz="2472" dirty="0"/>
              <a:t>An underfit model does not show a proper fit to the training dataset</a:t>
            </a:r>
          </a:p>
        </p:txBody>
      </p:sp>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dirty="0"/>
              <a:t>Model Improvement Principles</a:t>
            </a:r>
          </a:p>
        </p:txBody>
      </p:sp>
      <p:graphicFrame>
        <p:nvGraphicFramePr>
          <p:cNvPr id="8" name="Chart 7">
            <a:extLst>
              <a:ext uri="{FF2B5EF4-FFF2-40B4-BE49-F238E27FC236}">
                <a16:creationId xmlns:a16="http://schemas.microsoft.com/office/drawing/2014/main" id="{BB08CF0A-F9FA-42A1-A17F-56C3EAFE1F15}"/>
              </a:ext>
            </a:extLst>
          </p:cNvPr>
          <p:cNvGraphicFramePr>
            <a:graphicFrameLocks/>
          </p:cNvGraphicFramePr>
          <p:nvPr/>
        </p:nvGraphicFramePr>
        <p:xfrm>
          <a:off x="1189037" y="3463924"/>
          <a:ext cx="4663017" cy="280363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D55F20BD-7D2E-46C5-9106-83EBE3137B37}"/>
              </a:ext>
            </a:extLst>
          </p:cNvPr>
          <p:cNvGraphicFramePr>
            <a:graphicFrameLocks/>
          </p:cNvGraphicFramePr>
          <p:nvPr/>
        </p:nvGraphicFramePr>
        <p:xfrm>
          <a:off x="6735573" y="3463924"/>
          <a:ext cx="4663017" cy="2801696"/>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F21EF114-F824-4446-BD9B-497D93BC00EF}"/>
              </a:ext>
            </a:extLst>
          </p:cNvPr>
          <p:cNvSpPr txBox="1"/>
          <p:nvPr/>
        </p:nvSpPr>
        <p:spPr>
          <a:xfrm>
            <a:off x="8405824" y="6312041"/>
            <a:ext cx="1338929" cy="647165"/>
          </a:xfrm>
          <a:prstGeom prst="rect">
            <a:avLst/>
          </a:prstGeom>
          <a:noFill/>
        </p:spPr>
        <p:txBody>
          <a:bodyPr wrap="none" lIns="186521" tIns="149217" rIns="186521" bIns="149217" rtlCol="0">
            <a:spAutoFit/>
          </a:bodyPr>
          <a:lstStyle/>
          <a:p>
            <a:pPr>
              <a:lnSpc>
                <a:spcPct val="90000"/>
              </a:lnSpc>
              <a:spcAft>
                <a:spcPts val="612"/>
              </a:spcAft>
            </a:pPr>
            <a:r>
              <a:rPr lang="en-US" sz="2448" dirty="0">
                <a:gradFill>
                  <a:gsLst>
                    <a:gs pos="2917">
                      <a:schemeClr val="tx1"/>
                    </a:gs>
                    <a:gs pos="30000">
                      <a:schemeClr val="tx1"/>
                    </a:gs>
                  </a:gsLst>
                  <a:lin ang="5400000" scaled="0"/>
                </a:gradFill>
              </a:rPr>
              <a:t>Overfit</a:t>
            </a:r>
          </a:p>
        </p:txBody>
      </p:sp>
      <p:sp>
        <p:nvSpPr>
          <p:cNvPr id="13" name="TextBox 12">
            <a:extLst>
              <a:ext uri="{FF2B5EF4-FFF2-40B4-BE49-F238E27FC236}">
                <a16:creationId xmlns:a16="http://schemas.microsoft.com/office/drawing/2014/main" id="{DE8357E1-7CCF-4799-945D-04FA3021C9D7}"/>
              </a:ext>
            </a:extLst>
          </p:cNvPr>
          <p:cNvSpPr txBox="1"/>
          <p:nvPr/>
        </p:nvSpPr>
        <p:spPr>
          <a:xfrm>
            <a:off x="2175058" y="6265620"/>
            <a:ext cx="2690973" cy="640416"/>
          </a:xfrm>
          <a:prstGeom prst="rect">
            <a:avLst/>
          </a:prstGeom>
          <a:noFill/>
        </p:spPr>
        <p:txBody>
          <a:bodyPr wrap="none" lIns="186521" tIns="149217" rIns="186521" bIns="149217" rtlCol="0">
            <a:spAutoFit/>
          </a:bodyPr>
          <a:lstStyle/>
          <a:p>
            <a:pPr>
              <a:lnSpc>
                <a:spcPct val="90000"/>
              </a:lnSpc>
              <a:spcAft>
                <a:spcPts val="612"/>
              </a:spcAft>
            </a:pPr>
            <a:r>
              <a:rPr lang="en-US" sz="2448" dirty="0">
                <a:gradFill>
                  <a:gsLst>
                    <a:gs pos="2917">
                      <a:schemeClr val="tx1"/>
                    </a:gs>
                    <a:gs pos="30000">
                      <a:schemeClr val="tx1"/>
                    </a:gs>
                  </a:gsLst>
                  <a:lin ang="5400000" scaled="0"/>
                </a:gradFill>
              </a:rPr>
              <a:t>Underfit (simple)</a:t>
            </a:r>
          </a:p>
        </p:txBody>
      </p:sp>
    </p:spTree>
    <p:extLst>
      <p:ext uri="{BB962C8B-B14F-4D97-AF65-F5344CB8AC3E}">
        <p14:creationId xmlns:p14="http://schemas.microsoft.com/office/powerpoint/2010/main" val="405507511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665BD8-348F-4222-8816-1B96174002C2}"/>
              </a:ext>
            </a:extLst>
          </p:cNvPr>
          <p:cNvSpPr>
            <a:spLocks noGrp="1"/>
          </p:cNvSpPr>
          <p:nvPr>
            <p:ph type="body" sz="quarter" idx="10"/>
          </p:nvPr>
        </p:nvSpPr>
        <p:spPr>
          <a:xfrm>
            <a:off x="275481" y="1213174"/>
            <a:ext cx="11885514" cy="4663008"/>
          </a:xfrm>
        </p:spPr>
        <p:txBody>
          <a:bodyPr/>
          <a:lstStyle/>
          <a:p>
            <a:r>
              <a:rPr lang="en-US" sz="3672" dirty="0"/>
              <a:t>Overfit models</a:t>
            </a:r>
          </a:p>
          <a:p>
            <a:pPr lvl="1"/>
            <a:r>
              <a:rPr lang="en-US" sz="2472" dirty="0"/>
              <a:t>Have low performance error when used on the training dataset</a:t>
            </a:r>
            <a:endParaRPr lang="en-US" sz="2072" dirty="0"/>
          </a:p>
          <a:p>
            <a:pPr lvl="1"/>
            <a:r>
              <a:rPr lang="en-US" sz="2472" dirty="0"/>
              <a:t>Have high performance error when used on test/evaluation and other datasets</a:t>
            </a:r>
            <a:endParaRPr lang="en-US" sz="2072" dirty="0"/>
          </a:p>
          <a:p>
            <a:pPr lvl="1"/>
            <a:r>
              <a:rPr lang="en-US" sz="2472" dirty="0"/>
              <a:t>Have unpredictable performance</a:t>
            </a:r>
          </a:p>
          <a:p>
            <a:pPr lvl="1"/>
            <a:r>
              <a:rPr lang="en-US" sz="2472" dirty="0"/>
              <a:t>Have more parameters and are more complex</a:t>
            </a:r>
          </a:p>
          <a:p>
            <a:r>
              <a:rPr lang="en-US" sz="3672" dirty="0"/>
              <a:t>Underfit models</a:t>
            </a:r>
          </a:p>
          <a:p>
            <a:pPr lvl="1"/>
            <a:r>
              <a:rPr lang="en-US" sz="2472" dirty="0"/>
              <a:t>Have high performance error when used on the training dataset</a:t>
            </a:r>
          </a:p>
          <a:p>
            <a:pPr lvl="1"/>
            <a:r>
              <a:rPr lang="en-US" sz="2472" dirty="0"/>
              <a:t>Have high performance error when used on test/evaluation and other datasets</a:t>
            </a:r>
          </a:p>
          <a:p>
            <a:pPr lvl="1"/>
            <a:r>
              <a:rPr lang="en-US" sz="2472" dirty="0"/>
              <a:t>Show consistently poor performance</a:t>
            </a:r>
          </a:p>
          <a:p>
            <a:pPr lvl="1"/>
            <a:r>
              <a:rPr lang="en-US" sz="2472" dirty="0"/>
              <a:t>Have fewer parameters and are simple</a:t>
            </a:r>
          </a:p>
        </p:txBody>
      </p:sp>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dirty="0"/>
              <a:t>Model Improvement Principles</a:t>
            </a:r>
            <a:r>
              <a:rPr lang="en-US" sz="1600" dirty="0"/>
              <a:t>…Cont’d</a:t>
            </a:r>
            <a:endParaRPr lang="en-US" dirty="0"/>
          </a:p>
        </p:txBody>
      </p:sp>
    </p:spTree>
    <p:extLst>
      <p:ext uri="{BB962C8B-B14F-4D97-AF65-F5344CB8AC3E}">
        <p14:creationId xmlns:p14="http://schemas.microsoft.com/office/powerpoint/2010/main" val="297222509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665BD8-348F-4222-8816-1B96174002C2}"/>
              </a:ext>
            </a:extLst>
          </p:cNvPr>
          <p:cNvSpPr>
            <a:spLocks noGrp="1"/>
          </p:cNvSpPr>
          <p:nvPr>
            <p:ph type="body" sz="quarter" idx="10"/>
          </p:nvPr>
        </p:nvSpPr>
        <p:spPr>
          <a:xfrm>
            <a:off x="275481" y="1213174"/>
            <a:ext cx="11885514" cy="5486077"/>
          </a:xfrm>
        </p:spPr>
        <p:txBody>
          <a:bodyPr/>
          <a:lstStyle/>
          <a:p>
            <a:r>
              <a:rPr lang="en-US" sz="3672" dirty="0"/>
              <a:t>Variables are attributes/characteristics of an object</a:t>
            </a:r>
          </a:p>
          <a:p>
            <a:pPr lvl="1"/>
            <a:r>
              <a:rPr lang="en-US" sz="2472" dirty="0"/>
              <a:t>Age, average height, weight, price, minimum speed, etc. </a:t>
            </a:r>
          </a:p>
          <a:p>
            <a:r>
              <a:rPr lang="en-US" sz="3672" dirty="0"/>
              <a:t>Variable types:</a:t>
            </a:r>
          </a:p>
          <a:p>
            <a:pPr lvl="1"/>
            <a:r>
              <a:rPr lang="en-US" sz="2472" dirty="0"/>
              <a:t>Categorical/qualitative: gender, vehicle type, etc.</a:t>
            </a:r>
          </a:p>
          <a:p>
            <a:pPr lvl="1"/>
            <a:r>
              <a:rPr lang="en-US" sz="2472" dirty="0"/>
              <a:t>Numerical/quantitative: temperature, count of cars, weight, height, etc.</a:t>
            </a:r>
          </a:p>
          <a:p>
            <a:pPr lvl="2"/>
            <a:r>
              <a:rPr lang="en-US" sz="2072" dirty="0"/>
              <a:t>Discrete: specific integer values (number of students, etc.)</a:t>
            </a:r>
          </a:p>
          <a:p>
            <a:pPr lvl="2"/>
            <a:r>
              <a:rPr lang="en-US" sz="2072" dirty="0"/>
              <a:t>Continuous: any value in a range (weight, temperature, etc.)</a:t>
            </a:r>
          </a:p>
          <a:p>
            <a:pPr lvl="1"/>
            <a:r>
              <a:rPr lang="en-US" sz="2472" dirty="0"/>
              <a:t>Independent</a:t>
            </a:r>
          </a:p>
          <a:p>
            <a:pPr lvl="2"/>
            <a:r>
              <a:rPr lang="en-US" sz="2072" dirty="0"/>
              <a:t>Not impacted by other variables being measured</a:t>
            </a:r>
          </a:p>
          <a:p>
            <a:pPr lvl="2"/>
            <a:r>
              <a:rPr lang="en-US" sz="2072" dirty="0"/>
              <a:t>Features/Inputs to an experiment</a:t>
            </a:r>
          </a:p>
          <a:p>
            <a:pPr lvl="2"/>
            <a:r>
              <a:rPr lang="en-US" sz="2072" dirty="0"/>
              <a:t>Manipulated to study impact on dependent/target variable(s)</a:t>
            </a:r>
          </a:p>
          <a:p>
            <a:pPr lvl="1"/>
            <a:r>
              <a:rPr lang="en-US" sz="2472" dirty="0"/>
              <a:t>Dependent</a:t>
            </a:r>
          </a:p>
          <a:p>
            <a:pPr lvl="2"/>
            <a:r>
              <a:rPr lang="en-US" sz="2072" dirty="0"/>
              <a:t>Value depends on independent variable(s)</a:t>
            </a:r>
          </a:p>
        </p:txBody>
      </p:sp>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a:t>Variables</a:t>
            </a:r>
          </a:p>
        </p:txBody>
      </p:sp>
    </p:spTree>
    <p:extLst>
      <p:ext uri="{BB962C8B-B14F-4D97-AF65-F5344CB8AC3E}">
        <p14:creationId xmlns:p14="http://schemas.microsoft.com/office/powerpoint/2010/main" val="42995114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665BD8-348F-4222-8816-1B96174002C2}"/>
              </a:ext>
            </a:extLst>
          </p:cNvPr>
          <p:cNvSpPr>
            <a:spLocks noGrp="1"/>
          </p:cNvSpPr>
          <p:nvPr>
            <p:ph type="body" sz="quarter" idx="10"/>
          </p:nvPr>
        </p:nvSpPr>
        <p:spPr>
          <a:xfrm>
            <a:off x="275481" y="1213175"/>
            <a:ext cx="11885514" cy="5186356"/>
          </a:xfrm>
        </p:spPr>
        <p:txBody>
          <a:bodyPr/>
          <a:lstStyle/>
          <a:p>
            <a:r>
              <a:rPr lang="en-US" sz="3200" dirty="0"/>
              <a:t>Bias</a:t>
            </a:r>
            <a:endParaRPr lang="en-US" sz="2472" dirty="0"/>
          </a:p>
          <a:p>
            <a:pPr lvl="1"/>
            <a:r>
              <a:rPr lang="en-US" sz="2472" dirty="0"/>
              <a:t>Inability of a model to find the true relationship between the features and the label in the training dataset</a:t>
            </a:r>
          </a:p>
          <a:p>
            <a:pPr lvl="1"/>
            <a:r>
              <a:rPr lang="en-US" sz="2472" dirty="0"/>
              <a:t>Difference between actual and predicted values</a:t>
            </a:r>
          </a:p>
          <a:p>
            <a:r>
              <a:rPr lang="en-US" sz="3672" dirty="0"/>
              <a:t>Variance</a:t>
            </a:r>
          </a:p>
          <a:p>
            <a:pPr lvl="1"/>
            <a:r>
              <a:rPr lang="en-US" sz="2472" dirty="0"/>
              <a:t>Sensitivity of a model to change in data</a:t>
            </a:r>
          </a:p>
          <a:p>
            <a:pPr lvl="1"/>
            <a:r>
              <a:rPr lang="en-US" sz="2472" dirty="0"/>
              <a:t>Difference between performance errors when used on different datasets</a:t>
            </a:r>
          </a:p>
          <a:p>
            <a:r>
              <a:rPr lang="en-US" sz="3200" dirty="0"/>
              <a:t>Bias and Variance Tradeoff</a:t>
            </a:r>
          </a:p>
          <a:p>
            <a:pPr lvl="1"/>
            <a:r>
              <a:rPr lang="en-US" sz="2472" dirty="0"/>
              <a:t>Overfit models have high variance and low bias</a:t>
            </a:r>
          </a:p>
          <a:p>
            <a:pPr lvl="1"/>
            <a:r>
              <a:rPr lang="en-US" sz="2472" dirty="0"/>
              <a:t>Underfit models have low variance and high bias</a:t>
            </a:r>
          </a:p>
          <a:p>
            <a:r>
              <a:rPr lang="en-US" sz="3200" dirty="0"/>
              <a:t>Model with the right fit has a balance between bias and variance</a:t>
            </a:r>
          </a:p>
        </p:txBody>
      </p:sp>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dirty="0"/>
              <a:t>Model Improvement Principles</a:t>
            </a:r>
            <a:r>
              <a:rPr lang="en-US" sz="1600" dirty="0"/>
              <a:t>…Cont’d</a:t>
            </a:r>
            <a:endParaRPr lang="en-US" dirty="0"/>
          </a:p>
        </p:txBody>
      </p:sp>
    </p:spTree>
    <p:extLst>
      <p:ext uri="{BB962C8B-B14F-4D97-AF65-F5344CB8AC3E}">
        <p14:creationId xmlns:p14="http://schemas.microsoft.com/office/powerpoint/2010/main" val="4271546825"/>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dirty="0"/>
              <a:t>Model Improvement Principles</a:t>
            </a:r>
            <a:r>
              <a:rPr kumimoji="0" lang="en-US" sz="1600" b="0" i="0" u="none" strike="noStrike" kern="1200" cap="none" spc="-102" normalizeH="0" baseline="0" noProof="0" dirty="0">
                <a:ln w="3175">
                  <a:noFill/>
                </a:ln>
                <a:solidFill>
                  <a:srgbClr val="0078D7"/>
                </a:solidFill>
                <a:effectLst/>
                <a:uLnTx/>
                <a:uFillTx/>
                <a:latin typeface="Segoe UI Light"/>
                <a:ea typeface="+mn-ea"/>
                <a:cs typeface="Segoe UI" pitchFamily="34" charset="0"/>
              </a:rPr>
              <a:t> …Cont’d</a:t>
            </a:r>
            <a:endParaRPr lang="en-US" dirty="0"/>
          </a:p>
        </p:txBody>
      </p:sp>
      <p:pic>
        <p:nvPicPr>
          <p:cNvPr id="15" name="Picture 14" descr="A picture containing diagram&#10;&#10;Description automatically generated">
            <a:extLst>
              <a:ext uri="{FF2B5EF4-FFF2-40B4-BE49-F238E27FC236}">
                <a16:creationId xmlns:a16="http://schemas.microsoft.com/office/drawing/2014/main" id="{8B35CF89-4AA8-F3AB-A49C-EDF13DB570B9}"/>
              </a:ext>
            </a:extLst>
          </p:cNvPr>
          <p:cNvPicPr>
            <a:picLocks noChangeAspect="1"/>
          </p:cNvPicPr>
          <p:nvPr/>
        </p:nvPicPr>
        <p:blipFill>
          <a:blip r:embed="rId3"/>
          <a:stretch>
            <a:fillRect/>
          </a:stretch>
        </p:blipFill>
        <p:spPr>
          <a:xfrm>
            <a:off x="4313237" y="3748530"/>
            <a:ext cx="4191000" cy="2663581"/>
          </a:xfrm>
          <a:prstGeom prst="rect">
            <a:avLst/>
          </a:prstGeom>
        </p:spPr>
      </p:pic>
      <p:pic>
        <p:nvPicPr>
          <p:cNvPr id="17" name="Picture 16" descr="Chart&#10;&#10;Description automatically generated with medium confidence">
            <a:extLst>
              <a:ext uri="{FF2B5EF4-FFF2-40B4-BE49-F238E27FC236}">
                <a16:creationId xmlns:a16="http://schemas.microsoft.com/office/drawing/2014/main" id="{681B9205-7418-8BBE-8C41-E2FEC5DD368A}"/>
              </a:ext>
            </a:extLst>
          </p:cNvPr>
          <p:cNvPicPr>
            <a:picLocks noChangeAspect="1"/>
          </p:cNvPicPr>
          <p:nvPr/>
        </p:nvPicPr>
        <p:blipFill>
          <a:blip r:embed="rId4"/>
          <a:stretch>
            <a:fillRect/>
          </a:stretch>
        </p:blipFill>
        <p:spPr>
          <a:xfrm>
            <a:off x="755206" y="1516062"/>
            <a:ext cx="10926062" cy="2067641"/>
          </a:xfrm>
          <a:prstGeom prst="rect">
            <a:avLst/>
          </a:prstGeom>
        </p:spPr>
      </p:pic>
      <p:pic>
        <p:nvPicPr>
          <p:cNvPr id="21" name="Picture 20">
            <a:extLst>
              <a:ext uri="{FF2B5EF4-FFF2-40B4-BE49-F238E27FC236}">
                <a16:creationId xmlns:a16="http://schemas.microsoft.com/office/drawing/2014/main" id="{AC7D8171-BFE5-A57C-5AB2-22CA1C645DF5}"/>
              </a:ext>
            </a:extLst>
          </p:cNvPr>
          <p:cNvPicPr>
            <a:picLocks noChangeAspect="1"/>
          </p:cNvPicPr>
          <p:nvPr/>
        </p:nvPicPr>
        <p:blipFill>
          <a:blip r:embed="rId5"/>
          <a:stretch>
            <a:fillRect/>
          </a:stretch>
        </p:blipFill>
        <p:spPr>
          <a:xfrm>
            <a:off x="10782496" y="1155632"/>
            <a:ext cx="1379340" cy="327688"/>
          </a:xfrm>
          <a:prstGeom prst="rect">
            <a:avLst/>
          </a:prstGeom>
        </p:spPr>
      </p:pic>
      <p:pic>
        <p:nvPicPr>
          <p:cNvPr id="27" name="Picture 26">
            <a:extLst>
              <a:ext uri="{FF2B5EF4-FFF2-40B4-BE49-F238E27FC236}">
                <a16:creationId xmlns:a16="http://schemas.microsoft.com/office/drawing/2014/main" id="{B2282C5D-5B9D-5BF3-0F80-05188B8006B2}"/>
              </a:ext>
            </a:extLst>
          </p:cNvPr>
          <p:cNvPicPr>
            <a:picLocks noChangeAspect="1"/>
          </p:cNvPicPr>
          <p:nvPr/>
        </p:nvPicPr>
        <p:blipFill>
          <a:blip r:embed="rId6"/>
          <a:stretch>
            <a:fillRect/>
          </a:stretch>
        </p:blipFill>
        <p:spPr>
          <a:xfrm>
            <a:off x="2179637" y="3616445"/>
            <a:ext cx="1589684" cy="195381"/>
          </a:xfrm>
          <a:prstGeom prst="rect">
            <a:avLst/>
          </a:prstGeom>
        </p:spPr>
      </p:pic>
      <p:pic>
        <p:nvPicPr>
          <p:cNvPr id="29" name="Picture 28">
            <a:extLst>
              <a:ext uri="{FF2B5EF4-FFF2-40B4-BE49-F238E27FC236}">
                <a16:creationId xmlns:a16="http://schemas.microsoft.com/office/drawing/2014/main" id="{527C0B4E-00D2-02DB-F8C5-1D1AC8D2020C}"/>
              </a:ext>
            </a:extLst>
          </p:cNvPr>
          <p:cNvPicPr>
            <a:picLocks noChangeAspect="1"/>
          </p:cNvPicPr>
          <p:nvPr/>
        </p:nvPicPr>
        <p:blipFill>
          <a:blip r:embed="rId7"/>
          <a:stretch>
            <a:fillRect/>
          </a:stretch>
        </p:blipFill>
        <p:spPr>
          <a:xfrm>
            <a:off x="9571037" y="3580971"/>
            <a:ext cx="1602257" cy="227594"/>
          </a:xfrm>
          <a:prstGeom prst="rect">
            <a:avLst/>
          </a:prstGeom>
        </p:spPr>
      </p:pic>
    </p:spTree>
    <p:extLst>
      <p:ext uri="{BB962C8B-B14F-4D97-AF65-F5344CB8AC3E}">
        <p14:creationId xmlns:p14="http://schemas.microsoft.com/office/powerpoint/2010/main" val="2957285768"/>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665BD8-348F-4222-8816-1B96174002C2}"/>
              </a:ext>
            </a:extLst>
          </p:cNvPr>
          <p:cNvSpPr>
            <a:spLocks noGrp="1"/>
          </p:cNvSpPr>
          <p:nvPr>
            <p:ph type="body" sz="quarter" idx="10"/>
          </p:nvPr>
        </p:nvSpPr>
        <p:spPr>
          <a:xfrm>
            <a:off x="275481" y="1213174"/>
            <a:ext cx="11885514" cy="5362494"/>
          </a:xfrm>
        </p:spPr>
        <p:txBody>
          <a:bodyPr/>
          <a:lstStyle/>
          <a:p>
            <a:r>
              <a:rPr lang="en-US" sz="3672" dirty="0"/>
              <a:t>Avoid overfit and underfit models</a:t>
            </a:r>
          </a:p>
          <a:p>
            <a:r>
              <a:rPr lang="en-US" sz="3672" dirty="0"/>
              <a:t>Choose models that provide a balance between bias and variance</a:t>
            </a:r>
            <a:endParaRPr lang="en-US" sz="1273" dirty="0"/>
          </a:p>
          <a:p>
            <a:r>
              <a:rPr lang="en-US" sz="3672" dirty="0"/>
              <a:t>Test different models</a:t>
            </a:r>
          </a:p>
          <a:p>
            <a:r>
              <a:rPr lang="en-US" sz="3672" dirty="0"/>
              <a:t>Choose the right performance metric</a:t>
            </a:r>
          </a:p>
          <a:p>
            <a:r>
              <a:rPr lang="en-US" sz="3672" dirty="0"/>
              <a:t>Use model improvement techniques</a:t>
            </a:r>
          </a:p>
          <a:p>
            <a:pPr lvl="1"/>
            <a:r>
              <a:rPr lang="en-US" sz="2472" dirty="0"/>
              <a:t>Feature Selection</a:t>
            </a:r>
          </a:p>
          <a:p>
            <a:pPr lvl="1"/>
            <a:r>
              <a:rPr lang="en-US" sz="2472" dirty="0"/>
              <a:t>Regularization</a:t>
            </a:r>
          </a:p>
          <a:p>
            <a:pPr lvl="1"/>
            <a:r>
              <a:rPr lang="en-US" sz="2472" dirty="0"/>
              <a:t>Parameter Sweeping</a:t>
            </a:r>
          </a:p>
          <a:p>
            <a:pPr lvl="1"/>
            <a:r>
              <a:rPr lang="en-US" sz="2472" dirty="0"/>
              <a:t>Cross Validation</a:t>
            </a:r>
          </a:p>
        </p:txBody>
      </p:sp>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dirty="0"/>
              <a:t>Model Improvement Principles</a:t>
            </a:r>
            <a:r>
              <a:rPr lang="en-US" sz="2040" dirty="0"/>
              <a:t>… Cont’d</a:t>
            </a:r>
            <a:endParaRPr lang="en-US" dirty="0"/>
          </a:p>
        </p:txBody>
      </p:sp>
    </p:spTree>
    <p:extLst>
      <p:ext uri="{BB962C8B-B14F-4D97-AF65-F5344CB8AC3E}">
        <p14:creationId xmlns:p14="http://schemas.microsoft.com/office/powerpoint/2010/main" val="298802145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665BD8-348F-4222-8816-1B96174002C2}"/>
              </a:ext>
            </a:extLst>
          </p:cNvPr>
          <p:cNvSpPr>
            <a:spLocks noGrp="1"/>
          </p:cNvSpPr>
          <p:nvPr>
            <p:ph type="body" sz="quarter" idx="10"/>
          </p:nvPr>
        </p:nvSpPr>
        <p:spPr>
          <a:xfrm>
            <a:off x="275481" y="1213175"/>
            <a:ext cx="11885514" cy="5432321"/>
          </a:xfrm>
        </p:spPr>
        <p:txBody>
          <a:bodyPr/>
          <a:lstStyle/>
          <a:p>
            <a:r>
              <a:rPr lang="en-US" sz="3672" dirty="0"/>
              <a:t>Feature Selection</a:t>
            </a:r>
          </a:p>
          <a:p>
            <a:pPr lvl="1"/>
            <a:r>
              <a:rPr lang="en-US" sz="2472" dirty="0"/>
              <a:t>Find relative importance of features</a:t>
            </a:r>
          </a:p>
          <a:p>
            <a:pPr lvl="1"/>
            <a:r>
              <a:rPr lang="en-US" sz="2472" dirty="0"/>
              <a:t>Simpler models generalize and predict better</a:t>
            </a:r>
          </a:p>
          <a:p>
            <a:r>
              <a:rPr lang="en-US" sz="3672" dirty="0"/>
              <a:t>Regularization</a:t>
            </a:r>
          </a:p>
          <a:p>
            <a:pPr lvl="1"/>
            <a:r>
              <a:rPr lang="en-US" sz="2472" dirty="0"/>
              <a:t>Technique used to reduce overfitting by shrinking feature coefficients</a:t>
            </a:r>
          </a:p>
          <a:p>
            <a:r>
              <a:rPr lang="en-US" sz="3672" dirty="0"/>
              <a:t>Two regularization techniques:</a:t>
            </a:r>
          </a:p>
          <a:p>
            <a:pPr lvl="1"/>
            <a:r>
              <a:rPr lang="en-US" sz="2472" dirty="0"/>
              <a:t>L1 Regularization: </a:t>
            </a:r>
          </a:p>
          <a:p>
            <a:pPr lvl="2"/>
            <a:r>
              <a:rPr lang="en-US" sz="2072" dirty="0"/>
              <a:t>Shrinks coefficients of less important features to zero and removes them</a:t>
            </a:r>
          </a:p>
          <a:p>
            <a:pPr lvl="2"/>
            <a:r>
              <a:rPr lang="en-US" sz="2072" dirty="0"/>
              <a:t>Generates simpler models</a:t>
            </a:r>
          </a:p>
          <a:p>
            <a:pPr lvl="1"/>
            <a:r>
              <a:rPr lang="en-US" sz="2472" dirty="0"/>
              <a:t>L2 Regularization: </a:t>
            </a:r>
          </a:p>
          <a:p>
            <a:pPr lvl="2"/>
            <a:r>
              <a:rPr lang="en-US" sz="2072" dirty="0"/>
              <a:t>Shrinks parameters but does not remove them</a:t>
            </a:r>
          </a:p>
          <a:p>
            <a:pPr lvl="2"/>
            <a:r>
              <a:rPr lang="en-US" sz="2072" dirty="0"/>
              <a:t>Performs better when model depends on all features</a:t>
            </a:r>
          </a:p>
        </p:txBody>
      </p:sp>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dirty="0"/>
              <a:t>Model Improvement Methods</a:t>
            </a:r>
          </a:p>
        </p:txBody>
      </p:sp>
    </p:spTree>
    <p:extLst>
      <p:ext uri="{BB962C8B-B14F-4D97-AF65-F5344CB8AC3E}">
        <p14:creationId xmlns:p14="http://schemas.microsoft.com/office/powerpoint/2010/main" val="1234520840"/>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665BD8-348F-4222-8816-1B96174002C2}"/>
              </a:ext>
            </a:extLst>
          </p:cNvPr>
          <p:cNvSpPr>
            <a:spLocks noGrp="1"/>
          </p:cNvSpPr>
          <p:nvPr>
            <p:ph type="body" sz="quarter" idx="10"/>
          </p:nvPr>
        </p:nvSpPr>
        <p:spPr>
          <a:xfrm>
            <a:off x="275481" y="1213177"/>
            <a:ext cx="11885514" cy="3130011"/>
          </a:xfrm>
        </p:spPr>
        <p:txBody>
          <a:bodyPr/>
          <a:lstStyle/>
          <a:p>
            <a:r>
              <a:rPr lang="en-US" sz="3672" dirty="0"/>
              <a:t>Sweeping Model Parameters</a:t>
            </a:r>
          </a:p>
          <a:p>
            <a:pPr lvl="1"/>
            <a:r>
              <a:rPr lang="en-US" sz="2472" dirty="0"/>
              <a:t>Tests a model numerous times using different parameter values</a:t>
            </a:r>
          </a:p>
          <a:p>
            <a:pPr lvl="1"/>
            <a:r>
              <a:rPr lang="en-US" sz="2472" dirty="0"/>
              <a:t>Used to identify optimum values of parameters</a:t>
            </a:r>
          </a:p>
          <a:p>
            <a:pPr lvl="1"/>
            <a:r>
              <a:rPr lang="en-US" sz="2472" dirty="0"/>
              <a:t>Can show sensitivity of a model to certain parameters</a:t>
            </a:r>
          </a:p>
          <a:p>
            <a:pPr lvl="1"/>
            <a:r>
              <a:rPr lang="en-US" sz="2472" dirty="0"/>
              <a:t>Two options in Azure ML to sweep parameters</a:t>
            </a:r>
          </a:p>
          <a:p>
            <a:pPr lvl="2"/>
            <a:r>
              <a:rPr lang="en-US" sz="2072" dirty="0"/>
              <a:t>Sweep entire grid</a:t>
            </a:r>
          </a:p>
          <a:p>
            <a:pPr lvl="2"/>
            <a:r>
              <a:rPr lang="en-US" sz="2072" dirty="0"/>
              <a:t>Random sweep</a:t>
            </a:r>
          </a:p>
        </p:txBody>
      </p:sp>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dirty="0"/>
              <a:t>Model Improvement Methods</a:t>
            </a:r>
            <a:r>
              <a:rPr lang="en-US" sz="2040" dirty="0"/>
              <a:t>… Cont’d</a:t>
            </a:r>
            <a:endParaRPr lang="en-US" dirty="0"/>
          </a:p>
        </p:txBody>
      </p:sp>
    </p:spTree>
    <p:extLst>
      <p:ext uri="{BB962C8B-B14F-4D97-AF65-F5344CB8AC3E}">
        <p14:creationId xmlns:p14="http://schemas.microsoft.com/office/powerpoint/2010/main" val="3322763003"/>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665BD8-348F-4222-8816-1B96174002C2}"/>
              </a:ext>
            </a:extLst>
          </p:cNvPr>
          <p:cNvSpPr>
            <a:spLocks noGrp="1"/>
          </p:cNvSpPr>
          <p:nvPr>
            <p:ph type="body" sz="quarter" idx="10"/>
          </p:nvPr>
        </p:nvSpPr>
        <p:spPr>
          <a:xfrm>
            <a:off x="275481" y="1213177"/>
            <a:ext cx="11885514" cy="3268129"/>
          </a:xfrm>
        </p:spPr>
        <p:txBody>
          <a:bodyPr/>
          <a:lstStyle/>
          <a:p>
            <a:r>
              <a:rPr lang="en-US" sz="3672" dirty="0"/>
              <a:t>Cross-Validation</a:t>
            </a:r>
            <a:endParaRPr lang="en-US" sz="1273" dirty="0"/>
          </a:p>
          <a:p>
            <a:pPr lvl="1"/>
            <a:r>
              <a:rPr lang="en-US" sz="2472" dirty="0"/>
              <a:t>Used to determine if model is over-fitted</a:t>
            </a:r>
          </a:p>
          <a:p>
            <a:pPr lvl="1"/>
            <a:r>
              <a:rPr lang="en-US" sz="2472" dirty="0"/>
              <a:t>Divides data into multiple folds</a:t>
            </a:r>
          </a:p>
          <a:p>
            <a:pPr lvl="1"/>
            <a:r>
              <a:rPr lang="en-US" sz="2472" dirty="0"/>
              <a:t>Measures performance metrics in each fold</a:t>
            </a:r>
          </a:p>
          <a:p>
            <a:pPr lvl="1"/>
            <a:r>
              <a:rPr lang="en-US" sz="2472" dirty="0"/>
              <a:t>Computes the mean and standard deviation of the metrics across all folds</a:t>
            </a:r>
          </a:p>
          <a:p>
            <a:pPr lvl="1"/>
            <a:r>
              <a:rPr lang="en-US" sz="2472" dirty="0"/>
              <a:t>Small variations in metrics indicate a model that generalizes well</a:t>
            </a:r>
          </a:p>
          <a:p>
            <a:pPr lvl="1"/>
            <a:r>
              <a:rPr lang="en-US" sz="2472" dirty="0"/>
              <a:t>Computationally intensive</a:t>
            </a:r>
          </a:p>
        </p:txBody>
      </p:sp>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dirty="0"/>
              <a:t>Model Improvement Methods</a:t>
            </a:r>
            <a:r>
              <a:rPr lang="en-US" sz="2040" dirty="0"/>
              <a:t>… Cont’d</a:t>
            </a:r>
            <a:endParaRPr lang="en-US" dirty="0"/>
          </a:p>
        </p:txBody>
      </p:sp>
    </p:spTree>
    <p:extLst>
      <p:ext uri="{BB962C8B-B14F-4D97-AF65-F5344CB8AC3E}">
        <p14:creationId xmlns:p14="http://schemas.microsoft.com/office/powerpoint/2010/main" val="283734434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a:stretch>
            <a:fillRect/>
          </a:stretch>
        </p:blipFill>
        <p:spPr/>
      </p:pic>
      <p:sp>
        <p:nvSpPr>
          <p:cNvPr id="6" name="Title 1"/>
          <p:cNvSpPr>
            <a:spLocks noGrp="1"/>
          </p:cNvSpPr>
          <p:nvPr>
            <p:ph type="title"/>
          </p:nvPr>
        </p:nvSpPr>
        <p:spPr>
          <a:xfrm>
            <a:off x="38521" y="297316"/>
            <a:ext cx="5866568" cy="1286506"/>
          </a:xfrm>
        </p:spPr>
        <p:txBody>
          <a:bodyPr/>
          <a:lstStyle/>
          <a:p>
            <a:r>
              <a:rPr lang="en-US" sz="3978" dirty="0"/>
              <a:t>Demonstration: </a:t>
            </a:r>
            <a:r>
              <a:rPr lang="en-US" sz="3978" dirty="0">
                <a:solidFill>
                  <a:schemeClr val="accent3"/>
                </a:solidFill>
              </a:rPr>
              <a:t>Model Improvement</a:t>
            </a:r>
            <a:endParaRPr lang="en-US" sz="3978" dirty="0">
              <a:solidFill>
                <a:schemeClr val="accent3"/>
              </a:solidFill>
              <a:cs typeface="Segoe UI Light"/>
            </a:endParaRPr>
          </a:p>
        </p:txBody>
      </p:sp>
      <p:sp>
        <p:nvSpPr>
          <p:cNvPr id="7" name="Title 1"/>
          <p:cNvSpPr txBox="1">
            <a:spLocks/>
          </p:cNvSpPr>
          <p:nvPr/>
        </p:nvSpPr>
        <p:spPr>
          <a:xfrm>
            <a:off x="762598" y="2049462"/>
            <a:ext cx="5485621" cy="4339623"/>
          </a:xfrm>
          <a:prstGeom prst="rect">
            <a:avLst/>
          </a:prstGeom>
        </p:spPr>
        <p:txBody>
          <a:bodyPr vert="horz" wrap="square" lIns="146283" tIns="91427" rIns="146283" bIns="91427"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dirty="0">
                <a:solidFill>
                  <a:schemeClr val="tx1"/>
                </a:solidFill>
              </a:rPr>
              <a:t>Bias and Variance</a:t>
            </a:r>
          </a:p>
          <a:p>
            <a:endParaRPr lang="en-US" sz="2800" dirty="0">
              <a:solidFill>
                <a:schemeClr val="tx1"/>
              </a:solidFill>
            </a:endParaRPr>
          </a:p>
          <a:p>
            <a:r>
              <a:rPr lang="en-US" sz="2800" dirty="0">
                <a:solidFill>
                  <a:schemeClr val="tx1"/>
                </a:solidFill>
              </a:rPr>
              <a:t>Feature Selection</a:t>
            </a:r>
            <a:endParaRPr lang="ru-RU" sz="2800" dirty="0">
              <a:solidFill>
                <a:schemeClr val="tx1"/>
              </a:solidFill>
            </a:endParaRPr>
          </a:p>
          <a:p>
            <a:endParaRPr lang="ru-RU" sz="2800" dirty="0">
              <a:solidFill>
                <a:schemeClr val="tx1"/>
              </a:solidFill>
            </a:endParaRPr>
          </a:p>
          <a:p>
            <a:r>
              <a:rPr lang="en-US" sz="3200" dirty="0">
                <a:solidFill>
                  <a:schemeClr val="tx1"/>
                </a:solidFill>
              </a:rPr>
              <a:t>Regularization</a:t>
            </a:r>
            <a:endParaRPr lang="ru-RU" sz="3200" dirty="0">
              <a:solidFill>
                <a:schemeClr val="tx1"/>
              </a:solidFill>
            </a:endParaRPr>
          </a:p>
          <a:p>
            <a:endParaRPr lang="ru-RU" sz="3200" dirty="0">
              <a:solidFill>
                <a:schemeClr val="tx1"/>
              </a:solidFill>
            </a:endParaRPr>
          </a:p>
          <a:p>
            <a:r>
              <a:rPr lang="en-US" sz="3200" dirty="0">
                <a:solidFill>
                  <a:schemeClr val="tx1"/>
                </a:solidFill>
              </a:rPr>
              <a:t>Parameter Sweeping</a:t>
            </a:r>
            <a:endParaRPr lang="ru-RU" sz="3200" dirty="0">
              <a:solidFill>
                <a:schemeClr val="tx1"/>
              </a:solidFill>
            </a:endParaRPr>
          </a:p>
          <a:p>
            <a:endParaRPr lang="ru-RU" sz="3200" dirty="0">
              <a:solidFill>
                <a:schemeClr val="tx1"/>
              </a:solidFill>
            </a:endParaRPr>
          </a:p>
          <a:p>
            <a:r>
              <a:rPr lang="en-US" sz="3200" dirty="0">
                <a:solidFill>
                  <a:schemeClr val="tx1"/>
                </a:solidFill>
              </a:rPr>
              <a:t>Cross-Validation</a:t>
            </a:r>
          </a:p>
          <a:p>
            <a:endParaRPr lang="en-US" sz="2800" dirty="0">
              <a:solidFill>
                <a:schemeClr val="tx1"/>
              </a:solidFill>
            </a:endParaRPr>
          </a:p>
        </p:txBody>
      </p:sp>
    </p:spTree>
    <p:extLst>
      <p:ext uri="{BB962C8B-B14F-4D97-AF65-F5344CB8AC3E}">
        <p14:creationId xmlns:p14="http://schemas.microsoft.com/office/powerpoint/2010/main" val="2967638842"/>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dirty="0"/>
              <a:t>Data Science Life Cycle</a:t>
            </a:r>
          </a:p>
        </p:txBody>
      </p:sp>
      <p:sp>
        <p:nvSpPr>
          <p:cNvPr id="4" name="Rectangle 3">
            <a:extLst>
              <a:ext uri="{FF2B5EF4-FFF2-40B4-BE49-F238E27FC236}">
                <a16:creationId xmlns:a16="http://schemas.microsoft.com/office/drawing/2014/main" id="{98A5B1D4-1CCA-41BA-AA6B-451F16ADE66B}"/>
              </a:ext>
            </a:extLst>
          </p:cNvPr>
          <p:cNvSpPr/>
          <p:nvPr/>
        </p:nvSpPr>
        <p:spPr bwMode="auto">
          <a:xfrm>
            <a:off x="960437" y="1363662"/>
            <a:ext cx="1948579" cy="159867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a:r>
              <a:rPr lang="en-US" sz="2000" dirty="0"/>
              <a:t>Define Business Objectives</a:t>
            </a:r>
          </a:p>
        </p:txBody>
      </p:sp>
      <p:sp>
        <p:nvSpPr>
          <p:cNvPr id="5" name="Arrow: Right 4">
            <a:extLst>
              <a:ext uri="{FF2B5EF4-FFF2-40B4-BE49-F238E27FC236}">
                <a16:creationId xmlns:a16="http://schemas.microsoft.com/office/drawing/2014/main" id="{60AB5B19-5A7A-463E-B026-D01F7E94D051}"/>
              </a:ext>
            </a:extLst>
          </p:cNvPr>
          <p:cNvSpPr/>
          <p:nvPr/>
        </p:nvSpPr>
        <p:spPr bwMode="auto">
          <a:xfrm>
            <a:off x="2969934" y="1960146"/>
            <a:ext cx="441887" cy="373510"/>
          </a:xfrm>
          <a:prstGeom prst="rightArrow">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038DCE9E-FE41-4AB4-8CBB-F4A0F24A7DAC}"/>
              </a:ext>
            </a:extLst>
          </p:cNvPr>
          <p:cNvSpPr/>
          <p:nvPr/>
        </p:nvSpPr>
        <p:spPr bwMode="auto">
          <a:xfrm>
            <a:off x="3475037" y="1381124"/>
            <a:ext cx="1948579" cy="159867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r>
              <a:rPr lang="en-US" sz="2000" dirty="0"/>
              <a:t>Import Data</a:t>
            </a:r>
          </a:p>
        </p:txBody>
      </p:sp>
      <p:sp>
        <p:nvSpPr>
          <p:cNvPr id="7" name="Arrow: Right 6">
            <a:extLst>
              <a:ext uri="{FF2B5EF4-FFF2-40B4-BE49-F238E27FC236}">
                <a16:creationId xmlns:a16="http://schemas.microsoft.com/office/drawing/2014/main" id="{AAE33F34-65C8-45CE-A173-0F83EF3E0C27}"/>
              </a:ext>
            </a:extLst>
          </p:cNvPr>
          <p:cNvSpPr/>
          <p:nvPr/>
        </p:nvSpPr>
        <p:spPr bwMode="auto">
          <a:xfrm>
            <a:off x="5508704" y="1993705"/>
            <a:ext cx="441887" cy="373510"/>
          </a:xfrm>
          <a:prstGeom prst="rightArrow">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A131526F-DFDE-4447-89E8-0D306D445990}"/>
              </a:ext>
            </a:extLst>
          </p:cNvPr>
          <p:cNvSpPr/>
          <p:nvPr/>
        </p:nvSpPr>
        <p:spPr bwMode="auto">
          <a:xfrm>
            <a:off x="5989637" y="1381124"/>
            <a:ext cx="1948579" cy="159867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a:r>
              <a:rPr lang="en-US" sz="2000" dirty="0"/>
              <a:t>Initial Data Analysis</a:t>
            </a:r>
          </a:p>
        </p:txBody>
      </p:sp>
      <p:sp>
        <p:nvSpPr>
          <p:cNvPr id="9" name="Arrow: Right 8">
            <a:extLst>
              <a:ext uri="{FF2B5EF4-FFF2-40B4-BE49-F238E27FC236}">
                <a16:creationId xmlns:a16="http://schemas.microsoft.com/office/drawing/2014/main" id="{C69BB3B3-9FB4-4B03-8B6C-4466D1D32B77}"/>
              </a:ext>
            </a:extLst>
          </p:cNvPr>
          <p:cNvSpPr/>
          <p:nvPr/>
        </p:nvSpPr>
        <p:spPr bwMode="auto">
          <a:xfrm>
            <a:off x="7997899" y="1993705"/>
            <a:ext cx="441887" cy="373510"/>
          </a:xfrm>
          <a:prstGeom prst="rightArrow">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03F01240-782F-49D5-ABC9-81A8C0623E17}"/>
              </a:ext>
            </a:extLst>
          </p:cNvPr>
          <p:cNvSpPr/>
          <p:nvPr/>
        </p:nvSpPr>
        <p:spPr bwMode="auto">
          <a:xfrm>
            <a:off x="8541181" y="1398586"/>
            <a:ext cx="1948579" cy="159867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a:r>
              <a:rPr lang="en-US" sz="2000" dirty="0"/>
              <a:t>Clean Data</a:t>
            </a:r>
          </a:p>
        </p:txBody>
      </p:sp>
      <p:sp>
        <p:nvSpPr>
          <p:cNvPr id="11" name="Arrow: Right 10">
            <a:extLst>
              <a:ext uri="{FF2B5EF4-FFF2-40B4-BE49-F238E27FC236}">
                <a16:creationId xmlns:a16="http://schemas.microsoft.com/office/drawing/2014/main" id="{4905AFED-D76D-49E5-80E5-49EA8055BDB0}"/>
              </a:ext>
            </a:extLst>
          </p:cNvPr>
          <p:cNvSpPr/>
          <p:nvPr/>
        </p:nvSpPr>
        <p:spPr bwMode="auto">
          <a:xfrm rot="5400000">
            <a:off x="9287387" y="3236313"/>
            <a:ext cx="480141" cy="373510"/>
          </a:xfrm>
          <a:prstGeom prst="rightArrow">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Rectangle 11">
            <a:extLst>
              <a:ext uri="{FF2B5EF4-FFF2-40B4-BE49-F238E27FC236}">
                <a16:creationId xmlns:a16="http://schemas.microsoft.com/office/drawing/2014/main" id="{D48FD924-C481-452B-9DDE-7E41F08F8095}"/>
              </a:ext>
            </a:extLst>
          </p:cNvPr>
          <p:cNvSpPr/>
          <p:nvPr/>
        </p:nvSpPr>
        <p:spPr bwMode="auto">
          <a:xfrm>
            <a:off x="8553167" y="3848876"/>
            <a:ext cx="1948579" cy="159867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a:r>
              <a:rPr lang="en-US" sz="2000" dirty="0"/>
              <a:t>Create Model</a:t>
            </a:r>
          </a:p>
        </p:txBody>
      </p:sp>
      <p:sp>
        <p:nvSpPr>
          <p:cNvPr id="13" name="Arrow: Right 12">
            <a:extLst>
              <a:ext uri="{FF2B5EF4-FFF2-40B4-BE49-F238E27FC236}">
                <a16:creationId xmlns:a16="http://schemas.microsoft.com/office/drawing/2014/main" id="{F7145F09-0FC2-4E9C-BF5D-E81824B595C6}"/>
              </a:ext>
            </a:extLst>
          </p:cNvPr>
          <p:cNvSpPr/>
          <p:nvPr/>
        </p:nvSpPr>
        <p:spPr bwMode="auto">
          <a:xfrm rot="10800000">
            <a:off x="8024435" y="4440555"/>
            <a:ext cx="441887" cy="373510"/>
          </a:xfrm>
          <a:prstGeom prst="rightArrow">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Rectangle 13">
            <a:extLst>
              <a:ext uri="{FF2B5EF4-FFF2-40B4-BE49-F238E27FC236}">
                <a16:creationId xmlns:a16="http://schemas.microsoft.com/office/drawing/2014/main" id="{25B61AB5-7744-4301-B8FB-5A3B398AAA7B}"/>
              </a:ext>
            </a:extLst>
          </p:cNvPr>
          <p:cNvSpPr/>
          <p:nvPr/>
        </p:nvSpPr>
        <p:spPr bwMode="auto">
          <a:xfrm>
            <a:off x="6005370" y="3827973"/>
            <a:ext cx="1948579" cy="159867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a:r>
              <a:rPr lang="en-US" sz="2000" dirty="0"/>
              <a:t>Optimize Model</a:t>
            </a:r>
          </a:p>
        </p:txBody>
      </p:sp>
      <p:sp>
        <p:nvSpPr>
          <p:cNvPr id="15" name="Arrow: Right 14">
            <a:extLst>
              <a:ext uri="{FF2B5EF4-FFF2-40B4-BE49-F238E27FC236}">
                <a16:creationId xmlns:a16="http://schemas.microsoft.com/office/drawing/2014/main" id="{9151D569-0493-4CA8-917D-B17391643B7D}"/>
              </a:ext>
            </a:extLst>
          </p:cNvPr>
          <p:cNvSpPr/>
          <p:nvPr/>
        </p:nvSpPr>
        <p:spPr bwMode="auto">
          <a:xfrm rot="10800000">
            <a:off x="5476638" y="4308358"/>
            <a:ext cx="441887" cy="373510"/>
          </a:xfrm>
          <a:prstGeom prst="rightArrow">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110EC598-1F79-4010-8571-5A90056392E5}"/>
              </a:ext>
            </a:extLst>
          </p:cNvPr>
          <p:cNvSpPr/>
          <p:nvPr/>
        </p:nvSpPr>
        <p:spPr bwMode="auto">
          <a:xfrm>
            <a:off x="3457574" y="3848876"/>
            <a:ext cx="1948579" cy="159867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a:r>
              <a:rPr lang="en-US" sz="2000" dirty="0"/>
              <a:t>Evaluate Model</a:t>
            </a:r>
          </a:p>
        </p:txBody>
      </p:sp>
      <p:sp>
        <p:nvSpPr>
          <p:cNvPr id="17" name="Arrow: Right 16">
            <a:extLst>
              <a:ext uri="{FF2B5EF4-FFF2-40B4-BE49-F238E27FC236}">
                <a16:creationId xmlns:a16="http://schemas.microsoft.com/office/drawing/2014/main" id="{804D6928-609D-41BE-AC82-56738B850A38}"/>
              </a:ext>
            </a:extLst>
          </p:cNvPr>
          <p:cNvSpPr/>
          <p:nvPr/>
        </p:nvSpPr>
        <p:spPr bwMode="auto">
          <a:xfrm rot="10800000">
            <a:off x="2969934" y="4440555"/>
            <a:ext cx="441887" cy="373510"/>
          </a:xfrm>
          <a:prstGeom prst="rightArrow">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Arrow: Right 17">
            <a:extLst>
              <a:ext uri="{FF2B5EF4-FFF2-40B4-BE49-F238E27FC236}">
                <a16:creationId xmlns:a16="http://schemas.microsoft.com/office/drawing/2014/main" id="{4829F021-8374-45C5-9F6F-50263A60F8CF}"/>
              </a:ext>
            </a:extLst>
          </p:cNvPr>
          <p:cNvSpPr/>
          <p:nvPr/>
        </p:nvSpPr>
        <p:spPr bwMode="auto">
          <a:xfrm>
            <a:off x="5484818" y="4780727"/>
            <a:ext cx="441887" cy="373510"/>
          </a:xfrm>
          <a:prstGeom prst="rightArrow">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Rectangle 18">
            <a:extLst>
              <a:ext uri="{FF2B5EF4-FFF2-40B4-BE49-F238E27FC236}">
                <a16:creationId xmlns:a16="http://schemas.microsoft.com/office/drawing/2014/main" id="{A208F3F9-1409-4360-92AC-857E68F09715}"/>
              </a:ext>
            </a:extLst>
          </p:cNvPr>
          <p:cNvSpPr/>
          <p:nvPr/>
        </p:nvSpPr>
        <p:spPr bwMode="auto">
          <a:xfrm>
            <a:off x="960436" y="3848876"/>
            <a:ext cx="1948579" cy="159867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a:r>
              <a:rPr lang="en-US" sz="2000" dirty="0"/>
              <a:t>Deploy Model</a:t>
            </a:r>
          </a:p>
        </p:txBody>
      </p:sp>
    </p:spTree>
    <p:extLst>
      <p:ext uri="{BB962C8B-B14F-4D97-AF65-F5344CB8AC3E}">
        <p14:creationId xmlns:p14="http://schemas.microsoft.com/office/powerpoint/2010/main" val="948011469"/>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C1D166-7A1F-4F3F-9BA4-CF2CB8B84815}"/>
              </a:ext>
            </a:extLst>
          </p:cNvPr>
          <p:cNvSpPr>
            <a:spLocks noGrp="1"/>
          </p:cNvSpPr>
          <p:nvPr>
            <p:ph type="title"/>
          </p:nvPr>
        </p:nvSpPr>
        <p:spPr>
          <a:xfrm>
            <a:off x="37644" y="396398"/>
            <a:ext cx="5486399" cy="738664"/>
          </a:xfrm>
        </p:spPr>
        <p:txBody>
          <a:bodyPr/>
          <a:lstStyle/>
          <a:p>
            <a:r>
              <a:rPr lang="en-US" dirty="0">
                <a:gradFill>
                  <a:gsLst>
                    <a:gs pos="1250">
                      <a:srgbClr val="505050"/>
                    </a:gs>
                    <a:gs pos="100000">
                      <a:srgbClr val="505050"/>
                    </a:gs>
                  </a:gsLst>
                  <a:lin ang="5400000" scaled="0"/>
                </a:gradFill>
              </a:rPr>
              <a:t>Lab: </a:t>
            </a:r>
            <a:r>
              <a:rPr lang="en-US" dirty="0">
                <a:solidFill>
                  <a:srgbClr val="0078D7"/>
                </a:solidFill>
              </a:rPr>
              <a:t>Model Improvement</a:t>
            </a:r>
            <a:endParaRPr lang="en-US" dirty="0"/>
          </a:p>
        </p:txBody>
      </p:sp>
      <p:sp>
        <p:nvSpPr>
          <p:cNvPr id="4" name="Title 1">
            <a:extLst>
              <a:ext uri="{FF2B5EF4-FFF2-40B4-BE49-F238E27FC236}">
                <a16:creationId xmlns:a16="http://schemas.microsoft.com/office/drawing/2014/main" id="{39F3B317-C5A9-46E8-AA1C-9C4A5B509912}"/>
              </a:ext>
            </a:extLst>
          </p:cNvPr>
          <p:cNvSpPr txBox="1">
            <a:spLocks/>
          </p:cNvSpPr>
          <p:nvPr/>
        </p:nvSpPr>
        <p:spPr>
          <a:xfrm>
            <a:off x="228144" y="3268662"/>
            <a:ext cx="5486399" cy="1680460"/>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Use model improvement methods to optimize your model</a:t>
            </a:r>
          </a:p>
        </p:txBody>
      </p:sp>
    </p:spTree>
    <p:extLst>
      <p:ext uri="{BB962C8B-B14F-4D97-AF65-F5344CB8AC3E}">
        <p14:creationId xmlns:p14="http://schemas.microsoft.com/office/powerpoint/2010/main" val="260633509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C1D166-7A1F-4F3F-9BA4-CF2CB8B84815}"/>
              </a:ext>
            </a:extLst>
          </p:cNvPr>
          <p:cNvSpPr>
            <a:spLocks noGrp="1"/>
          </p:cNvSpPr>
          <p:nvPr>
            <p:ph type="title"/>
          </p:nvPr>
        </p:nvSpPr>
        <p:spPr>
          <a:xfrm>
            <a:off x="37644" y="296862"/>
            <a:ext cx="5486399" cy="1292662"/>
          </a:xfrm>
        </p:spPr>
        <p:txBody>
          <a:bodyPr/>
          <a:lstStyle/>
          <a:p>
            <a:r>
              <a:rPr lang="en-US" dirty="0">
                <a:gradFill>
                  <a:gsLst>
                    <a:gs pos="1250">
                      <a:srgbClr val="505050"/>
                    </a:gs>
                    <a:gs pos="100000">
                      <a:srgbClr val="505050"/>
                    </a:gs>
                  </a:gsLst>
                  <a:lin ang="5400000" scaled="0"/>
                </a:gradFill>
              </a:rPr>
              <a:t>Lab: </a:t>
            </a:r>
            <a:r>
              <a:rPr lang="en-US" dirty="0">
                <a:solidFill>
                  <a:srgbClr val="0078D7"/>
                </a:solidFill>
              </a:rPr>
              <a:t>Model Deployment</a:t>
            </a:r>
            <a:br>
              <a:rPr lang="ru-RU" dirty="0">
                <a:solidFill>
                  <a:srgbClr val="0078D7"/>
                </a:solidFill>
              </a:rPr>
            </a:br>
            <a:r>
              <a:rPr lang="ru-RU" dirty="0">
                <a:solidFill>
                  <a:srgbClr val="0078D7"/>
                </a:solidFill>
              </a:rPr>
              <a:t>(</a:t>
            </a:r>
            <a:r>
              <a:rPr lang="en-US" dirty="0">
                <a:solidFill>
                  <a:srgbClr val="0078D7"/>
                </a:solidFill>
              </a:rPr>
              <a:t>optional</a:t>
            </a:r>
            <a:r>
              <a:rPr lang="ru-RU" dirty="0">
                <a:solidFill>
                  <a:srgbClr val="0078D7"/>
                </a:solidFill>
              </a:rPr>
              <a:t>)</a:t>
            </a:r>
            <a:endParaRPr lang="en-US" dirty="0"/>
          </a:p>
        </p:txBody>
      </p:sp>
      <p:sp>
        <p:nvSpPr>
          <p:cNvPr id="4" name="Title 1">
            <a:extLst>
              <a:ext uri="{FF2B5EF4-FFF2-40B4-BE49-F238E27FC236}">
                <a16:creationId xmlns:a16="http://schemas.microsoft.com/office/drawing/2014/main" id="{39F3B317-C5A9-46E8-AA1C-9C4A5B509912}"/>
              </a:ext>
            </a:extLst>
          </p:cNvPr>
          <p:cNvSpPr txBox="1">
            <a:spLocks/>
          </p:cNvSpPr>
          <p:nvPr/>
        </p:nvSpPr>
        <p:spPr>
          <a:xfrm>
            <a:off x="228144" y="3268662"/>
            <a:ext cx="5486399" cy="1181862"/>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Operationalize your model</a:t>
            </a:r>
          </a:p>
          <a:p>
            <a:r>
              <a:rPr lang="en-US" sz="3600" dirty="0">
                <a:solidFill>
                  <a:schemeClr val="tx1"/>
                </a:solidFill>
              </a:rPr>
              <a:t>(optional)</a:t>
            </a:r>
          </a:p>
        </p:txBody>
      </p:sp>
    </p:spTree>
    <p:extLst>
      <p:ext uri="{BB962C8B-B14F-4D97-AF65-F5344CB8AC3E}">
        <p14:creationId xmlns:p14="http://schemas.microsoft.com/office/powerpoint/2010/main" val="168808712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665BD8-348F-4222-8816-1B96174002C2}"/>
              </a:ext>
            </a:extLst>
          </p:cNvPr>
          <p:cNvSpPr>
            <a:spLocks noGrp="1"/>
          </p:cNvSpPr>
          <p:nvPr>
            <p:ph type="body" sz="quarter" idx="10"/>
          </p:nvPr>
        </p:nvSpPr>
        <p:spPr>
          <a:xfrm>
            <a:off x="275481" y="1213175"/>
            <a:ext cx="11885514" cy="2991893"/>
          </a:xfrm>
        </p:spPr>
        <p:txBody>
          <a:bodyPr/>
          <a:lstStyle/>
          <a:p>
            <a:r>
              <a:rPr lang="en-US" sz="3672"/>
              <a:t>Two methods to describe a variable</a:t>
            </a:r>
          </a:p>
          <a:p>
            <a:pPr lvl="1"/>
            <a:r>
              <a:rPr lang="en-US" sz="2472"/>
              <a:t>Summary/descriptive statistics</a:t>
            </a:r>
          </a:p>
          <a:p>
            <a:pPr lvl="2"/>
            <a:r>
              <a:rPr lang="en-US" sz="2072"/>
              <a:t>Quantitatively describe features of a data set</a:t>
            </a:r>
          </a:p>
          <a:p>
            <a:pPr lvl="2"/>
            <a:r>
              <a:rPr lang="en-US" sz="2072"/>
              <a:t>Mean, median, standard deviation, etc.</a:t>
            </a:r>
          </a:p>
          <a:p>
            <a:pPr lvl="1"/>
            <a:r>
              <a:rPr lang="en-US" sz="2472"/>
              <a:t>Visualization</a:t>
            </a:r>
          </a:p>
          <a:p>
            <a:pPr lvl="2"/>
            <a:r>
              <a:rPr lang="en-US" sz="2072"/>
              <a:t>Qualitatively describe features of data sets</a:t>
            </a:r>
          </a:p>
          <a:p>
            <a:pPr lvl="2"/>
            <a:r>
              <a:rPr lang="en-US" sz="2072"/>
              <a:t>Histograms, box plots, etc.</a:t>
            </a:r>
          </a:p>
        </p:txBody>
      </p:sp>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a:t>Describing Variables</a:t>
            </a:r>
          </a:p>
        </p:txBody>
      </p:sp>
    </p:spTree>
    <p:extLst>
      <p:ext uri="{BB962C8B-B14F-4D97-AF65-F5344CB8AC3E}">
        <p14:creationId xmlns:p14="http://schemas.microsoft.com/office/powerpoint/2010/main" val="281042430"/>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D49E122-36FE-4E80-89A0-294C6E71DCFD}"/>
              </a:ext>
            </a:extLst>
          </p:cNvPr>
          <p:cNvSpPr txBox="1">
            <a:spLocks/>
          </p:cNvSpPr>
          <p:nvPr/>
        </p:nvSpPr>
        <p:spPr>
          <a:xfrm>
            <a:off x="155456" y="310869"/>
            <a:ext cx="11659195" cy="69945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sz="4000"/>
              <a:t>Knowledge Check</a:t>
            </a:r>
            <a:endParaRPr lang="en-US" sz="3999"/>
          </a:p>
        </p:txBody>
      </p:sp>
      <p:sp>
        <p:nvSpPr>
          <p:cNvPr id="4" name="Text Placeholder 1">
            <a:extLst>
              <a:ext uri="{FF2B5EF4-FFF2-40B4-BE49-F238E27FC236}">
                <a16:creationId xmlns:a16="http://schemas.microsoft.com/office/drawing/2014/main" id="{E0ACE365-D6E6-4E25-88B7-FEE6FBF4100F}"/>
              </a:ext>
            </a:extLst>
          </p:cNvPr>
          <p:cNvSpPr txBox="1">
            <a:spLocks/>
          </p:cNvSpPr>
          <p:nvPr/>
        </p:nvSpPr>
        <p:spPr>
          <a:xfrm>
            <a:off x="274638" y="1212850"/>
            <a:ext cx="11887200" cy="426561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505050"/>
                </a:solidFill>
                <a:latin typeface="+mj-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505050"/>
                </a:solidFill>
                <a:latin typeface="+mj-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j-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dirty="0"/>
              <a:t>What is an overfit model and why should it be avoided?</a:t>
            </a:r>
          </a:p>
          <a:p>
            <a:pPr>
              <a:defRPr/>
            </a:pPr>
            <a:r>
              <a:rPr lang="en-US" dirty="0"/>
              <a:t>Which model improvement methods can identify less important features?</a:t>
            </a:r>
          </a:p>
          <a:p>
            <a:pPr>
              <a:defRPr/>
            </a:pPr>
            <a:r>
              <a:rPr lang="en-US" dirty="0"/>
              <a:t>What is the preferred model improvement method when all features are important?</a:t>
            </a:r>
          </a:p>
          <a:p>
            <a:pPr>
              <a:defRPr/>
            </a:pPr>
            <a:r>
              <a:rPr lang="en-US" dirty="0"/>
              <a:t>What are Azure ML options for parameter sweeping?</a:t>
            </a:r>
          </a:p>
          <a:p>
            <a:pPr>
              <a:defRPr/>
            </a:pPr>
            <a:r>
              <a:rPr lang="en-US" dirty="0"/>
              <a:t>How do you interpret results of cross-validating a model?</a:t>
            </a:r>
          </a:p>
          <a:p>
            <a:pPr>
              <a:defRPr/>
            </a:pPr>
            <a:endParaRPr lang="en-US" dirty="0"/>
          </a:p>
        </p:txBody>
      </p:sp>
      <p:grpSp>
        <p:nvGrpSpPr>
          <p:cNvPr id="5" name="Group 4">
            <a:extLst>
              <a:ext uri="{FF2B5EF4-FFF2-40B4-BE49-F238E27FC236}">
                <a16:creationId xmlns:a16="http://schemas.microsoft.com/office/drawing/2014/main" id="{D1F34A04-8376-43B7-80EB-A19547F7E242}"/>
              </a:ext>
            </a:extLst>
          </p:cNvPr>
          <p:cNvGrpSpPr/>
          <p:nvPr/>
        </p:nvGrpSpPr>
        <p:grpSpPr>
          <a:xfrm>
            <a:off x="0" y="6088062"/>
            <a:ext cx="12390437" cy="708571"/>
            <a:chOff x="0" y="6242163"/>
            <a:chExt cx="12436475" cy="752362"/>
          </a:xfrm>
        </p:grpSpPr>
        <p:pic>
          <p:nvPicPr>
            <p:cNvPr id="6" name="Picture 5">
              <a:extLst>
                <a:ext uri="{FF2B5EF4-FFF2-40B4-BE49-F238E27FC236}">
                  <a16:creationId xmlns:a16="http://schemas.microsoft.com/office/drawing/2014/main" id="{4FFF24FF-469C-4638-B4D4-F4ED73FBDB4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47480"/>
            <a:stretch/>
          </p:blipFill>
          <p:spPr>
            <a:xfrm>
              <a:off x="9820899" y="6242163"/>
              <a:ext cx="2615576" cy="752362"/>
            </a:xfrm>
            <a:prstGeom prst="rect">
              <a:avLst/>
            </a:prstGeom>
          </p:spPr>
        </p:pic>
        <p:grpSp>
          <p:nvGrpSpPr>
            <p:cNvPr id="7" name="Group 6">
              <a:extLst>
                <a:ext uri="{FF2B5EF4-FFF2-40B4-BE49-F238E27FC236}">
                  <a16:creationId xmlns:a16="http://schemas.microsoft.com/office/drawing/2014/main" id="{0F282A3B-C2C2-476B-8788-1A423719DF8C}"/>
                </a:ext>
              </a:extLst>
            </p:cNvPr>
            <p:cNvGrpSpPr/>
            <p:nvPr/>
          </p:nvGrpSpPr>
          <p:grpSpPr>
            <a:xfrm>
              <a:off x="0" y="6242163"/>
              <a:ext cx="10544331" cy="752362"/>
              <a:chOff x="0" y="6242163"/>
              <a:chExt cx="10544331" cy="752362"/>
            </a:xfrm>
          </p:grpSpPr>
          <p:pic>
            <p:nvPicPr>
              <p:cNvPr id="8" name="Picture 7">
                <a:extLst>
                  <a:ext uri="{FF2B5EF4-FFF2-40B4-BE49-F238E27FC236}">
                    <a16:creationId xmlns:a16="http://schemas.microsoft.com/office/drawing/2014/main" id="{FC9866AD-1D16-4CEE-B246-DD5836A3D6F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47480"/>
              <a:stretch/>
            </p:blipFill>
            <p:spPr>
              <a:xfrm>
                <a:off x="6771546" y="6242163"/>
                <a:ext cx="2615576" cy="752362"/>
              </a:xfrm>
              <a:prstGeom prst="rect">
                <a:avLst/>
              </a:prstGeom>
            </p:spPr>
          </p:pic>
          <p:pic>
            <p:nvPicPr>
              <p:cNvPr id="9" name="Picture 8">
                <a:extLst>
                  <a:ext uri="{FF2B5EF4-FFF2-40B4-BE49-F238E27FC236}">
                    <a16:creationId xmlns:a16="http://schemas.microsoft.com/office/drawing/2014/main" id="{1851A4C5-B6CC-4B6B-9591-B78D7B6F030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30615"/>
              <a:stretch/>
            </p:blipFill>
            <p:spPr>
              <a:xfrm>
                <a:off x="9217061" y="6490139"/>
                <a:ext cx="1327270" cy="504386"/>
              </a:xfrm>
              <a:prstGeom prst="rect">
                <a:avLst/>
              </a:prstGeom>
            </p:spPr>
          </p:pic>
          <p:pic>
            <p:nvPicPr>
              <p:cNvPr id="10" name="Picture 9">
                <a:extLst>
                  <a:ext uri="{FF2B5EF4-FFF2-40B4-BE49-F238E27FC236}">
                    <a16:creationId xmlns:a16="http://schemas.microsoft.com/office/drawing/2014/main" id="{D5DE648F-17A9-4A16-9EE6-72D58D2AF0E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30615"/>
              <a:stretch/>
            </p:blipFill>
            <p:spPr>
              <a:xfrm>
                <a:off x="2951613" y="6490139"/>
                <a:ext cx="1327270" cy="504386"/>
              </a:xfrm>
              <a:prstGeom prst="rect">
                <a:avLst/>
              </a:prstGeom>
            </p:spPr>
          </p:pic>
          <p:pic>
            <p:nvPicPr>
              <p:cNvPr id="11" name="Picture 10">
                <a:extLst>
                  <a:ext uri="{FF2B5EF4-FFF2-40B4-BE49-F238E27FC236}">
                    <a16:creationId xmlns:a16="http://schemas.microsoft.com/office/drawing/2014/main" id="{47074DEF-F251-4D1B-94FC-76F910A5886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47480"/>
              <a:stretch/>
            </p:blipFill>
            <p:spPr>
              <a:xfrm>
                <a:off x="3639670" y="6242163"/>
                <a:ext cx="2615576" cy="752362"/>
              </a:xfrm>
              <a:prstGeom prst="rect">
                <a:avLst/>
              </a:prstGeom>
            </p:spPr>
          </p:pic>
          <p:pic>
            <p:nvPicPr>
              <p:cNvPr id="12" name="Picture 11">
                <a:extLst>
                  <a:ext uri="{FF2B5EF4-FFF2-40B4-BE49-F238E27FC236}">
                    <a16:creationId xmlns:a16="http://schemas.microsoft.com/office/drawing/2014/main" id="{FB10444B-7D46-43B7-A9AB-109AED5B511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30615"/>
              <a:stretch/>
            </p:blipFill>
            <p:spPr>
              <a:xfrm>
                <a:off x="0" y="6490139"/>
                <a:ext cx="1327270" cy="504386"/>
              </a:xfrm>
              <a:prstGeom prst="rect">
                <a:avLst/>
              </a:prstGeom>
            </p:spPr>
          </p:pic>
          <p:pic>
            <p:nvPicPr>
              <p:cNvPr id="13" name="Picture 12">
                <a:extLst>
                  <a:ext uri="{FF2B5EF4-FFF2-40B4-BE49-F238E27FC236}">
                    <a16:creationId xmlns:a16="http://schemas.microsoft.com/office/drawing/2014/main" id="{1CDF38E6-F3D9-4EB7-AE58-42EE23EB99D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47480"/>
              <a:stretch/>
            </p:blipFill>
            <p:spPr>
              <a:xfrm>
                <a:off x="603838" y="6242163"/>
                <a:ext cx="2615576" cy="752362"/>
              </a:xfrm>
              <a:prstGeom prst="rect">
                <a:avLst/>
              </a:prstGeom>
            </p:spPr>
          </p:pic>
          <p:pic>
            <p:nvPicPr>
              <p:cNvPr id="14" name="Picture 13">
                <a:extLst>
                  <a:ext uri="{FF2B5EF4-FFF2-40B4-BE49-F238E27FC236}">
                    <a16:creationId xmlns:a16="http://schemas.microsoft.com/office/drawing/2014/main" id="{440A0DDD-66F6-4B57-BEFC-9CD06BA13B9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30615"/>
              <a:stretch/>
            </p:blipFill>
            <p:spPr>
              <a:xfrm>
                <a:off x="6167708" y="6490139"/>
                <a:ext cx="1327270" cy="504386"/>
              </a:xfrm>
              <a:prstGeom prst="rect">
                <a:avLst/>
              </a:prstGeom>
            </p:spPr>
          </p:pic>
        </p:grpSp>
      </p:grpSp>
      <p:sp>
        <p:nvSpPr>
          <p:cNvPr id="15" name="Rectangle 14">
            <a:extLst>
              <a:ext uri="{FF2B5EF4-FFF2-40B4-BE49-F238E27FC236}">
                <a16:creationId xmlns:a16="http://schemas.microsoft.com/office/drawing/2014/main" id="{0D8B74EC-CCE3-4733-A874-4934F956FC63}"/>
              </a:ext>
            </a:extLst>
          </p:cNvPr>
          <p:cNvSpPr/>
          <p:nvPr/>
        </p:nvSpPr>
        <p:spPr bwMode="auto">
          <a:xfrm>
            <a:off x="0" y="6806198"/>
            <a:ext cx="12435610" cy="196264"/>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22341258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3D070B-1559-495E-9C35-5099C4CE4183}"/>
              </a:ext>
            </a:extLst>
          </p:cNvPr>
          <p:cNvSpPr>
            <a:spLocks noGrp="1"/>
          </p:cNvSpPr>
          <p:nvPr>
            <p:ph type="title"/>
          </p:nvPr>
        </p:nvSpPr>
        <p:spPr/>
        <p:txBody>
          <a:bodyPr/>
          <a:lstStyle/>
          <a:p>
            <a:r>
              <a:rPr lang="en-US" dirty="0">
                <a:solidFill>
                  <a:schemeClr val="accent3"/>
                </a:solidFill>
              </a:rPr>
              <a:t>Module Summary</a:t>
            </a:r>
            <a:endParaRPr lang="en-US" sz="4000" dirty="0">
              <a:solidFill>
                <a:schemeClr val="accent3"/>
              </a:solidFill>
            </a:endParaRPr>
          </a:p>
        </p:txBody>
      </p:sp>
      <p:sp>
        <p:nvSpPr>
          <p:cNvPr id="5" name="Rectangle 4">
            <a:extLst>
              <a:ext uri="{FF2B5EF4-FFF2-40B4-BE49-F238E27FC236}">
                <a16:creationId xmlns:a16="http://schemas.microsoft.com/office/drawing/2014/main" id="{51990F80-0C36-4592-9C20-200BB8FD2009}"/>
              </a:ext>
            </a:extLst>
          </p:cNvPr>
          <p:cNvSpPr/>
          <p:nvPr/>
        </p:nvSpPr>
        <p:spPr bwMode="auto">
          <a:xfrm>
            <a:off x="503238" y="1592262"/>
            <a:ext cx="11429999" cy="742613"/>
          </a:xfrm>
          <a:prstGeom prst="rect">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2400" dirty="0">
                <a:latin typeface="+mj-lt"/>
              </a:rPr>
              <a:t>Initial Data Analysis</a:t>
            </a:r>
          </a:p>
        </p:txBody>
      </p:sp>
      <p:sp>
        <p:nvSpPr>
          <p:cNvPr id="6" name="Rectangle 5">
            <a:extLst>
              <a:ext uri="{FF2B5EF4-FFF2-40B4-BE49-F238E27FC236}">
                <a16:creationId xmlns:a16="http://schemas.microsoft.com/office/drawing/2014/main" id="{D3E89E75-62D4-41C7-A866-A46E4A85378F}"/>
              </a:ext>
            </a:extLst>
          </p:cNvPr>
          <p:cNvSpPr/>
          <p:nvPr/>
        </p:nvSpPr>
        <p:spPr bwMode="auto">
          <a:xfrm>
            <a:off x="503237" y="2430462"/>
            <a:ext cx="11429999" cy="742613"/>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2400" dirty="0">
                <a:latin typeface="+mj-lt"/>
              </a:rPr>
              <a:t>Data Cleaning and Feature Engineering</a:t>
            </a:r>
          </a:p>
        </p:txBody>
      </p:sp>
      <p:sp>
        <p:nvSpPr>
          <p:cNvPr id="7" name="Rectangle 6">
            <a:extLst>
              <a:ext uri="{FF2B5EF4-FFF2-40B4-BE49-F238E27FC236}">
                <a16:creationId xmlns:a16="http://schemas.microsoft.com/office/drawing/2014/main" id="{0526DFA7-2A1C-4370-8A4F-EAB2D7CEB3AC}"/>
              </a:ext>
            </a:extLst>
          </p:cNvPr>
          <p:cNvSpPr/>
          <p:nvPr/>
        </p:nvSpPr>
        <p:spPr bwMode="auto">
          <a:xfrm>
            <a:off x="503237" y="3268662"/>
            <a:ext cx="11429999" cy="742613"/>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2400" dirty="0">
                <a:latin typeface="+mj-lt"/>
              </a:rPr>
              <a:t>Model Improvement</a:t>
            </a:r>
          </a:p>
        </p:txBody>
      </p:sp>
    </p:spTree>
    <p:extLst>
      <p:ext uri="{BB962C8B-B14F-4D97-AF65-F5344CB8AC3E}">
        <p14:creationId xmlns:p14="http://schemas.microsoft.com/office/powerpoint/2010/main" val="4116744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65665BD8-348F-4222-8816-1B96174002C2}"/>
                  </a:ext>
                </a:extLst>
              </p:cNvPr>
              <p:cNvSpPr>
                <a:spLocks noGrp="1"/>
              </p:cNvSpPr>
              <p:nvPr>
                <p:ph type="body" sz="quarter" idx="10"/>
              </p:nvPr>
            </p:nvSpPr>
            <p:spPr>
              <a:xfrm>
                <a:off x="275481" y="1213175"/>
                <a:ext cx="9351583" cy="4121816"/>
              </a:xfrm>
            </p:spPr>
            <p:txBody>
              <a:bodyPr/>
              <a:lstStyle/>
              <a:p>
                <a:r>
                  <a:rPr lang="en-US" sz="3672" dirty="0"/>
                  <a:t>Mean</a:t>
                </a:r>
              </a:p>
              <a:p>
                <a:pPr lvl="1"/>
                <a:r>
                  <a:rPr lang="en-US" sz="2472" dirty="0"/>
                  <a:t>Average of a variable</a:t>
                </a:r>
              </a:p>
              <a:p>
                <a:pPr lvl="1"/>
                <a:r>
                  <a:rPr lang="en-US" sz="2472" dirty="0"/>
                  <a:t>Impacted by outliers</a:t>
                </a:r>
              </a:p>
              <a:p>
                <a:pPr marL="342834" lvl="1" indent="0">
                  <a:buNone/>
                </a:pPr>
                <a:endParaRPr lang="en-US" sz="2472" dirty="0"/>
              </a:p>
              <a:p>
                <a:pPr marL="342834" lvl="1" indent="0">
                  <a:buNone/>
                </a:pPr>
                <a:r>
                  <a:rPr lang="en-US" sz="2472" b="1" dirty="0">
                    <a:solidFill>
                      <a:srgbClr val="0070C0"/>
                    </a:solidFill>
                    <a:latin typeface="+mn-lt"/>
                  </a:rPr>
                  <a:t>	X = {1, 3, 3, 4, 5, 8, 9}</a:t>
                </a:r>
              </a:p>
              <a:p>
                <a:pPr marL="342834" lvl="1" indent="0">
                  <a:buNone/>
                </a:pPr>
                <a:r>
                  <a:rPr lang="en-US" sz="2472" b="1" dirty="0">
                    <a:solidFill>
                      <a:srgbClr val="0070C0"/>
                    </a:solidFill>
                    <a:latin typeface="+mn-lt"/>
                  </a:rPr>
                  <a:t>	</a:t>
                </a:r>
                <a14:m>
                  <m:oMath xmlns:m="http://schemas.openxmlformats.org/officeDocument/2006/math">
                    <m:acc>
                      <m:accPr>
                        <m:chr m:val="̅"/>
                        <m:ctrlPr>
                          <a:rPr lang="en-US" sz="2472" b="1" i="1">
                            <a:solidFill>
                              <a:srgbClr val="0070C0"/>
                            </a:solidFill>
                            <a:latin typeface="Cambria Math" panose="02040503050406030204" pitchFamily="18" charset="0"/>
                          </a:rPr>
                        </m:ctrlPr>
                      </m:accPr>
                      <m:e>
                        <m:r>
                          <a:rPr lang="en-US" sz="2472" b="1" i="1">
                            <a:solidFill>
                              <a:srgbClr val="0070C0"/>
                            </a:solidFill>
                            <a:latin typeface="Cambria Math" panose="02040503050406030204" pitchFamily="18" charset="0"/>
                          </a:rPr>
                          <m:t>𝑿</m:t>
                        </m:r>
                      </m:e>
                    </m:acc>
                    <m:r>
                      <a:rPr lang="en-US" sz="2472" b="1" i="1">
                        <a:solidFill>
                          <a:srgbClr val="0070C0"/>
                        </a:solidFill>
                        <a:latin typeface="Cambria Math" panose="02040503050406030204" pitchFamily="18" charset="0"/>
                      </a:rPr>
                      <m:t> </m:t>
                    </m:r>
                  </m:oMath>
                </a14:m>
                <a:r>
                  <a:rPr lang="en-US" sz="2472" b="1" dirty="0">
                    <a:solidFill>
                      <a:srgbClr val="0070C0"/>
                    </a:solidFill>
                    <a:latin typeface="+mn-lt"/>
                  </a:rPr>
                  <a:t>= (sum of numbers)/(count of numbers)</a:t>
                </a:r>
              </a:p>
              <a:p>
                <a:pPr marL="342834" lvl="1" indent="0">
                  <a:buNone/>
                </a:pPr>
                <a:r>
                  <a:rPr lang="en-US" sz="2472" b="1" dirty="0">
                    <a:solidFill>
                      <a:srgbClr val="0070C0"/>
                    </a:solidFill>
                    <a:latin typeface="+mn-lt"/>
                  </a:rPr>
                  <a:t>	        = (2 + 3 + 5 + 6 + 8 + 9 + 9) / 7</a:t>
                </a:r>
              </a:p>
              <a:p>
                <a:pPr marL="342834" lvl="1" indent="0">
                  <a:buNone/>
                </a:pPr>
                <a:r>
                  <a:rPr lang="en-US" sz="2472" b="1" dirty="0">
                    <a:solidFill>
                      <a:srgbClr val="0070C0"/>
                    </a:solidFill>
                    <a:latin typeface="+mn-lt"/>
                  </a:rPr>
                  <a:t>	        = 6</a:t>
                </a:r>
              </a:p>
              <a:p>
                <a:pPr marL="342834" lvl="1" indent="0">
                  <a:buNone/>
                </a:pPr>
                <a:endParaRPr lang="en-US" sz="2472" b="1" dirty="0">
                  <a:solidFill>
                    <a:srgbClr val="0070C0"/>
                  </a:solidFill>
                  <a:latin typeface="+mn-lt"/>
                </a:endParaRPr>
              </a:p>
            </p:txBody>
          </p:sp>
        </mc:Choice>
        <mc:Fallback xmlns="">
          <p:sp>
            <p:nvSpPr>
              <p:cNvPr id="2" name="Text Placeholder 1">
                <a:extLst>
                  <a:ext uri="{FF2B5EF4-FFF2-40B4-BE49-F238E27FC236}">
                    <a16:creationId xmlns:a16="http://schemas.microsoft.com/office/drawing/2014/main" id="{65665BD8-348F-4222-8816-1B96174002C2}"/>
                  </a:ext>
                </a:extLst>
              </p:cNvPr>
              <p:cNvSpPr>
                <a:spLocks noGrp="1" noRot="1" noChangeAspect="1" noMove="1" noResize="1" noEditPoints="1" noAdjustHandles="1" noChangeArrowheads="1" noChangeShapeType="1" noTextEdit="1"/>
              </p:cNvSpPr>
              <p:nvPr>
                <p:ph type="body" sz="quarter" idx="10"/>
              </p:nvPr>
            </p:nvSpPr>
            <p:spPr>
              <a:xfrm>
                <a:off x="275481" y="1213175"/>
                <a:ext cx="9351583" cy="4121816"/>
              </a:xfrm>
              <a:blipFill>
                <a:blip r:embed="rId3"/>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a:t>Summary Statistics</a:t>
            </a:r>
          </a:p>
        </p:txBody>
      </p:sp>
    </p:spTree>
    <p:extLst>
      <p:ext uri="{BB962C8B-B14F-4D97-AF65-F5344CB8AC3E}">
        <p14:creationId xmlns:p14="http://schemas.microsoft.com/office/powerpoint/2010/main" val="23282040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665BD8-348F-4222-8816-1B96174002C2}"/>
              </a:ext>
            </a:extLst>
          </p:cNvPr>
          <p:cNvSpPr>
            <a:spLocks noGrp="1"/>
          </p:cNvSpPr>
          <p:nvPr>
            <p:ph type="body" sz="quarter" idx="10"/>
          </p:nvPr>
        </p:nvSpPr>
        <p:spPr>
          <a:xfrm>
            <a:off x="275481" y="1213174"/>
            <a:ext cx="6504422" cy="4650760"/>
          </a:xfrm>
        </p:spPr>
        <p:txBody>
          <a:bodyPr/>
          <a:lstStyle/>
          <a:p>
            <a:r>
              <a:rPr lang="en-US" sz="3672" dirty="0"/>
              <a:t>Median</a:t>
            </a:r>
          </a:p>
          <a:p>
            <a:pPr lvl="1"/>
            <a:r>
              <a:rPr lang="en-US" sz="2472" dirty="0"/>
              <a:t>Middle point of a sorted data set</a:t>
            </a:r>
          </a:p>
          <a:p>
            <a:pPr lvl="1"/>
            <a:r>
              <a:rPr lang="en-US" sz="2472" dirty="0"/>
              <a:t>Not impacted by outliers</a:t>
            </a:r>
          </a:p>
          <a:p>
            <a:r>
              <a:rPr lang="en-US" sz="3672" dirty="0"/>
              <a:t>Mode</a:t>
            </a:r>
          </a:p>
          <a:p>
            <a:pPr lvl="1"/>
            <a:r>
              <a:rPr lang="en-US" sz="2472" dirty="0"/>
              <a:t> Number that appears most frequently</a:t>
            </a:r>
          </a:p>
          <a:p>
            <a:r>
              <a:rPr lang="en-US" sz="3672" dirty="0"/>
              <a:t>Min</a:t>
            </a:r>
          </a:p>
          <a:p>
            <a:pPr lvl="1"/>
            <a:r>
              <a:rPr lang="en-US" sz="2472" dirty="0"/>
              <a:t>Smallest value</a:t>
            </a:r>
          </a:p>
          <a:p>
            <a:r>
              <a:rPr lang="en-US" sz="3672" dirty="0"/>
              <a:t>Max</a:t>
            </a:r>
          </a:p>
          <a:p>
            <a:pPr lvl="1"/>
            <a:r>
              <a:rPr lang="en-US" sz="2472" dirty="0"/>
              <a:t>Largest value</a:t>
            </a:r>
          </a:p>
        </p:txBody>
      </p:sp>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a:t>Summary Statistics</a:t>
            </a:r>
            <a:r>
              <a:rPr lang="en-US" sz="2040"/>
              <a:t>…Cont’d</a:t>
            </a:r>
            <a:endParaRPr lang="en-US"/>
          </a:p>
        </p:txBody>
      </p:sp>
      <p:sp>
        <p:nvSpPr>
          <p:cNvPr id="9" name="Text Placeholder 1">
            <a:extLst>
              <a:ext uri="{FF2B5EF4-FFF2-40B4-BE49-F238E27FC236}">
                <a16:creationId xmlns:a16="http://schemas.microsoft.com/office/drawing/2014/main" id="{D3CC0FBF-6F6E-4B6C-86D9-A559C5DE4B54}"/>
              </a:ext>
            </a:extLst>
          </p:cNvPr>
          <p:cNvSpPr txBox="1">
            <a:spLocks/>
          </p:cNvSpPr>
          <p:nvPr/>
        </p:nvSpPr>
        <p:spPr>
          <a:xfrm>
            <a:off x="6872132" y="1212849"/>
            <a:ext cx="4748774" cy="1391247"/>
          </a:xfrm>
          <a:prstGeom prst="rect">
            <a:avLst/>
          </a:prstGeom>
        </p:spPr>
        <p:txBody>
          <a:bodyPr vert="horz" wrap="square" lIns="149217" tIns="93260" rIns="149217" bIns="9326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505050"/>
                </a:solidFill>
                <a:latin typeface="+mj-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505050"/>
                </a:solidFill>
                <a:latin typeface="+mj-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lvl="1" indent="0">
              <a:buNone/>
            </a:pPr>
            <a:r>
              <a:rPr lang="en-US" sz="2472" b="1" dirty="0">
                <a:solidFill>
                  <a:srgbClr val="0070C0"/>
                </a:solidFill>
                <a:latin typeface="+mn-lt"/>
              </a:rPr>
              <a:t>X = {1, 3, 3, 4, 5, 8, 9}</a:t>
            </a:r>
          </a:p>
          <a:p>
            <a:pPr marL="342834" lvl="1" indent="0">
              <a:buNone/>
            </a:pPr>
            <a:endParaRPr lang="en-US" sz="2472" dirty="0"/>
          </a:p>
          <a:p>
            <a:pPr marL="342834" lvl="1" indent="0">
              <a:buNone/>
            </a:pPr>
            <a:r>
              <a:rPr lang="en-US" sz="2472" dirty="0"/>
              <a:t>                </a:t>
            </a:r>
            <a:r>
              <a:rPr lang="en-US" sz="2472" b="1" dirty="0">
                <a:solidFill>
                  <a:srgbClr val="0070C0"/>
                </a:solidFill>
                <a:latin typeface="+mn-lt"/>
              </a:rPr>
              <a:t>median</a:t>
            </a:r>
          </a:p>
        </p:txBody>
      </p:sp>
      <p:cxnSp>
        <p:nvCxnSpPr>
          <p:cNvPr id="10" name="Straight Arrow Connector 9">
            <a:extLst>
              <a:ext uri="{FF2B5EF4-FFF2-40B4-BE49-F238E27FC236}">
                <a16:creationId xmlns:a16="http://schemas.microsoft.com/office/drawing/2014/main" id="{0301D93F-97D7-4ADE-87CF-22C3BB65627B}"/>
              </a:ext>
            </a:extLst>
          </p:cNvPr>
          <p:cNvCxnSpPr>
            <a:cxnSpLocks/>
          </p:cNvCxnSpPr>
          <p:nvPr/>
        </p:nvCxnSpPr>
        <p:spPr>
          <a:xfrm flipV="1">
            <a:off x="9267957" y="1712452"/>
            <a:ext cx="0" cy="318908"/>
          </a:xfrm>
          <a:prstGeom prst="straightConnector1">
            <a:avLst/>
          </a:prstGeom>
          <a:ln w="571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1">
            <a:extLst>
              <a:ext uri="{FF2B5EF4-FFF2-40B4-BE49-F238E27FC236}">
                <a16:creationId xmlns:a16="http://schemas.microsoft.com/office/drawing/2014/main" id="{BE236DF6-525F-44A5-AF1E-4234FD6F3DC7}"/>
              </a:ext>
            </a:extLst>
          </p:cNvPr>
          <p:cNvSpPr txBox="1">
            <a:spLocks/>
          </p:cNvSpPr>
          <p:nvPr/>
        </p:nvSpPr>
        <p:spPr>
          <a:xfrm>
            <a:off x="7056437" y="4367013"/>
            <a:ext cx="4748774" cy="1391247"/>
          </a:xfrm>
          <a:prstGeom prst="rect">
            <a:avLst/>
          </a:prstGeom>
        </p:spPr>
        <p:txBody>
          <a:bodyPr vert="horz" wrap="square" lIns="149217" tIns="93260" rIns="149217" bIns="9326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505050"/>
                </a:solidFill>
                <a:latin typeface="+mj-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505050"/>
                </a:solidFill>
                <a:latin typeface="+mj-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lvl="1" indent="0">
              <a:buNone/>
            </a:pPr>
            <a:r>
              <a:rPr lang="en-US" sz="2472" b="1" dirty="0">
                <a:solidFill>
                  <a:srgbClr val="0070C0"/>
                </a:solidFill>
                <a:latin typeface="+mn-lt"/>
              </a:rPr>
              <a:t>X = {1, 3, 3, 4, 5, 8, 9}</a:t>
            </a:r>
          </a:p>
          <a:p>
            <a:pPr marL="342834" lvl="1" indent="0">
              <a:buNone/>
            </a:pPr>
            <a:endParaRPr lang="en-US" sz="2472" dirty="0"/>
          </a:p>
          <a:p>
            <a:pPr marL="342834" lvl="1" indent="0">
              <a:buNone/>
            </a:pPr>
            <a:r>
              <a:rPr lang="en-US" sz="2472" dirty="0"/>
              <a:t>       </a:t>
            </a:r>
            <a:r>
              <a:rPr lang="en-US" sz="2472" b="1" dirty="0">
                <a:solidFill>
                  <a:srgbClr val="0070C0"/>
                </a:solidFill>
                <a:latin typeface="+mn-lt"/>
              </a:rPr>
              <a:t>Min</a:t>
            </a:r>
            <a:r>
              <a:rPr lang="en-US" sz="2472" b="1" dirty="0">
                <a:solidFill>
                  <a:srgbClr val="0070C0"/>
                </a:solidFill>
              </a:rPr>
              <a:t>                  </a:t>
            </a:r>
            <a:r>
              <a:rPr lang="en-US" sz="2472" b="1" dirty="0">
                <a:solidFill>
                  <a:srgbClr val="0070C0"/>
                </a:solidFill>
                <a:latin typeface="+mn-lt"/>
              </a:rPr>
              <a:t>Max</a:t>
            </a:r>
            <a:r>
              <a:rPr lang="en-US" sz="2472" dirty="0">
                <a:latin typeface="+mn-lt"/>
              </a:rPr>
              <a:t> </a:t>
            </a:r>
            <a:r>
              <a:rPr lang="en-US" sz="2472" dirty="0"/>
              <a:t>           </a:t>
            </a:r>
            <a:endParaRPr lang="en-US" sz="2472" b="1" dirty="0">
              <a:solidFill>
                <a:srgbClr val="0070C0"/>
              </a:solidFill>
              <a:latin typeface="+mn-lt"/>
            </a:endParaRPr>
          </a:p>
        </p:txBody>
      </p:sp>
      <p:cxnSp>
        <p:nvCxnSpPr>
          <p:cNvPr id="12" name="Straight Arrow Connector 11">
            <a:extLst>
              <a:ext uri="{FF2B5EF4-FFF2-40B4-BE49-F238E27FC236}">
                <a16:creationId xmlns:a16="http://schemas.microsoft.com/office/drawing/2014/main" id="{0573A106-1246-4EF2-8539-DEEDF6BBEABE}"/>
              </a:ext>
            </a:extLst>
          </p:cNvPr>
          <p:cNvCxnSpPr>
            <a:cxnSpLocks/>
          </p:cNvCxnSpPr>
          <p:nvPr/>
        </p:nvCxnSpPr>
        <p:spPr>
          <a:xfrm flipV="1">
            <a:off x="8373679" y="4903183"/>
            <a:ext cx="0" cy="318908"/>
          </a:xfrm>
          <a:prstGeom prst="straightConnector1">
            <a:avLst/>
          </a:prstGeom>
          <a:ln w="571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19EDADA-F27C-47F1-8410-852B5C2D6B8A}"/>
              </a:ext>
            </a:extLst>
          </p:cNvPr>
          <p:cNvCxnSpPr>
            <a:cxnSpLocks/>
          </p:cNvCxnSpPr>
          <p:nvPr/>
        </p:nvCxnSpPr>
        <p:spPr>
          <a:xfrm flipV="1">
            <a:off x="10485437" y="4903182"/>
            <a:ext cx="0" cy="318908"/>
          </a:xfrm>
          <a:prstGeom prst="straightConnector1">
            <a:avLst/>
          </a:prstGeom>
          <a:ln w="571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 Placeholder 1">
            <a:extLst>
              <a:ext uri="{FF2B5EF4-FFF2-40B4-BE49-F238E27FC236}">
                <a16:creationId xmlns:a16="http://schemas.microsoft.com/office/drawing/2014/main" id="{D064B2AA-A548-4453-ADA8-132B0F54D0AD}"/>
              </a:ext>
            </a:extLst>
          </p:cNvPr>
          <p:cNvSpPr txBox="1">
            <a:spLocks/>
          </p:cNvSpPr>
          <p:nvPr/>
        </p:nvSpPr>
        <p:spPr>
          <a:xfrm>
            <a:off x="7023380" y="2707681"/>
            <a:ext cx="4748774" cy="1391247"/>
          </a:xfrm>
          <a:prstGeom prst="rect">
            <a:avLst/>
          </a:prstGeom>
        </p:spPr>
        <p:txBody>
          <a:bodyPr vert="horz" wrap="square" lIns="149217" tIns="93260" rIns="149217" bIns="9326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505050"/>
                </a:solidFill>
                <a:latin typeface="+mj-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505050"/>
                </a:solidFill>
                <a:latin typeface="+mj-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lvl="1" indent="0">
              <a:buNone/>
            </a:pPr>
            <a:r>
              <a:rPr lang="en-US" sz="2472" b="1" dirty="0">
                <a:solidFill>
                  <a:srgbClr val="0070C0"/>
                </a:solidFill>
                <a:latin typeface="+mn-lt"/>
              </a:rPr>
              <a:t>X = {1, 3, 3, 4, 5, 8, 9}</a:t>
            </a:r>
          </a:p>
          <a:p>
            <a:pPr marL="342834" lvl="1" indent="0">
              <a:buNone/>
            </a:pPr>
            <a:endParaRPr lang="en-US" sz="2472" dirty="0"/>
          </a:p>
          <a:p>
            <a:pPr marL="342834" lvl="1" indent="0">
              <a:buNone/>
            </a:pPr>
            <a:r>
              <a:rPr lang="en-US" sz="2472" dirty="0"/>
              <a:t>           </a:t>
            </a:r>
            <a:r>
              <a:rPr lang="en-US" sz="2472" b="1" dirty="0">
                <a:solidFill>
                  <a:srgbClr val="0070C0"/>
                </a:solidFill>
                <a:latin typeface="+mn-lt"/>
              </a:rPr>
              <a:t>mode</a:t>
            </a:r>
          </a:p>
        </p:txBody>
      </p:sp>
      <p:cxnSp>
        <p:nvCxnSpPr>
          <p:cNvPr id="19" name="Straight Arrow Connector 18">
            <a:extLst>
              <a:ext uri="{FF2B5EF4-FFF2-40B4-BE49-F238E27FC236}">
                <a16:creationId xmlns:a16="http://schemas.microsoft.com/office/drawing/2014/main" id="{FA14961D-EAD9-42E2-B17F-C26E8BA63667}"/>
              </a:ext>
            </a:extLst>
          </p:cNvPr>
          <p:cNvCxnSpPr>
            <a:cxnSpLocks/>
          </p:cNvCxnSpPr>
          <p:nvPr/>
        </p:nvCxnSpPr>
        <p:spPr>
          <a:xfrm flipV="1">
            <a:off x="8885237" y="3242586"/>
            <a:ext cx="0" cy="318908"/>
          </a:xfrm>
          <a:prstGeom prst="straightConnector1">
            <a:avLst/>
          </a:prstGeom>
          <a:ln w="571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99735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65665BD8-348F-4222-8816-1B96174002C2}"/>
                  </a:ext>
                </a:extLst>
              </p:cNvPr>
              <p:cNvSpPr>
                <a:spLocks noGrp="1"/>
              </p:cNvSpPr>
              <p:nvPr>
                <p:ph type="body" sz="quarter" idx="10"/>
              </p:nvPr>
            </p:nvSpPr>
            <p:spPr>
              <a:xfrm>
                <a:off x="275481" y="1213175"/>
                <a:ext cx="6628556" cy="4680434"/>
              </a:xfrm>
            </p:spPr>
            <p:txBody>
              <a:bodyPr/>
              <a:lstStyle/>
              <a:p>
                <a:r>
                  <a:rPr lang="en-US" sz="3672" dirty="0"/>
                  <a:t>Variance</a:t>
                </a:r>
              </a:p>
              <a:p>
                <a:pPr lvl="1"/>
                <a:r>
                  <a:rPr lang="en-US" sz="2472" dirty="0"/>
                  <a:t>Average of squared distances from the mean</a:t>
                </a:r>
              </a:p>
              <a:p>
                <a:pPr lvl="1"/>
                <a:r>
                  <a:rPr lang="en-US" sz="2472" dirty="0"/>
                  <a:t>Denoted by </a:t>
                </a:r>
                <a14:m>
                  <m:oMath xmlns:m="http://schemas.openxmlformats.org/officeDocument/2006/math">
                    <m:sSup>
                      <m:sSupPr>
                        <m:ctrlPr>
                          <a:rPr lang="en-US" sz="2472" i="1">
                            <a:latin typeface="Cambria Math" panose="02040503050406030204" pitchFamily="18" charset="0"/>
                          </a:rPr>
                        </m:ctrlPr>
                      </m:sSupPr>
                      <m:e>
                        <m:r>
                          <a:rPr lang="en-US" sz="2472" i="1">
                            <a:latin typeface="Cambria Math" panose="02040503050406030204" pitchFamily="18" charset="0"/>
                            <a:ea typeface="Cambria Math" panose="02040503050406030204" pitchFamily="18" charset="0"/>
                          </a:rPr>
                          <m:t>𝜎</m:t>
                        </m:r>
                      </m:e>
                      <m:sup>
                        <m:r>
                          <a:rPr lang="en-US" sz="2472" i="1">
                            <a:latin typeface="Cambria Math" panose="02040503050406030204" pitchFamily="18" charset="0"/>
                          </a:rPr>
                          <m:t>2</m:t>
                        </m:r>
                      </m:sup>
                    </m:sSup>
                  </m:oMath>
                </a14:m>
                <a:endParaRPr lang="en-US" sz="2472" dirty="0"/>
              </a:p>
              <a:p>
                <a:r>
                  <a:rPr lang="en-US" sz="3672" dirty="0"/>
                  <a:t>Standard deviation</a:t>
                </a:r>
              </a:p>
              <a:p>
                <a:pPr lvl="1"/>
                <a:r>
                  <a:rPr lang="en-US" sz="2472" dirty="0"/>
                  <a:t>Square root of variance</a:t>
                </a:r>
              </a:p>
              <a:p>
                <a:pPr lvl="1"/>
                <a:r>
                  <a:rPr lang="en-US" sz="2472" dirty="0"/>
                  <a:t>Measure of how data is spread around the mean</a:t>
                </a:r>
              </a:p>
              <a:p>
                <a:pPr lvl="1"/>
                <a:r>
                  <a:rPr lang="en-US" sz="2472" dirty="0"/>
                  <a:t>Denoted by </a:t>
                </a:r>
                <a14:m>
                  <m:oMath xmlns:m="http://schemas.openxmlformats.org/officeDocument/2006/math">
                    <m:r>
                      <a:rPr lang="en-US" sz="2472" i="1">
                        <a:latin typeface="Cambria Math" panose="02040503050406030204" pitchFamily="18" charset="0"/>
                        <a:ea typeface="Cambria Math" panose="02040503050406030204" pitchFamily="18" charset="0"/>
                      </a:rPr>
                      <m:t>𝜎</m:t>
                    </m:r>
                  </m:oMath>
                </a14:m>
                <a:endParaRPr lang="en-US" sz="2856" b="1" dirty="0"/>
              </a:p>
              <a:p>
                <a:pPr lvl="1"/>
                <a:endParaRPr lang="en-US" sz="2472" dirty="0"/>
              </a:p>
            </p:txBody>
          </p:sp>
        </mc:Choice>
        <mc:Fallback xmlns="">
          <p:sp>
            <p:nvSpPr>
              <p:cNvPr id="2" name="Text Placeholder 1">
                <a:extLst>
                  <a:ext uri="{FF2B5EF4-FFF2-40B4-BE49-F238E27FC236}">
                    <a16:creationId xmlns:a16="http://schemas.microsoft.com/office/drawing/2014/main" id="{65665BD8-348F-4222-8816-1B96174002C2}"/>
                  </a:ext>
                </a:extLst>
              </p:cNvPr>
              <p:cNvSpPr>
                <a:spLocks noGrp="1" noRot="1" noChangeAspect="1" noMove="1" noResize="1" noEditPoints="1" noAdjustHandles="1" noChangeArrowheads="1" noChangeShapeType="1" noTextEdit="1"/>
              </p:cNvSpPr>
              <p:nvPr>
                <p:ph type="body" sz="quarter" idx="10"/>
              </p:nvPr>
            </p:nvSpPr>
            <p:spPr>
              <a:xfrm>
                <a:off x="275481" y="1213175"/>
                <a:ext cx="6628556" cy="4680434"/>
              </a:xfrm>
              <a:blipFill>
                <a:blip r:embed="rId3"/>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a:t>Summary Statistics</a:t>
            </a:r>
            <a:r>
              <a:rPr lang="en-US" sz="2040"/>
              <a:t>…Cont’d</a:t>
            </a:r>
            <a:endParaRPr lang="en-US"/>
          </a:p>
        </p:txBody>
      </p:sp>
      <mc:AlternateContent xmlns:mc="http://schemas.openxmlformats.org/markup-compatibility/2006" xmlns:a14="http://schemas.microsoft.com/office/drawing/2010/main">
        <mc:Choice Requires="a14">
          <p:sp>
            <p:nvSpPr>
              <p:cNvPr id="9" name="Text Placeholder 1">
                <a:extLst>
                  <a:ext uri="{FF2B5EF4-FFF2-40B4-BE49-F238E27FC236}">
                    <a16:creationId xmlns:a16="http://schemas.microsoft.com/office/drawing/2014/main" id="{D3CC0FBF-6F6E-4B6C-86D9-A559C5DE4B54}"/>
                  </a:ext>
                </a:extLst>
              </p:cNvPr>
              <p:cNvSpPr txBox="1">
                <a:spLocks/>
              </p:cNvSpPr>
              <p:nvPr/>
            </p:nvSpPr>
            <p:spPr>
              <a:xfrm>
                <a:off x="7895651" y="771201"/>
                <a:ext cx="3729814" cy="779272"/>
              </a:xfrm>
              <a:prstGeom prst="rect">
                <a:avLst/>
              </a:prstGeom>
            </p:spPr>
            <p:txBody>
              <a:bodyPr vert="horz" wrap="square" lIns="149217" tIns="93260" rIns="149217" bIns="9326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505050"/>
                    </a:solidFill>
                    <a:latin typeface="+mj-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505050"/>
                    </a:solidFill>
                    <a:latin typeface="+mj-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lvl="1" indent="0">
                  <a:buNone/>
                </a:pPr>
                <a14:m>
                  <m:oMath xmlns:m="http://schemas.openxmlformats.org/officeDocument/2006/math">
                    <m:r>
                      <m:rPr>
                        <m:sty m:val="p"/>
                      </m:rPr>
                      <a:rPr lang="el-GR" sz="2040" b="1" i="1">
                        <a:solidFill>
                          <a:srgbClr val="0070C0"/>
                        </a:solidFill>
                        <a:latin typeface="Cambria Math" panose="02040503050406030204" pitchFamily="18" charset="0"/>
                      </a:rPr>
                      <m:t>σ</m:t>
                    </m:r>
                  </m:oMath>
                </a14:m>
                <a:r>
                  <a:rPr lang="en-US" sz="2040" b="1" dirty="0">
                    <a:solidFill>
                      <a:srgbClr val="0070C0"/>
                    </a:solidFill>
                    <a:latin typeface="+mn-lt"/>
                  </a:rPr>
                  <a:t> = </a:t>
                </a:r>
                <a14:m>
                  <m:oMath xmlns:m="http://schemas.openxmlformats.org/officeDocument/2006/math">
                    <m:rad>
                      <m:radPr>
                        <m:degHide m:val="on"/>
                        <m:ctrlPr>
                          <a:rPr lang="en-US" sz="2040" b="1" i="1">
                            <a:solidFill>
                              <a:srgbClr val="0070C0"/>
                            </a:solidFill>
                            <a:latin typeface="Cambria Math" panose="02040503050406030204" pitchFamily="18" charset="0"/>
                          </a:rPr>
                        </m:ctrlPr>
                      </m:radPr>
                      <m:deg/>
                      <m:e>
                        <m:f>
                          <m:fPr>
                            <m:ctrlPr>
                              <a:rPr lang="en-US" sz="2040" b="1" i="1">
                                <a:solidFill>
                                  <a:srgbClr val="0070C0"/>
                                </a:solidFill>
                                <a:latin typeface="Cambria Math" panose="02040503050406030204" pitchFamily="18" charset="0"/>
                              </a:rPr>
                            </m:ctrlPr>
                          </m:fPr>
                          <m:num>
                            <m:nary>
                              <m:naryPr>
                                <m:chr m:val="∑"/>
                                <m:ctrlPr>
                                  <a:rPr lang="en-US" sz="2040" b="1" i="1">
                                    <a:solidFill>
                                      <a:srgbClr val="0070C0"/>
                                    </a:solidFill>
                                    <a:latin typeface="Cambria Math" panose="02040503050406030204" pitchFamily="18" charset="0"/>
                                  </a:rPr>
                                </m:ctrlPr>
                              </m:naryPr>
                              <m:sub>
                                <m:r>
                                  <m:rPr>
                                    <m:brk m:alnAt="23"/>
                                  </m:rPr>
                                  <a:rPr lang="en-US" sz="2040" b="1" i="1">
                                    <a:solidFill>
                                      <a:srgbClr val="0070C0"/>
                                    </a:solidFill>
                                    <a:latin typeface="Cambria Math" panose="02040503050406030204" pitchFamily="18" charset="0"/>
                                  </a:rPr>
                                  <m:t>𝒊</m:t>
                                </m:r>
                                <m:r>
                                  <a:rPr lang="en-US" sz="2040" b="1" i="1">
                                    <a:solidFill>
                                      <a:srgbClr val="0070C0"/>
                                    </a:solidFill>
                                    <a:latin typeface="Cambria Math" panose="02040503050406030204" pitchFamily="18" charset="0"/>
                                  </a:rPr>
                                  <m:t>=</m:t>
                                </m:r>
                                <m:r>
                                  <a:rPr lang="en-US" sz="2040" b="1" i="1">
                                    <a:solidFill>
                                      <a:srgbClr val="0070C0"/>
                                    </a:solidFill>
                                    <a:latin typeface="Cambria Math" panose="02040503050406030204" pitchFamily="18" charset="0"/>
                                  </a:rPr>
                                  <m:t>𝟏</m:t>
                                </m:r>
                              </m:sub>
                              <m:sup>
                                <m:r>
                                  <a:rPr lang="en-US" sz="2040" b="1" i="1">
                                    <a:solidFill>
                                      <a:srgbClr val="0070C0"/>
                                    </a:solidFill>
                                    <a:latin typeface="Cambria Math" panose="02040503050406030204" pitchFamily="18" charset="0"/>
                                  </a:rPr>
                                  <m:t>𝒏</m:t>
                                </m:r>
                              </m:sup>
                              <m:e>
                                <m:sSup>
                                  <m:sSupPr>
                                    <m:ctrlPr>
                                      <a:rPr lang="en-US" sz="2040" b="1" i="1">
                                        <a:solidFill>
                                          <a:srgbClr val="0070C0"/>
                                        </a:solidFill>
                                        <a:latin typeface="Cambria Math" panose="02040503050406030204" pitchFamily="18" charset="0"/>
                                      </a:rPr>
                                    </m:ctrlPr>
                                  </m:sSupPr>
                                  <m:e>
                                    <m:d>
                                      <m:dPr>
                                        <m:ctrlPr>
                                          <a:rPr lang="en-US" sz="2040" b="1" i="1">
                                            <a:solidFill>
                                              <a:srgbClr val="0070C0"/>
                                            </a:solidFill>
                                            <a:latin typeface="Cambria Math" panose="02040503050406030204" pitchFamily="18" charset="0"/>
                                          </a:rPr>
                                        </m:ctrlPr>
                                      </m:dPr>
                                      <m:e>
                                        <m:sSub>
                                          <m:sSubPr>
                                            <m:ctrlPr>
                                              <a:rPr lang="en-US" sz="2040" b="1" i="1">
                                                <a:solidFill>
                                                  <a:srgbClr val="0070C0"/>
                                                </a:solidFill>
                                                <a:latin typeface="Cambria Math" panose="02040503050406030204" pitchFamily="18" charset="0"/>
                                              </a:rPr>
                                            </m:ctrlPr>
                                          </m:sSubPr>
                                          <m:e>
                                            <m:r>
                                              <a:rPr lang="en-US" sz="2040" b="1" i="1">
                                                <a:solidFill>
                                                  <a:srgbClr val="0070C0"/>
                                                </a:solidFill>
                                                <a:latin typeface="Cambria Math" panose="02040503050406030204" pitchFamily="18" charset="0"/>
                                              </a:rPr>
                                              <m:t>𝒙</m:t>
                                            </m:r>
                                          </m:e>
                                          <m:sub>
                                            <m:r>
                                              <a:rPr lang="en-US" sz="2040" b="1" i="1">
                                                <a:solidFill>
                                                  <a:srgbClr val="0070C0"/>
                                                </a:solidFill>
                                                <a:latin typeface="Cambria Math" panose="02040503050406030204" pitchFamily="18" charset="0"/>
                                              </a:rPr>
                                              <m:t>𝒊</m:t>
                                            </m:r>
                                          </m:sub>
                                        </m:sSub>
                                        <m:r>
                                          <a:rPr lang="en-US" sz="2040" b="1" i="1">
                                            <a:solidFill>
                                              <a:srgbClr val="0070C0"/>
                                            </a:solidFill>
                                            <a:latin typeface="Cambria Math" panose="02040503050406030204" pitchFamily="18" charset="0"/>
                                          </a:rPr>
                                          <m:t> − </m:t>
                                        </m:r>
                                        <m:bar>
                                          <m:barPr>
                                            <m:pos m:val="top"/>
                                            <m:ctrlPr>
                                              <a:rPr lang="en-US" sz="2040" b="1" i="1">
                                                <a:solidFill>
                                                  <a:srgbClr val="0070C0"/>
                                                </a:solidFill>
                                                <a:latin typeface="Cambria Math" panose="02040503050406030204" pitchFamily="18" charset="0"/>
                                              </a:rPr>
                                            </m:ctrlPr>
                                          </m:barPr>
                                          <m:e>
                                            <m:r>
                                              <a:rPr lang="en-US" sz="2040" b="1" i="1">
                                                <a:solidFill>
                                                  <a:srgbClr val="0070C0"/>
                                                </a:solidFill>
                                                <a:latin typeface="Cambria Math" panose="02040503050406030204" pitchFamily="18" charset="0"/>
                                              </a:rPr>
                                              <m:t>𝒙</m:t>
                                            </m:r>
                                          </m:e>
                                        </m:bar>
                                      </m:e>
                                    </m:d>
                                  </m:e>
                                  <m:sup>
                                    <m:r>
                                      <a:rPr lang="en-US" sz="2040" b="1" i="1">
                                        <a:solidFill>
                                          <a:srgbClr val="0070C0"/>
                                        </a:solidFill>
                                        <a:latin typeface="Cambria Math" panose="02040503050406030204" pitchFamily="18" charset="0"/>
                                      </a:rPr>
                                      <m:t>𝟐</m:t>
                                    </m:r>
                                  </m:sup>
                                </m:sSup>
                              </m:e>
                            </m:nary>
                          </m:num>
                          <m:den>
                            <m:r>
                              <a:rPr lang="en-US" sz="2040" b="1" i="1">
                                <a:solidFill>
                                  <a:srgbClr val="0070C0"/>
                                </a:solidFill>
                                <a:latin typeface="Cambria Math" panose="02040503050406030204" pitchFamily="18" charset="0"/>
                              </a:rPr>
                              <m:t>𝒏</m:t>
                            </m:r>
                          </m:den>
                        </m:f>
                      </m:e>
                    </m:rad>
                  </m:oMath>
                </a14:m>
                <a:endParaRPr lang="en-US" sz="2040" b="1" dirty="0">
                  <a:solidFill>
                    <a:srgbClr val="0070C0"/>
                  </a:solidFill>
                  <a:latin typeface="+mn-lt"/>
                </a:endParaRPr>
              </a:p>
            </p:txBody>
          </p:sp>
        </mc:Choice>
        <mc:Fallback xmlns="">
          <p:sp>
            <p:nvSpPr>
              <p:cNvPr id="9" name="Text Placeholder 1">
                <a:extLst>
                  <a:ext uri="{FF2B5EF4-FFF2-40B4-BE49-F238E27FC236}">
                    <a16:creationId xmlns:a16="http://schemas.microsoft.com/office/drawing/2014/main" id="{D3CC0FBF-6F6E-4B6C-86D9-A559C5DE4B54}"/>
                  </a:ext>
                </a:extLst>
              </p:cNvPr>
              <p:cNvSpPr txBox="1">
                <a:spLocks noRot="1" noChangeAspect="1" noMove="1" noResize="1" noEditPoints="1" noAdjustHandles="1" noChangeArrowheads="1" noChangeShapeType="1" noTextEdit="1"/>
              </p:cNvSpPr>
              <p:nvPr/>
            </p:nvSpPr>
            <p:spPr>
              <a:xfrm>
                <a:off x="7895651" y="771201"/>
                <a:ext cx="3729814" cy="779272"/>
              </a:xfrm>
              <a:prstGeom prst="rect">
                <a:avLst/>
              </a:prstGeom>
              <a:blipFill>
                <a:blip r:embed="rId4"/>
                <a:stretch>
                  <a:fillRect/>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D472EED1-6959-41A4-9343-125C037054AB}"/>
              </a:ext>
            </a:extLst>
          </p:cNvPr>
          <p:cNvGrpSpPr/>
          <p:nvPr/>
        </p:nvGrpSpPr>
        <p:grpSpPr>
          <a:xfrm>
            <a:off x="6446837" y="1964718"/>
            <a:ext cx="5196091" cy="1993231"/>
            <a:chOff x="7116112" y="2396632"/>
            <a:chExt cx="3893778" cy="1493661"/>
          </a:xfrm>
        </p:grpSpPr>
        <p:pic>
          <p:nvPicPr>
            <p:cNvPr id="5" name="Picture 4">
              <a:extLst>
                <a:ext uri="{FF2B5EF4-FFF2-40B4-BE49-F238E27FC236}">
                  <a16:creationId xmlns:a16="http://schemas.microsoft.com/office/drawing/2014/main" id="{8F20748C-C79B-4EE3-9D95-4D77DBB1052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753637" y="2396632"/>
              <a:ext cx="2256253" cy="1493661"/>
            </a:xfrm>
            <a:prstGeom prst="rect">
              <a:avLst/>
            </a:prstGeom>
          </p:spPr>
        </p:pic>
        <mc:AlternateContent xmlns:mc="http://schemas.openxmlformats.org/markup-compatibility/2006" xmlns:a14="http://schemas.microsoft.com/office/drawing/2010/main">
          <mc:Choice Requires="a14">
            <p:sp>
              <p:nvSpPr>
                <p:cNvPr id="14" name="Text Placeholder 1">
                  <a:extLst>
                    <a:ext uri="{FF2B5EF4-FFF2-40B4-BE49-F238E27FC236}">
                      <a16:creationId xmlns:a16="http://schemas.microsoft.com/office/drawing/2014/main" id="{417924B6-51C9-40DE-8AF1-18DB39734E1F}"/>
                    </a:ext>
                  </a:extLst>
                </p:cNvPr>
                <p:cNvSpPr txBox="1">
                  <a:spLocks/>
                </p:cNvSpPr>
                <p:nvPr/>
              </p:nvSpPr>
              <p:spPr>
                <a:xfrm>
                  <a:off x="7116112" y="2908035"/>
                  <a:ext cx="1301316" cy="476479"/>
                </a:xfrm>
                <a:prstGeom prst="rect">
                  <a:avLst/>
                </a:prstGeom>
              </p:spPr>
              <p:txBody>
                <a:bodyPr vert="horz" wrap="square" lIns="149217" tIns="93260" rIns="149217" bIns="9326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505050"/>
                      </a:solidFill>
                      <a:latin typeface="+mj-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505050"/>
                      </a:solidFill>
                      <a:latin typeface="+mj-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lvl="1" indent="0">
                    <a:buNone/>
                  </a:pPr>
                  <a14:m>
                    <m:oMath xmlns:m="http://schemas.openxmlformats.org/officeDocument/2006/math">
                      <m:r>
                        <m:rPr>
                          <m:sty m:val="p"/>
                        </m:rPr>
                        <a:rPr lang="el-GR" sz="2040" b="1" i="1">
                          <a:solidFill>
                            <a:srgbClr val="0070C0"/>
                          </a:solidFill>
                          <a:latin typeface="Cambria Math" panose="02040503050406030204" pitchFamily="18" charset="0"/>
                        </a:rPr>
                        <m:t>σ</m:t>
                      </m:r>
                    </m:oMath>
                  </a14:m>
                  <a:r>
                    <a:rPr lang="en-US" sz="2040" b="1">
                      <a:solidFill>
                        <a:srgbClr val="0070C0"/>
                      </a:solidFill>
                      <a:latin typeface="+mn-lt"/>
                    </a:rPr>
                    <a:t> = </a:t>
                  </a:r>
                  <a:r>
                    <a:rPr lang="en-US" sz="2040">
                      <a:solidFill>
                        <a:srgbClr val="0070C0"/>
                      </a:solidFill>
                      <a:latin typeface="+mn-lt"/>
                    </a:rPr>
                    <a:t>1</a:t>
                  </a:r>
                </a:p>
              </p:txBody>
            </p:sp>
          </mc:Choice>
          <mc:Fallback xmlns="">
            <p:sp>
              <p:nvSpPr>
                <p:cNvPr id="14" name="Text Placeholder 1">
                  <a:extLst>
                    <a:ext uri="{FF2B5EF4-FFF2-40B4-BE49-F238E27FC236}">
                      <a16:creationId xmlns:a16="http://schemas.microsoft.com/office/drawing/2014/main" id="{417924B6-51C9-40DE-8AF1-18DB39734E1F}"/>
                    </a:ext>
                  </a:extLst>
                </p:cNvPr>
                <p:cNvSpPr txBox="1">
                  <a:spLocks noRot="1" noChangeAspect="1" noMove="1" noResize="1" noEditPoints="1" noAdjustHandles="1" noChangeArrowheads="1" noChangeShapeType="1" noTextEdit="1"/>
                </p:cNvSpPr>
                <p:nvPr/>
              </p:nvSpPr>
              <p:spPr>
                <a:xfrm>
                  <a:off x="7116112" y="2908035"/>
                  <a:ext cx="1301316" cy="476479"/>
                </a:xfrm>
                <a:prstGeom prst="rect">
                  <a:avLst/>
                </a:prstGeom>
                <a:blipFill>
                  <a:blip r:embed="rId6"/>
                  <a:stretch>
                    <a:fillRect t="-952"/>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98E5FAA1-73F4-4320-AE4C-DA4F54E284A8}"/>
              </a:ext>
            </a:extLst>
          </p:cNvPr>
          <p:cNvGrpSpPr/>
          <p:nvPr/>
        </p:nvGrpSpPr>
        <p:grpSpPr>
          <a:xfrm>
            <a:off x="6523037" y="4295573"/>
            <a:ext cx="5119891" cy="2067758"/>
            <a:chOff x="7228666" y="4155520"/>
            <a:chExt cx="3910822" cy="1579454"/>
          </a:xfrm>
        </p:grpSpPr>
        <p:pic>
          <p:nvPicPr>
            <p:cNvPr id="6" name="Picture 5">
              <a:extLst>
                <a:ext uri="{FF2B5EF4-FFF2-40B4-BE49-F238E27FC236}">
                  <a16:creationId xmlns:a16="http://schemas.microsoft.com/office/drawing/2014/main" id="{16D664B9-CEEB-4DA6-90C2-3C1F98FB6387}"/>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753638" y="4155520"/>
              <a:ext cx="2385850" cy="1579454"/>
            </a:xfrm>
            <a:prstGeom prst="rect">
              <a:avLst/>
            </a:prstGeom>
          </p:spPr>
        </p:pic>
        <mc:AlternateContent xmlns:mc="http://schemas.openxmlformats.org/markup-compatibility/2006" xmlns:a14="http://schemas.microsoft.com/office/drawing/2010/main">
          <mc:Choice Requires="a14">
            <p:sp>
              <p:nvSpPr>
                <p:cNvPr id="15" name="Text Placeholder 1">
                  <a:extLst>
                    <a:ext uri="{FF2B5EF4-FFF2-40B4-BE49-F238E27FC236}">
                      <a16:creationId xmlns:a16="http://schemas.microsoft.com/office/drawing/2014/main" id="{5D247775-19DF-4C49-A801-5DE321A68697}"/>
                    </a:ext>
                  </a:extLst>
                </p:cNvPr>
                <p:cNvSpPr txBox="1">
                  <a:spLocks/>
                </p:cNvSpPr>
                <p:nvPr/>
              </p:nvSpPr>
              <p:spPr>
                <a:xfrm>
                  <a:off x="7228666" y="4709818"/>
                  <a:ext cx="1301316" cy="476479"/>
                </a:xfrm>
                <a:prstGeom prst="rect">
                  <a:avLst/>
                </a:prstGeom>
              </p:spPr>
              <p:txBody>
                <a:bodyPr vert="horz" wrap="square" lIns="149217" tIns="93260" rIns="149217" bIns="9326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505050"/>
                      </a:solidFill>
                      <a:latin typeface="+mj-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505050"/>
                      </a:solidFill>
                      <a:latin typeface="+mj-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lvl="1" indent="0">
                    <a:buNone/>
                  </a:pPr>
                  <a14:m>
                    <m:oMath xmlns:m="http://schemas.openxmlformats.org/officeDocument/2006/math">
                      <m:r>
                        <m:rPr>
                          <m:sty m:val="p"/>
                        </m:rPr>
                        <a:rPr lang="el-GR" sz="2040" b="1" i="1">
                          <a:solidFill>
                            <a:srgbClr val="0070C0"/>
                          </a:solidFill>
                          <a:latin typeface="Cambria Math" panose="02040503050406030204" pitchFamily="18" charset="0"/>
                        </a:rPr>
                        <m:t>σ</m:t>
                      </m:r>
                    </m:oMath>
                  </a14:m>
                  <a:r>
                    <a:rPr lang="en-US" sz="2040" b="1" dirty="0">
                      <a:solidFill>
                        <a:srgbClr val="0070C0"/>
                      </a:solidFill>
                      <a:latin typeface="+mn-lt"/>
                    </a:rPr>
                    <a:t> = </a:t>
                  </a:r>
                  <a:r>
                    <a:rPr lang="en-US" sz="2040" dirty="0">
                      <a:solidFill>
                        <a:srgbClr val="0070C0"/>
                      </a:solidFill>
                      <a:latin typeface="+mn-lt"/>
                    </a:rPr>
                    <a:t>2</a:t>
                  </a:r>
                </a:p>
              </p:txBody>
            </p:sp>
          </mc:Choice>
          <mc:Fallback xmlns="">
            <p:sp>
              <p:nvSpPr>
                <p:cNvPr id="15" name="Text Placeholder 1">
                  <a:extLst>
                    <a:ext uri="{FF2B5EF4-FFF2-40B4-BE49-F238E27FC236}">
                      <a16:creationId xmlns:a16="http://schemas.microsoft.com/office/drawing/2014/main" id="{5D247775-19DF-4C49-A801-5DE321A68697}"/>
                    </a:ext>
                  </a:extLst>
                </p:cNvPr>
                <p:cNvSpPr txBox="1">
                  <a:spLocks noRot="1" noChangeAspect="1" noMove="1" noResize="1" noEditPoints="1" noAdjustHandles="1" noChangeArrowheads="1" noChangeShapeType="1" noTextEdit="1"/>
                </p:cNvSpPr>
                <p:nvPr/>
              </p:nvSpPr>
              <p:spPr>
                <a:xfrm>
                  <a:off x="7228666" y="4709818"/>
                  <a:ext cx="1301316" cy="476479"/>
                </a:xfrm>
                <a:prstGeom prst="rect">
                  <a:avLst/>
                </a:prstGeom>
                <a:blipFill>
                  <a:blip r:embed="rId8"/>
                  <a:stretch>
                    <a:fillRect t="-1961"/>
                  </a:stretch>
                </a:blipFill>
              </p:spPr>
              <p:txBody>
                <a:bodyPr/>
                <a:lstStyle/>
                <a:p>
                  <a:r>
                    <a:rPr lang="en-US">
                      <a:noFill/>
                    </a:rPr>
                    <a:t> </a:t>
                  </a:r>
                </a:p>
              </p:txBody>
            </p:sp>
          </mc:Fallback>
        </mc:AlternateContent>
      </p:grpSp>
    </p:spTree>
    <p:extLst>
      <p:ext uri="{BB962C8B-B14F-4D97-AF65-F5344CB8AC3E}">
        <p14:creationId xmlns:p14="http://schemas.microsoft.com/office/powerpoint/2010/main" val="4293410768"/>
      </p:ext>
    </p:extLst>
  </p:cSld>
  <p:clrMapOvr>
    <a:masterClrMapping/>
  </p:clrMapOvr>
  <p:transition>
    <p:fade/>
  </p:transition>
</p:sld>
</file>

<file path=ppt/theme/theme1.xml><?xml version="1.0" encoding="utf-8"?>
<a:theme xmlns:a="http://schemas.openxmlformats.org/drawingml/2006/main" name="Modul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 template.potx" id="{06F64AA5-B311-46CA-9A7F-6879C8AFC6E7}" vid="{B5388544-77B1-46F4-B524-3BEFD08D5D93}"/>
    </a:ext>
  </a:extLst>
</a:theme>
</file>

<file path=ppt/theme/theme2.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A158CAB76EB234EA787464046C58889" ma:contentTypeVersion="17" ma:contentTypeDescription="Create a new document." ma:contentTypeScope="" ma:versionID="fa998b4b2c381a9bc1bda5cedc60fbcb">
  <xsd:schema xmlns:xsd="http://www.w3.org/2001/XMLSchema" xmlns:xs="http://www.w3.org/2001/XMLSchema" xmlns:p="http://schemas.microsoft.com/office/2006/metadata/properties" xmlns:ns1="http://schemas.microsoft.com/sharepoint/v3" xmlns:ns2="6cd3d847-4521-4863-8800-2cff076dfc18" xmlns:ns3="b66b6bb9-0c3b-4baf-b7e0-24038b18f231" xmlns:ns4="230e9df3-be65-4c73-a93b-d1236ebd677e" targetNamespace="http://schemas.microsoft.com/office/2006/metadata/properties" ma:root="true" ma:fieldsID="39261f3d9fde56f610fe49ef8f87ebd7" ns1:_="" ns2:_="" ns3:_="" ns4:_="">
    <xsd:import namespace="http://schemas.microsoft.com/sharepoint/v3"/>
    <xsd:import namespace="6cd3d847-4521-4863-8800-2cff076dfc18"/>
    <xsd:import namespace="b66b6bb9-0c3b-4baf-b7e0-24038b18f23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d3d847-4521-4863-8800-2cff076df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bff93251-5786-4a61-aa98-d71bb49bacfe}" ma:internalName="TaxCatchAll" ma:showField="CatchAllData" ma:web="b66b6bb9-0c3b-4baf-b7e0-24038b18f2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xsi:nil="true"/>
    <_ip_UnifiedCompliancePolicyUIAction xmlns="http://schemas.microsoft.com/sharepoint/v3" xsi:nil="true"/>
    <_ip_UnifiedCompliancePolicyProperties xmlns="http://schemas.microsoft.com/sharepoint/v3" xsi:nil="true"/>
    <MediaServiceKeyPoints xmlns="6cd3d847-4521-4863-8800-2cff076dfc18" xsi:nil="true"/>
    <lcf76f155ced4ddcb4097134ff3c332f xmlns="6cd3d847-4521-4863-8800-2cff076dfc1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D71FDD50-08C3-4E9C-BAF1-80C44C069B1F}"/>
</file>

<file path=customXml/itemProps3.xml><?xml version="1.0" encoding="utf-8"?>
<ds:datastoreItem xmlns:ds="http://schemas.openxmlformats.org/officeDocument/2006/customXml" ds:itemID="{F990F116-B58F-4255-B05B-DA3808E0E5C6}">
  <ds:schemaRefs>
    <ds:schemaRef ds:uri="http://www.w3.org/XML/1998/namespace"/>
    <ds:schemaRef ds:uri="http://purl.org/dc/terms/"/>
    <ds:schemaRef ds:uri="http://schemas.microsoft.com/office/2006/documentManagement/types"/>
    <ds:schemaRef ds:uri="http://schemas.microsoft.com/office/infopath/2007/PartnerControls"/>
    <ds:schemaRef ds:uri="http://purl.org/dc/dcmitype/"/>
    <ds:schemaRef ds:uri="230e9df3-be65-4c73-a93b-d1236ebd677e"/>
    <ds:schemaRef ds:uri="http://schemas.openxmlformats.org/package/2006/metadata/core-properties"/>
    <ds:schemaRef ds:uri="54cfaf7c-a3d7-4d2c-8dcd-29a7ab275ea9"/>
    <ds:schemaRef ds:uri="http://schemas.microsoft.com/office/2006/metadata/properties"/>
    <ds:schemaRef ds:uri="http://purl.org/dc/elements/1.1/"/>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 Data AI Azure Machine Learning Module 1</Template>
  <TotalTime>13294</TotalTime>
  <Words>6901</Words>
  <Application>Microsoft Office PowerPoint</Application>
  <PresentationFormat>Custom</PresentationFormat>
  <Paragraphs>815</Paragraphs>
  <Slides>62</Slides>
  <Notes>60</Notes>
  <HiddenSlides>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62</vt:i4>
      </vt:variant>
    </vt:vector>
  </HeadingPairs>
  <TitlesOfParts>
    <vt:vector size="75" baseType="lpstr">
      <vt:lpstr>Arial</vt:lpstr>
      <vt:lpstr>Calibri</vt:lpstr>
      <vt:lpstr>Calibri Light</vt:lpstr>
      <vt:lpstr>Cambria Math</vt:lpstr>
      <vt:lpstr>Consolas</vt:lpstr>
      <vt:lpstr>Segoe Light</vt:lpstr>
      <vt:lpstr>Segoe UI</vt:lpstr>
      <vt:lpstr>Segoe UI Body</vt:lpstr>
      <vt:lpstr>Segoe UI Light</vt:lpstr>
      <vt:lpstr>Times New Roman</vt:lpstr>
      <vt:lpstr>Wingdings</vt:lpstr>
      <vt:lpstr>Module Template</vt:lpstr>
      <vt:lpstr>WHITE TEMPLATE</vt:lpstr>
      <vt:lpstr> Module 2: Data Cleaning and Model Improvement  </vt:lpstr>
      <vt:lpstr>PowerPoint Presentation</vt:lpstr>
      <vt:lpstr>Module Overview</vt:lpstr>
      <vt:lpstr>PowerPoint Presentation</vt:lpstr>
      <vt:lpstr>Variables</vt:lpstr>
      <vt:lpstr>Describing Variables</vt:lpstr>
      <vt:lpstr>Summary Statistics</vt:lpstr>
      <vt:lpstr>Summary Statistics…Cont’d</vt:lpstr>
      <vt:lpstr>Summary Statistics…Cont’d</vt:lpstr>
      <vt:lpstr>Summary Statistics…Cont’d</vt:lpstr>
      <vt:lpstr>Data Visualization</vt:lpstr>
      <vt:lpstr>Data Visualization Methods</vt:lpstr>
      <vt:lpstr>Univariate Data Analysis</vt:lpstr>
      <vt:lpstr>Bi-variate Data Analysis</vt:lpstr>
      <vt:lpstr>Bi-variate Data Analysis… Cont’d</vt:lpstr>
      <vt:lpstr>Bi-variate Data Analysis… Cont’d</vt:lpstr>
      <vt:lpstr>Demonstration: Initial Data Analysis</vt:lpstr>
      <vt:lpstr>Lab: Explore the Data</vt:lpstr>
      <vt:lpstr>PowerPoint Presentation</vt:lpstr>
      <vt:lpstr>PowerPoint Presentation</vt:lpstr>
      <vt:lpstr>Unwanted Rows</vt:lpstr>
      <vt:lpstr>Unwanted Rows… Cont’d</vt:lpstr>
      <vt:lpstr>Dealing With Missing Values</vt:lpstr>
      <vt:lpstr>Types of Missing Data</vt:lpstr>
      <vt:lpstr>Treat Missing Values</vt:lpstr>
      <vt:lpstr>Demonstration: Missing Values </vt:lpstr>
      <vt:lpstr>Dealing with Outliers</vt:lpstr>
      <vt:lpstr>Identifying Univariate Outliers</vt:lpstr>
      <vt:lpstr>Calculating Outliers with IQR</vt:lpstr>
      <vt:lpstr>Identifying Bivariate Outliers</vt:lpstr>
      <vt:lpstr>Identifying Bivariate Outliers… Cont’d</vt:lpstr>
      <vt:lpstr>Outlier Impact on Model Fit</vt:lpstr>
      <vt:lpstr>Treating Outliers</vt:lpstr>
      <vt:lpstr>Demonstration: Outliers</vt:lpstr>
      <vt:lpstr>Feature Engineering</vt:lpstr>
      <vt:lpstr>What is a Feature?</vt:lpstr>
      <vt:lpstr>Importance of Feature Engineering</vt:lpstr>
      <vt:lpstr>Feature Selection</vt:lpstr>
      <vt:lpstr>Common Feature Engineering Methods</vt:lpstr>
      <vt:lpstr>One-Hot-Encoding</vt:lpstr>
      <vt:lpstr>Binning</vt:lpstr>
      <vt:lpstr>Logarithmic Scale</vt:lpstr>
      <vt:lpstr>Feature Hashing</vt:lpstr>
      <vt:lpstr>Demonstration: Feature Engineering</vt:lpstr>
      <vt:lpstr>Lab: Feature Engineering</vt:lpstr>
      <vt:lpstr>PowerPoint Presentation</vt:lpstr>
      <vt:lpstr>PowerPoint Presentation</vt:lpstr>
      <vt:lpstr>Model Improvement Principles</vt:lpstr>
      <vt:lpstr>Model Improvement Principles…Cont’d</vt:lpstr>
      <vt:lpstr>Model Improvement Principles…Cont’d</vt:lpstr>
      <vt:lpstr>Model Improvement Principles …Cont’d</vt:lpstr>
      <vt:lpstr>Model Improvement Principles… Cont’d</vt:lpstr>
      <vt:lpstr>Model Improvement Methods</vt:lpstr>
      <vt:lpstr>Model Improvement Methods… Cont’d</vt:lpstr>
      <vt:lpstr>Model Improvement Methods… Cont’d</vt:lpstr>
      <vt:lpstr>Demonstration: Model Improvement</vt:lpstr>
      <vt:lpstr>Data Science Life Cycle</vt:lpstr>
      <vt:lpstr>Lab: Model Improvement</vt:lpstr>
      <vt:lpstr>Lab: Model Deployment (optional)</vt:lpstr>
      <vt:lpstr>PowerPoint Presentation</vt:lpstr>
      <vt:lpstr>Module Summary</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Data AI: Azure Machine Learning    Module 1</dc:title>
  <dc:subject>&lt;Speech title here&gt;</dc:subject>
  <dc:creator>Lisa Jackson-Neblett</dc:creator>
  <cp:keywords>MSVID, Brand Guidelines, Branding, Visual Identity, grid</cp:keywords>
  <dc:description>Template: Maryfj_x000d_
Formatting: _x000d_
Audience Type:</dc:description>
  <cp:lastModifiedBy>Shawn Nakhostin</cp:lastModifiedBy>
  <cp:revision>39</cp:revision>
  <dcterms:created xsi:type="dcterms:W3CDTF">2018-01-12T03:20:14Z</dcterms:created>
  <dcterms:modified xsi:type="dcterms:W3CDTF">2022-07-08T20:40:15Z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0x010100DA158CAB76EB234EA787464046C58889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28122438-c102-4942-ab4b-5c5ae6305fa0</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Ref">
    <vt:lpwstr>https://api.informationprotection.azure.com/api/72f988bf-86f1-41af-91ab-2d7cd011db47</vt:lpwstr>
  </property>
  <property fmtid="{D5CDD505-2E9C-101B-9397-08002B2CF9AE}" pid="15" name="MSIP_Label_f42aa342-8706-4288-bd11-ebb85995028c_SetDate">
    <vt:lpwstr>2017-10-04T13:15:56.0607831-07:00</vt:lpwstr>
  </property>
  <property fmtid="{D5CDD505-2E9C-101B-9397-08002B2CF9AE}" pid="16" name="MSIP_Label_f42aa342-8706-4288-bd11-ebb85995028c_Name">
    <vt:lpwstr>General</vt:lpwstr>
  </property>
  <property fmtid="{D5CDD505-2E9C-101B-9397-08002B2CF9AE}" pid="17" name="MSIP_Label_f42aa342-8706-4288-bd11-ebb85995028c_Extended_MSFT_Method">
    <vt:lpwstr>Automatic</vt:lpwstr>
  </property>
  <property fmtid="{D5CDD505-2E9C-101B-9397-08002B2CF9AE}" pid="18" name="Sensitivity">
    <vt:lpwstr>General</vt:lpwstr>
  </property>
  <property fmtid="{D5CDD505-2E9C-101B-9397-08002B2CF9AE}" pid="19" name="MediaServiceImageTags">
    <vt:lpwstr/>
  </property>
</Properties>
</file>