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76" r:id="rId5"/>
  </p:sldMasterIdLst>
  <p:notesMasterIdLst>
    <p:notesMasterId r:id="rId148"/>
  </p:notesMasterIdLst>
  <p:handoutMasterIdLst>
    <p:handoutMasterId r:id="rId149"/>
  </p:handoutMasterIdLst>
  <p:sldIdLst>
    <p:sldId id="365" r:id="rId6"/>
    <p:sldId id="450" r:id="rId7"/>
    <p:sldId id="3593" r:id="rId8"/>
    <p:sldId id="8591" r:id="rId9"/>
    <p:sldId id="8618" r:id="rId10"/>
    <p:sldId id="538" r:id="rId11"/>
    <p:sldId id="536" r:id="rId12"/>
    <p:sldId id="395" r:id="rId13"/>
    <p:sldId id="8640" r:id="rId14"/>
    <p:sldId id="8635" r:id="rId15"/>
    <p:sldId id="8639" r:id="rId16"/>
    <p:sldId id="8641" r:id="rId17"/>
    <p:sldId id="8643" r:id="rId18"/>
    <p:sldId id="540" r:id="rId19"/>
    <p:sldId id="3549" r:id="rId20"/>
    <p:sldId id="541" r:id="rId21"/>
    <p:sldId id="3550" r:id="rId22"/>
    <p:sldId id="542" r:id="rId23"/>
    <p:sldId id="3540" r:id="rId24"/>
    <p:sldId id="3541" r:id="rId25"/>
    <p:sldId id="3542" r:id="rId26"/>
    <p:sldId id="3543" r:id="rId27"/>
    <p:sldId id="484" r:id="rId28"/>
    <p:sldId id="8644" r:id="rId29"/>
    <p:sldId id="3552" r:id="rId30"/>
    <p:sldId id="299" r:id="rId31"/>
    <p:sldId id="543" r:id="rId32"/>
    <p:sldId id="3544" r:id="rId33"/>
    <p:sldId id="3554" r:id="rId34"/>
    <p:sldId id="3555" r:id="rId35"/>
    <p:sldId id="8636" r:id="rId36"/>
    <p:sldId id="3546" r:id="rId37"/>
    <p:sldId id="3547" r:id="rId38"/>
    <p:sldId id="3548" r:id="rId39"/>
    <p:sldId id="8621" r:id="rId40"/>
    <p:sldId id="8622" r:id="rId41"/>
    <p:sldId id="8623" r:id="rId42"/>
    <p:sldId id="8624" r:id="rId43"/>
    <p:sldId id="8625" r:id="rId44"/>
    <p:sldId id="8626" r:id="rId45"/>
    <p:sldId id="3569" r:id="rId46"/>
    <p:sldId id="8628" r:id="rId47"/>
    <p:sldId id="3571" r:id="rId48"/>
    <p:sldId id="8627" r:id="rId49"/>
    <p:sldId id="3568" r:id="rId50"/>
    <p:sldId id="8631" r:id="rId51"/>
    <p:sldId id="8630" r:id="rId52"/>
    <p:sldId id="3586" r:id="rId53"/>
    <p:sldId id="8632" r:id="rId54"/>
    <p:sldId id="3587" r:id="rId55"/>
    <p:sldId id="3588" r:id="rId56"/>
    <p:sldId id="3589" r:id="rId57"/>
    <p:sldId id="376" r:id="rId58"/>
    <p:sldId id="3557" r:id="rId59"/>
    <p:sldId id="3558" r:id="rId60"/>
    <p:sldId id="3572" r:id="rId61"/>
    <p:sldId id="3573" r:id="rId62"/>
    <p:sldId id="3575" r:id="rId63"/>
    <p:sldId id="3579" r:id="rId64"/>
    <p:sldId id="3576" r:id="rId65"/>
    <p:sldId id="3578" r:id="rId66"/>
    <p:sldId id="3574" r:id="rId67"/>
    <p:sldId id="3577" r:id="rId68"/>
    <p:sldId id="3559" r:id="rId69"/>
    <p:sldId id="3580" r:id="rId70"/>
    <p:sldId id="3582" r:id="rId71"/>
    <p:sldId id="3583" r:id="rId72"/>
    <p:sldId id="3584" r:id="rId73"/>
    <p:sldId id="3585" r:id="rId74"/>
    <p:sldId id="3590" r:id="rId75"/>
    <p:sldId id="8637" r:id="rId76"/>
    <p:sldId id="8638" r:id="rId77"/>
    <p:sldId id="3591" r:id="rId78"/>
    <p:sldId id="3592" r:id="rId79"/>
    <p:sldId id="8590" r:id="rId80"/>
    <p:sldId id="3567" r:id="rId81"/>
    <p:sldId id="449" r:id="rId82"/>
    <p:sldId id="461" r:id="rId83"/>
    <p:sldId id="8571" r:id="rId84"/>
    <p:sldId id="8575" r:id="rId85"/>
    <p:sldId id="8570" r:id="rId86"/>
    <p:sldId id="8576" r:id="rId87"/>
    <p:sldId id="8578" r:id="rId88"/>
    <p:sldId id="8579" r:id="rId89"/>
    <p:sldId id="8580" r:id="rId90"/>
    <p:sldId id="8582" r:id="rId91"/>
    <p:sldId id="8583" r:id="rId92"/>
    <p:sldId id="8619" r:id="rId93"/>
    <p:sldId id="8573" r:id="rId94"/>
    <p:sldId id="8574" r:id="rId95"/>
    <p:sldId id="8585" r:id="rId96"/>
    <p:sldId id="8587" r:id="rId97"/>
    <p:sldId id="8589" r:id="rId98"/>
    <p:sldId id="8586" r:id="rId99"/>
    <p:sldId id="8588" r:id="rId100"/>
    <p:sldId id="8564" r:id="rId101"/>
    <p:sldId id="8652" r:id="rId102"/>
    <p:sldId id="296" r:id="rId103"/>
    <p:sldId id="293" r:id="rId104"/>
    <p:sldId id="2123259182" r:id="rId105"/>
    <p:sldId id="2123259184" r:id="rId106"/>
    <p:sldId id="292" r:id="rId107"/>
    <p:sldId id="2123259194" r:id="rId108"/>
    <p:sldId id="291" r:id="rId109"/>
    <p:sldId id="2123259183" r:id="rId110"/>
    <p:sldId id="2076137178" r:id="rId111"/>
    <p:sldId id="2123259193" r:id="rId112"/>
    <p:sldId id="2123259185" r:id="rId113"/>
    <p:sldId id="2123259186" r:id="rId114"/>
    <p:sldId id="2123259187" r:id="rId115"/>
    <p:sldId id="2123259188" r:id="rId116"/>
    <p:sldId id="2123259189" r:id="rId117"/>
    <p:sldId id="2123259190" r:id="rId118"/>
    <p:sldId id="2123259191" r:id="rId119"/>
    <p:sldId id="2123259192" r:id="rId120"/>
    <p:sldId id="2123259195" r:id="rId121"/>
    <p:sldId id="8528" r:id="rId122"/>
    <p:sldId id="8595" r:id="rId123"/>
    <p:sldId id="8596" r:id="rId124"/>
    <p:sldId id="8597" r:id="rId125"/>
    <p:sldId id="8598" r:id="rId126"/>
    <p:sldId id="8599" r:id="rId127"/>
    <p:sldId id="8600" r:id="rId128"/>
    <p:sldId id="8601" r:id="rId129"/>
    <p:sldId id="8602" r:id="rId130"/>
    <p:sldId id="8603" r:id="rId131"/>
    <p:sldId id="8604" r:id="rId132"/>
    <p:sldId id="8647" r:id="rId133"/>
    <p:sldId id="8648" r:id="rId134"/>
    <p:sldId id="1644" r:id="rId135"/>
    <p:sldId id="849" r:id="rId136"/>
    <p:sldId id="758" r:id="rId137"/>
    <p:sldId id="301" r:id="rId138"/>
    <p:sldId id="1668" r:id="rId139"/>
    <p:sldId id="8650" r:id="rId140"/>
    <p:sldId id="8649" r:id="rId141"/>
    <p:sldId id="8645" r:id="rId142"/>
    <p:sldId id="8633" r:id="rId143"/>
    <p:sldId id="8634" r:id="rId144"/>
    <p:sldId id="8646" r:id="rId145"/>
    <p:sldId id="271" r:id="rId146"/>
    <p:sldId id="268" r:id="rId1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93A17B-3643-4147-A19E-CBAA35153659}">
          <p14:sldIdLst>
            <p14:sldId id="365"/>
            <p14:sldId id="450"/>
            <p14:sldId id="3593"/>
            <p14:sldId id="8591"/>
          </p14:sldIdLst>
        </p14:section>
        <p14:section name="Azure Machine Learning Fundamentals" id="{2EF015B0-5BC0-45BF-B08A-D64B2095A920}">
          <p14:sldIdLst>
            <p14:sldId id="8618"/>
            <p14:sldId id="538"/>
            <p14:sldId id="536"/>
            <p14:sldId id="395"/>
            <p14:sldId id="8640"/>
            <p14:sldId id="8635"/>
            <p14:sldId id="8639"/>
            <p14:sldId id="8641"/>
            <p14:sldId id="8643"/>
            <p14:sldId id="540"/>
            <p14:sldId id="3549"/>
            <p14:sldId id="541"/>
            <p14:sldId id="3550"/>
            <p14:sldId id="542"/>
            <p14:sldId id="3540"/>
            <p14:sldId id="3541"/>
            <p14:sldId id="3542"/>
            <p14:sldId id="3543"/>
            <p14:sldId id="484"/>
            <p14:sldId id="8644"/>
            <p14:sldId id="3552"/>
            <p14:sldId id="299"/>
          </p14:sldIdLst>
        </p14:section>
        <p14:section name="Azure Machine Learning Service Model Training" id="{5588DE38-9E9C-41F1-A561-EEB9343EF63E}">
          <p14:sldIdLst>
            <p14:sldId id="543"/>
            <p14:sldId id="3544"/>
            <p14:sldId id="3554"/>
            <p14:sldId id="3555"/>
            <p14:sldId id="8636"/>
            <p14:sldId id="3546"/>
            <p14:sldId id="3547"/>
            <p14:sldId id="3548"/>
            <p14:sldId id="8621"/>
            <p14:sldId id="8622"/>
            <p14:sldId id="8623"/>
            <p14:sldId id="8624"/>
            <p14:sldId id="8625"/>
            <p14:sldId id="8626"/>
            <p14:sldId id="3569"/>
            <p14:sldId id="8628"/>
            <p14:sldId id="3571"/>
            <p14:sldId id="8627"/>
            <p14:sldId id="3568"/>
            <p14:sldId id="8631"/>
            <p14:sldId id="8630"/>
            <p14:sldId id="3586"/>
            <p14:sldId id="8632"/>
            <p14:sldId id="3587"/>
            <p14:sldId id="3588"/>
            <p14:sldId id="3589"/>
            <p14:sldId id="376"/>
          </p14:sldIdLst>
        </p14:section>
        <p14:section name="Azure Machine Learning Model Deployment" id="{B3C5B1D8-01CF-4E4A-9997-3376DD065C2D}">
          <p14:sldIdLst>
            <p14:sldId id="3557"/>
            <p14:sldId id="3558"/>
            <p14:sldId id="3572"/>
            <p14:sldId id="3573"/>
            <p14:sldId id="3575"/>
            <p14:sldId id="3579"/>
            <p14:sldId id="3576"/>
            <p14:sldId id="3578"/>
            <p14:sldId id="3574"/>
            <p14:sldId id="3577"/>
            <p14:sldId id="3559"/>
            <p14:sldId id="3580"/>
            <p14:sldId id="3582"/>
            <p14:sldId id="3583"/>
            <p14:sldId id="3584"/>
            <p14:sldId id="3585"/>
            <p14:sldId id="3590"/>
            <p14:sldId id="8637"/>
            <p14:sldId id="8638"/>
            <p14:sldId id="3591"/>
            <p14:sldId id="3592"/>
            <p14:sldId id="8590"/>
            <p14:sldId id="3567"/>
          </p14:sldIdLst>
        </p14:section>
        <p14:section name="Pipelines in Azure Machine Learning Service" id="{1DBAF529-9FD0-4E35-987A-271DF9B78BF1}">
          <p14:sldIdLst>
            <p14:sldId id="449"/>
            <p14:sldId id="461"/>
            <p14:sldId id="8571"/>
            <p14:sldId id="8575"/>
            <p14:sldId id="8570"/>
            <p14:sldId id="8576"/>
            <p14:sldId id="8578"/>
            <p14:sldId id="8579"/>
            <p14:sldId id="8580"/>
            <p14:sldId id="8582"/>
            <p14:sldId id="8583"/>
            <p14:sldId id="8619"/>
            <p14:sldId id="8573"/>
            <p14:sldId id="8574"/>
            <p14:sldId id="8585"/>
            <p14:sldId id="8587"/>
            <p14:sldId id="8589"/>
            <p14:sldId id="8586"/>
            <p14:sldId id="8588"/>
            <p14:sldId id="8564"/>
          </p14:sldIdLst>
        </p14:section>
        <p14:section name="MLOps" id="{938B210E-A338-4B11-9D5E-042BE450E799}">
          <p14:sldIdLst>
            <p14:sldId id="8652"/>
            <p14:sldId id="296"/>
            <p14:sldId id="293"/>
            <p14:sldId id="2123259182"/>
            <p14:sldId id="2123259184"/>
            <p14:sldId id="292"/>
            <p14:sldId id="2123259194"/>
            <p14:sldId id="291"/>
            <p14:sldId id="2123259183"/>
            <p14:sldId id="2076137178"/>
            <p14:sldId id="2123259193"/>
          </p14:sldIdLst>
        </p14:section>
        <p14:section name="Responsible AI" id="{49540128-75DD-4DA9-AED7-76B84F8A1092}">
          <p14:sldIdLst>
            <p14:sldId id="2123259185"/>
            <p14:sldId id="2123259186"/>
            <p14:sldId id="2123259187"/>
            <p14:sldId id="2123259188"/>
            <p14:sldId id="2123259189"/>
            <p14:sldId id="2123259190"/>
            <p14:sldId id="2123259191"/>
            <p14:sldId id="2123259192"/>
            <p14:sldId id="2123259195"/>
            <p14:sldId id="8528"/>
          </p14:sldIdLst>
        </p14:section>
        <p14:section name="Optional: Azure Machine Learning Integration with Azure Event Grid" id="{AA0F2CEF-1D89-4FB4-B1B3-F120B27EA1B5}">
          <p14:sldIdLst>
            <p14:sldId id="8595"/>
            <p14:sldId id="8596"/>
            <p14:sldId id="8597"/>
            <p14:sldId id="8598"/>
            <p14:sldId id="8599"/>
            <p14:sldId id="8600"/>
            <p14:sldId id="8601"/>
            <p14:sldId id="8602"/>
            <p14:sldId id="8603"/>
            <p14:sldId id="8604"/>
          </p14:sldIdLst>
        </p14:section>
        <p14:section name="Optional: Azure Databricks" id="{B23FF61B-1BDE-4364-916A-DFE2E730DC3E}">
          <p14:sldIdLst>
            <p14:sldId id="8647"/>
            <p14:sldId id="8648"/>
            <p14:sldId id="1644"/>
            <p14:sldId id="849"/>
            <p14:sldId id="758"/>
            <p14:sldId id="301"/>
            <p14:sldId id="1668"/>
            <p14:sldId id="8650"/>
            <p14:sldId id="8649"/>
          </p14:sldIdLst>
        </p14:section>
        <p14:section name="Appendix" id="{7FFC7052-56D4-4758-96E2-7BC36D6C6D90}">
          <p14:sldIdLst>
            <p14:sldId id="8645"/>
            <p14:sldId id="8633"/>
            <p14:sldId id="8634"/>
            <p14:sldId id="8646"/>
            <p14:sldId id="271"/>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737373"/>
    <a:srgbClr val="002050"/>
    <a:srgbClr val="00188F"/>
    <a:srgbClr val="004B1C"/>
    <a:srgbClr val="969696"/>
    <a:srgbClr val="0078D7"/>
    <a:srgbClr val="5C2D91"/>
    <a:srgbClr val="107C10"/>
    <a:srgbClr val="1B3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5" autoAdjust="0"/>
    <p:restoredTop sz="64559" autoAdjust="0"/>
  </p:normalViewPr>
  <p:slideViewPr>
    <p:cSldViewPr snapToGrid="0">
      <p:cViewPr varScale="1">
        <p:scale>
          <a:sx n="100" d="100"/>
          <a:sy n="100" d="100"/>
        </p:scale>
        <p:origin x="1980"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handoutMaster" Target="handoutMasters/handoutMaster1.xml"/><Relationship Id="rId5" Type="http://schemas.openxmlformats.org/officeDocument/2006/relationships/slideMaster" Target="slideMasters/slideMaster2.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commentAuthors" Target="commentAuthors.xml"/><Relationship Id="rId155" Type="http://schemas.microsoft.com/office/2016/11/relationships/changesInfo" Target="changesInfos/changesInfo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theme" Target="theme/theme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tableStyles" Target="tableStyle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Nakhostin" userId="bcd068cc-180d-4a73-9c98-8d2bc65812b1" providerId="ADAL" clId="{D98B581B-8EF7-4DA0-8FF6-BE19E1C1DEAF}"/>
    <pc:docChg chg="custSel modSld">
      <pc:chgData name="Shawn Nakhostin" userId="bcd068cc-180d-4a73-9c98-8d2bc65812b1" providerId="ADAL" clId="{D98B581B-8EF7-4DA0-8FF6-BE19E1C1DEAF}" dt="2022-07-08T17:19:15.273" v="619" actId="20577"/>
      <pc:docMkLst>
        <pc:docMk/>
      </pc:docMkLst>
      <pc:sldChg chg="modSp mod">
        <pc:chgData name="Shawn Nakhostin" userId="bcd068cc-180d-4a73-9c98-8d2bc65812b1" providerId="ADAL" clId="{D98B581B-8EF7-4DA0-8FF6-BE19E1C1DEAF}" dt="2022-07-08T17:18:00.966" v="613" actId="20577"/>
        <pc:sldMkLst>
          <pc:docMk/>
          <pc:sldMk cId="4116744627" sldId="271"/>
        </pc:sldMkLst>
        <pc:spChg chg="mod">
          <ac:chgData name="Shawn Nakhostin" userId="bcd068cc-180d-4a73-9c98-8d2bc65812b1" providerId="ADAL" clId="{D98B581B-8EF7-4DA0-8FF6-BE19E1C1DEAF}" dt="2022-07-08T17:16:34.974" v="452"/>
          <ac:spMkLst>
            <pc:docMk/>
            <pc:sldMk cId="4116744627" sldId="271"/>
            <ac:spMk id="5" creationId="{51990F80-0C36-4592-9C20-200BB8FD2009}"/>
          </ac:spMkLst>
        </pc:spChg>
        <pc:spChg chg="mod">
          <ac:chgData name="Shawn Nakhostin" userId="bcd068cc-180d-4a73-9c98-8d2bc65812b1" providerId="ADAL" clId="{D98B581B-8EF7-4DA0-8FF6-BE19E1C1DEAF}" dt="2022-07-08T17:16:52.552" v="543" actId="20577"/>
          <ac:spMkLst>
            <pc:docMk/>
            <pc:sldMk cId="4116744627" sldId="271"/>
            <ac:spMk id="6" creationId="{D3E89E75-62D4-41C7-A866-A46E4A85378F}"/>
          </ac:spMkLst>
        </pc:spChg>
        <pc:spChg chg="mod">
          <ac:chgData name="Shawn Nakhostin" userId="bcd068cc-180d-4a73-9c98-8d2bc65812b1" providerId="ADAL" clId="{D98B581B-8EF7-4DA0-8FF6-BE19E1C1DEAF}" dt="2022-07-08T17:17:20.810" v="576" actId="20577"/>
          <ac:spMkLst>
            <pc:docMk/>
            <pc:sldMk cId="4116744627" sldId="271"/>
            <ac:spMk id="7" creationId="{0526DFA7-2A1C-4370-8A4F-EAB2D7CEB3AC}"/>
          </ac:spMkLst>
        </pc:spChg>
        <pc:spChg chg="mod">
          <ac:chgData name="Shawn Nakhostin" userId="bcd068cc-180d-4a73-9c98-8d2bc65812b1" providerId="ADAL" clId="{D98B581B-8EF7-4DA0-8FF6-BE19E1C1DEAF}" dt="2022-07-08T17:17:38.699" v="595" actId="20577"/>
          <ac:spMkLst>
            <pc:docMk/>
            <pc:sldMk cId="4116744627" sldId="271"/>
            <ac:spMk id="8" creationId="{65F8BC71-5C38-4A0A-9688-9A4FF15E05EF}"/>
          </ac:spMkLst>
        </pc:spChg>
        <pc:spChg chg="mod">
          <ac:chgData name="Shawn Nakhostin" userId="bcd068cc-180d-4a73-9c98-8d2bc65812b1" providerId="ADAL" clId="{D98B581B-8EF7-4DA0-8FF6-BE19E1C1DEAF}" dt="2022-07-08T17:17:51.656" v="597"/>
          <ac:spMkLst>
            <pc:docMk/>
            <pc:sldMk cId="4116744627" sldId="271"/>
            <ac:spMk id="9" creationId="{26BC4A92-2468-4F6E-A555-DFA5C2054145}"/>
          </ac:spMkLst>
        </pc:spChg>
        <pc:spChg chg="mod">
          <ac:chgData name="Shawn Nakhostin" userId="bcd068cc-180d-4a73-9c98-8d2bc65812b1" providerId="ADAL" clId="{D98B581B-8EF7-4DA0-8FF6-BE19E1C1DEAF}" dt="2022-07-08T17:18:00.966" v="613" actId="20577"/>
          <ac:spMkLst>
            <pc:docMk/>
            <pc:sldMk cId="4116744627" sldId="271"/>
            <ac:spMk id="10" creationId="{EB8E2527-62BA-4696-ABD3-1F5E2739A52F}"/>
          </ac:spMkLst>
        </pc:spChg>
      </pc:sldChg>
      <pc:sldChg chg="modNotes">
        <pc:chgData name="Shawn Nakhostin" userId="bcd068cc-180d-4a73-9c98-8d2bc65812b1" providerId="ADAL" clId="{D98B581B-8EF7-4DA0-8FF6-BE19E1C1DEAF}" dt="2022-07-08T17:13:02.519" v="247" actId="27636"/>
        <pc:sldMkLst>
          <pc:docMk/>
          <pc:sldMk cId="2087941980" sldId="292"/>
        </pc:sldMkLst>
      </pc:sldChg>
      <pc:sldChg chg="modSp mod">
        <pc:chgData name="Shawn Nakhostin" userId="bcd068cc-180d-4a73-9c98-8d2bc65812b1" providerId="ADAL" clId="{D98B581B-8EF7-4DA0-8FF6-BE19E1C1DEAF}" dt="2022-07-08T17:18:52.058" v="617" actId="20577"/>
        <pc:sldMkLst>
          <pc:docMk/>
          <pc:sldMk cId="1567852098" sldId="8652"/>
        </pc:sldMkLst>
        <pc:spChg chg="mod">
          <ac:chgData name="Shawn Nakhostin" userId="bcd068cc-180d-4a73-9c98-8d2bc65812b1" providerId="ADAL" clId="{D98B581B-8EF7-4DA0-8FF6-BE19E1C1DEAF}" dt="2022-07-08T17:18:45.191" v="615" actId="20577"/>
          <ac:spMkLst>
            <pc:docMk/>
            <pc:sldMk cId="1567852098" sldId="8652"/>
            <ac:spMk id="5" creationId="{DB15E535-D9C4-4FD2-A128-0AFF8242D899}"/>
          </ac:spMkLst>
        </pc:spChg>
        <pc:spChg chg="mod">
          <ac:chgData name="Shawn Nakhostin" userId="bcd068cc-180d-4a73-9c98-8d2bc65812b1" providerId="ADAL" clId="{D98B581B-8EF7-4DA0-8FF6-BE19E1C1DEAF}" dt="2022-07-06T14:26:18.202" v="11" actId="6549"/>
          <ac:spMkLst>
            <pc:docMk/>
            <pc:sldMk cId="1567852098" sldId="8652"/>
            <ac:spMk id="11" creationId="{5690A5E9-1FA7-4481-B163-D411C51EA98B}"/>
          </ac:spMkLst>
        </pc:spChg>
        <pc:spChg chg="mod">
          <ac:chgData name="Shawn Nakhostin" userId="bcd068cc-180d-4a73-9c98-8d2bc65812b1" providerId="ADAL" clId="{D98B581B-8EF7-4DA0-8FF6-BE19E1C1DEAF}" dt="2022-07-06T14:27:45.581" v="82" actId="6549"/>
          <ac:spMkLst>
            <pc:docMk/>
            <pc:sldMk cId="1567852098" sldId="8652"/>
            <ac:spMk id="18" creationId="{A798C351-D50B-4378-B477-D73E0F097F67}"/>
          </ac:spMkLst>
        </pc:spChg>
        <pc:spChg chg="mod">
          <ac:chgData name="Shawn Nakhostin" userId="bcd068cc-180d-4a73-9c98-8d2bc65812b1" providerId="ADAL" clId="{D98B581B-8EF7-4DA0-8FF6-BE19E1C1DEAF}" dt="2022-07-08T17:18:52.058" v="617" actId="20577"/>
          <ac:spMkLst>
            <pc:docMk/>
            <pc:sldMk cId="1567852098" sldId="8652"/>
            <ac:spMk id="21" creationId="{A27EC2C2-42F2-46ED-BFDE-B0E1C4C62640}"/>
          </ac:spMkLst>
        </pc:spChg>
      </pc:sldChg>
      <pc:sldChg chg="modSp mod">
        <pc:chgData name="Shawn Nakhostin" userId="bcd068cc-180d-4a73-9c98-8d2bc65812b1" providerId="ADAL" clId="{D98B581B-8EF7-4DA0-8FF6-BE19E1C1DEAF}" dt="2022-07-06T15:03:42.943" v="244" actId="14100"/>
        <pc:sldMkLst>
          <pc:docMk/>
          <pc:sldMk cId="2902672721" sldId="2123259189"/>
        </pc:sldMkLst>
        <pc:spChg chg="mod">
          <ac:chgData name="Shawn Nakhostin" userId="bcd068cc-180d-4a73-9c98-8d2bc65812b1" providerId="ADAL" clId="{D98B581B-8EF7-4DA0-8FF6-BE19E1C1DEAF}" dt="2022-07-06T15:03:42.943" v="244" actId="14100"/>
          <ac:spMkLst>
            <pc:docMk/>
            <pc:sldMk cId="2902672721" sldId="2123259189"/>
            <ac:spMk id="2" creationId="{00000000-0000-0000-0000-000000000000}"/>
          </ac:spMkLst>
        </pc:spChg>
      </pc:sldChg>
      <pc:sldChg chg="modSp mod modShow">
        <pc:chgData name="Shawn Nakhostin" userId="bcd068cc-180d-4a73-9c98-8d2bc65812b1" providerId="ADAL" clId="{D98B581B-8EF7-4DA0-8FF6-BE19E1C1DEAF}" dt="2022-07-08T17:19:15.273" v="619" actId="20577"/>
        <pc:sldMkLst>
          <pc:docMk/>
          <pc:sldMk cId="1206006096" sldId="2123259193"/>
        </pc:sldMkLst>
        <pc:spChg chg="mod">
          <ac:chgData name="Shawn Nakhostin" userId="bcd068cc-180d-4a73-9c98-8d2bc65812b1" providerId="ADAL" clId="{D98B581B-8EF7-4DA0-8FF6-BE19E1C1DEAF}" dt="2022-07-08T17:19:15.273" v="619" actId="20577"/>
          <ac:spMkLst>
            <pc:docMk/>
            <pc:sldMk cId="1206006096" sldId="2123259193"/>
            <ac:spMk id="6" creationId="{00000000-0000-0000-0000-000000000000}"/>
          </ac:spMkLst>
        </pc:spChg>
        <pc:spChg chg="mod">
          <ac:chgData name="Shawn Nakhostin" userId="bcd068cc-180d-4a73-9c98-8d2bc65812b1" providerId="ADAL" clId="{D98B581B-8EF7-4DA0-8FF6-BE19E1C1DEAF}" dt="2022-07-06T14:33:16.887" v="200" actId="20577"/>
          <ac:spMkLst>
            <pc:docMk/>
            <pc:sldMk cId="1206006096" sldId="2123259193"/>
            <ac:spMk id="7" creationId="{00000000-0000-0000-0000-000000000000}"/>
          </ac:spMkLst>
        </pc:spChg>
      </pc:sldChg>
    </pc:docChg>
  </pc:docChgLst>
  <pc:docChgLst>
    <pc:chgData name="Shawn Nakhostin" userId="c8a45834cacd5bc6" providerId="LiveId" clId="{2A263056-FB16-45E7-85F4-A336CD7BFE50}"/>
    <pc:docChg chg="undo custSel modSld">
      <pc:chgData name="Shawn Nakhostin" userId="c8a45834cacd5bc6" providerId="LiveId" clId="{2A263056-FB16-45E7-85F4-A336CD7BFE50}" dt="2022-07-18T13:31:15.792" v="148" actId="255"/>
      <pc:docMkLst>
        <pc:docMk/>
      </pc:docMkLst>
      <pc:sldChg chg="modSp mod">
        <pc:chgData name="Shawn Nakhostin" userId="c8a45834cacd5bc6" providerId="LiveId" clId="{2A263056-FB16-45E7-85F4-A336CD7BFE50}" dt="2022-07-18T13:29:54.548" v="109" actId="255"/>
        <pc:sldMkLst>
          <pc:docMk/>
          <pc:sldMk cId="1919384922" sldId="8595"/>
        </pc:sldMkLst>
        <pc:spChg chg="mod">
          <ac:chgData name="Shawn Nakhostin" userId="c8a45834cacd5bc6" providerId="LiveId" clId="{2A263056-FB16-45E7-85F4-A336CD7BFE50}" dt="2022-07-18T13:29:54.548" v="109" actId="255"/>
          <ac:spMkLst>
            <pc:docMk/>
            <pc:sldMk cId="1919384922" sldId="8595"/>
            <ac:spMk id="5" creationId="{DB15E535-D9C4-4FD2-A128-0AFF8242D899}"/>
          </ac:spMkLst>
        </pc:spChg>
      </pc:sldChg>
      <pc:sldChg chg="modSp mod">
        <pc:chgData name="Shawn Nakhostin" userId="c8a45834cacd5bc6" providerId="LiveId" clId="{2A263056-FB16-45E7-85F4-A336CD7BFE50}" dt="2022-07-18T13:31:15.792" v="148" actId="255"/>
        <pc:sldMkLst>
          <pc:docMk/>
          <pc:sldMk cId="1308238435" sldId="8647"/>
        </pc:sldMkLst>
        <pc:spChg chg="mod">
          <ac:chgData name="Shawn Nakhostin" userId="c8a45834cacd5bc6" providerId="LiveId" clId="{2A263056-FB16-45E7-85F4-A336CD7BFE50}" dt="2022-07-18T13:31:15.792" v="148" actId="255"/>
          <ac:spMkLst>
            <pc:docMk/>
            <pc:sldMk cId="1308238435" sldId="8647"/>
            <ac:spMk id="5" creationId="{DB15E535-D9C4-4FD2-A128-0AFF8242D899}"/>
          </ac:spMkLst>
        </pc:spChg>
      </pc:sldChg>
    </pc:docChg>
  </pc:docChgLst>
  <pc:docChgLst>
    <pc:chgData name="Shawn Nakhostin" userId="bcd068cc-180d-4a73-9c98-8d2bc65812b1" providerId="ADAL" clId="{55AC2971-8598-4412-A235-885002825458}"/>
    <pc:docChg chg="delSld modSld modSection">
      <pc:chgData name="Shawn Nakhostin" userId="bcd068cc-180d-4a73-9c98-8d2bc65812b1" providerId="ADAL" clId="{55AC2971-8598-4412-A235-885002825458}" dt="2022-07-19T14:00:29.830" v="38" actId="47"/>
      <pc:docMkLst>
        <pc:docMk/>
      </pc:docMkLst>
      <pc:sldChg chg="modNotesTx">
        <pc:chgData name="Shawn Nakhostin" userId="bcd068cc-180d-4a73-9c98-8d2bc65812b1" providerId="ADAL" clId="{55AC2971-8598-4412-A235-885002825458}" dt="2022-07-08T21:28:39.071" v="33" actId="20577"/>
        <pc:sldMkLst>
          <pc:docMk/>
          <pc:sldMk cId="1573136642" sldId="8603"/>
        </pc:sldMkLst>
      </pc:sldChg>
      <pc:sldChg chg="del">
        <pc:chgData name="Shawn Nakhostin" userId="bcd068cc-180d-4a73-9c98-8d2bc65812b1" providerId="ADAL" clId="{55AC2971-8598-4412-A235-885002825458}" dt="2022-07-19T14:00:29.830" v="38" actId="47"/>
        <pc:sldMkLst>
          <pc:docMk/>
          <pc:sldMk cId="749812371" sldId="8642"/>
        </pc:sldMkLst>
      </pc:sldChg>
      <pc:sldChg chg="modNotesTx">
        <pc:chgData name="Shawn Nakhostin" userId="bcd068cc-180d-4a73-9c98-8d2bc65812b1" providerId="ADAL" clId="{55AC2971-8598-4412-A235-885002825458}" dt="2022-07-08T21:42:27.189" v="37" actId="20577"/>
        <pc:sldMkLst>
          <pc:docMk/>
          <pc:sldMk cId="933435649" sldId="8646"/>
        </pc:sldMkLst>
      </pc:sldChg>
      <pc:sldChg chg="modNotesTx">
        <pc:chgData name="Shawn Nakhostin" userId="bcd068cc-180d-4a73-9c98-8d2bc65812b1" providerId="ADAL" clId="{55AC2971-8598-4412-A235-885002825458}" dt="2022-07-08T21:30:11.909" v="35" actId="20577"/>
        <pc:sldMkLst>
          <pc:docMk/>
          <pc:sldMk cId="3609873069" sldId="8650"/>
        </pc:sldMkLst>
      </pc:sldChg>
      <pc:sldChg chg="modNotesTx">
        <pc:chgData name="Shawn Nakhostin" userId="bcd068cc-180d-4a73-9c98-8d2bc65812b1" providerId="ADAL" clId="{55AC2971-8598-4412-A235-885002825458}" dt="2022-07-08T21:25:31.637" v="24" actId="20577"/>
        <pc:sldMkLst>
          <pc:docMk/>
          <pc:sldMk cId="1206006096" sldId="2123259193"/>
        </pc:sldMkLst>
      </pc:sldChg>
      <pc:sldChg chg="modNotesTx">
        <pc:chgData name="Shawn Nakhostin" userId="bcd068cc-180d-4a73-9c98-8d2bc65812b1" providerId="ADAL" clId="{55AC2971-8598-4412-A235-885002825458}" dt="2022-07-08T21:26:16.044" v="31" actId="20577"/>
        <pc:sldMkLst>
          <pc:docMk/>
          <pc:sldMk cId="3320159751" sldId="2123259195"/>
        </pc:sldMkLst>
      </pc:sldChg>
    </pc:docChg>
  </pc:docChgLst>
  <pc:docChgLst>
    <pc:chgData name="Ane Iturzaeta" userId="S::aniturza@microsoft.com::765801d0-9f9d-4d0b-a53c-4b9034a32709" providerId="AD" clId="Web-{C40755E0-055A-46FF-B637-B914303DD8A3}"/>
    <pc:docChg chg="addSld modSld modSection">
      <pc:chgData name="Ane Iturzaeta" userId="S::aniturza@microsoft.com::765801d0-9f9d-4d0b-a53c-4b9034a32709" providerId="AD" clId="Web-{C40755E0-055A-46FF-B637-B914303DD8A3}" dt="2022-06-28T13:02:46.810" v="415"/>
      <pc:docMkLst>
        <pc:docMk/>
      </pc:docMkLst>
      <pc:sldChg chg="modSp modNotes">
        <pc:chgData name="Ane Iturzaeta" userId="S::aniturza@microsoft.com::765801d0-9f9d-4d0b-a53c-4b9034a32709" providerId="AD" clId="Web-{C40755E0-055A-46FF-B637-B914303DD8A3}" dt="2022-06-28T13:02:46.810" v="415"/>
        <pc:sldMkLst>
          <pc:docMk/>
          <pc:sldMk cId="3970839413" sldId="8528"/>
        </pc:sldMkLst>
        <pc:spChg chg="mod">
          <ac:chgData name="Ane Iturzaeta" userId="S::aniturza@microsoft.com::765801d0-9f9d-4d0b-a53c-4b9034a32709" providerId="AD" clId="Web-{C40755E0-055A-46FF-B637-B914303DD8A3}" dt="2022-06-28T12:59:46.173" v="258" actId="20577"/>
          <ac:spMkLst>
            <pc:docMk/>
            <pc:sldMk cId="3970839413" sldId="8528"/>
            <ac:spMk id="2" creationId="{D1CBEF2F-F054-4F67-BDD4-027CDBB0C6EC}"/>
          </ac:spMkLst>
        </pc:spChg>
      </pc:sldChg>
      <pc:sldChg chg="modSp add replId modNotes">
        <pc:chgData name="Ane Iturzaeta" userId="S::aniturza@microsoft.com::765801d0-9f9d-4d0b-a53c-4b9034a32709" providerId="AD" clId="Web-{C40755E0-055A-46FF-B637-B914303DD8A3}" dt="2022-06-28T12:57:16.850" v="95" actId="20577"/>
        <pc:sldMkLst>
          <pc:docMk/>
          <pc:sldMk cId="3320159751" sldId="2123259195"/>
        </pc:sldMkLst>
        <pc:spChg chg="mod">
          <ac:chgData name="Ane Iturzaeta" userId="S::aniturza@microsoft.com::765801d0-9f9d-4d0b-a53c-4b9034a32709" providerId="AD" clId="Web-{C40755E0-055A-46FF-B637-B914303DD8A3}" dt="2022-06-28T12:56:16.643" v="15" actId="20577"/>
          <ac:spMkLst>
            <pc:docMk/>
            <pc:sldMk cId="3320159751" sldId="2123259195"/>
            <ac:spMk id="6" creationId="{00000000-0000-0000-0000-000000000000}"/>
          </ac:spMkLst>
        </pc:spChg>
        <pc:spChg chg="mod">
          <ac:chgData name="Ane Iturzaeta" userId="S::aniturza@microsoft.com::765801d0-9f9d-4d0b-a53c-4b9034a32709" providerId="AD" clId="Web-{C40755E0-055A-46FF-B637-B914303DD8A3}" dt="2022-06-28T12:57:16.850" v="95" actId="20577"/>
          <ac:spMkLst>
            <pc:docMk/>
            <pc:sldMk cId="3320159751" sldId="2123259195"/>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7/19/2022 10:00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7/19/2022 10:00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8" Type="http://schemas.openxmlformats.org/officeDocument/2006/relationships/hyperlink" Target="https://docs.microsoft.com/en-us/azure/machine-learning/concept-enterprise-security" TargetMode="External"/><Relationship Id="rId3" Type="http://schemas.openxmlformats.org/officeDocument/2006/relationships/hyperlink" Target="https://docs.microsoft.com/en-us/azure/machine-learning/how-to-machine-learning-interpretability" TargetMode="External"/><Relationship Id="rId7" Type="http://schemas.openxmlformats.org/officeDocument/2006/relationships/hyperlink" Target="https://docs.microsoft.com/en-us/azure/machine-learning/concept-differential-privacy" TargetMode="External"/><Relationship Id="rId12" Type="http://schemas.openxmlformats.org/officeDocument/2006/relationships/hyperlink" Target="https://docs.microsoft.com/en-us/azure/machine-learning/concept-causal-inference" TargetMode="External"/><Relationship Id="rId2" Type="http://schemas.openxmlformats.org/officeDocument/2006/relationships/slide" Target="../slides/slide109.xml"/><Relationship Id="rId1" Type="http://schemas.openxmlformats.org/officeDocument/2006/relationships/notesMaster" Target="../notesMasters/notesMaster1.xml"/><Relationship Id="rId6" Type="http://schemas.openxmlformats.org/officeDocument/2006/relationships/hyperlink" Target="https://github.com/opendifferentialprivacy/smartnoise-core" TargetMode="External"/><Relationship Id="rId11" Type="http://schemas.openxmlformats.org/officeDocument/2006/relationships/hyperlink" Target="https://docs.microsoft.com/en-us/azure/machine-learning/how-to-responsible-ai-scorecard" TargetMode="External"/><Relationship Id="rId5" Type="http://schemas.openxmlformats.org/officeDocument/2006/relationships/hyperlink" Target="https://docs.microsoft.com/en-us/azure/machine-learning/concept-responsible-ai-dashboard" TargetMode="External"/><Relationship Id="rId10" Type="http://schemas.openxmlformats.org/officeDocument/2006/relationships/hyperlink" Target="https://docs.microsoft.com/en-us/azure/machine-learning/concept-model-management-and-deployment" TargetMode="External"/><Relationship Id="rId4" Type="http://schemas.openxmlformats.org/officeDocument/2006/relationships/hyperlink" Target="https://docs.microsoft.com/en-us/azure/machine-learning/concept-counterfactual-analysis" TargetMode="External"/><Relationship Id="rId9" Type="http://schemas.openxmlformats.org/officeDocument/2006/relationships/hyperlink" Target="https://github.com/Azure/counterfit/" TargetMode="Externa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s://docs.microsoft.com/en-us/azure/machine-learning/concept-fairness-ml" TargetMode="External"/><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hyperlink" Target="https://docs.microsoft.com/en-us/azure/machine-learning/concept-responsible-ai-dashboard" TargetMode="External"/><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3" Type="http://schemas.openxmlformats.org/officeDocument/2006/relationships/hyperlink" Target="https://docs.microsoft.com/en-us/azure/machine-learning/concept-responsible-ai-dashboard" TargetMode="External"/><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3" Type="http://schemas.openxmlformats.org/officeDocument/2006/relationships/hyperlink" Target="https://docs.microsoft.com/en-us/azure/databricks/applications/machine-learning/automl-hyperparam-tuning/"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machine-learning/how-to-designer-import-data"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python/api/azureml-train-automl-client/azureml.train.automl.automlconfig.automlconfig?view=azure-ml-p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55422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972704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 Code and dataset management: The source code of the model training process has limited value if it is not also accompanied by the dataset or datasets that were used to create the trained model.</a:t>
            </a:r>
          </a:p>
          <a:p>
            <a:r>
              <a:rPr lang="en-US" dirty="0"/>
              <a:t>• Auditability: It can be difficult to ensure that models meet regulatory standards and performance thresholds over time.</a:t>
            </a:r>
          </a:p>
          <a:p>
            <a:r>
              <a:rPr lang="en-US" dirty="0"/>
              <a:t>• Traceability: It can also be difficult to trace the result of an inference created in a production environment all the way back to the source code and training data sets used to build a model.</a:t>
            </a:r>
          </a:p>
          <a:p>
            <a:r>
              <a:rPr lang="en-US" dirty="0"/>
              <a:t>• </a:t>
            </a:r>
            <a:r>
              <a:rPr lang="en-US" dirty="0" err="1"/>
              <a:t>Explainability</a:t>
            </a:r>
            <a:r>
              <a:rPr lang="en-US" dirty="0"/>
              <a:t>: Black box models make it difficult to understand how the model works.</a:t>
            </a:r>
          </a:p>
          <a:p>
            <a:r>
              <a:rPr lang="en-US" dirty="0"/>
              <a:t>• Quality assurance: Extensive quality checks on both trained models—for interoperability, fairness, and accuracy— and deployed models—for data drift and performance issues—can be exceptionally challenging.</a:t>
            </a:r>
          </a:p>
          <a:p>
            <a:endParaRPr lang="en-US" dirty="0"/>
          </a:p>
          <a:p>
            <a:r>
              <a:rPr lang="en-US" dirty="0"/>
              <a:t>Implementing </a:t>
            </a:r>
            <a:r>
              <a:rPr lang="en-US" dirty="0" err="1"/>
              <a:t>MLOps</a:t>
            </a:r>
            <a:r>
              <a:rPr lang="en-US" dirty="0"/>
              <a:t> would help in ensuring that these challenges were addressed.</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7878724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10000"/>
          </a:bodyPr>
          <a:lstStyle/>
          <a:p>
            <a:pPr algn="l"/>
            <a:r>
              <a:rPr lang="en-US" sz="1800" b="0" i="0" u="none" strike="noStrike" baseline="0" dirty="0" err="1">
                <a:latin typeface="SegoeUI"/>
              </a:rPr>
              <a:t>MLOps</a:t>
            </a:r>
            <a:r>
              <a:rPr lang="en-US" sz="1800" b="0" i="0" u="none" strike="noStrike" baseline="0" dirty="0">
                <a:latin typeface="SegoeUI"/>
              </a:rPr>
              <a:t> is a set of processes and tools that enables the data scientists, Machine Learning engineers, and app/solution developers to collaborate and increase the speed of model development. This not a product you that we can deploy but rather a process you engage with at a level according to the organization’s requirement. Like DevOps for app development, </a:t>
            </a:r>
            <a:r>
              <a:rPr lang="en-US" sz="1800" b="0" i="0" u="none" strike="noStrike" baseline="0" dirty="0" err="1">
                <a:latin typeface="SegoeUI"/>
              </a:rPr>
              <a:t>MLOps</a:t>
            </a:r>
            <a:r>
              <a:rPr lang="en-US" sz="1800" b="0" i="0" u="none" strike="noStrike" baseline="0" dirty="0">
                <a:latin typeface="SegoeUI"/>
              </a:rPr>
              <a:t> introduces automation and traceability throughout the entire model lifecycle -  from data prep and experimentation to deployment and model monitoring.</a:t>
            </a:r>
          </a:p>
          <a:p>
            <a:pPr algn="l"/>
            <a:endParaRPr lang="en-US" sz="1800" b="0" i="0" u="none" strike="noStrike" baseline="0" dirty="0">
              <a:latin typeface="SegoeUI"/>
            </a:endParaRPr>
          </a:p>
          <a:p>
            <a:pPr algn="l"/>
            <a:r>
              <a:rPr lang="en-US" sz="1800" b="0" i="0" u="none" strike="noStrike" baseline="0" dirty="0" err="1">
                <a:latin typeface="SegoeUI"/>
              </a:rPr>
              <a:t>MLOps</a:t>
            </a:r>
            <a:r>
              <a:rPr lang="en-US" sz="1800" b="0" i="0" u="none" strike="noStrike" baseline="0" dirty="0">
                <a:latin typeface="SegoeUI"/>
              </a:rPr>
              <a:t> is an organizational change that relies on a blend of people, process, and technology to deliver machine learning solutions in a robust, scalable, reliable, and automated way.</a:t>
            </a:r>
          </a:p>
          <a:p>
            <a:pPr algn="l"/>
            <a:endParaRPr lang="en-US" sz="1800" b="0" i="0" u="none" strike="noStrike" baseline="0" dirty="0">
              <a:latin typeface="SegoeUI"/>
            </a:endParaRPr>
          </a:p>
          <a:p>
            <a:pPr algn="l"/>
            <a:endParaRPr lang="en-US" sz="1800" b="0" i="0" u="none" strike="noStrike" baseline="0" dirty="0">
              <a:latin typeface="SegoeUI"/>
            </a:endParaRPr>
          </a:p>
          <a:p>
            <a:pPr algn="l"/>
            <a:r>
              <a:rPr lang="en-US" sz="1800" b="0" i="0" u="none" strike="noStrike" baseline="0" dirty="0">
                <a:latin typeface="SegoeUI"/>
              </a:rPr>
              <a:t>Goal of </a:t>
            </a:r>
            <a:r>
              <a:rPr lang="en-US" sz="1800" b="0" i="0" u="none" strike="noStrike" baseline="0" dirty="0" err="1">
                <a:latin typeface="SegoeUI"/>
              </a:rPr>
              <a:t>MLOps</a:t>
            </a:r>
            <a:endParaRPr lang="en-US" sz="1800" b="0" i="0" u="none" strike="noStrike" baseline="0" dirty="0">
              <a:latin typeface="SegoeUI"/>
            </a:endParaRPr>
          </a:p>
          <a:p>
            <a:pPr algn="l"/>
            <a:endParaRPr lang="en-US" sz="1800" b="0" i="0" u="none" strike="noStrike" baseline="0" dirty="0">
              <a:latin typeface="SegoeUI"/>
            </a:endParaRPr>
          </a:p>
          <a:p>
            <a:pPr lvl="2"/>
            <a:r>
              <a:rPr lang="en-US" sz="1800" dirty="0">
                <a:cs typeface="Segoe UI"/>
              </a:rPr>
              <a:t>Faster experimentation and development of models</a:t>
            </a:r>
          </a:p>
          <a:p>
            <a:pPr lvl="2"/>
            <a:r>
              <a:rPr lang="en-US" sz="1800" dirty="0">
                <a:cs typeface="Segoe UI"/>
              </a:rPr>
              <a:t>Faster deployment of models into production</a:t>
            </a:r>
          </a:p>
          <a:p>
            <a:pPr lvl="2"/>
            <a:r>
              <a:rPr lang="en-US" sz="1800" dirty="0">
                <a:cs typeface="Segoe UI"/>
              </a:rPr>
              <a:t>Quality assurance and end-to-end lineage tracking</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690963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20000"/>
          </a:bodyPr>
          <a:lstStyle/>
          <a:p>
            <a:endParaRPr lang="en-US" dirty="0"/>
          </a:p>
          <a:p>
            <a:r>
              <a:rPr lang="en-US" b="1" i="0" dirty="0">
                <a:solidFill>
                  <a:srgbClr val="171717"/>
                </a:solidFill>
                <a:effectLst/>
                <a:latin typeface="Segoe UI" panose="020B0502040204020203" pitchFamily="34" charset="0"/>
              </a:rPr>
              <a:t>When you plan to adopt </a:t>
            </a:r>
            <a:r>
              <a:rPr lang="en-US" b="1" i="0" dirty="0" err="1">
                <a:solidFill>
                  <a:srgbClr val="171717"/>
                </a:solidFill>
                <a:effectLst/>
                <a:latin typeface="Segoe UI" panose="020B0502040204020203" pitchFamily="34" charset="0"/>
              </a:rPr>
              <a:t>MLOps</a:t>
            </a:r>
            <a:r>
              <a:rPr lang="en-US" b="1" i="0" dirty="0">
                <a:solidFill>
                  <a:srgbClr val="171717"/>
                </a:solidFill>
                <a:effectLst/>
                <a:latin typeface="Segoe UI" panose="020B0502040204020203" pitchFamily="34" charset="0"/>
              </a:rPr>
              <a:t> for your next machine learning project, consider applying the following core principles as the foundation to any project.</a:t>
            </a:r>
            <a:endParaRPr lang="en-US" b="1" dirty="0"/>
          </a:p>
          <a:p>
            <a:endParaRPr lang="en-US" dirty="0"/>
          </a:p>
          <a:p>
            <a:r>
              <a:rPr lang="en-US" b="1" i="0" dirty="0">
                <a:solidFill>
                  <a:srgbClr val="171717"/>
                </a:solidFill>
                <a:effectLst/>
                <a:latin typeface="Segoe UI" panose="020B0502040204020203" pitchFamily="34" charset="0"/>
              </a:rPr>
              <a:t>Version control code, data, and experimentation outputs:</a:t>
            </a:r>
          </a:p>
          <a:p>
            <a:r>
              <a:rPr lang="en-US" b="0" i="0" dirty="0">
                <a:solidFill>
                  <a:srgbClr val="171717"/>
                </a:solidFill>
                <a:effectLst/>
                <a:latin typeface="Segoe UI" panose="020B0502040204020203" pitchFamily="34" charset="0"/>
              </a:rPr>
              <a:t>Unlike traditional software, data has a direct influence on the quality of machine learning models. Apart from versioning your experimentation code base, by versioning  your datasets, you can ensure to reproduce experiments or inference results. Versioning experimentation outputs like models can save effort and the computational cost of recreation.</a:t>
            </a:r>
            <a:endParaRPr lang="en-US" b="1" i="0" dirty="0">
              <a:solidFill>
                <a:srgbClr val="171717"/>
              </a:solidFill>
              <a:effectLst/>
              <a:latin typeface="Segoe UI" panose="020B0502040204020203" pitchFamily="34" charset="0"/>
            </a:endParaRPr>
          </a:p>
          <a:p>
            <a:endParaRPr lang="en-US" b="1"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Use multiple environments:</a:t>
            </a:r>
            <a:r>
              <a:rPr lang="en-US" b="0" i="0" dirty="0">
                <a:solidFill>
                  <a:srgbClr val="171717"/>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To have a separate development , testing , and production work, </a:t>
            </a:r>
            <a:r>
              <a:rPr lang="en-US" b="0" i="0" u="none" strike="noStrike" dirty="0">
                <a:solidFill>
                  <a:srgbClr val="171717"/>
                </a:solidFill>
                <a:effectLst/>
                <a:latin typeface="Segoe UI" panose="020B0502040204020203" pitchFamily="34" charset="0"/>
              </a:rPr>
              <a:t>replicate</a:t>
            </a:r>
            <a:r>
              <a:rPr lang="en-US" b="0" i="0" dirty="0">
                <a:solidFill>
                  <a:srgbClr val="171717"/>
                </a:solidFill>
                <a:effectLst/>
                <a:latin typeface="Segoe UI" panose="020B0502040204020203" pitchFamily="34" charset="0"/>
              </a:rPr>
              <a:t> your infrastructure in at least two environments. Access control for users might differ in each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Manage infrastructure and configurations-as-code:</a:t>
            </a:r>
            <a:r>
              <a:rPr lang="en-US" b="0" i="0" dirty="0">
                <a:solidFill>
                  <a:srgbClr val="171717"/>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When you create and update infrastructure components in your work environments, use infrastructure as a code to prevent inconsistencies between environments. Manage machine learning experiment job specifications as code, so that you can easily rerun and reuse a version of your experiment across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Track and manage machine learning experiments:</a:t>
            </a:r>
            <a:r>
              <a:rPr lang="en-US" b="0" i="0" dirty="0">
                <a:solidFill>
                  <a:srgbClr val="171717"/>
                </a:solidFill>
                <a:effectLst/>
                <a:latin typeface="Segoe UI" panose="020B05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Track the performance KPIs and other artifacts of your machine learning experiments. When you keep a history of job performance, it allows for a quantitative analysis of experimentation success, and enables greater team collaboration and agility.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algn="l">
              <a:buFont typeface="Arial" panose="020B0604020202020204" pitchFamily="34" charset="0"/>
              <a:buNone/>
            </a:pPr>
            <a:r>
              <a:rPr lang="en-US" b="1" i="0" dirty="0">
                <a:solidFill>
                  <a:srgbClr val="171717"/>
                </a:solidFill>
                <a:effectLst/>
                <a:latin typeface="Segoe UI" panose="020B0502040204020203" pitchFamily="34" charset="0"/>
              </a:rPr>
              <a:t>Test code, validate data integrity, model quality:</a:t>
            </a:r>
            <a:r>
              <a:rPr lang="en-US" b="0" i="0" dirty="0">
                <a:solidFill>
                  <a:srgbClr val="171717"/>
                </a:solidFill>
                <a:effectLst/>
                <a:latin typeface="Segoe UI" panose="020B0502040204020203" pitchFamily="34" charset="0"/>
              </a:rPr>
              <a:t> </a:t>
            </a:r>
          </a:p>
          <a:p>
            <a:pPr algn="l">
              <a:buFont typeface="Arial" panose="020B0604020202020204" pitchFamily="34" charset="0"/>
              <a:buNone/>
            </a:pPr>
            <a:r>
              <a:rPr lang="en-US" b="0" i="0" u="none" strike="noStrike" dirty="0">
                <a:solidFill>
                  <a:srgbClr val="171717"/>
                </a:solidFill>
                <a:effectLst/>
                <a:latin typeface="Segoe UI" panose="020B0502040204020203" pitchFamily="34" charset="0"/>
              </a:rPr>
              <a:t>Test</a:t>
            </a:r>
            <a:r>
              <a:rPr lang="en-US" b="0" i="0" dirty="0">
                <a:solidFill>
                  <a:srgbClr val="171717"/>
                </a:solidFill>
                <a:effectLst/>
                <a:latin typeface="Segoe UI" panose="020B0502040204020203" pitchFamily="34" charset="0"/>
              </a:rPr>
              <a:t> your experimentation code base that includes correctness of data preparation functions, feature extraction functions, checks on data integrity, and obtained model performance.</a:t>
            </a:r>
          </a:p>
          <a:p>
            <a:pPr algn="l">
              <a:buFont typeface="Arial" panose="020B0604020202020204" pitchFamily="34" charset="0"/>
              <a:buNone/>
            </a:pPr>
            <a:endParaRPr lang="en-US" b="1" i="0" dirty="0">
              <a:solidFill>
                <a:srgbClr val="171717"/>
              </a:solidFill>
              <a:effectLst/>
              <a:latin typeface="Segoe UI" panose="020B0502040204020203" pitchFamily="34" charset="0"/>
            </a:endParaRPr>
          </a:p>
          <a:p>
            <a:pPr algn="l">
              <a:buFont typeface="Arial" panose="020B0604020202020204" pitchFamily="34" charset="0"/>
              <a:buNone/>
            </a:pPr>
            <a:r>
              <a:rPr lang="en-US" b="1" i="0" dirty="0">
                <a:solidFill>
                  <a:srgbClr val="171717"/>
                </a:solidFill>
                <a:effectLst/>
                <a:latin typeface="Segoe UI" panose="020B0502040204020203" pitchFamily="34" charset="0"/>
              </a:rPr>
              <a:t>Machine learning continuous integration and delivery:</a:t>
            </a:r>
            <a:r>
              <a:rPr lang="en-US" b="0" i="0" dirty="0">
                <a:solidFill>
                  <a:srgbClr val="171717"/>
                </a:solidFill>
                <a:effectLst/>
                <a:latin typeface="Segoe UI" panose="020B0502040204020203" pitchFamily="34" charset="0"/>
              </a:rPr>
              <a:t> </a:t>
            </a:r>
          </a:p>
          <a:p>
            <a:pPr algn="l">
              <a:buFont typeface="Arial" panose="020B0604020202020204" pitchFamily="34" charset="0"/>
              <a:buNone/>
            </a:pPr>
            <a:r>
              <a:rPr lang="en-US" b="0" i="0" dirty="0">
                <a:solidFill>
                  <a:srgbClr val="171717"/>
                </a:solidFill>
                <a:effectLst/>
                <a:latin typeface="Segoe UI" panose="020B0502040204020203" pitchFamily="34" charset="0"/>
              </a:rPr>
              <a:t>Use continuous integration to automate test execution in your team. Include model training as part of continuous training pipelines and include A/B testing as part of your </a:t>
            </a:r>
            <a:r>
              <a:rPr lang="en-US" b="0" i="0" u="none" strike="noStrike" dirty="0">
                <a:solidFill>
                  <a:srgbClr val="171717"/>
                </a:solidFill>
                <a:effectLst/>
                <a:latin typeface="Segoe UI" panose="020B0502040204020203" pitchFamily="34" charset="0"/>
              </a:rPr>
              <a:t>release</a:t>
            </a:r>
            <a:r>
              <a:rPr lang="en-US" b="0" i="0" dirty="0">
                <a:solidFill>
                  <a:srgbClr val="171717"/>
                </a:solidFill>
                <a:effectLst/>
                <a:latin typeface="Segoe UI" panose="020B0502040204020203" pitchFamily="34" charset="0"/>
              </a:rPr>
              <a:t>, to ensure that only a qualitative model might land in production.</a:t>
            </a:r>
          </a:p>
          <a:p>
            <a:pPr algn="l">
              <a:buFont typeface="Arial" panose="020B0604020202020204" pitchFamily="34" charset="0"/>
              <a:buNone/>
            </a:pPr>
            <a:endParaRPr lang="en-US" b="1" i="0" dirty="0">
              <a:solidFill>
                <a:srgbClr val="171717"/>
              </a:solidFill>
              <a:effectLst/>
              <a:latin typeface="Segoe UI" panose="020B0502040204020203" pitchFamily="34" charset="0"/>
            </a:endParaRPr>
          </a:p>
          <a:p>
            <a:pPr algn="l">
              <a:buFont typeface="Arial" panose="020B0604020202020204" pitchFamily="34" charset="0"/>
              <a:buNone/>
            </a:pPr>
            <a:r>
              <a:rPr lang="en-US" b="1" i="0" dirty="0">
                <a:solidFill>
                  <a:srgbClr val="171717"/>
                </a:solidFill>
                <a:effectLst/>
                <a:latin typeface="Segoe UI" panose="020B0502040204020203" pitchFamily="34" charset="0"/>
              </a:rPr>
              <a:t>Monitor services, models, and data:</a:t>
            </a:r>
            <a:r>
              <a:rPr lang="en-US" b="0" i="0" dirty="0">
                <a:solidFill>
                  <a:srgbClr val="171717"/>
                </a:solidFill>
                <a:effectLst/>
                <a:latin typeface="Segoe UI" panose="020B0502040204020203" pitchFamily="34" charset="0"/>
              </a:rPr>
              <a:t> </a:t>
            </a:r>
          </a:p>
          <a:p>
            <a:pPr algn="l">
              <a:buFont typeface="Arial" panose="020B0604020202020204" pitchFamily="34" charset="0"/>
              <a:buNone/>
            </a:pPr>
            <a:r>
              <a:rPr lang="en-US" b="0" i="0" dirty="0">
                <a:solidFill>
                  <a:srgbClr val="171717"/>
                </a:solidFill>
                <a:effectLst/>
                <a:latin typeface="Segoe UI" panose="020B0502040204020203" pitchFamily="34" charset="0"/>
              </a:rPr>
              <a:t>When you serve machine learning models in an operationalized environment, it's critical to monitor these services for their infrastructure uptime and compliance, and for model quality. </a:t>
            </a:r>
            <a:r>
              <a:rPr lang="en-US" b="0" i="0" u="none" strike="noStrike" dirty="0">
                <a:solidFill>
                  <a:srgbClr val="171717"/>
                </a:solidFill>
                <a:effectLst/>
                <a:latin typeface="Segoe UI" panose="020B0502040204020203" pitchFamily="34" charset="0"/>
              </a:rPr>
              <a:t>Set up monitoring</a:t>
            </a:r>
            <a:r>
              <a:rPr lang="en-US" b="0" i="0" dirty="0">
                <a:solidFill>
                  <a:srgbClr val="171717"/>
                </a:solidFill>
                <a:effectLst/>
                <a:latin typeface="Segoe UI" panose="020B0502040204020203" pitchFamily="34" charset="0"/>
              </a:rPr>
              <a:t> to identify data and model drift, to understand whether retraining is required, or to set up triggers for automatic retraining.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84834528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b="1" i="0" dirty="0">
                <a:solidFill>
                  <a:srgbClr val="171717"/>
                </a:solidFill>
                <a:effectLst/>
                <a:latin typeface="Segoe UI" panose="020B0502040204020203" pitchFamily="34" charset="0"/>
              </a:rPr>
              <a:t>Create reproducible machine learning pipelines.</a:t>
            </a:r>
            <a:r>
              <a:rPr lang="en-US" b="0" i="0" dirty="0">
                <a:solidFill>
                  <a:srgbClr val="171717"/>
                </a:solidFill>
                <a:effectLst/>
                <a:latin typeface="Segoe UI" panose="020B0502040204020203" pitchFamily="34" charset="0"/>
              </a:rPr>
              <a:t> Use machine learning pipelines to define repeatable and reusable steps for your data preparation, training, and scoring processes.</a:t>
            </a:r>
          </a:p>
          <a:p>
            <a:pPr algn="l">
              <a:buFont typeface="Arial" panose="020B0604020202020204" pitchFamily="34" charset="0"/>
              <a:buNone/>
            </a:pPr>
            <a:r>
              <a:rPr lang="en-US" b="1" i="0" dirty="0">
                <a:solidFill>
                  <a:srgbClr val="171717"/>
                </a:solidFill>
                <a:effectLst/>
                <a:latin typeface="Segoe UI" panose="020B0502040204020203" pitchFamily="34" charset="0"/>
              </a:rPr>
              <a:t>Create reusable software environments.</a:t>
            </a:r>
            <a:r>
              <a:rPr lang="en-US" b="0" i="0" dirty="0">
                <a:solidFill>
                  <a:srgbClr val="171717"/>
                </a:solidFill>
                <a:effectLst/>
                <a:latin typeface="Segoe UI" panose="020B0502040204020203" pitchFamily="34" charset="0"/>
              </a:rPr>
              <a:t> These environments can be used for training and deploying models.</a:t>
            </a:r>
          </a:p>
          <a:p>
            <a:pPr algn="l">
              <a:buFont typeface="Arial" panose="020B0604020202020204" pitchFamily="34" charset="0"/>
              <a:buNone/>
            </a:pPr>
            <a:r>
              <a:rPr lang="en-US" b="1" i="0" dirty="0">
                <a:solidFill>
                  <a:srgbClr val="171717"/>
                </a:solidFill>
                <a:effectLst/>
                <a:latin typeface="Segoe UI" panose="020B0502040204020203" pitchFamily="34" charset="0"/>
              </a:rPr>
              <a:t>Register, package, and deploy models from anywhere.</a:t>
            </a:r>
            <a:r>
              <a:rPr lang="en-US" b="0" i="0" dirty="0">
                <a:solidFill>
                  <a:srgbClr val="171717"/>
                </a:solidFill>
                <a:effectLst/>
                <a:latin typeface="Segoe UI" panose="020B0502040204020203" pitchFamily="34" charset="0"/>
              </a:rPr>
              <a:t> You can also track associated metadata required to use the model.</a:t>
            </a:r>
          </a:p>
          <a:p>
            <a:pPr algn="l">
              <a:buFont typeface="Arial" panose="020B0604020202020204" pitchFamily="34" charset="0"/>
              <a:buNone/>
            </a:pPr>
            <a:r>
              <a:rPr lang="en-US" b="1" i="0" dirty="0">
                <a:solidFill>
                  <a:srgbClr val="171717"/>
                </a:solidFill>
                <a:effectLst/>
                <a:latin typeface="Segoe UI" panose="020B0502040204020203" pitchFamily="34" charset="0"/>
              </a:rPr>
              <a:t>Capture the governance data for the end-to-end machine learning lifecycle.</a:t>
            </a:r>
            <a:r>
              <a:rPr lang="en-US" b="0" i="0" dirty="0">
                <a:solidFill>
                  <a:srgbClr val="171717"/>
                </a:solidFill>
                <a:effectLst/>
                <a:latin typeface="Segoe UI" panose="020B0502040204020203" pitchFamily="34" charset="0"/>
              </a:rPr>
              <a:t> The logged lineage information can include who is publishing models and why changes were made. It can also include when models were deployed or used in production.</a:t>
            </a:r>
          </a:p>
          <a:p>
            <a:pPr algn="l">
              <a:buFont typeface="Arial" panose="020B0604020202020204" pitchFamily="34" charset="0"/>
              <a:buNone/>
            </a:pPr>
            <a:r>
              <a:rPr lang="en-US" b="1" i="0" dirty="0">
                <a:solidFill>
                  <a:srgbClr val="171717"/>
                </a:solidFill>
                <a:effectLst/>
                <a:latin typeface="Segoe UI" panose="020B0502040204020203" pitchFamily="34" charset="0"/>
              </a:rPr>
              <a:t>Notify and alert on events in the machine learning lifecycle.</a:t>
            </a:r>
            <a:r>
              <a:rPr lang="en-US" b="0" i="0" dirty="0">
                <a:solidFill>
                  <a:srgbClr val="171717"/>
                </a:solidFill>
                <a:effectLst/>
                <a:latin typeface="Segoe UI" panose="020B0502040204020203" pitchFamily="34" charset="0"/>
              </a:rPr>
              <a:t> Event examples include experiment completion, model registration, model deployment, and data drift detection. You can use logic app to create an email notification.</a:t>
            </a:r>
          </a:p>
          <a:p>
            <a:pPr algn="l">
              <a:buFont typeface="Arial" panose="020B0604020202020204" pitchFamily="34" charset="0"/>
              <a:buNone/>
            </a:pPr>
            <a:r>
              <a:rPr lang="en-US" b="1" i="0" dirty="0">
                <a:solidFill>
                  <a:srgbClr val="171717"/>
                </a:solidFill>
                <a:effectLst/>
                <a:latin typeface="Segoe UI" panose="020B0502040204020203" pitchFamily="34" charset="0"/>
              </a:rPr>
              <a:t>Monitor machine learning applications for operational and machine learning-related issues.</a:t>
            </a:r>
            <a:r>
              <a:rPr lang="en-US" b="0" i="0" dirty="0">
                <a:solidFill>
                  <a:srgbClr val="171717"/>
                </a:solidFill>
                <a:effectLst/>
                <a:latin typeface="Segoe UI" panose="020B0502040204020203" pitchFamily="34" charset="0"/>
              </a:rPr>
              <a:t> Compare model inputs between training and inference. Explore model-specific metrics. Provide monitoring and alerts on your machine learning infrastructure.</a:t>
            </a:r>
          </a:p>
          <a:p>
            <a:pPr algn="l">
              <a:buFont typeface="Arial" panose="020B0604020202020204" pitchFamily="34" charset="0"/>
              <a:buNone/>
            </a:pPr>
            <a:r>
              <a:rPr lang="en-US" b="1" i="0" dirty="0">
                <a:solidFill>
                  <a:srgbClr val="171717"/>
                </a:solidFill>
                <a:effectLst/>
                <a:latin typeface="Segoe UI" panose="020B0502040204020203" pitchFamily="34" charset="0"/>
              </a:rPr>
              <a:t>Automate the end-to-end machine learning lifecycle with Machine Learning and Azure Pipelines.</a:t>
            </a:r>
            <a:r>
              <a:rPr lang="en-US" b="0" i="0" dirty="0">
                <a:solidFill>
                  <a:srgbClr val="171717"/>
                </a:solidFill>
                <a:effectLst/>
                <a:latin typeface="Segoe UI" panose="020B0502040204020203" pitchFamily="34" charset="0"/>
              </a:rPr>
              <a:t> By using pipelines, you can frequently update models. You can also test new models. You can continually roll out new machine learning models alongside your other applications and services.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91935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Why do we need to use </a:t>
            </a:r>
            <a:r>
              <a:rPr lang="en-US" b="0" i="0" dirty="0" err="1">
                <a:solidFill>
                  <a:srgbClr val="171717"/>
                </a:solidFill>
                <a:effectLst/>
                <a:latin typeface="Segoe UI" panose="020B0502040204020203" pitchFamily="34" charset="0"/>
              </a:rPr>
              <a:t>MLOps</a:t>
            </a:r>
            <a:r>
              <a:rPr lang="en-US" b="0" i="0" dirty="0">
                <a:solidFill>
                  <a:srgbClr val="171717"/>
                </a:solidFill>
                <a:effectLst/>
                <a:latin typeface="Segoe UI" panose="020B0502040204020203" pitchFamily="34" charset="0"/>
              </a:rPr>
              <a:t>? Why can’t we just use DevOps?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Exploration precedes development and operations</a:t>
            </a:r>
          </a:p>
          <a:p>
            <a:r>
              <a:rPr lang="en-US" b="0" i="0" dirty="0">
                <a:solidFill>
                  <a:srgbClr val="171717"/>
                </a:solidFill>
                <a:effectLst/>
                <a:latin typeface="Segoe UI" panose="020B0502040204020203" pitchFamily="34" charset="0"/>
              </a:rPr>
              <a:t>Data science projects are different from application development or data engineering projects. Data science projects may or may not make it to production. Example, after an initial analysis, the team might find that the business outcome can't be achieved with the available datasets. Because of this reason, an exploration phase is usually the first step in a data science project to decide whether to push for the next steps.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The experimentation and development stage usually begins when there is enough confidence that the data science project is feasible and can provide real business value. This stage is when development practices become increasingly important. It's a good practice to capture metrics for all of the experiments that are done at this stage. It's also important to incorporate source control so that it's possible to compare models and toggle between different versions of the code if needed.</a:t>
            </a:r>
          </a:p>
          <a:p>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Data science lifecycle requires an adaptive way of working</a:t>
            </a:r>
          </a:p>
          <a:p>
            <a:r>
              <a:rPr lang="en-US" b="0" i="0" dirty="0">
                <a:solidFill>
                  <a:srgbClr val="171717"/>
                </a:solidFill>
                <a:effectLst/>
                <a:latin typeface="Segoe UI" panose="020B0502040204020203" pitchFamily="34" charset="0"/>
              </a:rPr>
              <a:t>If you apply a typical DevOps way of working to a data science project, you might not find success because of the uncertain nature of data quality and its correlatively. Exploration and experimentation are recurring activities and needs throughout a machine learning project.</a:t>
            </a:r>
          </a:p>
          <a:p>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Data quality requirements and data availability constrain the work environment</a:t>
            </a:r>
          </a:p>
          <a:p>
            <a:r>
              <a:rPr lang="en-US" b="0" i="0" dirty="0">
                <a:solidFill>
                  <a:srgbClr val="171717"/>
                </a:solidFill>
                <a:effectLst/>
                <a:latin typeface="Segoe UI" panose="020B0502040204020203" pitchFamily="34" charset="0"/>
              </a:rPr>
              <a:t>For a machine learning team to effectively develop machine learning-infused applications, production data access is desirable across work environments. Considerations in implementing additional steps should be done if production data is isn’t possible due to compliance or technical constraints.</a:t>
            </a:r>
          </a:p>
          <a:p>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Machine learning requires a greater operational effort</a:t>
            </a:r>
          </a:p>
          <a:p>
            <a:r>
              <a:rPr lang="en-US" dirty="0"/>
              <a:t>Unlike traditional software, a machine learning solution is constantly at risk of degradation because of its dependency on data quality. To maintain a qualitative solution once in production, continuous monitoring and re-evaluation of data and model quality is critical. It's expected that a production model requires timely retraining, redeployment, and tuning.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Machine learning teams requires specialists and domain experts</a:t>
            </a:r>
          </a:p>
          <a:p>
            <a:r>
              <a:rPr lang="en-US" b="0" i="0" dirty="0">
                <a:solidFill>
                  <a:srgbClr val="171717"/>
                </a:solidFill>
                <a:effectLst/>
                <a:latin typeface="Segoe UI" panose="020B0502040204020203" pitchFamily="34" charset="0"/>
              </a:rPr>
              <a:t>While data science projects share roles with regular IT projects, the success of a machine learning team highly depends on a group of machine learning technology specialists and domain subject matter experts. Where the technology specialist has the right background to do end-to-end machine learning experimentation, the domain expert can support the specialist to analyze and synthesize the data, or qualify the data for use.</a:t>
            </a:r>
          </a:p>
          <a:p>
            <a:endParaRPr lang="en-US" b="0" i="0" dirty="0">
              <a:solidFill>
                <a:srgbClr val="171717"/>
              </a:solidFill>
              <a:effectLst/>
              <a:latin typeface="Segoe UI" panose="020B0502040204020203" pitchFamily="34" charset="0"/>
            </a:endParaRP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9416254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106</a:t>
            </a:fld>
            <a:endParaRPr lang="en-US"/>
          </a:p>
        </p:txBody>
      </p:sp>
    </p:spTree>
    <p:extLst>
      <p:ext uri="{BB962C8B-B14F-4D97-AF65-F5344CB8AC3E}">
        <p14:creationId xmlns:p14="http://schemas.microsoft.com/office/powerpoint/2010/main" val="4186747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M03_L05_Demo01_MLOps.docx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107</a:t>
            </a:fld>
            <a:endParaRPr lang="en-US"/>
          </a:p>
        </p:txBody>
      </p:sp>
    </p:spTree>
    <p:extLst>
      <p:ext uri="{BB962C8B-B14F-4D97-AF65-F5344CB8AC3E}">
        <p14:creationId xmlns:p14="http://schemas.microsoft.com/office/powerpoint/2010/main" val="403396513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108</a:t>
            </a:fld>
            <a:endParaRPr lang="en-US"/>
          </a:p>
        </p:txBody>
      </p:sp>
    </p:spTree>
    <p:extLst>
      <p:ext uri="{BB962C8B-B14F-4D97-AF65-F5344CB8AC3E}">
        <p14:creationId xmlns:p14="http://schemas.microsoft.com/office/powerpoint/2010/main" val="372692783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47500" lnSpcReduction="20000"/>
          </a:bodyPr>
          <a:lstStyle/>
          <a:p>
            <a:pPr algn="l"/>
            <a:r>
              <a:rPr lang="en-US" b="1" i="0" dirty="0">
                <a:solidFill>
                  <a:srgbClr val="171717"/>
                </a:solidFill>
                <a:effectLst/>
                <a:latin typeface="Segoe UI" panose="020B0502040204020203" pitchFamily="34" charset="0"/>
              </a:rPr>
              <a:t>Fairness and inclusiveness</a:t>
            </a:r>
          </a:p>
          <a:p>
            <a:pPr algn="l"/>
            <a:r>
              <a:rPr lang="en-US" b="0" i="0" dirty="0">
                <a:solidFill>
                  <a:srgbClr val="171717"/>
                </a:solidFill>
                <a:effectLst/>
                <a:latin typeface="Segoe UI" panose="020B0502040204020203" pitchFamily="34" charset="0"/>
              </a:rPr>
              <a:t>AI systems should treat everyone fairly and avoid affecting similarly situated groups of people in different ways. For example, when AI systems provide guidance on medical treatment, loan applications, or employment, they should make the same recommendations to everyone with similar symptoms, financial circumstances, or professional qualifications.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Machine Learning’s </a:t>
            </a:r>
            <a:r>
              <a:rPr lang="en-US" b="0" i="0" u="none" strike="noStrike" dirty="0">
                <a:solidFill>
                  <a:srgbClr val="171717"/>
                </a:solidFill>
                <a:effectLst/>
                <a:latin typeface="Segoe UI" panose="020B0502040204020203" pitchFamily="34" charset="0"/>
              </a:rPr>
              <a:t>fairness assessment component </a:t>
            </a:r>
            <a:r>
              <a:rPr lang="en-US" b="0" i="0" dirty="0">
                <a:solidFill>
                  <a:srgbClr val="171717"/>
                </a:solidFill>
                <a:effectLst/>
                <a:latin typeface="Segoe UI" panose="020B0502040204020203" pitchFamily="34" charset="0"/>
              </a:rPr>
              <a:t>of the </a:t>
            </a:r>
            <a:r>
              <a:rPr lang="en-US" b="0" i="0" u="none" strike="noStrike" dirty="0">
                <a:solidFill>
                  <a:srgbClr val="171717"/>
                </a:solidFill>
                <a:effectLst/>
                <a:latin typeface="Segoe UI" panose="020B0502040204020203" pitchFamily="34" charset="0"/>
              </a:rPr>
              <a:t>Responsible AI Dashboard</a:t>
            </a:r>
            <a:r>
              <a:rPr lang="en-US" b="0" i="0" dirty="0">
                <a:solidFill>
                  <a:srgbClr val="171717"/>
                </a:solidFill>
                <a:effectLst/>
                <a:latin typeface="Segoe UI" panose="020B0502040204020203" pitchFamily="34" charset="0"/>
              </a:rPr>
              <a:t> enables data scientists and ML developers to assess model fairness across sensitive groups defined in terms of gender, ethnicity, age, etc.</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Reliability and safety</a:t>
            </a:r>
          </a:p>
          <a:p>
            <a:pPr algn="l"/>
            <a:r>
              <a:rPr lang="en-US" b="0" i="0" dirty="0">
                <a:solidFill>
                  <a:srgbClr val="171717"/>
                </a:solidFill>
                <a:effectLst/>
                <a:latin typeface="Segoe UI" panose="020B0502040204020203" pitchFamily="34" charset="0"/>
              </a:rPr>
              <a:t>To build trust, it's critical that AI systems operate reliably, safely, and consistently under normal circumstances and in unexpected conditions. These systems should be able to operate as they were originally designed, respond safely to unanticipated conditions, and resist harmful manipulation. It's also important to be able to verify that these systems are behaving as intended under actual operating conditions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Azure Machine Learning’s </a:t>
            </a:r>
            <a:r>
              <a:rPr lang="en-US" b="0" i="0" u="none" strike="noStrike" dirty="0">
                <a:solidFill>
                  <a:srgbClr val="171717"/>
                </a:solidFill>
                <a:effectLst/>
                <a:latin typeface="Segoe UI" panose="020B0502040204020203" pitchFamily="34" charset="0"/>
              </a:rPr>
              <a:t>Error Analysis </a:t>
            </a:r>
            <a:r>
              <a:rPr lang="en-US" b="0" i="0" dirty="0">
                <a:solidFill>
                  <a:srgbClr val="171717"/>
                </a:solidFill>
                <a:effectLst/>
                <a:latin typeface="Segoe UI" panose="020B0502040204020203" pitchFamily="34" charset="0"/>
              </a:rPr>
              <a:t>component of the </a:t>
            </a:r>
            <a:r>
              <a:rPr lang="en-US" b="0" i="0" u="none" strike="noStrike" dirty="0">
                <a:solidFill>
                  <a:srgbClr val="171717"/>
                </a:solidFill>
                <a:effectLst/>
                <a:latin typeface="Segoe UI" panose="020B0502040204020203" pitchFamily="34" charset="0"/>
              </a:rPr>
              <a:t>Responsible AI Dashboard </a:t>
            </a:r>
            <a:r>
              <a:rPr lang="en-US" b="0" i="0" dirty="0">
                <a:solidFill>
                  <a:srgbClr val="171717"/>
                </a:solidFill>
                <a:effectLst/>
                <a:latin typeface="Segoe UI" panose="020B0502040204020203" pitchFamily="34" charset="0"/>
              </a:rPr>
              <a:t>enables data scientists and ML developers to get a deep understanding of how failure is distributed for a model, identify cohorts of data with higher error rate than the overall benchmark. These discrepancies might occur when the system or model underperforms for specific demographic groups or infrequently observed input conditions in the training data.</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Transparency</a:t>
            </a:r>
          </a:p>
          <a:p>
            <a:pPr algn="l"/>
            <a:r>
              <a:rPr lang="en-US" b="0" i="0" dirty="0">
                <a:solidFill>
                  <a:srgbClr val="171717"/>
                </a:solidFill>
                <a:effectLst/>
                <a:latin typeface="Segoe UI" panose="020B0502040204020203" pitchFamily="34" charset="0"/>
              </a:rPr>
              <a:t>When AI systems are used to help inform decisions that have tremendous impacts on people's lives, it's critical that people understand how those decisions were made. For example, a bank might use an AI system to decide whether a person is creditworthy, or a company might use an AI system to determine the most qualified candidates to hire.</a:t>
            </a:r>
          </a:p>
          <a:p>
            <a:pPr algn="l"/>
            <a:r>
              <a:rPr lang="en-US" b="0" i="0" dirty="0">
                <a:solidFill>
                  <a:srgbClr val="171717"/>
                </a:solidFill>
                <a:effectLst/>
                <a:latin typeface="Segoe UI" panose="020B0502040204020203" pitchFamily="34" charset="0"/>
              </a:rPr>
              <a:t>A crucial part of transparency is what we refer to as interpretability, or the useful explanation of the behavior of AI systems and their components. Improving interpretability requires that stakeholders comprehend how and why they function so that they can identify potential performance issues, safety and privacy concerns, fairness issues, exclusionary practices, or unintended outcomes.</a:t>
            </a:r>
          </a:p>
          <a:p>
            <a:pPr algn="l"/>
            <a:r>
              <a:rPr lang="en-US" b="1" i="0" dirty="0">
                <a:solidFill>
                  <a:srgbClr val="171717"/>
                </a:solidFill>
                <a:effectLst/>
                <a:latin typeface="Segoe UI" panose="020B0502040204020203" pitchFamily="34" charset="0"/>
              </a:rPr>
              <a:t>Transparency in Azure Machine Learning</a:t>
            </a:r>
            <a:r>
              <a:rPr lang="en-US" b="0" i="0" dirty="0">
                <a:solidFill>
                  <a:srgbClr val="171717"/>
                </a:solidFill>
                <a:effectLst/>
                <a:latin typeface="Segoe UI" panose="020B0502040204020203" pitchFamily="34" charset="0"/>
              </a:rPr>
              <a:t>: Azure Machine Learning’s </a:t>
            </a:r>
            <a:r>
              <a:rPr lang="en-US" b="0" i="0" u="none" strike="noStrike" dirty="0">
                <a:solidFill>
                  <a:srgbClr val="171717"/>
                </a:solidFill>
                <a:effectLst/>
                <a:latin typeface="Segoe UI" panose="020B0502040204020203" pitchFamily="34" charset="0"/>
                <a:hlinkClick r:id="rId3"/>
              </a:rPr>
              <a:t>Model Interpretability</a:t>
            </a:r>
            <a:r>
              <a:rPr lang="en-US" b="0" i="0" dirty="0">
                <a:solidFill>
                  <a:srgbClr val="171717"/>
                </a:solidFill>
                <a:effectLst/>
                <a:latin typeface="Segoe UI" panose="020B0502040204020203" pitchFamily="34" charset="0"/>
              </a:rPr>
              <a:t> and </a:t>
            </a:r>
            <a:r>
              <a:rPr lang="en-US" b="0" i="0" u="none" strike="noStrike" dirty="0">
                <a:solidFill>
                  <a:srgbClr val="171717"/>
                </a:solidFill>
                <a:effectLst/>
                <a:latin typeface="Segoe UI" panose="020B0502040204020203" pitchFamily="34" charset="0"/>
                <a:hlinkClick r:id="rId4"/>
              </a:rPr>
              <a:t>Counterfactual What-If</a:t>
            </a:r>
            <a:r>
              <a:rPr lang="en-US" b="0" i="0" dirty="0">
                <a:solidFill>
                  <a:srgbClr val="171717"/>
                </a:solidFill>
                <a:effectLst/>
                <a:latin typeface="Segoe UI" panose="020B0502040204020203" pitchFamily="34" charset="0"/>
              </a:rPr>
              <a:t> components of the </a:t>
            </a:r>
            <a:r>
              <a:rPr lang="en-US" b="0" i="0" u="none" strike="noStrike" dirty="0">
                <a:solidFill>
                  <a:srgbClr val="171717"/>
                </a:solidFill>
                <a:effectLst/>
                <a:latin typeface="Segoe UI" panose="020B0502040204020203" pitchFamily="34" charset="0"/>
                <a:hlinkClick r:id="rId5"/>
              </a:rPr>
              <a:t>Responsible AI dashboard</a:t>
            </a:r>
            <a:r>
              <a:rPr lang="en-US" b="0" i="0" dirty="0">
                <a:solidFill>
                  <a:srgbClr val="171717"/>
                </a:solidFill>
                <a:effectLst/>
                <a:latin typeface="Segoe UI" panose="020B0502040204020203" pitchFamily="34" charset="0"/>
              </a:rPr>
              <a:t> enables data scientists and ML developers to generate human-understandable descriptions of the predictions of a model. It provides multiple views into a model’s behavior: global explanations (for example, what features affect the overall behavior of a loan allocation model) and local explanations (for example, why a customer’s loan application was approved or rejected). One can also observe model explanations for a selected cohort as a subgroup of data points. Moreover, the Counterfactual What-If component enables understanding and debugging a machine learning model in terms of how it reacts to input (feature) changes. Azure Machine Learning also supports a Responsible AI scorecard, a customizable report which machine learning developers can easily configure, download, and share with their technical and non-technical stakeholders to educate them about data and model health and compliance and build trust. This scorecard could also be used in audit reviews to inform the stakeholders about the characteristics of machine learning models.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Privacy and Security</a:t>
            </a:r>
          </a:p>
          <a:p>
            <a:pPr algn="l"/>
            <a:r>
              <a:rPr lang="en-US" b="0" i="0" dirty="0">
                <a:solidFill>
                  <a:srgbClr val="171717"/>
                </a:solidFill>
                <a:effectLst/>
                <a:latin typeface="Segoe UI" panose="020B0502040204020203" pitchFamily="34" charset="0"/>
              </a:rPr>
              <a:t>As AI becomes more prevalent, protecting privacy and securing important personal and business information is becoming more critical and complex. With AI, privacy and data security issues require especially close attention because access to data is essential for AI systems to make accurate and informed predictions and decisions about people. AI systems must comply with privacy laws that require transparency about the collection, use, and storage of data and mandate that consumers have appropriate controls to choose how their data is used.</a:t>
            </a:r>
          </a:p>
          <a:p>
            <a:pPr algn="l"/>
            <a:r>
              <a:rPr lang="en-US" b="1" i="0" dirty="0">
                <a:solidFill>
                  <a:srgbClr val="171717"/>
                </a:solidFill>
                <a:effectLst/>
                <a:latin typeface="Segoe UI" panose="020B0502040204020203" pitchFamily="34" charset="0"/>
              </a:rPr>
              <a:t>Privacy and Security in Azure Machine Learning</a:t>
            </a:r>
            <a:r>
              <a:rPr lang="en-US" b="0" i="0" dirty="0">
                <a:solidFill>
                  <a:srgbClr val="171717"/>
                </a:solidFill>
                <a:effectLst/>
                <a:latin typeface="Segoe UI" panose="020B0502040204020203" pitchFamily="34" charset="0"/>
              </a:rPr>
              <a:t>: Implementing differentially private systems is difficult. </a:t>
            </a:r>
            <a:r>
              <a:rPr lang="en-US" b="0" i="0" u="none" strike="noStrike" dirty="0" err="1">
                <a:solidFill>
                  <a:srgbClr val="171717"/>
                </a:solidFill>
                <a:effectLst/>
                <a:latin typeface="Segoe UI" panose="020B0502040204020203" pitchFamily="34" charset="0"/>
                <a:hlinkClick r:id="rId6"/>
              </a:rPr>
              <a:t>SmartNoise</a:t>
            </a:r>
            <a:r>
              <a:rPr lang="en-US" b="0" i="0" dirty="0">
                <a:solidFill>
                  <a:srgbClr val="171717"/>
                </a:solidFill>
                <a:effectLst/>
                <a:latin typeface="Segoe UI" panose="020B0502040204020203" pitchFamily="34" charset="0"/>
              </a:rPr>
              <a:t> is an open-source project (co-developed by Microsoft) that contains different components for building global differentially private systems. To learn more about differential privacy and the </a:t>
            </a:r>
            <a:r>
              <a:rPr lang="en-US" b="0" i="0" dirty="0" err="1">
                <a:solidFill>
                  <a:srgbClr val="171717"/>
                </a:solidFill>
                <a:effectLst/>
                <a:latin typeface="Segoe UI" panose="020B0502040204020203" pitchFamily="34" charset="0"/>
              </a:rPr>
              <a:t>SmartNoise</a:t>
            </a:r>
            <a:r>
              <a:rPr lang="en-US" b="0" i="0" dirty="0">
                <a:solidFill>
                  <a:srgbClr val="171717"/>
                </a:solidFill>
                <a:effectLst/>
                <a:latin typeface="Segoe UI" panose="020B0502040204020203" pitchFamily="34" charset="0"/>
              </a:rPr>
              <a:t> project, see the preserve </a:t>
            </a:r>
            <a:r>
              <a:rPr lang="en-US" b="0" i="0" u="none" strike="noStrike" dirty="0">
                <a:solidFill>
                  <a:srgbClr val="171717"/>
                </a:solidFill>
                <a:effectLst/>
                <a:latin typeface="Segoe UI" panose="020B0502040204020203" pitchFamily="34" charset="0"/>
                <a:hlinkClick r:id="rId7"/>
              </a:rPr>
              <a:t>data privacy by using differential privacy and </a:t>
            </a:r>
            <a:r>
              <a:rPr lang="en-US" b="0" i="0" u="none" strike="noStrike" dirty="0" err="1">
                <a:solidFill>
                  <a:srgbClr val="171717"/>
                </a:solidFill>
                <a:effectLst/>
                <a:latin typeface="Segoe UI" panose="020B0502040204020203" pitchFamily="34" charset="0"/>
                <a:hlinkClick r:id="rId7"/>
              </a:rPr>
              <a:t>SmartNoise</a:t>
            </a:r>
            <a:r>
              <a:rPr lang="en-US" b="0" i="0" u="none" strike="noStrike" dirty="0">
                <a:solidFill>
                  <a:srgbClr val="171717"/>
                </a:solidFill>
                <a:effectLst/>
                <a:latin typeface="Segoe UI" panose="020B0502040204020203" pitchFamily="34" charset="0"/>
                <a:hlinkClick r:id="rId7"/>
              </a:rPr>
              <a:t> article</a:t>
            </a:r>
            <a:r>
              <a:rPr lang="en-US" b="0" i="0" dirty="0">
                <a:solidFill>
                  <a:srgbClr val="171717"/>
                </a:solidFill>
                <a:effectLst/>
                <a:latin typeface="Segoe UI" panose="020B0502040204020203" pitchFamily="34" charset="0"/>
              </a:rPr>
              <a:t>. Azure Machine Learning is also enabling administrators, DevOps, and </a:t>
            </a:r>
            <a:r>
              <a:rPr lang="en-US" b="0" i="0" dirty="0" err="1">
                <a:solidFill>
                  <a:srgbClr val="171717"/>
                </a:solidFill>
                <a:effectLst/>
                <a:latin typeface="Segoe UI" panose="020B0502040204020203" pitchFamily="34" charset="0"/>
              </a:rPr>
              <a:t>MLOps</a:t>
            </a:r>
            <a:r>
              <a:rPr lang="en-US" b="0" i="0" dirty="0">
                <a:solidFill>
                  <a:srgbClr val="171717"/>
                </a:solidFill>
                <a:effectLst/>
                <a:latin typeface="Segoe UI" panose="020B0502040204020203" pitchFamily="34" charset="0"/>
              </a:rPr>
              <a:t> to </a:t>
            </a:r>
            <a:r>
              <a:rPr lang="en-US" b="0" i="0" u="none" strike="noStrike" dirty="0">
                <a:solidFill>
                  <a:srgbClr val="171717"/>
                </a:solidFill>
                <a:effectLst/>
                <a:latin typeface="Segoe UI" panose="020B0502040204020203" pitchFamily="34" charset="0"/>
                <a:hlinkClick r:id="rId8"/>
              </a:rPr>
              <a:t>create a secure configuration that is compliant</a:t>
            </a:r>
            <a:r>
              <a:rPr lang="en-US" b="0" i="0" dirty="0">
                <a:solidFill>
                  <a:srgbClr val="171717"/>
                </a:solidFill>
                <a:effectLst/>
                <a:latin typeface="Segoe UI" panose="020B0502040204020203" pitchFamily="34" charset="0"/>
              </a:rPr>
              <a:t> with your companies policies. With Azure Machine Learning and the Azure platform, you can:</a:t>
            </a:r>
          </a:p>
          <a:p>
            <a:pPr algn="l">
              <a:buFont typeface="Arial" panose="020B0604020202020204" pitchFamily="34" charset="0"/>
              <a:buChar char="•"/>
            </a:pPr>
            <a:r>
              <a:rPr lang="en-US" b="0" i="0" dirty="0">
                <a:solidFill>
                  <a:srgbClr val="171717"/>
                </a:solidFill>
                <a:effectLst/>
                <a:latin typeface="Segoe UI" panose="020B0502040204020203" pitchFamily="34" charset="0"/>
              </a:rPr>
              <a:t>Restrict access to resources and operations by user account or groups</a:t>
            </a:r>
          </a:p>
          <a:p>
            <a:pPr algn="l">
              <a:buFont typeface="Arial" panose="020B0604020202020204" pitchFamily="34" charset="0"/>
              <a:buChar char="•"/>
            </a:pPr>
            <a:r>
              <a:rPr lang="en-US" b="0" i="0" dirty="0">
                <a:solidFill>
                  <a:srgbClr val="171717"/>
                </a:solidFill>
                <a:effectLst/>
                <a:latin typeface="Segoe UI" panose="020B0502040204020203" pitchFamily="34" charset="0"/>
              </a:rPr>
              <a:t>Restrict incoming and outgoing network communications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Encrypt data in transit and at rest</a:t>
            </a:r>
          </a:p>
          <a:p>
            <a:pPr algn="l">
              <a:buFont typeface="Arial" panose="020B0604020202020204" pitchFamily="34" charset="0"/>
              <a:buChar char="•"/>
            </a:pPr>
            <a:r>
              <a:rPr lang="en-US" b="0" i="0" dirty="0">
                <a:solidFill>
                  <a:srgbClr val="171717"/>
                </a:solidFill>
                <a:effectLst/>
                <a:latin typeface="Segoe UI" panose="020B0502040204020203" pitchFamily="34" charset="0"/>
              </a:rPr>
              <a:t>Scan for vulnerabilities</a:t>
            </a:r>
          </a:p>
          <a:p>
            <a:pPr algn="l">
              <a:buFont typeface="Arial" panose="020B0604020202020204" pitchFamily="34" charset="0"/>
              <a:buChar char="•"/>
            </a:pPr>
            <a:r>
              <a:rPr lang="en-US" b="0" i="0" dirty="0">
                <a:solidFill>
                  <a:srgbClr val="171717"/>
                </a:solidFill>
                <a:effectLst/>
                <a:latin typeface="Segoe UI" panose="020B0502040204020203" pitchFamily="34" charset="0"/>
              </a:rPr>
              <a:t>Apply and audit configuration policies</a:t>
            </a:r>
          </a:p>
          <a:p>
            <a:pPr algn="l"/>
            <a:r>
              <a:rPr lang="en-US" b="0" i="0" dirty="0">
                <a:solidFill>
                  <a:srgbClr val="171717"/>
                </a:solidFill>
                <a:effectLst/>
                <a:latin typeface="Segoe UI" panose="020B0502040204020203" pitchFamily="34" charset="0"/>
              </a:rPr>
              <a:t>Besides </a:t>
            </a:r>
            <a:r>
              <a:rPr lang="en-US" b="0" i="0" dirty="0" err="1">
                <a:solidFill>
                  <a:srgbClr val="171717"/>
                </a:solidFill>
                <a:effectLst/>
                <a:latin typeface="Segoe UI" panose="020B0502040204020203" pitchFamily="34" charset="0"/>
              </a:rPr>
              <a:t>SmartNoise</a:t>
            </a:r>
            <a:r>
              <a:rPr lang="en-US" b="0" i="0" dirty="0">
                <a:solidFill>
                  <a:srgbClr val="171717"/>
                </a:solidFill>
                <a:effectLst/>
                <a:latin typeface="Segoe UI" panose="020B0502040204020203" pitchFamily="34" charset="0"/>
              </a:rPr>
              <a:t>, Microsoft released </a:t>
            </a:r>
            <a:r>
              <a:rPr lang="en-US" b="0" i="0" u="none" strike="noStrike" dirty="0" err="1">
                <a:solidFill>
                  <a:srgbClr val="171717"/>
                </a:solidFill>
                <a:effectLst/>
                <a:latin typeface="Segoe UI" panose="020B0502040204020203" pitchFamily="34" charset="0"/>
                <a:hlinkClick r:id="rId9"/>
              </a:rPr>
              <a:t>Counterfit</a:t>
            </a:r>
            <a:r>
              <a:rPr lang="en-US" b="0" i="0" dirty="0">
                <a:solidFill>
                  <a:srgbClr val="171717"/>
                </a:solidFill>
                <a:effectLst/>
                <a:latin typeface="Segoe UI" panose="020B0502040204020203" pitchFamily="34" charset="0"/>
              </a:rPr>
              <a:t>, an open-source project that comprises a command-line tool and generic automation layer to allow developers to simulate cyber-attacks against AI systems. Anyone can download the tool and deploy it through Azure Shell, to run in-browser, or locally in an Anaconda Python environment. It can assess AI models hosted in various cloud environments, on-premises, or in the edge. The tool is agnostic to AI models and supports various data types, including text, images, or generic input.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Accountability</a:t>
            </a:r>
          </a:p>
          <a:p>
            <a:pPr algn="l"/>
            <a:r>
              <a:rPr lang="en-US" b="0" i="0" dirty="0">
                <a:solidFill>
                  <a:srgbClr val="171717"/>
                </a:solidFill>
                <a:effectLst/>
                <a:latin typeface="Segoe UI" panose="020B0502040204020203" pitchFamily="34" charset="0"/>
              </a:rPr>
              <a:t>The people who design and deploy AI systems must be accountable for how their systems operate. Organizations should draw upon industry standards to develop accountability norms. These norms can ensure that AI systems aren't the final authority on any decision that impacts people's lives and that humans maintain meaningful control over otherwise highly autonomous AI systems.</a:t>
            </a:r>
          </a:p>
          <a:p>
            <a:pPr algn="l"/>
            <a:r>
              <a:rPr lang="en-US" b="1" i="0" dirty="0">
                <a:solidFill>
                  <a:srgbClr val="171717"/>
                </a:solidFill>
                <a:effectLst/>
                <a:latin typeface="Segoe UI" panose="020B0502040204020203" pitchFamily="34" charset="0"/>
              </a:rPr>
              <a:t>Accountability in Azure Machine Learning</a:t>
            </a:r>
            <a:r>
              <a:rPr lang="en-US" b="0" i="0" dirty="0">
                <a:solidFill>
                  <a:srgbClr val="171717"/>
                </a:solidFill>
                <a:effectLst/>
                <a:latin typeface="Segoe UI" panose="020B0502040204020203" pitchFamily="34" charset="0"/>
              </a:rPr>
              <a:t>: Azure Machine Learning’s </a:t>
            </a:r>
            <a:r>
              <a:rPr lang="en-US" b="0" i="0" u="none" strike="noStrike" dirty="0">
                <a:solidFill>
                  <a:srgbClr val="171717"/>
                </a:solidFill>
                <a:effectLst/>
                <a:latin typeface="Segoe UI" panose="020B0502040204020203" pitchFamily="34" charset="0"/>
                <a:hlinkClick r:id="rId10"/>
              </a:rPr>
              <a:t>Machine Learning Operations (</a:t>
            </a:r>
            <a:r>
              <a:rPr lang="en-US" b="0" i="0" u="none" strike="noStrike" dirty="0" err="1">
                <a:solidFill>
                  <a:srgbClr val="171717"/>
                </a:solidFill>
                <a:effectLst/>
                <a:latin typeface="Segoe UI" panose="020B0502040204020203" pitchFamily="34" charset="0"/>
                <a:hlinkClick r:id="rId10"/>
              </a:rPr>
              <a:t>MLOps</a:t>
            </a:r>
            <a:r>
              <a:rPr lang="en-US" b="0" i="0" u="none" strike="noStrike" dirty="0">
                <a:solidFill>
                  <a:srgbClr val="171717"/>
                </a:solidFill>
                <a:effectLst/>
                <a:latin typeface="Segoe UI" panose="020B0502040204020203" pitchFamily="34" charset="0"/>
                <a:hlinkClick r:id="rId10"/>
              </a:rPr>
              <a:t>)</a:t>
            </a:r>
            <a:r>
              <a:rPr lang="en-US" b="0" i="0" dirty="0">
                <a:solidFill>
                  <a:srgbClr val="171717"/>
                </a:solidFill>
                <a:effectLst/>
                <a:latin typeface="Segoe UI" panose="020B0502040204020203" pitchFamily="34" charset="0"/>
              </a:rPr>
              <a:t> is based on DevOps principles and practices that increase the efficiency of workflows. It specifically supports quality assurance and end-to-end lineage tracking to capture the governance data for the end-to-end ML lifecycle. The logged lineage information can include who is publishing models, why changes were made, and when models were deployed or used in production.</a:t>
            </a:r>
          </a:p>
          <a:p>
            <a:pPr algn="l"/>
            <a:r>
              <a:rPr lang="en-US" b="0" i="0" dirty="0">
                <a:solidFill>
                  <a:srgbClr val="171717"/>
                </a:solidFill>
                <a:effectLst/>
                <a:latin typeface="Segoe UI" panose="020B0502040204020203" pitchFamily="34" charset="0"/>
              </a:rPr>
              <a:t>Azure Machine Learning’s </a:t>
            </a:r>
            <a:r>
              <a:rPr lang="en-US" b="0" i="0" u="none" strike="noStrike" dirty="0">
                <a:solidFill>
                  <a:srgbClr val="171717"/>
                </a:solidFill>
                <a:effectLst/>
                <a:latin typeface="Segoe UI" panose="020B0502040204020203" pitchFamily="34" charset="0"/>
                <a:hlinkClick r:id="rId11"/>
              </a:rPr>
              <a:t>Responsible AI scorecard</a:t>
            </a:r>
            <a:r>
              <a:rPr lang="en-US" b="0" i="0" dirty="0">
                <a:solidFill>
                  <a:srgbClr val="171717"/>
                </a:solidFill>
                <a:effectLst/>
                <a:latin typeface="Segoe UI" panose="020B0502040204020203" pitchFamily="34" charset="0"/>
              </a:rPr>
              <a:t> creates accountability by enabling cross-stakeholders communications and by empowering machine learning developers to easily configure, download, and share their model health insights with their technical and non-technical stakeholders to educate them about data and model health and compliance and build trust.</a:t>
            </a:r>
          </a:p>
          <a:p>
            <a:pPr algn="l"/>
            <a:r>
              <a:rPr lang="en-US" b="0" i="0" dirty="0">
                <a:solidFill>
                  <a:srgbClr val="171717"/>
                </a:solidFill>
                <a:effectLst/>
                <a:latin typeface="Segoe UI" panose="020B0502040204020203" pitchFamily="34" charset="0"/>
              </a:rPr>
              <a:t>The ML platform also enables decision-making by informing model-driven and data-driven business decisions: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Data-driven insights to further understand heterogeneous treatment effects on an outcome, using historic data only. For example, “how would a medicine impact a patient’s blood pressure?". Such insights are provided through </a:t>
            </a:r>
            <a:r>
              <a:rPr lang="en-US" b="0" i="0" dirty="0" err="1">
                <a:solidFill>
                  <a:srgbClr val="171717"/>
                </a:solidFill>
                <a:effectLst/>
                <a:latin typeface="Segoe UI" panose="020B0502040204020203" pitchFamily="34" charset="0"/>
              </a:rPr>
              <a:t>the</a:t>
            </a:r>
            <a:r>
              <a:rPr lang="en-US" b="0" i="0" u="none" strike="noStrike" dirty="0" err="1">
                <a:solidFill>
                  <a:srgbClr val="171717"/>
                </a:solidFill>
                <a:effectLst/>
                <a:latin typeface="Segoe UI" panose="020B0502040204020203" pitchFamily="34" charset="0"/>
                <a:hlinkClick r:id="rId12"/>
              </a:rPr>
              <a:t>Causal</a:t>
            </a:r>
            <a:r>
              <a:rPr lang="en-US" b="0" i="0" u="none" strike="noStrike" dirty="0">
                <a:solidFill>
                  <a:srgbClr val="171717"/>
                </a:solidFill>
                <a:effectLst/>
                <a:latin typeface="Segoe UI" panose="020B0502040204020203" pitchFamily="34" charset="0"/>
                <a:hlinkClick r:id="rId12"/>
              </a:rPr>
              <a:t> Inference</a:t>
            </a:r>
            <a:r>
              <a:rPr lang="en-US" b="0" i="0" dirty="0">
                <a:solidFill>
                  <a:srgbClr val="171717"/>
                </a:solidFill>
                <a:effectLst/>
                <a:latin typeface="Segoe UI" panose="020B0502040204020203" pitchFamily="34" charset="0"/>
              </a:rPr>
              <a:t> component of the </a:t>
            </a:r>
            <a:r>
              <a:rPr lang="en-US" b="0" i="0" u="none" strike="noStrike" dirty="0">
                <a:solidFill>
                  <a:srgbClr val="171717"/>
                </a:solidFill>
                <a:effectLst/>
                <a:latin typeface="Segoe UI" panose="020B0502040204020203" pitchFamily="34" charset="0"/>
                <a:hlinkClick r:id="rId5"/>
              </a:rPr>
              <a:t>Responsible AI dashboard</a:t>
            </a:r>
            <a:r>
              <a:rPr lang="en-US" b="0" i="0" dirty="0">
                <a:solidFill>
                  <a:srgbClr val="171717"/>
                </a:solidFill>
                <a:effectLst/>
                <a:latin typeface="Segoe UI" panose="020B0502040204020203" pitchFamily="34" charset="0"/>
              </a:rPr>
              <a:t>.</a:t>
            </a:r>
          </a:p>
          <a:p>
            <a:pPr algn="l">
              <a:buFont typeface="Arial" panose="020B0604020202020204" pitchFamily="34" charset="0"/>
              <a:buChar char="•"/>
            </a:pPr>
            <a:r>
              <a:rPr lang="en-US" b="0" i="0" dirty="0">
                <a:solidFill>
                  <a:srgbClr val="171717"/>
                </a:solidFill>
                <a:effectLst/>
                <a:latin typeface="Segoe UI" panose="020B0502040204020203" pitchFamily="34" charset="0"/>
              </a:rPr>
              <a:t>Model-driven insights, to answer end-users’ questions such as “what can I do to get a different outcome from your AI next time?” to inform their actions. Such insights are provided to data scientists through the </a:t>
            </a:r>
            <a:r>
              <a:rPr lang="en-US" b="0" i="0" u="none" strike="noStrike" dirty="0">
                <a:solidFill>
                  <a:srgbClr val="171717"/>
                </a:solidFill>
                <a:effectLst/>
                <a:latin typeface="Segoe UI" panose="020B0502040204020203" pitchFamily="34" charset="0"/>
                <a:hlinkClick r:id="rId4"/>
              </a:rPr>
              <a:t>Counterfactual What-If</a:t>
            </a:r>
            <a:r>
              <a:rPr lang="en-US" b="0" i="0" dirty="0">
                <a:solidFill>
                  <a:srgbClr val="171717"/>
                </a:solidFill>
                <a:effectLst/>
                <a:latin typeface="Segoe UI" panose="020B0502040204020203" pitchFamily="34" charset="0"/>
              </a:rPr>
              <a:t> component of the </a:t>
            </a:r>
            <a:r>
              <a:rPr lang="en-US" b="0" i="0" u="none" strike="noStrike" dirty="0">
                <a:solidFill>
                  <a:srgbClr val="171717"/>
                </a:solidFill>
                <a:effectLst/>
                <a:latin typeface="Segoe UI" panose="020B0502040204020203" pitchFamily="34" charset="0"/>
                <a:hlinkClick r:id="rId5"/>
              </a:rPr>
              <a:t>Responsible AI dashboard</a:t>
            </a:r>
            <a:r>
              <a:rPr lang="en-US" b="0" i="0" dirty="0">
                <a:solidFill>
                  <a:srgbClr val="171717"/>
                </a:solidFill>
                <a:effectLst/>
                <a:latin typeface="Segoe UI" panose="020B0502040204020203" pitchFamily="34" charset="0"/>
              </a:rPr>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5030816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lnSpcReduction="10000"/>
          </a:bodyPr>
          <a:lstStyle/>
          <a:p>
            <a:r>
              <a:rPr lang="en-US" dirty="0">
                <a:hlinkClick r:id="rId3"/>
              </a:rPr>
              <a:t>Machine learning fairness (preview) - Azure Machine Learning | Microsoft Docs</a:t>
            </a:r>
            <a:endParaRPr lang="en-US" dirty="0"/>
          </a:p>
          <a:p>
            <a:endParaRPr lang="en-US" dirty="0"/>
          </a:p>
          <a:p>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open-source package can help you assess the fairness of a model, but it will not perform the assessment for you. The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open-source package helps identify quantitative metrics to assess fairness, but developers must also perform a qualitative analysis to evaluate the fairness of their own models. The sensitive features noted above is an example of this kind of qualitative analysis.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In the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open-source package, fairness is conceptualized through an approach known as </a:t>
            </a:r>
            <a:r>
              <a:rPr lang="en-US" b="1" i="0" dirty="0">
                <a:solidFill>
                  <a:srgbClr val="171717"/>
                </a:solidFill>
                <a:effectLst/>
                <a:latin typeface="Segoe UI" panose="020B0502040204020203" pitchFamily="34" charset="0"/>
              </a:rPr>
              <a:t>group fairness</a:t>
            </a:r>
            <a:r>
              <a:rPr lang="en-US" b="0" i="0" dirty="0">
                <a:solidFill>
                  <a:srgbClr val="171717"/>
                </a:solidFill>
                <a:effectLst/>
                <a:latin typeface="Segoe UI" panose="020B0502040204020203" pitchFamily="34" charset="0"/>
              </a:rPr>
              <a:t>, which asks: Which groups of individuals are at risk for experiencing harms? The relevant groups, also known as subpopulations, are defined through </a:t>
            </a:r>
            <a:r>
              <a:rPr lang="en-US" b="1" i="0" dirty="0">
                <a:solidFill>
                  <a:srgbClr val="171717"/>
                </a:solidFill>
                <a:effectLst/>
                <a:latin typeface="Segoe UI" panose="020B0502040204020203" pitchFamily="34" charset="0"/>
              </a:rPr>
              <a:t>sensitive features</a:t>
            </a:r>
            <a:r>
              <a:rPr lang="en-US" b="0" i="0" dirty="0">
                <a:solidFill>
                  <a:srgbClr val="171717"/>
                </a:solidFill>
                <a:effectLst/>
                <a:latin typeface="Segoe UI" panose="020B0502040204020203" pitchFamily="34" charset="0"/>
              </a:rPr>
              <a:t> or sensitive attributes. Sensitive features are passed to an estimator in the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open-source package as a vector or a matrix called </a:t>
            </a:r>
            <a:r>
              <a:rPr lang="en-US" dirty="0" err="1"/>
              <a:t>sensitive_features</a:t>
            </a:r>
            <a:r>
              <a:rPr lang="en-US" b="0" i="0" dirty="0">
                <a:solidFill>
                  <a:srgbClr val="171717"/>
                </a:solidFill>
                <a:effectLst/>
                <a:latin typeface="Segoe UI" panose="020B0502040204020203" pitchFamily="34" charset="0"/>
              </a:rPr>
              <a:t>. The term suggests that the system designer should be sensitive to these features when assessing group fairness.</a:t>
            </a:r>
          </a:p>
          <a:p>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During assessment phase, fairness is quantified through disparity metrics. </a:t>
            </a:r>
            <a:r>
              <a:rPr lang="en-US" b="1" i="0" dirty="0">
                <a:solidFill>
                  <a:srgbClr val="171717"/>
                </a:solidFill>
                <a:effectLst/>
                <a:latin typeface="Segoe UI" panose="020B0502040204020203" pitchFamily="34" charset="0"/>
              </a:rPr>
              <a:t>Disparity metrics</a:t>
            </a:r>
            <a:r>
              <a:rPr lang="en-US" b="0" i="0" dirty="0">
                <a:solidFill>
                  <a:srgbClr val="171717"/>
                </a:solidFill>
                <a:effectLst/>
                <a:latin typeface="Segoe UI" panose="020B0502040204020203" pitchFamily="34" charset="0"/>
              </a:rPr>
              <a:t> can evaluate and compare model's behavior across different groups either as ratios or as differences. The </a:t>
            </a:r>
            <a:r>
              <a:rPr lang="en-US" b="0" i="0" dirty="0" err="1">
                <a:solidFill>
                  <a:srgbClr val="171717"/>
                </a:solidFill>
                <a:effectLst/>
                <a:latin typeface="Segoe UI" panose="020B0502040204020203" pitchFamily="34" charset="0"/>
              </a:rPr>
              <a:t>Fairlearn</a:t>
            </a:r>
            <a:r>
              <a:rPr lang="en-US" b="0" i="0" dirty="0">
                <a:solidFill>
                  <a:srgbClr val="171717"/>
                </a:solidFill>
                <a:effectLst/>
                <a:latin typeface="Segoe UI" panose="020B0502040204020203" pitchFamily="34" charset="0"/>
              </a:rPr>
              <a:t> open-source package supports two classes of disparity metrics:</a:t>
            </a:r>
          </a:p>
          <a:p>
            <a:pPr algn="l">
              <a:buFont typeface="Arial" panose="020B0604020202020204" pitchFamily="34" charset="0"/>
              <a:buChar char="•"/>
            </a:pPr>
            <a:r>
              <a:rPr lang="en-US" b="0" i="0" dirty="0">
                <a:solidFill>
                  <a:srgbClr val="171717"/>
                </a:solidFill>
                <a:effectLst/>
                <a:latin typeface="Segoe UI" panose="020B0502040204020203" pitchFamily="34" charset="0"/>
              </a:rPr>
              <a:t>Disparity in model performance: These sets of metrics calculate the disparity (difference) in the values of the selected performance metric across different subgroups. Some examples include: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disparity in accuracy rate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disparity in error rate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disparity in precision</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disparity in recall</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disparity in MAE</a:t>
            </a:r>
          </a:p>
          <a:p>
            <a:pPr marL="742950" lvl="1" indent="-285750" algn="l">
              <a:buFont typeface="Arial" panose="020B0604020202020204" pitchFamily="34" charset="0"/>
              <a:buChar char="•"/>
            </a:pPr>
            <a:r>
              <a:rPr lang="en-US" b="0" i="0" dirty="0">
                <a:solidFill>
                  <a:srgbClr val="171717"/>
                </a:solidFill>
                <a:effectLst/>
                <a:latin typeface="Segoe UI" panose="020B0502040204020203" pitchFamily="34" charset="0"/>
              </a:rPr>
              <a:t>many others</a:t>
            </a:r>
          </a:p>
          <a:p>
            <a:pPr algn="l">
              <a:buFont typeface="Arial" panose="020B0604020202020204" pitchFamily="34" charset="0"/>
              <a:buChar char="•"/>
            </a:pPr>
            <a:r>
              <a:rPr lang="en-US" b="0" i="0" dirty="0">
                <a:solidFill>
                  <a:srgbClr val="171717"/>
                </a:solidFill>
                <a:effectLst/>
                <a:latin typeface="Segoe UI" panose="020B0502040204020203" pitchFamily="34" charset="0"/>
              </a:rPr>
              <a:t>Disparity in selection rate: This metric contains the difference in selection rate among different subgroups. An example of this is disparity in loan approval rate. Selection rate means the fraction of datapoints in each class classified as 1 (in binary classification) or distribution of prediction values (in regression).</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563619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44768348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0" i="0" dirty="0">
                <a:solidFill>
                  <a:srgbClr val="171717"/>
                </a:solidFill>
                <a:effectLst/>
                <a:latin typeface="Segoe UI" panose="020B0502040204020203" pitchFamily="34" charset="0"/>
              </a:rPr>
              <a:t>Model accuracy may not be uniform across subgroups of data, and there might exist input cohorts for which the model fails more often.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The direct consequences of these failures are a lack of reliability and safety, unfairness, and a loss of trust in machine learning altogether.</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Error Analysis moves away from aggregate accuracy metrics, exposes the distribution of errors to developers in a transparent way, and enables them to identify &amp; diagnose errors efficiently.</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The Error Analysis component of the </a:t>
            </a:r>
            <a:r>
              <a:rPr lang="en-US" b="0" i="0" u="none" strike="noStrike" dirty="0">
                <a:effectLst/>
                <a:latin typeface="Segoe UI" panose="020B0502040204020203" pitchFamily="34" charset="0"/>
                <a:hlinkClick r:id="rId3"/>
              </a:rPr>
              <a:t>Responsible AI dashboard</a:t>
            </a:r>
            <a:r>
              <a:rPr lang="en-US" b="0" i="0" dirty="0">
                <a:solidFill>
                  <a:srgbClr val="171717"/>
                </a:solidFill>
                <a:effectLst/>
                <a:latin typeface="Segoe UI" panose="020B0502040204020203" pitchFamily="34" charset="0"/>
              </a:rPr>
              <a:t> provides machine learning practitioners with a deeper understanding of model failure distribution and assists them with quickly identifying erroneous cohorts of data. It contributes to the “identify” stage of the model lifecycle workflow through a decision tree that reveals cohorts with high error rates and a heatmap that visualizes how a few input features impact the error rate across cohorts. Discrepancies in error might occur when the system underperforms for specific demographic groups or infrequently observed input cohorts in the training data.</a:t>
            </a:r>
          </a:p>
          <a:p>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Use Error Analysis when you need to:</a:t>
            </a:r>
          </a:p>
          <a:p>
            <a:pPr algn="l">
              <a:buFont typeface="Arial" panose="020B0604020202020204" pitchFamily="34" charset="0"/>
              <a:buChar char="•"/>
            </a:pPr>
            <a:r>
              <a:rPr lang="en-US" b="0" i="0" dirty="0">
                <a:solidFill>
                  <a:srgbClr val="171717"/>
                </a:solidFill>
                <a:effectLst/>
                <a:latin typeface="Segoe UI" panose="020B0502040204020203" pitchFamily="34" charset="0"/>
              </a:rPr>
              <a:t> Gain a deep understanding of how model failures are distributed across a given dataset and across several input and feature dimensions.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 Break down the aggregate performance metrics to automatically discover erroneous cohorts and take targeted mitigation steps.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99863280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lnSpcReduction="10000"/>
          </a:bodyPr>
          <a:lstStyle/>
          <a:p>
            <a:pPr algn="l"/>
            <a:r>
              <a:rPr lang="en-US" b="0" i="0" dirty="0">
                <a:solidFill>
                  <a:srgbClr val="171717"/>
                </a:solidFill>
                <a:effectLst/>
                <a:latin typeface="Segoe UI" panose="020B0502040204020203" pitchFamily="34" charset="0"/>
              </a:rPr>
              <a:t>When machine learning models are used in ways that impact people’s lives, it is critically important to understand what influences the behavior of models. Interpretability helps answer questions in scenarios such as model debugging (Why did my model make this mistake? How can I improve my model?), human-AI collaboration (How can I understand and trust the model’s decisions?), and regulatory compliance (Does my model satisfy legal requirements?).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interpretability component of the [Responsible AI dashboard] contributes to the “diagnose” stage of the model lifecycle workflow by generating human-understandable descriptions of the predictions of a Machine Learning model. It provides multiple views into a model’s behavior: global explanations (e.g., what features affect the overall behavior of a loan allocation model) and local explanations (e.g., why a customer’s loan application was approved or rejected).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One can also observe model explanations for a selected part as a subgroup of data points. This is valuable when assessing fairness in model predictions for individuals in a particular demographic group..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capabilities of this component are founded by </a:t>
            </a:r>
            <a:r>
              <a:rPr lang="en-US" b="0" i="0" u="none" strike="noStrike" dirty="0" err="1">
                <a:solidFill>
                  <a:srgbClr val="171717"/>
                </a:solidFill>
                <a:effectLst/>
                <a:latin typeface="Segoe UI" panose="020B0502040204020203" pitchFamily="34" charset="0"/>
              </a:rPr>
              <a:t>InterpretML</a:t>
            </a:r>
            <a:r>
              <a:rPr lang="en-US" b="0" i="0" dirty="0">
                <a:solidFill>
                  <a:srgbClr val="171717"/>
                </a:solidFill>
                <a:effectLst/>
                <a:latin typeface="Segoe UI" panose="020B0502040204020203" pitchFamily="34" charset="0"/>
              </a:rPr>
              <a:t> capabilities on generating model explanations.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Use interpretability when you need to...</a:t>
            </a:r>
          </a:p>
          <a:p>
            <a:pPr algn="l">
              <a:buFont typeface="Arial" panose="020B0604020202020204" pitchFamily="34" charset="0"/>
              <a:buChar char="•"/>
            </a:pPr>
            <a:r>
              <a:rPr lang="en-US" b="0" i="0" dirty="0">
                <a:solidFill>
                  <a:srgbClr val="171717"/>
                </a:solidFill>
                <a:effectLst/>
                <a:latin typeface="Segoe UI" panose="020B0502040204020203" pitchFamily="34" charset="0"/>
              </a:rPr>
              <a:t> Determine how trustworthy your AI system’s predictions are by understanding what features are most important for the predictions.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 Approach the debugging of your model by understanding it first and identifying if the model is using healthy features or merely spurious correlations.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 Uncover potential sources of unfairness by understanding whether the model is predicting based on sensitive features or features highly correlated with them.</a:t>
            </a:r>
          </a:p>
          <a:p>
            <a:pPr algn="l">
              <a:buFont typeface="Arial" panose="020B0604020202020204" pitchFamily="34" charset="0"/>
              <a:buChar char="•"/>
            </a:pPr>
            <a:r>
              <a:rPr lang="en-US" b="0" i="0" dirty="0">
                <a:solidFill>
                  <a:srgbClr val="171717"/>
                </a:solidFill>
                <a:effectLst/>
                <a:latin typeface="Segoe UI" panose="020B0502040204020203" pitchFamily="34" charset="0"/>
              </a:rPr>
              <a:t> Build end user trust in your model’s decisions by generating local explanations to illustrate their outcomes.</a:t>
            </a:r>
          </a:p>
          <a:p>
            <a:pPr algn="l">
              <a:buFont typeface="Arial" panose="020B0604020202020204" pitchFamily="34" charset="0"/>
              <a:buChar char="•"/>
            </a:pPr>
            <a:r>
              <a:rPr lang="en-US" b="0" i="0" dirty="0">
                <a:solidFill>
                  <a:srgbClr val="171717"/>
                </a:solidFill>
                <a:effectLst/>
                <a:latin typeface="Segoe UI" panose="020B0502040204020203" pitchFamily="34" charset="0"/>
              </a:rPr>
              <a:t> Complete a regulatory audit of an AI system to validate models and monitor the impact of model decisions on humans.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045355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b="0" i="0" dirty="0">
                <a:solidFill>
                  <a:srgbClr val="171717"/>
                </a:solidFill>
                <a:effectLst/>
                <a:latin typeface="Segoe UI" panose="020B0502040204020203" pitchFamily="34" charset="0"/>
              </a:rPr>
              <a:t>What-if counterfactuals address the question of “what would the model predict if the action input is changed”, enables understanding and debugging of a machine learning model in terms of how it reacts to input (feature) changes.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Compared with approximating a machine learning model or ranking features by their predictive importance (which standard interpretability techniques do), counterfactual analysis “interrogates” a model to determine what changes to a particular datapoint would flip the model decision.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Such an analysis helps in disentangling the impact of different correlated features in isolation or for acquiring a more nuanced understanding on how much of a feature change is needed to see a model decision flip for classification models and decision change for regression models.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Counterfactual Analysis and what-if component of the </a:t>
            </a:r>
            <a:r>
              <a:rPr lang="en-US" b="0" i="0" u="none" strike="noStrike" dirty="0">
                <a:solidFill>
                  <a:srgbClr val="171717"/>
                </a:solidFill>
                <a:effectLst/>
                <a:latin typeface="Segoe UI" panose="020B0502040204020203" pitchFamily="34" charset="0"/>
                <a:hlinkClick r:id="rId3"/>
              </a:rPr>
              <a:t>Responsible AI dashboard</a:t>
            </a:r>
            <a:r>
              <a:rPr lang="en-US" b="0" i="0" dirty="0">
                <a:solidFill>
                  <a:srgbClr val="171717"/>
                </a:solidFill>
                <a:effectLst/>
                <a:latin typeface="Segoe UI" panose="020B0502040204020203" pitchFamily="34" charset="0"/>
              </a:rPr>
              <a:t> consists of two functionalities: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Generating a set of examples with minimal changes to a given point such that they change the model's prediction (showing the closest datapoints with opposite model precisions)</a:t>
            </a:r>
          </a:p>
          <a:p>
            <a:pPr algn="l">
              <a:buFont typeface="Arial" panose="020B0604020202020204" pitchFamily="34" charset="0"/>
              <a:buChar char="•"/>
            </a:pPr>
            <a:r>
              <a:rPr lang="en-US" b="0" i="0" dirty="0">
                <a:solidFill>
                  <a:srgbClr val="171717"/>
                </a:solidFill>
                <a:effectLst/>
                <a:latin typeface="Segoe UI" panose="020B0502040204020203" pitchFamily="34" charset="0"/>
              </a:rPr>
              <a:t>Enabling users to generate their own what-if perturbations to understand how the model reacts to features’ changes.</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68356868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0" i="0" u="none" strike="noStrike" dirty="0" err="1">
                <a:effectLst/>
                <a:latin typeface="Segoe UI" panose="020B0502040204020203" pitchFamily="34" charset="0"/>
              </a:rPr>
              <a:t>SmartNoise</a:t>
            </a:r>
            <a:r>
              <a:rPr lang="en-US" b="0" i="0" u="none" strike="noStrike" dirty="0">
                <a:effectLst/>
                <a:latin typeface="Segoe UI" panose="020B0502040204020203" pitchFamily="34" charset="0"/>
              </a:rPr>
              <a:t> </a:t>
            </a:r>
            <a:r>
              <a:rPr lang="en-US" b="0" i="0" dirty="0">
                <a:solidFill>
                  <a:srgbClr val="171717"/>
                </a:solidFill>
                <a:effectLst/>
                <a:latin typeface="Segoe UI" panose="020B0502040204020203" pitchFamily="34" charset="0"/>
              </a:rPr>
              <a:t> is an open-source project (co-developed by Microsoft) that contains different components for building global differentially private systems.</a:t>
            </a:r>
          </a:p>
          <a:p>
            <a:r>
              <a:rPr lang="en-US" b="0" i="0" dirty="0">
                <a:solidFill>
                  <a:srgbClr val="171717"/>
                </a:solidFill>
                <a:effectLst/>
                <a:latin typeface="Segoe UI" panose="020B0502040204020203" pitchFamily="34" charset="0"/>
              </a:rPr>
              <a:t>Differential privacy is a set of systems and practices that help keep the data of individuals safe and private. In machine learning solutions, differential privacy may be required for regulatory compliance. In traditional scenarios, raw data is stored in files and databases. When users analyze data, they typically use the raw data. This is a concern because it might infringe on an individual's privacy. Differential privacy tries to deal with this problem by adding "noise" or randomness to the data so that users can't identify any individual data points. At the least, such a system provides plausible deniability. Therefore, the privacy of individuals is preserved with limited impact on the accuracy of the data.</a:t>
            </a:r>
          </a:p>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Microsoft released </a:t>
            </a:r>
            <a:r>
              <a:rPr lang="en-US" b="0" i="0" u="none" strike="noStrike" dirty="0">
                <a:effectLst/>
                <a:latin typeface="Segoe UI" panose="020B0502040204020203" pitchFamily="34" charset="0"/>
              </a:rPr>
              <a:t>Counterfeit, </a:t>
            </a:r>
            <a:r>
              <a:rPr lang="en-US" b="0" i="0" dirty="0">
                <a:solidFill>
                  <a:srgbClr val="171717"/>
                </a:solidFill>
                <a:effectLst/>
                <a:latin typeface="Segoe UI" panose="020B0502040204020203" pitchFamily="34" charset="0"/>
              </a:rPr>
              <a:t>an open-source project that comprises a command-line tool and generic automation layer to allow developers to simulate cyber-attacks against AI systems. Anyone can download the tool and deploy it through Azure Shell, to run in-browser, or locally in an Anaconda Python environment. It can assess AI models hosted in various cloud environments, on-premises, or in the edge. The tool is agnostic to AI models and supports various data types, including text, images, or generic input.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35035533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7769122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chemeClr val="tx1"/>
                </a:solidFill>
                <a:latin typeface="Segoe UI Light"/>
                <a:cs typeface="Segoe UI Light"/>
              </a:rPr>
              <a:t>M03_</a:t>
            </a:r>
            <a:r>
              <a:rPr lang="en-US" dirty="0">
                <a:latin typeface="Segoe UI Light"/>
                <a:cs typeface="Segoe UI Light"/>
              </a:rPr>
              <a:t>L06</a:t>
            </a:r>
            <a:r>
              <a:rPr lang="en-US" sz="900" dirty="0">
                <a:solidFill>
                  <a:schemeClr val="tx1"/>
                </a:solidFill>
                <a:latin typeface="Segoe UI Light"/>
                <a:cs typeface="Segoe UI Light"/>
              </a:rPr>
              <a:t>_</a:t>
            </a:r>
            <a:r>
              <a:rPr lang="en-US" dirty="0">
                <a:latin typeface="Segoe UI Light"/>
                <a:cs typeface="Segoe UI Light"/>
              </a:rPr>
              <a:t>Demo1_Responsible_AI</a:t>
            </a:r>
            <a:r>
              <a:rPr lang="en-US" sz="900" dirty="0">
                <a:solidFill>
                  <a:schemeClr val="tx1"/>
                </a:solidFill>
                <a:latin typeface="Segoe UI Light"/>
                <a:cs typeface="Segoe UI Light"/>
              </a:rPr>
              <a:t>.docx</a:t>
            </a:r>
          </a:p>
          <a:p>
            <a:pPr marL="0" indent="0">
              <a:buFont typeface="Arial" panose="020B0604020202020204" pitchFamily="34" charset="0"/>
              <a:buNone/>
            </a:pPr>
            <a:endParaRPr lang="en-US" dirty="0"/>
          </a:p>
          <a:p>
            <a:pPr marL="0" indent="0">
              <a:buFont typeface="Arial" panose="020B0604020202020204" pitchFamily="34" charset="0"/>
              <a:buNone/>
            </a:pPr>
            <a:endParaRPr lang="en-US" b="1"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3A5C127-CB05-47B6-8D1E-7BC74A68F50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258762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defTabSz="914400">
              <a:lnSpc>
                <a:spcPct val="100000"/>
              </a:lnSpc>
              <a:spcAft>
                <a:spcPts val="0"/>
              </a:spcAft>
              <a:buFont typeface="Arial"/>
              <a:buChar char="•"/>
              <a:defRPr/>
            </a:pPr>
            <a:r>
              <a:rPr lang="en-US" b="1" dirty="0">
                <a:latin typeface="Segoe UI Light"/>
                <a:cs typeface="Segoe UI Light"/>
              </a:rPr>
              <a:t> Which are the pillars of Responsible AI? </a:t>
            </a:r>
            <a:endParaRPr lang="en-US" b="1" dirty="0">
              <a:cs typeface="Segoe UI Light"/>
            </a:endParaRPr>
          </a:p>
          <a:p>
            <a:pPr marL="334645" lvl="2" indent="-171450" defTabSz="914400">
              <a:lnSpc>
                <a:spcPct val="100000"/>
              </a:lnSpc>
              <a:spcAft>
                <a:spcPts val="0"/>
              </a:spcAft>
              <a:buFont typeface="Arial"/>
              <a:buChar char="•"/>
              <a:defRPr/>
            </a:pPr>
            <a:r>
              <a:rPr lang="en-US" dirty="0">
                <a:latin typeface="Segoe UI Light"/>
                <a:cs typeface="Segoe UI Light"/>
              </a:rPr>
              <a:t>Fairness and </a:t>
            </a:r>
            <a:r>
              <a:rPr lang="en-US" dirty="0" err="1">
                <a:latin typeface="Segoe UI Light"/>
                <a:cs typeface="Segoe UI Light"/>
              </a:rPr>
              <a:t>Inclusiviness</a:t>
            </a:r>
          </a:p>
          <a:p>
            <a:pPr marL="334645" lvl="2" indent="-171450" defTabSz="914400">
              <a:lnSpc>
                <a:spcPct val="100000"/>
              </a:lnSpc>
              <a:spcAft>
                <a:spcPts val="0"/>
              </a:spcAft>
              <a:buFont typeface="Arial"/>
              <a:buChar char="•"/>
              <a:defRPr/>
            </a:pPr>
            <a:r>
              <a:rPr lang="en-US" dirty="0">
                <a:latin typeface="Segoe UI Light"/>
                <a:cs typeface="Segoe UI Light"/>
              </a:rPr>
              <a:t>Reliability and safety</a:t>
            </a:r>
          </a:p>
          <a:p>
            <a:pPr marL="334645" lvl="2" indent="-171450" defTabSz="914400">
              <a:lnSpc>
                <a:spcPct val="100000"/>
              </a:lnSpc>
              <a:spcAft>
                <a:spcPts val="0"/>
              </a:spcAft>
              <a:buFont typeface="Arial"/>
              <a:buChar char="•"/>
              <a:defRPr/>
            </a:pPr>
            <a:r>
              <a:rPr lang="en-US" dirty="0">
                <a:latin typeface="Segoe UI Light"/>
                <a:cs typeface="Segoe UI Light"/>
              </a:rPr>
              <a:t>Transparency</a:t>
            </a:r>
          </a:p>
          <a:p>
            <a:pPr marL="334645" lvl="2" indent="-171450" defTabSz="914400">
              <a:lnSpc>
                <a:spcPct val="100000"/>
              </a:lnSpc>
              <a:spcAft>
                <a:spcPts val="0"/>
              </a:spcAft>
              <a:buFont typeface="Arial"/>
              <a:buChar char="•"/>
              <a:defRPr/>
            </a:pPr>
            <a:r>
              <a:rPr lang="en-US" dirty="0">
                <a:latin typeface="Segoe UI Light"/>
                <a:cs typeface="Segoe UI Light"/>
              </a:rPr>
              <a:t>Privacy and security</a:t>
            </a:r>
          </a:p>
          <a:p>
            <a:pPr marL="334645" lvl="2" indent="-171450" defTabSz="914400">
              <a:lnSpc>
                <a:spcPct val="100000"/>
              </a:lnSpc>
              <a:spcAft>
                <a:spcPts val="0"/>
              </a:spcAft>
              <a:buFont typeface="Arial"/>
              <a:buChar char="•"/>
              <a:defRPr/>
            </a:pPr>
            <a:r>
              <a:rPr lang="en-US" dirty="0">
                <a:latin typeface="Segoe UI Light"/>
                <a:cs typeface="Segoe UI Light"/>
              </a:rPr>
              <a:t>Accountability</a:t>
            </a:r>
          </a:p>
          <a:p>
            <a:pPr marL="171450" indent="-171450" defTabSz="914400">
              <a:lnSpc>
                <a:spcPct val="100000"/>
              </a:lnSpc>
              <a:spcAft>
                <a:spcPts val="0"/>
              </a:spcAft>
              <a:buFont typeface="Arial"/>
              <a:buChar char="•"/>
              <a:defRPr/>
            </a:pPr>
            <a:r>
              <a:rPr lang="en-US" b="1" dirty="0">
                <a:latin typeface="Segoe UI Light"/>
                <a:cs typeface="Segoe UI Light"/>
              </a:rPr>
              <a:t>An example of Fairness:</a:t>
            </a:r>
          </a:p>
          <a:p>
            <a:pPr marL="334645" lvl="2" indent="-171450" defTabSz="914400">
              <a:lnSpc>
                <a:spcPct val="100000"/>
              </a:lnSpc>
              <a:spcAft>
                <a:spcPts val="0"/>
              </a:spcAft>
              <a:buFont typeface="Arial"/>
              <a:buChar char="•"/>
              <a:defRPr/>
            </a:pPr>
            <a:r>
              <a:rPr lang="en-US" dirty="0">
                <a:latin typeface="Segoe UI Light"/>
                <a:cs typeface="Segoe UI Light"/>
              </a:rPr>
              <a:t>Discriminatory high school admission process </a:t>
            </a:r>
          </a:p>
          <a:p>
            <a:pPr marL="334645" lvl="2" indent="-171450" defTabSz="914400">
              <a:lnSpc>
                <a:spcPct val="100000"/>
              </a:lnSpc>
              <a:spcAft>
                <a:spcPts val="0"/>
              </a:spcAft>
              <a:buFont typeface="Arial"/>
              <a:buChar char="•"/>
              <a:defRPr/>
            </a:pPr>
            <a:r>
              <a:rPr lang="en-US" dirty="0">
                <a:latin typeface="Segoe UI Light"/>
                <a:cs typeface="Segoe UI Light"/>
              </a:rPr>
              <a:t>or approval of bank loans</a:t>
            </a:r>
            <a:endParaRPr lang="en-US" dirty="0"/>
          </a:p>
          <a:p>
            <a:pPr marL="217170" lvl="1" indent="-171450" defTabSz="914400">
              <a:lnSpc>
                <a:spcPct val="100000"/>
              </a:lnSpc>
              <a:spcAft>
                <a:spcPts val="0"/>
              </a:spcAft>
              <a:buFont typeface="Arial"/>
              <a:buChar char="•"/>
              <a:defRPr/>
            </a:pPr>
            <a:endParaRPr lang="en-US" dirty="0">
              <a:latin typeface="Segoe UI Light"/>
              <a:cs typeface="Segoe UI Light"/>
            </a:endParaRPr>
          </a:p>
          <a:p>
            <a:pPr marL="171450" indent="-171450" defTabSz="914400">
              <a:lnSpc>
                <a:spcPct val="100000"/>
              </a:lnSpc>
              <a:spcAft>
                <a:spcPts val="0"/>
              </a:spcAft>
              <a:buFont typeface="Arial"/>
              <a:buChar char="•"/>
              <a:defRPr/>
            </a:pPr>
            <a:r>
              <a:rPr lang="en-US" b="1" dirty="0">
                <a:latin typeface="Segoe UI Light"/>
                <a:cs typeface="Segoe UI Light"/>
              </a:rPr>
              <a:t>Which is the purpose of the Responsible AI Scorecard?</a:t>
            </a:r>
            <a:endParaRPr lang="en-US" b="1" dirty="0">
              <a:cs typeface="Segoe UI Light"/>
            </a:endParaRPr>
          </a:p>
          <a:p>
            <a:pPr marL="45720" lvl="1" indent="0" defTabSz="914400">
              <a:lnSpc>
                <a:spcPct val="100000"/>
              </a:lnSpc>
              <a:spcAft>
                <a:spcPts val="0"/>
              </a:spcAft>
              <a:buNone/>
              <a:defRPr/>
            </a:pPr>
            <a:r>
              <a:rPr lang="en-US" dirty="0">
                <a:latin typeface="Segoe UI Light"/>
                <a:cs typeface="Segoe UI Light"/>
              </a:rPr>
              <a:t>Explore and evaluate model insights and inform their data-driven decisions </a:t>
            </a:r>
            <a:endParaRPr lang="en-US">
              <a:cs typeface="Segoe UI Light"/>
            </a:endParaRP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38EEC551-8CDA-4EB6-89BB-2A86C9F091C8}" type="datetime8">
              <a:rPr lang="en-US" smtClean="0"/>
              <a:t>7/19/2022 10:00 AM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117</a:t>
            </a:fld>
            <a:endParaRPr lang="en-US"/>
          </a:p>
        </p:txBody>
      </p:sp>
    </p:spTree>
    <p:extLst>
      <p:ext uri="{BB962C8B-B14F-4D97-AF65-F5344CB8AC3E}">
        <p14:creationId xmlns:p14="http://schemas.microsoft.com/office/powerpoint/2010/main" val="232451124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118</a:t>
            </a:fld>
            <a:endParaRPr lang="en-US"/>
          </a:p>
        </p:txBody>
      </p:sp>
    </p:spTree>
    <p:extLst>
      <p:ext uri="{BB962C8B-B14F-4D97-AF65-F5344CB8AC3E}">
        <p14:creationId xmlns:p14="http://schemas.microsoft.com/office/powerpoint/2010/main" val="37003835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Azure Event Grid is a fully managed event routing service that uses a publish-subscribe model. Publishers produce events but do not know which events are handled. They have no idea about the subscribers (if any) of these events. Subscribers decide which events they want to handle.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Using Azure Event Grid, you can do the following:</a:t>
            </a:r>
          </a:p>
          <a:p>
            <a:endParaRPr lang="en-US" sz="900" b="0" i="0" u="none" strike="noStrike" kern="1200">
              <a:solidFill>
                <a:schemeClr val="tx1"/>
              </a:solidFill>
              <a:effectLst/>
              <a:latin typeface="Segoe UI Light" pitchFamily="34" charset="0"/>
              <a:ea typeface="+mn-ea"/>
              <a:cs typeface="+mn-cs"/>
            </a:endParaRPr>
          </a:p>
          <a:p>
            <a:pPr marL="228600" indent="-228600">
              <a:buAutoNum type="arabicPeriod"/>
            </a:pPr>
            <a:r>
              <a:rPr lang="en-US" sz="900" b="0" i="0" u="none" strike="noStrike" kern="1200">
                <a:solidFill>
                  <a:schemeClr val="tx1"/>
                </a:solidFill>
                <a:effectLst/>
                <a:latin typeface="Segoe UI Light" pitchFamily="34" charset="0"/>
                <a:ea typeface="+mn-ea"/>
                <a:cs typeface="+mn-cs"/>
              </a:rPr>
              <a:t>Connect a data source (where event took place) to an event handler (a service that reacts to events).</a:t>
            </a:r>
          </a:p>
          <a:p>
            <a:pPr marL="228600" indent="-228600">
              <a:buAutoNum type="arabicPeriod"/>
            </a:pPr>
            <a:r>
              <a:rPr lang="en-US"/>
              <a:t>Speed up automation and simplify policy enforcement. You can notify Azure automation that an azure resource has been created to perform additional tasks.</a:t>
            </a:r>
          </a:p>
          <a:p>
            <a:pPr marL="228600" indent="-228600">
              <a:buAutoNum type="arabicPeriod"/>
            </a:pPr>
            <a:r>
              <a:rPr lang="en-US" sz="900" b="0" i="0" kern="1200">
                <a:solidFill>
                  <a:schemeClr val="tx1"/>
                </a:solidFill>
                <a:effectLst/>
                <a:latin typeface="Segoe UI Light" pitchFamily="34" charset="0"/>
                <a:ea typeface="+mn-ea"/>
                <a:cs typeface="+mn-cs"/>
              </a:rPr>
              <a:t>Use Event grid together with Logic Apps to orchestrate further tasks.</a:t>
            </a:r>
          </a:p>
          <a:p>
            <a:pPr marL="228600" indent="-228600">
              <a:buAutoNum type="arabicPeriod"/>
            </a:pPr>
            <a:endParaRPr lang="en-US" sz="900" b="0" i="0" kern="1200">
              <a:solidFill>
                <a:schemeClr val="tx1"/>
              </a:solidFill>
              <a:effectLst/>
              <a:latin typeface="Segoe UI Light" pitchFamily="34" charset="0"/>
              <a:ea typeface="+mn-ea"/>
              <a:cs typeface="+mn-cs"/>
            </a:endParaRPr>
          </a:p>
          <a:p>
            <a:pPr marL="0" indent="0">
              <a:buNone/>
            </a:pPr>
            <a:r>
              <a:rPr lang="en-US" sz="900" b="0" i="0" kern="1200">
                <a:solidFill>
                  <a:schemeClr val="tx1"/>
                </a:solidFill>
                <a:effectLst/>
                <a:latin typeface="Segoe UI Light" pitchFamily="34" charset="0"/>
                <a:ea typeface="+mn-ea"/>
                <a:cs typeface="+mn-cs"/>
              </a:rPr>
              <a:t>Demo: M03_L06_Demo01_Event_Grid_Integration</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8525480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Demo: M03_L06_Demo01_Event_Grid_Integration</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50596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https://docs.microsoft.com/en-us/azure/machine-learning/concept-designer </a:t>
            </a:r>
          </a:p>
          <a:p>
            <a:pPr marL="0" indent="0">
              <a:buFont typeface="Arial" panose="020B0604020202020204" pitchFamily="34" charset="0"/>
              <a:buNone/>
            </a:pPr>
            <a:endParaRPr lang="en-US" sz="900"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Datasets, compute resources, registered models and pipelines are examples of shared resources organized by the machine learning workspace.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67425566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 M03_L06_Demo01_Event_Grid_Integration</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682540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r>
              <a:rPr lang="en-US" sz="900" b="0" i="0" u="none" strike="noStrike" kern="1200" dirty="0">
                <a:solidFill>
                  <a:schemeClr val="tx1"/>
                </a:solidFill>
                <a:effectLst/>
                <a:latin typeface="Segoe UI Light" pitchFamily="34" charset="0"/>
                <a:ea typeface="+mn-ea"/>
                <a:cs typeface="+mn-cs"/>
              </a:rPr>
              <a:t>Azure Machine Learning (AML) handles the entire lifecycle of machine learning process, which includes model training, model deployment, and monitoring. Azure ML events (Run </a:t>
            </a:r>
            <a:r>
              <a:rPr lang="en-US" sz="900" b="0" i="0" u="none" strike="noStrike" kern="1200" dirty="0" err="1">
                <a:solidFill>
                  <a:schemeClr val="tx1"/>
                </a:solidFill>
                <a:effectLst/>
                <a:latin typeface="Segoe UI Light" pitchFamily="34" charset="0"/>
                <a:ea typeface="+mn-ea"/>
                <a:cs typeface="+mn-cs"/>
              </a:rPr>
              <a:t>completion,Model</a:t>
            </a:r>
            <a:r>
              <a:rPr lang="en-US" sz="900" b="0" i="0" u="none" strike="noStrike" kern="1200" dirty="0">
                <a:solidFill>
                  <a:schemeClr val="tx1"/>
                </a:solidFill>
                <a:effectLst/>
                <a:latin typeface="Segoe UI Light" pitchFamily="34" charset="0"/>
                <a:ea typeface="+mn-ea"/>
                <a:cs typeface="+mn-cs"/>
              </a:rPr>
              <a:t> registration, Model deployment, Data drift detection) allow applications to react to events during the machine learning lifecycle, such as the completion of training runs, the registration and deployment of models, and the detection of data drift, by using modern serverless architectures.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Run completion – A run is a single trial of an experiment. Every time a run completes, it can produce an event.</a:t>
            </a:r>
          </a:p>
          <a:p>
            <a:r>
              <a:rPr lang="en-US" sz="900" b="0" i="0" u="none" strike="noStrike" kern="1200" dirty="0">
                <a:solidFill>
                  <a:schemeClr val="tx1"/>
                </a:solidFill>
                <a:effectLst/>
                <a:latin typeface="Segoe UI Light" pitchFamily="34" charset="0"/>
                <a:ea typeface="+mn-ea"/>
                <a:cs typeface="+mn-cs"/>
              </a:rPr>
              <a:t>Model registration – Model registration enables you to store and version your models in your workspace. When you register a model, it can produce an event.</a:t>
            </a:r>
          </a:p>
          <a:p>
            <a:r>
              <a:rPr lang="en-US" sz="900" b="0" i="0" u="none" strike="noStrike" kern="1200" dirty="0">
                <a:solidFill>
                  <a:schemeClr val="tx1"/>
                </a:solidFill>
                <a:effectLst/>
                <a:latin typeface="Segoe UI Light" pitchFamily="34" charset="0"/>
                <a:ea typeface="+mn-ea"/>
                <a:cs typeface="+mn-cs"/>
              </a:rPr>
              <a:t>Model deployment – Azure machine learning lets you deploy your model as a service. This activity can also produce an event.</a:t>
            </a:r>
          </a:p>
          <a:p>
            <a:r>
              <a:rPr lang="en-US" sz="900" b="0" i="0" u="none" strike="noStrike" kern="1200" dirty="0">
                <a:solidFill>
                  <a:schemeClr val="tx1"/>
                </a:solidFill>
                <a:effectLst/>
                <a:latin typeface="Segoe UI Light" pitchFamily="34" charset="0"/>
                <a:ea typeface="+mn-ea"/>
                <a:cs typeface="+mn-cs"/>
              </a:rPr>
              <a:t>Data drift detection – whenever there is a change in input data, there is a chance that your machine learning model would be out of date. Your previously good performing model would experience degradation. For example, in a movie recommender system, if there was a change in viewer’s interests (viewers who previously watch comedy films, became more interested in horror films), your model which was trained on an outdated data might be impacted and will provide inaccurate recommendations. The change of data over time is what we call a data drift. This occurrence can produce events. </a:t>
            </a:r>
          </a:p>
          <a:p>
            <a:r>
              <a:rPr lang="en-US" sz="1800" b="0" dirty="0">
                <a:effectLst/>
                <a:latin typeface="Calibri" panose="020F0502020204030204" pitchFamily="34" charset="0"/>
                <a:ea typeface="Calibri" panose="020F0502020204030204" pitchFamily="34" charset="0"/>
              </a:rPr>
              <a:t>Run status change – raised when there is a change in run status such as “Not started”, “Running”, “Completed”, and “Failed”.</a:t>
            </a:r>
          </a:p>
          <a:p>
            <a:endParaRPr lang="en-US" sz="900" b="0" i="0"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These events are published through Azure Event Grid</a:t>
            </a:r>
            <a:r>
              <a:rPr lang="en-US" sz="900" b="0" i="0" u="sng" kern="120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Customers also have choice to build a wide range of event handlers such as Azure Functions, Azure Logic Apps, Event hubs, or generic webhooks. </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Sample use cases:</a:t>
            </a:r>
          </a:p>
          <a:p>
            <a:endParaRPr lang="en-US" sz="900" b="0" i="0" u="none" strike="noStrike" kern="1200" dirty="0">
              <a:solidFill>
                <a:schemeClr val="tx1"/>
              </a:solidFill>
              <a:effectLst/>
              <a:latin typeface="Segoe UI Light" pitchFamily="34" charset="0"/>
              <a:ea typeface="+mn-ea"/>
              <a:cs typeface="+mn-cs"/>
            </a:endParaRPr>
          </a:p>
          <a:p>
            <a:pPr marL="228600" indent="-228600">
              <a:buAutoNum type="arabicPeriod"/>
            </a:pPr>
            <a:r>
              <a:rPr lang="en-US" sz="900" b="0" i="0" u="none" strike="noStrike" kern="1200" dirty="0">
                <a:solidFill>
                  <a:schemeClr val="tx1"/>
                </a:solidFill>
                <a:effectLst/>
                <a:latin typeface="Segoe UI Light" pitchFamily="34" charset="0"/>
                <a:ea typeface="+mn-ea"/>
                <a:cs typeface="+mn-cs"/>
              </a:rPr>
              <a:t>Whenever an experiment is complete, the developer can receive a notification via email.</a:t>
            </a:r>
          </a:p>
          <a:p>
            <a:pPr marL="228600" indent="-228600">
              <a:buAutoNum type="arabicPeriod"/>
            </a:pPr>
            <a:r>
              <a:rPr lang="en-US" sz="900" b="0" i="0" u="none" strike="noStrike" kern="1200" dirty="0">
                <a:solidFill>
                  <a:schemeClr val="tx1"/>
                </a:solidFill>
                <a:effectLst/>
                <a:latin typeface="Segoe UI Light" pitchFamily="34" charset="0"/>
                <a:ea typeface="+mn-ea"/>
                <a:cs typeface="+mn-cs"/>
              </a:rPr>
              <a:t>Whenever a model is registered, an azure function can be trigger to do further tasks.</a:t>
            </a:r>
          </a:p>
          <a:p>
            <a:pPr marL="228600" indent="-228600">
              <a:buAutoNum type="arabicPeriod"/>
            </a:pPr>
            <a:r>
              <a:rPr lang="en-US" sz="900" b="0" i="0" u="none" strike="noStrike" kern="1200" dirty="0">
                <a:solidFill>
                  <a:schemeClr val="tx1"/>
                </a:solidFill>
                <a:effectLst/>
                <a:latin typeface="Segoe UI Light" pitchFamily="34" charset="0"/>
                <a:ea typeface="+mn-ea"/>
                <a:cs typeface="+mn-cs"/>
              </a:rPr>
              <a:t>When there is a data drift, your machine learning pipeline will be triggered to retrain your model.</a:t>
            </a:r>
          </a:p>
          <a:p>
            <a:pPr marL="228600" indent="-228600">
              <a:buAutoNum type="arabicPeriod"/>
            </a:pPr>
            <a:endParaRPr lang="en-US" sz="900" b="0" i="0" u="none" strike="noStrike" kern="1200" dirty="0">
              <a:solidFill>
                <a:schemeClr val="tx1"/>
              </a:solidFill>
              <a:effectLst/>
              <a:latin typeface="Segoe UI Light" pitchFamily="34" charset="0"/>
              <a:ea typeface="+mn-ea"/>
              <a:cs typeface="+mn-cs"/>
            </a:endParaRPr>
          </a:p>
          <a:p>
            <a:pPr marL="228600" indent="-228600">
              <a:buAutoNum type="arabicPeriod"/>
            </a:pPr>
            <a:endParaRPr lang="en-US" sz="900" b="0" i="0" u="none" strike="noStrike" kern="1200" dirty="0">
              <a:solidFill>
                <a:schemeClr val="tx1"/>
              </a:solidFill>
              <a:effectLst/>
              <a:latin typeface="Segoe UI Light" pitchFamily="34" charset="0"/>
              <a:ea typeface="+mn-ea"/>
              <a:cs typeface="+mn-cs"/>
            </a:endParaRPr>
          </a:p>
          <a:p>
            <a:pPr marL="0" indent="0">
              <a:buNone/>
            </a:pPr>
            <a:r>
              <a:rPr lang="en-US" sz="900" b="0" i="0" u="none" strike="noStrike" kern="1200" dirty="0">
                <a:solidFill>
                  <a:schemeClr val="tx1"/>
                </a:solidFill>
                <a:effectLst/>
                <a:latin typeface="Segoe UI Light" pitchFamily="34" charset="0"/>
                <a:ea typeface="+mn-ea"/>
                <a:cs typeface="+mn-cs"/>
              </a:rPr>
              <a:t>Demo: M03_L06_Demo01_Event_Grid_Integration</a:t>
            </a:r>
          </a:p>
          <a:p>
            <a:pPr marL="228600" indent="-228600">
              <a:buAutoNum type="arabicPeriod"/>
            </a:pPr>
            <a:endParaRPr lang="en-US" sz="900" b="0" i="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48802982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Below is an example of an Event Grid schema used by all publishers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t>
            </a:r>
          </a:p>
          <a:p>
            <a:r>
              <a:rPr lang="en-US" sz="900" b="0" i="0" kern="1200" dirty="0">
                <a:solidFill>
                  <a:schemeClr val="tx1"/>
                </a:solidFill>
                <a:effectLst/>
                <a:latin typeface="Segoe UI Light" pitchFamily="34" charset="0"/>
                <a:ea typeface="+mn-ea"/>
                <a:cs typeface="+mn-cs"/>
              </a:rPr>
              <a:t>  {</a:t>
            </a:r>
          </a:p>
          <a:p>
            <a:r>
              <a:rPr lang="en-US" sz="900" b="0" i="0" kern="1200" dirty="0">
                <a:solidFill>
                  <a:schemeClr val="tx1"/>
                </a:solidFill>
                <a:effectLst/>
                <a:latin typeface="Segoe UI Light" pitchFamily="34" charset="0"/>
                <a:ea typeface="+mn-ea"/>
                <a:cs typeface="+mn-cs"/>
              </a:rPr>
              <a:t>    "topic": string,</a:t>
            </a:r>
          </a:p>
          <a:p>
            <a:r>
              <a:rPr lang="en-US" sz="900" b="0" i="0" kern="1200" dirty="0">
                <a:solidFill>
                  <a:schemeClr val="tx1"/>
                </a:solidFill>
                <a:effectLst/>
                <a:latin typeface="Segoe UI Light" pitchFamily="34" charset="0"/>
                <a:ea typeface="+mn-ea"/>
                <a:cs typeface="+mn-cs"/>
              </a:rPr>
              <a:t>    "subject": string,</a:t>
            </a:r>
          </a:p>
          <a:p>
            <a:r>
              <a:rPr lang="en-US" sz="900" b="0" i="0" kern="1200" dirty="0">
                <a:solidFill>
                  <a:schemeClr val="tx1"/>
                </a:solidFill>
                <a:effectLst/>
                <a:latin typeface="Segoe UI Light" pitchFamily="34" charset="0"/>
                <a:ea typeface="+mn-ea"/>
                <a:cs typeface="+mn-cs"/>
              </a:rPr>
              <a:t>    "id": string,</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eventType</a:t>
            </a:r>
            <a:r>
              <a:rPr lang="en-US" sz="900" b="0" i="0" kern="1200" dirty="0">
                <a:solidFill>
                  <a:schemeClr val="tx1"/>
                </a:solidFill>
                <a:effectLst/>
                <a:latin typeface="Segoe UI Light" pitchFamily="34" charset="0"/>
                <a:ea typeface="+mn-ea"/>
                <a:cs typeface="+mn-cs"/>
              </a:rPr>
              <a:t>": string,</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eventTime</a:t>
            </a:r>
            <a:r>
              <a:rPr lang="en-US" sz="900" b="0" i="0" kern="1200" dirty="0">
                <a:solidFill>
                  <a:schemeClr val="tx1"/>
                </a:solidFill>
                <a:effectLst/>
                <a:latin typeface="Segoe UI Light" pitchFamily="34" charset="0"/>
                <a:ea typeface="+mn-ea"/>
                <a:cs typeface="+mn-cs"/>
              </a:rPr>
              <a:t>": string,</a:t>
            </a:r>
          </a:p>
          <a:p>
            <a:r>
              <a:rPr lang="en-US" sz="900" b="0" i="0" kern="1200" dirty="0">
                <a:solidFill>
                  <a:schemeClr val="tx1"/>
                </a:solidFill>
                <a:effectLst/>
                <a:latin typeface="Segoe UI Light" pitchFamily="34" charset="0"/>
                <a:ea typeface="+mn-ea"/>
                <a:cs typeface="+mn-cs"/>
              </a:rPr>
              <a:t>    "data":{</a:t>
            </a:r>
          </a:p>
          <a:p>
            <a:r>
              <a:rPr lang="en-US" sz="900" b="0" i="0" kern="1200" dirty="0">
                <a:solidFill>
                  <a:schemeClr val="tx1"/>
                </a:solidFill>
                <a:effectLst/>
                <a:latin typeface="Segoe UI Light" pitchFamily="34" charset="0"/>
                <a:ea typeface="+mn-ea"/>
                <a:cs typeface="+mn-cs"/>
              </a:rPr>
              <a:t>      object-unique-to-each-publisher</a:t>
            </a:r>
          </a:p>
          <a:p>
            <a:r>
              <a:rPr lang="en-US" sz="900" b="0" i="0" kern="1200" dirty="0">
                <a:solidFill>
                  <a:schemeClr val="tx1"/>
                </a:solidFill>
                <a:effectLst/>
                <a:latin typeface="Segoe UI Light" pitchFamily="34" charset="0"/>
                <a:ea typeface="+mn-ea"/>
                <a:cs typeface="+mn-cs"/>
              </a:rPr>
              <a:t>    },</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dataVersion</a:t>
            </a:r>
            <a:r>
              <a:rPr lang="en-US" sz="900" b="0" i="0" kern="1200" dirty="0">
                <a:solidFill>
                  <a:schemeClr val="tx1"/>
                </a:solidFill>
                <a:effectLst/>
                <a:latin typeface="Segoe UI Light" pitchFamily="34" charset="0"/>
                <a:ea typeface="+mn-ea"/>
                <a:cs typeface="+mn-cs"/>
              </a:rPr>
              <a:t>": string,</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metadataVersion</a:t>
            </a:r>
            <a:r>
              <a:rPr lang="en-US" sz="900" b="0" i="0" kern="1200" dirty="0">
                <a:solidFill>
                  <a:schemeClr val="tx1"/>
                </a:solidFill>
                <a:effectLst/>
                <a:latin typeface="Segoe UI Light" pitchFamily="34" charset="0"/>
                <a:ea typeface="+mn-ea"/>
                <a:cs typeface="+mn-cs"/>
              </a:rPr>
              <a:t>": string</a:t>
            </a:r>
          </a:p>
          <a:p>
            <a:r>
              <a:rPr lang="en-US" sz="900" b="0" i="0" kern="1200" dirty="0">
                <a:solidFill>
                  <a:schemeClr val="tx1"/>
                </a:solidFill>
                <a:effectLst/>
                <a:latin typeface="Segoe UI Light" pitchFamily="34" charset="0"/>
                <a:ea typeface="+mn-ea"/>
                <a:cs typeface="+mn-cs"/>
              </a:rPr>
              <a:t>  }</a:t>
            </a:r>
          </a:p>
          <a:p>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Demo: M03_L06_Demo01_Event_Grid_Integration</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57742490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lnSpcReduction="10000"/>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a:t>Below is a sample event response for </a:t>
            </a:r>
            <a:r>
              <a:rPr lang="en-US" sz="900" b="0" i="0" kern="1200" err="1">
                <a:solidFill>
                  <a:schemeClr val="tx1"/>
                </a:solidFill>
                <a:effectLst/>
                <a:latin typeface="Segoe UI Light" pitchFamily="34" charset="0"/>
                <a:ea typeface="+mn-ea"/>
                <a:cs typeface="+mn-cs"/>
              </a:rPr>
              <a:t>Microsoft.MachineLearningServices.ModelRegistered</a:t>
            </a:r>
            <a:r>
              <a:rPr lang="en-US" sz="900" b="0" i="0" kern="1200">
                <a:solidFill>
                  <a:schemeClr val="tx1"/>
                </a:solidFill>
                <a:effectLst/>
                <a:latin typeface="Segoe UI Light" pitchFamily="34" charset="0"/>
                <a:ea typeface="+mn-ea"/>
                <a:cs typeface="+mn-cs"/>
              </a:rPr>
              <a:t> event:</a:t>
            </a:r>
            <a:r>
              <a:rPr lang="en-US" sz="900" b="0"/>
              <a:t> </a:t>
            </a:r>
          </a:p>
          <a:p>
            <a:endParaRPr lang="en-US" sz="900" b="0"/>
          </a:p>
          <a:p>
            <a:r>
              <a:rPr lang="en-US" sz="900" b="1"/>
              <a:t>[{</a:t>
            </a:r>
          </a:p>
          <a:p>
            <a:r>
              <a:rPr lang="en-US" sz="900" b="1"/>
              <a:t>  "topic": "/subscriptions/{subscription-id}/</a:t>
            </a:r>
            <a:r>
              <a:rPr lang="en-US" sz="900" b="1" err="1"/>
              <a:t>resourceGroups</a:t>
            </a:r>
            <a:r>
              <a:rPr lang="en-US" sz="900" b="1"/>
              <a:t>/{resource-group-name}/providers/</a:t>
            </a:r>
            <a:r>
              <a:rPr lang="en-US" sz="900" b="1" err="1"/>
              <a:t>Microsoft.MachineLearningServices</a:t>
            </a:r>
            <a:r>
              <a:rPr lang="en-US" sz="900" b="1"/>
              <a:t>/workspaces/{workspace-name}",</a:t>
            </a:r>
          </a:p>
          <a:p>
            <a:r>
              <a:rPr lang="en-US" sz="900" b="1"/>
              <a:t>  "subject": "models/sklearn_regression_model:20",</a:t>
            </a:r>
          </a:p>
          <a:p>
            <a:r>
              <a:rPr lang="en-US" sz="900" b="1"/>
              <a:t>  "</a:t>
            </a:r>
            <a:r>
              <a:rPr lang="en-US" sz="900" b="1" err="1"/>
              <a:t>eventType</a:t>
            </a:r>
            <a:r>
              <a:rPr lang="en-US" sz="900" b="1"/>
              <a:t>": "</a:t>
            </a:r>
            <a:r>
              <a:rPr lang="en-US" sz="900" b="1" err="1"/>
              <a:t>Microsoft.MachineLearningServices.ModelRegistered</a:t>
            </a:r>
            <a:r>
              <a:rPr lang="en-US" sz="900" b="1"/>
              <a:t>",</a:t>
            </a:r>
          </a:p>
          <a:p>
            <a:r>
              <a:rPr lang="en-US" sz="900" b="1"/>
              <a:t>  "</a:t>
            </a:r>
            <a:r>
              <a:rPr lang="en-US" sz="900" b="1" err="1"/>
              <a:t>eventTime</a:t>
            </a:r>
            <a:r>
              <a:rPr lang="en-US" sz="900" b="1"/>
              <a:t>": "2017-06-26T18:41:00.9584103Z",</a:t>
            </a:r>
          </a:p>
          <a:p>
            <a:r>
              <a:rPr lang="en-US" sz="900" b="1"/>
              <a:t>  "id": "831e1650-001e-001b-66ab-eeb76e069631",</a:t>
            </a:r>
          </a:p>
          <a:p>
            <a:r>
              <a:rPr lang="en-US" sz="900" b="1"/>
              <a:t>  "data": {</a:t>
            </a:r>
          </a:p>
          <a:p>
            <a:r>
              <a:rPr lang="en-US" sz="900" b="1"/>
              <a:t>    "</a:t>
            </a:r>
            <a:r>
              <a:rPr lang="en-US" sz="900" b="1" err="1"/>
              <a:t>ModelName</a:t>
            </a:r>
            <a:r>
              <a:rPr lang="en-US" sz="900" b="1"/>
              <a:t>": "</a:t>
            </a:r>
            <a:r>
              <a:rPr lang="en-US" sz="900" b="1" err="1"/>
              <a:t>sklearn_regression_model</a:t>
            </a:r>
            <a:r>
              <a:rPr lang="en-US" sz="900" b="1"/>
              <a:t>",</a:t>
            </a:r>
          </a:p>
          <a:p>
            <a:r>
              <a:rPr lang="en-US" sz="900" b="1"/>
              <a:t>    "</a:t>
            </a:r>
            <a:r>
              <a:rPr lang="en-US" sz="900" b="1" err="1"/>
              <a:t>ModelVersion</a:t>
            </a:r>
            <a:r>
              <a:rPr lang="en-US" sz="900" b="1"/>
              <a:t>": 20,</a:t>
            </a:r>
          </a:p>
          <a:p>
            <a:r>
              <a:rPr lang="en-US" sz="900" b="1"/>
              <a:t>    "</a:t>
            </a:r>
            <a:r>
              <a:rPr lang="en-US" sz="900" b="1" err="1"/>
              <a:t>ModelTags</a:t>
            </a:r>
            <a:r>
              <a:rPr lang="en-US" sz="900" b="1"/>
              <a:t>": {</a:t>
            </a:r>
          </a:p>
          <a:p>
            <a:r>
              <a:rPr lang="en-US" sz="900" b="1"/>
              <a:t>        "area": "diabetes",</a:t>
            </a:r>
          </a:p>
          <a:p>
            <a:r>
              <a:rPr lang="en-US" sz="900" b="1"/>
              <a:t>        "type": "regression"</a:t>
            </a:r>
          </a:p>
          <a:p>
            <a:r>
              <a:rPr lang="en-US" sz="900" b="1"/>
              <a:t>    },</a:t>
            </a:r>
          </a:p>
          <a:p>
            <a:r>
              <a:rPr lang="en-US" sz="900" b="1"/>
              <a:t>    "</a:t>
            </a:r>
            <a:r>
              <a:rPr lang="en-US" sz="900" b="1" err="1"/>
              <a:t>ModelProperties</a:t>
            </a:r>
            <a:r>
              <a:rPr lang="en-US" sz="900" b="1"/>
              <a:t>": {</a:t>
            </a:r>
          </a:p>
          <a:p>
            <a:r>
              <a:rPr lang="en-US" sz="900" b="1"/>
              <a:t>        "type": "test"</a:t>
            </a:r>
          </a:p>
          <a:p>
            <a:r>
              <a:rPr lang="en-US" sz="900" b="1"/>
              <a:t>    }</a:t>
            </a:r>
          </a:p>
          <a:p>
            <a:r>
              <a:rPr lang="en-US" sz="900" b="1"/>
              <a:t>  },</a:t>
            </a:r>
          </a:p>
          <a:p>
            <a:r>
              <a:rPr lang="en-US" sz="900" b="1"/>
              <a:t>  "</a:t>
            </a:r>
            <a:r>
              <a:rPr lang="en-US" sz="900" b="1" err="1"/>
              <a:t>dataVersion</a:t>
            </a:r>
            <a:r>
              <a:rPr lang="en-US" sz="900" b="1"/>
              <a:t>": "",</a:t>
            </a:r>
          </a:p>
          <a:p>
            <a:r>
              <a:rPr lang="en-US" sz="900" b="1"/>
              <a:t>  "</a:t>
            </a:r>
            <a:r>
              <a:rPr lang="en-US" sz="900" b="1" err="1"/>
              <a:t>metadataVersion</a:t>
            </a:r>
            <a:r>
              <a:rPr lang="en-US" sz="900" b="1"/>
              <a:t>": "1"</a:t>
            </a:r>
          </a:p>
          <a:p>
            <a:r>
              <a:rPr lang="en-US" sz="900" b="1"/>
              <a:t>}]</a:t>
            </a:r>
          </a:p>
          <a:p>
            <a:endParaRPr lang="en-US" sz="900" b="1"/>
          </a:p>
          <a:p>
            <a:endParaRPr lang="en-US" sz="900" b="1"/>
          </a:p>
          <a:p>
            <a:r>
              <a:rPr lang="en-US" sz="900" b="1"/>
              <a:t>Demo: M03_L06_Demo01_Event_Grid_Integration</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9581846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https://docs.microsoft.com/en-us/azure/event-grid/event-handlers</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The above list shows some supported  handlers that can perform further actions when the Event Grid sends them an event. Here are some examples:</a:t>
            </a:r>
          </a:p>
          <a:p>
            <a:endParaRPr lang="en-US" sz="900" b="0" i="0" kern="1200">
              <a:solidFill>
                <a:schemeClr val="tx1"/>
              </a:solidFill>
              <a:effectLst/>
              <a:latin typeface="Segoe UI Light" pitchFamily="34" charset="0"/>
              <a:ea typeface="+mn-ea"/>
              <a:cs typeface="+mn-cs"/>
            </a:endParaRPr>
          </a:p>
          <a:p>
            <a:pPr marL="228600" indent="-228600">
              <a:buAutoNum type="arabicPeriod"/>
            </a:pPr>
            <a:r>
              <a:rPr lang="en-US" sz="900" b="0" i="0" kern="1200">
                <a:solidFill>
                  <a:schemeClr val="tx1"/>
                </a:solidFill>
                <a:effectLst/>
                <a:latin typeface="Segoe UI Light" pitchFamily="34" charset="0"/>
                <a:ea typeface="+mn-ea"/>
                <a:cs typeface="+mn-cs"/>
              </a:rPr>
              <a:t>Logic app can be used to send an email every time that a run completes.</a:t>
            </a:r>
          </a:p>
          <a:p>
            <a:pPr marL="228600" indent="-228600">
              <a:buAutoNum type="arabicPeriod"/>
            </a:pPr>
            <a:r>
              <a:rPr lang="en-US" sz="900" b="0" i="0" kern="1200">
                <a:solidFill>
                  <a:schemeClr val="tx1"/>
                </a:solidFill>
                <a:effectLst/>
                <a:latin typeface="Segoe UI Light" pitchFamily="34" charset="0"/>
                <a:ea typeface="+mn-ea"/>
                <a:cs typeface="+mn-cs"/>
              </a:rPr>
              <a:t>Use Azure functions to deploy a machine learning model when a new model has been registered.</a:t>
            </a:r>
          </a:p>
          <a:p>
            <a:pPr marL="228600" indent="-228600">
              <a:buAutoNum type="arabicPeriod"/>
            </a:pPr>
            <a:endParaRPr lang="en-US" sz="900" b="0" i="0" kern="1200">
              <a:solidFill>
                <a:schemeClr val="tx1"/>
              </a:solidFill>
              <a:effectLst/>
              <a:latin typeface="Segoe UI Light" pitchFamily="34" charset="0"/>
              <a:ea typeface="+mn-ea"/>
              <a:cs typeface="+mn-cs"/>
            </a:endParaRPr>
          </a:p>
          <a:p>
            <a:pPr marL="228600" indent="-228600">
              <a:buAutoNum type="arabicPeriod"/>
            </a:pPr>
            <a:endParaRPr lang="en-US" sz="900" b="0" i="0" kern="1200">
              <a:solidFill>
                <a:schemeClr val="tx1"/>
              </a:solidFill>
              <a:effectLst/>
              <a:latin typeface="Segoe UI Light" pitchFamily="34" charset="0"/>
              <a:ea typeface="+mn-ea"/>
              <a:cs typeface="+mn-cs"/>
            </a:endParaRPr>
          </a:p>
          <a:p>
            <a:pPr marL="0" indent="0">
              <a:buNone/>
            </a:pPr>
            <a:r>
              <a:rPr lang="en-US" sz="900" b="0" i="0" kern="1200">
                <a:solidFill>
                  <a:schemeClr val="tx1"/>
                </a:solidFill>
                <a:effectLst/>
                <a:latin typeface="Segoe UI Light" pitchFamily="34" charset="0"/>
                <a:ea typeface="+mn-ea"/>
                <a:cs typeface="+mn-cs"/>
              </a:rPr>
              <a:t>Demo: M03_L06_Demo01_Event_Grid_Integration</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8525480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M03_L07_Demo01_Event_Grid_Integration.docx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126</a:t>
            </a:fld>
            <a:endParaRPr lang="en-US"/>
          </a:p>
        </p:txBody>
      </p:sp>
    </p:spTree>
    <p:extLst>
      <p:ext uri="{BB962C8B-B14F-4D97-AF65-F5344CB8AC3E}">
        <p14:creationId xmlns:p14="http://schemas.microsoft.com/office/powerpoint/2010/main" val="428007910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r>
              <a:rPr lang="en-US" sz="900" b="0" i="0" u="none" strike="noStrike" kern="1200" dirty="0" err="1">
                <a:solidFill>
                  <a:srgbClr val="505050"/>
                </a:solidFill>
                <a:effectLst/>
                <a:latin typeface="Segoe UI" panose="020B0502040204020203" pitchFamily="34" charset="0"/>
              </a:rPr>
              <a:t>ModelRegistered</a:t>
            </a:r>
            <a:r>
              <a:rPr lang="en-US" sz="900" b="0" i="0" u="none" strike="noStrike" kern="1200" dirty="0">
                <a:solidFill>
                  <a:srgbClr val="505050"/>
                </a:solidFill>
                <a:effectLst/>
                <a:latin typeface="Segoe UI" panose="020B0502040204020203" pitchFamily="34" charset="0"/>
              </a:rPr>
              <a:t>, </a:t>
            </a:r>
            <a:r>
              <a:rPr lang="en-US" sz="900" b="0" i="0" u="none" strike="noStrike" kern="1200" dirty="0" err="1">
                <a:solidFill>
                  <a:srgbClr val="505050"/>
                </a:solidFill>
                <a:effectLst/>
                <a:latin typeface="Segoe UI" panose="020B0502040204020203" pitchFamily="34" charset="0"/>
              </a:rPr>
              <a:t>ModelDeployed</a:t>
            </a:r>
            <a:r>
              <a:rPr lang="en-US" sz="900" b="0" i="0" u="none" strike="noStrike" kern="1200" dirty="0">
                <a:solidFill>
                  <a:srgbClr val="505050"/>
                </a:solidFill>
                <a:effectLst/>
                <a:latin typeface="Segoe UI" panose="020B0502040204020203" pitchFamily="34" charset="0"/>
              </a:rPr>
              <a:t>, </a:t>
            </a:r>
            <a:r>
              <a:rPr lang="en-US" sz="900" b="0" i="0" u="none" strike="noStrike" kern="1200" dirty="0" err="1">
                <a:solidFill>
                  <a:srgbClr val="505050"/>
                </a:solidFill>
                <a:effectLst/>
                <a:latin typeface="Segoe UI" panose="020B0502040204020203" pitchFamily="34" charset="0"/>
              </a:rPr>
              <a:t>RunCompleted</a:t>
            </a:r>
            <a:r>
              <a:rPr lang="en-US" sz="900" b="0" i="0" u="none" strike="noStrike" kern="1200" dirty="0">
                <a:solidFill>
                  <a:srgbClr val="505050"/>
                </a:solidFill>
                <a:effectLst/>
                <a:latin typeface="Segoe UI" panose="020B0502040204020203" pitchFamily="34" charset="0"/>
              </a:rPr>
              <a:t>, </a:t>
            </a:r>
            <a:r>
              <a:rPr lang="en-US" sz="900" b="0" i="0" u="none" strike="noStrike" kern="1200" dirty="0" err="1">
                <a:solidFill>
                  <a:srgbClr val="505050"/>
                </a:solidFill>
                <a:effectLst/>
                <a:latin typeface="Segoe UI" panose="020B0502040204020203" pitchFamily="34" charset="0"/>
              </a:rPr>
              <a:t>DatasetDriftDetected</a:t>
            </a:r>
            <a:endParaRPr lang="en-US" sz="900" b="0" i="0" u="none" strike="noStrike" kern="1200" dirty="0">
              <a:solidFill>
                <a:srgbClr val="505050"/>
              </a:solidFill>
              <a:effectLst/>
              <a:latin typeface="Segoe UI" panose="020B0502040204020203" pitchFamily="34" charset="0"/>
            </a:endParaRP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endParaRPr lang="en-US" sz="900" b="0" i="0" u="none" strike="noStrike" kern="1200" dirty="0">
              <a:solidFill>
                <a:srgbClr val="505050"/>
              </a:solidFill>
              <a:effectLst/>
              <a:latin typeface="Segoe UI" panose="020B0502040204020203" pitchFamily="34" charset="0"/>
            </a:endParaRP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r>
              <a:rPr lang="en-US" sz="900" b="0" i="0" u="none" strike="noStrike" kern="1200" dirty="0">
                <a:solidFill>
                  <a:srgbClr val="505050"/>
                </a:solidFill>
                <a:effectLst/>
                <a:latin typeface="Segoe UI" panose="020B0502040204020203" pitchFamily="34" charset="0"/>
              </a:rPr>
              <a:t>Azure Function, Web Hook, Storage queues, Event Hubs, Hybrid Connections, Service bus queue, Service bus topic, Logic apps</a:t>
            </a: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endParaRPr lang="en-US" sz="900" b="0" i="0" u="none" strike="noStrike" kern="1200" dirty="0">
              <a:solidFill>
                <a:srgbClr val="505050"/>
              </a:solidFill>
              <a:effectLst/>
              <a:latin typeface="Segoe UI" panose="020B0502040204020203" pitchFamily="34" charset="0"/>
            </a:endParaRP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r>
              <a:rPr lang="en-US" sz="900" b="0" i="0" u="none" strike="noStrike" kern="1200" dirty="0">
                <a:solidFill>
                  <a:srgbClr val="505050"/>
                </a:solidFill>
                <a:effectLst/>
                <a:latin typeface="Segoe UI" panose="020B0502040204020203" pitchFamily="34" charset="0"/>
              </a:rPr>
              <a:t>False. Azure Event Grid is a f</a:t>
            </a:r>
            <a:r>
              <a:rPr lang="en-US" dirty="0"/>
              <a:t>ully managed event routing service. It </a:t>
            </a:r>
            <a:r>
              <a:rPr lang="en-US" sz="900" b="0" i="0" u="none" strike="noStrike" kern="1200" dirty="0">
                <a:solidFill>
                  <a:schemeClr val="tx1"/>
                </a:solidFill>
                <a:effectLst/>
                <a:latin typeface="Segoe UI Light" pitchFamily="34" charset="0"/>
                <a:ea typeface="+mn-ea"/>
                <a:cs typeface="+mn-cs"/>
              </a:rPr>
              <a:t>provides serverless infrastructure for event-based applications.</a:t>
            </a:r>
            <a:endParaRPr lang="en-US" dirty="0"/>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endParaRPr lang="en-US" sz="900" b="0" i="0" u="none" strike="noStrike" kern="1200" dirty="0">
              <a:solidFill>
                <a:srgbClr val="505050"/>
              </a:solidFill>
              <a:effectLst/>
              <a:latin typeface="Segoe UI" panose="020B0502040204020203" pitchFamily="34" charset="0"/>
            </a:endParaRPr>
          </a:p>
          <a:p>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38EEC551-8CDA-4EB6-89BB-2A86C9F091C8}" type="datetime8">
              <a:rPr lang="en-US" smtClean="0"/>
              <a:t>7/19/2022 10:00 AM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127</a:t>
            </a:fld>
            <a:endParaRPr lang="en-US"/>
          </a:p>
        </p:txBody>
      </p:sp>
    </p:spTree>
    <p:extLst>
      <p:ext uri="{BB962C8B-B14F-4D97-AF65-F5344CB8AC3E}">
        <p14:creationId xmlns:p14="http://schemas.microsoft.com/office/powerpoint/2010/main" val="384515402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128</a:t>
            </a:fld>
            <a:endParaRPr lang="en-US"/>
          </a:p>
        </p:txBody>
      </p:sp>
    </p:spTree>
    <p:extLst>
      <p:ext uri="{BB962C8B-B14F-4D97-AF65-F5344CB8AC3E}">
        <p14:creationId xmlns:p14="http://schemas.microsoft.com/office/powerpoint/2010/main" val="37003835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Segoe UI Light" pitchFamily="34" charset="0"/>
                <a:ea typeface="+mn-ea"/>
                <a:cs typeface="+mn-cs"/>
              </a:rPr>
              <a:t>Azure Databricks features –</a:t>
            </a:r>
            <a:endParaRPr lang="en-US" sz="1600" kern="1200">
              <a:solidFill>
                <a:schemeClr val="tx1"/>
              </a:solidFill>
              <a:effectLst/>
              <a:latin typeface="Segoe UI Light" pitchFamily="34" charset="0"/>
              <a:ea typeface="+mn-ea"/>
              <a:cs typeface="+mn-cs"/>
            </a:endParaRPr>
          </a:p>
          <a:p>
            <a:pPr lvl="0"/>
            <a:r>
              <a:rPr lang="en-US" sz="1200" b="1" kern="1200">
                <a:solidFill>
                  <a:schemeClr val="tx1"/>
                </a:solidFill>
                <a:effectLst/>
                <a:latin typeface="Segoe UI Light" pitchFamily="34" charset="0"/>
                <a:ea typeface="+mn-ea"/>
                <a:cs typeface="+mn-cs"/>
              </a:rPr>
              <a:t>Enhance your teams’ productivity</a:t>
            </a:r>
            <a:endParaRPr lang="en-US">
              <a:effectLst/>
            </a:endParaRPr>
          </a:p>
          <a:p>
            <a:pPr lvl="1"/>
            <a:r>
              <a:rPr lang="en-US" sz="1200" b="1" kern="1200">
                <a:solidFill>
                  <a:schemeClr val="tx1"/>
                </a:solidFill>
                <a:effectLst/>
                <a:latin typeface="Segoe UI Light" pitchFamily="34" charset="0"/>
                <a:ea typeface="+mn-ea"/>
                <a:cs typeface="+mn-cs"/>
              </a:rPr>
              <a:t>Get started quickly </a:t>
            </a:r>
            <a:r>
              <a:rPr lang="en-US" sz="1200" kern="1200">
                <a:solidFill>
                  <a:schemeClr val="tx1"/>
                </a:solidFill>
                <a:effectLst/>
                <a:latin typeface="Segoe UI Light" pitchFamily="34" charset="0"/>
                <a:ea typeface="+mn-ea"/>
                <a:cs typeface="+mn-cs"/>
              </a:rPr>
              <a:t>by launching your new Spark environment with one click.</a:t>
            </a:r>
            <a:endParaRPr lang="en-US">
              <a:effectLst/>
            </a:endParaRPr>
          </a:p>
          <a:p>
            <a:pPr lvl="1"/>
            <a:r>
              <a:rPr lang="en-US" sz="1200" b="1" kern="1200">
                <a:solidFill>
                  <a:schemeClr val="tx1"/>
                </a:solidFill>
                <a:effectLst/>
                <a:latin typeface="Segoe UI Light" pitchFamily="34" charset="0"/>
                <a:ea typeface="+mn-ea"/>
                <a:cs typeface="+mn-cs"/>
              </a:rPr>
              <a:t>Share your insights in powerful ways </a:t>
            </a:r>
            <a:r>
              <a:rPr lang="en-US" sz="1200" kern="1200">
                <a:solidFill>
                  <a:schemeClr val="tx1"/>
                </a:solidFill>
                <a:effectLst/>
                <a:latin typeface="Segoe UI Light" pitchFamily="34" charset="0"/>
                <a:ea typeface="+mn-ea"/>
                <a:cs typeface="+mn-cs"/>
              </a:rPr>
              <a:t>through rich integration with </a:t>
            </a:r>
            <a:r>
              <a:rPr lang="en-US" sz="1200" kern="1200" err="1">
                <a:solidFill>
                  <a:schemeClr val="tx1"/>
                </a:solidFill>
                <a:effectLst/>
                <a:latin typeface="Segoe UI Light" pitchFamily="34" charset="0"/>
                <a:ea typeface="+mn-ea"/>
                <a:cs typeface="+mn-cs"/>
              </a:rPr>
              <a:t>PowerBI</a:t>
            </a:r>
            <a:r>
              <a:rPr lang="en-US" sz="1200" kern="1200">
                <a:solidFill>
                  <a:schemeClr val="tx1"/>
                </a:solidFill>
                <a:effectLst/>
                <a:latin typeface="Segoe UI Light" pitchFamily="34" charset="0"/>
                <a:ea typeface="+mn-ea"/>
                <a:cs typeface="+mn-cs"/>
              </a:rPr>
              <a:t>.</a:t>
            </a:r>
            <a:endParaRPr lang="en-US">
              <a:effectLst/>
            </a:endParaRPr>
          </a:p>
          <a:p>
            <a:pPr lvl="1"/>
            <a:r>
              <a:rPr lang="en-US" sz="1200" b="1" kern="1200">
                <a:solidFill>
                  <a:schemeClr val="tx1"/>
                </a:solidFill>
                <a:effectLst/>
                <a:latin typeface="Segoe UI Light" pitchFamily="34" charset="0"/>
                <a:ea typeface="+mn-ea"/>
                <a:cs typeface="+mn-cs"/>
              </a:rPr>
              <a:t>Improve collaboration </a:t>
            </a:r>
            <a:r>
              <a:rPr lang="en-US" sz="1200" kern="1200">
                <a:solidFill>
                  <a:schemeClr val="tx1"/>
                </a:solidFill>
                <a:effectLst/>
                <a:latin typeface="Segoe UI Light" pitchFamily="34" charset="0"/>
                <a:ea typeface="+mn-ea"/>
                <a:cs typeface="+mn-cs"/>
              </a:rPr>
              <a:t>amongst your analytics team through a unified workspace.</a:t>
            </a:r>
            <a:endParaRPr lang="en-US">
              <a:effectLst/>
            </a:endParaRPr>
          </a:p>
          <a:p>
            <a:pPr lvl="1"/>
            <a:r>
              <a:rPr lang="en-US" sz="1200" b="1" kern="1200">
                <a:solidFill>
                  <a:schemeClr val="tx1"/>
                </a:solidFill>
                <a:effectLst/>
                <a:latin typeface="Segoe UI Light" pitchFamily="34" charset="0"/>
                <a:ea typeface="+mn-ea"/>
                <a:cs typeface="+mn-cs"/>
              </a:rPr>
              <a:t>Innovate faster </a:t>
            </a:r>
            <a:r>
              <a:rPr lang="en-US" sz="1200" kern="1200">
                <a:solidFill>
                  <a:schemeClr val="tx1"/>
                </a:solidFill>
                <a:effectLst/>
                <a:latin typeface="Segoe UI Light" pitchFamily="34" charset="0"/>
                <a:ea typeface="+mn-ea"/>
                <a:cs typeface="+mn-cs"/>
              </a:rPr>
              <a:t>with native integration with rest of Azure platform.</a:t>
            </a:r>
            <a:endParaRPr lang="en-US">
              <a:effectLst/>
            </a:endParaRPr>
          </a:p>
          <a:p>
            <a:pPr lvl="0"/>
            <a:r>
              <a:rPr lang="en-US" sz="1200" b="1" kern="1200">
                <a:solidFill>
                  <a:schemeClr val="tx1"/>
                </a:solidFill>
                <a:effectLst/>
                <a:latin typeface="Segoe UI Light" pitchFamily="34" charset="0"/>
                <a:ea typeface="+mn-ea"/>
                <a:cs typeface="+mn-cs"/>
              </a:rPr>
              <a:t>Build</a:t>
            </a:r>
            <a:r>
              <a:rPr lang="en-US" sz="1200" kern="1200">
                <a:solidFill>
                  <a:schemeClr val="tx1"/>
                </a:solidFill>
                <a:effectLst/>
                <a:latin typeface="Segoe UI Light" pitchFamily="34" charset="0"/>
                <a:ea typeface="+mn-ea"/>
                <a:cs typeface="+mn-cs"/>
              </a:rPr>
              <a:t> </a:t>
            </a:r>
            <a:r>
              <a:rPr lang="en-US" sz="1200" b="1" kern="1200">
                <a:solidFill>
                  <a:schemeClr val="tx1"/>
                </a:solidFill>
                <a:effectLst/>
                <a:latin typeface="Segoe UI Light" pitchFamily="34" charset="0"/>
                <a:ea typeface="+mn-ea"/>
                <a:cs typeface="+mn-cs"/>
              </a:rPr>
              <a:t>on the most compliant and trusted cloud</a:t>
            </a:r>
            <a:endParaRPr lang="en-US">
              <a:effectLst/>
            </a:endParaRPr>
          </a:p>
          <a:p>
            <a:pPr lvl="1"/>
            <a:r>
              <a:rPr lang="en-US" sz="1200" b="1" kern="1200">
                <a:solidFill>
                  <a:schemeClr val="tx1"/>
                </a:solidFill>
                <a:effectLst/>
                <a:latin typeface="Segoe UI Light" pitchFamily="34" charset="0"/>
                <a:ea typeface="+mn-ea"/>
                <a:cs typeface="+mn-cs"/>
              </a:rPr>
              <a:t>Simplify security and identity control </a:t>
            </a:r>
            <a:r>
              <a:rPr lang="en-US" sz="1200" kern="1200">
                <a:solidFill>
                  <a:schemeClr val="tx1"/>
                </a:solidFill>
                <a:effectLst/>
                <a:latin typeface="Segoe UI Light" pitchFamily="34" charset="0"/>
                <a:ea typeface="+mn-ea"/>
                <a:cs typeface="+mn-cs"/>
              </a:rPr>
              <a:t>with built-in integration with Active Directory.</a:t>
            </a:r>
            <a:endParaRPr lang="en-US">
              <a:effectLst/>
            </a:endParaRPr>
          </a:p>
          <a:p>
            <a:pPr lvl="1"/>
            <a:r>
              <a:rPr lang="en-US" sz="1200" b="1" kern="1200">
                <a:solidFill>
                  <a:schemeClr val="tx1"/>
                </a:solidFill>
                <a:effectLst/>
                <a:latin typeface="Segoe UI Light" pitchFamily="34" charset="0"/>
                <a:ea typeface="+mn-ea"/>
                <a:cs typeface="+mn-cs"/>
              </a:rPr>
              <a:t>Regulate access </a:t>
            </a:r>
            <a:r>
              <a:rPr lang="en-US" sz="1200" kern="1200">
                <a:solidFill>
                  <a:schemeClr val="tx1"/>
                </a:solidFill>
                <a:effectLst/>
                <a:latin typeface="Segoe UI Light" pitchFamily="34" charset="0"/>
                <a:ea typeface="+mn-ea"/>
                <a:cs typeface="+mn-cs"/>
              </a:rPr>
              <a:t>with fine-grained user permissions to Azure Databricks’ notebooks, clusters, jobs and data. </a:t>
            </a:r>
            <a:endParaRPr lang="en-US">
              <a:effectLst/>
            </a:endParaRPr>
          </a:p>
          <a:p>
            <a:pPr lvl="1"/>
            <a:r>
              <a:rPr lang="en-US" sz="1200" b="1" kern="1200">
                <a:solidFill>
                  <a:schemeClr val="tx1"/>
                </a:solidFill>
                <a:effectLst/>
                <a:latin typeface="Segoe UI Light" pitchFamily="34" charset="0"/>
                <a:ea typeface="+mn-ea"/>
                <a:cs typeface="+mn-cs"/>
              </a:rPr>
              <a:t>Build with confidence on the trusted cloud </a:t>
            </a:r>
            <a:r>
              <a:rPr lang="en-US" sz="1200" kern="1200">
                <a:solidFill>
                  <a:schemeClr val="tx1"/>
                </a:solidFill>
                <a:effectLst/>
                <a:latin typeface="Segoe UI Light" pitchFamily="34" charset="0"/>
                <a:ea typeface="+mn-ea"/>
                <a:cs typeface="+mn-cs"/>
              </a:rPr>
              <a:t>backed by unmatched support, compliance and SLAs.</a:t>
            </a:r>
            <a:endParaRPr lang="en-US">
              <a:effectLst/>
            </a:endParaRPr>
          </a:p>
          <a:p>
            <a:pPr lvl="0"/>
            <a:r>
              <a:rPr lang="en-US" sz="1200" b="1" kern="1200">
                <a:solidFill>
                  <a:schemeClr val="tx1"/>
                </a:solidFill>
                <a:effectLst/>
                <a:latin typeface="Segoe UI Light" pitchFamily="34" charset="0"/>
                <a:ea typeface="+mn-ea"/>
                <a:cs typeface="+mn-cs"/>
              </a:rPr>
              <a:t>Scale without limits</a:t>
            </a:r>
            <a:endParaRPr lang="en-US">
              <a:effectLst/>
            </a:endParaRPr>
          </a:p>
          <a:p>
            <a:pPr lvl="1"/>
            <a:r>
              <a:rPr lang="en-US" sz="1200" b="1" kern="1200">
                <a:solidFill>
                  <a:schemeClr val="tx1"/>
                </a:solidFill>
                <a:effectLst/>
                <a:latin typeface="Segoe UI Light" pitchFamily="34" charset="0"/>
                <a:ea typeface="+mn-ea"/>
                <a:cs typeface="+mn-cs"/>
              </a:rPr>
              <a:t>Operate at massive scale </a:t>
            </a:r>
            <a:r>
              <a:rPr lang="en-US" sz="1200" kern="1200">
                <a:solidFill>
                  <a:schemeClr val="tx1"/>
                </a:solidFill>
                <a:effectLst/>
                <a:latin typeface="Segoe UI Light" pitchFamily="34" charset="0"/>
                <a:ea typeface="+mn-ea"/>
                <a:cs typeface="+mn-cs"/>
              </a:rPr>
              <a:t>without limits globally.</a:t>
            </a:r>
            <a:endParaRPr lang="en-US">
              <a:effectLst/>
            </a:endParaRPr>
          </a:p>
          <a:p>
            <a:pPr lvl="1"/>
            <a:r>
              <a:rPr lang="en-US" sz="1200" b="1" kern="1200">
                <a:solidFill>
                  <a:schemeClr val="tx1"/>
                </a:solidFill>
                <a:effectLst/>
                <a:latin typeface="Segoe UI Light" pitchFamily="34" charset="0"/>
                <a:ea typeface="+mn-ea"/>
                <a:cs typeface="+mn-cs"/>
              </a:rPr>
              <a:t>Accelerate data processing </a:t>
            </a:r>
            <a:r>
              <a:rPr lang="en-US" sz="1200" kern="1200">
                <a:solidFill>
                  <a:schemeClr val="tx1"/>
                </a:solidFill>
                <a:effectLst/>
                <a:latin typeface="Segoe UI Light" pitchFamily="34" charset="0"/>
                <a:ea typeface="+mn-ea"/>
                <a:cs typeface="+mn-cs"/>
              </a:rPr>
              <a:t>with the fastest Spark engine. </a:t>
            </a:r>
            <a:endParaRPr lang="en-US">
              <a:effectLst/>
            </a:endParaRP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129</a:t>
            </a:fld>
            <a:endParaRPr lang="en-US"/>
          </a:p>
        </p:txBody>
      </p:sp>
    </p:spTree>
    <p:extLst>
      <p:ext uri="{BB962C8B-B14F-4D97-AF65-F5344CB8AC3E}">
        <p14:creationId xmlns:p14="http://schemas.microsoft.com/office/powerpoint/2010/main" val="210338701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Databricks runs on Spark. Data Engineers/Scientists and Business Analysts can all work together in a collaborative space to accomplish batch/stream processing, machine learning, and report authoring.</a:t>
            </a:r>
          </a:p>
          <a:p>
            <a:r>
              <a:rPr lang="en-US"/>
              <a:t>With Azure Databricks we have the ability to enhance productivity, build upon a secure &amp; trusted Cloud, and Scale without limits.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130</a:t>
            </a:fld>
            <a:endParaRPr lang="en-US"/>
          </a:p>
        </p:txBody>
      </p:sp>
    </p:spTree>
    <p:extLst>
      <p:ext uri="{BB962C8B-B14F-4D97-AF65-F5344CB8AC3E}">
        <p14:creationId xmlns:p14="http://schemas.microsoft.com/office/powerpoint/2010/main" val="1924788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A pipeline is a compute resource, it is attached to your workspace and runs on a compute target. Compute targets can be reused it for future runs.</a:t>
            </a:r>
          </a:p>
          <a:p>
            <a:r>
              <a:rPr lang="en-US" sz="900" b="1" i="0" kern="1200">
                <a:solidFill>
                  <a:schemeClr val="tx1"/>
                </a:solidFill>
                <a:effectLst/>
                <a:latin typeface="Segoe UI Light" pitchFamily="34" charset="0"/>
                <a:ea typeface="+mn-ea"/>
                <a:cs typeface="+mn-cs"/>
              </a:rPr>
              <a:t>Default compute target</a:t>
            </a:r>
            <a:r>
              <a:rPr lang="en-US" sz="900" b="0" i="0" kern="1200">
                <a:solidFill>
                  <a:schemeClr val="tx1"/>
                </a:solidFill>
                <a:effectLst/>
                <a:latin typeface="Segoe UI Light" pitchFamily="34" charset="0"/>
                <a:ea typeface="+mn-ea"/>
                <a:cs typeface="+mn-cs"/>
              </a:rPr>
              <a:t> can be set for the entire pipeline, which will result in every module using the same compute target by default. However, it is also possible to specify compute targets on a per-module basis.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When the compute resource is idle, it auto-scales to zero nodes to save cost. So, while using it again after a delay, five minutes of wait time might be experienced while it scales back up.</a:t>
            </a:r>
          </a:p>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55865576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Today’s business managers depend heavily on reliable data integration systems that run complex ETL/ELT workflows (extract, transform/load and load/transform data). </a:t>
            </a:r>
          </a:p>
          <a:p>
            <a:r>
              <a:rPr lang="en-US" sz="900" b="0" i="0" kern="1200">
                <a:solidFill>
                  <a:schemeClr val="tx1"/>
                </a:solidFill>
                <a:effectLst/>
                <a:latin typeface="Segoe UI Light" pitchFamily="34" charset="0"/>
                <a:ea typeface="+mn-ea"/>
                <a:cs typeface="+mn-cs"/>
              </a:rPr>
              <a:t>These workflows allow businesses to ingest data in various forms and shapes from different on-prem/cloud data sources; transform/shape the data and gain actionable insights into data to make important business decisions.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131</a:t>
            </a:fld>
            <a:endParaRPr lang="en-US"/>
          </a:p>
        </p:txBody>
      </p:sp>
    </p:spTree>
    <p:extLst>
      <p:ext uri="{BB962C8B-B14F-4D97-AF65-F5344CB8AC3E}">
        <p14:creationId xmlns:p14="http://schemas.microsoft.com/office/powerpoint/2010/main" val="362949150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As organizations create more diverse and more user-focused data products and services, there is a growing need for machine learning, which can be used to develop </a:t>
            </a:r>
            <a:r>
              <a:rPr lang="en-US" sz="900" b="0" i="0" kern="1200" err="1">
                <a:solidFill>
                  <a:schemeClr val="tx1"/>
                </a:solidFill>
                <a:effectLst/>
                <a:latin typeface="Segoe UI Light" pitchFamily="34" charset="0"/>
                <a:ea typeface="+mn-ea"/>
                <a:cs typeface="+mn-cs"/>
              </a:rPr>
              <a:t>personalizations</a:t>
            </a:r>
            <a:r>
              <a:rPr lang="en-US" sz="900" b="0" i="0" kern="1200">
                <a:solidFill>
                  <a:schemeClr val="tx1"/>
                </a:solidFill>
                <a:effectLst/>
                <a:latin typeface="Segoe UI Light" pitchFamily="34" charset="0"/>
                <a:ea typeface="+mn-ea"/>
                <a:cs typeface="+mn-cs"/>
              </a:rPr>
              <a:t>, recommendations, and predictive insights. Apache Spark’s Machine Learning Library (</a:t>
            </a:r>
            <a:r>
              <a:rPr lang="en-US" sz="900" b="0" i="0" kern="1200" err="1">
                <a:solidFill>
                  <a:schemeClr val="tx1"/>
                </a:solidFill>
                <a:effectLst/>
                <a:latin typeface="Segoe UI Light" pitchFamily="34" charset="0"/>
                <a:ea typeface="+mn-ea"/>
                <a:cs typeface="+mn-cs"/>
              </a:rPr>
              <a:t>MLlib</a:t>
            </a:r>
            <a:r>
              <a:rPr lang="en-US" sz="900" b="0" i="0" kern="1200">
                <a:solidFill>
                  <a:schemeClr val="tx1"/>
                </a:solidFill>
                <a:effectLst/>
                <a:latin typeface="Segoe UI Light" pitchFamily="34" charset="0"/>
                <a:ea typeface="+mn-ea"/>
                <a:cs typeface="+mn-cs"/>
              </a:rPr>
              <a:t>) allows data scientists to focus on their data problems and models instead of solving the complexities surrounding distributed data (such as Infrastructure, configurations, and so on).</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Spark is now 3.0 and not 2.0</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Hyperparameter tuning and </a:t>
            </a:r>
            <a:r>
              <a:rPr lang="en-US" sz="900" b="0" i="0" kern="1200" err="1">
                <a:solidFill>
                  <a:schemeClr val="tx1"/>
                </a:solidFill>
                <a:effectLst/>
                <a:latin typeface="Segoe UI Light" pitchFamily="34" charset="0"/>
                <a:ea typeface="+mn-ea"/>
                <a:cs typeface="+mn-cs"/>
              </a:rPr>
              <a:t>AutoML</a:t>
            </a:r>
            <a:r>
              <a:rPr lang="en-US" sz="900" b="0" i="0" kern="1200">
                <a:solidFill>
                  <a:schemeClr val="tx1"/>
                </a:solidFill>
                <a:effectLst/>
                <a:latin typeface="Segoe UI Light" pitchFamily="34" charset="0"/>
                <a:ea typeface="+mn-ea"/>
                <a:cs typeface="+mn-cs"/>
              </a:rPr>
              <a:t> -- </a:t>
            </a:r>
            <a:r>
              <a:rPr lang="en-US">
                <a:hlinkClick r:id="rId3"/>
              </a:rPr>
              <a:t>Hyperparameter tuning and </a:t>
            </a:r>
            <a:r>
              <a:rPr lang="en-US" err="1">
                <a:hlinkClick r:id="rId3"/>
              </a:rPr>
              <a:t>AutoML</a:t>
            </a:r>
            <a:r>
              <a:rPr lang="en-US">
                <a:hlinkClick r:id="rId3"/>
              </a:rPr>
              <a:t> - Azure Databricks - Workspace | Microsoft Docs</a:t>
            </a:r>
            <a:endParaRPr lang="en-US" sz="900" b="0" i="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6D26A2B-14C3-447B-81F9-4D226D8B491B}"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515036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Machine Learning Library (</a:t>
            </a:r>
            <a:r>
              <a:rPr lang="en-US" sz="900" b="0" i="0" u="none" strike="noStrike" kern="1200" err="1">
                <a:solidFill>
                  <a:schemeClr val="tx1"/>
                </a:solidFill>
                <a:effectLst/>
                <a:latin typeface="Segoe UI Light" pitchFamily="34" charset="0"/>
                <a:ea typeface="+mn-ea"/>
                <a:cs typeface="+mn-cs"/>
              </a:rPr>
              <a:t>Mllib</a:t>
            </a:r>
            <a:r>
              <a:rPr lang="en-US" sz="900" b="0" i="0" u="none" strike="noStrike" kern="1200">
                <a:solidFill>
                  <a:schemeClr val="tx1"/>
                </a:solidFill>
                <a:effectLst/>
                <a:latin typeface="Segoe UI Light" pitchFamily="34" charset="0"/>
                <a:ea typeface="+mn-ea"/>
                <a:cs typeface="+mn-cs"/>
              </a:rPr>
              <a:t>) contains detailed info about the different algorithms (e.g. Classification, Clustering, etc.).</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http://spark.apache.org/docs/latest/mllib-guide.html</a:t>
            </a:r>
          </a:p>
          <a:p>
            <a:endParaRPr lang="en-US"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133</a:t>
            </a:fld>
            <a:endParaRPr lang="en-US"/>
          </a:p>
        </p:txBody>
      </p:sp>
    </p:spTree>
    <p:extLst>
      <p:ext uri="{BB962C8B-B14F-4D97-AF65-F5344CB8AC3E}">
        <p14:creationId xmlns:p14="http://schemas.microsoft.com/office/powerpoint/2010/main" val="3118688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134</a:t>
            </a:fld>
            <a:endParaRPr lang="en-US"/>
          </a:p>
        </p:txBody>
      </p:sp>
    </p:spTree>
    <p:extLst>
      <p:ext uri="{BB962C8B-B14F-4D97-AF65-F5344CB8AC3E}">
        <p14:creationId xmlns:p14="http://schemas.microsoft.com/office/powerpoint/2010/main" val="33470090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it-IT" b="0" dirty="0"/>
              <a:t>M03_L08_Demo01_Azure_Databricks_Azure_ML_Integration.docx</a:t>
            </a:r>
            <a:endParaRPr lang="en-US" b="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135</a:t>
            </a:fld>
            <a:endParaRPr lang="en-US"/>
          </a:p>
        </p:txBody>
      </p:sp>
    </p:spTree>
    <p:extLst>
      <p:ext uri="{BB962C8B-B14F-4D97-AF65-F5344CB8AC3E}">
        <p14:creationId xmlns:p14="http://schemas.microsoft.com/office/powerpoint/2010/main" val="261451907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Q:What are the advantages of using Databricks on Azure?  </a:t>
            </a:r>
          </a:p>
          <a:p>
            <a:pPr marL="0" indent="0">
              <a:buFont typeface="Arial" panose="020B0604020202020204" pitchFamily="34" charset="0"/>
              <a:buNone/>
            </a:pPr>
            <a:r>
              <a:rPr lang="en-US" sz="900" b="0" i="0" u="none" strike="noStrike" kern="1200">
                <a:solidFill>
                  <a:schemeClr val="tx1"/>
                </a:solidFill>
                <a:effectLst/>
                <a:latin typeface="Segoe UI Light" pitchFamily="34" charset="0"/>
                <a:ea typeface="+mn-ea"/>
                <a:cs typeface="+mn-cs"/>
              </a:rPr>
              <a:t>A:Databricks is integrated with Azure to provide one-click setup, streamlined workflows, and an interactive workspace that enables collaboration between data scientists, data engineers, and business analysts.</a:t>
            </a:r>
          </a:p>
          <a:p>
            <a:pPr marL="171450" indent="-171450">
              <a:buFont typeface="Arial" panose="020B0604020202020204" pitchFamily="34" charset="0"/>
              <a:buChar char="•"/>
            </a:pPr>
            <a:endParaRPr lang="en-US" sz="900" b="0" i="0" u="none" strike="noStrike" kern="1200">
              <a:solidFill>
                <a:schemeClr val="tx1"/>
              </a:solidFill>
              <a:effectLst/>
              <a:latin typeface="Segoe UI Light" pitchFamily="34" charset="0"/>
              <a:ea typeface="+mn-ea"/>
              <a:cs typeface="+mn-cs"/>
            </a:endParaRPr>
          </a:p>
          <a:p>
            <a:r>
              <a:rPr lang="en-US"/>
              <a:t>Q: What provides scalable machine learning library consisting of common learning algorithms and utilities</a:t>
            </a:r>
          </a:p>
          <a:p>
            <a:r>
              <a:rPr lang="en-US"/>
              <a:t>A: </a:t>
            </a:r>
            <a:r>
              <a:rPr lang="en-US" sz="900" b="0" i="0" kern="1200">
                <a:solidFill>
                  <a:schemeClr val="tx1"/>
                </a:solidFill>
                <a:effectLst/>
                <a:latin typeface="Segoe UI Light" pitchFamily="34" charset="0"/>
                <a:ea typeface="+mn-ea"/>
                <a:cs typeface="+mn-cs"/>
              </a:rPr>
              <a:t>Apache Spark </a:t>
            </a:r>
            <a:r>
              <a:rPr lang="en-US" sz="900" b="0" i="0" kern="1200" err="1">
                <a:solidFill>
                  <a:schemeClr val="tx1"/>
                </a:solidFill>
                <a:effectLst/>
                <a:latin typeface="Segoe UI Light" pitchFamily="34" charset="0"/>
                <a:ea typeface="+mn-ea"/>
                <a:cs typeface="+mn-cs"/>
              </a:rPr>
              <a:t>MLlib</a:t>
            </a:r>
            <a:endParaRPr lang="en-US" sz="900" b="0" i="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900" b="0" i="0" u="none" strike="noStrike" kern="1200">
              <a:solidFill>
                <a:schemeClr val="tx1"/>
              </a:solidFill>
              <a:effectLst/>
              <a:latin typeface="Segoe UI Light" pitchFamily="34" charset="0"/>
              <a:ea typeface="+mn-ea"/>
              <a:cs typeface="+mn-cs"/>
            </a:endParaRPr>
          </a:p>
          <a:p>
            <a:r>
              <a:rPr kumimoji="1" lang="en-US" altLang="ja-JP"/>
              <a:t>Q: Which service should be used to train a model using UI?</a:t>
            </a:r>
          </a:p>
          <a:p>
            <a:r>
              <a:rPr lang="en-US"/>
              <a:t>A: Az</a:t>
            </a:r>
            <a:r>
              <a:rPr lang="en-US" sz="900" b="0" i="0" kern="1200">
                <a:solidFill>
                  <a:schemeClr val="tx1"/>
                </a:solidFill>
                <a:effectLst/>
                <a:latin typeface="Segoe UI Light" pitchFamily="34" charset="0"/>
                <a:ea typeface="+mn-ea"/>
                <a:cs typeface="+mn-cs"/>
              </a:rPr>
              <a:t>ure Machine Learning</a:t>
            </a:r>
          </a:p>
          <a:p>
            <a:pPr marL="171450" indent="-171450">
              <a:buFont typeface="Arial" panose="020B0604020202020204" pitchFamily="34" charset="0"/>
              <a:buChar char="•"/>
            </a:pPr>
            <a:endParaRPr lang="en-US" sz="900" b="0" i="0" u="none" strike="noStrike" kern="1200">
              <a:solidFill>
                <a:schemeClr val="tx1"/>
              </a:solidFill>
              <a:effectLst/>
              <a:latin typeface="Segoe UI Light" pitchFamily="34" charset="0"/>
              <a:ea typeface="+mn-ea"/>
              <a:cs typeface="+mn-cs"/>
            </a:endParaRP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38EEC551-8CDA-4EB6-89BB-2A86C9F091C8}" type="datetime8">
              <a:rPr lang="en-US" smtClean="0"/>
              <a:t>7/19/2022 10:00 AM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136</a:t>
            </a:fld>
            <a:endParaRPr lang="en-US"/>
          </a:p>
        </p:txBody>
      </p:sp>
    </p:spTree>
    <p:extLst>
      <p:ext uri="{BB962C8B-B14F-4D97-AF65-F5344CB8AC3E}">
        <p14:creationId xmlns:p14="http://schemas.microsoft.com/office/powerpoint/2010/main" val="38451540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137</a:t>
            </a:fld>
            <a:endParaRPr lang="en-US"/>
          </a:p>
        </p:txBody>
      </p:sp>
    </p:spTree>
    <p:extLst>
      <p:ext uri="{BB962C8B-B14F-4D97-AF65-F5344CB8AC3E}">
        <p14:creationId xmlns:p14="http://schemas.microsoft.com/office/powerpoint/2010/main" val="37003835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260570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https://insights.stackoverflow.com/survey/2019#development-environments-and-tools</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2605701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chemeClr val="tx1"/>
                </a:solidFill>
              </a:rPr>
              <a:t>17749_M03</a:t>
            </a:r>
            <a:r>
              <a:rPr lang="en-US" sz="900">
                <a:solidFill>
                  <a:schemeClr val="tx1"/>
                </a:solidFill>
              </a:rPr>
              <a:t>_L09_</a:t>
            </a:r>
            <a:r>
              <a:rPr lang="en-US" sz="900" dirty="0">
                <a:solidFill>
                  <a:schemeClr val="tx1"/>
                </a:solidFill>
              </a:rPr>
              <a:t>Lab01.docx</a:t>
            </a:r>
          </a:p>
          <a:p>
            <a:pPr marL="0" indent="0">
              <a:buFont typeface="Arial" panose="020B0604020202020204" pitchFamily="34" charset="0"/>
              <a:buNone/>
            </a:pPr>
            <a:endParaRPr lang="en-US" dirty="0"/>
          </a:p>
          <a:p>
            <a:pPr marL="0" indent="0">
              <a:buFont typeface="Arial" panose="020B0604020202020204" pitchFamily="34" charset="0"/>
              <a:buNone/>
            </a:pPr>
            <a:endParaRPr lang="en-US" b="1"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3A5C127-CB05-47B6-8D1E-7BC74A68F50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6634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CNTK: Microsoft Cognitive </a:t>
            </a:r>
            <a:r>
              <a:rPr lang="en-US" sz="900" b="0" i="0" kern="1200" err="1">
                <a:solidFill>
                  <a:schemeClr val="tx1"/>
                </a:solidFill>
                <a:effectLst/>
                <a:latin typeface="Segoe UI Light" pitchFamily="34" charset="0"/>
                <a:ea typeface="+mn-ea"/>
                <a:cs typeface="+mn-cs"/>
              </a:rPr>
              <a:t>ToolKit</a:t>
            </a:r>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Sometimes the terms parameter and hyperparameter are used interchangeably, which technically is not correct. Sometimes depending on the context, the term parameter may refer to both parameters and hyperparameters. Difference between model parameters and hyperparameters: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Model parameters are configuration variables whose values can be learned/estimated from data. Coefficients of a logistic regression or linear regression model are examples of parameters. Parameters are calculated/estimated/learned from data during training and are needed by the trained model when making predictions.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Model hyperparameters are variables whose values cannot be learned/estimated/calculated from data. Values of hyperparameters are provided by the person who builds the model and runs the experiment. There are no formulas to find best values of hyperparameters. They are often used to improve model performance. We can use trial and error and rules of thumb to come up with selected values for hyperparameters. Hyperparameter vales are initialized at the beginning of training, and they can be updated during the course of training to improve performance. Regularization rates are examples of hyperparameters.</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71230669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141</a:t>
            </a:fld>
            <a:endParaRPr lang="en-US"/>
          </a:p>
        </p:txBody>
      </p:sp>
    </p:spTree>
    <p:extLst>
      <p:ext uri="{BB962C8B-B14F-4D97-AF65-F5344CB8AC3E}">
        <p14:creationId xmlns:p14="http://schemas.microsoft.com/office/powerpoint/2010/main" val="106232023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7/19/2022 10:00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A pipeline is a combination of steps grouped together to perform a certain function. Azure has three pipeline technologies</a:t>
            </a:r>
          </a:p>
          <a:p>
            <a:pPr lvl="1"/>
            <a:r>
              <a:rPr lang="en-US"/>
              <a:t>Azure pipelines</a:t>
            </a:r>
          </a:p>
          <a:p>
            <a:pPr lvl="1"/>
            <a:r>
              <a:rPr lang="en-US"/>
              <a:t>Azure Machine Learning pipelines</a:t>
            </a:r>
          </a:p>
          <a:p>
            <a:pPr lvl="1"/>
            <a:r>
              <a:rPr lang="en-US"/>
              <a:t>Azure Data Factory pipelines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An Azure ML pipeline can combine different phases (prepare data, train model, deploy and evaluate) of a machine learning project. Each phase of the project may consist of multiple steps. For example, data preparation phase may consist of various steps such as treating missing values, data normalization, data transformation, hyper-parameter tuning, etc.</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Different steps in a pipeline can run in different execution environments (compute targets) such as local computer, Azure Databricks, Azure HDInsight, etc. </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3531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A compute target is the environment where you train your model. Compute targets are also called execution environments.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You can use Azure portal, Azure Machine Learning SDK or CLI to create a compute target. A compute target that was created in another service such as HDInsight can be attached to your Azure Machine Learning workspace. </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2057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Supportability of Azure Machine Learning service features varies based on the compute target.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Azure machine learning pipelines do not support local compute target.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GPU acceleration is available on a local computer target if the compute target meets the GPU hardware and software requirements. </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2927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dirty="0">
                <a:solidFill>
                  <a:schemeClr val="tx1"/>
                </a:solidFill>
                <a:effectLst/>
                <a:latin typeface="Segoe UI Light" pitchFamily="34" charset="0"/>
                <a:ea typeface="+mn-ea"/>
                <a:cs typeface="+mn-cs"/>
              </a:rPr>
              <a:t>You can use the appropriate compute target for deployment, based on the desired scale, goal, expected load and response time, and other factors.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ONNX: Open Neural Network Exchange</a:t>
            </a: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Demo: M03_L01_Demo01_Create_Workspace</a:t>
            </a:r>
          </a:p>
          <a:p>
            <a:r>
              <a:rPr lang="en-US" sz="900" b="0" i="0" kern="1200" dirty="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11179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Workspace defines the boundaries of the project where the remaining components are created. Other components such as models, images, compute targets and deployment services are created in the workspace.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Workspace itself, is created in an Azure resource group.</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5531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2110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Creating a workspace requires the following three parameters:</a:t>
            </a:r>
          </a:p>
          <a:p>
            <a:r>
              <a:rPr lang="en-US" sz="900" b="0" i="0" kern="1200">
                <a:solidFill>
                  <a:schemeClr val="tx1"/>
                </a:solidFill>
                <a:effectLst/>
                <a:latin typeface="Segoe UI Light" pitchFamily="34" charset="0"/>
                <a:ea typeface="+mn-ea"/>
                <a:cs typeface="+mn-cs"/>
              </a:rPr>
              <a:t>1. Workspace name</a:t>
            </a:r>
          </a:p>
          <a:p>
            <a:r>
              <a:rPr lang="en-US" sz="900" b="0" i="0" kern="1200">
                <a:solidFill>
                  <a:schemeClr val="tx1"/>
                </a:solidFill>
                <a:effectLst/>
                <a:latin typeface="Segoe UI Light" pitchFamily="34" charset="0"/>
                <a:ea typeface="+mn-ea"/>
                <a:cs typeface="+mn-cs"/>
              </a:rPr>
              <a:t>2. Azure subscription ID. If you don’t have an Azure subscription, you can get a free trial subscription. The trial subscription is also called pay as you go.</a:t>
            </a:r>
          </a:p>
          <a:p>
            <a:r>
              <a:rPr lang="en-US" sz="900" b="0" i="0" kern="1200">
                <a:solidFill>
                  <a:schemeClr val="tx1"/>
                </a:solidFill>
                <a:effectLst/>
                <a:latin typeface="Segoe UI Light" pitchFamily="34" charset="0"/>
                <a:ea typeface="+mn-ea"/>
                <a:cs typeface="+mn-cs"/>
              </a:rPr>
              <a:t>3. Name of the resource group in which the workspace is to </a:t>
            </a:r>
            <a:r>
              <a:rPr lang="en-US" sz="900" b="0" i="0" kern="1200" err="1">
                <a:solidFill>
                  <a:schemeClr val="tx1"/>
                </a:solidFill>
                <a:effectLst/>
                <a:latin typeface="Segoe UI Light" pitchFamily="34" charset="0"/>
                <a:ea typeface="+mn-ea"/>
                <a:cs typeface="+mn-cs"/>
              </a:rPr>
              <a:t>to</a:t>
            </a:r>
            <a:r>
              <a:rPr lang="en-US" sz="900" b="0" i="0" kern="1200">
                <a:solidFill>
                  <a:schemeClr val="tx1"/>
                </a:solidFill>
                <a:effectLst/>
                <a:latin typeface="Segoe UI Light" pitchFamily="34" charset="0"/>
                <a:ea typeface="+mn-ea"/>
                <a:cs typeface="+mn-cs"/>
              </a:rPr>
              <a:t> be created. If you specify a resource group name that does not exist, Azure will first create a new resource group using the name you have specified, and then create the workspace in that resource group.</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When you create a new workspace, the following four components are created in the resource group for that workspace: Key Vault, Container Registry, Storage Accounts, Application Insights. Each workspace has its own Key Vault, Container Registry, Storage Account and </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A resource group can contain multiple workspaces.</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359114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08426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Not all parts of the process require a workspace. For example, importing the dataset, initial data analysis and data cleaning/preparation can be done in a </a:t>
            </a:r>
            <a:r>
              <a:rPr lang="en-US" sz="900" b="0" i="0" kern="1200" err="1">
                <a:solidFill>
                  <a:schemeClr val="tx1"/>
                </a:solidFill>
                <a:effectLst/>
                <a:latin typeface="Segoe UI Light" pitchFamily="34" charset="0"/>
                <a:ea typeface="+mn-ea"/>
                <a:cs typeface="+mn-cs"/>
              </a:rPr>
              <a:t>Jupyter</a:t>
            </a:r>
            <a:r>
              <a:rPr lang="en-US" sz="900" b="0" i="0" kern="1200">
                <a:solidFill>
                  <a:schemeClr val="tx1"/>
                </a:solidFill>
                <a:effectLst/>
                <a:latin typeface="Segoe UI Light" pitchFamily="34" charset="0"/>
                <a:ea typeface="+mn-ea"/>
                <a:cs typeface="+mn-cs"/>
              </a:rPr>
              <a:t> notebook installed locally. This requires that the required packages such as </a:t>
            </a:r>
            <a:r>
              <a:rPr lang="en-US" sz="900" b="0" i="0" kern="1200" err="1">
                <a:solidFill>
                  <a:schemeClr val="tx1"/>
                </a:solidFill>
                <a:effectLst/>
                <a:latin typeface="Segoe UI Light" pitchFamily="34" charset="0"/>
                <a:ea typeface="+mn-ea"/>
                <a:cs typeface="+mn-cs"/>
              </a:rPr>
              <a:t>AzureML</a:t>
            </a:r>
            <a:r>
              <a:rPr lang="en-US" sz="900" b="0" i="0" kern="1200">
                <a:solidFill>
                  <a:schemeClr val="tx1"/>
                </a:solidFill>
                <a:effectLst/>
                <a:latin typeface="Segoe UI Light" pitchFamily="34" charset="0"/>
                <a:ea typeface="+mn-ea"/>
                <a:cs typeface="+mn-cs"/>
              </a:rPr>
              <a:t> to be installed locally.</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43351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a:t>M03_L01_Demo01_Create_Workspace.docx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428007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0"/>
              <a:t>M03_L01_Demo02_Azure_ML_Designer.docx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280079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17749_M03_L01_Lab01.docx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29963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lvl="1"/>
            <a:r>
              <a:rPr kumimoji="1" lang="en-US" altLang="ja-JP"/>
              <a:t>Use Azure ML service if y</a:t>
            </a:r>
            <a:r>
              <a:rPr lang="en-US"/>
              <a:t>ou use Python, need control over your algorithms, and want to use open-source ML libraries. Use Azure ML Studio if you need a quick way to create a machine learning model and built-in algorithms are sufficient for your project.</a:t>
            </a:r>
          </a:p>
          <a:p>
            <a:pPr lvl="1"/>
            <a:endParaRPr lang="en-US"/>
          </a:p>
          <a:p>
            <a:pPr lvl="1"/>
            <a:r>
              <a:rPr lang="en-US"/>
              <a:t>Creating a workspace requires an Azure subscription ID, workspace name, name of the resource group where the workspace is to be created, and location.</a:t>
            </a:r>
          </a:p>
          <a:p>
            <a:pPr lvl="1"/>
            <a:endParaRPr lang="en-US"/>
          </a:p>
          <a:p>
            <a:pPr lvl="1"/>
            <a:r>
              <a:rPr lang="en-US"/>
              <a:t>Model parameters are learned/calculated/estimated from data. Hyper-parameters are variables whose values cannot be learned or estimated from data. The person who runs the experiment estimates the values of hyper-parameters based on rule of thumb and provides the values at the start of the experiment.</a:t>
            </a:r>
          </a:p>
          <a:p>
            <a:pPr lvl="1"/>
            <a:r>
              <a:rPr lang="en-US"/>
              <a:t>Azure Machine Learning studio, Azure Machine Learning designer (preview), Azure Machine Learning SDK for Python and R, CLI extension on the command line </a:t>
            </a:r>
          </a:p>
          <a:p>
            <a:pPr marL="109306" lvl="1" indent="0">
              <a:buNone/>
            </a:pPr>
            <a:endParaRPr lang="en-US"/>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r>
              <a:rPr lang="en-US"/>
              <a:t>For training compute targets, AML Compute and for i</a:t>
            </a:r>
            <a:r>
              <a:rPr lang="en-US" sz="900" b="0" i="0" u="none" strike="noStrike" kern="1200">
                <a:solidFill>
                  <a:srgbClr val="505050"/>
                </a:solidFill>
                <a:effectLst/>
                <a:latin typeface="Segoe UI" panose="020B0502040204020203" pitchFamily="34" charset="0"/>
              </a:rPr>
              <a:t>nferencing compute targets,</a:t>
            </a:r>
            <a:r>
              <a:rPr lang="en-US" sz="900" b="0" i="0" u="none" strike="noStrike" kern="1200">
                <a:solidFill>
                  <a:schemeClr val="tx1"/>
                </a:solidFill>
                <a:effectLst/>
                <a:latin typeface="Arial" panose="020B0604020202020204" pitchFamily="34" charset="0"/>
              </a:rPr>
              <a:t> </a:t>
            </a:r>
            <a:r>
              <a:rPr lang="en-US" sz="900" b="0" i="0" u="none" strike="noStrike" kern="1200">
                <a:solidFill>
                  <a:srgbClr val="505050"/>
                </a:solidFill>
                <a:effectLst/>
                <a:latin typeface="Segoe UI" panose="020B0502040204020203" pitchFamily="34" charset="0"/>
              </a:rPr>
              <a:t>Azure Kubernetes Service for real-time inference and AML Compute for batch inference are supported. </a:t>
            </a: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endParaRPr lang="en-US" sz="900" b="0" i="0" u="none" strike="noStrike" kern="1200">
              <a:solidFill>
                <a:srgbClr val="505050"/>
              </a:solidFill>
              <a:effectLst/>
              <a:latin typeface="Segoe UI" panose="020B0502040204020203" pitchFamily="34" charset="0"/>
            </a:endParaRPr>
          </a:p>
          <a:p>
            <a:pPr marL="217262" marR="0" lvl="1" indent="-107956" algn="l" defTabSz="932742" rtl="0" eaLnBrk="1" fontAlgn="auto" latinLnBrk="0" hangingPunct="1">
              <a:lnSpc>
                <a:spcPct val="90000"/>
              </a:lnSpc>
              <a:spcBef>
                <a:spcPts val="0"/>
              </a:spcBef>
              <a:spcAft>
                <a:spcPts val="340"/>
              </a:spcAft>
              <a:buClrTx/>
              <a:buSzTx/>
              <a:buFont typeface="Arial" pitchFamily="34" charset="0"/>
              <a:buChar char="•"/>
              <a:tabLst/>
              <a:defRPr/>
            </a:pPr>
            <a:r>
              <a:rPr lang="en-US" sz="900" b="0" i="0" u="none" strike="noStrike" kern="1200">
                <a:solidFill>
                  <a:schemeClr val="tx1"/>
                </a:solidFill>
                <a:effectLst/>
                <a:latin typeface="Segoe UI Light" pitchFamily="34" charset="0"/>
                <a:ea typeface="+mn-ea"/>
                <a:cs typeface="+mn-cs"/>
              </a:rPr>
              <a:t>Azure ML designer is the UI part of Azure ML studio and drag-and-drop interface experience is similar between Azure ML Studio (Classic) and the designer. On the other hand the differ on the architectural level. Compute targets, and supportability for ML pipeline, ML Ops and Auto ML are the basic differences. </a:t>
            </a:r>
            <a:endParaRPr lang="en-US"/>
          </a:p>
          <a:p>
            <a:endParaRPr kumimoji="1" lang="ja-JP" altLang="en-US"/>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38EEC551-8CDA-4EB6-89BB-2A86C9F091C8}" type="datetime8">
              <a:rPr lang="en-US" smtClean="0"/>
              <a:t>7/19/2022 10:00 AM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845154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79864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You can Azure machine learning studio as your Python environment by creating </a:t>
            </a:r>
            <a:r>
              <a:rPr lang="en-US" sz="900" b="0" i="0" kern="1200" err="1">
                <a:solidFill>
                  <a:schemeClr val="tx1"/>
                </a:solidFill>
                <a:effectLst/>
                <a:latin typeface="Segoe UI Light" pitchFamily="34" charset="0"/>
                <a:ea typeface="+mn-ea"/>
                <a:cs typeface="+mn-cs"/>
              </a:rPr>
              <a:t>jupyter</a:t>
            </a:r>
            <a:r>
              <a:rPr lang="en-US" sz="900" b="0" i="0" kern="1200">
                <a:solidFill>
                  <a:schemeClr val="tx1"/>
                </a:solidFill>
                <a:effectLst/>
                <a:latin typeface="Segoe UI Light" pitchFamily="34" charset="0"/>
                <a:ea typeface="+mn-ea"/>
                <a:cs typeface="+mn-cs"/>
              </a:rPr>
              <a:t> notebooks using Python. You can also install </a:t>
            </a:r>
            <a:r>
              <a:rPr lang="en-US" sz="900" b="0" i="0" kern="1200" err="1">
                <a:solidFill>
                  <a:schemeClr val="tx1"/>
                </a:solidFill>
                <a:effectLst/>
                <a:latin typeface="Segoe UI Light" pitchFamily="34" charset="0"/>
                <a:ea typeface="+mn-ea"/>
                <a:cs typeface="+mn-cs"/>
              </a:rPr>
              <a:t>Jupyter</a:t>
            </a:r>
            <a:r>
              <a:rPr lang="en-US" sz="900" b="0" i="0" kern="1200">
                <a:solidFill>
                  <a:schemeClr val="tx1"/>
                </a:solidFill>
                <a:effectLst/>
                <a:latin typeface="Segoe UI Light" pitchFamily="34" charset="0"/>
                <a:ea typeface="+mn-ea"/>
                <a:cs typeface="+mn-cs"/>
              </a:rPr>
              <a:t> notebook on your local machine and install necessary packages such as </a:t>
            </a:r>
            <a:r>
              <a:rPr lang="en-US" sz="900" b="0" i="0" kern="1200" err="1">
                <a:solidFill>
                  <a:schemeClr val="tx1"/>
                </a:solidFill>
                <a:effectLst/>
                <a:latin typeface="Segoe UI Light" pitchFamily="34" charset="0"/>
                <a:ea typeface="+mn-ea"/>
                <a:cs typeface="+mn-cs"/>
              </a:rPr>
              <a:t>azureml-sdk</a:t>
            </a:r>
            <a:r>
              <a:rPr lang="en-US" sz="900" b="0" i="0" kern="1200">
                <a:solidFill>
                  <a:schemeClr val="tx1"/>
                </a:solidFill>
                <a:effectLst/>
                <a:latin typeface="Segoe UI Light" pitchFamily="34" charset="0"/>
                <a:ea typeface="+mn-ea"/>
                <a:cs typeface="+mn-cs"/>
              </a:rPr>
              <a:t>, so that you can perform some of the steps locally. Importing a dataset and cleaning the data does not require a workspace. You can prepare your data locally, save it as a dataflow object package, and transfer it to Azure by uploading the dataflow package. </a:t>
            </a:r>
          </a:p>
          <a:p>
            <a:endParaRPr lang="en-US" sz="900" b="0" i="0" kern="1200">
              <a:solidFill>
                <a:schemeClr val="tx1"/>
              </a:solidFill>
              <a:effectLst/>
              <a:latin typeface="Segoe UI Light" pitchFamily="34" charset="0"/>
              <a:ea typeface="+mn-ea"/>
              <a:cs typeface="+mn-cs"/>
            </a:endParaRPr>
          </a:p>
          <a:p>
            <a:r>
              <a:rPr lang="it-IT" sz="900" b="0" i="0" kern="1200">
                <a:solidFill>
                  <a:schemeClr val="tx1"/>
                </a:solidFill>
                <a:effectLst/>
                <a:latin typeface="Segoe UI Light" pitchFamily="34" charset="0"/>
                <a:ea typeface="+mn-ea"/>
                <a:cs typeface="+mn-cs"/>
              </a:rPr>
              <a:t>Demo: M03_L02_Demo01_Load_Data_Train_Model</a:t>
            </a:r>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569937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a:solidFill>
                  <a:schemeClr val="tx1"/>
                </a:solidFill>
                <a:effectLst/>
                <a:latin typeface="Segoe UI Light" pitchFamily="34" charset="0"/>
                <a:ea typeface="+mn-ea"/>
                <a:cs typeface="+mn-cs"/>
              </a:rPr>
              <a:t>Azure Machine Learning Studio enables you to edit in a Jupyter environment and in </a:t>
            </a:r>
            <a:r>
              <a:rPr lang="en-US" sz="900" b="0" i="0" kern="1200" err="1">
                <a:solidFill>
                  <a:schemeClr val="tx1"/>
                </a:solidFill>
                <a:effectLst/>
                <a:latin typeface="Segoe UI Light" pitchFamily="34" charset="0"/>
                <a:ea typeface="+mn-ea"/>
                <a:cs typeface="+mn-cs"/>
              </a:rPr>
              <a:t>JupyterLab</a:t>
            </a:r>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DSVM is a preconfigured environment in Azure that has been designed for data science projects. The following components are already installed on DSVM:</a:t>
            </a:r>
          </a:p>
          <a:p>
            <a:pPr marL="171450" indent="-171450">
              <a:buFont typeface="Arial" panose="020B0604020202020204" pitchFamily="34" charset="0"/>
              <a:buChar char="•"/>
            </a:pPr>
            <a:r>
              <a:rPr lang="en-US" sz="900" b="0" i="0" kern="1200" err="1">
                <a:solidFill>
                  <a:schemeClr val="tx1"/>
                </a:solidFill>
                <a:effectLst/>
                <a:latin typeface="Segoe UI Light" pitchFamily="34" charset="0"/>
                <a:ea typeface="+mn-ea"/>
                <a:cs typeface="+mn-cs"/>
              </a:rPr>
              <a:t>Conda</a:t>
            </a:r>
            <a:endParaRPr lang="en-US" sz="900" b="0" i="0"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i="0" kern="1200">
                <a:solidFill>
                  <a:schemeClr val="tx1"/>
                </a:solidFill>
                <a:effectLst/>
                <a:latin typeface="Segoe UI Light" pitchFamily="34" charset="0"/>
                <a:ea typeface="+mn-ea"/>
                <a:cs typeface="+mn-cs"/>
              </a:rPr>
              <a:t>Python 3</a:t>
            </a:r>
          </a:p>
          <a:p>
            <a:pPr marL="171450" indent="-171450">
              <a:buFont typeface="Arial" panose="020B0604020202020204" pitchFamily="34" charset="0"/>
              <a:buChar char="•"/>
            </a:pPr>
            <a:r>
              <a:rPr lang="en-US" sz="900" b="0" i="0" kern="1200">
                <a:solidFill>
                  <a:schemeClr val="tx1"/>
                </a:solidFill>
                <a:effectLst/>
                <a:latin typeface="Segoe UI Light" pitchFamily="34" charset="0"/>
                <a:ea typeface="+mn-ea"/>
                <a:cs typeface="+mn-cs"/>
              </a:rPr>
              <a:t>Jupyter Notebooks</a:t>
            </a:r>
          </a:p>
          <a:p>
            <a:pPr marL="171450" indent="-171450">
              <a:buFont typeface="Arial" panose="020B0604020202020204" pitchFamily="34" charset="0"/>
              <a:buChar char="•"/>
            </a:pPr>
            <a:r>
              <a:rPr lang="en-US" sz="900" b="0" i="0" kern="1200" err="1">
                <a:solidFill>
                  <a:schemeClr val="tx1"/>
                </a:solidFill>
                <a:effectLst/>
                <a:latin typeface="Segoe UI Light" pitchFamily="34" charset="0"/>
                <a:ea typeface="+mn-ea"/>
                <a:cs typeface="+mn-cs"/>
              </a:rPr>
              <a:t>azureml</a:t>
            </a:r>
            <a:r>
              <a:rPr lang="en-US" sz="900" b="0" i="0" kern="1200">
                <a:solidFill>
                  <a:schemeClr val="tx1"/>
                </a:solidFill>
                <a:effectLst/>
                <a:latin typeface="Segoe UI Light" pitchFamily="34" charset="0"/>
                <a:ea typeface="+mn-ea"/>
                <a:cs typeface="+mn-cs"/>
              </a:rPr>
              <a:t> SDK</a:t>
            </a:r>
          </a:p>
          <a:p>
            <a:pPr marL="0" indent="0">
              <a:buFontTx/>
              <a:buNone/>
            </a:pPr>
            <a:endParaRPr lang="en-US" sz="900" b="0" i="0" kern="1200">
              <a:solidFill>
                <a:schemeClr val="tx1"/>
              </a:solidFill>
              <a:effectLst/>
              <a:latin typeface="Segoe UI Light" pitchFamily="34" charset="0"/>
              <a:ea typeface="+mn-ea"/>
              <a:cs typeface="+mn-cs"/>
            </a:endParaRPr>
          </a:p>
          <a:p>
            <a:pPr marL="0" indent="0">
              <a:buFontTx/>
              <a:buNone/>
            </a:pPr>
            <a:r>
              <a:rPr lang="en-US" sz="900" b="0" i="0" kern="1200">
                <a:solidFill>
                  <a:schemeClr val="tx1"/>
                </a:solidFill>
                <a:effectLst/>
                <a:latin typeface="Segoe UI Light" pitchFamily="34" charset="0"/>
                <a:ea typeface="+mn-ea"/>
                <a:cs typeface="+mn-cs"/>
              </a:rPr>
              <a:t>If setting up the development environment on your local computer or a remote virtual machine, you need to install Anaconda, create a Python environment, enable and install notebook kernel, install </a:t>
            </a:r>
            <a:r>
              <a:rPr lang="en-US" sz="900" b="0" i="0" kern="1200" err="1">
                <a:solidFill>
                  <a:schemeClr val="tx1"/>
                </a:solidFill>
                <a:effectLst/>
                <a:latin typeface="Segoe UI Light" pitchFamily="34" charset="0"/>
                <a:ea typeface="+mn-ea"/>
                <a:cs typeface="+mn-cs"/>
              </a:rPr>
              <a:t>azureml</a:t>
            </a:r>
            <a:r>
              <a:rPr lang="en-US" sz="900" b="0" i="0" kern="1200">
                <a:solidFill>
                  <a:schemeClr val="tx1"/>
                </a:solidFill>
                <a:effectLst/>
                <a:latin typeface="Segoe UI Light" pitchFamily="34" charset="0"/>
                <a:ea typeface="+mn-ea"/>
                <a:cs typeface="+mn-cs"/>
              </a:rPr>
              <a:t> SDK and other necessary packages.</a:t>
            </a:r>
          </a:p>
          <a:p>
            <a:endParaRPr lang="en-US" sz="900" b="0" i="0" kern="1200">
              <a:solidFill>
                <a:schemeClr val="tx1"/>
              </a:solidFill>
              <a:effectLst/>
              <a:latin typeface="Segoe UI Light" pitchFamily="34" charset="0"/>
              <a:ea typeface="+mn-ea"/>
              <a:cs typeface="+mn-cs"/>
            </a:endParaRPr>
          </a:p>
          <a:p>
            <a:r>
              <a:rPr lang="it-IT" sz="900" b="0" i="0" kern="1200">
                <a:solidFill>
                  <a:schemeClr val="tx1"/>
                </a:solidFill>
                <a:effectLst/>
                <a:latin typeface="Segoe UI Light" pitchFamily="34" charset="0"/>
                <a:ea typeface="+mn-ea"/>
                <a:cs typeface="+mn-cs"/>
              </a:rPr>
              <a:t>Demo: M03_L02_Demo01_Load_Data_Train_Model</a:t>
            </a:r>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9945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55447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err="1">
                <a:solidFill>
                  <a:schemeClr val="tx1"/>
                </a:solidFill>
                <a:effectLst/>
                <a:latin typeface="Segoe UI Light" pitchFamily="34" charset="0"/>
                <a:ea typeface="+mn-ea"/>
                <a:cs typeface="+mn-cs"/>
              </a:rPr>
              <a:t>write_config</a:t>
            </a:r>
            <a:r>
              <a:rPr lang="en-US" sz="900" b="0" i="0" kern="1200">
                <a:solidFill>
                  <a:schemeClr val="tx1"/>
                </a:solidFill>
                <a:effectLst/>
                <a:latin typeface="Segoe UI Light" pitchFamily="34" charset="0"/>
                <a:ea typeface="+mn-ea"/>
                <a:cs typeface="+mn-cs"/>
              </a:rPr>
              <a:t>()  saves the workspace configuration file in </a:t>
            </a:r>
            <a:r>
              <a:rPr lang="en-US" sz="900" b="0" i="0" kern="1200" err="1">
                <a:solidFill>
                  <a:schemeClr val="tx1"/>
                </a:solidFill>
                <a:effectLst/>
                <a:latin typeface="Segoe UI Light" pitchFamily="34" charset="0"/>
                <a:ea typeface="+mn-ea"/>
                <a:cs typeface="+mn-cs"/>
              </a:rPr>
              <a:t>aml_config</a:t>
            </a:r>
            <a:r>
              <a:rPr lang="en-US" sz="900" b="0" i="0" kern="1200">
                <a:solidFill>
                  <a:schemeClr val="tx1"/>
                </a:solidFill>
                <a:effectLst/>
                <a:latin typeface="Segoe UI Light" pitchFamily="34" charset="0"/>
                <a:ea typeface="+mn-ea"/>
                <a:cs typeface="+mn-cs"/>
              </a:rPr>
              <a:t>/</a:t>
            </a:r>
            <a:r>
              <a:rPr lang="en-US" sz="900" b="0" i="0" kern="1200" err="1">
                <a:solidFill>
                  <a:schemeClr val="tx1"/>
                </a:solidFill>
                <a:effectLst/>
                <a:latin typeface="Segoe UI Light" pitchFamily="34" charset="0"/>
                <a:ea typeface="+mn-ea"/>
                <a:cs typeface="+mn-cs"/>
              </a:rPr>
              <a:t>config.json</a:t>
            </a:r>
            <a:r>
              <a:rPr lang="en-US" sz="900" b="0" i="0" kern="1200">
                <a:solidFill>
                  <a:schemeClr val="tx1"/>
                </a:solidFill>
                <a:effectLst/>
                <a:latin typeface="Segoe UI Light" pitchFamily="34" charset="0"/>
                <a:ea typeface="+mn-ea"/>
                <a:cs typeface="+mn-cs"/>
              </a:rPr>
              <a:t>.</a:t>
            </a:r>
          </a:p>
          <a:p>
            <a:endParaRPr lang="en-US" sz="900" b="0" i="0" kern="1200">
              <a:solidFill>
                <a:schemeClr val="tx1"/>
              </a:solidFill>
              <a:effectLst/>
              <a:latin typeface="Segoe UI Light" pitchFamily="34" charset="0"/>
              <a:ea typeface="+mn-ea"/>
              <a:cs typeface="+mn-cs"/>
            </a:endParaRPr>
          </a:p>
          <a:p>
            <a:r>
              <a:rPr lang="it-IT" sz="900" b="0" i="0" kern="1200">
                <a:solidFill>
                  <a:schemeClr val="tx1"/>
                </a:solidFill>
                <a:effectLst/>
                <a:latin typeface="Segoe UI Light" pitchFamily="34" charset="0"/>
                <a:ea typeface="+mn-ea"/>
                <a:cs typeface="+mn-cs"/>
              </a:rPr>
              <a:t>Demo: M03_L02_Demo01_Load_Data_Train_Model</a:t>
            </a:r>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475019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i="1"/>
              <a:t>Datasets are not copies of your data. It is just a reference to the data and its location together with a copy of its metadata.</a:t>
            </a:r>
          </a:p>
          <a:p>
            <a:endParaRPr lang="en-US" sz="800" b="0" i="0" kern="1200">
              <a:solidFill>
                <a:schemeClr val="tx1"/>
              </a:solidFill>
              <a:effectLst/>
              <a:latin typeface="Segoe UI Light" pitchFamily="34" charset="0"/>
              <a:ea typeface="+mn-ea"/>
              <a:cs typeface="+mn-cs"/>
            </a:endParaRPr>
          </a:p>
          <a:p>
            <a:r>
              <a:rPr lang="en-US" sz="800" b="0" i="0" kern="1200">
                <a:solidFill>
                  <a:schemeClr val="tx1"/>
                </a:solidFill>
                <a:effectLst/>
                <a:latin typeface="Segoe UI Light" pitchFamily="34" charset="0"/>
                <a:ea typeface="+mn-ea"/>
                <a:cs typeface="+mn-cs"/>
              </a:rPr>
              <a:t>Reference: </a:t>
            </a:r>
            <a:r>
              <a:rPr lang="en-US">
                <a:hlinkClick r:id="rId3"/>
              </a:rPr>
              <a:t>Import data into the designer - Azure Machine Learning | Microsoft Docs</a:t>
            </a:r>
            <a:endParaRPr lang="en-US" sz="800" b="0" i="0" kern="1200">
              <a:solidFill>
                <a:schemeClr val="tx1"/>
              </a:solidFill>
              <a:effectLst/>
              <a:latin typeface="Segoe UI Light" pitchFamily="34" charset="0"/>
              <a:ea typeface="+mn-ea"/>
              <a:cs typeface="+mn-cs"/>
            </a:endParaRPr>
          </a:p>
          <a:p>
            <a:r>
              <a:rPr lang="it-IT" sz="800" b="0" i="0" kern="1200">
                <a:solidFill>
                  <a:schemeClr val="tx1"/>
                </a:solidFill>
                <a:effectLst/>
                <a:latin typeface="Segoe UI Light" pitchFamily="34" charset="0"/>
                <a:ea typeface="+mn-ea"/>
                <a:cs typeface="+mn-cs"/>
              </a:rPr>
              <a:t>Demo: M03_L02_Demo01_Load_Data_Train_Model</a:t>
            </a:r>
            <a:endParaRPr lang="en-US" sz="8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826579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i="0" dirty="0">
                <a:solidFill>
                  <a:srgbClr val="444444"/>
                </a:solidFill>
                <a:effectLst/>
                <a:latin typeface="system-ui"/>
              </a:rPr>
              <a:t>pandas</a:t>
            </a:r>
            <a:r>
              <a:rPr lang="en-US" b="0" i="0" dirty="0">
                <a:solidFill>
                  <a:srgbClr val="444444"/>
                </a:solidFill>
                <a:effectLst/>
                <a:latin typeface="system-ui"/>
              </a:rPr>
              <a:t> is a fast, powerful, flexible and easy to use open source data analysis and manipulation tool,</a:t>
            </a:r>
            <a:br>
              <a:rPr lang="en-US" dirty="0"/>
            </a:br>
            <a:r>
              <a:rPr lang="en-US" b="0" i="0" dirty="0">
                <a:solidFill>
                  <a:srgbClr val="444444"/>
                </a:solidFill>
                <a:effectLst/>
                <a:latin typeface="system-ui"/>
              </a:rPr>
              <a:t>built on top of the </a:t>
            </a:r>
            <a:r>
              <a:rPr lang="en-US" b="0" i="0" u="none" strike="noStrike" dirty="0">
                <a:solidFill>
                  <a:srgbClr val="130654"/>
                </a:solidFill>
                <a:effectLst/>
                <a:latin typeface="system-ui"/>
                <a:hlinkClick r:id="rId3"/>
              </a:rPr>
              <a:t>Python</a:t>
            </a:r>
            <a:r>
              <a:rPr lang="en-US" b="0" i="0" dirty="0">
                <a:solidFill>
                  <a:srgbClr val="444444"/>
                </a:solidFill>
                <a:effectLst/>
                <a:latin typeface="system-ui"/>
              </a:rPr>
              <a:t> programming language.</a:t>
            </a:r>
          </a:p>
          <a:p>
            <a:endParaRPr lang="en-US" sz="900" b="0" i="0" kern="1200" dirty="0">
              <a:solidFill>
                <a:srgbClr val="444444"/>
              </a:solidFill>
              <a:effectLst/>
              <a:latin typeface="system-ui"/>
              <a:ea typeface="+mn-ea"/>
              <a:cs typeface="+mn-cs"/>
            </a:endParaRPr>
          </a:p>
          <a:p>
            <a:r>
              <a:rPr lang="en-US" b="1" i="0" dirty="0" err="1">
                <a:solidFill>
                  <a:srgbClr val="333333"/>
                </a:solidFill>
                <a:effectLst/>
                <a:latin typeface="Open Sans" panose="020B0606030504020204" pitchFamily="34" charset="0"/>
              </a:rPr>
              <a:t>Numpy</a:t>
            </a:r>
            <a:r>
              <a:rPr lang="en-US" b="0" i="0" dirty="0">
                <a:solidFill>
                  <a:srgbClr val="333333"/>
                </a:solidFill>
                <a:effectLst/>
                <a:latin typeface="Open Sans" panose="020B0606030504020204" pitchFamily="34" charset="0"/>
              </a:rPr>
              <a:t> is a Python library provides mathematical, logical, shape manipulation, sorting , basic linear algebra, basic statistical operations, random simulation and a lot more.</a:t>
            </a:r>
          </a:p>
          <a:p>
            <a:endParaRPr lang="en-US" sz="900" b="0" i="0" kern="1200" dirty="0">
              <a:solidFill>
                <a:srgbClr val="333333"/>
              </a:solidFill>
              <a:effectLst/>
              <a:latin typeface="Open Sans" panose="020B0606030504020204" pitchFamily="34" charset="0"/>
              <a:ea typeface="+mn-ea"/>
              <a:cs typeface="+mn-cs"/>
            </a:endParaRPr>
          </a:p>
          <a:p>
            <a:r>
              <a:rPr lang="en-US" b="1" i="0" dirty="0">
                <a:solidFill>
                  <a:srgbClr val="333333"/>
                </a:solidFill>
                <a:effectLst/>
                <a:latin typeface="-apple-system"/>
              </a:rPr>
              <a:t>Matplotlib</a:t>
            </a:r>
            <a:r>
              <a:rPr lang="en-US" b="0" i="0" dirty="0">
                <a:solidFill>
                  <a:srgbClr val="333333"/>
                </a:solidFill>
                <a:effectLst/>
                <a:latin typeface="-apple-system"/>
              </a:rPr>
              <a:t> is a comprehensive library for creating static, animated, and interactive visualizations in Python.</a:t>
            </a:r>
          </a:p>
          <a:p>
            <a:endParaRPr lang="en-US" sz="900" b="0" i="0" kern="1200" dirty="0">
              <a:solidFill>
                <a:srgbClr val="333333"/>
              </a:solidFill>
              <a:effectLst/>
              <a:latin typeface="-apple-system"/>
              <a:ea typeface="+mn-ea"/>
              <a:cs typeface="+mn-cs"/>
            </a:endParaRPr>
          </a:p>
          <a:p>
            <a:endParaRPr lang="en-US" sz="900" b="0" i="0" kern="1200" dirty="0">
              <a:solidFill>
                <a:srgbClr val="444444"/>
              </a:solidFill>
              <a:effectLst/>
              <a:latin typeface="system-ui"/>
              <a:ea typeface="+mn-ea"/>
              <a:cs typeface="+mn-cs"/>
            </a:endParaRPr>
          </a:p>
          <a:p>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a:p>
            <a:r>
              <a:rPr lang="it-IT" sz="900" b="0" i="0" kern="1200" dirty="0">
                <a:solidFill>
                  <a:schemeClr val="tx1"/>
                </a:solidFill>
                <a:effectLst/>
                <a:latin typeface="Segoe UI Light" pitchFamily="34" charset="0"/>
                <a:ea typeface="+mn-ea"/>
                <a:cs typeface="+mn-cs"/>
              </a:rPr>
              <a:t>Demo: M03_L02_Demo01_Load_Data_Train_Model</a:t>
            </a:r>
          </a:p>
          <a:p>
            <a:r>
              <a:rPr lang="it-IT" sz="900" b="0" i="0" kern="1200" dirty="0">
                <a:solidFill>
                  <a:schemeClr val="tx1"/>
                </a:solidFill>
                <a:effectLst/>
                <a:latin typeface="Segoe UI Light" pitchFamily="34" charset="0"/>
                <a:ea typeface="+mn-ea"/>
                <a:cs typeface="+mn-cs"/>
              </a:rPr>
              <a:t>Lab: M03_L02_Lab01_Data_Preparation</a:t>
            </a:r>
            <a:endParaRPr lang="en-US" sz="900" b="0" i="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826579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a:p>
            <a:r>
              <a:rPr lang="it-IT" sz="900" b="0" i="0" u="none" strike="noStrike" kern="1200" dirty="0">
                <a:solidFill>
                  <a:schemeClr val="tx1"/>
                </a:solidFill>
                <a:effectLst/>
                <a:latin typeface="Segoe UI Light" pitchFamily="34" charset="0"/>
                <a:ea typeface="+mn-ea"/>
                <a:cs typeface="+mn-cs"/>
              </a:rPr>
              <a:t>Demo: M03_L02_Demo01_Load_Data_Train_Model</a:t>
            </a:r>
          </a:p>
          <a:p>
            <a:r>
              <a:rPr lang="it-IT" sz="900" b="0" i="0" u="none" strike="noStrike" kern="1200" dirty="0">
                <a:solidFill>
                  <a:schemeClr val="tx1"/>
                </a:solidFill>
                <a:effectLst/>
                <a:latin typeface="Segoe UI Light" pitchFamily="34" charset="0"/>
                <a:ea typeface="+mn-ea"/>
                <a:cs typeface="+mn-cs"/>
              </a:rPr>
              <a:t>Lab: M03_L02_Lab01_Data_Preparation</a:t>
            </a:r>
            <a:endParaRPr lang="en-US" sz="900" b="0" i="0" u="none" strike="noStrike" kern="1200" dirty="0">
              <a:solidFill>
                <a:schemeClr val="tx1"/>
              </a:solidFill>
              <a:effectLst/>
              <a:latin typeface="Segoe UI Light" pitchFamily="34" charset="0"/>
              <a:ea typeface="+mn-ea"/>
              <a:cs typeface="+mn-cs"/>
            </a:endParaRPr>
          </a:p>
          <a:p>
            <a:endParaRPr lang="en-US" sz="9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7216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Training a model and the remaining steps require a workspace.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Features are those columns of the dataset that are independent variables. The label column, is the dependent variable, which is the value that you want your </a:t>
            </a:r>
            <a:r>
              <a:rPr lang="en-US" sz="900" b="0" i="0" u="none" strike="noStrike" kern="1200" err="1">
                <a:solidFill>
                  <a:schemeClr val="tx1"/>
                </a:solidFill>
                <a:effectLst/>
                <a:latin typeface="Segoe UI Light" pitchFamily="34" charset="0"/>
                <a:ea typeface="+mn-ea"/>
                <a:cs typeface="+mn-cs"/>
              </a:rPr>
              <a:t>modle</a:t>
            </a:r>
            <a:r>
              <a:rPr lang="en-US" sz="900" b="0" i="0" u="none" strike="noStrike" kern="1200">
                <a:solidFill>
                  <a:schemeClr val="tx1"/>
                </a:solidFill>
                <a:effectLst/>
                <a:latin typeface="Segoe UI Light" pitchFamily="34" charset="0"/>
                <a:ea typeface="+mn-ea"/>
                <a:cs typeface="+mn-cs"/>
              </a:rPr>
              <a:t> to predict.</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Assuming that you opened the dataflow object as </a:t>
            </a:r>
            <a:r>
              <a:rPr lang="en-US" sz="900" b="0" i="0" u="none" strike="noStrike" kern="1200" err="1">
                <a:solidFill>
                  <a:schemeClr val="tx1"/>
                </a:solidFill>
                <a:effectLst/>
                <a:latin typeface="Segoe UI Light" pitchFamily="34" charset="0"/>
                <a:ea typeface="+mn-ea"/>
                <a:cs typeface="+mn-cs"/>
              </a:rPr>
              <a:t>dflow_cleaned</a:t>
            </a:r>
            <a:r>
              <a:rPr lang="en-US" sz="900" b="0" i="0" u="none" strike="noStrike" kern="1200">
                <a:solidFill>
                  <a:schemeClr val="tx1"/>
                </a:solidFill>
                <a:effectLst/>
                <a:latin typeface="Segoe UI Light" pitchFamily="34" charset="0"/>
                <a:ea typeface="+mn-ea"/>
                <a:cs typeface="+mn-cs"/>
              </a:rPr>
              <a:t>, you can use the following sample code to specify features and the label:</a:t>
            </a:r>
          </a:p>
          <a:p>
            <a:r>
              <a:rPr lang="en-US" sz="900" b="0" i="0" u="none" strike="noStrike" kern="1200" err="1">
                <a:solidFill>
                  <a:schemeClr val="tx1"/>
                </a:solidFill>
                <a:effectLst/>
                <a:latin typeface="Segoe UI Light" pitchFamily="34" charset="0"/>
                <a:ea typeface="+mn-ea"/>
                <a:cs typeface="+mn-cs"/>
              </a:rPr>
              <a:t>X_Features</a:t>
            </a:r>
            <a:r>
              <a:rPr lang="en-US" sz="900" b="0" i="0" u="none" strike="noStrike" kern="1200">
                <a:solidFill>
                  <a:schemeClr val="tx1"/>
                </a:solidFill>
                <a:effectLst/>
                <a:latin typeface="Segoe UI Light" pitchFamily="34" charset="0"/>
                <a:ea typeface="+mn-ea"/>
                <a:cs typeface="+mn-cs"/>
              </a:rPr>
              <a:t> = </a:t>
            </a:r>
            <a:r>
              <a:rPr lang="en-US" sz="900" b="0" i="0" u="none" strike="noStrike" kern="1200" err="1">
                <a:solidFill>
                  <a:schemeClr val="tx1"/>
                </a:solidFill>
                <a:effectLst/>
                <a:latin typeface="Segoe UI Light" pitchFamily="34" charset="0"/>
                <a:ea typeface="+mn-ea"/>
                <a:cs typeface="+mn-cs"/>
              </a:rPr>
              <a:t>dflow_cleaned.keep_columns</a:t>
            </a:r>
            <a:r>
              <a:rPr lang="en-US" sz="900" b="0" i="0" u="none" strike="noStrike" kern="1200">
                <a:solidFill>
                  <a:schemeClr val="tx1"/>
                </a:solidFill>
                <a:effectLst/>
                <a:latin typeface="Segoe UI Light" pitchFamily="34" charset="0"/>
                <a:ea typeface="+mn-ea"/>
                <a:cs typeface="+mn-cs"/>
              </a:rPr>
              <a:t>([‘col1’, ‘col2’, …])</a:t>
            </a:r>
          </a:p>
          <a:p>
            <a:r>
              <a:rPr lang="en-US" sz="900" b="0" i="0" u="none" strike="noStrike" kern="1200" err="1">
                <a:solidFill>
                  <a:schemeClr val="tx1"/>
                </a:solidFill>
                <a:effectLst/>
                <a:latin typeface="Segoe UI Light" pitchFamily="34" charset="0"/>
                <a:ea typeface="+mn-ea"/>
                <a:cs typeface="+mn-cs"/>
              </a:rPr>
              <a:t>Y_Label</a:t>
            </a:r>
            <a:r>
              <a:rPr lang="en-US" sz="900" b="0" i="0" u="none" strike="noStrike" kern="1200">
                <a:solidFill>
                  <a:schemeClr val="tx1"/>
                </a:solidFill>
                <a:effectLst/>
                <a:latin typeface="Segoe UI Light" pitchFamily="34" charset="0"/>
                <a:ea typeface="+mn-ea"/>
                <a:cs typeface="+mn-cs"/>
              </a:rPr>
              <a:t> = </a:t>
            </a:r>
            <a:r>
              <a:rPr lang="en-US" sz="900" b="0" i="0" u="none" strike="noStrike" kern="1200" err="1">
                <a:solidFill>
                  <a:schemeClr val="tx1"/>
                </a:solidFill>
                <a:effectLst/>
                <a:latin typeface="Segoe UI Light" pitchFamily="34" charset="0"/>
                <a:ea typeface="+mn-ea"/>
                <a:cs typeface="+mn-cs"/>
              </a:rPr>
              <a:t>dflow_cleaned.keep_columns</a:t>
            </a:r>
            <a:r>
              <a:rPr lang="en-US" sz="900" b="0" i="0" u="none" strike="noStrike" kern="1200">
                <a:solidFill>
                  <a:schemeClr val="tx1"/>
                </a:solidFill>
                <a:effectLst/>
                <a:latin typeface="Segoe UI Light" pitchFamily="34" charset="0"/>
                <a:ea typeface="+mn-ea"/>
                <a:cs typeface="+mn-cs"/>
              </a:rPr>
              <a:t>([‘</a:t>
            </a:r>
            <a:r>
              <a:rPr lang="en-US" sz="900" b="0" i="0" u="none" strike="noStrike" kern="1200" err="1">
                <a:solidFill>
                  <a:schemeClr val="tx1"/>
                </a:solidFill>
                <a:effectLst/>
                <a:latin typeface="Segoe UI Light" pitchFamily="34" charset="0"/>
                <a:ea typeface="+mn-ea"/>
                <a:cs typeface="+mn-cs"/>
              </a:rPr>
              <a:t>label_col</a:t>
            </a:r>
            <a:r>
              <a:rPr lang="en-US" sz="900" b="0" i="0" u="none" strike="noStrike" kern="1200">
                <a:solidFill>
                  <a:schemeClr val="tx1"/>
                </a:solidFill>
                <a:effectLst/>
                <a:latin typeface="Segoe UI Light" pitchFamily="34" charset="0"/>
                <a:ea typeface="+mn-ea"/>
                <a:cs typeface="+mn-cs"/>
              </a:rPr>
              <a:t>’])</a:t>
            </a:r>
          </a:p>
          <a:p>
            <a:endParaRPr lang="en-US" sz="900" b="0" i="0" u="none" strike="noStrike" kern="1200">
              <a:solidFill>
                <a:schemeClr val="tx1"/>
              </a:solidFill>
              <a:effectLst/>
              <a:latin typeface="Segoe UI Light" pitchFamily="34" charset="0"/>
              <a:ea typeface="+mn-ea"/>
              <a:cs typeface="+mn-cs"/>
            </a:endParaRPr>
          </a:p>
          <a:p>
            <a:r>
              <a:rPr lang="it-IT" sz="900" b="0" i="0" u="none" strike="noStrike" kern="1200">
                <a:solidFill>
                  <a:schemeClr val="tx1"/>
                </a:solidFill>
                <a:effectLst/>
                <a:latin typeface="Segoe UI Light" pitchFamily="34" charset="0"/>
                <a:ea typeface="+mn-ea"/>
                <a:cs typeface="+mn-cs"/>
              </a:rPr>
              <a:t>Demo: M03_L02_Demo01_Load_Data_Train_Model</a:t>
            </a:r>
          </a:p>
          <a:p>
            <a:r>
              <a:rPr lang="it-IT" sz="900" b="0" i="0" u="none" strike="noStrike" kern="1200">
                <a:solidFill>
                  <a:schemeClr val="tx1"/>
                </a:solidFill>
                <a:effectLst/>
                <a:latin typeface="Segoe UI Light" pitchFamily="34" charset="0"/>
                <a:ea typeface="+mn-ea"/>
                <a:cs typeface="+mn-cs"/>
              </a:rPr>
              <a:t>Lab: M03_L02_Lab01_Data_Preparation</a:t>
            </a:r>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77555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Automated Machine learning iterates through various algorithms and hyper-parameter values to find a model that has the best fit, taking into account the settings specified for training and the experiment.</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You can view the progress of </a:t>
            </a:r>
            <a:r>
              <a:rPr lang="en-US" sz="900" b="0" i="0" u="none" strike="noStrike" kern="1200" err="1">
                <a:solidFill>
                  <a:schemeClr val="tx1"/>
                </a:solidFill>
                <a:effectLst/>
                <a:latin typeface="Segoe UI Light" pitchFamily="34" charset="0"/>
                <a:ea typeface="+mn-ea"/>
                <a:cs typeface="+mn-cs"/>
              </a:rPr>
              <a:t>AutoML</a:t>
            </a:r>
            <a:r>
              <a:rPr lang="en-US" sz="900" b="0" i="0" u="none" strike="noStrike" kern="1200">
                <a:solidFill>
                  <a:schemeClr val="tx1"/>
                </a:solidFill>
                <a:effectLst/>
                <a:latin typeface="Segoe UI Light" pitchFamily="34" charset="0"/>
                <a:ea typeface="+mn-ea"/>
                <a:cs typeface="+mn-cs"/>
              </a:rPr>
              <a:t>. After getting the best run and fitted model, you can test the accuracy of the fitted model by using the test dataset to get the predicted values and comparing them with the values of the actual test labels. You can also do this graphically by plotting predicted and actual values against one of the important features.</a:t>
            </a: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Demo: M03_L02_Demo01_Load_Data_Train_Model</a:t>
            </a:r>
          </a:p>
          <a:p>
            <a:r>
              <a:rPr lang="en-US" sz="900" b="0" i="0" u="none" strike="noStrike" kern="1200">
                <a:solidFill>
                  <a:schemeClr val="tx1"/>
                </a:solidFill>
                <a:effectLst/>
                <a:latin typeface="Segoe UI Light" pitchFamily="34" charset="0"/>
                <a:ea typeface="+mn-ea"/>
                <a:cs typeface="+mn-cs"/>
              </a:rPr>
              <a:t>Lab: M03_L02_Lab02_Regression_using_Automated_Machine_Learning</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Users with limited or no coding experience can use Azure ML studio.</a:t>
            </a:r>
          </a:p>
          <a:p>
            <a:r>
              <a:rPr lang="en-US" sz="900" b="0" i="0" u="none" strike="noStrike" kern="1200">
                <a:solidFill>
                  <a:schemeClr val="tx1"/>
                </a:solidFill>
                <a:effectLst/>
                <a:latin typeface="Segoe UI Light" pitchFamily="34" charset="0"/>
                <a:ea typeface="+mn-ea"/>
                <a:cs typeface="+mn-cs"/>
              </a:rPr>
              <a:t>Users with programming experience can use Azure ML Python SDK.</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With Python SDK, </a:t>
            </a:r>
            <a:r>
              <a:rPr lang="en-US" sz="900" b="0" i="0" u="none" strike="noStrike" kern="1200" err="1">
                <a:solidFill>
                  <a:schemeClr val="tx1"/>
                </a:solidFill>
                <a:effectLst/>
                <a:latin typeface="Segoe UI Light" pitchFamily="34" charset="0"/>
                <a:ea typeface="+mn-ea"/>
                <a:cs typeface="+mn-cs"/>
              </a:rPr>
              <a:t>AutoML</a:t>
            </a:r>
            <a:r>
              <a:rPr lang="en-US" sz="900" b="0" i="0" u="none" strike="noStrike" kern="1200">
                <a:solidFill>
                  <a:schemeClr val="tx1"/>
                </a:solidFill>
                <a:effectLst/>
                <a:latin typeface="Segoe UI Light" pitchFamily="34" charset="0"/>
                <a:ea typeface="+mn-ea"/>
                <a:cs typeface="+mn-cs"/>
              </a:rPr>
              <a:t> runs can be launched on a local machine or a remote compute such as  Azure Databricks cluster or Azure ML compute cluster.</a:t>
            </a:r>
          </a:p>
          <a:p>
            <a:r>
              <a:rPr lang="en-US" sz="900" b="0" i="0" u="none" strike="noStrike" kern="1200">
                <a:solidFill>
                  <a:schemeClr val="tx1"/>
                </a:solidFill>
                <a:effectLst/>
                <a:latin typeface="Segoe UI Light" pitchFamily="34" charset="0"/>
                <a:ea typeface="+mn-ea"/>
                <a:cs typeface="+mn-cs"/>
              </a:rPr>
              <a:t>A Dataset can be created from a local file, a datastore, Azure open dataset or a URL.</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Azure Blob Storage, Azure File Share, Azure Data Lake Storage and Azure SQL Database are among available options for storing the training dataset in the cloud.</a:t>
            </a: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Cluster distance featurization is used when all numeric columns are used when training a k-means clustering model. It creates one new numeric feature per cluster that contains the distance between the centroid of the cluster and each sample.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Word embedding is used to </a:t>
            </a:r>
            <a:r>
              <a:rPr lang="en-US" sz="900" b="0" i="0" u="none" strike="noStrike" kern="1200" err="1">
                <a:solidFill>
                  <a:schemeClr val="tx1"/>
                </a:solidFill>
                <a:effectLst/>
                <a:latin typeface="Segoe UI Light" pitchFamily="34" charset="0"/>
                <a:ea typeface="+mn-ea"/>
                <a:cs typeface="+mn-cs"/>
              </a:rPr>
              <a:t>featurize</a:t>
            </a:r>
            <a:r>
              <a:rPr lang="en-US" sz="900" b="0" i="0" u="none" strike="noStrike" kern="1200">
                <a:solidFill>
                  <a:schemeClr val="tx1"/>
                </a:solidFill>
                <a:effectLst/>
                <a:latin typeface="Segoe UI Light" pitchFamily="34" charset="0"/>
                <a:ea typeface="+mn-ea"/>
                <a:cs typeface="+mn-cs"/>
              </a:rPr>
              <a:t> text. It converts vectors of text tokens </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61420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0" i="0">
                <a:solidFill>
                  <a:srgbClr val="0101FD"/>
                </a:solidFill>
                <a:effectLst/>
                <a:latin typeface="SFMono-Regular"/>
              </a:rPr>
              <a:t>from</a:t>
            </a:r>
            <a:r>
              <a:rPr lang="en-US" b="0" i="0">
                <a:solidFill>
                  <a:srgbClr val="171717"/>
                </a:solidFill>
                <a:effectLst/>
                <a:latin typeface="SFMono-Regular"/>
              </a:rPr>
              <a:t> </a:t>
            </a:r>
            <a:r>
              <a:rPr lang="en-US" b="0" i="0" err="1">
                <a:solidFill>
                  <a:srgbClr val="171717"/>
                </a:solidFill>
                <a:effectLst/>
                <a:latin typeface="SFMono-Regular"/>
              </a:rPr>
              <a:t>azureml.train.automl</a:t>
            </a:r>
            <a:r>
              <a:rPr lang="en-US" b="0" i="0">
                <a:solidFill>
                  <a:srgbClr val="171717"/>
                </a:solidFill>
                <a:effectLst/>
                <a:latin typeface="SFMono-Regular"/>
              </a:rPr>
              <a:t> </a:t>
            </a:r>
            <a:r>
              <a:rPr lang="en-US" b="0" i="0">
                <a:solidFill>
                  <a:srgbClr val="0101FD"/>
                </a:solidFill>
                <a:effectLst/>
                <a:latin typeface="SFMono-Regular"/>
              </a:rPr>
              <a:t>import</a:t>
            </a:r>
            <a:r>
              <a:rPr lang="en-US" b="0" i="0">
                <a:solidFill>
                  <a:srgbClr val="171717"/>
                </a:solidFill>
                <a:effectLst/>
                <a:latin typeface="SFMono-Regular"/>
              </a:rPr>
              <a:t> </a:t>
            </a:r>
            <a:r>
              <a:rPr lang="en-US" b="0" i="0" err="1">
                <a:solidFill>
                  <a:srgbClr val="171717"/>
                </a:solidFill>
                <a:effectLst/>
                <a:latin typeface="SFMono-Regular"/>
              </a:rPr>
              <a:t>AutoMLConfig</a:t>
            </a:r>
            <a:endParaRPr lang="en-US" b="0" i="0">
              <a:solidFill>
                <a:srgbClr val="171717"/>
              </a:solidFill>
              <a:effectLst/>
              <a:latin typeface="SFMono-Regular"/>
            </a:endParaRPr>
          </a:p>
          <a:p>
            <a:endParaRPr lang="en-US" sz="900" b="0" i="0" u="none" strike="noStrike" kern="1200">
              <a:solidFill>
                <a:srgbClr val="171717"/>
              </a:solidFill>
              <a:effectLst/>
              <a:latin typeface="SFMono-Regular"/>
              <a:ea typeface="+mn-ea"/>
              <a:cs typeface="+mn-cs"/>
            </a:endParaRPr>
          </a:p>
          <a:p>
            <a:r>
              <a:rPr lang="en-US" sz="900" b="0" i="0" u="none" strike="noStrike" kern="1200">
                <a:solidFill>
                  <a:srgbClr val="171717"/>
                </a:solidFill>
                <a:effectLst/>
                <a:latin typeface="SFMono-Regular"/>
                <a:ea typeface="+mn-ea"/>
                <a:cs typeface="+mn-cs"/>
              </a:rPr>
              <a:t>For a complete list of </a:t>
            </a:r>
            <a:r>
              <a:rPr lang="en-US" sz="900" b="0" i="0" u="none" strike="noStrike" kern="1200" err="1">
                <a:solidFill>
                  <a:srgbClr val="171717"/>
                </a:solidFill>
                <a:effectLst/>
                <a:latin typeface="SFMono-Regular"/>
                <a:ea typeface="+mn-ea"/>
                <a:cs typeface="+mn-cs"/>
              </a:rPr>
              <a:t>AutoMLConfig</a:t>
            </a:r>
            <a:r>
              <a:rPr lang="en-US" sz="900" b="0" i="0" u="none" strike="noStrike" kern="1200">
                <a:solidFill>
                  <a:srgbClr val="171717"/>
                </a:solidFill>
                <a:effectLst/>
                <a:latin typeface="SFMono-Regular"/>
                <a:ea typeface="+mn-ea"/>
                <a:cs typeface="+mn-cs"/>
              </a:rPr>
              <a:t> options go to </a:t>
            </a:r>
            <a:r>
              <a:rPr lang="en-US" err="1">
                <a:hlinkClick r:id="rId3"/>
              </a:rPr>
              <a:t>azureml.train.automl.automlconfig.AutoMLConfig</a:t>
            </a:r>
            <a:r>
              <a:rPr lang="en-US">
                <a:hlinkClick r:id="rId3"/>
              </a:rPr>
              <a:t> class - Azure Machine Learning Python | Microsoft Docs</a:t>
            </a:r>
            <a:endParaRPr lang="en-US"/>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6132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The training package to load depends on your choice of algorithm.</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Use the following URLs for more detail on selected models:</a:t>
            </a:r>
          </a:p>
          <a:p>
            <a:r>
              <a:rPr lang="en-US" sz="900" b="0" i="0" u="none" strike="noStrike" kern="1200">
                <a:solidFill>
                  <a:schemeClr val="tx1"/>
                </a:solidFill>
                <a:effectLst/>
                <a:latin typeface="Segoe UI Light" pitchFamily="34" charset="0"/>
                <a:ea typeface="+mn-ea"/>
                <a:cs typeface="+mn-cs"/>
              </a:rPr>
              <a:t>https://scikit-learn.org/stable/modules/classes.html#module-sklearn.linear_model</a:t>
            </a:r>
          </a:p>
          <a:p>
            <a:r>
              <a:rPr lang="en-US" sz="900" b="0" i="0" u="none" strike="noStrike" kern="1200">
                <a:solidFill>
                  <a:schemeClr val="tx1"/>
                </a:solidFill>
                <a:effectLst/>
                <a:latin typeface="Segoe UI Light" pitchFamily="34" charset="0"/>
                <a:ea typeface="+mn-ea"/>
                <a:cs typeface="+mn-cs"/>
              </a:rPr>
              <a:t>https://scikit-learn.org/stable/modules/classes.html#module-sklearn.ensemble</a:t>
            </a:r>
          </a:p>
          <a:p>
            <a:r>
              <a:rPr lang="en-US" sz="900" b="0" i="0" u="none" strike="noStrike" kern="1200">
                <a:solidFill>
                  <a:schemeClr val="tx1"/>
                </a:solidFill>
                <a:effectLst/>
                <a:latin typeface="Segoe UI Light" pitchFamily="34" charset="0"/>
                <a:ea typeface="+mn-ea"/>
                <a:cs typeface="+mn-cs"/>
              </a:rPr>
              <a:t>https://scikit-learn.org/stable/modules/classes.html#module-sklearn.tree</a:t>
            </a: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Demo: M03_L02_Demo01_Load_Data_Train_Model</a:t>
            </a:r>
          </a:p>
          <a:p>
            <a:r>
              <a:rPr lang="en-US" sz="900" b="0" i="0" u="none" strike="noStrike" kern="1200">
                <a:solidFill>
                  <a:schemeClr val="tx1"/>
                </a:solidFill>
                <a:effectLst/>
                <a:latin typeface="Segoe UI Light" pitchFamily="34" charset="0"/>
                <a:ea typeface="+mn-ea"/>
                <a:cs typeface="+mn-cs"/>
              </a:rPr>
              <a:t>Lab: M03_L02_Lab03_Train_and_Test_a_Regression_Model_Using_ElasticNet</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865103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An experiment is like a container that contains multiple runs of a model (also called trials), allowing you to organize multiple runs under a single name. Defining an experiment allows you to enable logging.</a:t>
            </a:r>
          </a:p>
          <a:p>
            <a:r>
              <a:rPr lang="en-US" sz="900" b="0" i="0" u="none" strike="noStrike" kern="1200">
                <a:solidFill>
                  <a:schemeClr val="tx1"/>
                </a:solidFill>
                <a:effectLst/>
                <a:latin typeface="Segoe UI Light" pitchFamily="34" charset="0"/>
                <a:ea typeface="+mn-ea"/>
                <a:cs typeface="+mn-cs"/>
              </a:rPr>
              <a:t>Logging can be enabled in different ways during training, image creation, model deployment, etc.</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err="1">
                <a:solidFill>
                  <a:schemeClr val="tx1"/>
                </a:solidFill>
                <a:effectLst/>
                <a:latin typeface="Segoe UI Light" pitchFamily="34" charset="0"/>
                <a:ea typeface="+mn-ea"/>
                <a:cs typeface="+mn-cs"/>
              </a:rPr>
              <a:t>start_logging</a:t>
            </a:r>
            <a:r>
              <a:rPr lang="en-US" sz="900" b="0" i="0" u="none" strike="noStrike" kern="1200">
                <a:solidFill>
                  <a:schemeClr val="tx1"/>
                </a:solidFill>
                <a:effectLst/>
                <a:latin typeface="Segoe UI Light" pitchFamily="34" charset="0"/>
                <a:ea typeface="+mn-ea"/>
                <a:cs typeface="+mn-cs"/>
              </a:rPr>
              <a:t>() is one of the ways logging can be enabled for an experiment. This logs data to your workspace in Azure.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Another method that starts logging locally is setting “</a:t>
            </a:r>
            <a:r>
              <a:rPr lang="en-US" sz="900" b="0" i="0" u="none" strike="noStrike" kern="1200" err="1">
                <a:solidFill>
                  <a:schemeClr val="tx1"/>
                </a:solidFill>
                <a:effectLst/>
                <a:latin typeface="Segoe UI Light" pitchFamily="34" charset="0"/>
                <a:ea typeface="+mn-ea"/>
                <a:cs typeface="+mn-cs"/>
              </a:rPr>
              <a:t>show_output</a:t>
            </a:r>
            <a:r>
              <a:rPr lang="en-US" sz="900" b="0" i="0" u="none" strike="noStrike" kern="1200">
                <a:solidFill>
                  <a:schemeClr val="tx1"/>
                </a:solidFill>
                <a:effectLst/>
                <a:latin typeface="Segoe UI Light" pitchFamily="34" charset="0"/>
                <a:ea typeface="+mn-ea"/>
                <a:cs typeface="+mn-cs"/>
              </a:rPr>
              <a:t>=True” when waiting for completion. Examples:</a:t>
            </a:r>
          </a:p>
          <a:p>
            <a:r>
              <a:rPr lang="en-US" sz="900" b="0" i="0" u="none" strike="noStrike" kern="1200" err="1">
                <a:solidFill>
                  <a:schemeClr val="tx1"/>
                </a:solidFill>
                <a:effectLst/>
                <a:latin typeface="Segoe UI Light" pitchFamily="34" charset="0"/>
                <a:ea typeface="+mn-ea"/>
                <a:cs typeface="+mn-cs"/>
              </a:rPr>
              <a:t>run.wait_for_completion</a:t>
            </a:r>
            <a:r>
              <a:rPr lang="en-US" sz="900" b="0" i="0" u="none" strike="noStrike" kern="1200">
                <a:solidFill>
                  <a:schemeClr val="tx1"/>
                </a:solidFill>
                <a:effectLst/>
                <a:latin typeface="Segoe UI Light" pitchFamily="34" charset="0"/>
                <a:ea typeface="+mn-ea"/>
                <a:cs typeface="+mn-cs"/>
              </a:rPr>
              <a:t>(</a:t>
            </a:r>
            <a:r>
              <a:rPr lang="en-US" sz="900" b="0" i="0" u="none" strike="noStrike" kern="1200" err="1">
                <a:solidFill>
                  <a:schemeClr val="tx1"/>
                </a:solidFill>
                <a:effectLst/>
                <a:latin typeface="Segoe UI Light" pitchFamily="34" charset="0"/>
                <a:ea typeface="+mn-ea"/>
                <a:cs typeface="+mn-cs"/>
              </a:rPr>
              <a:t>show_output</a:t>
            </a:r>
            <a:r>
              <a:rPr lang="en-US" sz="900" b="0" i="0" u="none" strike="noStrike" kern="1200">
                <a:solidFill>
                  <a:schemeClr val="tx1"/>
                </a:solidFill>
                <a:effectLst/>
                <a:latin typeface="Segoe UI Light" pitchFamily="34" charset="0"/>
                <a:ea typeface="+mn-ea"/>
                <a:cs typeface="+mn-cs"/>
              </a:rPr>
              <a:t>=True)</a:t>
            </a:r>
          </a:p>
          <a:p>
            <a:r>
              <a:rPr lang="en-US" sz="900" b="0" i="0" u="none" strike="noStrike" kern="1200" err="1">
                <a:solidFill>
                  <a:schemeClr val="tx1"/>
                </a:solidFill>
                <a:effectLst/>
                <a:latin typeface="Segoe UI Light" pitchFamily="34" charset="0"/>
                <a:ea typeface="+mn-ea"/>
                <a:cs typeface="+mn-cs"/>
              </a:rPr>
              <a:t>compute.wait_for_completion</a:t>
            </a:r>
            <a:r>
              <a:rPr lang="en-US" sz="900" b="0" i="0" u="none" strike="noStrike" kern="1200">
                <a:solidFill>
                  <a:schemeClr val="tx1"/>
                </a:solidFill>
                <a:effectLst/>
                <a:latin typeface="Segoe UI Light" pitchFamily="34" charset="0"/>
                <a:ea typeface="+mn-ea"/>
                <a:cs typeface="+mn-cs"/>
              </a:rPr>
              <a:t>(</a:t>
            </a:r>
            <a:r>
              <a:rPr lang="en-US" sz="900" b="0" i="0" u="none" strike="noStrike" kern="1200" err="1">
                <a:solidFill>
                  <a:schemeClr val="tx1"/>
                </a:solidFill>
                <a:effectLst/>
                <a:latin typeface="Segoe UI Light" pitchFamily="34" charset="0"/>
                <a:ea typeface="+mn-ea"/>
                <a:cs typeface="+mn-cs"/>
              </a:rPr>
              <a:t>show_output</a:t>
            </a:r>
            <a:r>
              <a:rPr lang="en-US" sz="900" b="0" i="0" u="none" strike="noStrike" kern="1200">
                <a:solidFill>
                  <a:schemeClr val="tx1"/>
                </a:solidFill>
                <a:effectLst/>
                <a:latin typeface="Segoe UI Light" pitchFamily="34" charset="0"/>
                <a:ea typeface="+mn-ea"/>
                <a:cs typeface="+mn-cs"/>
              </a:rPr>
              <a:t>=True)</a:t>
            </a:r>
          </a:p>
          <a:p>
            <a:r>
              <a:rPr lang="en-US" sz="900" b="0" i="0" u="none" strike="noStrike" kern="1200" err="1">
                <a:solidFill>
                  <a:schemeClr val="tx1"/>
                </a:solidFill>
                <a:effectLst/>
                <a:latin typeface="Segoe UI Light" pitchFamily="34" charset="0"/>
                <a:ea typeface="+mn-ea"/>
                <a:cs typeface="+mn-cs"/>
              </a:rPr>
              <a:t>service.wait_for_deployment</a:t>
            </a:r>
            <a:r>
              <a:rPr lang="en-US" sz="900" b="0" i="0" u="none" strike="noStrike" kern="1200">
                <a:solidFill>
                  <a:schemeClr val="tx1"/>
                </a:solidFill>
                <a:effectLst/>
                <a:latin typeface="Segoe UI Light" pitchFamily="34" charset="0"/>
                <a:ea typeface="+mn-ea"/>
                <a:cs typeface="+mn-cs"/>
              </a:rPr>
              <a:t>(</a:t>
            </a:r>
            <a:r>
              <a:rPr lang="en-US" sz="900" b="0" i="0" u="none" strike="noStrike" kern="1200" err="1">
                <a:solidFill>
                  <a:schemeClr val="tx1"/>
                </a:solidFill>
                <a:effectLst/>
                <a:latin typeface="Segoe UI Light" pitchFamily="34" charset="0"/>
                <a:ea typeface="+mn-ea"/>
                <a:cs typeface="+mn-cs"/>
              </a:rPr>
              <a:t>show_output</a:t>
            </a:r>
            <a:r>
              <a:rPr lang="en-US" sz="900" b="0" i="0" u="none" strike="noStrike" kern="1200">
                <a:solidFill>
                  <a:schemeClr val="tx1"/>
                </a:solidFill>
                <a:effectLst/>
                <a:latin typeface="Segoe UI Light" pitchFamily="34" charset="0"/>
                <a:ea typeface="+mn-ea"/>
                <a:cs typeface="+mn-cs"/>
              </a:rPr>
              <a:t>=True)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Demo: M03_L02_Demo01_Load_Data_Train_Model</a:t>
            </a:r>
          </a:p>
          <a:p>
            <a:r>
              <a:rPr lang="en-US" sz="900" b="0" i="0" u="none" strike="noStrike" kern="1200">
                <a:solidFill>
                  <a:schemeClr val="tx1"/>
                </a:solidFill>
                <a:effectLst/>
                <a:latin typeface="Segoe UI Light" pitchFamily="34" charset="0"/>
                <a:ea typeface="+mn-ea"/>
                <a:cs typeface="+mn-cs"/>
              </a:rPr>
              <a:t>Lab: M03_L02_Lab03_Train_and_Test_a_Regression_Model_Using_ElasticNet</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0280474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0280474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0280474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87226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u="none" strike="noStrike" kern="1200">
                <a:solidFill>
                  <a:schemeClr val="tx1"/>
                </a:solidFill>
                <a:effectLst/>
                <a:latin typeface="Segoe UI Light" pitchFamily="34" charset="0"/>
                <a:ea typeface="+mn-ea"/>
                <a:cs typeface="+mn-cs"/>
              </a:rPr>
              <a:t>Example:</a:t>
            </a:r>
          </a:p>
          <a:p>
            <a:r>
              <a:rPr lang="en-US" sz="900" b="0" i="0" u="none" strike="noStrike" kern="1200">
                <a:solidFill>
                  <a:schemeClr val="tx1"/>
                </a:solidFill>
                <a:effectLst/>
                <a:latin typeface="Segoe UI Light" pitchFamily="34" charset="0"/>
                <a:ea typeface="+mn-ea"/>
                <a:cs typeface="+mn-cs"/>
              </a:rPr>
              <a:t>#define model</a:t>
            </a:r>
          </a:p>
          <a:p>
            <a:r>
              <a:rPr lang="en-US" sz="900" b="0" i="0" u="none" strike="noStrike" kern="1200">
                <a:solidFill>
                  <a:schemeClr val="tx1"/>
                </a:solidFill>
                <a:effectLst/>
                <a:latin typeface="Segoe UI Light" pitchFamily="34" charset="0"/>
                <a:ea typeface="+mn-ea"/>
                <a:cs typeface="+mn-cs"/>
              </a:rPr>
              <a:t>model = </a:t>
            </a:r>
            <a:r>
              <a:rPr lang="en-US" sz="900" b="0" i="0" u="none" strike="noStrike" kern="1200" err="1">
                <a:solidFill>
                  <a:schemeClr val="tx1"/>
                </a:solidFill>
                <a:effectLst/>
                <a:latin typeface="Segoe UI Light" pitchFamily="34" charset="0"/>
                <a:ea typeface="+mn-ea"/>
                <a:cs typeface="+mn-cs"/>
              </a:rPr>
              <a:t>LogisticRegression</a:t>
            </a:r>
            <a:r>
              <a:rPr lang="en-US" sz="900" b="0" i="0" u="none" strike="noStrike" kern="1200">
                <a:solidFill>
                  <a:schemeClr val="tx1"/>
                </a:solidFill>
                <a:effectLst/>
                <a:latin typeface="Segoe UI Light" pitchFamily="34" charset="0"/>
                <a:ea typeface="+mn-ea"/>
                <a:cs typeface="+mn-cs"/>
              </a:rPr>
              <a:t>()</a:t>
            </a:r>
          </a:p>
          <a:p>
            <a:r>
              <a:rPr lang="en-US" sz="900" b="0" i="0" u="none" strike="noStrike" kern="1200">
                <a:solidFill>
                  <a:schemeClr val="tx1"/>
                </a:solidFill>
                <a:effectLst/>
                <a:latin typeface="Segoe UI Light" pitchFamily="34" charset="0"/>
                <a:ea typeface="+mn-ea"/>
                <a:cs typeface="+mn-cs"/>
              </a:rPr>
              <a:t>#train model</a:t>
            </a:r>
          </a:p>
          <a:p>
            <a:r>
              <a:rPr lang="en-US" sz="900" b="0" i="0" u="none" strike="noStrike" kern="1200" err="1">
                <a:solidFill>
                  <a:schemeClr val="tx1"/>
                </a:solidFill>
                <a:effectLst/>
                <a:latin typeface="Segoe UI Light" pitchFamily="34" charset="0"/>
                <a:ea typeface="+mn-ea"/>
                <a:cs typeface="+mn-cs"/>
              </a:rPr>
              <a:t>Model.fit</a:t>
            </a:r>
            <a:r>
              <a:rPr lang="en-US" sz="900" b="0" i="0" u="none" strike="noStrike" kern="1200">
                <a:solidFill>
                  <a:schemeClr val="tx1"/>
                </a:solidFill>
                <a:effectLst/>
                <a:latin typeface="Segoe UI Light" pitchFamily="34" charset="0"/>
                <a:ea typeface="+mn-ea"/>
                <a:cs typeface="+mn-cs"/>
              </a:rPr>
              <a:t>(</a:t>
            </a:r>
            <a:r>
              <a:rPr lang="en-US" sz="900" b="0" i="0" u="none" strike="noStrike" kern="1200" err="1">
                <a:solidFill>
                  <a:schemeClr val="tx1"/>
                </a:solidFill>
                <a:effectLst/>
                <a:latin typeface="Segoe UI Light" pitchFamily="34" charset="0"/>
                <a:ea typeface="+mn-ea"/>
                <a:cs typeface="+mn-cs"/>
              </a:rPr>
              <a:t>X_train</a:t>
            </a:r>
            <a:r>
              <a:rPr lang="en-US" sz="900" b="0" i="0" u="none" strike="noStrike" kern="1200">
                <a:solidFill>
                  <a:schemeClr val="tx1"/>
                </a:solidFill>
                <a:effectLst/>
                <a:latin typeface="Segoe UI Light" pitchFamily="34" charset="0"/>
                <a:ea typeface="+mn-ea"/>
                <a:cs typeface="+mn-cs"/>
              </a:rPr>
              <a:t>, </a:t>
            </a:r>
            <a:r>
              <a:rPr lang="en-US" sz="900" b="0" i="0" u="none" strike="noStrike" kern="1200" err="1">
                <a:solidFill>
                  <a:schemeClr val="tx1"/>
                </a:solidFill>
                <a:effectLst/>
                <a:latin typeface="Segoe UI Light" pitchFamily="34" charset="0"/>
                <a:ea typeface="+mn-ea"/>
                <a:cs typeface="+mn-cs"/>
              </a:rPr>
              <a:t>Y_train</a:t>
            </a:r>
            <a:r>
              <a:rPr lang="en-US" sz="900" b="0" i="0" u="none" strike="noStrike" kern="1200">
                <a:solidFill>
                  <a:schemeClr val="tx1"/>
                </a:solidFill>
                <a:effectLst/>
                <a:latin typeface="Segoe UI Light" pitchFamily="34" charset="0"/>
                <a:ea typeface="+mn-ea"/>
                <a:cs typeface="+mn-cs"/>
              </a:rPr>
              <a:t>)</a:t>
            </a:r>
          </a:p>
          <a:p>
            <a:r>
              <a:rPr lang="en-US" sz="900" b="0" i="0" u="none" strike="noStrike" kern="1200">
                <a:solidFill>
                  <a:schemeClr val="tx1"/>
                </a:solidFill>
                <a:effectLst/>
                <a:latin typeface="Segoe UI Light" pitchFamily="34" charset="0"/>
                <a:ea typeface="+mn-ea"/>
                <a:cs typeface="+mn-cs"/>
              </a:rPr>
              <a:t>#define pickle file name, can specify full path</a:t>
            </a:r>
          </a:p>
          <a:p>
            <a:r>
              <a:rPr lang="en-US" sz="900" b="0" i="0" u="none" strike="noStrike" kern="1200" err="1">
                <a:solidFill>
                  <a:schemeClr val="tx1"/>
                </a:solidFill>
                <a:effectLst/>
                <a:latin typeface="Segoe UI Light" pitchFamily="34" charset="0"/>
                <a:ea typeface="+mn-ea"/>
                <a:cs typeface="+mn-cs"/>
              </a:rPr>
              <a:t>pkl_filename</a:t>
            </a:r>
            <a:r>
              <a:rPr lang="en-US" sz="900" b="0" i="0" u="none" strike="noStrike" kern="1200">
                <a:solidFill>
                  <a:schemeClr val="tx1"/>
                </a:solidFill>
                <a:effectLst/>
                <a:latin typeface="Segoe UI Light" pitchFamily="34" charset="0"/>
                <a:ea typeface="+mn-ea"/>
                <a:cs typeface="+mn-cs"/>
              </a:rPr>
              <a:t> = ‘</a:t>
            </a:r>
            <a:r>
              <a:rPr lang="en-US" sz="900" b="0" i="0" u="none" strike="noStrike" kern="1200" err="1">
                <a:solidFill>
                  <a:schemeClr val="tx1"/>
                </a:solidFill>
                <a:effectLst/>
                <a:latin typeface="Segoe UI Light" pitchFamily="34" charset="0"/>
                <a:ea typeface="+mn-ea"/>
                <a:cs typeface="+mn-cs"/>
              </a:rPr>
              <a:t>mymodel.pkl</a:t>
            </a:r>
            <a:r>
              <a:rPr lang="en-US" sz="900" b="0" i="0" u="none" strike="noStrike" kern="1200">
                <a:solidFill>
                  <a:schemeClr val="tx1"/>
                </a:solidFill>
                <a:effectLst/>
                <a:latin typeface="Segoe UI Light" pitchFamily="34" charset="0"/>
                <a:ea typeface="+mn-ea"/>
                <a:cs typeface="+mn-cs"/>
              </a:rPr>
              <a:t>’</a:t>
            </a:r>
          </a:p>
          <a:p>
            <a:r>
              <a:rPr lang="en-US" sz="900" b="0" i="0" u="none" strike="noStrike" kern="1200">
                <a:solidFill>
                  <a:schemeClr val="tx1"/>
                </a:solidFill>
                <a:effectLst/>
                <a:latin typeface="Segoe UI Light" pitchFamily="34" charset="0"/>
                <a:ea typeface="+mn-ea"/>
                <a:cs typeface="+mn-cs"/>
              </a:rPr>
              <a:t>#save model as pickle file</a:t>
            </a:r>
          </a:p>
          <a:p>
            <a:r>
              <a:rPr lang="en-US" sz="900" b="0" i="0" u="none" strike="noStrike" kern="1200">
                <a:solidFill>
                  <a:schemeClr val="tx1"/>
                </a:solidFill>
                <a:effectLst/>
                <a:latin typeface="Segoe UI Light" pitchFamily="34" charset="0"/>
                <a:ea typeface="+mn-ea"/>
                <a:cs typeface="+mn-cs"/>
              </a:rPr>
              <a:t>Import pickle</a:t>
            </a:r>
          </a:p>
          <a:p>
            <a:r>
              <a:rPr lang="en-US" sz="900" b="0" i="0" u="none" strike="noStrike" kern="1200" err="1">
                <a:solidFill>
                  <a:schemeClr val="tx1"/>
                </a:solidFill>
                <a:effectLst/>
                <a:latin typeface="Segoe UI Light" pitchFamily="34" charset="0"/>
                <a:ea typeface="+mn-ea"/>
                <a:cs typeface="+mn-cs"/>
              </a:rPr>
              <a:t>Pickle.dump</a:t>
            </a:r>
            <a:r>
              <a:rPr lang="en-US" sz="900" b="0" i="0" u="none" strike="noStrike" kern="1200">
                <a:solidFill>
                  <a:schemeClr val="tx1"/>
                </a:solidFill>
                <a:effectLst/>
                <a:latin typeface="Segoe UI Light" pitchFamily="34" charset="0"/>
                <a:ea typeface="+mn-ea"/>
                <a:cs typeface="+mn-cs"/>
              </a:rPr>
              <a:t>(model, </a:t>
            </a:r>
            <a:r>
              <a:rPr lang="en-US" sz="900" b="0" i="0" u="none" strike="noStrike" kern="1200" err="1">
                <a:solidFill>
                  <a:schemeClr val="tx1"/>
                </a:solidFill>
                <a:effectLst/>
                <a:latin typeface="Segoe UI Light" pitchFamily="34" charset="0"/>
                <a:ea typeface="+mn-ea"/>
                <a:cs typeface="+mn-cs"/>
              </a:rPr>
              <a:t>pkl_filename</a:t>
            </a:r>
            <a:r>
              <a:rPr lang="en-US" sz="900" b="0" i="0" u="none" strike="noStrike" kern="1200">
                <a:solidFill>
                  <a:schemeClr val="tx1"/>
                </a:solidFill>
                <a:effectLst/>
                <a:latin typeface="Segoe UI Light" pitchFamily="34" charset="0"/>
                <a:ea typeface="+mn-ea"/>
                <a:cs typeface="+mn-cs"/>
              </a:rPr>
              <a:t>) </a:t>
            </a:r>
          </a:p>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87226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u="none" strike="noStrike"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87226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it-IT" b="0" dirty="0"/>
              <a:t>M03_L02_Demo01_Load_Data_Train_Model.docx</a:t>
            </a:r>
            <a:endParaRPr lang="en-US" b="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6811526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it-IT" b="0"/>
              <a:t>M03_L02_Demo02_Load_Data_Train_Model_AutoML_GUI.docx</a:t>
            </a:r>
            <a:endParaRPr lang="en-US" b="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68115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70038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17749_M03_L02_Lab01.docx</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3916899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17749_M03_L02_Lab02.docx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5283035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17749_M03_L02_Lab03.docx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455234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Model selection and hyper-parameter tuning.</a:t>
            </a:r>
          </a:p>
          <a:p>
            <a:endParaRPr lang="en-US" baseline="0"/>
          </a:p>
          <a:p>
            <a:r>
              <a:rPr lang="en-US" baseline="0" err="1"/>
              <a:t>dataprep.auto_read_file</a:t>
            </a:r>
            <a:r>
              <a:rPr lang="en-US" baseline="0"/>
              <a:t>() automates importing of data by analyzing the files in the given folder. It then infers the file type, creates a dataflow object and includes operations needed to read and parse data.</a:t>
            </a:r>
          </a:p>
          <a:p>
            <a:endParaRPr lang="en-US" baseline="0"/>
          </a:p>
          <a:p>
            <a:r>
              <a:rPr lang="en-US" baseline="0" err="1"/>
              <a:t>get_profile</a:t>
            </a:r>
            <a:r>
              <a:rPr lang="en-US" baseline="0"/>
              <a:t>()</a:t>
            </a:r>
          </a:p>
          <a:p>
            <a:endParaRPr lang="en-US" baseline="0"/>
          </a:p>
          <a:p>
            <a:r>
              <a:rPr lang="en-US" baseline="0"/>
              <a:t>A pickle file is a </a:t>
            </a:r>
            <a:r>
              <a:rPr lang="en-US" baseline="0" err="1"/>
              <a:t>serialzed</a:t>
            </a:r>
            <a:r>
              <a:rPr lang="en-US" baseline="0"/>
              <a:t> version of the trained model. It is used to save the model in a file and provides an efficient way for saving and transferring the model. A </a:t>
            </a:r>
            <a:r>
              <a:rPr lang="en-US" baseline="0" err="1"/>
              <a:t>pkl</a:t>
            </a:r>
            <a:r>
              <a:rPr lang="en-US" baseline="0"/>
              <a:t> file can be loaded for further work on the model.</a:t>
            </a:r>
          </a:p>
        </p:txBody>
      </p:sp>
      <p:sp>
        <p:nvSpPr>
          <p:cNvPr id="4" name="Footer Placeholder 3"/>
          <p:cNvSpPr>
            <a:spLocks noGrp="1"/>
          </p:cNvSpPr>
          <p:nvPr>
            <p:ph type="ftr" sz="quarter" idx="10"/>
          </p:nvPr>
        </p:nvSpPr>
        <p:spPr/>
        <p:txBody>
          <a:body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Segoe UI" pitchFamily="34" charset="0"/>
              </a:rPr>
              <a:t>© 2015 Microsoft Corporation</a:t>
            </a: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3CFBB7B-29F3-4A9F-B039-645092B1B4E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74564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22590012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20214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If a model is registered more than once by the same name, the model registry assigns a new version number. Each model in the model registry can be uniquely identified by its name and version number.</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When registering a model you can provide additional metadata tags which can be used when searching for a model.</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4068162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Use AKS if you need fast response times and auto-scaling.</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Use Azure Machine Learning Compute if you have low priority Ms.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Use ACI if you need a quick deployment to validate your model, or if you want to test a model that is being developed.</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Use IoT Edge if you want to deploy your model to a Linux or Windows device as an IoT Edge module. At the time of this writing, this is in preview.</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Use FPGA if you need very low latency. At the time of this writing, this is in preview.</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775203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A scoring file is used by the web service to show how to use the model.</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Scoring file is one of the requirements for creating a container image.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545720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1406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Azure Machine Learning service blurs the line between responsibilities of different teams involved in the process, and enables data scientists and developers to perform all tasks (end-to-end) involved in a data science project.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1953207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A </a:t>
            </a:r>
            <a:r>
              <a:rPr lang="en-US" sz="900" b="0" i="0" kern="1200" err="1">
                <a:solidFill>
                  <a:schemeClr val="tx1"/>
                </a:solidFill>
                <a:effectLst/>
                <a:latin typeface="Segoe UI Light" pitchFamily="34" charset="0"/>
                <a:ea typeface="+mn-ea"/>
                <a:cs typeface="+mn-cs"/>
              </a:rPr>
              <a:t>yml</a:t>
            </a:r>
            <a:r>
              <a:rPr lang="en-US" sz="900" b="0" i="0" kern="1200">
                <a:solidFill>
                  <a:schemeClr val="tx1"/>
                </a:solidFill>
                <a:effectLst/>
                <a:latin typeface="Segoe UI Light" pitchFamily="34" charset="0"/>
                <a:ea typeface="+mn-ea"/>
                <a:cs typeface="+mn-cs"/>
              </a:rPr>
              <a:t> file is one of the requirements for creating a container image.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654628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170620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7719499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err="1">
                <a:solidFill>
                  <a:schemeClr val="tx1"/>
                </a:solidFill>
                <a:effectLst/>
                <a:latin typeface="Segoe UI Light" pitchFamily="34" charset="0"/>
                <a:ea typeface="+mn-ea"/>
                <a:cs typeface="+mn-cs"/>
              </a:rPr>
              <a:t>image_config</a:t>
            </a:r>
            <a:r>
              <a:rPr lang="en-US" sz="900" b="0" i="0" kern="1200">
                <a:solidFill>
                  <a:schemeClr val="tx1"/>
                </a:solidFill>
                <a:effectLst/>
                <a:latin typeface="Segoe UI Light" pitchFamily="34" charset="0"/>
                <a:ea typeface="+mn-ea"/>
                <a:cs typeface="+mn-cs"/>
              </a:rPr>
              <a:t> provides the requirements for the image. It contains the names of the </a:t>
            </a:r>
            <a:r>
              <a:rPr lang="en-US" sz="900" b="0" i="0" kern="1200" err="1">
                <a:solidFill>
                  <a:schemeClr val="tx1"/>
                </a:solidFill>
                <a:effectLst/>
                <a:latin typeface="Segoe UI Light" pitchFamily="34" charset="0"/>
                <a:ea typeface="+mn-ea"/>
                <a:cs typeface="+mn-cs"/>
              </a:rPr>
              <a:t>yml</a:t>
            </a:r>
            <a:r>
              <a:rPr lang="en-US" sz="900" b="0" i="0" kern="1200">
                <a:solidFill>
                  <a:schemeClr val="tx1"/>
                </a:solidFill>
                <a:effectLst/>
                <a:latin typeface="Segoe UI Light" pitchFamily="34" charset="0"/>
                <a:ea typeface="+mn-ea"/>
                <a:cs typeface="+mn-cs"/>
              </a:rPr>
              <a:t> file and the scoring file, while the scoring file in turn points to the model (</a:t>
            </a:r>
            <a:r>
              <a:rPr lang="en-US" sz="900" b="0" i="0" kern="1200" err="1">
                <a:solidFill>
                  <a:schemeClr val="tx1"/>
                </a:solidFill>
                <a:effectLst/>
                <a:latin typeface="Segoe UI Light" pitchFamily="34" charset="0"/>
                <a:ea typeface="+mn-ea"/>
                <a:cs typeface="+mn-cs"/>
              </a:rPr>
              <a:t>pkl</a:t>
            </a:r>
            <a:r>
              <a:rPr lang="en-US" sz="900" b="0" i="0" kern="1200">
                <a:solidFill>
                  <a:schemeClr val="tx1"/>
                </a:solidFill>
                <a:effectLst/>
                <a:latin typeface="Segoe UI Light" pitchFamily="34" charset="0"/>
                <a:ea typeface="+mn-ea"/>
                <a:cs typeface="+mn-cs"/>
              </a:rPr>
              <a:t> file).</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157429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4389521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You can deploy either from the trained model or from a container image. Deploying from container image requires that you first register the model and create a container image.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438783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The sample code here assumes that you have already chosen ACI as the deployment target and have specified the deployment configuration as “</a:t>
            </a:r>
            <a:r>
              <a:rPr lang="en-US" sz="900" b="0" i="0" kern="1200" err="1">
                <a:solidFill>
                  <a:schemeClr val="tx1"/>
                </a:solidFill>
                <a:effectLst/>
                <a:latin typeface="Segoe UI Light" pitchFamily="34" charset="0"/>
                <a:ea typeface="+mn-ea"/>
                <a:cs typeface="+mn-cs"/>
              </a:rPr>
              <a:t>aciconfig</a:t>
            </a:r>
            <a:r>
              <a:rPr lang="en-US" sz="900" b="0" i="0" kern="1200">
                <a:solidFill>
                  <a:schemeClr val="tx1"/>
                </a:solidFill>
                <a:effectLst/>
                <a:latin typeface="Segoe UI Light" pitchFamily="34" charset="0"/>
                <a:ea typeface="+mn-ea"/>
                <a:cs typeface="+mn-cs"/>
              </a:rPr>
              <a: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Lab:M03_L03_Lab01_Register_and_Deploy_a_Model</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8219751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REST API works like a web site. You can use http to access it like a resource. You can use Python, C#, Java, and other languages to create a client that can connect to the web service, send input data in the form of a request and receive the prediction in the form of a response.</a:t>
            </a: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Lab:M03_L03_Lab02_Test_a_Deployed_Web_Service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2945176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REST API works like a web site. You can use http to access it like a resource. You can use Python, C#, Java, and other languages to create a client that can connect to the web service, send input data in the form of a request and receive the prediction in the form of a response.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You can use the following sample code to get a list of services deployed in your workspace, and then get their connection information. Assuming that </a:t>
            </a:r>
            <a:r>
              <a:rPr lang="en-US" sz="900" b="0" i="0" kern="1200" err="1">
                <a:solidFill>
                  <a:schemeClr val="tx1"/>
                </a:solidFill>
                <a:effectLst/>
                <a:latin typeface="Segoe UI Light" pitchFamily="34" charset="0"/>
                <a:ea typeface="+mn-ea"/>
                <a:cs typeface="+mn-cs"/>
              </a:rPr>
              <a:t>ws</a:t>
            </a:r>
            <a:r>
              <a:rPr lang="en-US" sz="900" b="0" i="0" kern="1200">
                <a:solidFill>
                  <a:schemeClr val="tx1"/>
                </a:solidFill>
                <a:effectLst/>
                <a:latin typeface="Segoe UI Light" pitchFamily="34" charset="0"/>
                <a:ea typeface="+mn-ea"/>
                <a:cs typeface="+mn-cs"/>
              </a:rPr>
              <a:t> represents the workspace:</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services = </a:t>
            </a:r>
            <a:r>
              <a:rPr lang="en-US" sz="900" b="0" i="0" kern="1200" err="1">
                <a:solidFill>
                  <a:schemeClr val="tx1"/>
                </a:solidFill>
                <a:effectLst/>
                <a:latin typeface="Segoe UI Light" pitchFamily="34" charset="0"/>
                <a:ea typeface="+mn-ea"/>
                <a:cs typeface="+mn-cs"/>
              </a:rPr>
              <a:t>Webservice.list</a:t>
            </a:r>
            <a:r>
              <a:rPr lang="en-US" sz="900" b="0" i="0" kern="1200">
                <a:solidFill>
                  <a:schemeClr val="tx1"/>
                </a:solidFill>
                <a:effectLst/>
                <a:latin typeface="Segoe UI Light" pitchFamily="34" charset="0"/>
                <a:ea typeface="+mn-ea"/>
                <a:cs typeface="+mn-cs"/>
              </a:rPr>
              <a:t>(</a:t>
            </a:r>
            <a:r>
              <a:rPr lang="en-US" sz="900" b="0" i="0" kern="1200" err="1">
                <a:solidFill>
                  <a:schemeClr val="tx1"/>
                </a:solidFill>
                <a:effectLst/>
                <a:latin typeface="Segoe UI Light" pitchFamily="34" charset="0"/>
                <a:ea typeface="+mn-ea"/>
                <a:cs typeface="+mn-cs"/>
              </a:rPr>
              <a:t>ws</a:t>
            </a:r>
            <a:r>
              <a:rPr lang="en-US" sz="900" b="0" i="0" kern="1200">
                <a:solidFill>
                  <a:schemeClr val="tx1"/>
                </a:solidFill>
                <a:effectLst/>
                <a:latin typeface="Segoe UI Light" pitchFamily="34" charset="0"/>
                <a:ea typeface="+mn-ea"/>
                <a:cs typeface="+mn-cs"/>
              </a:rPr>
              <a:t>)</a:t>
            </a:r>
          </a:p>
          <a:p>
            <a:r>
              <a:rPr lang="en-US" sz="900" b="0" i="0" kern="1200">
                <a:solidFill>
                  <a:schemeClr val="tx1"/>
                </a:solidFill>
                <a:effectLst/>
                <a:latin typeface="Segoe UI Light" pitchFamily="34" charset="0"/>
                <a:ea typeface="+mn-ea"/>
                <a:cs typeface="+mn-cs"/>
              </a:rPr>
              <a:t>print(services[0].</a:t>
            </a:r>
            <a:r>
              <a:rPr lang="en-US" sz="900" b="0" i="0" kern="1200" err="1">
                <a:solidFill>
                  <a:schemeClr val="tx1"/>
                </a:solidFill>
                <a:effectLst/>
                <a:latin typeface="Segoe UI Light" pitchFamily="34" charset="0"/>
                <a:ea typeface="+mn-ea"/>
                <a:cs typeface="+mn-cs"/>
              </a:rPr>
              <a:t>scoring_uri</a:t>
            </a:r>
            <a:r>
              <a:rPr lang="en-US" sz="900" b="0" i="0" kern="1200">
                <a:solidFill>
                  <a:schemeClr val="tx1"/>
                </a:solidFill>
                <a:effectLst/>
                <a:latin typeface="Segoe UI Light" pitchFamily="34" charset="0"/>
                <a:ea typeface="+mn-ea"/>
                <a:cs typeface="+mn-cs"/>
              </a:rPr>
              <a: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Lab:M03_L03_Lab02_Test_a_Deployed_Web_Service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927274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err="1">
                <a:solidFill>
                  <a:schemeClr val="tx1"/>
                </a:solidFill>
                <a:effectLst/>
                <a:latin typeface="Segoe UI Light" pitchFamily="34" charset="0"/>
                <a:ea typeface="+mn-ea"/>
                <a:cs typeface="+mn-cs"/>
              </a:rPr>
              <a:t>json.dumps</a:t>
            </a:r>
            <a:r>
              <a:rPr lang="en-US" sz="900" b="0" i="0" kern="1200">
                <a:solidFill>
                  <a:schemeClr val="tx1"/>
                </a:solidFill>
                <a:effectLst/>
                <a:latin typeface="Segoe UI Light" pitchFamily="34" charset="0"/>
                <a:ea typeface="+mn-ea"/>
                <a:cs typeface="+mn-cs"/>
              </a:rPr>
              <a:t>() converts the data to json. This is the input data that will be sent to the web service as a request.</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Here we are assuming that you have already defined “service”, similar to the way it was done in the previous slide:</a:t>
            </a:r>
          </a:p>
          <a:p>
            <a:r>
              <a:rPr lang="en-US" sz="900">
                <a:solidFill>
                  <a:srgbClr val="000000"/>
                </a:solidFill>
                <a:latin typeface="Courier New" panose="02070309020205020404" pitchFamily="49" charset="0"/>
              </a:rPr>
              <a:t>service = Webservice.(workspace = </a:t>
            </a:r>
            <a:r>
              <a:rPr lang="en-US" sz="900" err="1">
                <a:solidFill>
                  <a:srgbClr val="000000"/>
                </a:solidFill>
                <a:latin typeface="Courier New" panose="02070309020205020404" pitchFamily="49" charset="0"/>
              </a:rPr>
              <a:t>ws</a:t>
            </a:r>
            <a:r>
              <a:rPr lang="en-US" sz="900">
                <a:solidFill>
                  <a:srgbClr val="000000"/>
                </a:solidFill>
                <a:latin typeface="Courier New" panose="02070309020205020404" pitchFamily="49" charset="0"/>
              </a:rPr>
              <a:t>, name = &lt;</a:t>
            </a:r>
            <a:r>
              <a:rPr lang="en-US" sz="900" err="1">
                <a:solidFill>
                  <a:srgbClr val="000000"/>
                </a:solidFill>
                <a:latin typeface="Courier New" panose="02070309020205020404" pitchFamily="49" charset="0"/>
              </a:rPr>
              <a:t>web_service_name</a:t>
            </a:r>
            <a:r>
              <a:rPr lang="en-US" sz="900">
                <a:solidFill>
                  <a:srgbClr val="000000"/>
                </a:solidFill>
                <a:latin typeface="Courier New" panose="02070309020205020404" pitchFamily="49" charset="0"/>
              </a:rPr>
              <a:t>&gt;)</a:t>
            </a:r>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Demo:M03_L03_Demo01_Register_Deploy_Test_Deployment</a:t>
            </a:r>
          </a:p>
          <a:p>
            <a:r>
              <a:rPr lang="en-US" sz="900" b="0" i="0" kern="1200">
                <a:solidFill>
                  <a:schemeClr val="tx1"/>
                </a:solidFill>
                <a:effectLst/>
                <a:latin typeface="Segoe UI Light" pitchFamily="34" charset="0"/>
                <a:ea typeface="+mn-ea"/>
                <a:cs typeface="+mn-cs"/>
              </a:rPr>
              <a:t>Lab:M03_L03_Lab02_Test_a_Deployed_Web_Service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8438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a:solidFill>
                  <a:schemeClr val="tx1"/>
                </a:solidFill>
                <a:effectLst/>
                <a:latin typeface="Segoe UI Light" pitchFamily="34" charset="0"/>
                <a:ea typeface="+mn-ea"/>
                <a:cs typeface="+mn-cs"/>
              </a:rPr>
              <a:t>Azure Machine Learning service is a cloud service that you use to train, deploy, automate, and manage machine learning models, all at the broad scale that the cloud provides.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59358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M03_L03_Demo01_Register_Deploy_Test_Deployment.docx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a:p>
        </p:txBody>
      </p:sp>
    </p:spTree>
    <p:extLst>
      <p:ext uri="{BB962C8B-B14F-4D97-AF65-F5344CB8AC3E}">
        <p14:creationId xmlns:p14="http://schemas.microsoft.com/office/powerpoint/2010/main" val="2402730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kern="120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10625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M03_L03_Demo02_Monitor_Azure_Machine_Learning_Using_Azure_Monitor.docx</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3A5C127-CB05-47B6-8D1E-7BC74A68F508}" type="datetime8">
              <a:rPr lang="en-US" smtClean="0"/>
              <a:t>7/19/2022 10:00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a:p>
        </p:txBody>
      </p:sp>
    </p:spTree>
    <p:extLst>
      <p:ext uri="{BB962C8B-B14F-4D97-AF65-F5344CB8AC3E}">
        <p14:creationId xmlns:p14="http://schemas.microsoft.com/office/powerpoint/2010/main" val="26145190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17749_M03_L03_Lab01.docx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38689353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17749_M03_L03_Lab02.docx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74</a:t>
            </a:fld>
            <a:endParaRPr lang="en-US"/>
          </a:p>
        </p:txBody>
      </p:sp>
    </p:spTree>
    <p:extLst>
      <p:ext uri="{BB962C8B-B14F-4D97-AF65-F5344CB8AC3E}">
        <p14:creationId xmlns:p14="http://schemas.microsoft.com/office/powerpoint/2010/main" val="30151930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17749_M03_L03_Lab03.docx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6564853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a:solidFill>
                  <a:schemeClr val="tx1"/>
                </a:solidFill>
                <a:effectLst/>
                <a:latin typeface="Segoe UI Light" pitchFamily="34" charset="0"/>
                <a:ea typeface="+mn-ea"/>
                <a:cs typeface="+mn-cs"/>
              </a:rPr>
              <a:t>Registering a model saves it in the workspace and assigns a version number to the registered model.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a:solidFill>
                  <a:schemeClr val="tx1"/>
                </a:solidFill>
                <a:effectLst/>
                <a:latin typeface="Segoe UI Light" pitchFamily="34" charset="0"/>
                <a:ea typeface="+mn-ea"/>
                <a:cs typeface="+mn-cs"/>
              </a:rPr>
              <a:t>A scoring file is used by the web service to show how to use the model. It contains two functions: </a:t>
            </a:r>
            <a:r>
              <a:rPr lang="en-US" sz="900" b="0" i="0" kern="1200" err="1">
                <a:solidFill>
                  <a:schemeClr val="tx1"/>
                </a:solidFill>
                <a:effectLst/>
                <a:latin typeface="Segoe UI Light" pitchFamily="34" charset="0"/>
                <a:ea typeface="+mn-ea"/>
                <a:cs typeface="+mn-cs"/>
              </a:rPr>
              <a:t>init</a:t>
            </a:r>
            <a:r>
              <a:rPr lang="en-US" sz="900" b="0" i="0" kern="1200">
                <a:solidFill>
                  <a:schemeClr val="tx1"/>
                </a:solidFill>
                <a:effectLst/>
                <a:latin typeface="Segoe UI Light" pitchFamily="34" charset="0"/>
                <a:ea typeface="+mn-ea"/>
                <a:cs typeface="+mn-cs"/>
              </a:rPr>
              <a:t>() and run(), where </a:t>
            </a:r>
            <a:r>
              <a:rPr lang="en-US" err="1"/>
              <a:t>init</a:t>
            </a:r>
            <a:r>
              <a:rPr lang="en-US"/>
              <a:t>() loads the model into a global object and run() makes the prediction based on input data.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A </a:t>
            </a:r>
            <a:r>
              <a:rPr lang="en-US" err="1"/>
              <a:t>yml</a:t>
            </a:r>
            <a:r>
              <a:rPr lang="en-US"/>
              <a:t> file is used to specify model dependencies and makes sure that all model dependencies are included in the container image.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A Docker container image is an executable package of software that includes everything needed to run an application.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a:t>Creating a container image requires the model, a scoring file and an environment file.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kern="1200">
              <a:solidFill>
                <a:schemeClr val="tx1"/>
              </a:solidFill>
              <a:effectLst/>
              <a:latin typeface="Segoe UI Light" pitchFamily="34" charset="0"/>
              <a:ea typeface="+mn-ea"/>
              <a:cs typeface="+mn-cs"/>
            </a:endParaRPr>
          </a:p>
          <a:p>
            <a:endParaRPr lang="en-US" baseline="0"/>
          </a:p>
        </p:txBody>
      </p:sp>
      <p:sp>
        <p:nvSpPr>
          <p:cNvPr id="4" name="Footer Placeholder 3"/>
          <p:cNvSpPr>
            <a:spLocks noGrp="1"/>
          </p:cNvSpPr>
          <p:nvPr>
            <p:ph type="ftr" sz="quarter" idx="10"/>
          </p:nvPr>
        </p:nvSpPr>
        <p:spPr/>
        <p:txBody>
          <a:bodyPr/>
          <a:lstStyle/>
          <a:p>
            <a:pPr marL="57150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Segoe UI" pitchFamily="34" charset="0"/>
              </a:rPr>
              <a:t>© 2015 Microsoft Corporation</a:t>
            </a: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73CFBB7B-29F3-4A9F-B039-645092B1B4E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37757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pipeline, in general, is a logical grouping of tasks. Tasks in a pipeline have been grouped to perform a given function.</a:t>
            </a:r>
          </a:p>
          <a:p>
            <a:endParaRPr lang="en-US"/>
          </a:p>
          <a:p>
            <a:r>
              <a:rPr lang="en-US"/>
              <a:t>Azure pipelines allow you to build, test and deploy applications to any platform and any cloud.</a:t>
            </a:r>
          </a:p>
          <a:p>
            <a:endParaRPr lang="en-US"/>
          </a:p>
          <a:p>
            <a:r>
              <a:rPr lang="en-US"/>
              <a:t>Azure Machine Learning pipelines allow you to create reusable workflows and templates for machine learning.</a:t>
            </a:r>
          </a:p>
          <a:p>
            <a:endParaRPr lang="en-US"/>
          </a:p>
          <a:p>
            <a:r>
              <a:rPr lang="en-US"/>
              <a:t>Azure Data Factory pipelines allow you to orchestrate data movement by defining dependencies between data and related tasks. </a:t>
            </a:r>
          </a:p>
          <a:p>
            <a:endParaRPr lang="en-US"/>
          </a:p>
          <a:p>
            <a:r>
              <a:rPr lang="en-US"/>
              <a:t>Lab: 17749_M03_L04_Lab01_Create_a_Machine_Learning_Pipeline</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BDFEE45-38A2-458F-BC65-F476D89D46F0}" type="slidenum">
              <a:rPr lang="en-US" smtClean="0"/>
              <a:t>78</a:t>
            </a:fld>
            <a:endParaRPr lang="en-US"/>
          </a:p>
        </p:txBody>
      </p:sp>
    </p:spTree>
    <p:extLst>
      <p:ext uri="{BB962C8B-B14F-4D97-AF65-F5344CB8AC3E}">
        <p14:creationId xmlns:p14="http://schemas.microsoft.com/office/powerpoint/2010/main" val="27110178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Azure ML pipeline can combine different phases (prepare data, train model, deploy and evaluate) of a machine learning project. Each phase of the project may consist of multiple steps. For example, data preparation phase may consist of steps such as treating missing values and normalizing data.</a:t>
            </a:r>
          </a:p>
          <a:p>
            <a:endParaRPr lang="en-US"/>
          </a:p>
          <a:p>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79</a:t>
            </a:fld>
            <a:endParaRPr lang="en-US"/>
          </a:p>
        </p:txBody>
      </p:sp>
    </p:spTree>
    <p:extLst>
      <p:ext uri="{BB962C8B-B14F-4D97-AF65-F5344CB8AC3E}">
        <p14:creationId xmlns:p14="http://schemas.microsoft.com/office/powerpoint/2010/main" val="2610591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80</a:t>
            </a:fld>
            <a:endParaRPr lang="en-US"/>
          </a:p>
        </p:txBody>
      </p:sp>
    </p:spTree>
    <p:extLst>
      <p:ext uri="{BB962C8B-B14F-4D97-AF65-F5344CB8AC3E}">
        <p14:creationId xmlns:p14="http://schemas.microsoft.com/office/powerpoint/2010/main" val="105131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0" i="0" kern="1200">
                <a:solidFill>
                  <a:schemeClr val="tx1"/>
                </a:solidFill>
                <a:effectLst/>
                <a:latin typeface="Segoe UI Light" pitchFamily="34" charset="0"/>
                <a:ea typeface="+mn-ea"/>
                <a:cs typeface="+mn-cs"/>
              </a:rPr>
              <a:t>Traditionally, data scientists depend on DevOps team for the first part of the process, which is provisioning and configuring the environment, as well as the third (last) part, which is deploying and scaling the model. Azure ML service removes the dependency of data scientists on other teams for steps 1 and 3 of the process.</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Demo: M03_L01_Demo01_Create_Workspace</a:t>
            </a:r>
          </a:p>
          <a:p>
            <a:r>
              <a:rPr lang="en-US" sz="900" b="0" i="0" kern="1200">
                <a:solidFill>
                  <a:schemeClr val="tx1"/>
                </a:solidFill>
                <a:effectLst/>
                <a:latin typeface="Segoe UI Light" pitchFamily="34" charset="0"/>
                <a:ea typeface="+mn-ea"/>
                <a:cs typeface="+mn-cs"/>
              </a:rPr>
              <a:t>Lab: M03_L01_Lab01_AML_Workspace_and_Compute_Instance</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945603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https://docs.microsoft.com/en-us/azure/machine-learning/service/concept-compute-target</a:t>
            </a:r>
          </a:p>
          <a:p>
            <a:endParaRPr lang="en-US"/>
          </a:p>
          <a:p>
            <a:r>
              <a:rPr lang="en-US"/>
              <a:t>Azure Machine Learning Pipelines do not support local compute.</a:t>
            </a:r>
          </a:p>
          <a:p>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81</a:t>
            </a:fld>
            <a:endParaRPr lang="en-US"/>
          </a:p>
        </p:txBody>
      </p:sp>
    </p:spTree>
    <p:extLst>
      <p:ext uri="{BB962C8B-B14F-4D97-AF65-F5344CB8AC3E}">
        <p14:creationId xmlns:p14="http://schemas.microsoft.com/office/powerpoint/2010/main" val="33977908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Storage is a secure and highly available cloud storage that is managed by Microsoft.</a:t>
            </a:r>
          </a:p>
          <a:p>
            <a:endParaRPr lang="en-US"/>
          </a:p>
          <a:p>
            <a:r>
              <a:rPr lang="en-US"/>
              <a:t>Azure storage includes Azure Blobs, Azure Files, Azure Tables and Azure Queues. You can use Azure portal to view these Azure storage services associated with an Azure ML service  workspace.</a:t>
            </a:r>
          </a:p>
          <a:p>
            <a:endParaRPr lang="en-US"/>
          </a:p>
          <a:p>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82</a:t>
            </a:fld>
            <a:endParaRPr lang="en-US"/>
          </a:p>
        </p:txBody>
      </p:sp>
    </p:spTree>
    <p:extLst>
      <p:ext uri="{BB962C8B-B14F-4D97-AF65-F5344CB8AC3E}">
        <p14:creationId xmlns:p14="http://schemas.microsoft.com/office/powerpoint/2010/main" val="21231137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datastore stores connection information (subscription ID, token authorization, etc.) needed to access storage. This way you do not have to hard-code your connection information in your scripts.</a:t>
            </a:r>
          </a:p>
          <a:p>
            <a:endParaRPr lang="en-US"/>
          </a:p>
          <a:p>
            <a:endParaRPr lang="en-US"/>
          </a:p>
          <a:p>
            <a:r>
              <a:rPr lang="en-US"/>
              <a:t>Lab: M03_L04_Lab01_Create_a_Machine_Learning_Pipeline</a:t>
            </a:r>
          </a:p>
          <a:p>
            <a:endParaRPr lang="en-US"/>
          </a:p>
        </p:txBody>
      </p:sp>
      <p:sp>
        <p:nvSpPr>
          <p:cNvPr id="4" name="Slide Number Placeholder 3"/>
          <p:cNvSpPr>
            <a:spLocks noGrp="1"/>
          </p:cNvSpPr>
          <p:nvPr>
            <p:ph type="sldNum" sz="quarter" idx="5"/>
          </p:nvPr>
        </p:nvSpPr>
        <p:spPr/>
        <p:txBody>
          <a:bodyPr/>
          <a:lstStyle/>
          <a:p>
            <a:fld id="{ABDFEE45-38A2-458F-BC65-F476D89D46F0}" type="slidenum">
              <a:rPr lang="en-US" smtClean="0"/>
              <a:t>83</a:t>
            </a:fld>
            <a:endParaRPr lang="en-US"/>
          </a:p>
        </p:txBody>
      </p:sp>
    </p:spTree>
    <p:extLst>
      <p:ext uri="{BB962C8B-B14F-4D97-AF65-F5344CB8AC3E}">
        <p14:creationId xmlns:p14="http://schemas.microsoft.com/office/powerpoint/2010/main" val="42353213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When you create a workspace two datastores are created, one for Azure Blob Container and one for Azure File Share. The datastore containing connection information to Azure Blob Container is named “</a:t>
            </a:r>
            <a:r>
              <a:rPr lang="en-US" err="1"/>
              <a:t>workspaceblobstore</a:t>
            </a:r>
            <a:r>
              <a:rPr lang="en-US"/>
              <a:t>” and the datastore that contains connection information to the Azure File Share is named </a:t>
            </a:r>
            <a:r>
              <a:rPr lang="en-US" err="1"/>
              <a:t>workspacefilestore</a:t>
            </a:r>
            <a:r>
              <a:rPr lang="en-US"/>
              <a:t>.</a:t>
            </a:r>
          </a:p>
          <a:p>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84</a:t>
            </a:fld>
            <a:endParaRPr lang="en-US"/>
          </a:p>
        </p:txBody>
      </p:sp>
    </p:spTree>
    <p:extLst>
      <p:ext uri="{BB962C8B-B14F-4D97-AF65-F5344CB8AC3E}">
        <p14:creationId xmlns:p14="http://schemas.microsoft.com/office/powerpoint/2010/main" val="2968941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more information on </a:t>
            </a:r>
            <a:r>
              <a:rPr lang="en-US" err="1"/>
              <a:t>DataReference</a:t>
            </a:r>
            <a:r>
              <a:rPr lang="en-US"/>
              <a:t> object and its parameters, go to the following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https://docs.microsoft.com/en-us/python/api/azureml-core/azureml.data.data_reference.datareference?view=azure-ml-py</a:t>
            </a:r>
          </a:p>
          <a:p>
            <a:endParaRPr lang="en-US"/>
          </a:p>
          <a:p>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85</a:t>
            </a:fld>
            <a:endParaRPr lang="en-US"/>
          </a:p>
        </p:txBody>
      </p:sp>
    </p:spTree>
    <p:extLst>
      <p:ext uri="{BB962C8B-B14F-4D97-AF65-F5344CB8AC3E}">
        <p14:creationId xmlns:p14="http://schemas.microsoft.com/office/powerpoint/2010/main" val="15276688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created by a pipeline step is called intermediate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Data created by one step, can be used by one or more other steps that come later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Two or more steps can run in parallel as long as there is no data dependency. For example, a step that extracts features can run in parallel with a step that extracts the label because they can use the same data as input. In contrast, a step that splits data into train and test datasets cannot run in parallel with a step that normalizes data if the output of the normalizing step is the input to the step that splits data or one of the prior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86</a:t>
            </a:fld>
            <a:endParaRPr lang="en-US"/>
          </a:p>
        </p:txBody>
      </p:sp>
    </p:spTree>
    <p:extLst>
      <p:ext uri="{BB962C8B-B14F-4D97-AF65-F5344CB8AC3E}">
        <p14:creationId xmlns:p14="http://schemas.microsoft.com/office/powerpoint/2010/main" val="40424944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a complete list of steps in “</a:t>
            </a:r>
            <a:r>
              <a:rPr lang="en-US" err="1"/>
              <a:t>azureml.pipeline.steps</a:t>
            </a:r>
            <a:r>
              <a:rPr lang="en-US"/>
              <a:t>” package go to the following link: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https://docs.microsoft.com/en-us/python/api/azureml-pipeline-steps/azureml.pipeline.steps?view=azure-ml-py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Lab: M03_L04_Lab01_Create_a_Machine_Learning_Pipeline</a:t>
            </a:r>
          </a:p>
        </p:txBody>
      </p:sp>
      <p:sp>
        <p:nvSpPr>
          <p:cNvPr id="4" name="Slide Number Placeholder 3"/>
          <p:cNvSpPr>
            <a:spLocks noGrp="1"/>
          </p:cNvSpPr>
          <p:nvPr>
            <p:ph type="sldNum" sz="quarter" idx="5"/>
          </p:nvPr>
        </p:nvSpPr>
        <p:spPr/>
        <p:txBody>
          <a:bodyPr/>
          <a:lstStyle/>
          <a:p>
            <a:fld id="{ABDFEE45-38A2-458F-BC65-F476D89D46F0}" type="slidenum">
              <a:rPr lang="en-US" smtClean="0"/>
              <a:t>87</a:t>
            </a:fld>
            <a:endParaRPr lang="en-US"/>
          </a:p>
        </p:txBody>
      </p:sp>
    </p:spTree>
    <p:extLst>
      <p:ext uri="{BB962C8B-B14F-4D97-AF65-F5344CB8AC3E}">
        <p14:creationId xmlns:p14="http://schemas.microsoft.com/office/powerpoint/2010/main" val="24827572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steps to create a Machine Learning pipeline do not necessarily have to be in the order shown in these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After designing your pipeline, identifying the dataset and determining its phases and steps in each phase, you are ready to create your pipeline.</a:t>
            </a:r>
          </a:p>
          <a:p>
            <a:endParaRPr lang="en-US"/>
          </a:p>
          <a:p>
            <a:r>
              <a:rPr lang="en-US"/>
              <a:t>You can use a development environment where Azure ML SDK is already installed. For example, AMLs Notebooks</a:t>
            </a:r>
          </a:p>
          <a:p>
            <a:r>
              <a:rPr lang="en-US"/>
              <a:t>Azure ML workspace holds all pipeline resources.</a:t>
            </a:r>
          </a:p>
          <a:p>
            <a:endParaRPr lang="en-US"/>
          </a:p>
          <a:p>
            <a:r>
              <a:rPr lang="en-US"/>
              <a:t>You can use the workspace default datastore or create a new one</a:t>
            </a:r>
          </a:p>
          <a:p>
            <a:endParaRPr lang="en-US"/>
          </a:p>
          <a:p>
            <a:r>
              <a:rPr lang="en-US"/>
              <a:t>Lab: M03_L04_Lab01_Create_a_Machine_Learning_Pipeline</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805602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example of storing data in a supported storage is reading the data into a pandas or </a:t>
            </a:r>
            <a:r>
              <a:rPr lang="en-US" err="1"/>
              <a:t>DataPrep</a:t>
            </a:r>
            <a:r>
              <a:rPr lang="en-US"/>
              <a:t> data frame and then uploading it to Azure blobs using supported functions and methods.</a:t>
            </a:r>
          </a:p>
          <a:p>
            <a:endParaRPr lang="en-US"/>
          </a:p>
          <a:p>
            <a:r>
              <a:rPr lang="en-US"/>
              <a:t>A </a:t>
            </a:r>
            <a:r>
              <a:rPr lang="en-US" err="1"/>
              <a:t>DataReference</a:t>
            </a:r>
            <a:r>
              <a:rPr lang="en-US"/>
              <a:t> object uses datastore to point to data that has been placed in storage.</a:t>
            </a:r>
          </a:p>
          <a:p>
            <a:endParaRPr lang="en-US"/>
          </a:p>
          <a:p>
            <a:r>
              <a:rPr lang="en-US"/>
              <a:t>Lab: M03_L04_Lab01_Create_a_Machine_Learning_Pipeline</a:t>
            </a:r>
          </a:p>
          <a:p>
            <a:endParaRPr lang="en-US"/>
          </a:p>
          <a:p>
            <a:endParaRPr lang="en-US"/>
          </a:p>
          <a:p>
            <a:endParaRPr lang="en-US"/>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4585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Run configuration for compute target is needed in order to specify which packages (</a:t>
            </a:r>
            <a:r>
              <a:rPr lang="en-US" err="1"/>
              <a:t>azureml-dataprep</a:t>
            </a:r>
            <a:r>
              <a:rPr lang="en-US"/>
              <a:t>, pandas, scikit-learn, etc.) are needed for running pipeline steps in the compute target.</a:t>
            </a:r>
          </a:p>
          <a:p>
            <a:endParaRPr lang="en-US"/>
          </a:p>
          <a:p>
            <a:r>
              <a:rPr lang="en-US"/>
              <a:t>Lab: M03_L04_Lab01_Create_a_Machine_Learning_Pipeline</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213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900" b="0" i="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852548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sample code on this slide assumes that the pipeline has a step that normalizes data, hence the name </a:t>
            </a:r>
            <a:r>
              <a:rPr lang="en-US" err="1"/>
              <a:t>normalized_data</a:t>
            </a:r>
            <a:r>
              <a:rPr lang="en-US"/>
              <a:t> for data (intermediate data) generated by the step.</a:t>
            </a:r>
          </a:p>
          <a:p>
            <a:endParaRPr lang="en-US"/>
          </a:p>
          <a:p>
            <a:endParaRPr lang="en-US"/>
          </a:p>
          <a:p>
            <a:r>
              <a:rPr lang="en-US"/>
              <a:t>Lab: M03_L04_Lab01_Create_a_Machine_Learning_Pipeline</a:t>
            </a:r>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01397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Input to a step may be the </a:t>
            </a:r>
            <a:r>
              <a:rPr lang="en-US" err="1"/>
              <a:t>DataReference</a:t>
            </a:r>
            <a:r>
              <a:rPr lang="en-US"/>
              <a:t> object that points to the data uploaded to storage, or output of a previous step defined by a </a:t>
            </a:r>
            <a:r>
              <a:rPr lang="en-US" err="1"/>
              <a:t>PipelineData</a:t>
            </a:r>
            <a:r>
              <a:rPr lang="en-US"/>
              <a:t> object.</a:t>
            </a:r>
          </a:p>
          <a:p>
            <a:endParaRPr lang="en-US"/>
          </a:p>
          <a:p>
            <a:r>
              <a:rPr lang="en-US"/>
              <a:t>In the sample code on this slide:</a:t>
            </a:r>
          </a:p>
          <a:p>
            <a:r>
              <a:rPr lang="en-US"/>
              <a:t>“name” is the name given to the step</a:t>
            </a:r>
          </a:p>
          <a:p>
            <a:r>
              <a:rPr lang="en-US"/>
              <a:t>“</a:t>
            </a:r>
            <a:r>
              <a:rPr lang="en-US" err="1"/>
              <a:t>script_name</a:t>
            </a:r>
            <a:r>
              <a:rPr lang="en-US"/>
              <a:t>” is the name of the Python script run by the step, which performs the desired task (data cleaning in this example)</a:t>
            </a:r>
          </a:p>
          <a:p>
            <a:r>
              <a:rPr lang="en-US"/>
              <a:t>“arguments” is used to specify input arguments of the Python script. For more information search online pages for syntax of “</a:t>
            </a:r>
            <a:r>
              <a:rPr lang="en-US" err="1"/>
              <a:t>argparse</a:t>
            </a:r>
            <a:r>
              <a:rPr lang="en-US"/>
              <a:t>” command</a:t>
            </a:r>
          </a:p>
          <a:p>
            <a:r>
              <a:rPr lang="en-US"/>
              <a:t>“inputs” points to the data used by the step. This can be a </a:t>
            </a:r>
            <a:r>
              <a:rPr lang="en-US" err="1"/>
              <a:t>DataReference</a:t>
            </a:r>
            <a:r>
              <a:rPr lang="en-US"/>
              <a:t> object or a </a:t>
            </a:r>
            <a:r>
              <a:rPr lang="en-US" err="1"/>
              <a:t>PipelineData</a:t>
            </a:r>
            <a:r>
              <a:rPr lang="en-US"/>
              <a:t> object</a:t>
            </a:r>
          </a:p>
          <a:p>
            <a:r>
              <a:rPr lang="en-US"/>
              <a:t>“outputs” is the name of the </a:t>
            </a:r>
            <a:r>
              <a:rPr lang="en-US" err="1"/>
              <a:t>PipelineData</a:t>
            </a:r>
            <a:r>
              <a:rPr lang="en-US"/>
              <a:t> object that points to the intermediate data generated by the step</a:t>
            </a:r>
          </a:p>
          <a:p>
            <a:r>
              <a:rPr lang="en-US"/>
              <a:t>“</a:t>
            </a:r>
            <a:r>
              <a:rPr lang="en-US" err="1"/>
              <a:t>compute_target</a:t>
            </a:r>
            <a:r>
              <a:rPr lang="en-US"/>
              <a:t>” is the name of the compute target where you want the step to be executed</a:t>
            </a:r>
          </a:p>
          <a:p>
            <a:r>
              <a:rPr lang="en-US"/>
              <a:t>“</a:t>
            </a:r>
            <a:r>
              <a:rPr lang="en-US" err="1"/>
              <a:t>runconfig</a:t>
            </a:r>
            <a:r>
              <a:rPr lang="en-US"/>
              <a:t>” is the run configuration for the compute target that you specified earlier in the process. The run configuration specifies the dependencies (</a:t>
            </a:r>
            <a:r>
              <a:rPr lang="en-US" err="1"/>
              <a:t>conda</a:t>
            </a:r>
            <a:r>
              <a:rPr lang="en-US"/>
              <a:t>, pip, etc.) of the Python script that the step will execute</a:t>
            </a:r>
          </a:p>
          <a:p>
            <a:r>
              <a:rPr lang="en-US"/>
              <a:t>“</a:t>
            </a:r>
            <a:r>
              <a:rPr lang="en-US" err="1"/>
              <a:t>source_directory</a:t>
            </a:r>
            <a:r>
              <a:rPr lang="en-US"/>
              <a:t>” is the path to the location of the Python script specified by </a:t>
            </a:r>
            <a:r>
              <a:rPr lang="en-US" err="1"/>
              <a:t>script_name</a:t>
            </a:r>
            <a:r>
              <a:rPr lang="en-US"/>
              <a:t> </a:t>
            </a:r>
            <a:r>
              <a:rPr lang="en-US" err="1"/>
              <a:t>srgument</a:t>
            </a:r>
            <a:endParaRPr lang="en-US"/>
          </a:p>
          <a:p>
            <a:r>
              <a:rPr lang="en-US"/>
              <a:t>“</a:t>
            </a:r>
            <a:r>
              <a:rPr lang="en-US" err="1"/>
              <a:t>allow_reuse</a:t>
            </a:r>
            <a:r>
              <a:rPr lang="en-US"/>
              <a:t>” specifies whether the step should re-use the results of the previous run. </a:t>
            </a:r>
            <a:r>
              <a:rPr lang="en-US" err="1"/>
              <a:t>Allow_reuse</a:t>
            </a:r>
            <a:r>
              <a:rPr lang="en-US"/>
              <a:t> is enabled by default.</a:t>
            </a:r>
          </a:p>
          <a:p>
            <a:endParaRPr lang="en-US"/>
          </a:p>
          <a:p>
            <a:r>
              <a:rPr lang="en-US"/>
              <a:t>Lab: M03_L04_Lab01_Create_a_Machine_Learning_Pipeline</a:t>
            </a:r>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556373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Lab: M03_L04_Lab01_Create_a_Machine_Learning_Pipeline</a:t>
            </a:r>
          </a:p>
          <a:p>
            <a:endParaRPr lang="en-US"/>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29472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Setting </a:t>
            </a:r>
            <a:r>
              <a:rPr lang="en-US" err="1"/>
              <a:t>regenerate_outputs</a:t>
            </a:r>
            <a:r>
              <a:rPr lang="en-US"/>
              <a:t> = True will force regenerating outputs for all steps and prevent re-using data. </a:t>
            </a:r>
            <a:r>
              <a:rPr lang="en-US" err="1"/>
              <a:t>Regenerate_outputs</a:t>
            </a:r>
            <a:r>
              <a:rPr lang="en-US"/>
              <a:t> is disabled by default.</a:t>
            </a:r>
          </a:p>
          <a:p>
            <a:endParaRPr lang="en-US"/>
          </a:p>
          <a:p>
            <a:r>
              <a:rPr lang="en-US" err="1"/>
              <a:t>RunDetails</a:t>
            </a:r>
            <a:r>
              <a:rPr lang="en-US"/>
              <a:t>(&lt;</a:t>
            </a:r>
            <a:r>
              <a:rPr lang="en-US" err="1"/>
              <a:t>pipeline_name</a:t>
            </a:r>
            <a:r>
              <a:rPr lang="en-US"/>
              <a:t>&gt;).show() displays the progress of the submit phase, as well as the status and </a:t>
            </a:r>
            <a:r>
              <a:rPr lang="en-US" err="1"/>
              <a:t>RunID</a:t>
            </a:r>
            <a:r>
              <a:rPr lang="en-US"/>
              <a:t> of each step.</a:t>
            </a:r>
          </a:p>
          <a:p>
            <a:endParaRPr lang="en-US"/>
          </a:p>
          <a:p>
            <a:r>
              <a:rPr lang="en-US"/>
              <a:t>Lab: M03_L04_Lab01_Create_a_Machine_Learning_Pipeline</a:t>
            </a:r>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478387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view the intermediate data in Azure portal or via code.</a:t>
            </a:r>
          </a:p>
          <a:p>
            <a:endParaRPr lang="en-US"/>
          </a:p>
          <a:p>
            <a:r>
              <a:rPr lang="en-US" sz="1200" b="0" i="0" kern="1200">
                <a:solidFill>
                  <a:schemeClr val="tx1"/>
                </a:solidFill>
                <a:effectLst/>
                <a:latin typeface="+mn-lt"/>
                <a:ea typeface="+mn-ea"/>
                <a:cs typeface="+mn-cs"/>
              </a:rPr>
              <a:t>Sample container name: azureml-blobstore-80206764-c5bb-5c26-a30e-7f6cf1e01868</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You can find the </a:t>
            </a:r>
            <a:r>
              <a:rPr lang="en-US" sz="1200" b="0" i="0" kern="1200" err="1">
                <a:solidFill>
                  <a:schemeClr val="tx1"/>
                </a:solidFill>
                <a:effectLst/>
                <a:latin typeface="+mn-lt"/>
                <a:ea typeface="+mn-ea"/>
                <a:cs typeface="+mn-cs"/>
              </a:rPr>
              <a:t>RunID</a:t>
            </a:r>
            <a:r>
              <a:rPr lang="en-US" sz="1200" b="0" i="0" kern="1200">
                <a:solidFill>
                  <a:schemeClr val="tx1"/>
                </a:solidFill>
                <a:effectLst/>
                <a:latin typeface="+mn-lt"/>
                <a:ea typeface="+mn-ea"/>
                <a:cs typeface="+mn-cs"/>
              </a:rPr>
              <a:t> of a step in Azure Portal or at the output of “</a:t>
            </a:r>
            <a:r>
              <a:rPr lang="en-US" err="1"/>
              <a:t>RunDetails</a:t>
            </a:r>
            <a:r>
              <a:rPr lang="en-US"/>
              <a:t>(&lt;</a:t>
            </a:r>
            <a:r>
              <a:rPr lang="en-US" err="1"/>
              <a:t>pipeline_name</a:t>
            </a:r>
            <a:r>
              <a:rPr lang="en-US"/>
              <a:t>&gt;).show()”  command. To use Azure portal to find the </a:t>
            </a:r>
            <a:r>
              <a:rPr lang="en-US" err="1"/>
              <a:t>RunIDs</a:t>
            </a:r>
            <a:r>
              <a:rPr lang="en-US"/>
              <a:t> take the following steps:</a:t>
            </a:r>
          </a:p>
          <a:p>
            <a:endParaRPr lang="en-US" b="0"/>
          </a:p>
          <a:p>
            <a:r>
              <a:rPr lang="en-US" b="0"/>
              <a:t>In Azure portal go to the workspace where you created the pipeline.</a:t>
            </a:r>
          </a:p>
          <a:p>
            <a:r>
              <a:rPr lang="en-US" b="0"/>
              <a:t>Select Experiments.</a:t>
            </a:r>
          </a:p>
          <a:p>
            <a:r>
              <a:rPr lang="en-US" b="0"/>
              <a:t>In the list of experiments click on the experiment that was created by the pipeline.</a:t>
            </a:r>
          </a:p>
          <a:p>
            <a:r>
              <a:rPr lang="en-US" b="0"/>
              <a:t>In the list of “All Runs” click on the most recent Run Number that has a Run Type of “</a:t>
            </a:r>
            <a:r>
              <a:rPr lang="en-US" b="0" err="1"/>
              <a:t>azureml.PipelineRun</a:t>
            </a:r>
            <a:r>
              <a:rPr lang="en-US" b="0"/>
              <a:t>”.</a:t>
            </a:r>
          </a:p>
          <a:p>
            <a:r>
              <a:rPr lang="en-US" b="0"/>
              <a:t>The Details tab of the selected Run Number displays pipeline steps and their </a:t>
            </a:r>
            <a:r>
              <a:rPr lang="en-US" b="0" err="1"/>
              <a:t>RunIDs</a:t>
            </a:r>
            <a:r>
              <a:rPr lang="en-US" b="0"/>
              <a:t>.</a:t>
            </a:r>
          </a:p>
          <a:p>
            <a:endParaRPr lang="en-US" b="0"/>
          </a:p>
          <a:p>
            <a:r>
              <a:rPr lang="en-US"/>
              <a:t>Lab: M03_L04_Lab01_Create_a_Machine_Learning_Pipeline</a:t>
            </a:r>
          </a:p>
          <a:p>
            <a:endParaRPr lang="en-US"/>
          </a:p>
          <a:p>
            <a:endParaRPr lang="en-US"/>
          </a:p>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88490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chemeClr val="tx1"/>
                </a:solidFill>
              </a:rPr>
              <a:t>17749_M03_L04_Lab01.docx</a:t>
            </a:r>
          </a:p>
          <a:p>
            <a:pPr marL="0" indent="0">
              <a:buFont typeface="Arial" panose="020B0604020202020204" pitchFamily="34" charset="0"/>
              <a:buNone/>
            </a:pPr>
            <a:endParaRPr lang="en-US" dirty="0"/>
          </a:p>
          <a:p>
            <a:pPr marL="0" indent="0">
              <a:buFont typeface="Arial" panose="020B0604020202020204" pitchFamily="34" charset="0"/>
              <a:buNone/>
            </a:pPr>
            <a:endParaRPr lang="en-US" b="1"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3A5C127-CB05-47B6-8D1E-7BC74A68F50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7/19/2022 10:00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66342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7/19/2022 10:00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97</a:t>
            </a:fld>
            <a:endParaRPr lang="en-US"/>
          </a:p>
        </p:txBody>
      </p:sp>
    </p:spTree>
    <p:extLst>
      <p:ext uri="{BB962C8B-B14F-4D97-AF65-F5344CB8AC3E}">
        <p14:creationId xmlns:p14="http://schemas.microsoft.com/office/powerpoint/2010/main" val="4193586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40000" lnSpcReduction="20000"/>
          </a:bodyPr>
          <a:lstStyle/>
          <a:p>
            <a:pPr algn="l"/>
            <a:r>
              <a:rPr lang="en-US" sz="1800" b="0" i="0" u="none" strike="noStrike" baseline="0" dirty="0">
                <a:latin typeface="SegoeUI"/>
              </a:rPr>
              <a:t>Enterprise organizations in many industries are increasingly making machine learning initiatives a priority. </a:t>
            </a:r>
          </a:p>
          <a:p>
            <a:pPr algn="l"/>
            <a:endParaRPr lang="en-US" sz="1800" b="0" i="0" u="none" strike="noStrike" baseline="0" dirty="0">
              <a:latin typeface="SegoeUI"/>
            </a:endParaRPr>
          </a:p>
          <a:p>
            <a:pPr algn="l"/>
            <a:r>
              <a:rPr lang="en-US" sz="1800" b="0" i="0" u="none" strike="noStrike" baseline="0" dirty="0">
                <a:latin typeface="SegoeUI"/>
              </a:rPr>
              <a:t>There were available platforms such as Azure Machine Learning where you can develop models through </a:t>
            </a:r>
            <a:r>
              <a:rPr lang="en-US" sz="1800" b="0" i="0" u="none" strike="noStrike" baseline="0" dirty="0" err="1">
                <a:latin typeface="SegoeUI"/>
              </a:rPr>
              <a:t>automl</a:t>
            </a:r>
            <a:r>
              <a:rPr lang="en-US" sz="1800" b="0" i="0" u="none" strike="noStrike" baseline="0" dirty="0">
                <a:latin typeface="SegoeUI"/>
              </a:rPr>
              <a:t>, notebooks, and designer which makes the development easier</a:t>
            </a:r>
          </a:p>
          <a:p>
            <a:pPr algn="l"/>
            <a:endParaRPr lang="en-US" sz="1800" b="0" i="0" u="none" strike="noStrike" baseline="0" dirty="0">
              <a:latin typeface="SegoeUI"/>
            </a:endParaRPr>
          </a:p>
          <a:p>
            <a:pPr algn="l"/>
            <a:r>
              <a:rPr lang="en-US" sz="1800" b="0" i="0" u="none" strike="noStrike" baseline="0" dirty="0">
                <a:latin typeface="SegoeUI"/>
              </a:rPr>
              <a:t>But even when you build a model that meets or exceeds expectations, putting it into production has its own share of challenges. </a:t>
            </a:r>
          </a:p>
          <a:p>
            <a:pPr algn="l"/>
            <a:endParaRPr lang="en-US" sz="1800" b="0" i="0" u="none" strike="noStrike" baseline="0" dirty="0">
              <a:latin typeface="SegoeUI"/>
            </a:endParaRPr>
          </a:p>
          <a:p>
            <a:pPr algn="l"/>
            <a:r>
              <a:rPr lang="en-US" sz="1800" b="0" i="0" u="none" strike="noStrike" baseline="0" dirty="0">
                <a:latin typeface="SegoeUI"/>
              </a:rPr>
              <a:t>Due to several reasons like data drift (</a:t>
            </a:r>
            <a:r>
              <a:rPr lang="en-US" sz="4400" b="0" i="0" dirty="0">
                <a:solidFill>
                  <a:srgbClr val="445765"/>
                </a:solidFill>
                <a:effectLst/>
                <a:latin typeface="Inter"/>
              </a:rPr>
              <a:t>the statistical distribution of the input data has been changed , which results to the trained model not being relevant for the new data</a:t>
            </a:r>
            <a:r>
              <a:rPr lang="en-US" sz="1800" b="0" i="0" u="none" strike="noStrike" baseline="0" dirty="0">
                <a:latin typeface="SegoeUI"/>
              </a:rPr>
              <a:t>) and concept drift (c</a:t>
            </a:r>
            <a:r>
              <a:rPr lang="en-US" sz="8800" b="0" i="0" dirty="0">
                <a:solidFill>
                  <a:srgbClr val="555555"/>
                </a:solidFill>
                <a:effectLst/>
                <a:latin typeface="Helvetica Neue"/>
              </a:rPr>
              <a:t>hange in the relationships between input and output data like changes in purchasing pattern</a:t>
            </a:r>
            <a:r>
              <a:rPr lang="en-US" sz="1800" b="0" i="0" u="none" strike="noStrike" baseline="0" dirty="0">
                <a:latin typeface="SegoeUI"/>
              </a:rPr>
              <a:t>), a once acceptable model might deteriorate in performance and may not pass to the acceptable level, or perhaps you think you can build an even better model to fit the changing needs of the business. </a:t>
            </a:r>
          </a:p>
          <a:p>
            <a:pPr algn="l"/>
            <a:endParaRPr lang="en-US" sz="1800" b="0" i="0" u="none" strike="noStrike" baseline="0" dirty="0">
              <a:latin typeface="SegoeUI"/>
            </a:endParaRPr>
          </a:p>
          <a:p>
            <a:pPr algn="l"/>
            <a:r>
              <a:rPr lang="en-US" sz="1800" b="0" i="0" u="none" strike="noStrike" baseline="0" dirty="0">
                <a:latin typeface="SegoeUI"/>
              </a:rPr>
              <a:t>This is a continuous process, and it only becomes more complex as your business grows.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418072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62500" lnSpcReduction="20000"/>
          </a:bodyPr>
          <a:lstStyle/>
          <a:p>
            <a:pPr algn="l"/>
            <a:r>
              <a:rPr lang="en-US" sz="1800" b="0" i="0" u="none" strike="noStrike" baseline="0" dirty="0">
                <a:latin typeface="SegoeUI"/>
              </a:rPr>
              <a:t>1. </a:t>
            </a:r>
            <a:r>
              <a:rPr lang="en-US" sz="1800" b="0" i="0" u="none" strike="noStrike" baseline="0" dirty="0">
                <a:latin typeface="SegoeUI-Semibold"/>
              </a:rPr>
              <a:t>Train and test: </a:t>
            </a:r>
            <a:r>
              <a:rPr lang="en-US" sz="1800" b="0" i="0" u="none" strike="noStrike" baseline="0" dirty="0">
                <a:latin typeface="SegoeUI"/>
              </a:rPr>
              <a:t>First, data scientists need to prepare training</a:t>
            </a:r>
          </a:p>
          <a:p>
            <a:pPr algn="l"/>
            <a:r>
              <a:rPr lang="en-US" sz="1800" b="0" i="0" u="none" strike="noStrike" baseline="0" dirty="0">
                <a:latin typeface="SegoeUI"/>
              </a:rPr>
              <a:t>data.</a:t>
            </a:r>
          </a:p>
          <a:p>
            <a:pPr algn="l"/>
            <a:endParaRPr lang="en-US" sz="1800" b="0" i="0" u="none" strike="noStrike" baseline="0" dirty="0">
              <a:latin typeface="SegoeUI"/>
            </a:endParaRPr>
          </a:p>
          <a:p>
            <a:pPr algn="l"/>
            <a:r>
              <a:rPr lang="en-US" sz="1800" b="0" i="0" u="none" strike="noStrike" baseline="0" dirty="0">
                <a:latin typeface="SegoeUI"/>
              </a:rPr>
              <a:t>2. </a:t>
            </a:r>
            <a:r>
              <a:rPr lang="en-US" sz="1800" b="0" i="0" u="none" strike="noStrike" baseline="0" dirty="0">
                <a:latin typeface="SegoeUI-Semibold"/>
              </a:rPr>
              <a:t>Package: </a:t>
            </a:r>
            <a:r>
              <a:rPr lang="en-US" sz="1800" b="0" i="0" u="none" strike="noStrike" baseline="0" dirty="0">
                <a:latin typeface="SegoeUI"/>
              </a:rPr>
              <a:t>ML engineers containerize the model with its</a:t>
            </a:r>
          </a:p>
          <a:p>
            <a:pPr algn="l"/>
            <a:r>
              <a:rPr lang="en-US" sz="1800" b="0" i="0" u="none" strike="noStrike" baseline="0" dirty="0">
                <a:latin typeface="SegoeUI"/>
              </a:rPr>
              <a:t>environment, which means creating a container for the</a:t>
            </a:r>
          </a:p>
          <a:p>
            <a:pPr algn="l"/>
            <a:r>
              <a:rPr lang="en-US" sz="1800" b="0" i="0" u="none" strike="noStrike" baseline="0" dirty="0">
                <a:latin typeface="SegoeUI"/>
              </a:rPr>
              <a:t>model to run in including all its dependencies.</a:t>
            </a:r>
          </a:p>
          <a:p>
            <a:pPr algn="l"/>
            <a:endParaRPr lang="en-US" sz="1800" b="0" i="0" u="none" strike="noStrike" baseline="0" dirty="0">
              <a:latin typeface="SegoeUI"/>
            </a:endParaRPr>
          </a:p>
          <a:p>
            <a:pPr algn="l"/>
            <a:r>
              <a:rPr lang="en-US" sz="1800" b="0" i="0" u="none" strike="noStrike" baseline="0" dirty="0">
                <a:latin typeface="SegoeUI-Semibold"/>
              </a:rPr>
              <a:t>3. Validate: </a:t>
            </a:r>
            <a:r>
              <a:rPr lang="en-US" sz="1800" b="0" i="0" u="none" strike="noStrike" baseline="0" dirty="0">
                <a:latin typeface="SegoeUI"/>
              </a:rPr>
              <a:t>The team evaluates how model performance comparing to their defined business goals.</a:t>
            </a:r>
          </a:p>
          <a:p>
            <a:pPr algn="l"/>
            <a:endParaRPr lang="en-US" sz="1800" b="0" i="0" u="none" strike="noStrike" baseline="0" dirty="0">
              <a:latin typeface="SegoeUI"/>
            </a:endParaRPr>
          </a:p>
          <a:p>
            <a:pPr algn="l"/>
            <a:r>
              <a:rPr lang="en-US" sz="1800" b="0" i="0" u="none" strike="noStrike" baseline="0" dirty="0">
                <a:latin typeface="SegoeUI-Semibold"/>
              </a:rPr>
              <a:t>4. Deploy: </a:t>
            </a:r>
            <a:r>
              <a:rPr lang="en-US" sz="1800" b="0" i="0" u="none" strike="noStrike" baseline="0" dirty="0">
                <a:latin typeface="SegoeUI"/>
              </a:rPr>
              <a:t>Deploy the model to a scale-out inference cluster in the cloud or on-premises. Once deployed, these models can be called via a REST endpoint to score/inference on new data.</a:t>
            </a:r>
          </a:p>
          <a:p>
            <a:pPr algn="l"/>
            <a:endParaRPr lang="en-US" sz="1800" b="0" i="0" u="none" strike="noStrike" baseline="0" dirty="0">
              <a:latin typeface="SegoeUI"/>
            </a:endParaRPr>
          </a:p>
          <a:p>
            <a:pPr algn="l"/>
            <a:r>
              <a:rPr lang="en-US" sz="1800" b="0" i="0" u="none" strike="noStrike" baseline="0" dirty="0">
                <a:latin typeface="SegoeUI-Semibold"/>
              </a:rPr>
              <a:t>5. Monitor and retrain: </a:t>
            </a:r>
            <a:r>
              <a:rPr lang="en-US" sz="1800" b="0" i="0" u="none" strike="noStrike" baseline="0" dirty="0">
                <a:latin typeface="SegoeUI"/>
              </a:rPr>
              <a:t>Even if a model works well at first, it needs to be continually monitored and retrained to stay relevant and accurate. This is important because the model or the data may have sway away from its original definition or purpose.</a:t>
            </a:r>
          </a:p>
          <a:p>
            <a:pPr algn="l"/>
            <a:endParaRPr lang="en-US" sz="1800" b="0" i="0" u="none" strike="noStrike" baseline="0" dirty="0">
              <a:latin typeface="SegoeUI"/>
            </a:endParaRPr>
          </a:p>
          <a:p>
            <a:pPr algn="l"/>
            <a:r>
              <a:rPr lang="en-US" sz="1800" b="0" i="0" u="none" strike="noStrike" baseline="0" dirty="0">
                <a:solidFill>
                  <a:srgbClr val="000000"/>
                </a:solidFill>
                <a:latin typeface="SegoeUI"/>
              </a:rPr>
              <a:t>Managing the entire lifecycle at an enterprise scale is complicated and requires large amounts </a:t>
            </a:r>
            <a:r>
              <a:rPr lang="en-US" sz="1800" b="0" i="0" u="none" strike="noStrike" baseline="0" dirty="0">
                <a:latin typeface="SegoeUI"/>
              </a:rPr>
              <a:t>of time and resources. Without repeatable processes, data scientists must do everything again and again each time they create and deploy a new model</a:t>
            </a:r>
          </a:p>
          <a:p>
            <a:pPr algn="l"/>
            <a:endParaRPr lang="en-US" sz="1800" b="0" i="0" u="none" strike="noStrike" baseline="0" dirty="0">
              <a:latin typeface="SegoeUI"/>
            </a:endParaRPr>
          </a:p>
          <a:p>
            <a:pPr algn="l"/>
            <a:r>
              <a:rPr lang="en-US" sz="1800" b="0" i="0" u="none" strike="noStrike" baseline="0" dirty="0">
                <a:latin typeface="SegoeUI"/>
              </a:rPr>
              <a:t>Many enterprise AI and ML projects rely on traditional software development processes like DevOps to handle these challenges. Although many of the stages are the same, ML </a:t>
            </a:r>
            <a:r>
              <a:rPr lang="en-US" sz="1800" b="0" i="0" u="none" strike="noStrike" baseline="0" dirty="0" err="1">
                <a:latin typeface="SegoeUI"/>
              </a:rPr>
              <a:t>modelhas</a:t>
            </a:r>
            <a:r>
              <a:rPr lang="en-US" sz="1800" b="0" i="0" u="none" strike="noStrike" baseline="0" dirty="0">
                <a:latin typeface="SegoeUI"/>
              </a:rPr>
              <a:t> unique traits in  creation, deployment, and monitoring which gives additional complexity and considerations.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3480687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Model Decay is the performance degradation over time.</a:t>
            </a:r>
          </a:p>
          <a:p>
            <a:endParaRPr lang="en-US" dirty="0"/>
          </a:p>
          <a:p>
            <a:r>
              <a:rPr lang="en-US" b="0" i="0" dirty="0">
                <a:solidFill>
                  <a:srgbClr val="000000"/>
                </a:solidFill>
                <a:effectLst/>
                <a:latin typeface="Basis Grotesque Pro"/>
              </a:rPr>
              <a:t>Because machine learning models often deals with non static dataset, their performance can degrade over time. It is very important to monitor it and perform the necessary adjustment. This can be by re-training a new model and deploying it.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7/19/2022 10:00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0479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1771" y="4"/>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
        <p:nvSpPr>
          <p:cNvPr id="13" name="Title 1">
            <a:extLst>
              <a:ext uri="{FF2B5EF4-FFF2-40B4-BE49-F238E27FC236}">
                <a16:creationId xmlns:a16="http://schemas.microsoft.com/office/drawing/2014/main" id="{091DC317-FD34-408A-AA1D-1FFE345D4F02}"/>
              </a:ext>
            </a:extLst>
          </p:cNvPr>
          <p:cNvSpPr>
            <a:spLocks noGrp="1"/>
          </p:cNvSpPr>
          <p:nvPr>
            <p:ph type="title" hasCustomPrompt="1"/>
          </p:nvPr>
        </p:nvSpPr>
        <p:spPr>
          <a:xfrm>
            <a:off x="274702" y="2125677"/>
            <a:ext cx="6402388" cy="3657560"/>
          </a:xfrm>
        </p:spPr>
        <p:txBody>
          <a:bodyPr/>
          <a:lstStyle>
            <a:lvl1pPr>
              <a:defRPr lang="en-US" sz="4000" b="0" kern="1200" cap="none" spc="-100" baseline="0" dirty="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4000"/>
              <a:t>&lt;&lt;Module Title&gt;&gt;</a:t>
            </a:r>
            <a:endParaRPr lang="en-US" sz="3200" i="1"/>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4" name="Slide Number Placeholder 3"/>
          <p:cNvSpPr txBox="1">
            <a:spLocks/>
          </p:cNvSpPr>
          <p:nvPr/>
        </p:nvSpPr>
        <p:spPr>
          <a:xfrm>
            <a:off x="4767316" y="6605942"/>
            <a:ext cx="2901844" cy="372394"/>
          </a:xfrm>
          <a:prstGeom prst="rect">
            <a:avLst/>
          </a:prstGeom>
        </p:spPr>
        <p:txBody>
          <a:bodyPr lIns="186494" rIns="18649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816"/>
              <a:t>Microsoft Confidential</a:t>
            </a:r>
          </a:p>
        </p:txBody>
      </p:sp>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
        <p:nvSpPr>
          <p:cNvPr id="5" name="Slide Number Placeholder 3"/>
          <p:cNvSpPr>
            <a:spLocks noGrp="1"/>
          </p:cNvSpPr>
          <p:nvPr>
            <p:ph type="sldNum" sz="quarter" idx="14"/>
          </p:nvPr>
        </p:nvSpPr>
        <p:spPr>
          <a:xfrm>
            <a:off x="9541108" y="6622133"/>
            <a:ext cx="2901844" cy="372394"/>
          </a:xfrm>
          <a:prstGeom prst="rect">
            <a:avLst/>
          </a:prstGeom>
        </p:spPr>
        <p:txBody>
          <a:bodyPr/>
          <a:lstStyle>
            <a:lvl1pPr>
              <a:defRPr smtClean="0">
                <a:solidFill>
                  <a:srgbClr val="3F3F3F"/>
                </a:solidFill>
                <a:latin typeface="+mn-lt"/>
              </a:defRPr>
            </a:lvl1pPr>
          </a:lstStyle>
          <a:p>
            <a:pPr>
              <a:defRPr/>
            </a:pPr>
            <a:fld id="{A0AE9EC9-F182-4A35-8041-CBBE9CFA6E78}" type="slidenum">
              <a:rPr lang="en-US"/>
              <a:pPr>
                <a:defRPr/>
              </a:pPr>
              <a:t>‹#›</a:t>
            </a:fld>
            <a:endParaRPr lang="en-US"/>
          </a:p>
        </p:txBody>
      </p:sp>
    </p:spTree>
    <p:extLst>
      <p:ext uri="{BB962C8B-B14F-4D97-AF65-F5344CB8AC3E}">
        <p14:creationId xmlns:p14="http://schemas.microsoft.com/office/powerpoint/2010/main" val="2247596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67830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nowledge Chec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E5CC4F-723D-4097-A367-2BEBAB8CF36C}"/>
              </a:ext>
            </a:extLst>
          </p:cNvPr>
          <p:cNvSpPr/>
          <p:nvPr userDrawn="1"/>
        </p:nvSpPr>
        <p:spPr>
          <a:xfrm>
            <a:off x="272272" y="295272"/>
            <a:ext cx="11889564" cy="914400"/>
          </a:xfrm>
          <a:prstGeom prst="rect">
            <a:avLst/>
          </a:prstGeom>
        </p:spPr>
        <p:txBody>
          <a:bodyPr wrap="square" lIns="146304" tIns="91440" rIns="146304" bIns="91440">
            <a:noAutofit/>
          </a:bodyPr>
          <a:lstStyle/>
          <a:p>
            <a:r>
              <a:rPr lang="en-US" sz="4800">
                <a:solidFill>
                  <a:schemeClr val="accent3"/>
                </a:solidFill>
                <a:latin typeface="+mj-lt"/>
              </a:rPr>
              <a:t>Knowledge Check</a:t>
            </a:r>
            <a:endParaRPr lang="en-US" sz="4800">
              <a:latin typeface="+mj-lt"/>
            </a:endParaRPr>
          </a:p>
        </p:txBody>
      </p:sp>
      <p:sp>
        <p:nvSpPr>
          <p:cNvPr id="5" name="Text Placeholder 4">
            <a:extLst>
              <a:ext uri="{FF2B5EF4-FFF2-40B4-BE49-F238E27FC236}">
                <a16:creationId xmlns:a16="http://schemas.microsoft.com/office/drawing/2014/main" id="{12AA7DFC-B089-4EFF-9CC5-F42DCAB1B648}"/>
              </a:ext>
            </a:extLst>
          </p:cNvPr>
          <p:cNvSpPr>
            <a:spLocks noGrp="1"/>
          </p:cNvSpPr>
          <p:nvPr>
            <p:ph type="body" sz="quarter" idx="10" hasCustomPrompt="1"/>
          </p:nvPr>
        </p:nvSpPr>
        <p:spPr>
          <a:xfrm>
            <a:off x="274320" y="1211262"/>
            <a:ext cx="11734800" cy="5487989"/>
          </a:xfrm>
        </p:spPr>
        <p:txBody>
          <a:bodyPr/>
          <a:lstStyle>
            <a:lvl1pPr>
              <a:defRPr/>
            </a:lvl1pPr>
            <a:lvl2pPr>
              <a:defRPr/>
            </a:lvl2pPr>
          </a:lstStyle>
          <a:p>
            <a:pPr lvl="0"/>
            <a:r>
              <a:rPr lang="en-US"/>
              <a:t>&lt;&lt;Question: &gt;&gt;</a:t>
            </a:r>
            <a:br>
              <a:rPr lang="en-US"/>
            </a:br>
            <a:r>
              <a:rPr lang="en-US"/>
              <a:t> &lt;&lt;Answer:&gt;&gt;</a:t>
            </a:r>
          </a:p>
        </p:txBody>
      </p:sp>
    </p:spTree>
    <p:extLst>
      <p:ext uri="{BB962C8B-B14F-4D97-AF65-F5344CB8AC3E}">
        <p14:creationId xmlns:p14="http://schemas.microsoft.com/office/powerpoint/2010/main" val="901022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tmplLst>
          <p:tmpl lvl="1">
            <p:tnLst>
              <p:par>
                <p:cTn presetID="2" presetClass="entr" presetSubtype="4"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2619363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 content V2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BC8-C70D-474D-9AF8-12B4CE2F0182}"/>
              </a:ext>
            </a:extLst>
          </p:cNvPr>
          <p:cNvSpPr>
            <a:spLocks noGrp="1"/>
          </p:cNvSpPr>
          <p:nvPr>
            <p:ph type="title" hasCustomPrompt="1"/>
          </p:nvPr>
        </p:nvSpPr>
        <p:spPr/>
        <p:txBody>
          <a:bodyPr/>
          <a:lstStyle>
            <a:lvl1pPr>
              <a:defRPr/>
            </a:lvl1pPr>
          </a:lstStyle>
          <a:p>
            <a:r>
              <a:rPr lang="en-US"/>
              <a:t>&lt;&lt;topic&gt;&gt;</a:t>
            </a:r>
          </a:p>
        </p:txBody>
      </p:sp>
      <p:sp>
        <p:nvSpPr>
          <p:cNvPr id="4" name="Text Placeholder 3">
            <a:extLst>
              <a:ext uri="{FF2B5EF4-FFF2-40B4-BE49-F238E27FC236}">
                <a16:creationId xmlns:a16="http://schemas.microsoft.com/office/drawing/2014/main" id="{3147A62B-9344-47FC-B941-A1ADD2A3A066}"/>
              </a:ext>
            </a:extLst>
          </p:cNvPr>
          <p:cNvSpPr>
            <a:spLocks noGrp="1"/>
          </p:cNvSpPr>
          <p:nvPr>
            <p:ph type="body" sz="quarter" idx="10"/>
          </p:nvPr>
        </p:nvSpPr>
        <p:spPr>
          <a:xfrm>
            <a:off x="274639" y="1212851"/>
            <a:ext cx="11887200" cy="20408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6449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890672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74640" y="2167980"/>
            <a:ext cx="2803712" cy="917575"/>
          </a:xfrm>
        </p:spPr>
        <p:txBody>
          <a:bodyPr anchor="b"/>
          <a:lstStyle>
            <a:lvl1pPr>
              <a:defRPr sz="2040" b="1">
                <a:latin typeface="+mn-lt"/>
              </a:defRPr>
            </a:lvl1pPr>
          </a:lstStyle>
          <a:p>
            <a:r>
              <a:rPr lang="en-US"/>
              <a:t>Click to edit Master style</a:t>
            </a:r>
          </a:p>
        </p:txBody>
      </p:sp>
      <p:sp>
        <p:nvSpPr>
          <p:cNvPr id="3" name="Text Placeholder 2">
            <a:extLst>
              <a:ext uri="{FF2B5EF4-FFF2-40B4-BE49-F238E27FC236}">
                <a16:creationId xmlns:a16="http://schemas.microsoft.com/office/drawing/2014/main" id="{57476770-F039-4F89-BB96-5D357CEB4099}"/>
              </a:ext>
            </a:extLst>
          </p:cNvPr>
          <p:cNvSpPr>
            <a:spLocks noGrp="1"/>
          </p:cNvSpPr>
          <p:nvPr>
            <p:ph type="body" sz="quarter" idx="10"/>
          </p:nvPr>
        </p:nvSpPr>
        <p:spPr>
          <a:xfrm>
            <a:off x="274640" y="3014831"/>
            <a:ext cx="2803712" cy="1318396"/>
          </a:xfrm>
        </p:spPr>
        <p:txBody>
          <a:bodyPr/>
          <a:lstStyle>
            <a:lvl1pPr marL="0" indent="0">
              <a:lnSpc>
                <a:spcPct val="100000"/>
              </a:lnSpc>
              <a:spcBef>
                <a:spcPts val="0"/>
              </a:spcBef>
              <a:buNone/>
              <a:defRPr sz="1428" b="1">
                <a:latin typeface="+mn-lt"/>
              </a:defRPr>
            </a:lvl1pPr>
            <a:lvl2pPr marL="0" indent="0">
              <a:lnSpc>
                <a:spcPct val="100000"/>
              </a:lnSpc>
              <a:spcBef>
                <a:spcPts val="0"/>
              </a:spcBef>
              <a:spcAft>
                <a:spcPts val="612"/>
              </a:spcAft>
              <a:buNone/>
              <a:defRPr sz="1428">
                <a:solidFill>
                  <a:schemeClr val="tx2"/>
                </a:solidFill>
              </a:defRPr>
            </a:lvl2pPr>
            <a:lvl3pPr marL="0" indent="0">
              <a:lnSpc>
                <a:spcPct val="100000"/>
              </a:lnSpc>
              <a:spcBef>
                <a:spcPts val="0"/>
              </a:spcBef>
              <a:spcAft>
                <a:spcPts val="612"/>
              </a:spcAft>
              <a:buNone/>
              <a:defRPr sz="1428"/>
            </a:lvl3pPr>
            <a:lvl4pPr marL="0" indent="0">
              <a:lnSpc>
                <a:spcPct val="100000"/>
              </a:lnSpc>
              <a:spcBef>
                <a:spcPts val="0"/>
              </a:spcBef>
              <a:buNone/>
              <a:defRPr sz="1020"/>
            </a:lvl4pPr>
            <a:lvl5pPr marL="0" indent="0">
              <a:lnSpc>
                <a:spcPct val="100000"/>
              </a:lnSpc>
              <a:spcBef>
                <a:spcPts val="0"/>
              </a:spcBef>
              <a:buNone/>
              <a:defRPr sz="102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0637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esson overview slid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74638" y="295273"/>
            <a:ext cx="11887200" cy="914400"/>
          </a:xfrm>
        </p:spPr>
        <p:txBody>
          <a:bodyPr/>
          <a:lstStyle>
            <a:lvl1pPr>
              <a:defRPr/>
            </a:lvl1pPr>
          </a:lstStyle>
          <a:p>
            <a:r>
              <a:rPr lang="en-US"/>
              <a:t>Lesson #: &lt;&lt;Insert Title&gt;&gt;</a:t>
            </a:r>
          </a:p>
        </p:txBody>
      </p:sp>
      <p:sp>
        <p:nvSpPr>
          <p:cNvPr id="5" name="Text Placeholder 4">
            <a:extLst>
              <a:ext uri="{FF2B5EF4-FFF2-40B4-BE49-F238E27FC236}">
                <a16:creationId xmlns:a16="http://schemas.microsoft.com/office/drawing/2014/main" id="{023B8C45-121E-4A34-80C4-59192415431B}"/>
              </a:ext>
            </a:extLst>
          </p:cNvPr>
          <p:cNvSpPr>
            <a:spLocks noGrp="1"/>
          </p:cNvSpPr>
          <p:nvPr>
            <p:ph type="body" sz="quarter" idx="11" hasCustomPrompt="1"/>
          </p:nvPr>
        </p:nvSpPr>
        <p:spPr>
          <a:xfrm>
            <a:off x="272272" y="1211263"/>
            <a:ext cx="11887200" cy="683264"/>
          </a:xfrm>
        </p:spPr>
        <p:txBody>
          <a:bodyPr/>
          <a:lstStyle>
            <a:lvl1pPr>
              <a:defRPr/>
            </a:lvl1pPr>
            <a:lvl2pPr>
              <a:defRPr/>
            </a:lvl2pPr>
          </a:lstStyle>
          <a:p>
            <a:pPr lvl="0"/>
            <a:r>
              <a:rPr lang="en-US"/>
              <a:t>&lt;&lt;overview&gt;&gt;</a:t>
            </a:r>
          </a:p>
        </p:txBody>
      </p:sp>
    </p:spTree>
    <p:extLst>
      <p:ext uri="{BB962C8B-B14F-4D97-AF65-F5344CB8AC3E}">
        <p14:creationId xmlns:p14="http://schemas.microsoft.com/office/powerpoint/2010/main" val="9680367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18247" y="1"/>
            <a:ext cx="12434704" cy="6994521"/>
          </a:xfrm>
          <a:prstGeom prst="rect">
            <a:avLst/>
          </a:prstGeom>
        </p:spPr>
      </p:pic>
      <p:sp>
        <p:nvSpPr>
          <p:cNvPr id="2" name="Rectangle 1"/>
          <p:cNvSpPr/>
          <p:nvPr userDrawn="1"/>
        </p:nvSpPr>
        <p:spPr bwMode="auto">
          <a:xfrm>
            <a:off x="274638" y="2119164"/>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283" tIns="109712" rIns="146283" bIns="109712"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71918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2" y="205460"/>
            <a:ext cx="3017487" cy="548634"/>
          </a:xfrm>
          <a:prstGeom prst="rect">
            <a:avLst/>
          </a:prstGeom>
        </p:spPr>
        <p:txBody>
          <a:bodyPr vert="horz" wrap="square" lIns="146283" tIns="109712" rIns="146283" bIns="109712"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4028721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5302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845341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2800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40406622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532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647733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05456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23386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977590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379770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589553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543118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48724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29731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04797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898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0662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407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76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5545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28540324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063718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1130228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a:solidFill>
                  <a:srgbClr val="000000"/>
                </a:solidFill>
              </a:rPr>
              <a:t>Conditions and Terms of Use</a:t>
            </a:r>
          </a:p>
          <a:p>
            <a:r>
              <a:rPr lang="en-US" sz="1530">
                <a:solidFill>
                  <a:srgbClr val="0A5BBA"/>
                </a:solidFill>
              </a:rPr>
              <a:t>Microsoft Confidential</a:t>
            </a:r>
          </a:p>
          <a:p>
            <a:r>
              <a:rPr lang="en-US" sz="1836">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a:solidFill>
                <a:srgbClr val="000000"/>
              </a:solidFill>
            </a:endParaRPr>
          </a:p>
          <a:p>
            <a:r>
              <a:rPr lang="en-US" sz="2346" b="1">
                <a:solidFill>
                  <a:srgbClr val="000000"/>
                </a:solidFill>
              </a:rPr>
              <a:t>Copyright and Trademarks </a:t>
            </a:r>
          </a:p>
          <a:p>
            <a:r>
              <a:rPr lang="en-US" sz="1530">
                <a:solidFill>
                  <a:srgbClr val="0A5BBA"/>
                </a:solidFill>
              </a:rPr>
              <a:t>© 2019 Microsoft Corporation. All rights reserved.</a:t>
            </a:r>
          </a:p>
          <a:p>
            <a:r>
              <a:rPr lang="en-US" sz="1836">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a:solidFill>
                  <a:srgbClr val="000000"/>
                </a:solidFill>
              </a:rPr>
              <a:t>For more information, see </a:t>
            </a:r>
            <a:r>
              <a:rPr lang="en-US" sz="1836" b="1">
                <a:solidFill>
                  <a:srgbClr val="000000"/>
                </a:solidFill>
              </a:rPr>
              <a:t>Use of Microsoft Copyrighted Content </a:t>
            </a:r>
            <a:r>
              <a:rPr lang="en-US" sz="1836">
                <a:solidFill>
                  <a:srgbClr val="000000"/>
                </a:solidFill>
              </a:rPr>
              <a:t>at</a:t>
            </a:r>
            <a:br>
              <a:rPr lang="en-US" sz="1836">
                <a:solidFill>
                  <a:srgbClr val="000000"/>
                </a:solidFill>
              </a:rPr>
            </a:br>
            <a:r>
              <a:rPr lang="en-US" sz="1836">
                <a:solidFill>
                  <a:srgbClr val="FF0000"/>
                </a:solidFill>
                <a:hlinkClick r:id="rId2"/>
              </a:rPr>
              <a:t>https://www.microsoft.com/en-us/legal/intellectualproperty/permissions/default.aspx</a:t>
            </a:r>
            <a:r>
              <a:rPr lang="en-US" sz="1836">
                <a:solidFill>
                  <a:srgbClr val="FF0000"/>
                </a:solidFill>
              </a:rPr>
              <a:t> </a:t>
            </a:r>
          </a:p>
          <a:p>
            <a:r>
              <a:rPr lang="en-US" sz="1836">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629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Layout">
    <p:bg>
      <p:bgPr>
        <a:solidFill>
          <a:schemeClr val="bg1"/>
        </a:solidFill>
        <a:effectLst/>
      </p:bgPr>
    </p:bg>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3757281-38B1-4645-B42F-F4CAA8497F3E}"/>
              </a:ext>
            </a:extLst>
          </p:cNvPr>
          <p:cNvPicPr>
            <a:picLocks noChangeAspect="1"/>
          </p:cNvPicPr>
          <p:nvPr userDrawn="1"/>
        </p:nvPicPr>
        <p:blipFill>
          <a:blip r:embed="rId2"/>
          <a:srcRect l="20383" r="20383"/>
          <a:stretch>
            <a:fillRect/>
          </a:stretch>
        </p:blipFill>
        <p:spPr>
          <a:xfrm>
            <a:off x="6219825" y="0"/>
            <a:ext cx="6216650" cy="6992587"/>
          </a:xfrm>
          <a:prstGeom prst="rect">
            <a:avLst/>
          </a:prstGeom>
        </p:spPr>
      </p:pic>
      <p:sp>
        <p:nvSpPr>
          <p:cNvPr id="12" name="Content Placeholder 11">
            <a:extLst>
              <a:ext uri="{FF2B5EF4-FFF2-40B4-BE49-F238E27FC236}">
                <a16:creationId xmlns:a16="http://schemas.microsoft.com/office/drawing/2014/main" id="{BD88CD08-97B8-4AAA-BA50-91ABEF361A44}"/>
              </a:ext>
            </a:extLst>
          </p:cNvPr>
          <p:cNvSpPr>
            <a:spLocks noGrp="1"/>
          </p:cNvSpPr>
          <p:nvPr>
            <p:ph sz="quarter" idx="10" hasCustomPrompt="1"/>
          </p:nvPr>
        </p:nvSpPr>
        <p:spPr>
          <a:xfrm>
            <a:off x="228144" y="3268662"/>
            <a:ext cx="5486399" cy="1902059"/>
          </a:xfrm>
        </p:spPr>
        <p:txBody>
          <a:bodyPr/>
          <a:lstStyle>
            <a:lvl1pPr marL="0" indent="0">
              <a:buNone/>
              <a:defRPr/>
            </a:lvl1pPr>
          </a:lstStyle>
          <a:p>
            <a:r>
              <a:rPr lang="en-US" sz="3600">
                <a:solidFill>
                  <a:schemeClr val="tx1"/>
                </a:solidFill>
              </a:rPr>
              <a:t>&lt;&lt; Add Lab </a:t>
            </a:r>
            <a:r>
              <a:rPr lang="en-US" sz="3600" err="1">
                <a:solidFill>
                  <a:schemeClr val="tx1"/>
                </a:solidFill>
              </a:rPr>
              <a:t>Excerices</a:t>
            </a:r>
            <a:r>
              <a:rPr lang="en-US" sz="3600">
                <a:solidFill>
                  <a:schemeClr val="tx1"/>
                </a:solidFill>
              </a:rPr>
              <a:t>&gt;&gt;</a:t>
            </a:r>
          </a:p>
          <a:p>
            <a:r>
              <a:rPr lang="en-US" sz="3600">
                <a:solidFill>
                  <a:schemeClr val="tx1"/>
                </a:solidFill>
              </a:rPr>
              <a:t>Exercise 1: </a:t>
            </a:r>
          </a:p>
          <a:p>
            <a:r>
              <a:rPr lang="en-US" sz="3600">
                <a:solidFill>
                  <a:schemeClr val="tx1"/>
                </a:solidFill>
              </a:rPr>
              <a:t>Exercise 2: </a:t>
            </a:r>
          </a:p>
        </p:txBody>
      </p:sp>
      <p:sp>
        <p:nvSpPr>
          <p:cNvPr id="20" name="Title 1">
            <a:extLst>
              <a:ext uri="{FF2B5EF4-FFF2-40B4-BE49-F238E27FC236}">
                <a16:creationId xmlns:a16="http://schemas.microsoft.com/office/drawing/2014/main" id="{03CBE3C3-7C13-46F2-A212-5263C05FE5BC}"/>
              </a:ext>
            </a:extLst>
          </p:cNvPr>
          <p:cNvSpPr>
            <a:spLocks noGrp="1"/>
          </p:cNvSpPr>
          <p:nvPr>
            <p:ph type="title" hasCustomPrompt="1"/>
          </p:nvPr>
        </p:nvSpPr>
        <p:spPr>
          <a:xfrm>
            <a:off x="37644" y="296862"/>
            <a:ext cx="5486399" cy="738664"/>
          </a:xfrm>
        </p:spPr>
        <p:txBody>
          <a:bodyPr>
            <a:spAutoFit/>
          </a:bodyPr>
          <a:lstStyle>
            <a:lvl1pPr>
              <a:defRPr lang="en-US" sz="4000" b="0" kern="1200" cap="none" spc="-102" baseline="0" dirty="0">
                <a:ln w="3175">
                  <a:noFill/>
                </a:ln>
                <a:solidFill>
                  <a:schemeClr val="accent3"/>
                </a:solidFill>
                <a:effectLst/>
                <a:latin typeface="+mj-lt"/>
                <a:ea typeface="+mn-ea"/>
                <a:cs typeface="Segoe UI" pitchFamily="34" charset="0"/>
              </a:defRPr>
            </a:lvl1pPr>
          </a:lstStyle>
          <a:p>
            <a:r>
              <a:rPr lang="en-US" sz="4000"/>
              <a:t>Lab: </a:t>
            </a:r>
            <a:r>
              <a:rPr lang="en-US" sz="4000">
                <a:solidFill>
                  <a:schemeClr val="accent3"/>
                </a:solidFill>
              </a:rPr>
              <a:t>&lt;&lt;Title &gt;&gt;</a:t>
            </a:r>
            <a:endParaRPr lang="en-US" sz="4000"/>
          </a:p>
        </p:txBody>
      </p:sp>
    </p:spTree>
    <p:extLst>
      <p:ext uri="{BB962C8B-B14F-4D97-AF65-F5344CB8AC3E}">
        <p14:creationId xmlns:p14="http://schemas.microsoft.com/office/powerpoint/2010/main" val="25793253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j-lt"/>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mj-lt"/>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mj-lt"/>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mj-lt"/>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mj-lt"/>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mj-lt"/>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086" r:id="rId2"/>
    <p:sldLayoutId id="2147484089" r:id="rId3"/>
    <p:sldLayoutId id="2147484092" r:id="rId4"/>
    <p:sldLayoutId id="2147484269" r:id="rId5"/>
    <p:sldLayoutId id="2147484093" r:id="rId6"/>
    <p:sldLayoutId id="2147484094" r:id="rId7"/>
    <p:sldLayoutId id="2147484195" r:id="rId8"/>
    <p:sldLayoutId id="2147484096" r:id="rId9"/>
    <p:sldLayoutId id="2147484271" r:id="rId10"/>
    <p:sldLayoutId id="2147484272" r:id="rId11"/>
    <p:sldLayoutId id="2147484273" r:id="rId12"/>
    <p:sldLayoutId id="2147484274" r:id="rId13"/>
    <p:sldLayoutId id="2147484275" r:id="rId14"/>
    <p:sldLayoutId id="2147484302" r:id="rId15"/>
    <p:sldLayoutId id="2147484303" r:id="rId16"/>
    <p:sldLayoutId id="2147484304" r:id="rId17"/>
  </p:sldLayoutIdLst>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txStyles>
    <p:title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136699504"/>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 id="2147484294" r:id="rId18"/>
    <p:sldLayoutId id="2147484295" r:id="rId19"/>
    <p:sldLayoutId id="2147484296" r:id="rId20"/>
    <p:sldLayoutId id="2147484297" r:id="rId21"/>
    <p:sldLayoutId id="2147484298" r:id="rId22"/>
    <p:sldLayoutId id="2147484299" r:id="rId23"/>
    <p:sldLayoutId id="2147484300" r:id="rId24"/>
    <p:sldLayoutId id="2147484301" r:id="rId2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8.xml"/><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9.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0.xml"/><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7.xml"/></Relationships>
</file>

<file path=ppt/slides/_rels/slide1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5.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1.xml"/><Relationship Id="rId4" Type="http://schemas.openxmlformats.org/officeDocument/2006/relationships/image" Target="../media/image9.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9.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a:br>
            <a:r>
              <a:rPr lang="en-US" sz="4000"/>
              <a:t>Module 3: Azure Machine Learning Service</a:t>
            </a:r>
            <a:br>
              <a:rPr lang="en-US" sz="4000"/>
            </a:br>
            <a:endParaRPr lang="en-US" sz="3200" i="1"/>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167295"/>
          </a:xfrm>
        </p:spPr>
        <p:txBody>
          <a:bodyPr/>
          <a:lstStyle/>
          <a:p>
            <a:r>
              <a:rPr lang="en-US"/>
              <a:t>Tools for workspace interaction:</a:t>
            </a:r>
          </a:p>
          <a:p>
            <a:pPr lvl="1"/>
            <a:r>
              <a:rPr lang="en-US" sz="2800"/>
              <a:t>Web</a:t>
            </a:r>
          </a:p>
          <a:p>
            <a:pPr lvl="2"/>
            <a:r>
              <a:rPr lang="en-US"/>
              <a:t>Azure Machine Learning studio</a:t>
            </a:r>
          </a:p>
          <a:p>
            <a:pPr lvl="1"/>
            <a:r>
              <a:rPr lang="en-US" sz="2800"/>
              <a:t>In any Python environment with the Azure Machine Learning SDK for Python.</a:t>
            </a:r>
          </a:p>
          <a:p>
            <a:pPr lvl="1"/>
            <a:r>
              <a:rPr lang="en-US" sz="2800"/>
              <a:t>In any R environment with the Azure Machine Learning SDK for R (preview).</a:t>
            </a:r>
          </a:p>
          <a:p>
            <a:pPr lvl="1"/>
            <a:r>
              <a:rPr lang="en-US" sz="2800"/>
              <a:t>On the command line using the Azure Machine Learning CLI extension</a:t>
            </a:r>
          </a:p>
          <a:p>
            <a:pPr lvl="1"/>
            <a:r>
              <a:rPr lang="en-US" sz="2800"/>
              <a:t>Visual Studio Code with Azure Machine Learning Extension</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Accessing Azure Machine Learning Service</a:t>
            </a:r>
          </a:p>
        </p:txBody>
      </p:sp>
    </p:spTree>
    <p:extLst>
      <p:ext uri="{BB962C8B-B14F-4D97-AF65-F5344CB8AC3E}">
        <p14:creationId xmlns:p14="http://schemas.microsoft.com/office/powerpoint/2010/main" val="252425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Model Decay</a:t>
            </a:r>
          </a:p>
        </p:txBody>
      </p:sp>
      <p:pic>
        <p:nvPicPr>
          <p:cNvPr id="4" name="Picture 3">
            <a:extLst>
              <a:ext uri="{FF2B5EF4-FFF2-40B4-BE49-F238E27FC236}">
                <a16:creationId xmlns:a16="http://schemas.microsoft.com/office/drawing/2014/main" id="{FBD62F15-38C8-C9AF-4A81-D5B972C62808}"/>
              </a:ext>
            </a:extLst>
          </p:cNvPr>
          <p:cNvPicPr>
            <a:picLocks noChangeAspect="1"/>
          </p:cNvPicPr>
          <p:nvPr/>
        </p:nvPicPr>
        <p:blipFill>
          <a:blip r:embed="rId3"/>
          <a:stretch>
            <a:fillRect/>
          </a:stretch>
        </p:blipFill>
        <p:spPr>
          <a:xfrm>
            <a:off x="2914966" y="1528242"/>
            <a:ext cx="7394588" cy="4407780"/>
          </a:xfrm>
          <a:prstGeom prst="rect">
            <a:avLst/>
          </a:prstGeom>
        </p:spPr>
      </p:pic>
    </p:spTree>
    <p:extLst>
      <p:ext uri="{BB962C8B-B14F-4D97-AF65-F5344CB8AC3E}">
        <p14:creationId xmlns:p14="http://schemas.microsoft.com/office/powerpoint/2010/main" val="150618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ML Models Considerations</a:t>
            </a:r>
          </a:p>
        </p:txBody>
      </p:sp>
      <p:sp>
        <p:nvSpPr>
          <p:cNvPr id="5" name="TextBox 4">
            <a:extLst>
              <a:ext uri="{FF2B5EF4-FFF2-40B4-BE49-F238E27FC236}">
                <a16:creationId xmlns:a16="http://schemas.microsoft.com/office/drawing/2014/main" id="{A137C86A-011A-5BCD-471D-C60C57C14213}"/>
              </a:ext>
            </a:extLst>
          </p:cNvPr>
          <p:cNvSpPr txBox="1"/>
          <p:nvPr/>
        </p:nvSpPr>
        <p:spPr>
          <a:xfrm>
            <a:off x="787195" y="1712820"/>
            <a:ext cx="10898658" cy="3600986"/>
          </a:xfrm>
          <a:prstGeom prst="rect">
            <a:avLst/>
          </a:prstGeom>
          <a:noFill/>
        </p:spPr>
        <p:txBody>
          <a:bodyPr wrap="square">
            <a:spAutoFit/>
          </a:bodyPr>
          <a:lstStyle/>
          <a:p>
            <a:pPr marL="291436" indent="-291436">
              <a:buFont typeface="Arial" panose="020B0604020202020204" pitchFamily="34" charset="0"/>
              <a:buChar char="•"/>
            </a:pPr>
            <a:r>
              <a:rPr lang="en-US" sz="3600" dirty="0"/>
              <a:t>In creation, deployment, and monitoring ML Models, these things should be considered:</a:t>
            </a:r>
          </a:p>
          <a:p>
            <a:endParaRPr lang="en-US" sz="1600" dirty="0"/>
          </a:p>
          <a:p>
            <a:pPr marL="757807" lvl="1" indent="-291436">
              <a:buFont typeface="Arial" panose="020B0604020202020204" pitchFamily="34" charset="0"/>
              <a:buChar char="•"/>
            </a:pPr>
            <a:r>
              <a:rPr lang="en-US" sz="2800" dirty="0"/>
              <a:t>Code and dataset management</a:t>
            </a:r>
          </a:p>
          <a:p>
            <a:pPr marL="757807" lvl="1" indent="-291436">
              <a:buFont typeface="Arial" panose="020B0604020202020204" pitchFamily="34" charset="0"/>
              <a:buChar char="•"/>
            </a:pPr>
            <a:r>
              <a:rPr lang="en-US" sz="2800" dirty="0"/>
              <a:t>Auditability</a:t>
            </a:r>
          </a:p>
          <a:p>
            <a:pPr marL="757807" lvl="1" indent="-291436">
              <a:buFont typeface="Arial" panose="020B0604020202020204" pitchFamily="34" charset="0"/>
              <a:buChar char="•"/>
            </a:pPr>
            <a:r>
              <a:rPr lang="en-US" sz="2800" dirty="0" err="1"/>
              <a:t>Traceabiliy</a:t>
            </a:r>
            <a:endParaRPr lang="en-US" sz="2800" dirty="0"/>
          </a:p>
          <a:p>
            <a:pPr marL="757807" lvl="1" indent="-291436">
              <a:buFont typeface="Arial" panose="020B0604020202020204" pitchFamily="34" charset="0"/>
              <a:buChar char="•"/>
            </a:pPr>
            <a:r>
              <a:rPr lang="en-US" sz="2800" dirty="0" err="1"/>
              <a:t>Explainability</a:t>
            </a:r>
            <a:endParaRPr lang="en-US" sz="2800" dirty="0"/>
          </a:p>
          <a:p>
            <a:pPr marL="757807" lvl="1" indent="-291436">
              <a:buFont typeface="Arial" panose="020B0604020202020204" pitchFamily="34" charset="0"/>
              <a:buChar char="•"/>
            </a:pPr>
            <a:r>
              <a:rPr lang="en-US" sz="2800" dirty="0"/>
              <a:t>Quality assurance</a:t>
            </a:r>
            <a:endParaRPr lang="en-US" sz="5400" dirty="0"/>
          </a:p>
        </p:txBody>
      </p:sp>
    </p:spTree>
    <p:extLst>
      <p:ext uri="{BB962C8B-B14F-4D97-AF65-F5344CB8AC3E}">
        <p14:creationId xmlns:p14="http://schemas.microsoft.com/office/powerpoint/2010/main" val="253835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3116" y="1128640"/>
            <a:ext cx="11885514" cy="4195802"/>
          </a:xfrm>
        </p:spPr>
        <p:txBody>
          <a:bodyPr vert="horz" wrap="square" lIns="146283" tIns="91427" rIns="146283" bIns="91427" rtlCol="0" anchor="t">
            <a:spAutoFit/>
          </a:bodyPr>
          <a:lstStyle/>
          <a:p>
            <a:r>
              <a:rPr lang="en-US" sz="2856" dirty="0">
                <a:cs typeface="Segoe UI"/>
              </a:rPr>
              <a:t>Machine Learning Operations (</a:t>
            </a:r>
            <a:r>
              <a:rPr lang="en-US" sz="2856" dirty="0" err="1">
                <a:cs typeface="Segoe UI"/>
              </a:rPr>
              <a:t>MLOps</a:t>
            </a:r>
            <a:r>
              <a:rPr lang="en-US" sz="2856" dirty="0">
                <a:cs typeface="Segoe UI"/>
              </a:rPr>
              <a:t>) is based on DevOps principles and practices that increase the efficiency of workflows.</a:t>
            </a:r>
          </a:p>
          <a:p>
            <a:r>
              <a:rPr lang="en-US" sz="2856" dirty="0">
                <a:cs typeface="Segoe UI"/>
              </a:rPr>
              <a:t>Blend of people, process, and technology to deliver </a:t>
            </a:r>
            <a:r>
              <a:rPr lang="en-US" sz="2800" b="0" i="0" u="none" strike="noStrike" baseline="0" dirty="0">
                <a:latin typeface="Segoe UI Light" panose="020B0502040204020203" pitchFamily="34" charset="0"/>
                <a:cs typeface="Segoe UI Light" panose="020B0502040204020203" pitchFamily="34" charset="0"/>
              </a:rPr>
              <a:t>robust, scalable, reliable, and automated </a:t>
            </a:r>
            <a:r>
              <a:rPr lang="en-US" sz="2856" dirty="0">
                <a:cs typeface="Segoe UI"/>
              </a:rPr>
              <a:t> machine learning solutions </a:t>
            </a:r>
          </a:p>
          <a:p>
            <a:r>
              <a:rPr lang="en-US" sz="2856" dirty="0" err="1">
                <a:cs typeface="Segoe UI"/>
              </a:rPr>
              <a:t>MLOps</a:t>
            </a:r>
            <a:r>
              <a:rPr lang="en-US" sz="2856" dirty="0">
                <a:cs typeface="Segoe UI"/>
              </a:rPr>
              <a:t> applies several principles to the machine learning process, with the goal of:</a:t>
            </a:r>
          </a:p>
          <a:p>
            <a:pPr marL="3082383" lvl="5" indent="-466298"/>
            <a:r>
              <a:rPr lang="en-US" sz="2448" dirty="0">
                <a:cs typeface="Segoe UI"/>
              </a:rPr>
              <a:t>Faster experimentation and development of models</a:t>
            </a:r>
          </a:p>
          <a:p>
            <a:pPr marL="3082383" lvl="5" indent="-466298"/>
            <a:r>
              <a:rPr lang="en-US" sz="2448" dirty="0">
                <a:cs typeface="Segoe UI"/>
              </a:rPr>
              <a:t>Faster deployment of models into production</a:t>
            </a:r>
          </a:p>
          <a:p>
            <a:pPr marL="3082383" lvl="5" indent="-466298"/>
            <a:r>
              <a:rPr lang="en-US" sz="2448" dirty="0">
                <a:cs typeface="Segoe UI"/>
              </a:rPr>
              <a:t>Quality assurance and end-to-end lineage tracking</a:t>
            </a:r>
          </a:p>
        </p:txBody>
      </p:sp>
      <p:sp>
        <p:nvSpPr>
          <p:cNvPr id="2" name="Title 1"/>
          <p:cNvSpPr>
            <a:spLocks noGrp="1"/>
          </p:cNvSpPr>
          <p:nvPr>
            <p:ph type="title"/>
          </p:nvPr>
        </p:nvSpPr>
        <p:spPr/>
        <p:txBody>
          <a:bodyPr/>
          <a:lstStyle/>
          <a:p>
            <a:r>
              <a:rPr lang="en-US" dirty="0"/>
              <a:t>What is </a:t>
            </a:r>
            <a:r>
              <a:rPr lang="en-US" dirty="0" err="1"/>
              <a:t>MLOps</a:t>
            </a:r>
            <a:r>
              <a:rPr lang="en-US" dirty="0"/>
              <a:t>?</a:t>
            </a:r>
          </a:p>
        </p:txBody>
      </p:sp>
    </p:spTree>
    <p:extLst>
      <p:ext uri="{BB962C8B-B14F-4D97-AF65-F5344CB8AC3E}">
        <p14:creationId xmlns:p14="http://schemas.microsoft.com/office/powerpoint/2010/main" val="20879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7 Principles of </a:t>
            </a:r>
            <a:r>
              <a:rPr lang="en-US" dirty="0" err="1"/>
              <a:t>MLOps</a:t>
            </a:r>
            <a:endParaRPr lang="en-US" dirty="0"/>
          </a:p>
        </p:txBody>
      </p:sp>
      <p:sp>
        <p:nvSpPr>
          <p:cNvPr id="5" name="TextBox 4">
            <a:extLst>
              <a:ext uri="{FF2B5EF4-FFF2-40B4-BE49-F238E27FC236}">
                <a16:creationId xmlns:a16="http://schemas.microsoft.com/office/drawing/2014/main" id="{A137C86A-011A-5BCD-471D-C60C57C14213}"/>
              </a:ext>
            </a:extLst>
          </p:cNvPr>
          <p:cNvSpPr txBox="1"/>
          <p:nvPr/>
        </p:nvSpPr>
        <p:spPr>
          <a:xfrm>
            <a:off x="787195" y="1712820"/>
            <a:ext cx="10898658" cy="3608552"/>
          </a:xfrm>
          <a:prstGeom prst="rect">
            <a:avLst/>
          </a:prstGeom>
          <a:noFill/>
        </p:spPr>
        <p:txBody>
          <a:bodyPr wrap="square">
            <a:spAutoFit/>
          </a:bodyPr>
          <a:lstStyle/>
          <a:p>
            <a:pPr marL="291436" indent="-291436">
              <a:buFont typeface="Arial" panose="020B0604020202020204" pitchFamily="34" charset="0"/>
              <a:buChar char="•"/>
            </a:pPr>
            <a:r>
              <a:rPr lang="en-US" sz="3264" dirty="0"/>
              <a:t>Version control code, data, and experimentation outputs</a:t>
            </a:r>
          </a:p>
          <a:p>
            <a:pPr marL="291436" indent="-291436">
              <a:buFont typeface="Arial" panose="020B0604020202020204" pitchFamily="34" charset="0"/>
              <a:buChar char="•"/>
            </a:pPr>
            <a:r>
              <a:rPr lang="en-US" sz="3264" dirty="0"/>
              <a:t>Use multiple environment</a:t>
            </a:r>
          </a:p>
          <a:p>
            <a:pPr marL="291436" indent="-291436">
              <a:buFont typeface="Arial" panose="020B0604020202020204" pitchFamily="34" charset="0"/>
              <a:buChar char="•"/>
            </a:pPr>
            <a:r>
              <a:rPr lang="en-US" sz="3264" dirty="0"/>
              <a:t>Manage infrastructure and configurations-as-code</a:t>
            </a:r>
          </a:p>
          <a:p>
            <a:pPr marL="291436" indent="-291436">
              <a:buFont typeface="Arial" panose="020B0604020202020204" pitchFamily="34" charset="0"/>
              <a:buChar char="•"/>
            </a:pPr>
            <a:r>
              <a:rPr lang="en-US" sz="3264" dirty="0"/>
              <a:t>Track and manage machine learning experiments</a:t>
            </a:r>
          </a:p>
          <a:p>
            <a:pPr marL="291436" indent="-291436">
              <a:buFont typeface="Arial" panose="020B0604020202020204" pitchFamily="34" charset="0"/>
              <a:buChar char="•"/>
            </a:pPr>
            <a:r>
              <a:rPr lang="en-US" sz="3264" dirty="0"/>
              <a:t>Test code, validate data integrity, model quality</a:t>
            </a:r>
          </a:p>
          <a:p>
            <a:pPr marL="291436" indent="-291436">
              <a:buFont typeface="Arial" panose="020B0604020202020204" pitchFamily="34" charset="0"/>
              <a:buChar char="•"/>
            </a:pPr>
            <a:r>
              <a:rPr lang="en-US" sz="3264" dirty="0"/>
              <a:t>Machine learning continuous integration and delivery</a:t>
            </a:r>
          </a:p>
          <a:p>
            <a:pPr marL="291436" indent="-291436">
              <a:buFont typeface="Arial" panose="020B0604020202020204" pitchFamily="34" charset="0"/>
              <a:buChar char="•"/>
            </a:pPr>
            <a:r>
              <a:rPr lang="en-US" sz="3264" dirty="0"/>
              <a:t>Monitor services, models, and data</a:t>
            </a:r>
          </a:p>
        </p:txBody>
      </p:sp>
    </p:spTree>
    <p:extLst>
      <p:ext uri="{BB962C8B-B14F-4D97-AF65-F5344CB8AC3E}">
        <p14:creationId xmlns:p14="http://schemas.microsoft.com/office/powerpoint/2010/main" val="352866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3116" y="1128640"/>
            <a:ext cx="11885514" cy="3783766"/>
          </a:xfrm>
        </p:spPr>
        <p:txBody>
          <a:bodyPr vert="horz" wrap="square" lIns="146283" tIns="91427" rIns="146283" bIns="91427" rtlCol="0" anchor="t">
            <a:spAutoFit/>
          </a:bodyPr>
          <a:lstStyle/>
          <a:p>
            <a:r>
              <a:rPr lang="en-US" dirty="0">
                <a:cs typeface="Segoe UI"/>
              </a:rPr>
              <a:t>Azure Machine Learning provides the following </a:t>
            </a:r>
            <a:r>
              <a:rPr lang="en-US" dirty="0" err="1">
                <a:cs typeface="Segoe UI"/>
              </a:rPr>
              <a:t>MLOps</a:t>
            </a:r>
            <a:r>
              <a:rPr lang="en-US" dirty="0">
                <a:cs typeface="Segoe UI"/>
              </a:rPr>
              <a:t> capabilities:</a:t>
            </a:r>
          </a:p>
          <a:p>
            <a:pPr marL="578324" lvl="4" indent="-349724"/>
            <a:r>
              <a:rPr lang="en-US" sz="2196" dirty="0">
                <a:cs typeface="Segoe UI"/>
              </a:rPr>
              <a:t>Create reproducible ML pipelines.</a:t>
            </a:r>
          </a:p>
          <a:p>
            <a:pPr marL="578324" lvl="4" indent="-349724"/>
            <a:r>
              <a:rPr lang="en-US" sz="2196" dirty="0">
                <a:cs typeface="Segoe UI"/>
              </a:rPr>
              <a:t>Create reusable software environments for training and deploying models.</a:t>
            </a:r>
          </a:p>
          <a:p>
            <a:pPr marL="578324" lvl="4" indent="-349724"/>
            <a:r>
              <a:rPr lang="en-US" sz="2196" dirty="0">
                <a:cs typeface="Segoe UI"/>
              </a:rPr>
              <a:t>Register, package, and deploy models from anywhere.</a:t>
            </a:r>
          </a:p>
          <a:p>
            <a:pPr marL="578324" lvl="4" indent="-349724"/>
            <a:r>
              <a:rPr lang="en-US" sz="2196" dirty="0">
                <a:cs typeface="Segoe UI"/>
              </a:rPr>
              <a:t>Capture the governance data for the end-to-end ML lifecycle.</a:t>
            </a:r>
          </a:p>
          <a:p>
            <a:pPr marL="578324" lvl="4" indent="-349724"/>
            <a:r>
              <a:rPr lang="en-US" sz="2196" dirty="0">
                <a:cs typeface="Segoe UI"/>
              </a:rPr>
              <a:t>Notify and alert on events in the ML lifecycle.</a:t>
            </a:r>
          </a:p>
          <a:p>
            <a:pPr marL="578324" lvl="4" indent="-349724"/>
            <a:r>
              <a:rPr lang="en-US" sz="2196" dirty="0">
                <a:cs typeface="Segoe UI"/>
              </a:rPr>
              <a:t>Monitor ML applications for operational and ML-related issues.</a:t>
            </a:r>
          </a:p>
          <a:p>
            <a:pPr marL="578324" lvl="4" indent="-349724"/>
            <a:r>
              <a:rPr lang="en-US" sz="2196" dirty="0">
                <a:cs typeface="Segoe UI"/>
              </a:rPr>
              <a:t>Automate the end-to-end ML lifecycle with Azure Machine Learning and Azure Pipelines. </a:t>
            </a:r>
          </a:p>
        </p:txBody>
      </p:sp>
      <p:sp>
        <p:nvSpPr>
          <p:cNvPr id="2" name="Title 1"/>
          <p:cNvSpPr>
            <a:spLocks noGrp="1"/>
          </p:cNvSpPr>
          <p:nvPr>
            <p:ph type="title"/>
          </p:nvPr>
        </p:nvSpPr>
        <p:spPr/>
        <p:txBody>
          <a:bodyPr/>
          <a:lstStyle/>
          <a:p>
            <a:r>
              <a:rPr lang="en-US" dirty="0" err="1"/>
              <a:t>MLOps</a:t>
            </a:r>
            <a:r>
              <a:rPr lang="en-US" dirty="0"/>
              <a:t> in Azure Machine Learning</a:t>
            </a:r>
          </a:p>
        </p:txBody>
      </p:sp>
    </p:spTree>
    <p:extLst>
      <p:ext uri="{BB962C8B-B14F-4D97-AF65-F5344CB8AC3E}">
        <p14:creationId xmlns:p14="http://schemas.microsoft.com/office/powerpoint/2010/main" val="379689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How </a:t>
            </a:r>
            <a:r>
              <a:rPr lang="en-US" dirty="0" err="1"/>
              <a:t>MLOps</a:t>
            </a:r>
            <a:r>
              <a:rPr lang="en-US" dirty="0"/>
              <a:t> is different than DevOps</a:t>
            </a:r>
          </a:p>
        </p:txBody>
      </p:sp>
      <p:sp>
        <p:nvSpPr>
          <p:cNvPr id="5" name="TextBox 4">
            <a:extLst>
              <a:ext uri="{FF2B5EF4-FFF2-40B4-BE49-F238E27FC236}">
                <a16:creationId xmlns:a16="http://schemas.microsoft.com/office/drawing/2014/main" id="{A137C86A-011A-5BCD-471D-C60C57C14213}"/>
              </a:ext>
            </a:extLst>
          </p:cNvPr>
          <p:cNvSpPr txBox="1"/>
          <p:nvPr/>
        </p:nvSpPr>
        <p:spPr>
          <a:xfrm>
            <a:off x="787195" y="1712820"/>
            <a:ext cx="10898658" cy="4192706"/>
          </a:xfrm>
          <a:prstGeom prst="rect">
            <a:avLst/>
          </a:prstGeom>
          <a:noFill/>
        </p:spPr>
        <p:txBody>
          <a:bodyPr wrap="square">
            <a:spAutoFit/>
          </a:bodyPr>
          <a:lstStyle/>
          <a:p>
            <a:pPr marL="291436" indent="-291436">
              <a:buFont typeface="Arial" panose="020B0604020202020204" pitchFamily="34" charset="0"/>
              <a:buChar char="•"/>
            </a:pPr>
            <a:r>
              <a:rPr lang="en-US" sz="3264" dirty="0"/>
              <a:t>Exploration precedes development and operations</a:t>
            </a:r>
          </a:p>
          <a:p>
            <a:pPr marL="291436" indent="-291436">
              <a:buFont typeface="Arial" panose="020B0604020202020204" pitchFamily="34" charset="0"/>
              <a:buChar char="•"/>
            </a:pPr>
            <a:r>
              <a:rPr lang="en-US" sz="3264" dirty="0"/>
              <a:t>Data science lifecycle requires an adaptive way of working</a:t>
            </a:r>
          </a:p>
          <a:p>
            <a:pPr marL="291436" indent="-291436">
              <a:buFont typeface="Arial" panose="020B0604020202020204" pitchFamily="34" charset="0"/>
              <a:buChar char="•"/>
            </a:pPr>
            <a:r>
              <a:rPr lang="en-US" sz="3264" dirty="0"/>
              <a:t>Data quality requirements and data availability constrain the work environment</a:t>
            </a:r>
          </a:p>
          <a:p>
            <a:pPr marL="291436" indent="-291436">
              <a:buFont typeface="Arial" panose="020B0604020202020204" pitchFamily="34" charset="0"/>
              <a:buChar char="•"/>
            </a:pPr>
            <a:r>
              <a:rPr lang="en-US" sz="3264" dirty="0"/>
              <a:t>Machine learning requires a greater operational effort</a:t>
            </a:r>
          </a:p>
          <a:p>
            <a:pPr marL="291436" indent="-291436">
              <a:buFont typeface="Arial" panose="020B0604020202020204" pitchFamily="34" charset="0"/>
              <a:buChar char="•"/>
            </a:pPr>
            <a:r>
              <a:rPr lang="en-US" sz="3264" dirty="0"/>
              <a:t>Machine learning teams requires specialists and domain experts</a:t>
            </a:r>
          </a:p>
        </p:txBody>
      </p:sp>
    </p:spTree>
    <p:extLst>
      <p:ext uri="{BB962C8B-B14F-4D97-AF65-F5344CB8AC3E}">
        <p14:creationId xmlns:p14="http://schemas.microsoft.com/office/powerpoint/2010/main" val="203214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93DB0D0A-878B-4250-887D-665AAD2EC4C8}"/>
              </a:ext>
            </a:extLst>
          </p:cNvPr>
          <p:cNvGraphicFramePr>
            <a:graphicFrameLocks noGrp="1"/>
          </p:cNvGraphicFramePr>
          <p:nvPr>
            <p:extLst>
              <p:ext uri="{D42A27DB-BD31-4B8C-83A1-F6EECF244321}">
                <p14:modId xmlns:p14="http://schemas.microsoft.com/office/powerpoint/2010/main" val="1204978207"/>
              </p:ext>
            </p:extLst>
          </p:nvPr>
        </p:nvGraphicFramePr>
        <p:xfrm>
          <a:off x="642173" y="877801"/>
          <a:ext cx="11258988" cy="5987583"/>
        </p:xfrm>
        <a:graphic>
          <a:graphicData uri="http://schemas.openxmlformats.org/drawingml/2006/table">
            <a:tbl>
              <a:tblPr firstRow="1" bandRow="1">
                <a:tableStyleId>{5C22544A-7EE6-4342-B048-85BDC9FD1C3A}</a:tableStyleId>
              </a:tblPr>
              <a:tblGrid>
                <a:gridCol w="1801675">
                  <a:extLst>
                    <a:ext uri="{9D8B030D-6E8A-4147-A177-3AD203B41FA5}">
                      <a16:colId xmlns:a16="http://schemas.microsoft.com/office/drawing/2014/main" val="3902750463"/>
                    </a:ext>
                  </a:extLst>
                </a:gridCol>
                <a:gridCol w="2211841">
                  <a:extLst>
                    <a:ext uri="{9D8B030D-6E8A-4147-A177-3AD203B41FA5}">
                      <a16:colId xmlns:a16="http://schemas.microsoft.com/office/drawing/2014/main" val="2884652719"/>
                    </a:ext>
                  </a:extLst>
                </a:gridCol>
                <a:gridCol w="2117048">
                  <a:extLst>
                    <a:ext uri="{9D8B030D-6E8A-4147-A177-3AD203B41FA5}">
                      <a16:colId xmlns:a16="http://schemas.microsoft.com/office/drawing/2014/main" val="2186767133"/>
                    </a:ext>
                  </a:extLst>
                </a:gridCol>
                <a:gridCol w="2564212">
                  <a:extLst>
                    <a:ext uri="{9D8B030D-6E8A-4147-A177-3AD203B41FA5}">
                      <a16:colId xmlns:a16="http://schemas.microsoft.com/office/drawing/2014/main" val="4276517724"/>
                    </a:ext>
                  </a:extLst>
                </a:gridCol>
                <a:gridCol w="2564212">
                  <a:extLst>
                    <a:ext uri="{9D8B030D-6E8A-4147-A177-3AD203B41FA5}">
                      <a16:colId xmlns:a16="http://schemas.microsoft.com/office/drawing/2014/main" val="2478451939"/>
                    </a:ext>
                  </a:extLst>
                </a:gridCol>
              </a:tblGrid>
              <a:tr h="422019">
                <a:tc>
                  <a:txBody>
                    <a:bodyPr/>
                    <a:lstStyle/>
                    <a:p>
                      <a:r>
                        <a:rPr lang="en-US" sz="1400">
                          <a:solidFill>
                            <a:schemeClr val="accent1"/>
                          </a:solidFill>
                        </a:rPr>
                        <a:t>Maturity Level</a:t>
                      </a:r>
                    </a:p>
                  </a:txBody>
                  <a:tcPr marL="93260" marR="93260" marT="46630" marB="46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25252">
                        <a:alpha val="30196"/>
                      </a:srgbClr>
                    </a:solidFill>
                  </a:tcPr>
                </a:tc>
                <a:tc>
                  <a:txBody>
                    <a:bodyPr/>
                    <a:lstStyle/>
                    <a:p>
                      <a:r>
                        <a:rPr lang="en-US" sz="1400">
                          <a:solidFill>
                            <a:schemeClr val="accent1"/>
                          </a:solidFill>
                        </a:rPr>
                        <a:t>Training Process</a:t>
                      </a:r>
                    </a:p>
                  </a:txBody>
                  <a:tcPr marL="93260" marR="93260" marT="46630" marB="46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25252">
                        <a:alpha val="30196"/>
                      </a:srgbClr>
                    </a:solidFill>
                  </a:tcPr>
                </a:tc>
                <a:tc>
                  <a:txBody>
                    <a:bodyPr/>
                    <a:lstStyle/>
                    <a:p>
                      <a:r>
                        <a:rPr lang="en-US" sz="1400">
                          <a:solidFill>
                            <a:schemeClr val="accent1"/>
                          </a:solidFill>
                        </a:rPr>
                        <a:t>Release Process</a:t>
                      </a:r>
                    </a:p>
                  </a:txBody>
                  <a:tcPr marL="93260" marR="93260" marT="46630" marB="46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25252">
                        <a:alpha val="30196"/>
                      </a:srgbClr>
                    </a:solidFill>
                  </a:tcPr>
                </a:tc>
                <a:tc>
                  <a:txBody>
                    <a:bodyPr/>
                    <a:lstStyle/>
                    <a:p>
                      <a:r>
                        <a:rPr lang="en-US" sz="1400" dirty="0">
                          <a:solidFill>
                            <a:schemeClr val="accent1"/>
                          </a:solidFill>
                        </a:rPr>
                        <a:t>Integration into app</a:t>
                      </a:r>
                    </a:p>
                  </a:txBody>
                  <a:tcPr marL="93260" marR="93260" marT="46630" marB="46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25252">
                        <a:alpha val="30196"/>
                      </a:srgbClr>
                    </a:solidFill>
                  </a:tcPr>
                </a:tc>
                <a:tc>
                  <a:txBody>
                    <a:bodyPr/>
                    <a:lstStyle/>
                    <a:p>
                      <a:r>
                        <a:rPr lang="en-US" sz="1400" dirty="0">
                          <a:solidFill>
                            <a:schemeClr val="accent1"/>
                          </a:solidFill>
                        </a:rPr>
                        <a:t>People</a:t>
                      </a:r>
                    </a:p>
                  </a:txBody>
                  <a:tcPr marL="93260" marR="93260" marT="46630" marB="466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25252">
                        <a:alpha val="30196"/>
                      </a:srgbClr>
                    </a:solidFill>
                  </a:tcPr>
                </a:tc>
                <a:extLst>
                  <a:ext uri="{0D108BD9-81ED-4DB2-BD59-A6C34878D82A}">
                    <a16:rowId xmlns:a16="http://schemas.microsoft.com/office/drawing/2014/main" val="5929388"/>
                  </a:ext>
                </a:extLst>
              </a:tr>
              <a:tr h="885355">
                <a:tc>
                  <a:txBody>
                    <a:bodyPr/>
                    <a:lstStyle/>
                    <a:p>
                      <a:r>
                        <a:rPr lang="en-US" sz="1600" b="1" dirty="0">
                          <a:solidFill>
                            <a:schemeClr val="tx1"/>
                          </a:solidFill>
                        </a:rPr>
                        <a:t>Level 1 </a:t>
                      </a:r>
                      <a:r>
                        <a:rPr lang="en-US" sz="1600" dirty="0">
                          <a:solidFill>
                            <a:schemeClr val="tx1"/>
                          </a:solidFill>
                        </a:rPr>
                        <a:t>– No </a:t>
                      </a:r>
                      <a:r>
                        <a:rPr lang="en-US" sz="1600" dirty="0" err="1">
                          <a:solidFill>
                            <a:schemeClr val="tx1"/>
                          </a:solidFill>
                        </a:rPr>
                        <a:t>MLOps</a:t>
                      </a:r>
                      <a:endParaRPr lang="en-US" sz="1600" dirty="0">
                        <a:solidFill>
                          <a:schemeClr val="tx1"/>
                        </a:solidFill>
                      </a:endParaRP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dirty="0">
                          <a:solidFill>
                            <a:schemeClr val="tx1"/>
                          </a:solidFill>
                        </a:rPr>
                        <a:t>Untracked, file is provided for handoff</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a:solidFill>
                            <a:schemeClr val="tx1"/>
                          </a:solidFill>
                        </a:rPr>
                        <a:t>Manual, hand-off</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Manual, heavily Data Scientist driven</a:t>
                      </a:r>
                    </a:p>
                    <a:p>
                      <a:endParaRPr lang="en-US" sz="1600" dirty="0">
                        <a:solidFill>
                          <a:schemeClr val="tx1"/>
                        </a:solidFill>
                      </a:endParaRP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dirty="0">
                          <a:solidFill>
                            <a:schemeClr val="tx1"/>
                          </a:solidFill>
                        </a:rPr>
                        <a:t>Siloed</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171087543"/>
                  </a:ext>
                </a:extLst>
              </a:tr>
              <a:tr h="1109147">
                <a:tc>
                  <a:txBody>
                    <a:bodyPr/>
                    <a:lstStyle/>
                    <a:p>
                      <a:r>
                        <a:rPr lang="en-US" sz="1600" b="1" dirty="0">
                          <a:solidFill>
                            <a:schemeClr val="tx1"/>
                          </a:solidFill>
                        </a:rPr>
                        <a:t>Level 2- </a:t>
                      </a:r>
                      <a:r>
                        <a:rPr lang="en-US" sz="1600" dirty="0">
                          <a:solidFill>
                            <a:schemeClr val="tx1"/>
                          </a:solidFill>
                        </a:rPr>
                        <a:t>Training Operationalized</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a:solidFill>
                            <a:schemeClr val="tx1"/>
                          </a:solidFill>
                        </a:rPr>
                        <a:t>Tracked, run results and model artifacts are captured in a repeatable way</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a:solidFill>
                            <a:schemeClr val="tx1"/>
                          </a:solidFill>
                        </a:rPr>
                        <a:t>Manual release, clean handoff process, managed by SWE team</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Manual, heavily Data Scientist driven, basic integration tests added</a:t>
                      </a:r>
                    </a:p>
                    <a:p>
                      <a:endParaRPr lang="en-US" sz="1600" dirty="0">
                        <a:solidFill>
                          <a:schemeClr val="tx1"/>
                        </a:solidFill>
                      </a:endParaRP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dirty="0">
                          <a:solidFill>
                            <a:schemeClr val="tx1"/>
                          </a:solidFill>
                        </a:rPr>
                        <a:t>Mix of siloed and</a:t>
                      </a:r>
                    </a:p>
                    <a:p>
                      <a:r>
                        <a:rPr lang="en-US" sz="1600" dirty="0">
                          <a:solidFill>
                            <a:schemeClr val="tx1"/>
                          </a:solidFill>
                        </a:rPr>
                        <a:t>cooperative</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228409870"/>
                  </a:ext>
                </a:extLst>
              </a:tr>
              <a:tr h="1332938">
                <a:tc>
                  <a:txBody>
                    <a:bodyPr/>
                    <a:lstStyle/>
                    <a:p>
                      <a:r>
                        <a:rPr lang="en-US" sz="1600" b="1" dirty="0">
                          <a:solidFill>
                            <a:schemeClr val="tx1"/>
                          </a:solidFill>
                        </a:rPr>
                        <a:t>Level 3 – </a:t>
                      </a:r>
                      <a:r>
                        <a:rPr lang="en-US" sz="1600" dirty="0">
                          <a:solidFill>
                            <a:schemeClr val="tx1"/>
                          </a:solidFill>
                        </a:rPr>
                        <a:t>Release Operationalized</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Tracked, run results and model artifacts are captured in a repeatable way</a:t>
                      </a:r>
                    </a:p>
                    <a:p>
                      <a:endParaRPr lang="en-US" sz="1600" dirty="0">
                        <a:solidFill>
                          <a:schemeClr val="tx1"/>
                        </a:solidFill>
                      </a:endParaRP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a:solidFill>
                            <a:schemeClr val="tx1"/>
                          </a:solidFill>
                        </a:rPr>
                        <a:t>Automated, CI/CD pipeline set up, everything is version controlled</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dirty="0">
                          <a:solidFill>
                            <a:schemeClr val="tx1"/>
                          </a:solidFill>
                        </a:rPr>
                        <a:t>Semi-automated, unit and integration tests added, still needs human signoff</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r>
                        <a:rPr lang="en-US" sz="1600" dirty="0">
                          <a:solidFill>
                            <a:schemeClr val="tx1"/>
                          </a:solidFill>
                        </a:rPr>
                        <a:t>Mostly cooperative with</a:t>
                      </a:r>
                    </a:p>
                    <a:p>
                      <a:r>
                        <a:rPr lang="en-US" sz="1600" dirty="0">
                          <a:solidFill>
                            <a:schemeClr val="tx1"/>
                          </a:solidFill>
                        </a:rPr>
                        <a:t>some </a:t>
                      </a:r>
                      <a:r>
                        <a:rPr lang="en-US" sz="1600" dirty="0" err="1">
                          <a:solidFill>
                            <a:schemeClr val="tx1"/>
                          </a:solidFill>
                        </a:rPr>
                        <a:t>siloing</a:t>
                      </a:r>
                      <a:endParaRPr lang="en-US" sz="1600" dirty="0">
                        <a:solidFill>
                          <a:schemeClr val="tx1"/>
                        </a:solidFill>
                      </a:endParaRP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2171981554"/>
                  </a:ext>
                </a:extLst>
              </a:tr>
              <a:tr h="1780521">
                <a:tc>
                  <a:txBody>
                    <a:bodyPr/>
                    <a:lstStyle/>
                    <a:p>
                      <a:r>
                        <a:rPr lang="en-US" sz="1600" b="1" dirty="0">
                          <a:solidFill>
                            <a:schemeClr val="tx1"/>
                          </a:solidFill>
                        </a:rPr>
                        <a:t>Level 4 – </a:t>
                      </a:r>
                      <a:r>
                        <a:rPr lang="en-US" sz="1600" dirty="0">
                          <a:solidFill>
                            <a:schemeClr val="tx1"/>
                          </a:solidFill>
                        </a:rPr>
                        <a:t>Training &amp; Release Operationalized Together</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solidFill>
                            <a:schemeClr val="tx1"/>
                          </a:solidFill>
                        </a:rPr>
                        <a:t>Tracked, run results and model artifacts are captured in a repeatable way, </a:t>
                      </a:r>
                      <a:r>
                        <a:rPr lang="en-US" sz="1600" b="1">
                          <a:solidFill>
                            <a:schemeClr val="tx1"/>
                          </a:solidFill>
                        </a:rPr>
                        <a:t>retraining set up </a:t>
                      </a:r>
                      <a:r>
                        <a:rPr lang="en-US" sz="1600">
                          <a:solidFill>
                            <a:schemeClr val="tx1"/>
                          </a:solidFill>
                        </a:rPr>
                        <a:t>based on metrics from app</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solidFill>
                            <a:schemeClr val="tx1"/>
                          </a:solidFill>
                        </a:rPr>
                        <a:t>Automated, CI/CD pipeline set up, everything is version controlled, A/B testing has been added</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Semi-automated, unit and integration tests added, </a:t>
                      </a:r>
                      <a:r>
                        <a:rPr lang="en-US" sz="1600" b="1" dirty="0">
                          <a:solidFill>
                            <a:schemeClr val="tx1"/>
                          </a:solidFill>
                        </a:rPr>
                        <a:t>may</a:t>
                      </a:r>
                      <a:r>
                        <a:rPr lang="en-US" sz="1600" dirty="0">
                          <a:solidFill>
                            <a:schemeClr val="tx1"/>
                          </a:solidFill>
                        </a:rPr>
                        <a:t> need human signoff</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Fully cooperative</a:t>
                      </a:r>
                    </a:p>
                  </a:txBody>
                  <a:tcPr marL="93260" marR="93260" marT="186521" marB="4663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4049625527"/>
                  </a:ext>
                </a:extLst>
              </a:tr>
            </a:tbl>
          </a:graphicData>
        </a:graphic>
      </p:graphicFrame>
      <p:sp>
        <p:nvSpPr>
          <p:cNvPr id="4" name="Title 1">
            <a:extLst>
              <a:ext uri="{FF2B5EF4-FFF2-40B4-BE49-F238E27FC236}">
                <a16:creationId xmlns:a16="http://schemas.microsoft.com/office/drawing/2014/main" id="{B73F3BEA-C1C7-4693-89A5-7505F65FE0B3}"/>
              </a:ext>
            </a:extLst>
          </p:cNvPr>
          <p:cNvSpPr>
            <a:spLocks noGrp="1"/>
          </p:cNvSpPr>
          <p:nvPr>
            <p:ph type="title"/>
          </p:nvPr>
        </p:nvSpPr>
        <p:spPr>
          <a:xfrm>
            <a:off x="273455" y="71909"/>
            <a:ext cx="11889564" cy="917575"/>
          </a:xfrm>
        </p:spPr>
        <p:txBody>
          <a:bodyPr/>
          <a:lstStyle/>
          <a:p>
            <a:r>
              <a:rPr lang="en-US" dirty="0" err="1"/>
              <a:t>MLOps</a:t>
            </a:r>
            <a:r>
              <a:rPr lang="en-US" dirty="0"/>
              <a:t> Maturity stages</a:t>
            </a:r>
          </a:p>
        </p:txBody>
      </p:sp>
    </p:spTree>
    <p:extLst>
      <p:ext uri="{BB962C8B-B14F-4D97-AF65-F5344CB8AC3E}">
        <p14:creationId xmlns:p14="http://schemas.microsoft.com/office/powerpoint/2010/main" val="3418774183"/>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738536"/>
          </a:xfrm>
        </p:spPr>
        <p:txBody>
          <a:bodyPr/>
          <a:lstStyle/>
          <a:p>
            <a:r>
              <a:rPr lang="en-US" sz="3999" dirty="0"/>
              <a:t>Demonstration: </a:t>
            </a:r>
            <a:r>
              <a:rPr lang="en-US" sz="3999" dirty="0" err="1">
                <a:solidFill>
                  <a:schemeClr val="accent3"/>
                </a:solidFill>
              </a:rPr>
              <a:t>MLOps</a:t>
            </a:r>
            <a:endParaRPr lang="en-US" sz="3999" dirty="0">
              <a:solidFill>
                <a:schemeClr val="accent3"/>
              </a:solidFill>
            </a:endParaRPr>
          </a:p>
        </p:txBody>
      </p:sp>
      <p:sp>
        <p:nvSpPr>
          <p:cNvPr id="7" name="Title 1"/>
          <p:cNvSpPr txBox="1">
            <a:spLocks/>
          </p:cNvSpPr>
          <p:nvPr/>
        </p:nvSpPr>
        <p:spPr>
          <a:xfrm>
            <a:off x="228994" y="3268695"/>
            <a:ext cx="5485621" cy="168004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dirty="0">
                <a:solidFill>
                  <a:schemeClr val="tx1"/>
                </a:solidFill>
              </a:rPr>
              <a:t>Create Azure Machine Learning Resources Using Azure DevOps</a:t>
            </a:r>
          </a:p>
        </p:txBody>
      </p:sp>
    </p:spTree>
    <p:extLst>
      <p:ext uri="{BB962C8B-B14F-4D97-AF65-F5344CB8AC3E}">
        <p14:creationId xmlns:p14="http://schemas.microsoft.com/office/powerpoint/2010/main" val="1206006096"/>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4" y="1"/>
            <a:ext cx="4757652"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3:</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6: </a:t>
            </a:r>
          </a:p>
          <a:p>
            <a:pPr lvl="0"/>
            <a:r>
              <a:rPr lang="en-US" dirty="0">
                <a:solidFill>
                  <a:schemeClr val="bg1"/>
                </a:solidFill>
              </a:rPr>
              <a:t>Responsible AI (Preview)</a:t>
            </a:r>
            <a:endParaRPr kumimoji="0" lang="en-US" b="0" i="0" u="none" strike="noStrike" kern="1200" cap="none" spc="-102" normalizeH="0" baseline="0" noProof="0" dirty="0">
              <a:ln w="3175">
                <a:noFill/>
              </a:ln>
              <a:solidFill>
                <a:schemeClr val="bg1"/>
              </a:solidFill>
              <a:effectLst/>
              <a:uLnTx/>
              <a:uFillTx/>
              <a:latin typeface="Segoe UI Light"/>
            </a:endParaRP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86648" y="2337434"/>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261703"/>
            <a:ext cx="6552469" cy="954107"/>
            <a:chOff x="5075237" y="2552640"/>
            <a:chExt cx="6552469" cy="954107"/>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954107"/>
            </a:xfrm>
            <a:prstGeom prst="rect">
              <a:avLst/>
            </a:prstGeom>
          </p:spPr>
          <p:txBody>
            <a:bodyPr>
              <a:spAutoFit/>
            </a:bodyPr>
            <a:lstStyle/>
            <a:p>
              <a:pPr marL="0" lvl="1"/>
              <a:r>
                <a:rPr lang="en-US" sz="2800" dirty="0">
                  <a:latin typeface="+mj-lt"/>
                </a:rPr>
                <a:t>Learn the principles that should guide AI development and use.</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39F2B8E-E50B-4940-A5B6-8C2A437A7993}"/>
              </a:ext>
            </a:extLst>
          </p:cNvPr>
          <p:cNvGrpSpPr/>
          <p:nvPr/>
        </p:nvGrpSpPr>
        <p:grpSpPr>
          <a:xfrm>
            <a:off x="5062711" y="3174021"/>
            <a:ext cx="6564995" cy="954107"/>
            <a:chOff x="5093824" y="2940666"/>
            <a:chExt cx="6564995" cy="923897"/>
          </a:xfrm>
        </p:grpSpPr>
        <p:sp>
          <p:nvSpPr>
            <p:cNvPr id="17" name="Rectangle 16">
              <a:extLst>
                <a:ext uri="{FF2B5EF4-FFF2-40B4-BE49-F238E27FC236}">
                  <a16:creationId xmlns:a16="http://schemas.microsoft.com/office/drawing/2014/main" id="{64EBDB84-063A-4D1A-9CBC-D56E587A277F}"/>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98C351-D50B-4378-B477-D73E0F097F67}"/>
                </a:ext>
              </a:extLst>
            </p:cNvPr>
            <p:cNvSpPr/>
            <p:nvPr/>
          </p:nvSpPr>
          <p:spPr>
            <a:xfrm>
              <a:off x="5467886" y="2940666"/>
              <a:ext cx="6190933" cy="923897"/>
            </a:xfrm>
            <a:prstGeom prst="rect">
              <a:avLst/>
            </a:prstGeom>
          </p:spPr>
          <p:txBody>
            <a:bodyPr wrap="square">
              <a:spAutoFit/>
            </a:bodyPr>
            <a:lstStyle/>
            <a:p>
              <a:pPr marL="0" lvl="1"/>
              <a:r>
                <a:rPr lang="en-US" sz="2800" dirty="0">
                  <a:latin typeface="+mj-lt"/>
                </a:rPr>
                <a:t>Learn different tools in Azure Machine Learning that supports these principles</a:t>
              </a:r>
            </a:p>
          </p:txBody>
        </p:sp>
      </p:grpSp>
    </p:spTree>
    <p:extLst>
      <p:ext uri="{BB962C8B-B14F-4D97-AF65-F5344CB8AC3E}">
        <p14:creationId xmlns:p14="http://schemas.microsoft.com/office/powerpoint/2010/main" val="1520949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Responsible AI (Preview)</a:t>
            </a:r>
          </a:p>
        </p:txBody>
      </p:sp>
      <p:sp>
        <p:nvSpPr>
          <p:cNvPr id="5" name="TextBox 4">
            <a:extLst>
              <a:ext uri="{FF2B5EF4-FFF2-40B4-BE49-F238E27FC236}">
                <a16:creationId xmlns:a16="http://schemas.microsoft.com/office/drawing/2014/main" id="{A137C86A-011A-5BCD-471D-C60C57C14213}"/>
              </a:ext>
            </a:extLst>
          </p:cNvPr>
          <p:cNvSpPr txBox="1"/>
          <p:nvPr/>
        </p:nvSpPr>
        <p:spPr>
          <a:xfrm>
            <a:off x="768908" y="1287370"/>
            <a:ext cx="10898658" cy="4893647"/>
          </a:xfrm>
          <a:prstGeom prst="rect">
            <a:avLst/>
          </a:prstGeom>
          <a:noFill/>
        </p:spPr>
        <p:txBody>
          <a:bodyPr wrap="square">
            <a:spAutoFit/>
          </a:bodyPr>
          <a:lstStyle/>
          <a:p>
            <a:pPr marL="291436" indent="-291436">
              <a:buFont typeface="Arial" panose="020B0604020202020204" pitchFamily="34" charset="0"/>
              <a:buChar char="•"/>
            </a:pPr>
            <a:r>
              <a:rPr lang="en-US" sz="3600" dirty="0"/>
              <a:t>Principles that should guide AI development and use:</a:t>
            </a:r>
          </a:p>
          <a:p>
            <a:pPr marL="757807" lvl="1" indent="-291436">
              <a:buFont typeface="Arial" panose="020B0604020202020204" pitchFamily="34" charset="0"/>
              <a:buChar char="•"/>
            </a:pPr>
            <a:r>
              <a:rPr lang="en-US" sz="2800" i="0" dirty="0">
                <a:solidFill>
                  <a:srgbClr val="171717"/>
                </a:solidFill>
                <a:effectLst/>
                <a:latin typeface="Segoe UI" panose="020B0502040204020203" pitchFamily="34" charset="0"/>
              </a:rPr>
              <a:t>Fairness and Inclusiveness</a:t>
            </a:r>
          </a:p>
          <a:p>
            <a:pPr marL="1224178" lvl="2" indent="-291436">
              <a:buFont typeface="Arial" panose="020B0604020202020204" pitchFamily="34" charset="0"/>
              <a:buChar char="•"/>
            </a:pPr>
            <a:r>
              <a:rPr lang="en-US" sz="2000" dirty="0">
                <a:solidFill>
                  <a:srgbClr val="171717"/>
                </a:solidFill>
                <a:latin typeface="Segoe UI" panose="020B0502040204020203" pitchFamily="34" charset="0"/>
              </a:rPr>
              <a:t>F</a:t>
            </a:r>
            <a:r>
              <a:rPr lang="en-US" sz="2000" i="0" dirty="0">
                <a:solidFill>
                  <a:srgbClr val="171717"/>
                </a:solidFill>
                <a:effectLst/>
                <a:latin typeface="Segoe UI" panose="020B0502040204020203" pitchFamily="34" charset="0"/>
              </a:rPr>
              <a:t>airness assessment component </a:t>
            </a:r>
          </a:p>
          <a:p>
            <a:pPr marL="757807" lvl="1" indent="-291436">
              <a:buFont typeface="Arial" panose="020B0604020202020204" pitchFamily="34" charset="0"/>
              <a:buChar char="•"/>
            </a:pPr>
            <a:r>
              <a:rPr lang="en-US" sz="2800" dirty="0">
                <a:solidFill>
                  <a:srgbClr val="171717"/>
                </a:solidFill>
                <a:latin typeface="Segoe UI" panose="020B0502040204020203" pitchFamily="34" charset="0"/>
              </a:rPr>
              <a:t>R</a:t>
            </a:r>
            <a:r>
              <a:rPr lang="en-US" sz="2800" i="0" dirty="0">
                <a:solidFill>
                  <a:srgbClr val="171717"/>
                </a:solidFill>
                <a:effectLst/>
                <a:latin typeface="Segoe UI" panose="020B0502040204020203" pitchFamily="34" charset="0"/>
              </a:rPr>
              <a:t>eliability and safety</a:t>
            </a:r>
          </a:p>
          <a:p>
            <a:pPr marL="1224178" lvl="2" indent="-291436">
              <a:buFont typeface="Arial" panose="020B0604020202020204" pitchFamily="34" charset="0"/>
              <a:buChar char="•"/>
            </a:pPr>
            <a:r>
              <a:rPr lang="en-US" sz="2000" i="0" dirty="0">
                <a:solidFill>
                  <a:srgbClr val="171717"/>
                </a:solidFill>
                <a:effectLst/>
                <a:latin typeface="Segoe UI" panose="020B0502040204020203" pitchFamily="34" charset="0"/>
              </a:rPr>
              <a:t>Error Analysis </a:t>
            </a:r>
          </a:p>
          <a:p>
            <a:pPr marL="757807" lvl="1" indent="-291436">
              <a:buFont typeface="Arial" panose="020B0604020202020204" pitchFamily="34" charset="0"/>
              <a:buChar char="•"/>
            </a:pPr>
            <a:r>
              <a:rPr lang="en-US" sz="2800" dirty="0">
                <a:solidFill>
                  <a:srgbClr val="171717"/>
                </a:solidFill>
                <a:latin typeface="Segoe UI" panose="020B0502040204020203" pitchFamily="34" charset="0"/>
              </a:rPr>
              <a:t>T</a:t>
            </a:r>
            <a:r>
              <a:rPr lang="en-US" sz="2800" i="0" dirty="0">
                <a:solidFill>
                  <a:srgbClr val="171717"/>
                </a:solidFill>
                <a:effectLst/>
                <a:latin typeface="Segoe UI" panose="020B0502040204020203" pitchFamily="34" charset="0"/>
              </a:rPr>
              <a:t>ransparency</a:t>
            </a:r>
          </a:p>
          <a:p>
            <a:pPr marL="1224178" lvl="2" indent="-291436">
              <a:buFont typeface="Arial" panose="020B0604020202020204" pitchFamily="34" charset="0"/>
              <a:buChar char="•"/>
            </a:pPr>
            <a:r>
              <a:rPr lang="en-US" sz="2000" i="0" dirty="0">
                <a:solidFill>
                  <a:srgbClr val="171717"/>
                </a:solidFill>
                <a:effectLst/>
                <a:latin typeface="Segoe UI" panose="020B0502040204020203" pitchFamily="34" charset="0"/>
              </a:rPr>
              <a:t>Model Interpretability and Counterfactual What-If</a:t>
            </a:r>
          </a:p>
          <a:p>
            <a:pPr marL="757807" lvl="1" indent="-291436">
              <a:buFont typeface="Arial" panose="020B0604020202020204" pitchFamily="34" charset="0"/>
              <a:buChar char="•"/>
            </a:pPr>
            <a:r>
              <a:rPr lang="en-US" sz="2800" dirty="0">
                <a:solidFill>
                  <a:srgbClr val="171717"/>
                </a:solidFill>
                <a:latin typeface="Segoe UI" panose="020B0502040204020203" pitchFamily="34" charset="0"/>
              </a:rPr>
              <a:t>P</a:t>
            </a:r>
            <a:r>
              <a:rPr lang="en-US" sz="2800" i="0" dirty="0">
                <a:solidFill>
                  <a:srgbClr val="171717"/>
                </a:solidFill>
                <a:effectLst/>
                <a:latin typeface="Segoe UI" panose="020B0502040204020203" pitchFamily="34" charset="0"/>
              </a:rPr>
              <a:t>rivacy and security</a:t>
            </a:r>
          </a:p>
          <a:p>
            <a:pPr marL="1224178" lvl="2" indent="-291436">
              <a:buFont typeface="Arial" panose="020B0604020202020204" pitchFamily="34" charset="0"/>
              <a:buChar char="•"/>
            </a:pPr>
            <a:r>
              <a:rPr lang="en-US" sz="2000" i="0" dirty="0" err="1">
                <a:solidFill>
                  <a:srgbClr val="171717"/>
                </a:solidFill>
                <a:effectLst/>
                <a:latin typeface="Segoe UI" panose="020B0502040204020203" pitchFamily="34" charset="0"/>
              </a:rPr>
              <a:t>SmartNoise</a:t>
            </a:r>
            <a:r>
              <a:rPr lang="en-US" sz="2000" i="0" dirty="0">
                <a:solidFill>
                  <a:srgbClr val="171717"/>
                </a:solidFill>
                <a:effectLst/>
                <a:latin typeface="Segoe UI" panose="020B0502040204020203" pitchFamily="34" charset="0"/>
              </a:rPr>
              <a:t> and </a:t>
            </a:r>
            <a:r>
              <a:rPr lang="en-US" sz="2000" i="0" dirty="0" err="1">
                <a:solidFill>
                  <a:srgbClr val="171717"/>
                </a:solidFill>
                <a:effectLst/>
                <a:latin typeface="Segoe UI" panose="020B0502040204020203" pitchFamily="34" charset="0"/>
              </a:rPr>
              <a:t>Counterfit</a:t>
            </a:r>
            <a:endParaRPr lang="en-US" sz="2000" i="0" dirty="0">
              <a:solidFill>
                <a:srgbClr val="171717"/>
              </a:solidFill>
              <a:effectLst/>
              <a:latin typeface="Segoe UI" panose="020B0502040204020203" pitchFamily="34" charset="0"/>
            </a:endParaRPr>
          </a:p>
          <a:p>
            <a:pPr marL="757807" lvl="1" indent="-291436">
              <a:buFont typeface="Arial" panose="020B0604020202020204" pitchFamily="34" charset="0"/>
              <a:buChar char="•"/>
            </a:pPr>
            <a:r>
              <a:rPr lang="en-US" sz="2800" dirty="0">
                <a:solidFill>
                  <a:srgbClr val="171717"/>
                </a:solidFill>
                <a:latin typeface="Segoe UI" panose="020B0502040204020203" pitchFamily="34" charset="0"/>
              </a:rPr>
              <a:t>A</a:t>
            </a:r>
            <a:r>
              <a:rPr lang="en-US" sz="2800" i="0" dirty="0">
                <a:solidFill>
                  <a:srgbClr val="171717"/>
                </a:solidFill>
                <a:effectLst/>
                <a:latin typeface="Segoe UI" panose="020B0502040204020203" pitchFamily="34" charset="0"/>
              </a:rPr>
              <a:t>ccountability</a:t>
            </a:r>
          </a:p>
          <a:p>
            <a:pPr marL="1224178" lvl="2" indent="-291436">
              <a:buFont typeface="Arial" panose="020B0604020202020204" pitchFamily="34" charset="0"/>
              <a:buChar char="•"/>
            </a:pPr>
            <a:r>
              <a:rPr lang="en-US" sz="2000" dirty="0"/>
              <a:t>Machine Learning Operations (</a:t>
            </a:r>
            <a:r>
              <a:rPr lang="en-US" sz="2000" dirty="0" err="1"/>
              <a:t>MLOps</a:t>
            </a:r>
            <a:r>
              <a:rPr lang="en-US" sz="2000" dirty="0"/>
              <a:t>) lineage and Responsible AI scorecard </a:t>
            </a:r>
          </a:p>
        </p:txBody>
      </p:sp>
    </p:spTree>
    <p:extLst>
      <p:ext uri="{BB962C8B-B14F-4D97-AF65-F5344CB8AC3E}">
        <p14:creationId xmlns:p14="http://schemas.microsoft.com/office/powerpoint/2010/main" val="391997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253472"/>
          </a:xfrm>
        </p:spPr>
        <p:txBody>
          <a:bodyPr vert="horz" wrap="square" lIns="146304" tIns="91440" rIns="146304" bIns="91440" rtlCol="0" anchor="t">
            <a:spAutoFit/>
          </a:bodyPr>
          <a:lstStyle/>
          <a:p>
            <a:r>
              <a:rPr lang="en-US"/>
              <a:t>Azure Machine Learning studio is the web portal for data scientist developers in Azure Machine Learning.</a:t>
            </a:r>
          </a:p>
          <a:p>
            <a:r>
              <a:rPr lang="en-US"/>
              <a:t>It combines no-code and code-first experiences for an inclusive data science platform.</a:t>
            </a:r>
          </a:p>
          <a:p>
            <a:r>
              <a:rPr lang="en-US"/>
              <a:t>Three ways to machine learning projects in the studio:</a:t>
            </a:r>
            <a:endParaRPr lang="en-US">
              <a:cs typeface="Segoe UI Light"/>
            </a:endParaRPr>
          </a:p>
          <a:p>
            <a:pPr lvl="2"/>
            <a:r>
              <a:rPr lang="en-US"/>
              <a:t>Azure Machine Learning designer</a:t>
            </a:r>
          </a:p>
          <a:p>
            <a:pPr lvl="2"/>
            <a:r>
              <a:rPr lang="en-US">
                <a:ea typeface="+mj-lt"/>
                <a:cs typeface="+mj-lt"/>
              </a:rPr>
              <a:t>Automated Machine Learning UI</a:t>
            </a:r>
          </a:p>
          <a:p>
            <a:pPr lvl="2"/>
            <a:r>
              <a:rPr lang="en-US">
                <a:ea typeface="+mj-lt"/>
                <a:cs typeface="+mj-lt"/>
              </a:rPr>
              <a:t>Notebooks</a:t>
            </a:r>
          </a:p>
          <a:p>
            <a:pPr lvl="2"/>
            <a:endParaRPr lang="en-US">
              <a:cs typeface="Segoe UI Light"/>
            </a:endParaRP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What is Azure Machine Learning studio?</a:t>
            </a:r>
          </a:p>
        </p:txBody>
      </p:sp>
    </p:spTree>
    <p:extLst>
      <p:ext uri="{BB962C8B-B14F-4D97-AF65-F5344CB8AC3E}">
        <p14:creationId xmlns:p14="http://schemas.microsoft.com/office/powerpoint/2010/main" val="341446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Machine Learning Fairness (Preview)</a:t>
            </a:r>
          </a:p>
        </p:txBody>
      </p:sp>
      <p:sp>
        <p:nvSpPr>
          <p:cNvPr id="5" name="TextBox 4">
            <a:extLst>
              <a:ext uri="{FF2B5EF4-FFF2-40B4-BE49-F238E27FC236}">
                <a16:creationId xmlns:a16="http://schemas.microsoft.com/office/drawing/2014/main" id="{A137C86A-011A-5BCD-471D-C60C57C14213}"/>
              </a:ext>
            </a:extLst>
          </p:cNvPr>
          <p:cNvSpPr txBox="1"/>
          <p:nvPr/>
        </p:nvSpPr>
        <p:spPr>
          <a:xfrm>
            <a:off x="787195" y="1712820"/>
            <a:ext cx="10898658" cy="3785652"/>
          </a:xfrm>
          <a:prstGeom prst="rect">
            <a:avLst/>
          </a:prstGeom>
          <a:noFill/>
        </p:spPr>
        <p:txBody>
          <a:bodyPr wrap="square">
            <a:spAutoFit/>
          </a:bodyPr>
          <a:lstStyle/>
          <a:p>
            <a:pPr marL="291436" indent="-291436">
              <a:buFont typeface="Arial" panose="020B0604020202020204" pitchFamily="34" charset="0"/>
              <a:buChar char="•"/>
            </a:pPr>
            <a:r>
              <a:rPr lang="en-US" sz="3200" dirty="0"/>
              <a:t>Artificial intelligence and machine learning systems can display unfair behavior. </a:t>
            </a:r>
          </a:p>
          <a:p>
            <a:pPr marL="291436" indent="-291436">
              <a:buFont typeface="Arial" panose="020B0604020202020204" pitchFamily="34" charset="0"/>
              <a:buChar char="•"/>
            </a:pPr>
            <a:r>
              <a:rPr lang="en-US" sz="3200" dirty="0"/>
              <a:t>Two common types of AI-caused harms are:</a:t>
            </a:r>
          </a:p>
          <a:p>
            <a:pPr marL="757807" lvl="1" indent="-291436">
              <a:buFont typeface="Arial" panose="020B0604020202020204" pitchFamily="34" charset="0"/>
              <a:buChar char="•"/>
            </a:pPr>
            <a:r>
              <a:rPr lang="en-US" sz="2400" dirty="0"/>
              <a:t>Harm of allocation</a:t>
            </a:r>
          </a:p>
          <a:p>
            <a:pPr marL="757807" lvl="1" indent="-291436">
              <a:buFont typeface="Arial" panose="020B0604020202020204" pitchFamily="34" charset="0"/>
              <a:buChar char="•"/>
            </a:pPr>
            <a:r>
              <a:rPr lang="en-US" sz="2400" dirty="0"/>
              <a:t>Harm of quality-of-service</a:t>
            </a:r>
          </a:p>
          <a:p>
            <a:pPr marL="291436" indent="-291436">
              <a:buFont typeface="Arial" panose="020B0604020202020204" pitchFamily="34" charset="0"/>
              <a:buChar char="•"/>
            </a:pPr>
            <a:r>
              <a:rPr lang="en-US" sz="3200" dirty="0" err="1"/>
              <a:t>Fairlearn</a:t>
            </a:r>
            <a:r>
              <a:rPr lang="en-US" sz="3200" dirty="0"/>
              <a:t> - open-source Python package that allows machine learning systems developers to assess their systems' fairness and mitigate unfairness</a:t>
            </a:r>
          </a:p>
        </p:txBody>
      </p:sp>
    </p:spTree>
    <p:extLst>
      <p:ext uri="{BB962C8B-B14F-4D97-AF65-F5344CB8AC3E}">
        <p14:creationId xmlns:p14="http://schemas.microsoft.com/office/powerpoint/2010/main" val="20310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Assess errors in ML models (preview)</a:t>
            </a:r>
          </a:p>
        </p:txBody>
      </p:sp>
      <p:sp>
        <p:nvSpPr>
          <p:cNvPr id="5" name="TextBox 4">
            <a:extLst>
              <a:ext uri="{FF2B5EF4-FFF2-40B4-BE49-F238E27FC236}">
                <a16:creationId xmlns:a16="http://schemas.microsoft.com/office/drawing/2014/main" id="{A137C86A-011A-5BCD-471D-C60C57C14213}"/>
              </a:ext>
            </a:extLst>
          </p:cNvPr>
          <p:cNvSpPr txBox="1"/>
          <p:nvPr/>
        </p:nvSpPr>
        <p:spPr>
          <a:xfrm>
            <a:off x="787195" y="1712820"/>
            <a:ext cx="10898658" cy="5016758"/>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Model accuracy may not be uniform across subgroups of data.</a:t>
            </a:r>
          </a:p>
          <a:p>
            <a:pPr marL="457200" indent="-457200">
              <a:buFont typeface="Arial" panose="020B0604020202020204" pitchFamily="34" charset="0"/>
              <a:buChar char="•"/>
            </a:pPr>
            <a:endParaRPr lang="en-US" sz="2800" dirty="0">
              <a:solidFill>
                <a:srgbClr val="171717"/>
              </a:solidFill>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There may be inputs that fails more often</a:t>
            </a:r>
          </a:p>
          <a:p>
            <a:endParaRPr lang="en-US" sz="2800" b="0" i="0" dirty="0">
              <a:solidFill>
                <a:srgbClr val="171717"/>
              </a:solidFill>
              <a:effectLst/>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Consequences of these failures are a lack of reliability and safety, unfairness, and a loss of trust in machine learning altogether.</a:t>
            </a:r>
          </a:p>
          <a:p>
            <a:pPr marL="457200" indent="-457200">
              <a:buFont typeface="Arial" panose="020B0604020202020204" pitchFamily="34" charset="0"/>
              <a:buChar char="•"/>
            </a:pPr>
            <a:endParaRPr lang="en-US" sz="2800" dirty="0">
              <a:solidFill>
                <a:srgbClr val="171717"/>
              </a:solidFill>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Error Analysis exposes the distribution of errors to developers in a transparent way</a:t>
            </a:r>
          </a:p>
          <a:p>
            <a:pPr marL="457200" indent="-457200">
              <a:buFont typeface="Arial" panose="020B0604020202020204" pitchFamily="34" charset="0"/>
              <a:buChar char="•"/>
            </a:pPr>
            <a:endParaRPr lang="en-US" sz="2800" b="0" i="0" dirty="0">
              <a:solidFill>
                <a:srgbClr val="171717"/>
              </a:solidFill>
              <a:effectLst/>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Enables developers to identify &amp; diagnose errors efficiently.</a:t>
            </a:r>
            <a:endParaRPr lang="en-US" sz="2800" dirty="0"/>
          </a:p>
          <a:p>
            <a:endParaRPr lang="en-US" sz="1200" dirty="0"/>
          </a:p>
        </p:txBody>
      </p:sp>
    </p:spTree>
    <p:extLst>
      <p:ext uri="{BB962C8B-B14F-4D97-AF65-F5344CB8AC3E}">
        <p14:creationId xmlns:p14="http://schemas.microsoft.com/office/powerpoint/2010/main" val="416041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771368"/>
          </a:xfrm>
        </p:spPr>
        <p:txBody>
          <a:bodyPr/>
          <a:lstStyle/>
          <a:p>
            <a:r>
              <a:rPr lang="en-US" dirty="0"/>
              <a:t>Model interpretability (preview)</a:t>
            </a:r>
          </a:p>
        </p:txBody>
      </p:sp>
      <p:sp>
        <p:nvSpPr>
          <p:cNvPr id="5" name="TextBox 4">
            <a:extLst>
              <a:ext uri="{FF2B5EF4-FFF2-40B4-BE49-F238E27FC236}">
                <a16:creationId xmlns:a16="http://schemas.microsoft.com/office/drawing/2014/main" id="{A137C86A-011A-5BCD-471D-C60C57C14213}"/>
              </a:ext>
            </a:extLst>
          </p:cNvPr>
          <p:cNvSpPr txBox="1"/>
          <p:nvPr/>
        </p:nvSpPr>
        <p:spPr>
          <a:xfrm>
            <a:off x="702529" y="1213287"/>
            <a:ext cx="10898658" cy="4770537"/>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171717"/>
                </a:solidFill>
                <a:latin typeface="Segoe UI" panose="020B0502040204020203" pitchFamily="34" charset="0"/>
              </a:rPr>
              <a:t>Behavior of the models needs to be understood</a:t>
            </a:r>
            <a:endParaRPr lang="en-US" sz="2800" b="0" i="0" dirty="0">
              <a:solidFill>
                <a:srgbClr val="171717"/>
              </a:solidFill>
              <a:effectLst/>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Questions that needs to be answered:</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Why did my model make this mistake? </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How can I improve my model?</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How can I understand and trust the model’s decisions?</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Does my model satisfy legal requirements?</a:t>
            </a:r>
            <a:endParaRPr lang="en-US" sz="2000" dirty="0">
              <a:solidFill>
                <a:srgbClr val="171717"/>
              </a:solidFill>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Interpretability helps in diagnosing the model</a:t>
            </a: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The Responsible AI dashboard and </a:t>
            </a:r>
            <a:r>
              <a:rPr lang="en-US" sz="2800" b="0" i="0" dirty="0" err="1">
                <a:solidFill>
                  <a:srgbClr val="171717"/>
                </a:solidFill>
                <a:effectLst/>
                <a:latin typeface="Segoe UI" panose="020B0502040204020203" pitchFamily="34" charset="0"/>
              </a:rPr>
              <a:t>azureml</a:t>
            </a:r>
            <a:r>
              <a:rPr lang="en-US" sz="2800" b="0" i="0" dirty="0">
                <a:solidFill>
                  <a:srgbClr val="171717"/>
                </a:solidFill>
                <a:effectLst/>
                <a:latin typeface="Segoe UI" panose="020B0502040204020203" pitchFamily="34" charset="0"/>
              </a:rPr>
              <a:t>-interpret use the interpretability techniques developed in Interpret-Community.</a:t>
            </a:r>
            <a:endParaRPr lang="en-US" sz="2800" dirty="0">
              <a:solidFill>
                <a:srgbClr val="171717"/>
              </a:solidFill>
              <a:latin typeface="Segoe UI" panose="020B0502040204020203" pitchFamily="34" charset="0"/>
            </a:endParaRP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Interpret-Community is an open-source Python package for training interpretable models and helping to explain opaque-box AI systems. </a:t>
            </a:r>
          </a:p>
        </p:txBody>
      </p:sp>
    </p:spTree>
    <p:extLst>
      <p:ext uri="{BB962C8B-B14F-4D97-AF65-F5344CB8AC3E}">
        <p14:creationId xmlns:p14="http://schemas.microsoft.com/office/powerpoint/2010/main" val="290267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a:t>Counterfactuals analysis and what-if (preview)</a:t>
            </a:r>
          </a:p>
        </p:txBody>
      </p:sp>
      <p:sp>
        <p:nvSpPr>
          <p:cNvPr id="5" name="TextBox 4">
            <a:extLst>
              <a:ext uri="{FF2B5EF4-FFF2-40B4-BE49-F238E27FC236}">
                <a16:creationId xmlns:a16="http://schemas.microsoft.com/office/drawing/2014/main" id="{A137C86A-011A-5BCD-471D-C60C57C14213}"/>
              </a:ext>
            </a:extLst>
          </p:cNvPr>
          <p:cNvSpPr txBox="1"/>
          <p:nvPr/>
        </p:nvSpPr>
        <p:spPr>
          <a:xfrm>
            <a:off x="768908" y="2102287"/>
            <a:ext cx="10898658" cy="2616101"/>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171717"/>
                </a:solidFill>
                <a:latin typeface="Segoe UI" panose="020B0502040204020203" pitchFamily="34" charset="0"/>
              </a:rPr>
              <a:t>Counterfactual analysis “interrogates” a model to determine what changes to a particular datapoint would flip the model decision.</a:t>
            </a:r>
          </a:p>
          <a:p>
            <a:pPr marL="457200" indent="-457200">
              <a:buFont typeface="Arial" panose="020B0604020202020204" pitchFamily="34" charset="0"/>
              <a:buChar char="•"/>
            </a:pPr>
            <a:r>
              <a:rPr lang="en-US" sz="2800" b="0" i="0" dirty="0">
                <a:solidFill>
                  <a:srgbClr val="171717"/>
                </a:solidFill>
                <a:effectLst/>
                <a:latin typeface="Segoe UI" panose="020B0502040204020203" pitchFamily="34" charset="0"/>
              </a:rPr>
              <a:t>Use What-If Counterfactuals when you need to:</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Examine fairness and reliability criteria as a decision </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Debug specific input instances in depth.</a:t>
            </a:r>
          </a:p>
          <a:p>
            <a:pPr marL="923571" lvl="1" indent="-457200">
              <a:buFont typeface="Arial" panose="020B0604020202020204" pitchFamily="34" charset="0"/>
              <a:buChar char="•"/>
            </a:pPr>
            <a:r>
              <a:rPr lang="en-US" sz="2000" b="0" i="0" dirty="0">
                <a:solidFill>
                  <a:srgbClr val="171717"/>
                </a:solidFill>
                <a:effectLst/>
                <a:latin typeface="Segoe UI" panose="020B0502040204020203" pitchFamily="34" charset="0"/>
              </a:rPr>
              <a:t>Provide solutions to end users and determining what they can do to get a desirable outcome from the model next time.</a:t>
            </a:r>
          </a:p>
        </p:txBody>
      </p:sp>
    </p:spTree>
    <p:extLst>
      <p:ext uri="{BB962C8B-B14F-4D97-AF65-F5344CB8AC3E}">
        <p14:creationId xmlns:p14="http://schemas.microsoft.com/office/powerpoint/2010/main" val="224121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err="1"/>
              <a:t>SmartNoise</a:t>
            </a:r>
            <a:r>
              <a:rPr lang="en-US" dirty="0"/>
              <a:t> and Counterfeit</a:t>
            </a:r>
          </a:p>
        </p:txBody>
      </p:sp>
      <p:sp>
        <p:nvSpPr>
          <p:cNvPr id="5" name="TextBox 4">
            <a:extLst>
              <a:ext uri="{FF2B5EF4-FFF2-40B4-BE49-F238E27FC236}">
                <a16:creationId xmlns:a16="http://schemas.microsoft.com/office/drawing/2014/main" id="{A137C86A-011A-5BCD-471D-C60C57C14213}"/>
              </a:ext>
            </a:extLst>
          </p:cNvPr>
          <p:cNvSpPr txBox="1"/>
          <p:nvPr/>
        </p:nvSpPr>
        <p:spPr>
          <a:xfrm>
            <a:off x="768908" y="1433421"/>
            <a:ext cx="10898658" cy="4031873"/>
          </a:xfrm>
          <a:prstGeom prst="rect">
            <a:avLst/>
          </a:prstGeom>
          <a:noFill/>
        </p:spPr>
        <p:txBody>
          <a:bodyPr wrap="square">
            <a:spAutoFit/>
          </a:bodyPr>
          <a:lstStyle/>
          <a:p>
            <a:pPr marL="457200" indent="-457200">
              <a:buFont typeface="Arial" panose="020B0604020202020204" pitchFamily="34" charset="0"/>
              <a:buChar char="•"/>
            </a:pPr>
            <a:r>
              <a:rPr lang="en-US" sz="2800" dirty="0" err="1">
                <a:solidFill>
                  <a:srgbClr val="171717"/>
                </a:solidFill>
                <a:latin typeface="Segoe UI" panose="020B0502040204020203" pitchFamily="34" charset="0"/>
              </a:rPr>
              <a:t>SmartNoise</a:t>
            </a:r>
            <a:endParaRPr lang="en-US" sz="2800" dirty="0">
              <a:solidFill>
                <a:srgbClr val="171717"/>
              </a:solidFill>
              <a:latin typeface="Segoe UI" panose="020B0502040204020203" pitchFamily="34" charset="0"/>
            </a:endParaRP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Open-source project (co-developed by Microsoft) that contains components for building machine learning solutions with differential privacy.</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Differential privacy is a set of systems and practices that help keep the data of individuals safe and private.</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In machine learning solutions, differential privacy may be required for regulatory compliance</a:t>
            </a:r>
          </a:p>
          <a:p>
            <a:pPr marL="923571" lvl="1" indent="-457200">
              <a:buFont typeface="Arial" panose="020B0604020202020204" pitchFamily="34" charset="0"/>
              <a:buChar char="•"/>
            </a:pPr>
            <a:endParaRPr lang="en-US" sz="2000" dirty="0">
              <a:solidFill>
                <a:srgbClr val="171717"/>
              </a:solidFill>
              <a:latin typeface="Segoe UI" panose="020B0502040204020203" pitchFamily="34" charset="0"/>
            </a:endParaRPr>
          </a:p>
          <a:p>
            <a:pPr marL="457200" indent="-457200">
              <a:buFont typeface="Arial" panose="020B0604020202020204" pitchFamily="34" charset="0"/>
              <a:buChar char="•"/>
            </a:pPr>
            <a:r>
              <a:rPr lang="en-US" sz="2800" dirty="0">
                <a:solidFill>
                  <a:srgbClr val="171717"/>
                </a:solidFill>
                <a:latin typeface="Segoe UI" panose="020B0502040204020203" pitchFamily="34" charset="0"/>
              </a:rPr>
              <a:t>Counterfeit</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Open-source project that comprises a command-line tool and generic automation layer to allow developers to simulate cyber-attacks against AI systems. </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Assess AI models hosted in various cloud environments, on-premises, or in the edge</a:t>
            </a:r>
          </a:p>
        </p:txBody>
      </p:sp>
    </p:spTree>
    <p:extLst>
      <p:ext uri="{BB962C8B-B14F-4D97-AF65-F5344CB8AC3E}">
        <p14:creationId xmlns:p14="http://schemas.microsoft.com/office/powerpoint/2010/main" val="241913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02" y="441919"/>
            <a:ext cx="11237870" cy="565027"/>
          </a:xfrm>
        </p:spPr>
        <p:txBody>
          <a:bodyPr/>
          <a:lstStyle/>
          <a:p>
            <a:r>
              <a:rPr lang="en-US" dirty="0" err="1"/>
              <a:t>MLOps</a:t>
            </a:r>
            <a:r>
              <a:rPr lang="en-US" dirty="0"/>
              <a:t> Lineage and Responsible AI Scorecard</a:t>
            </a:r>
          </a:p>
        </p:txBody>
      </p:sp>
      <p:sp>
        <p:nvSpPr>
          <p:cNvPr id="5" name="TextBox 4">
            <a:extLst>
              <a:ext uri="{FF2B5EF4-FFF2-40B4-BE49-F238E27FC236}">
                <a16:creationId xmlns:a16="http://schemas.microsoft.com/office/drawing/2014/main" id="{A137C86A-011A-5BCD-471D-C60C57C14213}"/>
              </a:ext>
            </a:extLst>
          </p:cNvPr>
          <p:cNvSpPr txBox="1"/>
          <p:nvPr/>
        </p:nvSpPr>
        <p:spPr>
          <a:xfrm>
            <a:off x="768908" y="1856755"/>
            <a:ext cx="10898658" cy="3724096"/>
          </a:xfrm>
          <a:prstGeom prst="rect">
            <a:avLst/>
          </a:prstGeom>
          <a:noFill/>
        </p:spPr>
        <p:txBody>
          <a:bodyPr wrap="square">
            <a:spAutoFit/>
          </a:bodyPr>
          <a:lstStyle/>
          <a:p>
            <a:pPr marL="457200" indent="-457200">
              <a:buFont typeface="Arial" panose="020B0604020202020204" pitchFamily="34" charset="0"/>
              <a:buChar char="•"/>
            </a:pPr>
            <a:r>
              <a:rPr lang="en-US" sz="2800" dirty="0" err="1">
                <a:solidFill>
                  <a:srgbClr val="171717"/>
                </a:solidFill>
                <a:latin typeface="Segoe UI" panose="020B0502040204020203" pitchFamily="34" charset="0"/>
              </a:rPr>
              <a:t>MLOps</a:t>
            </a:r>
            <a:r>
              <a:rPr lang="en-US" sz="2800" dirty="0">
                <a:solidFill>
                  <a:srgbClr val="171717"/>
                </a:solidFill>
                <a:latin typeface="Segoe UI" panose="020B0502040204020203" pitchFamily="34" charset="0"/>
              </a:rPr>
              <a:t> Lineage</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Information can include who is publishing models and why changes were made.</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It can also include when models were deployed or used in production.</a:t>
            </a:r>
          </a:p>
          <a:p>
            <a:pPr marL="457200" indent="-457200">
              <a:buFont typeface="Arial" panose="020B0604020202020204" pitchFamily="34" charset="0"/>
              <a:buChar char="•"/>
            </a:pPr>
            <a:r>
              <a:rPr lang="en-US" sz="2800" dirty="0">
                <a:solidFill>
                  <a:srgbClr val="171717"/>
                </a:solidFill>
                <a:latin typeface="Segoe UI" panose="020B0502040204020203" pitchFamily="34" charset="0"/>
              </a:rPr>
              <a:t>Responsible AI Scorecard</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Designed for machine learning professionals and data scientists to explore and evaluate model insights and inform their data-driven decisions</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Customizable report that you can easily configure, download, and share with your technical and non-technical stakeholders to educate them about your data and model health and compliance and build trust.</a:t>
            </a:r>
          </a:p>
          <a:p>
            <a:pPr marL="923571" lvl="1" indent="-457200">
              <a:buFont typeface="Arial" panose="020B0604020202020204" pitchFamily="34" charset="0"/>
              <a:buChar char="•"/>
            </a:pPr>
            <a:r>
              <a:rPr lang="en-US" sz="2000" dirty="0">
                <a:solidFill>
                  <a:srgbClr val="171717"/>
                </a:solidFill>
                <a:latin typeface="Segoe UI" panose="020B0502040204020203" pitchFamily="34" charset="0"/>
              </a:rPr>
              <a:t>Can be used in audit reviews to inform the stakeholders about the characteristics of your model.</a:t>
            </a:r>
          </a:p>
        </p:txBody>
      </p:sp>
    </p:spTree>
    <p:extLst>
      <p:ext uri="{BB962C8B-B14F-4D97-AF65-F5344CB8AC3E}">
        <p14:creationId xmlns:p14="http://schemas.microsoft.com/office/powerpoint/2010/main" val="158442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9397" y="297771"/>
            <a:ext cx="5865736" cy="1278812"/>
          </a:xfrm>
        </p:spPr>
        <p:txBody>
          <a:bodyPr/>
          <a:lstStyle/>
          <a:p>
            <a:r>
              <a:rPr lang="en-US" sz="3950" dirty="0">
                <a:cs typeface="Segoe UI"/>
              </a:rPr>
              <a:t>Demo: </a:t>
            </a:r>
            <a:r>
              <a:rPr lang="en-US" sz="3950" dirty="0">
                <a:solidFill>
                  <a:schemeClr val="accent3"/>
                </a:solidFill>
                <a:cs typeface="Segoe UI"/>
              </a:rPr>
              <a:t>Responsible AI in Azure ML</a:t>
            </a:r>
          </a:p>
        </p:txBody>
      </p:sp>
      <p:sp>
        <p:nvSpPr>
          <p:cNvPr id="7" name="Title 1"/>
          <p:cNvSpPr txBox="1">
            <a:spLocks/>
          </p:cNvSpPr>
          <p:nvPr/>
        </p:nvSpPr>
        <p:spPr>
          <a:xfrm>
            <a:off x="229845" y="3268727"/>
            <a:ext cx="5484843" cy="2151306"/>
          </a:xfrm>
          <a:prstGeom prst="rect">
            <a:avLst/>
          </a:prstGeom>
        </p:spPr>
        <p:txBody>
          <a:bodyPr vert="horz" wrap="square" lIns="146262" tIns="91414" rIns="146262" bIns="91414"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3550" dirty="0" err="1">
                <a:cs typeface="Segoe UI"/>
              </a:rPr>
              <a:t>Fairlearn</a:t>
            </a:r>
            <a:r>
              <a:rPr lang="en-US" sz="3550" dirty="0">
                <a:cs typeface="Segoe UI"/>
              </a:rPr>
              <a:t> and Interpretability dashboards and Responsible AI Dashboard in Azure ML Studio </a:t>
            </a:r>
            <a:endParaRPr lang="en-US" sz="3550" dirty="0"/>
          </a:p>
        </p:txBody>
      </p:sp>
    </p:spTree>
    <p:extLst>
      <p:ext uri="{BB962C8B-B14F-4D97-AF65-F5344CB8AC3E}">
        <p14:creationId xmlns:p14="http://schemas.microsoft.com/office/powerpoint/2010/main" val="3320159751"/>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BEF2F-F054-4F67-BDD4-027CDBB0C6EC}"/>
              </a:ext>
            </a:extLst>
          </p:cNvPr>
          <p:cNvSpPr>
            <a:spLocks noGrp="1"/>
          </p:cNvSpPr>
          <p:nvPr>
            <p:ph type="body" sz="quarter" idx="10"/>
          </p:nvPr>
        </p:nvSpPr>
        <p:spPr>
          <a:xfrm>
            <a:off x="275163" y="1211586"/>
            <a:ext cx="11733135" cy="2511457"/>
          </a:xfrm>
        </p:spPr>
        <p:txBody>
          <a:bodyPr vert="horz" wrap="square" lIns="146304" tIns="91440" rIns="146304" bIns="91440" rtlCol="0" anchor="t">
            <a:spAutoFit/>
          </a:bodyPr>
          <a:lstStyle/>
          <a:p>
            <a:r>
              <a:rPr lang="en-US" altLang="ja-JP" dirty="0">
                <a:cs typeface="Segoe UI Light"/>
              </a:rPr>
              <a:t>Which are the pillars of Responsible AI?</a:t>
            </a:r>
          </a:p>
          <a:p>
            <a:r>
              <a:rPr lang="en-US" altLang="ja-JP" dirty="0">
                <a:cs typeface="Segoe UI Light"/>
              </a:rPr>
              <a:t>An example of Fairness</a:t>
            </a:r>
          </a:p>
          <a:p>
            <a:r>
              <a:rPr lang="en-US" altLang="ja-JP" dirty="0">
                <a:cs typeface="Segoe UI Light"/>
              </a:rPr>
              <a:t>Which is the purpose of the Responsible AI Scorecard?</a:t>
            </a:r>
            <a:endParaRPr lang="en-US" dirty="0"/>
          </a:p>
          <a:p>
            <a:endParaRPr lang="en-US" altLang="ja-JP" dirty="0">
              <a:cs typeface="Segoe UI Light"/>
            </a:endParaRPr>
          </a:p>
        </p:txBody>
      </p:sp>
      <p:grpSp>
        <p:nvGrpSpPr>
          <p:cNvPr id="13" name="Group 12">
            <a:extLst>
              <a:ext uri="{FF2B5EF4-FFF2-40B4-BE49-F238E27FC236}">
                <a16:creationId xmlns:a16="http://schemas.microsoft.com/office/drawing/2014/main" id="{E2E4928F-E35A-42AC-A00C-966A345FE183}"/>
              </a:ext>
            </a:extLst>
          </p:cNvPr>
          <p:cNvGrpSpPr/>
          <p:nvPr/>
        </p:nvGrpSpPr>
        <p:grpSpPr>
          <a:xfrm>
            <a:off x="46914" y="6285559"/>
            <a:ext cx="12388680" cy="708471"/>
            <a:chOff x="0" y="6242163"/>
            <a:chExt cx="12436475" cy="752362"/>
          </a:xfrm>
        </p:grpSpPr>
        <p:pic>
          <p:nvPicPr>
            <p:cNvPr id="14" name="Picture 13">
              <a:extLst>
                <a:ext uri="{FF2B5EF4-FFF2-40B4-BE49-F238E27FC236}">
                  <a16:creationId xmlns:a16="http://schemas.microsoft.com/office/drawing/2014/main" id="{46D7C0F8-3D80-4817-99F5-DC5451A93A7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15" name="Group 14">
              <a:extLst>
                <a:ext uri="{FF2B5EF4-FFF2-40B4-BE49-F238E27FC236}">
                  <a16:creationId xmlns:a16="http://schemas.microsoft.com/office/drawing/2014/main" id="{6D247729-75A5-4B07-8400-6ABC03138CCE}"/>
                </a:ext>
              </a:extLst>
            </p:cNvPr>
            <p:cNvGrpSpPr/>
            <p:nvPr/>
          </p:nvGrpSpPr>
          <p:grpSpPr>
            <a:xfrm>
              <a:off x="0" y="6242163"/>
              <a:ext cx="10544331" cy="752362"/>
              <a:chOff x="0" y="6242163"/>
              <a:chExt cx="10544331" cy="752362"/>
            </a:xfrm>
          </p:grpSpPr>
          <p:pic>
            <p:nvPicPr>
              <p:cNvPr id="16" name="Picture 15">
                <a:extLst>
                  <a:ext uri="{FF2B5EF4-FFF2-40B4-BE49-F238E27FC236}">
                    <a16:creationId xmlns:a16="http://schemas.microsoft.com/office/drawing/2014/main" id="{3CBF6DAD-4CBC-4CC3-AAA3-47765694573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17" name="Picture 16">
                <a:extLst>
                  <a:ext uri="{FF2B5EF4-FFF2-40B4-BE49-F238E27FC236}">
                    <a16:creationId xmlns:a16="http://schemas.microsoft.com/office/drawing/2014/main" id="{AA003E4E-3349-4533-9983-1DC25284616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8" name="Picture 17">
                <a:extLst>
                  <a:ext uri="{FF2B5EF4-FFF2-40B4-BE49-F238E27FC236}">
                    <a16:creationId xmlns:a16="http://schemas.microsoft.com/office/drawing/2014/main" id="{1738AADF-E831-4A57-AC99-92DFB149F5E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9" name="Picture 18">
                <a:extLst>
                  <a:ext uri="{FF2B5EF4-FFF2-40B4-BE49-F238E27FC236}">
                    <a16:creationId xmlns:a16="http://schemas.microsoft.com/office/drawing/2014/main" id="{DA685307-888B-4A6B-B5C1-99E1A3457AF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20" name="Picture 19">
                <a:extLst>
                  <a:ext uri="{FF2B5EF4-FFF2-40B4-BE49-F238E27FC236}">
                    <a16:creationId xmlns:a16="http://schemas.microsoft.com/office/drawing/2014/main" id="{ED9AF412-A605-4856-A476-188E272E185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21" name="Picture 20">
                <a:extLst>
                  <a:ext uri="{FF2B5EF4-FFF2-40B4-BE49-F238E27FC236}">
                    <a16:creationId xmlns:a16="http://schemas.microsoft.com/office/drawing/2014/main" id="{CE8F3F24-9430-4EF4-81CC-C2720F74F27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22" name="Picture 21">
                <a:extLst>
                  <a:ext uri="{FF2B5EF4-FFF2-40B4-BE49-F238E27FC236}">
                    <a16:creationId xmlns:a16="http://schemas.microsoft.com/office/drawing/2014/main" id="{BFB1BD2A-2FE7-460F-B4EF-2C281C63F41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Tree>
    <p:extLst>
      <p:ext uri="{BB962C8B-B14F-4D97-AF65-F5344CB8AC3E}">
        <p14:creationId xmlns:p14="http://schemas.microsoft.com/office/powerpoint/2010/main" val="3970839413"/>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4" y="1"/>
            <a:ext cx="4757652"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3:</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7: </a:t>
            </a:r>
          </a:p>
          <a:p>
            <a:pPr lvl="0"/>
            <a:r>
              <a:rPr lang="en-US" dirty="0">
                <a:solidFill>
                  <a:schemeClr val="bg1"/>
                </a:solidFill>
              </a:rPr>
              <a:t>Azure Machine Learning Integration with Azure Event Grid </a:t>
            </a:r>
            <a:r>
              <a:rPr lang="en-US" sz="3200" dirty="0">
                <a:solidFill>
                  <a:schemeClr val="bg1"/>
                </a:solidFill>
              </a:rPr>
              <a:t>(If Time Permits)</a:t>
            </a:r>
            <a:endParaRPr kumimoji="0" lang="en-US" sz="3200" b="0" i="0" u="none" strike="noStrike" kern="1200" cap="none" spc="-102" normalizeH="0" baseline="0" noProof="0" dirty="0">
              <a:ln w="3175">
                <a:noFill/>
              </a:ln>
              <a:solidFill>
                <a:schemeClr val="bg1"/>
              </a:solidFill>
              <a:effectLst/>
              <a:uLnTx/>
              <a:uFillTx/>
              <a:latin typeface="Segoe UI Light"/>
            </a:endParaRP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86648" y="2337434"/>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261703"/>
            <a:ext cx="6552469" cy="523220"/>
            <a:chOff x="5075237" y="2552640"/>
            <a:chExt cx="6552469"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523220"/>
            </a:xfrm>
            <a:prstGeom prst="rect">
              <a:avLst/>
            </a:prstGeom>
          </p:spPr>
          <p:txBody>
            <a:bodyPr>
              <a:spAutoFit/>
            </a:bodyPr>
            <a:lstStyle/>
            <a:p>
              <a:pPr marL="0" lvl="1"/>
              <a:r>
                <a:rPr lang="en-US" sz="2800">
                  <a:latin typeface="+mj-lt"/>
                </a:rPr>
                <a:t>Describe Azure Event Grid</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 name="Group 28">
            <a:extLst>
              <a:ext uri="{FF2B5EF4-FFF2-40B4-BE49-F238E27FC236}">
                <a16:creationId xmlns:a16="http://schemas.microsoft.com/office/drawing/2014/main" id="{8672FB48-DC21-462D-9B77-8E29FAE7B61D}"/>
              </a:ext>
            </a:extLst>
          </p:cNvPr>
          <p:cNvGrpSpPr/>
          <p:nvPr/>
        </p:nvGrpSpPr>
        <p:grpSpPr>
          <a:xfrm>
            <a:off x="5062711" y="4405669"/>
            <a:ext cx="6564995" cy="954107"/>
            <a:chOff x="5078883" y="2689408"/>
            <a:chExt cx="6564995" cy="954107"/>
          </a:xfrm>
        </p:grpSpPr>
        <p:sp>
          <p:nvSpPr>
            <p:cNvPr id="30" name="Rectangle 29">
              <a:extLst>
                <a:ext uri="{FF2B5EF4-FFF2-40B4-BE49-F238E27FC236}">
                  <a16:creationId xmlns:a16="http://schemas.microsoft.com/office/drawing/2014/main" id="{AD4D60A1-D16E-4612-88A7-268CCAD7A1A9}"/>
                </a:ext>
              </a:extLst>
            </p:cNvPr>
            <p:cNvSpPr/>
            <p:nvPr/>
          </p:nvSpPr>
          <p:spPr>
            <a:xfrm>
              <a:off x="5427228" y="2689408"/>
              <a:ext cx="6216650" cy="954107"/>
            </a:xfrm>
            <a:prstGeom prst="rect">
              <a:avLst/>
            </a:prstGeom>
          </p:spPr>
          <p:txBody>
            <a:bodyPr>
              <a:spAutoFit/>
            </a:bodyPr>
            <a:lstStyle/>
            <a:p>
              <a:pPr marL="0" lvl="1"/>
              <a:r>
                <a:rPr lang="en-US" sz="2800">
                  <a:latin typeface="+mj-lt"/>
                </a:rPr>
                <a:t>Create event subscriptions and consume Azure Machine Learning events</a:t>
              </a:r>
            </a:p>
          </p:txBody>
        </p:sp>
        <p:sp>
          <p:nvSpPr>
            <p:cNvPr id="31" name="Rectangle 30">
              <a:extLst>
                <a:ext uri="{FF2B5EF4-FFF2-40B4-BE49-F238E27FC236}">
                  <a16:creationId xmlns:a16="http://schemas.microsoft.com/office/drawing/2014/main" id="{4E069161-0018-41B0-99C1-F186CC4B80AA}"/>
                </a:ext>
              </a:extLst>
            </p:cNvPr>
            <p:cNvSpPr/>
            <p:nvPr/>
          </p:nvSpPr>
          <p:spPr bwMode="auto">
            <a:xfrm>
              <a:off x="5078883" y="286585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39F2B8E-E50B-4940-A5B6-8C2A437A7993}"/>
              </a:ext>
            </a:extLst>
          </p:cNvPr>
          <p:cNvGrpSpPr/>
          <p:nvPr/>
        </p:nvGrpSpPr>
        <p:grpSpPr>
          <a:xfrm>
            <a:off x="5062711" y="3174021"/>
            <a:ext cx="6564995" cy="954107"/>
            <a:chOff x="5093824" y="2940666"/>
            <a:chExt cx="6564995" cy="923897"/>
          </a:xfrm>
        </p:grpSpPr>
        <p:sp>
          <p:nvSpPr>
            <p:cNvPr id="17" name="Rectangle 16">
              <a:extLst>
                <a:ext uri="{FF2B5EF4-FFF2-40B4-BE49-F238E27FC236}">
                  <a16:creationId xmlns:a16="http://schemas.microsoft.com/office/drawing/2014/main" id="{64EBDB84-063A-4D1A-9CBC-D56E587A277F}"/>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98C351-D50B-4378-B477-D73E0F097F67}"/>
                </a:ext>
              </a:extLst>
            </p:cNvPr>
            <p:cNvSpPr/>
            <p:nvPr/>
          </p:nvSpPr>
          <p:spPr>
            <a:xfrm>
              <a:off x="5467886" y="2940666"/>
              <a:ext cx="6190933" cy="923897"/>
            </a:xfrm>
            <a:prstGeom prst="rect">
              <a:avLst/>
            </a:prstGeom>
          </p:spPr>
          <p:txBody>
            <a:bodyPr wrap="square">
              <a:spAutoFit/>
            </a:bodyPr>
            <a:lstStyle/>
            <a:p>
              <a:r>
                <a:rPr lang="en-US" sz="2800">
                  <a:latin typeface="+mj-lt"/>
                </a:rPr>
                <a:t>Describe Event Grid support for Azure Machine Learning Events</a:t>
              </a:r>
            </a:p>
          </p:txBody>
        </p:sp>
      </p:grpSp>
    </p:spTree>
    <p:extLst>
      <p:ext uri="{BB962C8B-B14F-4D97-AF65-F5344CB8AC3E}">
        <p14:creationId xmlns:p14="http://schemas.microsoft.com/office/powerpoint/2010/main" val="1919384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2272" y="1058862"/>
            <a:ext cx="11884833" cy="3822585"/>
          </a:xfrm>
        </p:spPr>
        <p:txBody>
          <a:bodyPr/>
          <a:lstStyle/>
          <a:p>
            <a:r>
              <a:rPr lang="en-US"/>
              <a:t>Fully managed event routing service</a:t>
            </a:r>
          </a:p>
          <a:p>
            <a:r>
              <a:rPr lang="en-US"/>
              <a:t>Connects data sources and event handlers</a:t>
            </a:r>
          </a:p>
          <a:p>
            <a:pPr lvl="1"/>
            <a:r>
              <a:rPr lang="en-US"/>
              <a:t>Reads events from event sources such as Azure machine Learning</a:t>
            </a:r>
          </a:p>
          <a:p>
            <a:pPr lvl="1"/>
            <a:r>
              <a:rPr lang="en-US"/>
              <a:t>Sends events to event handlers such as Logic Apps, Azure Functions, etc.</a:t>
            </a:r>
          </a:p>
          <a:p>
            <a:r>
              <a:rPr lang="en-US"/>
              <a:t>Allows you to speed up automation and simplify policy enforcement</a:t>
            </a:r>
          </a:p>
          <a:p>
            <a:r>
              <a:rPr lang="en-US"/>
              <a:t>Connects your app with other services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What is Azure Event Grid?</a:t>
            </a:r>
          </a:p>
        </p:txBody>
      </p:sp>
    </p:spTree>
    <p:extLst>
      <p:ext uri="{BB962C8B-B14F-4D97-AF65-F5344CB8AC3E}">
        <p14:creationId xmlns:p14="http://schemas.microsoft.com/office/powerpoint/2010/main" val="74596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8D7"/>
                </a:solidFill>
              </a:rPr>
              <a:t>Azure ML studio and Azure ML designer</a:t>
            </a:r>
            <a:br>
              <a:rPr lang="en-US">
                <a:solidFill>
                  <a:srgbClr val="0078D7"/>
                </a:solidFill>
              </a:rPr>
            </a:br>
            <a:r>
              <a:rPr lang="en-US">
                <a:solidFill>
                  <a:schemeClr val="bg1"/>
                </a:solidFill>
              </a:rPr>
              <a:t>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001095"/>
          </a:xfrm>
        </p:spPr>
        <p:txBody>
          <a:bodyPr/>
          <a:lstStyle/>
          <a:p>
            <a:r>
              <a:rPr lang="en-US"/>
              <a:t>Azure ML studio </a:t>
            </a:r>
          </a:p>
          <a:p>
            <a:pPr lvl="1"/>
            <a:r>
              <a:rPr lang="en-US"/>
              <a:t>Cloud-based environment to train, deploy, automate, manage, and track ML models</a:t>
            </a:r>
          </a:p>
          <a:p>
            <a:pPr lvl="1"/>
            <a:r>
              <a:rPr lang="en-US"/>
              <a:t>Productivity tool for all skill levels to accelerate end-to-end ML lifecycle</a:t>
            </a:r>
          </a:p>
          <a:p>
            <a:pPr lvl="2"/>
            <a:r>
              <a:rPr lang="en-US"/>
              <a:t>Code-first experience, drag-and-drop designer and automated machine learning</a:t>
            </a:r>
          </a:p>
          <a:p>
            <a:r>
              <a:rPr lang="en-US"/>
              <a:t>Azure ML designer </a:t>
            </a:r>
          </a:p>
          <a:p>
            <a:pPr lvl="1"/>
            <a:r>
              <a:rPr lang="en-US"/>
              <a:t>Part of Azure ML studio for UI-based ML experience</a:t>
            </a:r>
          </a:p>
          <a:p>
            <a:pPr lvl="1"/>
            <a:r>
              <a:rPr lang="en-US"/>
              <a:t>Provides a visual canvas to build, test, and deploy machine learning models</a:t>
            </a:r>
          </a:p>
          <a:p>
            <a:pPr lvl="1"/>
            <a:r>
              <a:rPr lang="en-US"/>
              <a:t>Uses Azure Machine Learning workspace to organize shared resources</a:t>
            </a:r>
          </a:p>
          <a:p>
            <a:pPr lvl="2"/>
            <a:r>
              <a:rPr lang="en-US"/>
              <a:t>pipelines, datasets, compute resources, registered models and real-time endpoints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endParaRPr lang="en-US">
              <a:solidFill>
                <a:srgbClr val="0078D7"/>
              </a:solidFill>
            </a:endParaRPr>
          </a:p>
        </p:txBody>
      </p:sp>
    </p:spTree>
    <p:extLst>
      <p:ext uri="{BB962C8B-B14F-4D97-AF65-F5344CB8AC3E}">
        <p14:creationId xmlns:p14="http://schemas.microsoft.com/office/powerpoint/2010/main" val="137043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2272" y="1058862"/>
            <a:ext cx="11884833" cy="5152180"/>
          </a:xfrm>
        </p:spPr>
        <p:txBody>
          <a:bodyPr/>
          <a:lstStyle/>
          <a:p>
            <a:r>
              <a:rPr lang="en-US" dirty="0"/>
              <a:t>Event source/publisher</a:t>
            </a:r>
          </a:p>
          <a:p>
            <a:pPr lvl="1"/>
            <a:r>
              <a:rPr lang="en-US" dirty="0"/>
              <a:t>This is where an event was generated</a:t>
            </a:r>
          </a:p>
          <a:p>
            <a:r>
              <a:rPr lang="en-US" dirty="0"/>
              <a:t>Event</a:t>
            </a:r>
          </a:p>
          <a:p>
            <a:pPr lvl="1"/>
            <a:r>
              <a:rPr lang="en-US" dirty="0"/>
              <a:t>The thing that happened which was emitted from a source</a:t>
            </a:r>
          </a:p>
          <a:p>
            <a:r>
              <a:rPr lang="en-US" dirty="0"/>
              <a:t>Topic</a:t>
            </a:r>
          </a:p>
          <a:p>
            <a:pPr lvl="1"/>
            <a:r>
              <a:rPr lang="en-US" dirty="0"/>
              <a:t>This is the endpoint where publishers send events</a:t>
            </a:r>
          </a:p>
          <a:p>
            <a:r>
              <a:rPr lang="en-US" dirty="0"/>
              <a:t>Event subscription</a:t>
            </a:r>
          </a:p>
          <a:p>
            <a:pPr lvl="1"/>
            <a:r>
              <a:rPr lang="en-US" dirty="0"/>
              <a:t>The endpoint to route events</a:t>
            </a:r>
          </a:p>
          <a:p>
            <a:r>
              <a:rPr lang="en-US" dirty="0"/>
              <a:t>Event handler</a:t>
            </a:r>
          </a:p>
          <a:p>
            <a:pPr lvl="1"/>
            <a:r>
              <a:rPr lang="en-US" dirty="0"/>
              <a:t>This is an app or service that reacts to events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Event Grid Key Concepts</a:t>
            </a:r>
          </a:p>
        </p:txBody>
      </p:sp>
    </p:spTree>
    <p:extLst>
      <p:ext uri="{BB962C8B-B14F-4D97-AF65-F5344CB8AC3E}">
        <p14:creationId xmlns:p14="http://schemas.microsoft.com/office/powerpoint/2010/main" val="387481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166131"/>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Event Model</a:t>
            </a:r>
          </a:p>
        </p:txBody>
      </p:sp>
      <p:pic>
        <p:nvPicPr>
          <p:cNvPr id="2050" name="Picture 2" descr="Event Grid model of sources and handlers">
            <a:extLst>
              <a:ext uri="{FF2B5EF4-FFF2-40B4-BE49-F238E27FC236}">
                <a16:creationId xmlns:a16="http://schemas.microsoft.com/office/drawing/2014/main" id="{7EDCF697-ACD3-4CF6-8233-7507919CF15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34555" y="1061387"/>
            <a:ext cx="10167363" cy="563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8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2272" y="1058862"/>
            <a:ext cx="11884833" cy="5152180"/>
          </a:xfrm>
        </p:spPr>
        <p:txBody>
          <a:bodyPr/>
          <a:lstStyle/>
          <a:p>
            <a:r>
              <a:rPr lang="en-US"/>
              <a:t>Azure Event Grid supports Azure Machine Learning events</a:t>
            </a:r>
          </a:p>
          <a:p>
            <a:r>
              <a:rPr lang="en-US"/>
              <a:t>Which Azure Machine Learning events can be used?</a:t>
            </a:r>
          </a:p>
          <a:p>
            <a:pPr lvl="1"/>
            <a:r>
              <a:rPr lang="en-US"/>
              <a:t>Run completion</a:t>
            </a:r>
          </a:p>
          <a:p>
            <a:pPr lvl="1"/>
            <a:r>
              <a:rPr lang="en-US"/>
              <a:t>Model registration</a:t>
            </a:r>
          </a:p>
          <a:p>
            <a:pPr lvl="1"/>
            <a:r>
              <a:rPr lang="en-US"/>
              <a:t>Model deployment</a:t>
            </a:r>
          </a:p>
          <a:p>
            <a:pPr lvl="1"/>
            <a:r>
              <a:rPr lang="en-US"/>
              <a:t>Data drift detection</a:t>
            </a:r>
          </a:p>
          <a:p>
            <a:pPr lvl="1"/>
            <a:r>
              <a:rPr lang="en-US"/>
              <a:t>Run status change</a:t>
            </a:r>
          </a:p>
          <a:p>
            <a:r>
              <a:rPr lang="en-US"/>
              <a:t>Sample use cases:</a:t>
            </a:r>
          </a:p>
          <a:p>
            <a:pPr lvl="1"/>
            <a:r>
              <a:rPr lang="en-US"/>
              <a:t>Send emails on run completion</a:t>
            </a:r>
          </a:p>
          <a:p>
            <a:pPr lvl="1"/>
            <a:r>
              <a:rPr lang="en-US"/>
              <a:t>Use an azure function after a model is registered</a:t>
            </a:r>
          </a:p>
          <a:p>
            <a:pPr lvl="1"/>
            <a:r>
              <a:rPr lang="en-US"/>
              <a:t>Trigger an ML pipeline when drift is detected</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Event Grid Support for Azure Machine Learning</a:t>
            </a:r>
          </a:p>
        </p:txBody>
      </p:sp>
    </p:spTree>
    <p:extLst>
      <p:ext uri="{BB962C8B-B14F-4D97-AF65-F5344CB8AC3E}">
        <p14:creationId xmlns:p14="http://schemas.microsoft.com/office/powerpoint/2010/main" val="147155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2272" y="1058862"/>
            <a:ext cx="11884833" cy="5115246"/>
          </a:xfrm>
        </p:spPr>
        <p:txBody>
          <a:bodyPr/>
          <a:lstStyle/>
          <a:p>
            <a:r>
              <a:rPr lang="en-US"/>
              <a:t>Event Grid schema consists of a set of required properties that a publishing entity should follow</a:t>
            </a:r>
          </a:p>
          <a:p>
            <a:r>
              <a:rPr lang="en-US"/>
              <a:t>Event schema consists of a set of </a:t>
            </a:r>
            <a:r>
              <a:rPr lang="en-US" b="1"/>
              <a:t>string </a:t>
            </a:r>
            <a:r>
              <a:rPr lang="en-US"/>
              <a:t>properties and a </a:t>
            </a:r>
            <a:r>
              <a:rPr lang="en-US" b="1"/>
              <a:t>data </a:t>
            </a:r>
            <a:r>
              <a:rPr lang="en-US"/>
              <a:t>object</a:t>
            </a:r>
          </a:p>
          <a:p>
            <a:r>
              <a:rPr lang="en-US"/>
              <a:t>String properties are common to all events from any publisher</a:t>
            </a:r>
          </a:p>
          <a:p>
            <a:r>
              <a:rPr lang="en-US"/>
              <a:t>Data object itself has properties that are specific to each publisher</a:t>
            </a:r>
          </a:p>
          <a:p>
            <a:r>
              <a:rPr lang="en-US"/>
              <a:t>Schema properties can be used in filtering events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Event Grid Event Schema</a:t>
            </a:r>
          </a:p>
        </p:txBody>
      </p:sp>
    </p:spTree>
    <p:extLst>
      <p:ext uri="{BB962C8B-B14F-4D97-AF65-F5344CB8AC3E}">
        <p14:creationId xmlns:p14="http://schemas.microsoft.com/office/powerpoint/2010/main" val="377176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Event Schema Properties</a:t>
            </a:r>
          </a:p>
        </p:txBody>
      </p:sp>
      <p:graphicFrame>
        <p:nvGraphicFramePr>
          <p:cNvPr id="6" name="Table 7">
            <a:extLst>
              <a:ext uri="{FF2B5EF4-FFF2-40B4-BE49-F238E27FC236}">
                <a16:creationId xmlns:a16="http://schemas.microsoft.com/office/drawing/2014/main" id="{DF9F6AF6-88A7-45F9-8CFC-41C1D4EFF2A3}"/>
              </a:ext>
            </a:extLst>
          </p:cNvPr>
          <p:cNvGraphicFramePr>
            <a:graphicFrameLocks noGrp="1"/>
          </p:cNvGraphicFramePr>
          <p:nvPr/>
        </p:nvGraphicFramePr>
        <p:xfrm>
          <a:off x="998537" y="1439862"/>
          <a:ext cx="10439400" cy="4850673"/>
        </p:xfrm>
        <a:graphic>
          <a:graphicData uri="http://schemas.openxmlformats.org/drawingml/2006/table">
            <a:tbl>
              <a:tblPr firstRow="1" bandRow="1">
                <a:tableStyleId>{5C22544A-7EE6-4342-B048-85BDC9FD1C3A}</a:tableStyleId>
              </a:tblPr>
              <a:tblGrid>
                <a:gridCol w="2048486">
                  <a:extLst>
                    <a:ext uri="{9D8B030D-6E8A-4147-A177-3AD203B41FA5}">
                      <a16:colId xmlns:a16="http://schemas.microsoft.com/office/drawing/2014/main" val="2336258469"/>
                    </a:ext>
                  </a:extLst>
                </a:gridCol>
                <a:gridCol w="1525394">
                  <a:extLst>
                    <a:ext uri="{9D8B030D-6E8A-4147-A177-3AD203B41FA5}">
                      <a16:colId xmlns:a16="http://schemas.microsoft.com/office/drawing/2014/main" val="524753233"/>
                    </a:ext>
                  </a:extLst>
                </a:gridCol>
                <a:gridCol w="6865520">
                  <a:extLst>
                    <a:ext uri="{9D8B030D-6E8A-4147-A177-3AD203B41FA5}">
                      <a16:colId xmlns:a16="http://schemas.microsoft.com/office/drawing/2014/main" val="3165045229"/>
                    </a:ext>
                  </a:extLst>
                </a:gridCol>
              </a:tblGrid>
              <a:tr h="484775">
                <a:tc>
                  <a:txBody>
                    <a:bodyPr/>
                    <a:lstStyle/>
                    <a:p>
                      <a:pPr algn="ctr"/>
                      <a:r>
                        <a:rPr lang="en-US" sz="1800" b="1" i="0" u="none" strike="noStrike" kern="1200">
                          <a:solidFill>
                            <a:schemeClr val="lt1"/>
                          </a:solidFill>
                          <a:effectLst/>
                          <a:latin typeface="+mn-lt"/>
                          <a:ea typeface="+mn-ea"/>
                          <a:cs typeface="+mn-cs"/>
                        </a:rPr>
                        <a:t>Property</a:t>
                      </a:r>
                      <a:endParaRPr lang="en-US"/>
                    </a:p>
                  </a:txBody>
                  <a:tcPr/>
                </a:tc>
                <a:tc>
                  <a:txBody>
                    <a:bodyPr/>
                    <a:lstStyle/>
                    <a:p>
                      <a:pPr algn="ctr"/>
                      <a:r>
                        <a:rPr lang="en-US" sz="1800" b="1" i="0" u="none" strike="noStrike" kern="1200">
                          <a:solidFill>
                            <a:schemeClr val="lt1"/>
                          </a:solidFill>
                          <a:effectLst/>
                          <a:latin typeface="+mn-lt"/>
                          <a:ea typeface="+mn-ea"/>
                          <a:cs typeface="+mn-cs"/>
                        </a:rPr>
                        <a:t>Type</a:t>
                      </a:r>
                      <a:endParaRPr lang="en-US"/>
                    </a:p>
                  </a:txBody>
                  <a:tcPr/>
                </a:tc>
                <a:tc>
                  <a:txBody>
                    <a:bodyPr/>
                    <a:lstStyle/>
                    <a:p>
                      <a:pPr algn="ctr"/>
                      <a:r>
                        <a:rPr lang="en-US" sz="1800" b="1" i="0" u="none" strike="noStrike" kern="1200">
                          <a:solidFill>
                            <a:schemeClr val="lt1"/>
                          </a:solidFill>
                          <a:effectLst/>
                          <a:latin typeface="+mn-lt"/>
                          <a:ea typeface="+mn-ea"/>
                          <a:cs typeface="+mn-cs"/>
                        </a:rPr>
                        <a:t>Description</a:t>
                      </a:r>
                      <a:endParaRPr lang="en-US"/>
                    </a:p>
                  </a:txBody>
                  <a:tcPr/>
                </a:tc>
                <a:extLst>
                  <a:ext uri="{0D108BD9-81ED-4DB2-BD59-A6C34878D82A}">
                    <a16:rowId xmlns:a16="http://schemas.microsoft.com/office/drawing/2014/main" val="3127246428"/>
                  </a:ext>
                </a:extLst>
              </a:tr>
              <a:tr h="564283">
                <a:tc>
                  <a:txBody>
                    <a:bodyPr/>
                    <a:lstStyle/>
                    <a:p>
                      <a:r>
                        <a:rPr lang="en-US" sz="1600" b="1" i="0" u="none" strike="noStrike" kern="1200">
                          <a:solidFill>
                            <a:schemeClr val="dk1"/>
                          </a:solidFill>
                          <a:effectLst/>
                          <a:latin typeface="+mn-lt"/>
                          <a:ea typeface="+mn-ea"/>
                          <a:cs typeface="+mn-cs"/>
                        </a:rPr>
                        <a:t>topic</a:t>
                      </a:r>
                      <a:endParaRPr lang="en-US" sz="1600" b="1"/>
                    </a:p>
                  </a:txBody>
                  <a:tcPr/>
                </a:tc>
                <a:tc>
                  <a:txBody>
                    <a:bodyPr/>
                    <a:lstStyle/>
                    <a:p>
                      <a:pPr algn="ctr"/>
                      <a:r>
                        <a:rPr lang="en-US" sz="1600" b="1"/>
                        <a:t>String</a:t>
                      </a:r>
                    </a:p>
                  </a:txBody>
                  <a:tcPr/>
                </a:tc>
                <a:tc>
                  <a:txBody>
                    <a:bodyPr/>
                    <a:lstStyle/>
                    <a:p>
                      <a:r>
                        <a:rPr lang="en-US" sz="1600" b="1" i="0" u="none" strike="noStrike" kern="1200">
                          <a:solidFill>
                            <a:schemeClr val="dk1"/>
                          </a:solidFill>
                          <a:effectLst/>
                          <a:latin typeface="+mn-lt"/>
                          <a:ea typeface="+mn-ea"/>
                          <a:cs typeface="+mn-cs"/>
                        </a:rPr>
                        <a:t>Full resource path to the event source. Value provided by Event Grid.</a:t>
                      </a:r>
                      <a:endParaRPr lang="en-US" sz="1600" b="1"/>
                    </a:p>
                  </a:txBody>
                  <a:tcPr/>
                </a:tc>
                <a:extLst>
                  <a:ext uri="{0D108BD9-81ED-4DB2-BD59-A6C34878D82A}">
                    <a16:rowId xmlns:a16="http://schemas.microsoft.com/office/drawing/2014/main" val="3061628185"/>
                  </a:ext>
                </a:extLst>
              </a:tr>
              <a:tr h="484775">
                <a:tc>
                  <a:txBody>
                    <a:bodyPr/>
                    <a:lstStyle/>
                    <a:p>
                      <a:r>
                        <a:rPr lang="en-US" sz="1600" b="1" i="0" u="none" strike="noStrike" kern="1200">
                          <a:solidFill>
                            <a:schemeClr val="dk1"/>
                          </a:solidFill>
                          <a:effectLst/>
                          <a:latin typeface="+mn-lt"/>
                          <a:ea typeface="+mn-ea"/>
                          <a:cs typeface="+mn-cs"/>
                        </a:rPr>
                        <a:t>subject</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Publisher-defined path to the event subject.</a:t>
                      </a:r>
                      <a:endParaRPr lang="en-US" sz="1600" b="1"/>
                    </a:p>
                  </a:txBody>
                  <a:tcPr/>
                </a:tc>
                <a:extLst>
                  <a:ext uri="{0D108BD9-81ED-4DB2-BD59-A6C34878D82A}">
                    <a16:rowId xmlns:a16="http://schemas.microsoft.com/office/drawing/2014/main" val="380884261"/>
                  </a:ext>
                </a:extLst>
              </a:tr>
              <a:tr h="599245">
                <a:tc>
                  <a:txBody>
                    <a:bodyPr/>
                    <a:lstStyle/>
                    <a:p>
                      <a:r>
                        <a:rPr lang="en-US" sz="1600" b="1" i="0" u="none" strike="noStrike" kern="1200" err="1">
                          <a:solidFill>
                            <a:schemeClr val="dk1"/>
                          </a:solidFill>
                          <a:effectLst/>
                          <a:latin typeface="+mn-lt"/>
                          <a:ea typeface="+mn-ea"/>
                          <a:cs typeface="+mn-cs"/>
                        </a:rPr>
                        <a:t>eventType</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One of the registered event types for this event source.</a:t>
                      </a:r>
                      <a:endParaRPr lang="en-US" sz="1600" b="1"/>
                    </a:p>
                  </a:txBody>
                  <a:tcPr/>
                </a:tc>
                <a:extLst>
                  <a:ext uri="{0D108BD9-81ED-4DB2-BD59-A6C34878D82A}">
                    <a16:rowId xmlns:a16="http://schemas.microsoft.com/office/drawing/2014/main" val="291825240"/>
                  </a:ext>
                </a:extLst>
              </a:tr>
              <a:tr h="599245">
                <a:tc>
                  <a:txBody>
                    <a:bodyPr/>
                    <a:lstStyle/>
                    <a:p>
                      <a:r>
                        <a:rPr lang="en-US" sz="1600" b="1" i="0" u="none" strike="noStrike" kern="1200" err="1">
                          <a:solidFill>
                            <a:schemeClr val="dk1"/>
                          </a:solidFill>
                          <a:effectLst/>
                          <a:latin typeface="+mn-lt"/>
                          <a:ea typeface="+mn-ea"/>
                          <a:cs typeface="+mn-cs"/>
                        </a:rPr>
                        <a:t>eventTime</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The time the event is generated based on the provider's UTC time.</a:t>
                      </a:r>
                      <a:endParaRPr lang="en-US" sz="1600" b="1"/>
                    </a:p>
                  </a:txBody>
                  <a:tcPr/>
                </a:tc>
                <a:extLst>
                  <a:ext uri="{0D108BD9-81ED-4DB2-BD59-A6C34878D82A}">
                    <a16:rowId xmlns:a16="http://schemas.microsoft.com/office/drawing/2014/main" val="1689857854"/>
                  </a:ext>
                </a:extLst>
              </a:tr>
              <a:tr h="484775">
                <a:tc>
                  <a:txBody>
                    <a:bodyPr/>
                    <a:lstStyle/>
                    <a:p>
                      <a:r>
                        <a:rPr lang="en-US" sz="1600" b="1" i="0" u="none" strike="noStrike" kern="1200">
                          <a:solidFill>
                            <a:schemeClr val="dk1"/>
                          </a:solidFill>
                          <a:effectLst/>
                          <a:latin typeface="+mn-lt"/>
                          <a:ea typeface="+mn-ea"/>
                          <a:cs typeface="+mn-cs"/>
                        </a:rPr>
                        <a:t>id</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Unique identifier for the event.</a:t>
                      </a:r>
                      <a:endParaRPr lang="en-US" sz="1600" b="1"/>
                    </a:p>
                  </a:txBody>
                  <a:tcPr/>
                </a:tc>
                <a:extLst>
                  <a:ext uri="{0D108BD9-81ED-4DB2-BD59-A6C34878D82A}">
                    <a16:rowId xmlns:a16="http://schemas.microsoft.com/office/drawing/2014/main" val="703107444"/>
                  </a:ext>
                </a:extLst>
              </a:tr>
              <a:tr h="516702">
                <a:tc>
                  <a:txBody>
                    <a:bodyPr/>
                    <a:lstStyle/>
                    <a:p>
                      <a:r>
                        <a:rPr lang="en-US" sz="1600" b="1" i="0" u="none" strike="noStrike" kern="1200" err="1">
                          <a:solidFill>
                            <a:schemeClr val="dk1"/>
                          </a:solidFill>
                          <a:effectLst/>
                          <a:latin typeface="+mn-lt"/>
                          <a:ea typeface="+mn-ea"/>
                          <a:cs typeface="+mn-cs"/>
                        </a:rPr>
                        <a:t>dataVersion</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The schema version of the data object defined by the publisher.</a:t>
                      </a:r>
                      <a:endParaRPr lang="en-US" sz="1600" b="1"/>
                    </a:p>
                  </a:txBody>
                  <a:tcPr/>
                </a:tc>
                <a:extLst>
                  <a:ext uri="{0D108BD9-81ED-4DB2-BD59-A6C34878D82A}">
                    <a16:rowId xmlns:a16="http://schemas.microsoft.com/office/drawing/2014/main" val="2796195905"/>
                  </a:ext>
                </a:extLst>
              </a:tr>
              <a:tr h="242388">
                <a:tc>
                  <a:txBody>
                    <a:bodyPr/>
                    <a:lstStyle/>
                    <a:p>
                      <a:r>
                        <a:rPr lang="en-US" sz="1600" b="1" i="0" u="none" strike="noStrike" kern="1200" err="1">
                          <a:solidFill>
                            <a:schemeClr val="dk1"/>
                          </a:solidFill>
                          <a:effectLst/>
                          <a:latin typeface="+mn-lt"/>
                          <a:ea typeface="+mn-ea"/>
                          <a:cs typeface="+mn-cs"/>
                        </a:rPr>
                        <a:t>metadataVersion</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String</a:t>
                      </a:r>
                    </a:p>
                  </a:txBody>
                  <a:tcPr/>
                </a:tc>
                <a:tc>
                  <a:txBody>
                    <a:bodyPr/>
                    <a:lstStyle/>
                    <a:p>
                      <a:r>
                        <a:rPr lang="en-US" sz="1600" b="1" i="0" u="none" strike="noStrike" kern="1200">
                          <a:solidFill>
                            <a:schemeClr val="dk1"/>
                          </a:solidFill>
                          <a:effectLst/>
                          <a:latin typeface="+mn-lt"/>
                          <a:ea typeface="+mn-ea"/>
                          <a:cs typeface="+mn-cs"/>
                        </a:rPr>
                        <a:t>The schema version of the event metadata. Value provided by Event Grid.</a:t>
                      </a:r>
                      <a:endParaRPr lang="en-US" sz="1600" b="1"/>
                    </a:p>
                  </a:txBody>
                  <a:tcPr/>
                </a:tc>
                <a:extLst>
                  <a:ext uri="{0D108BD9-81ED-4DB2-BD59-A6C34878D82A}">
                    <a16:rowId xmlns:a16="http://schemas.microsoft.com/office/drawing/2014/main" val="1859855886"/>
                  </a:ext>
                </a:extLst>
              </a:tr>
              <a:tr h="537753">
                <a:tc>
                  <a:txBody>
                    <a:bodyPr/>
                    <a:lstStyle/>
                    <a:p>
                      <a:r>
                        <a:rPr lang="en-US" sz="1600" b="1" i="0" u="none" strike="noStrike" kern="1200">
                          <a:solidFill>
                            <a:schemeClr val="dk1"/>
                          </a:solidFill>
                          <a:effectLst/>
                          <a:latin typeface="+mn-lt"/>
                          <a:ea typeface="+mn-ea"/>
                          <a:cs typeface="+mn-cs"/>
                        </a:rPr>
                        <a:t>data</a:t>
                      </a:r>
                      <a:endParaRPr lang="en-US" sz="1600" b="1"/>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505050"/>
                          </a:solidFill>
                          <a:effectLst/>
                          <a:uLnTx/>
                          <a:uFillTx/>
                          <a:latin typeface="Segoe UI"/>
                          <a:ea typeface="+mn-ea"/>
                          <a:cs typeface="+mn-cs"/>
                        </a:rPr>
                        <a:t>Object</a:t>
                      </a:r>
                    </a:p>
                  </a:txBody>
                  <a:tcPr/>
                </a:tc>
                <a:tc>
                  <a:txBody>
                    <a:bodyPr/>
                    <a:lstStyle/>
                    <a:p>
                      <a:r>
                        <a:rPr lang="en-US" sz="1600" b="1" i="0" u="none" strike="noStrike" kern="1200">
                          <a:solidFill>
                            <a:schemeClr val="dk1"/>
                          </a:solidFill>
                          <a:effectLst/>
                          <a:latin typeface="+mn-lt"/>
                          <a:ea typeface="+mn-ea"/>
                          <a:cs typeface="+mn-cs"/>
                        </a:rPr>
                        <a:t>Blob storage event data.</a:t>
                      </a:r>
                      <a:endParaRPr lang="en-US" sz="1600" b="1"/>
                    </a:p>
                  </a:txBody>
                  <a:tcPr/>
                </a:tc>
                <a:extLst>
                  <a:ext uri="{0D108BD9-81ED-4DB2-BD59-A6C34878D82A}">
                    <a16:rowId xmlns:a16="http://schemas.microsoft.com/office/drawing/2014/main" val="4200818024"/>
                  </a:ext>
                </a:extLst>
              </a:tr>
            </a:tbl>
          </a:graphicData>
        </a:graphic>
      </p:graphicFrame>
    </p:spTree>
    <p:extLst>
      <p:ext uri="{BB962C8B-B14F-4D97-AF65-F5344CB8AC3E}">
        <p14:creationId xmlns:p14="http://schemas.microsoft.com/office/powerpoint/2010/main" val="132103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2272" y="1058862"/>
            <a:ext cx="11884833" cy="5558445"/>
          </a:xfrm>
        </p:spPr>
        <p:txBody>
          <a:bodyPr/>
          <a:lstStyle/>
          <a:p>
            <a:r>
              <a:rPr lang="en-US"/>
              <a:t>Event Grid sends events to designated event handlers</a:t>
            </a:r>
          </a:p>
          <a:p>
            <a:r>
              <a:rPr lang="en-US"/>
              <a:t>Event handlers can be configured to react to an event</a:t>
            </a:r>
          </a:p>
          <a:p>
            <a:pPr lvl="1"/>
            <a:r>
              <a:rPr lang="en-US"/>
              <a:t>They can take actions such as sending an email when the event is triggered</a:t>
            </a:r>
          </a:p>
          <a:p>
            <a:r>
              <a:rPr lang="en-US"/>
              <a:t>Some of the supported Event handlers are:</a:t>
            </a:r>
          </a:p>
          <a:p>
            <a:pPr lvl="1"/>
            <a:r>
              <a:rPr lang="en-US"/>
              <a:t>Azure Function</a:t>
            </a:r>
          </a:p>
          <a:p>
            <a:pPr lvl="1"/>
            <a:r>
              <a:rPr lang="en-US"/>
              <a:t>Web Hook</a:t>
            </a:r>
          </a:p>
          <a:p>
            <a:pPr lvl="1"/>
            <a:r>
              <a:rPr lang="en-US"/>
              <a:t>Storage queues</a:t>
            </a:r>
          </a:p>
          <a:p>
            <a:pPr lvl="1"/>
            <a:r>
              <a:rPr lang="en-US"/>
              <a:t>Event Hubs</a:t>
            </a:r>
          </a:p>
          <a:p>
            <a:pPr lvl="1"/>
            <a:r>
              <a:rPr lang="en-US"/>
              <a:t>Hybrid Connections</a:t>
            </a:r>
          </a:p>
          <a:p>
            <a:pPr lvl="1"/>
            <a:r>
              <a:rPr lang="en-US"/>
              <a:t>Service bus queue</a:t>
            </a:r>
          </a:p>
          <a:p>
            <a:pPr lvl="1"/>
            <a:r>
              <a:rPr lang="en-US"/>
              <a:t>Service bus topic</a:t>
            </a:r>
          </a:p>
          <a:p>
            <a:pPr lvl="1"/>
            <a:r>
              <a:rPr lang="en-US"/>
              <a:t>Logic apps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7"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Event Handlers</a:t>
            </a:r>
          </a:p>
        </p:txBody>
      </p:sp>
    </p:spTree>
    <p:extLst>
      <p:ext uri="{BB962C8B-B14F-4D97-AF65-F5344CB8AC3E}">
        <p14:creationId xmlns:p14="http://schemas.microsoft.com/office/powerpoint/2010/main" val="92744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846275"/>
          </a:xfrm>
        </p:spPr>
        <p:txBody>
          <a:bodyPr/>
          <a:lstStyle/>
          <a:p>
            <a:r>
              <a:rPr lang="en-US" sz="3999" dirty="0"/>
              <a:t>Demonstration: </a:t>
            </a:r>
            <a:r>
              <a:rPr lang="en-US" sz="3999" dirty="0">
                <a:solidFill>
                  <a:schemeClr val="accent3"/>
                </a:solidFill>
              </a:rPr>
              <a:t>Using Event Grid with Azure Machine Learning (Optional Demo)</a:t>
            </a:r>
          </a:p>
        </p:txBody>
      </p:sp>
      <p:sp>
        <p:nvSpPr>
          <p:cNvPr id="7" name="Title 1"/>
          <p:cNvSpPr txBox="1">
            <a:spLocks/>
          </p:cNvSpPr>
          <p:nvPr/>
        </p:nvSpPr>
        <p:spPr>
          <a:xfrm>
            <a:off x="228994" y="3268695"/>
            <a:ext cx="5485621" cy="217851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Create event subscription for an Azure Machine Learning event and use Logic App to handle the event</a:t>
            </a:r>
          </a:p>
        </p:txBody>
      </p:sp>
    </p:spTree>
    <p:extLst>
      <p:ext uri="{BB962C8B-B14F-4D97-AF65-F5344CB8AC3E}">
        <p14:creationId xmlns:p14="http://schemas.microsoft.com/office/powerpoint/2010/main" val="1573136642"/>
      </p:ext>
    </p:extLst>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BEF2F-F054-4F67-BDD4-027CDBB0C6EC}"/>
              </a:ext>
            </a:extLst>
          </p:cNvPr>
          <p:cNvSpPr>
            <a:spLocks noGrp="1"/>
          </p:cNvSpPr>
          <p:nvPr>
            <p:ph type="body" sz="quarter" idx="10"/>
          </p:nvPr>
        </p:nvSpPr>
        <p:spPr>
          <a:xfrm>
            <a:off x="274320" y="1211262"/>
            <a:ext cx="11734800" cy="4118050"/>
          </a:xfrm>
        </p:spPr>
        <p:txBody>
          <a:bodyPr/>
          <a:lstStyle/>
          <a:p>
            <a:r>
              <a:rPr kumimoji="1" lang="en-US" altLang="ja-JP"/>
              <a:t>What are the event types that Azure Machine Learning can emit? </a:t>
            </a:r>
          </a:p>
          <a:p>
            <a:endParaRPr kumimoji="1" lang="en-US" altLang="ja-JP"/>
          </a:p>
          <a:p>
            <a:r>
              <a:rPr kumimoji="1" lang="en-US" altLang="ja-JP"/>
              <a:t>Give three (3) examples of supported event handlers.</a:t>
            </a:r>
          </a:p>
          <a:p>
            <a:endParaRPr kumimoji="1" lang="en-US" altLang="ja-JP"/>
          </a:p>
          <a:p>
            <a:r>
              <a:rPr kumimoji="1" lang="en-US" altLang="ja-JP"/>
              <a:t>When you provision an Azure Event Grid, it is required to provision an Azure VM to host this. Is this True or False?</a:t>
            </a:r>
          </a:p>
        </p:txBody>
      </p:sp>
      <p:grpSp>
        <p:nvGrpSpPr>
          <p:cNvPr id="3" name="Group 2">
            <a:extLst>
              <a:ext uri="{FF2B5EF4-FFF2-40B4-BE49-F238E27FC236}">
                <a16:creationId xmlns:a16="http://schemas.microsoft.com/office/drawing/2014/main" id="{0C7851C4-A557-467C-8C89-383831EE66D5}"/>
              </a:ext>
            </a:extLst>
          </p:cNvPr>
          <p:cNvGrpSpPr/>
          <p:nvPr/>
        </p:nvGrpSpPr>
        <p:grpSpPr>
          <a:xfrm>
            <a:off x="46038" y="6285954"/>
            <a:ext cx="12390437" cy="708571"/>
            <a:chOff x="0" y="6242163"/>
            <a:chExt cx="12436475" cy="752362"/>
          </a:xfrm>
        </p:grpSpPr>
        <p:pic>
          <p:nvPicPr>
            <p:cNvPr id="4" name="Picture 3">
              <a:extLst>
                <a:ext uri="{FF2B5EF4-FFF2-40B4-BE49-F238E27FC236}">
                  <a16:creationId xmlns:a16="http://schemas.microsoft.com/office/drawing/2014/main" id="{3654A6DF-E164-4ED5-A953-54883B3F24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5" name="Group 4">
              <a:extLst>
                <a:ext uri="{FF2B5EF4-FFF2-40B4-BE49-F238E27FC236}">
                  <a16:creationId xmlns:a16="http://schemas.microsoft.com/office/drawing/2014/main" id="{66A16B8A-A528-4655-8A26-2EF218F51A79}"/>
                </a:ext>
              </a:extLst>
            </p:cNvPr>
            <p:cNvGrpSpPr/>
            <p:nvPr/>
          </p:nvGrpSpPr>
          <p:grpSpPr>
            <a:xfrm>
              <a:off x="0" y="6242163"/>
              <a:ext cx="10544331" cy="752362"/>
              <a:chOff x="0" y="6242163"/>
              <a:chExt cx="10544331" cy="752362"/>
            </a:xfrm>
          </p:grpSpPr>
          <p:pic>
            <p:nvPicPr>
              <p:cNvPr id="6" name="Picture 5">
                <a:extLst>
                  <a:ext uri="{FF2B5EF4-FFF2-40B4-BE49-F238E27FC236}">
                    <a16:creationId xmlns:a16="http://schemas.microsoft.com/office/drawing/2014/main" id="{0EADB5EC-C529-494E-B9B5-0489D68C630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7" name="Picture 6">
                <a:extLst>
                  <a:ext uri="{FF2B5EF4-FFF2-40B4-BE49-F238E27FC236}">
                    <a16:creationId xmlns:a16="http://schemas.microsoft.com/office/drawing/2014/main" id="{807CFEB0-83CD-409B-A4C8-C9F02F56511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8" name="Picture 7">
                <a:extLst>
                  <a:ext uri="{FF2B5EF4-FFF2-40B4-BE49-F238E27FC236}">
                    <a16:creationId xmlns:a16="http://schemas.microsoft.com/office/drawing/2014/main" id="{4C1287C5-17BC-48C5-B0E2-1CA66F16E4C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9" name="Picture 8">
                <a:extLst>
                  <a:ext uri="{FF2B5EF4-FFF2-40B4-BE49-F238E27FC236}">
                    <a16:creationId xmlns:a16="http://schemas.microsoft.com/office/drawing/2014/main" id="{0A5FA4F8-6610-4EC2-A525-A50318FF79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0" name="Picture 9">
                <a:extLst>
                  <a:ext uri="{FF2B5EF4-FFF2-40B4-BE49-F238E27FC236}">
                    <a16:creationId xmlns:a16="http://schemas.microsoft.com/office/drawing/2014/main" id="{A83597F3-C9C3-4022-B220-75FF7489451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1" name="Picture 10">
                <a:extLst>
                  <a:ext uri="{FF2B5EF4-FFF2-40B4-BE49-F238E27FC236}">
                    <a16:creationId xmlns:a16="http://schemas.microsoft.com/office/drawing/2014/main" id="{B9918C96-8443-4CFB-88A5-2AC60DDCDA9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2" name="Picture 11">
                <a:extLst>
                  <a:ext uri="{FF2B5EF4-FFF2-40B4-BE49-F238E27FC236}">
                    <a16:creationId xmlns:a16="http://schemas.microsoft.com/office/drawing/2014/main" id="{42D112BB-CA76-4717-900D-3FB929FD175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Tree>
    <p:extLst>
      <p:ext uri="{BB962C8B-B14F-4D97-AF65-F5344CB8AC3E}">
        <p14:creationId xmlns:p14="http://schemas.microsoft.com/office/powerpoint/2010/main" val="1244455606"/>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4" y="1"/>
            <a:ext cx="4757652"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3:</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8: </a:t>
            </a:r>
          </a:p>
          <a:p>
            <a:pPr lvl="0"/>
            <a:r>
              <a:rPr lang="en-US" dirty="0">
                <a:solidFill>
                  <a:schemeClr val="bg1"/>
                </a:solidFill>
              </a:rPr>
              <a:t>Azure Databricks </a:t>
            </a:r>
            <a:r>
              <a:rPr lang="en-US" sz="3200" dirty="0">
                <a:solidFill>
                  <a:schemeClr val="bg1"/>
                </a:solidFill>
              </a:rPr>
              <a:t>(If Time Permits)</a:t>
            </a:r>
            <a:endParaRPr kumimoji="0" lang="en-US" sz="3200" b="0" i="0" u="none" strike="noStrike" kern="1200" cap="none" spc="-102" normalizeH="0" baseline="0" noProof="0" dirty="0">
              <a:ln w="3175">
                <a:noFill/>
              </a:ln>
              <a:solidFill>
                <a:schemeClr val="bg1"/>
              </a:solidFill>
              <a:effectLst/>
              <a:uLnTx/>
              <a:uFillTx/>
              <a:latin typeface="Segoe UI Light"/>
            </a:endParaRP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86648" y="2337434"/>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261703"/>
            <a:ext cx="6552469" cy="523220"/>
            <a:chOff x="5075237" y="2552640"/>
            <a:chExt cx="6552469"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523220"/>
            </a:xfrm>
            <a:prstGeom prst="rect">
              <a:avLst/>
            </a:prstGeom>
          </p:spPr>
          <p:txBody>
            <a:bodyPr>
              <a:spAutoFit/>
            </a:bodyPr>
            <a:lstStyle/>
            <a:p>
              <a:pPr marL="0" lvl="1"/>
              <a:r>
                <a:rPr lang="en-US" sz="2800" dirty="0">
                  <a:latin typeface="+mj-lt"/>
                </a:rPr>
                <a:t>Describe Azure Databricks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39F2B8E-E50B-4940-A5B6-8C2A437A7993}"/>
              </a:ext>
            </a:extLst>
          </p:cNvPr>
          <p:cNvGrpSpPr/>
          <p:nvPr/>
        </p:nvGrpSpPr>
        <p:grpSpPr>
          <a:xfrm>
            <a:off x="5062711" y="3174021"/>
            <a:ext cx="6564995" cy="954107"/>
            <a:chOff x="5093824" y="2940666"/>
            <a:chExt cx="6564995" cy="923897"/>
          </a:xfrm>
        </p:grpSpPr>
        <p:sp>
          <p:nvSpPr>
            <p:cNvPr id="17" name="Rectangle 16">
              <a:extLst>
                <a:ext uri="{FF2B5EF4-FFF2-40B4-BE49-F238E27FC236}">
                  <a16:creationId xmlns:a16="http://schemas.microsoft.com/office/drawing/2014/main" id="{64EBDB84-063A-4D1A-9CBC-D56E587A277F}"/>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98C351-D50B-4378-B477-D73E0F097F67}"/>
                </a:ext>
              </a:extLst>
            </p:cNvPr>
            <p:cNvSpPr/>
            <p:nvPr/>
          </p:nvSpPr>
          <p:spPr>
            <a:xfrm>
              <a:off x="5467886" y="2940666"/>
              <a:ext cx="6190933" cy="923897"/>
            </a:xfrm>
            <a:prstGeom prst="rect">
              <a:avLst/>
            </a:prstGeom>
          </p:spPr>
          <p:txBody>
            <a:bodyPr wrap="square">
              <a:spAutoFit/>
            </a:bodyPr>
            <a:lstStyle/>
            <a:p>
              <a:pPr marL="0" lvl="1"/>
              <a:r>
                <a:rPr lang="en-US" sz="2800" dirty="0">
                  <a:latin typeface="+mj-lt"/>
                </a:rPr>
                <a:t>Describe Machine Learning </a:t>
              </a:r>
              <a:r>
                <a:rPr lang="pt-BR" sz="2800" dirty="0">
                  <a:latin typeface="+mj-lt"/>
                </a:rPr>
                <a:t>capabilities of </a:t>
              </a:r>
              <a:r>
                <a:rPr lang="en-US" sz="2800" dirty="0">
                  <a:latin typeface="+mj-lt"/>
                </a:rPr>
                <a:t>Azure Databricks</a:t>
              </a:r>
            </a:p>
          </p:txBody>
        </p:sp>
      </p:grpSp>
      <p:grpSp>
        <p:nvGrpSpPr>
          <p:cNvPr id="19" name="Group 18">
            <a:extLst>
              <a:ext uri="{FF2B5EF4-FFF2-40B4-BE49-F238E27FC236}">
                <a16:creationId xmlns:a16="http://schemas.microsoft.com/office/drawing/2014/main" id="{9A217DCE-71FE-4B7D-B3EF-98C96697BF59}"/>
              </a:ext>
            </a:extLst>
          </p:cNvPr>
          <p:cNvGrpSpPr/>
          <p:nvPr/>
        </p:nvGrpSpPr>
        <p:grpSpPr>
          <a:xfrm>
            <a:off x="5052957" y="4128128"/>
            <a:ext cx="6564995" cy="954107"/>
            <a:chOff x="5093824" y="2940666"/>
            <a:chExt cx="6564995" cy="923897"/>
          </a:xfrm>
        </p:grpSpPr>
        <p:sp>
          <p:nvSpPr>
            <p:cNvPr id="20" name="Rectangle 19">
              <a:extLst>
                <a:ext uri="{FF2B5EF4-FFF2-40B4-BE49-F238E27FC236}">
                  <a16:creationId xmlns:a16="http://schemas.microsoft.com/office/drawing/2014/main" id="{A507D09A-A2D8-4B49-B0F1-7C13611BA2EB}"/>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27EC2C2-42F2-46ED-BFDE-B0E1C4C62640}"/>
                </a:ext>
              </a:extLst>
            </p:cNvPr>
            <p:cNvSpPr/>
            <p:nvPr/>
          </p:nvSpPr>
          <p:spPr>
            <a:xfrm>
              <a:off x="5467886" y="2940666"/>
              <a:ext cx="6190933" cy="923897"/>
            </a:xfrm>
            <a:prstGeom prst="rect">
              <a:avLst/>
            </a:prstGeom>
          </p:spPr>
          <p:txBody>
            <a:bodyPr wrap="square">
              <a:spAutoFit/>
            </a:bodyPr>
            <a:lstStyle/>
            <a:p>
              <a:pPr marL="0" lvl="1"/>
              <a:r>
                <a:rPr lang="en-US" sz="2800" dirty="0">
                  <a:latin typeface="+mj-lt"/>
                </a:rPr>
                <a:t>Compare Azure Machine Learning service and Azure Databricks</a:t>
              </a:r>
            </a:p>
          </p:txBody>
        </p:sp>
      </p:grpSp>
    </p:spTree>
    <p:extLst>
      <p:ext uri="{BB962C8B-B14F-4D97-AF65-F5344CB8AC3E}">
        <p14:creationId xmlns:p14="http://schemas.microsoft.com/office/powerpoint/2010/main" val="1308238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BF21-B6BF-409E-B2EE-8A06DCA33969}"/>
              </a:ext>
            </a:extLst>
          </p:cNvPr>
          <p:cNvSpPr>
            <a:spLocks noGrp="1"/>
          </p:cNvSpPr>
          <p:nvPr>
            <p:ph type="title"/>
          </p:nvPr>
        </p:nvSpPr>
        <p:spPr/>
        <p:txBody>
          <a:bodyPr/>
          <a:lstStyle/>
          <a:p>
            <a:r>
              <a:rPr lang="en-US"/>
              <a:t>What is Azure Databricks?</a:t>
            </a:r>
          </a:p>
        </p:txBody>
      </p:sp>
      <p:sp>
        <p:nvSpPr>
          <p:cNvPr id="3" name="Text Placeholder 2">
            <a:extLst>
              <a:ext uri="{FF2B5EF4-FFF2-40B4-BE49-F238E27FC236}">
                <a16:creationId xmlns:a16="http://schemas.microsoft.com/office/drawing/2014/main" id="{74EFB934-F4B6-4EDF-8AD4-CD74CDA4C2A5}"/>
              </a:ext>
            </a:extLst>
          </p:cNvPr>
          <p:cNvSpPr>
            <a:spLocks noGrp="1"/>
          </p:cNvSpPr>
          <p:nvPr>
            <p:ph type="body" sz="quarter" idx="10"/>
          </p:nvPr>
        </p:nvSpPr>
        <p:spPr>
          <a:xfrm>
            <a:off x="285345" y="1294813"/>
            <a:ext cx="11887200" cy="2289858"/>
          </a:xfrm>
        </p:spPr>
        <p:txBody>
          <a:bodyPr/>
          <a:lstStyle/>
          <a:p>
            <a:r>
              <a:rPr lang="en-US" sz="3200">
                <a:solidFill>
                  <a:schemeClr val="tx1">
                    <a:lumMod val="50000"/>
                  </a:schemeClr>
                </a:solidFill>
                <a:latin typeface="Segoe UI Light" panose="020B0502040204020203" pitchFamily="34" charset="0"/>
                <a:cs typeface="Segoe UI Light" panose="020B0502040204020203" pitchFamily="34" charset="0"/>
              </a:rPr>
              <a:t>A fast, easy and collaborative Apache® Spark™ based analytics platform optimized for Azure</a:t>
            </a:r>
          </a:p>
          <a:p>
            <a:endParaRPr lang="en-US">
              <a:solidFill>
                <a:schemeClr val="tx1">
                  <a:lumMod val="50000"/>
                </a:schemeClr>
              </a:solidFill>
            </a:endParaRPr>
          </a:p>
          <a:p>
            <a:endParaRPr lang="en-US">
              <a:solidFill>
                <a:schemeClr val="tx1">
                  <a:lumMod val="50000"/>
                </a:schemeClr>
              </a:solidFill>
            </a:endParaRPr>
          </a:p>
        </p:txBody>
      </p:sp>
      <p:sp>
        <p:nvSpPr>
          <p:cNvPr id="4" name="Rectangle 3">
            <a:extLst>
              <a:ext uri="{FF2B5EF4-FFF2-40B4-BE49-F238E27FC236}">
                <a16:creationId xmlns:a16="http://schemas.microsoft.com/office/drawing/2014/main" id="{E038FFBD-91A5-42E7-8081-54C75284D391}"/>
              </a:ext>
            </a:extLst>
          </p:cNvPr>
          <p:cNvSpPr/>
          <p:nvPr/>
        </p:nvSpPr>
        <p:spPr bwMode="auto">
          <a:xfrm>
            <a:off x="2544535" y="2842246"/>
            <a:ext cx="3126944" cy="63949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67" tIns="149013" rIns="186267" bIns="149013" numCol="1" spcCol="0" rtlCol="0" fromWordArt="0" anchor="ctr" anchorCtr="0" forceAA="0" compatLnSpc="1">
            <a:prstTxWarp prst="textNoShape">
              <a:avLst/>
            </a:prstTxWarp>
            <a:spAutoFit/>
          </a:bodyPr>
          <a:lstStyle/>
          <a:p>
            <a:pPr algn="ctr" defTabSz="949723" fontAlgn="base" hangingPunct="1">
              <a:lnSpc>
                <a:spcPct val="90000"/>
              </a:lnSpc>
              <a:spcBef>
                <a:spcPct val="0"/>
              </a:spcBef>
              <a:spcAft>
                <a:spcPct val="0"/>
              </a:spcAft>
              <a:defRPr/>
            </a:pPr>
            <a:r>
              <a:rPr lang="en-US" sz="2444" kern="1200">
                <a:solidFill>
                  <a:srgbClr val="505050"/>
                </a:solidFill>
                <a:latin typeface="Segoe UI" charset="0"/>
                <a:ea typeface="Segoe UI" charset="0"/>
                <a:cs typeface="Segoe UI" charset="0"/>
              </a:rPr>
              <a:t>Best</a:t>
            </a:r>
            <a:r>
              <a:rPr lang="en-US" sz="2444" kern="1200" spc="102">
                <a:solidFill>
                  <a:srgbClr val="505050"/>
                </a:solidFill>
                <a:latin typeface="Segoe UI" charset="0"/>
                <a:ea typeface="Segoe UI" charset="0"/>
                <a:cs typeface="Segoe UI" charset="0"/>
              </a:rPr>
              <a:t> of Databricks</a:t>
            </a:r>
          </a:p>
        </p:txBody>
      </p:sp>
      <p:sp>
        <p:nvSpPr>
          <p:cNvPr id="5" name="Rectangle 4">
            <a:extLst>
              <a:ext uri="{FF2B5EF4-FFF2-40B4-BE49-F238E27FC236}">
                <a16:creationId xmlns:a16="http://schemas.microsoft.com/office/drawing/2014/main" id="{EF7A67D6-C889-4FF3-916B-2CFD71ECB70A}"/>
              </a:ext>
            </a:extLst>
          </p:cNvPr>
          <p:cNvSpPr/>
          <p:nvPr/>
        </p:nvSpPr>
        <p:spPr bwMode="auto">
          <a:xfrm>
            <a:off x="6761821" y="2874521"/>
            <a:ext cx="3126944" cy="63949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67" tIns="149013" rIns="186267" bIns="149013" numCol="1" spcCol="0" rtlCol="0" fromWordArt="0" anchor="ctr" anchorCtr="0" forceAA="0" compatLnSpc="1">
            <a:prstTxWarp prst="textNoShape">
              <a:avLst/>
            </a:prstTxWarp>
            <a:spAutoFit/>
          </a:bodyPr>
          <a:lstStyle/>
          <a:p>
            <a:pPr algn="ctr" defTabSz="949723" fontAlgn="base" hangingPunct="1">
              <a:lnSpc>
                <a:spcPct val="90000"/>
              </a:lnSpc>
              <a:spcBef>
                <a:spcPct val="0"/>
              </a:spcBef>
              <a:spcAft>
                <a:spcPct val="0"/>
              </a:spcAft>
              <a:defRPr/>
            </a:pPr>
            <a:r>
              <a:rPr lang="en-US" sz="2444" kern="1200" spc="102">
                <a:solidFill>
                  <a:srgbClr val="505050"/>
                </a:solidFill>
                <a:latin typeface="Segoe UI" charset="0"/>
                <a:ea typeface="Segoe UI" charset="0"/>
                <a:cs typeface="Segoe UI" charset="0"/>
              </a:rPr>
              <a:t>Best of Microsoft</a:t>
            </a:r>
          </a:p>
        </p:txBody>
      </p:sp>
      <p:sp>
        <p:nvSpPr>
          <p:cNvPr id="6" name="Plus Sign 5">
            <a:extLst>
              <a:ext uri="{FF2B5EF4-FFF2-40B4-BE49-F238E27FC236}">
                <a16:creationId xmlns:a16="http://schemas.microsoft.com/office/drawing/2014/main" id="{C4C708C1-9D45-48C4-AAEC-B21A230D510F}"/>
              </a:ext>
            </a:extLst>
          </p:cNvPr>
          <p:cNvSpPr/>
          <p:nvPr/>
        </p:nvSpPr>
        <p:spPr bwMode="auto">
          <a:xfrm>
            <a:off x="6024941" y="2646804"/>
            <a:ext cx="408008" cy="390885"/>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267" tIns="149013" rIns="186267" bIns="149013" numCol="1" spcCol="0" rtlCol="0" fromWordArt="0" anchor="t" anchorCtr="0" forceAA="0" compatLnSpc="1">
            <a:prstTxWarp prst="textNoShape">
              <a:avLst/>
            </a:prstTxWarp>
            <a:noAutofit/>
          </a:bodyPr>
          <a:lstStyle/>
          <a:p>
            <a:pPr algn="ctr" defTabSz="949723" fontAlgn="base" hangingPunct="1">
              <a:lnSpc>
                <a:spcPct val="90000"/>
              </a:lnSpc>
              <a:spcBef>
                <a:spcPct val="0"/>
              </a:spcBef>
              <a:spcAft>
                <a:spcPct val="0"/>
              </a:spcAft>
              <a:defRPr/>
            </a:pPr>
            <a:endParaRPr lang="en-US" sz="2444" kern="120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7" name="Picture 6">
            <a:extLst>
              <a:ext uri="{FF2B5EF4-FFF2-40B4-BE49-F238E27FC236}">
                <a16:creationId xmlns:a16="http://schemas.microsoft.com/office/drawing/2014/main" id="{09A474FB-946A-4B1C-AD9E-4BD902B9CB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8719" y="2556040"/>
            <a:ext cx="1213147" cy="446248"/>
          </a:xfrm>
          <a:prstGeom prst="rect">
            <a:avLst/>
          </a:prstGeom>
        </p:spPr>
      </p:pic>
      <p:pic>
        <p:nvPicPr>
          <p:cNvPr id="8" name="Picture 2" descr="Image result for databricks logo">
            <a:extLst>
              <a:ext uri="{FF2B5EF4-FFF2-40B4-BE49-F238E27FC236}">
                <a16:creationId xmlns:a16="http://schemas.microsoft.com/office/drawing/2014/main" id="{474D260C-39A7-4B5B-B312-E8844AE2AC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4729" y="2654531"/>
            <a:ext cx="1086556" cy="18471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C0381437-AAF4-48BF-92FE-6396F033E060}"/>
              </a:ext>
            </a:extLst>
          </p:cNvPr>
          <p:cNvGrpSpPr/>
          <p:nvPr/>
        </p:nvGrpSpPr>
        <p:grpSpPr>
          <a:xfrm>
            <a:off x="2544536" y="3194267"/>
            <a:ext cx="7228394" cy="760195"/>
            <a:chOff x="3487386" y="2755027"/>
            <a:chExt cx="5217226" cy="438116"/>
          </a:xfrm>
        </p:grpSpPr>
        <p:sp>
          <p:nvSpPr>
            <p:cNvPr id="10" name="Freeform 3">
              <a:extLst>
                <a:ext uri="{FF2B5EF4-FFF2-40B4-BE49-F238E27FC236}">
                  <a16:creationId xmlns:a16="http://schemas.microsoft.com/office/drawing/2014/main" id="{5DC41E20-182F-4A8B-97F6-F1CDFCB2DB05}"/>
                </a:ext>
              </a:extLst>
            </p:cNvPr>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316" hangingPunct="1">
                <a:defRPr/>
              </a:pPr>
              <a:endParaRPr lang="en-US" sz="1833" kern="1200">
                <a:solidFill>
                  <a:srgbClr val="FFFFFF"/>
                </a:solidFill>
                <a:latin typeface="Calibri Light" panose="020F0302020204030204"/>
              </a:endParaRPr>
            </a:p>
          </p:txBody>
        </p:sp>
        <p:cxnSp>
          <p:nvCxnSpPr>
            <p:cNvPr id="11" name="Straight Arrow Connector 10">
              <a:extLst>
                <a:ext uri="{FF2B5EF4-FFF2-40B4-BE49-F238E27FC236}">
                  <a16:creationId xmlns:a16="http://schemas.microsoft.com/office/drawing/2014/main" id="{7252003C-0435-420E-AB16-18E807EEA005}"/>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Group 11">
            <a:extLst>
              <a:ext uri="{FF2B5EF4-FFF2-40B4-BE49-F238E27FC236}">
                <a16:creationId xmlns:a16="http://schemas.microsoft.com/office/drawing/2014/main" id="{B73162D1-E2E8-4266-8BA7-3FACAD09D100}"/>
              </a:ext>
            </a:extLst>
          </p:cNvPr>
          <p:cNvGrpSpPr/>
          <p:nvPr/>
        </p:nvGrpSpPr>
        <p:grpSpPr>
          <a:xfrm>
            <a:off x="1470970" y="4801568"/>
            <a:ext cx="201714" cy="300221"/>
            <a:chOff x="6068771" y="1750336"/>
            <a:chExt cx="1818300" cy="2706296"/>
          </a:xfrm>
          <a:solidFill>
            <a:schemeClr val="bg1"/>
          </a:solidFill>
        </p:grpSpPr>
        <p:sp>
          <p:nvSpPr>
            <p:cNvPr id="13" name="Freeform 5">
              <a:extLst>
                <a:ext uri="{FF2B5EF4-FFF2-40B4-BE49-F238E27FC236}">
                  <a16:creationId xmlns:a16="http://schemas.microsoft.com/office/drawing/2014/main" id="{6B387F39-B85B-4946-8577-D6A9593BCAB5}"/>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93133" tIns="46567" rIns="93133" bIns="465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316">
                <a:defRPr/>
              </a:pPr>
              <a:endParaRPr lang="en-US" sz="1833">
                <a:solidFill>
                  <a:srgbClr val="505050"/>
                </a:solidFill>
                <a:latin typeface="Segoe UI Semilight"/>
              </a:endParaRPr>
            </a:p>
          </p:txBody>
        </p:sp>
        <p:cxnSp>
          <p:nvCxnSpPr>
            <p:cNvPr id="14" name="Straight Connector 13">
              <a:extLst>
                <a:ext uri="{FF2B5EF4-FFF2-40B4-BE49-F238E27FC236}">
                  <a16:creationId xmlns:a16="http://schemas.microsoft.com/office/drawing/2014/main" id="{AF172BB8-39D7-43B1-85F2-286966CEFCC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18B0A5BF-E5DC-4D63-936E-0F8FD035AA14}"/>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93133" tIns="46567" rIns="93133" bIns="4656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1316">
                <a:defRPr/>
              </a:pPr>
              <a:endParaRPr lang="en-US" sz="1833">
                <a:solidFill>
                  <a:srgbClr val="505050"/>
                </a:solidFill>
                <a:latin typeface="Segoe UI Semilight"/>
              </a:endParaRPr>
            </a:p>
          </p:txBody>
        </p:sp>
      </p:grpSp>
      <p:sp>
        <p:nvSpPr>
          <p:cNvPr id="16" name="Rectangle 15">
            <a:extLst>
              <a:ext uri="{FF2B5EF4-FFF2-40B4-BE49-F238E27FC236}">
                <a16:creationId xmlns:a16="http://schemas.microsoft.com/office/drawing/2014/main" id="{4C30E154-E019-425F-A9BE-2104F120D2AD}"/>
              </a:ext>
            </a:extLst>
          </p:cNvPr>
          <p:cNvSpPr/>
          <p:nvPr/>
        </p:nvSpPr>
        <p:spPr>
          <a:xfrm>
            <a:off x="1842258" y="4249807"/>
            <a:ext cx="9479425" cy="2426305"/>
          </a:xfrm>
          <a:prstGeom prst="rect">
            <a:avLst/>
          </a:prstGeom>
        </p:spPr>
        <p:txBody>
          <a:bodyPr wrap="square" numCol="1">
            <a:spAutoFit/>
          </a:bodyPr>
          <a:lstStyle/>
          <a:p>
            <a:pPr defTabSz="931316" hangingPunct="1">
              <a:lnSpc>
                <a:spcPct val="150000"/>
              </a:lnSpc>
              <a:spcAft>
                <a:spcPts val="1833"/>
              </a:spcAft>
              <a:defRPr/>
            </a:pPr>
            <a:r>
              <a:rPr lang="en-US" sz="1222" kern="1200" spc="102" dirty="0">
                <a:latin typeface="Segoe UI Semibold" panose="020B0702040204020203" pitchFamily="34" charset="0"/>
                <a:ea typeface="+mn-ea"/>
                <a:cs typeface="Segoe UI" charset="0"/>
              </a:rPr>
              <a:t>Designed in collaboration with the founders of Apache Spark </a:t>
            </a:r>
          </a:p>
          <a:p>
            <a:pPr defTabSz="931316" hangingPunct="1">
              <a:lnSpc>
                <a:spcPct val="150000"/>
              </a:lnSpc>
              <a:spcAft>
                <a:spcPts val="1833"/>
              </a:spcAft>
              <a:defRPr/>
            </a:pPr>
            <a:r>
              <a:rPr lang="en-US" sz="1222" kern="1200" spc="102" dirty="0">
                <a:latin typeface="Segoe UI Semibold" panose="020B0702040204020203" pitchFamily="34" charset="0"/>
                <a:ea typeface="+mn-ea"/>
                <a:cs typeface="Segoe UI" charset="0"/>
              </a:rPr>
              <a:t>One-click set up; streamlined workflows</a:t>
            </a:r>
          </a:p>
          <a:p>
            <a:pPr defTabSz="931316" hangingPunct="1">
              <a:lnSpc>
                <a:spcPct val="150000"/>
              </a:lnSpc>
              <a:spcAft>
                <a:spcPts val="1833"/>
              </a:spcAft>
              <a:defRPr/>
            </a:pPr>
            <a:r>
              <a:rPr lang="en-US" sz="1222" kern="1200" spc="102" dirty="0">
                <a:latin typeface="Segoe UI Semibold" panose="020B0702040204020203" pitchFamily="34" charset="0"/>
                <a:ea typeface="+mn-ea"/>
                <a:cs typeface="Segoe UI" charset="0"/>
              </a:rPr>
              <a:t>Interactive workspace that enables collaboration between data scientists, data engineers, and business analysts. </a:t>
            </a:r>
          </a:p>
          <a:p>
            <a:pPr defTabSz="931316" hangingPunct="1">
              <a:lnSpc>
                <a:spcPct val="150000"/>
              </a:lnSpc>
              <a:spcAft>
                <a:spcPts val="1833"/>
              </a:spcAft>
              <a:defRPr/>
            </a:pPr>
            <a:r>
              <a:rPr lang="en-US" sz="1222" kern="1200" spc="102" dirty="0">
                <a:latin typeface="Segoe UI Semibold" panose="020B0702040204020203" pitchFamily="34" charset="0"/>
                <a:ea typeface="+mn-ea"/>
                <a:cs typeface="Segoe UI" charset="0"/>
              </a:rPr>
              <a:t>Native integration with Azure services (Power BI, SQL DW, Cosmos DB, Blob Storage)</a:t>
            </a:r>
          </a:p>
          <a:p>
            <a:pPr defTabSz="931316" hangingPunct="1">
              <a:lnSpc>
                <a:spcPct val="150000"/>
              </a:lnSpc>
              <a:spcAft>
                <a:spcPts val="1833"/>
              </a:spcAft>
              <a:defRPr/>
            </a:pPr>
            <a:r>
              <a:rPr lang="en-US" sz="1222" kern="1200" spc="102" dirty="0">
                <a:latin typeface="Segoe UI Semibold" panose="020B0702040204020203" pitchFamily="34" charset="0"/>
                <a:ea typeface="+mn-ea"/>
                <a:cs typeface="Segoe UI" charset="0"/>
              </a:rPr>
              <a:t>Enterprise-grade Azure security (Active Directory integration, compliance, enterprise-grade SLAs)</a:t>
            </a:r>
          </a:p>
        </p:txBody>
      </p:sp>
      <p:grpSp>
        <p:nvGrpSpPr>
          <p:cNvPr id="17" name="Group 4">
            <a:extLst>
              <a:ext uri="{FF2B5EF4-FFF2-40B4-BE49-F238E27FC236}">
                <a16:creationId xmlns:a16="http://schemas.microsoft.com/office/drawing/2014/main" id="{14FC5384-4FC2-4919-A300-DA107345FE5D}"/>
              </a:ext>
            </a:extLst>
          </p:cNvPr>
          <p:cNvGrpSpPr>
            <a:grpSpLocks noChangeAspect="1"/>
          </p:cNvGrpSpPr>
          <p:nvPr/>
        </p:nvGrpSpPr>
        <p:grpSpPr bwMode="auto">
          <a:xfrm>
            <a:off x="1418138" y="5317979"/>
            <a:ext cx="337250" cy="316574"/>
            <a:chOff x="2065" y="3150"/>
            <a:chExt cx="734" cy="689"/>
          </a:xfrm>
          <a:noFill/>
        </p:grpSpPr>
        <p:sp>
          <p:nvSpPr>
            <p:cNvPr id="18" name="Freeform 5">
              <a:extLst>
                <a:ext uri="{FF2B5EF4-FFF2-40B4-BE49-F238E27FC236}">
                  <a16:creationId xmlns:a16="http://schemas.microsoft.com/office/drawing/2014/main" id="{398BEA8E-2C49-4A79-B05C-5A1BB51D8E5D}"/>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19" name="Freeform 6">
              <a:extLst>
                <a:ext uri="{FF2B5EF4-FFF2-40B4-BE49-F238E27FC236}">
                  <a16:creationId xmlns:a16="http://schemas.microsoft.com/office/drawing/2014/main" id="{58B377BB-0772-471D-8778-C27AE7625DAB}"/>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r>
                <a:rPr lang="en-US" sz="1833" kern="1200">
                  <a:latin typeface="Segoe UI Semilight"/>
                  <a:ea typeface="+mn-ea"/>
                  <a:cs typeface="+mn-cs"/>
                </a:rPr>
                <a:t> </a:t>
              </a:r>
            </a:p>
          </p:txBody>
        </p:sp>
        <p:sp>
          <p:nvSpPr>
            <p:cNvPr id="20" name="Freeform 7">
              <a:extLst>
                <a:ext uri="{FF2B5EF4-FFF2-40B4-BE49-F238E27FC236}">
                  <a16:creationId xmlns:a16="http://schemas.microsoft.com/office/drawing/2014/main" id="{DFAF87C9-FF0A-4BA7-934A-78797C667440}"/>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1" name="Oval 8">
              <a:extLst>
                <a:ext uri="{FF2B5EF4-FFF2-40B4-BE49-F238E27FC236}">
                  <a16:creationId xmlns:a16="http://schemas.microsoft.com/office/drawing/2014/main" id="{F514278C-506F-432A-93E9-9B5E4F7912C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2" name="Oval 9">
              <a:extLst>
                <a:ext uri="{FF2B5EF4-FFF2-40B4-BE49-F238E27FC236}">
                  <a16:creationId xmlns:a16="http://schemas.microsoft.com/office/drawing/2014/main" id="{F1CD3667-F53B-45AA-94D3-95C7F0EAC10B}"/>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3" name="Oval 10">
              <a:extLst>
                <a:ext uri="{FF2B5EF4-FFF2-40B4-BE49-F238E27FC236}">
                  <a16:creationId xmlns:a16="http://schemas.microsoft.com/office/drawing/2014/main" id="{894FD25A-8B44-47CF-8231-FD941DF79900}"/>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4" name="Oval 11">
              <a:extLst>
                <a:ext uri="{FF2B5EF4-FFF2-40B4-BE49-F238E27FC236}">
                  <a16:creationId xmlns:a16="http://schemas.microsoft.com/office/drawing/2014/main" id="{F25E96E4-7ED6-4C12-AB63-F4E97882D903}"/>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5" name="Freeform 12">
              <a:extLst>
                <a:ext uri="{FF2B5EF4-FFF2-40B4-BE49-F238E27FC236}">
                  <a16:creationId xmlns:a16="http://schemas.microsoft.com/office/drawing/2014/main" id="{E20084A8-A664-4D93-A903-FEFEC66B8C01}"/>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sp>
          <p:nvSpPr>
            <p:cNvPr id="26" name="Freeform 13">
              <a:extLst>
                <a:ext uri="{FF2B5EF4-FFF2-40B4-BE49-F238E27FC236}">
                  <a16:creationId xmlns:a16="http://schemas.microsoft.com/office/drawing/2014/main" id="{8A073554-34A4-4EB3-8B5E-B9FAC491D740}"/>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p:spPr>
          <p:txBody>
            <a:bodyPr vert="horz" wrap="square" lIns="93133" tIns="46567" rIns="93133" bIns="46567" numCol="1" anchor="t" anchorCtr="0" compatLnSpc="1">
              <a:prstTxWarp prst="textNoShape">
                <a:avLst/>
              </a:prstTxWarp>
            </a:bodyPr>
            <a:lstStyle/>
            <a:p>
              <a:pPr defTabSz="931316" hangingPunct="1">
                <a:defRPr/>
              </a:pPr>
              <a:endParaRPr lang="en-US" sz="1833" kern="1200">
                <a:latin typeface="Segoe UI Semilight"/>
                <a:ea typeface="+mn-ea"/>
                <a:cs typeface="+mn-cs"/>
              </a:endParaRPr>
            </a:p>
          </p:txBody>
        </p:sp>
      </p:grpSp>
      <p:sp>
        <p:nvSpPr>
          <p:cNvPr id="27" name="key">
            <a:extLst>
              <a:ext uri="{FF2B5EF4-FFF2-40B4-BE49-F238E27FC236}">
                <a16:creationId xmlns:a16="http://schemas.microsoft.com/office/drawing/2014/main" id="{A5378915-1F4B-49A1-AE4E-959D49D44EE9}"/>
              </a:ext>
            </a:extLst>
          </p:cNvPr>
          <p:cNvSpPr>
            <a:spLocks noChangeAspect="1" noEditPoints="1"/>
          </p:cNvSpPr>
          <p:nvPr/>
        </p:nvSpPr>
        <p:spPr bwMode="auto">
          <a:xfrm>
            <a:off x="1473064" y="6398330"/>
            <a:ext cx="300876" cy="2993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133" tIns="46567" rIns="93133" bIns="46567" numCol="1" anchor="t" anchorCtr="0" compatLnSpc="1">
            <a:prstTxWarp prst="textNoShape">
              <a:avLst/>
            </a:prstTxWarp>
          </a:bodyPr>
          <a:lstStyle/>
          <a:p>
            <a:pPr defTabSz="949998" hangingPunct="1">
              <a:defRPr/>
            </a:pPr>
            <a:endParaRPr lang="en-US" sz="1833" kern="1200">
              <a:latin typeface="Segoe UI Semilight"/>
              <a:ea typeface="+mn-ea"/>
              <a:cs typeface="+mn-cs"/>
            </a:endParaRPr>
          </a:p>
        </p:txBody>
      </p:sp>
      <p:pic>
        <p:nvPicPr>
          <p:cNvPr id="28" name="Picture 27">
            <a:extLst>
              <a:ext uri="{FF2B5EF4-FFF2-40B4-BE49-F238E27FC236}">
                <a16:creationId xmlns:a16="http://schemas.microsoft.com/office/drawing/2014/main" id="{8704D715-F16B-4605-9544-BF591B9C4E37}"/>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1364950" y="4308101"/>
            <a:ext cx="443149" cy="231790"/>
          </a:xfrm>
          <a:prstGeom prst="rect">
            <a:avLst/>
          </a:prstGeom>
        </p:spPr>
      </p:pic>
      <p:grpSp>
        <p:nvGrpSpPr>
          <p:cNvPr id="29" name="Group 28">
            <a:extLst>
              <a:ext uri="{FF2B5EF4-FFF2-40B4-BE49-F238E27FC236}">
                <a16:creationId xmlns:a16="http://schemas.microsoft.com/office/drawing/2014/main" id="{78E311D8-8B8E-4298-8DE9-290048901A54}"/>
              </a:ext>
            </a:extLst>
          </p:cNvPr>
          <p:cNvGrpSpPr/>
          <p:nvPr/>
        </p:nvGrpSpPr>
        <p:grpSpPr>
          <a:xfrm rot="20700000">
            <a:off x="1416975" y="5901174"/>
            <a:ext cx="339579" cy="270840"/>
            <a:chOff x="-156824" y="2791591"/>
            <a:chExt cx="620907" cy="495220"/>
          </a:xfrm>
        </p:grpSpPr>
        <p:sp>
          <p:nvSpPr>
            <p:cNvPr id="30" name="gear_3">
              <a:extLst>
                <a:ext uri="{FF2B5EF4-FFF2-40B4-BE49-F238E27FC236}">
                  <a16:creationId xmlns:a16="http://schemas.microsoft.com/office/drawing/2014/main" id="{19A6CFA8-295C-446A-B03C-2E6920899D01}"/>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93133" tIns="46567" rIns="93133" bIns="46567" numCol="1" anchor="t" anchorCtr="0" compatLnSpc="1">
              <a:prstTxWarp prst="textNoShape">
                <a:avLst/>
              </a:prstTxWarp>
            </a:bodyPr>
            <a:lstStyle/>
            <a:p>
              <a:pPr defTabSz="931316" hangingPunct="1">
                <a:defRPr/>
              </a:pPr>
              <a:endParaRPr lang="en-US" sz="917" kern="1200">
                <a:gradFill>
                  <a:gsLst>
                    <a:gs pos="0">
                      <a:srgbClr val="505050"/>
                    </a:gs>
                    <a:gs pos="100000">
                      <a:srgbClr val="505050"/>
                    </a:gs>
                  </a:gsLst>
                </a:gradFill>
                <a:latin typeface="Segoe UI Semilight"/>
                <a:ea typeface="+mn-ea"/>
                <a:cs typeface="+mn-cs"/>
              </a:endParaRPr>
            </a:p>
          </p:txBody>
        </p:sp>
        <p:sp>
          <p:nvSpPr>
            <p:cNvPr id="31" name="gear_3">
              <a:extLst>
                <a:ext uri="{FF2B5EF4-FFF2-40B4-BE49-F238E27FC236}">
                  <a16:creationId xmlns:a16="http://schemas.microsoft.com/office/drawing/2014/main" id="{6E6E85CA-16E1-494D-8CCC-B244FE993F10}"/>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93133" tIns="46567" rIns="93133" bIns="46567" numCol="1" anchor="t" anchorCtr="0" compatLnSpc="1">
              <a:prstTxWarp prst="textNoShape">
                <a:avLst/>
              </a:prstTxWarp>
            </a:bodyPr>
            <a:lstStyle/>
            <a:p>
              <a:pPr defTabSz="931316" hangingPunct="1">
                <a:defRPr/>
              </a:pPr>
              <a:endParaRPr lang="en-US" sz="917" kern="1200">
                <a:gradFill>
                  <a:gsLst>
                    <a:gs pos="0">
                      <a:srgbClr val="505050"/>
                    </a:gs>
                    <a:gs pos="100000">
                      <a:srgbClr val="505050"/>
                    </a:gs>
                  </a:gsLst>
                </a:gradFill>
                <a:latin typeface="Segoe UI Semilight"/>
                <a:ea typeface="+mn-ea"/>
                <a:cs typeface="+mn-cs"/>
              </a:endParaRPr>
            </a:p>
          </p:txBody>
        </p:sp>
      </p:grpSp>
    </p:spTree>
    <p:extLst>
      <p:ext uri="{BB962C8B-B14F-4D97-AF65-F5344CB8AC3E}">
        <p14:creationId xmlns:p14="http://schemas.microsoft.com/office/powerpoint/2010/main" val="34671910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1828193"/>
          </a:xfrm>
        </p:spPr>
        <p:txBody>
          <a:bodyPr/>
          <a:lstStyle/>
          <a:p>
            <a:r>
              <a:rPr lang="en-US"/>
              <a:t>Compute targets</a:t>
            </a:r>
          </a:p>
          <a:p>
            <a:pPr lvl="1"/>
            <a:r>
              <a:rPr lang="en-US"/>
              <a:t>Attached to your Azure Machine Learning Workspace</a:t>
            </a:r>
          </a:p>
          <a:p>
            <a:pPr lvl="1"/>
            <a:r>
              <a:rPr lang="en-US"/>
              <a:t>Can be used to run pipelines and host deployed models as real-time endpoints or pipeline endpoints (for batch inference)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2268198"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Compute Targets for Azure ML Designer</a:t>
            </a:r>
          </a:p>
        </p:txBody>
      </p:sp>
      <p:graphicFrame>
        <p:nvGraphicFramePr>
          <p:cNvPr id="4" name="Table 5">
            <a:extLst>
              <a:ext uri="{FF2B5EF4-FFF2-40B4-BE49-F238E27FC236}">
                <a16:creationId xmlns:a16="http://schemas.microsoft.com/office/drawing/2014/main" id="{5AF94E5D-1B4F-44A2-BD3D-D0B2571DDE68}"/>
              </a:ext>
            </a:extLst>
          </p:cNvPr>
          <p:cNvGraphicFramePr>
            <a:graphicFrameLocks noGrp="1"/>
          </p:cNvGraphicFramePr>
          <p:nvPr/>
        </p:nvGraphicFramePr>
        <p:xfrm>
          <a:off x="960437" y="3725862"/>
          <a:ext cx="10363200" cy="2286000"/>
        </p:xfrm>
        <a:graphic>
          <a:graphicData uri="http://schemas.openxmlformats.org/drawingml/2006/table">
            <a:tbl>
              <a:tblPr firstRow="1" bandRow="1">
                <a:tableStyleId>{5C22544A-7EE6-4342-B048-85BDC9FD1C3A}</a:tableStyleId>
              </a:tblPr>
              <a:tblGrid>
                <a:gridCol w="4970845">
                  <a:extLst>
                    <a:ext uri="{9D8B030D-6E8A-4147-A177-3AD203B41FA5}">
                      <a16:colId xmlns:a16="http://schemas.microsoft.com/office/drawing/2014/main" val="690099504"/>
                    </a:ext>
                  </a:extLst>
                </a:gridCol>
                <a:gridCol w="2563091">
                  <a:extLst>
                    <a:ext uri="{9D8B030D-6E8A-4147-A177-3AD203B41FA5}">
                      <a16:colId xmlns:a16="http://schemas.microsoft.com/office/drawing/2014/main" val="816006813"/>
                    </a:ext>
                  </a:extLst>
                </a:gridCol>
                <a:gridCol w="2829264">
                  <a:extLst>
                    <a:ext uri="{9D8B030D-6E8A-4147-A177-3AD203B41FA5}">
                      <a16:colId xmlns:a16="http://schemas.microsoft.com/office/drawing/2014/main" val="2974105122"/>
                    </a:ext>
                  </a:extLst>
                </a:gridCol>
              </a:tblGrid>
              <a:tr h="517015">
                <a:tc>
                  <a:txBody>
                    <a:bodyPr/>
                    <a:lstStyle/>
                    <a:p>
                      <a:r>
                        <a:rPr lang="en-US" sz="2200"/>
                        <a:t>Compute Target</a:t>
                      </a:r>
                    </a:p>
                  </a:txBody>
                  <a:tcPr marL="112132" marR="112132" marT="56066" marB="56066"/>
                </a:tc>
                <a:tc>
                  <a:txBody>
                    <a:bodyPr/>
                    <a:lstStyle/>
                    <a:p>
                      <a:pPr algn="ctr"/>
                      <a:r>
                        <a:rPr lang="en-US" sz="2200"/>
                        <a:t>Training</a:t>
                      </a:r>
                    </a:p>
                  </a:txBody>
                  <a:tcPr marL="112132" marR="112132" marT="56066" marB="56066"/>
                </a:tc>
                <a:tc>
                  <a:txBody>
                    <a:bodyPr/>
                    <a:lstStyle/>
                    <a:p>
                      <a:pPr algn="ctr"/>
                      <a:r>
                        <a:rPr lang="en-US" sz="2200"/>
                        <a:t>Deployment</a:t>
                      </a:r>
                    </a:p>
                  </a:txBody>
                  <a:tcPr marL="112132" marR="112132" marT="56066" marB="56066"/>
                </a:tc>
                <a:extLst>
                  <a:ext uri="{0D108BD9-81ED-4DB2-BD59-A6C34878D82A}">
                    <a16:rowId xmlns:a16="http://schemas.microsoft.com/office/drawing/2014/main" val="258003027"/>
                  </a:ext>
                </a:extLst>
              </a:tr>
              <a:tr h="834011">
                <a:tc>
                  <a:txBody>
                    <a:bodyPr/>
                    <a:lstStyle/>
                    <a:p>
                      <a:r>
                        <a:rPr lang="en-US" sz="2200"/>
                        <a:t>Azure Machine Learning Compute</a:t>
                      </a:r>
                    </a:p>
                  </a:txBody>
                  <a:tcPr marL="112132" marR="112132" marT="56066" marB="56066"/>
                </a:tc>
                <a:tc>
                  <a:txBody>
                    <a:bodyPr/>
                    <a:lstStyle/>
                    <a:p>
                      <a:pPr algn="ctr"/>
                      <a:r>
                        <a:rPr lang="en-US" sz="4000">
                          <a:sym typeface="Wingdings" panose="05000000000000000000" pitchFamily="2" charset="2"/>
                        </a:rPr>
                        <a:t></a:t>
                      </a:r>
                      <a:endParaRPr lang="en-US" sz="4000"/>
                    </a:p>
                  </a:txBody>
                  <a:tcPr marL="112132" marR="112132" marT="56066" marB="56066"/>
                </a:tc>
                <a:tc>
                  <a:txBody>
                    <a:bodyPr/>
                    <a:lstStyle/>
                    <a:p>
                      <a:endParaRPr lang="en-US" sz="2200"/>
                    </a:p>
                  </a:txBody>
                  <a:tcPr marL="112132" marR="112132" marT="56066" marB="56066"/>
                </a:tc>
                <a:extLst>
                  <a:ext uri="{0D108BD9-81ED-4DB2-BD59-A6C34878D82A}">
                    <a16:rowId xmlns:a16="http://schemas.microsoft.com/office/drawing/2014/main" val="2175957545"/>
                  </a:ext>
                </a:extLst>
              </a:tr>
              <a:tr h="934974">
                <a:tc>
                  <a:txBody>
                    <a:bodyPr/>
                    <a:lstStyle/>
                    <a:p>
                      <a:r>
                        <a:rPr lang="en-US" sz="2200"/>
                        <a:t>Azure Kubernetes Service</a:t>
                      </a:r>
                    </a:p>
                  </a:txBody>
                  <a:tcPr marL="112132" marR="112132" marT="56066" marB="56066"/>
                </a:tc>
                <a:tc>
                  <a:txBody>
                    <a:bodyPr/>
                    <a:lstStyle/>
                    <a:p>
                      <a:endParaRPr lang="en-US" sz="2200"/>
                    </a:p>
                  </a:txBody>
                  <a:tcPr marL="112132" marR="112132" marT="56066" marB="56066"/>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4000">
                          <a:sym typeface="Wingdings" panose="05000000000000000000" pitchFamily="2" charset="2"/>
                        </a:rPr>
                        <a:t></a:t>
                      </a:r>
                      <a:endParaRPr lang="en-US" sz="4000"/>
                    </a:p>
                  </a:txBody>
                  <a:tcPr marL="112132" marR="112132" marT="56066" marB="56066"/>
                </a:tc>
                <a:extLst>
                  <a:ext uri="{0D108BD9-81ED-4DB2-BD59-A6C34878D82A}">
                    <a16:rowId xmlns:a16="http://schemas.microsoft.com/office/drawing/2014/main" val="1072180316"/>
                  </a:ext>
                </a:extLst>
              </a:tr>
            </a:tbl>
          </a:graphicData>
        </a:graphic>
      </p:graphicFrame>
    </p:spTree>
    <p:extLst>
      <p:ext uri="{BB962C8B-B14F-4D97-AF65-F5344CB8AC3E}">
        <p14:creationId xmlns:p14="http://schemas.microsoft.com/office/powerpoint/2010/main" val="40622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5D6F-38DD-4FC9-92FF-2A98858986DE}"/>
              </a:ext>
            </a:extLst>
          </p:cNvPr>
          <p:cNvSpPr>
            <a:spLocks noGrp="1"/>
          </p:cNvSpPr>
          <p:nvPr>
            <p:ph type="title"/>
          </p:nvPr>
        </p:nvSpPr>
        <p:spPr/>
        <p:txBody>
          <a:bodyPr/>
          <a:lstStyle/>
          <a:p>
            <a:r>
              <a:rPr lang="en-US"/>
              <a:t>Azure Databricks</a:t>
            </a:r>
          </a:p>
        </p:txBody>
      </p:sp>
      <p:sp>
        <p:nvSpPr>
          <p:cNvPr id="3" name="Text Placeholder 2">
            <a:extLst>
              <a:ext uri="{FF2B5EF4-FFF2-40B4-BE49-F238E27FC236}">
                <a16:creationId xmlns:a16="http://schemas.microsoft.com/office/drawing/2014/main" id="{1557FC28-A348-40F0-A179-B62C05468805}"/>
              </a:ext>
            </a:extLst>
          </p:cNvPr>
          <p:cNvSpPr>
            <a:spLocks noGrp="1"/>
          </p:cNvSpPr>
          <p:nvPr>
            <p:ph type="body" sz="quarter" idx="10"/>
          </p:nvPr>
        </p:nvSpPr>
        <p:spPr>
          <a:xfrm>
            <a:off x="427037" y="1507099"/>
            <a:ext cx="4114800" cy="4764381"/>
          </a:xfrm>
        </p:spPr>
        <p:txBody>
          <a:bodyPr/>
          <a:lstStyle/>
          <a:p>
            <a:pPr marL="342900" indent="-342900">
              <a:lnSpc>
                <a:spcPct val="100000"/>
              </a:lnSpc>
              <a:buFont typeface="Arial" panose="020B0604020202020204" pitchFamily="34" charset="0"/>
              <a:buChar char="•"/>
            </a:pPr>
            <a:r>
              <a:rPr lang="en-US" sz="2400" dirty="0">
                <a:solidFill>
                  <a:schemeClr val="tx1">
                    <a:lumMod val="50000"/>
                  </a:schemeClr>
                </a:solidFill>
                <a:latin typeface="Segoe UI Light" panose="020B0502040204020203" pitchFamily="34" charset="0"/>
                <a:cs typeface="Segoe UI Light" panose="020B0502040204020203" pitchFamily="34" charset="0"/>
              </a:rPr>
              <a:t>A service that sits inside the Azure cloud </a:t>
            </a:r>
          </a:p>
          <a:p>
            <a:pPr marL="342900" indent="-342900">
              <a:lnSpc>
                <a:spcPct val="100000"/>
              </a:lnSpc>
              <a:buFont typeface="Arial" panose="020B0604020202020204" pitchFamily="34" charset="0"/>
              <a:buChar char="•"/>
            </a:pPr>
            <a:r>
              <a:rPr lang="en-US" sz="2400" dirty="0">
                <a:solidFill>
                  <a:schemeClr val="tx1">
                    <a:lumMod val="50000"/>
                  </a:schemeClr>
                </a:solidFill>
                <a:latin typeface="Segoe UI Light" panose="020B0502040204020203" pitchFamily="34" charset="0"/>
                <a:cs typeface="Segoe UI Light" panose="020B0502040204020203" pitchFamily="34" charset="0"/>
              </a:rPr>
              <a:t>Allows you to access all your Azure data sources to apply the power of the Azure Databricks analytics engine</a:t>
            </a:r>
          </a:p>
          <a:p>
            <a:pPr marL="342900" indent="-342900">
              <a:lnSpc>
                <a:spcPct val="100000"/>
              </a:lnSpc>
              <a:buFont typeface="Arial" panose="020B0604020202020204" pitchFamily="34" charset="0"/>
              <a:buChar char="•"/>
            </a:pPr>
            <a:r>
              <a:rPr lang="en-US" sz="2400" dirty="0">
                <a:solidFill>
                  <a:schemeClr val="tx1">
                    <a:lumMod val="50000"/>
                  </a:schemeClr>
                </a:solidFill>
                <a:latin typeface="Segoe UI Light" panose="020B0502040204020203" pitchFamily="34" charset="0"/>
                <a:cs typeface="Segoe UI Light" panose="020B0502040204020203" pitchFamily="34" charset="0"/>
              </a:rPr>
              <a:t>Distribute your results by writing  to visual dashboards or back to  data warehouses for analytics.</a:t>
            </a:r>
            <a:endParaRPr lang="en-US" dirty="0">
              <a:solidFill>
                <a:schemeClr val="tx1">
                  <a:lumMod val="50000"/>
                </a:schemeClr>
              </a:solidFill>
            </a:endParaRPr>
          </a:p>
        </p:txBody>
      </p:sp>
      <p:pic>
        <p:nvPicPr>
          <p:cNvPr id="4" name="Picture 3">
            <a:extLst>
              <a:ext uri="{FF2B5EF4-FFF2-40B4-BE49-F238E27FC236}">
                <a16:creationId xmlns:a16="http://schemas.microsoft.com/office/drawing/2014/main" id="{1990F9FB-5AE4-46D6-97C8-E3F9F4BD297E}"/>
              </a:ext>
            </a:extLst>
          </p:cNvPr>
          <p:cNvPicPr>
            <a:picLocks noChangeAspect="1"/>
          </p:cNvPicPr>
          <p:nvPr/>
        </p:nvPicPr>
        <p:blipFill>
          <a:blip r:embed="rId3"/>
          <a:stretch>
            <a:fillRect/>
          </a:stretch>
        </p:blipFill>
        <p:spPr>
          <a:xfrm>
            <a:off x="4416791" y="1184189"/>
            <a:ext cx="7906736" cy="5410200"/>
          </a:xfrm>
          <a:prstGeom prst="rect">
            <a:avLst/>
          </a:prstGeom>
        </p:spPr>
      </p:pic>
    </p:spTree>
    <p:extLst>
      <p:ext uri="{BB962C8B-B14F-4D97-AF65-F5344CB8AC3E}">
        <p14:creationId xmlns:p14="http://schemas.microsoft.com/office/powerpoint/2010/main" val="2772560969"/>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itle 1">
            <a:extLst>
              <a:ext uri="{FF2B5EF4-FFF2-40B4-BE49-F238E27FC236}">
                <a16:creationId xmlns:a16="http://schemas.microsoft.com/office/drawing/2014/main" id="{D8A2111D-F57E-48B2-9280-423DB4D3223F}"/>
              </a:ext>
            </a:extLst>
          </p:cNvPr>
          <p:cNvSpPr txBox="1">
            <a:spLocks/>
          </p:cNvSpPr>
          <p:nvPr/>
        </p:nvSpPr>
        <p:spPr>
          <a:xfrm>
            <a:off x="274298" y="293687"/>
            <a:ext cx="11887878" cy="917575"/>
          </a:xfrm>
          <a:prstGeom prst="rect">
            <a:avLst/>
          </a:prstGeom>
        </p:spPr>
        <p:txBody>
          <a:bodyPr vert="horz" wrap="square" lIns="149217" tIns="93260" rIns="149217" bIns="93260" rtlCol="0" anchor="ctr">
            <a:normAutofit/>
          </a:bodyPr>
          <a:lstStyle>
            <a:lvl1pPr algn="l" defTabSz="914367" rtl="0" eaLnBrk="1" latinLnBrk="0" hangingPunct="1">
              <a:lnSpc>
                <a:spcPct val="90000"/>
              </a:lnSpc>
              <a:spcBef>
                <a:spcPct val="0"/>
              </a:spcBef>
              <a:buNone/>
              <a:defRPr lang="en-US" sz="2000" b="1" kern="1200" cap="none" spc="-100" baseline="0" dirty="0">
                <a:ln w="3175">
                  <a:noFill/>
                </a:ln>
                <a:gradFill>
                  <a:gsLst>
                    <a:gs pos="1250">
                      <a:schemeClr val="tx1"/>
                    </a:gs>
                    <a:gs pos="100000">
                      <a:schemeClr val="tx1"/>
                    </a:gs>
                  </a:gsLst>
                  <a:lin ang="5400000" scaled="0"/>
                </a:gradFill>
                <a:effectLst/>
                <a:latin typeface="+mn-lt"/>
                <a:ea typeface="+mn-ea"/>
                <a:cs typeface="Segoe UI" pitchFamily="34" charset="0"/>
              </a:defRPr>
            </a:lvl1pPr>
          </a:lstStyle>
          <a:p>
            <a:pPr fontAlgn="base">
              <a:spcAft>
                <a:spcPct val="0"/>
              </a:spcAft>
            </a:pPr>
            <a:r>
              <a:rPr lang="en-US" sz="4800" b="0" spc="-102">
                <a:solidFill>
                  <a:schemeClr val="accent3"/>
                </a:solidFill>
                <a:latin typeface="+mj-lt"/>
              </a:rPr>
              <a:t>Logical architecture</a:t>
            </a:r>
          </a:p>
        </p:txBody>
      </p:sp>
      <p:pic>
        <p:nvPicPr>
          <p:cNvPr id="4" name="Picture 3">
            <a:extLst>
              <a:ext uri="{FF2B5EF4-FFF2-40B4-BE49-F238E27FC236}">
                <a16:creationId xmlns:a16="http://schemas.microsoft.com/office/drawing/2014/main" id="{1A305171-4040-4268-ADBD-526B8656CD72}"/>
              </a:ext>
            </a:extLst>
          </p:cNvPr>
          <p:cNvPicPr>
            <a:picLocks noChangeAspect="1"/>
          </p:cNvPicPr>
          <p:nvPr/>
        </p:nvPicPr>
        <p:blipFill>
          <a:blip r:embed="rId3"/>
          <a:stretch>
            <a:fillRect/>
          </a:stretch>
        </p:blipFill>
        <p:spPr>
          <a:xfrm>
            <a:off x="350837" y="1744662"/>
            <a:ext cx="11864318" cy="4550794"/>
          </a:xfrm>
          <a:prstGeom prst="rect">
            <a:avLst/>
          </a:prstGeom>
        </p:spPr>
      </p:pic>
    </p:spTree>
    <p:extLst>
      <p:ext uri="{BB962C8B-B14F-4D97-AF65-F5344CB8AC3E}">
        <p14:creationId xmlns:p14="http://schemas.microsoft.com/office/powerpoint/2010/main" val="2208633769"/>
      </p:ext>
    </p:extLst>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0EE348-17FA-4AC2-A7C8-3B6B6A83B12E}"/>
              </a:ext>
            </a:extLst>
          </p:cNvPr>
          <p:cNvSpPr>
            <a:spLocks noGrp="1"/>
          </p:cNvSpPr>
          <p:nvPr>
            <p:ph type="title"/>
          </p:nvPr>
        </p:nvSpPr>
        <p:spPr>
          <a:xfrm>
            <a:off x="274298" y="389759"/>
            <a:ext cx="11887878" cy="917444"/>
          </a:xfrm>
        </p:spPr>
        <p:txBody>
          <a:bodyPr vert="horz" wrap="square" lIns="149217" tIns="93260" rIns="149217" bIns="93260" rtlCol="0" anchor="ctr">
            <a:noAutofit/>
          </a:bodyPr>
          <a:lstStyle/>
          <a:p>
            <a:r>
              <a:rPr lang="en-US"/>
              <a:t>Spark Machine Learning(</a:t>
            </a:r>
            <a:r>
              <a:rPr lang="en-US" err="1"/>
              <a:t>MLlib</a:t>
            </a:r>
            <a:r>
              <a:rPr lang="en-US"/>
              <a:t>) Overview</a:t>
            </a:r>
          </a:p>
        </p:txBody>
      </p:sp>
      <p:pic>
        <p:nvPicPr>
          <p:cNvPr id="13314" name="Picture 2" descr="Image result for Spark ML">
            <a:extLst>
              <a:ext uri="{FF2B5EF4-FFF2-40B4-BE49-F238E27FC236}">
                <a16:creationId xmlns:a16="http://schemas.microsoft.com/office/drawing/2014/main" id="{A255788A-ABE3-4213-B08C-B32D8607ED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5523" y="2661763"/>
            <a:ext cx="3762514" cy="1670999"/>
          </a:xfrm>
          <a:prstGeom prst="rect">
            <a:avLst/>
          </a:prstGeom>
          <a:noFill/>
          <a:ln>
            <a:solidFill>
              <a:schemeClr val="accent5">
                <a:lumMod val="75000"/>
              </a:schemeClr>
            </a:solidFill>
          </a:ln>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9E2DF19-ED76-41C5-9224-6E89FC9D9034}"/>
              </a:ext>
            </a:extLst>
          </p:cNvPr>
          <p:cNvSpPr/>
          <p:nvPr/>
        </p:nvSpPr>
        <p:spPr>
          <a:xfrm>
            <a:off x="427037" y="1295636"/>
            <a:ext cx="7724409" cy="5078313"/>
          </a:xfrm>
          <a:prstGeom prst="rect">
            <a:avLst/>
          </a:prstGeom>
        </p:spPr>
        <p:txBody>
          <a:bodyPr wrap="square">
            <a:spAutoFit/>
          </a:bodyPr>
          <a:lstStyle/>
          <a:p>
            <a:pPr marL="571500" indent="-571500">
              <a:buFont typeface="Arial" panose="020B0604020202020204" pitchFamily="34" charset="0"/>
              <a:buChar char="•"/>
            </a:pPr>
            <a:r>
              <a:rPr lang="en-US" sz="3600" dirty="0">
                <a:gradFill>
                  <a:gsLst>
                    <a:gs pos="1250">
                      <a:schemeClr val="tx1"/>
                    </a:gs>
                    <a:gs pos="100000">
                      <a:schemeClr val="tx1"/>
                    </a:gs>
                  </a:gsLst>
                  <a:lin ang="5400000" scaled="0"/>
                </a:gradFill>
                <a:latin typeface="+mj-lt"/>
              </a:rPr>
              <a:t>Set of parallelized machine learning algorithms</a:t>
            </a:r>
          </a:p>
          <a:p>
            <a:pPr marL="571500" indent="-571500">
              <a:buFont typeface="Arial" panose="020B0604020202020204" pitchFamily="34" charset="0"/>
              <a:buChar char="•"/>
            </a:pPr>
            <a:r>
              <a:rPr lang="en-US" sz="3600" dirty="0">
                <a:gradFill>
                  <a:gsLst>
                    <a:gs pos="1250">
                      <a:schemeClr val="tx1"/>
                    </a:gs>
                    <a:gs pos="100000">
                      <a:schemeClr val="tx1"/>
                    </a:gs>
                  </a:gsLst>
                  <a:lin ang="5400000" scaled="0"/>
                </a:gradFill>
                <a:latin typeface="+mj-lt"/>
              </a:rPr>
              <a:t>Supports Model Selection (hyperparameter tuning) using Cross Validation and Train-Validation Split</a:t>
            </a:r>
          </a:p>
          <a:p>
            <a:pPr marL="571500" indent="-571500">
              <a:buFont typeface="Arial" panose="020B0604020202020204" pitchFamily="34" charset="0"/>
              <a:buChar char="•"/>
            </a:pPr>
            <a:r>
              <a:rPr lang="en-US" sz="3600" dirty="0">
                <a:gradFill>
                  <a:gsLst>
                    <a:gs pos="1250">
                      <a:schemeClr val="tx1"/>
                    </a:gs>
                    <a:gs pos="100000">
                      <a:schemeClr val="tx1"/>
                    </a:gs>
                  </a:gsLst>
                  <a:lin ang="5400000" scaled="0"/>
                </a:gradFill>
                <a:latin typeface="+mj-lt"/>
              </a:rPr>
              <a:t>Supports Java, Scala or Python apps using </a:t>
            </a:r>
            <a:r>
              <a:rPr lang="en-US" sz="3600" dirty="0" err="1">
                <a:gradFill>
                  <a:gsLst>
                    <a:gs pos="1250">
                      <a:schemeClr val="tx1"/>
                    </a:gs>
                    <a:gs pos="100000">
                      <a:schemeClr val="tx1"/>
                    </a:gs>
                  </a:gsLst>
                  <a:lin ang="5400000" scaled="0"/>
                </a:gradFill>
                <a:latin typeface="+mj-lt"/>
              </a:rPr>
              <a:t>DataFrame</a:t>
            </a:r>
            <a:r>
              <a:rPr lang="en-US" sz="3600" dirty="0">
                <a:gradFill>
                  <a:gsLst>
                    <a:gs pos="1250">
                      <a:schemeClr val="tx1"/>
                    </a:gs>
                    <a:gs pos="100000">
                      <a:schemeClr val="tx1"/>
                    </a:gs>
                  </a:gsLst>
                  <a:lin ang="5400000" scaled="0"/>
                </a:gradFill>
                <a:latin typeface="+mj-lt"/>
              </a:rPr>
              <a:t>-based API (as of Spark 2.0)</a:t>
            </a:r>
          </a:p>
        </p:txBody>
      </p:sp>
    </p:spTree>
    <p:extLst>
      <p:ext uri="{BB962C8B-B14F-4D97-AF65-F5344CB8AC3E}">
        <p14:creationId xmlns:p14="http://schemas.microsoft.com/office/powerpoint/2010/main" val="353883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C283-B9B7-4512-A247-AC6ABB57C109}"/>
              </a:ext>
            </a:extLst>
          </p:cNvPr>
          <p:cNvSpPr>
            <a:spLocks noGrp="1"/>
          </p:cNvSpPr>
          <p:nvPr>
            <p:ph type="title"/>
          </p:nvPr>
        </p:nvSpPr>
        <p:spPr/>
        <p:txBody>
          <a:bodyPr/>
          <a:lstStyle/>
          <a:p>
            <a:r>
              <a:rPr lang="en-US"/>
              <a:t>Goals of Spark </a:t>
            </a:r>
            <a:r>
              <a:rPr lang="en-US" err="1"/>
              <a:t>MLlib</a:t>
            </a:r>
            <a:br>
              <a:rPr lang="en-US"/>
            </a:br>
            <a:endParaRPr lang="en-US"/>
          </a:p>
        </p:txBody>
      </p:sp>
      <p:sp>
        <p:nvSpPr>
          <p:cNvPr id="3" name="Text Placeholder 2">
            <a:extLst>
              <a:ext uri="{FF2B5EF4-FFF2-40B4-BE49-F238E27FC236}">
                <a16:creationId xmlns:a16="http://schemas.microsoft.com/office/drawing/2014/main" id="{7BA78723-20A3-4E23-A426-E4F4D4EFC710}"/>
              </a:ext>
            </a:extLst>
          </p:cNvPr>
          <p:cNvSpPr>
            <a:spLocks noGrp="1"/>
          </p:cNvSpPr>
          <p:nvPr>
            <p:ph type="body" sz="quarter" idx="10"/>
          </p:nvPr>
        </p:nvSpPr>
        <p:spPr>
          <a:xfrm>
            <a:off x="274638" y="1212850"/>
            <a:ext cx="8153457" cy="5226046"/>
          </a:xfrm>
        </p:spPr>
        <p:txBody>
          <a:bodyPr/>
          <a:lstStyle/>
          <a:p>
            <a:pPr marL="571500" indent="-571500">
              <a:buFont typeface="Arial" panose="020B0604020202020204" pitchFamily="34" charset="0"/>
              <a:buChar char="•"/>
            </a:pPr>
            <a:r>
              <a:rPr lang="en-US">
                <a:gradFill>
                  <a:gsLst>
                    <a:gs pos="1250">
                      <a:schemeClr val="tx1"/>
                    </a:gs>
                    <a:gs pos="100000">
                      <a:schemeClr val="tx1"/>
                    </a:gs>
                  </a:gsLst>
                  <a:lin ang="5400000" scaled="0"/>
                </a:gradFill>
              </a:rPr>
              <a:t>Algorithms and utilities such as:</a:t>
            </a:r>
          </a:p>
          <a:p>
            <a:pPr marL="1028700" lvl="3" indent="-571500">
              <a:buFont typeface="Arial" panose="020B0604020202020204" pitchFamily="34" charset="0"/>
              <a:buChar char="•"/>
            </a:pPr>
            <a:r>
              <a:rPr lang="en-US" sz="2000"/>
              <a:t>Classification</a:t>
            </a:r>
          </a:p>
          <a:p>
            <a:pPr marL="1028700" lvl="3" indent="-571500">
              <a:buFont typeface="Arial" panose="020B0604020202020204" pitchFamily="34" charset="0"/>
              <a:buChar char="•"/>
            </a:pPr>
            <a:r>
              <a:rPr lang="en-US" sz="2000"/>
              <a:t>Regression</a:t>
            </a:r>
          </a:p>
          <a:p>
            <a:pPr marL="1028700" lvl="3" indent="-571500">
              <a:buFont typeface="Arial" panose="020B0604020202020204" pitchFamily="34" charset="0"/>
              <a:buChar char="•"/>
            </a:pPr>
            <a:r>
              <a:rPr lang="en-US" sz="2000"/>
              <a:t>Clustering</a:t>
            </a:r>
          </a:p>
          <a:p>
            <a:pPr marL="1028700" lvl="3" indent="-571500">
              <a:buFont typeface="Arial" panose="020B0604020202020204" pitchFamily="34" charset="0"/>
              <a:buChar char="•"/>
            </a:pPr>
            <a:r>
              <a:rPr lang="en-US" sz="2000"/>
              <a:t>Collaborative filtering</a:t>
            </a:r>
          </a:p>
          <a:p>
            <a:pPr marL="1028700" lvl="3" indent="-571500">
              <a:buFont typeface="Arial" panose="020B0604020202020204" pitchFamily="34" charset="0"/>
              <a:buChar char="•"/>
            </a:pPr>
            <a:r>
              <a:rPr lang="en-US" sz="2000"/>
              <a:t>Dimensionality reduction, </a:t>
            </a:r>
          </a:p>
          <a:p>
            <a:pPr marL="1028700" lvl="3" indent="-571500">
              <a:buFont typeface="Arial" panose="020B0604020202020204" pitchFamily="34" charset="0"/>
              <a:buChar char="•"/>
            </a:pPr>
            <a:r>
              <a:rPr lang="en-US" sz="2000"/>
              <a:t>Underlying optimization primitives</a:t>
            </a:r>
          </a:p>
          <a:p>
            <a:pPr marL="571500" indent="-571500">
              <a:buFont typeface="Arial" panose="020B0604020202020204" pitchFamily="34" charset="0"/>
              <a:buChar char="•"/>
            </a:pPr>
            <a:r>
              <a:rPr lang="en-US" sz="3200">
                <a:gradFill>
                  <a:gsLst>
                    <a:gs pos="1250">
                      <a:schemeClr val="tx1"/>
                    </a:gs>
                    <a:gs pos="100000">
                      <a:schemeClr val="tx1"/>
                    </a:gs>
                  </a:gsLst>
                  <a:lin ang="5400000" scaled="0"/>
                </a:gradFill>
              </a:rPr>
              <a:t>Built around the concept of a data science pipeline (</a:t>
            </a:r>
            <a:r>
              <a:rPr lang="en-US" sz="3200" err="1">
                <a:gradFill>
                  <a:gsLst>
                    <a:gs pos="1250">
                      <a:schemeClr val="tx1"/>
                    </a:gs>
                    <a:gs pos="100000">
                      <a:schemeClr val="tx1"/>
                    </a:gs>
                  </a:gsLst>
                  <a:lin ang="5400000" scaled="0"/>
                </a:gradFill>
              </a:rPr>
              <a:t>scikit</a:t>
            </a:r>
            <a:r>
              <a:rPr lang="en-US" sz="3200">
                <a:gradFill>
                  <a:gsLst>
                    <a:gs pos="1250">
                      <a:schemeClr val="tx1"/>
                    </a:gs>
                    <a:gs pos="100000">
                      <a:schemeClr val="tx1"/>
                    </a:gs>
                  </a:gsLst>
                  <a:lin ang="5400000" scaled="0"/>
                </a:gradFill>
              </a:rPr>
              <a:t>-learn)</a:t>
            </a:r>
          </a:p>
          <a:p>
            <a:pPr marL="571500" indent="-571500">
              <a:buFont typeface="Arial" panose="020B0604020202020204" pitchFamily="34" charset="0"/>
              <a:buChar char="•"/>
            </a:pPr>
            <a:r>
              <a:rPr lang="en-US" sz="3200">
                <a:gradFill>
                  <a:gsLst>
                    <a:gs pos="1250">
                      <a:schemeClr val="tx1"/>
                    </a:gs>
                    <a:gs pos="100000">
                      <a:schemeClr val="tx1"/>
                    </a:gs>
                  </a:gsLst>
                  <a:lin ang="5400000" scaled="0"/>
                </a:gradFill>
              </a:rPr>
              <a:t>Written entirely using Apache Spark</a:t>
            </a:r>
          </a:p>
          <a:p>
            <a:pPr marL="571500" indent="-571500">
              <a:buFont typeface="Arial" panose="020B0604020202020204" pitchFamily="34" charset="0"/>
              <a:buChar char="•"/>
            </a:pPr>
            <a:r>
              <a:rPr lang="en-US" sz="3200">
                <a:gradFill>
                  <a:gsLst>
                    <a:gs pos="1250">
                      <a:schemeClr val="tx1"/>
                    </a:gs>
                    <a:gs pos="100000">
                      <a:schemeClr val="tx1"/>
                    </a:gs>
                  </a:gsLst>
                  <a:lin ang="5400000" scaled="0"/>
                </a:gradFill>
              </a:rPr>
              <a:t>Integrates well with the agile modeling process</a:t>
            </a:r>
            <a:endParaRPr lang="en-US">
              <a:latin typeface="+mj-lt"/>
            </a:endParaRPr>
          </a:p>
        </p:txBody>
      </p:sp>
      <p:grpSp>
        <p:nvGrpSpPr>
          <p:cNvPr id="21" name="Group 20">
            <a:extLst>
              <a:ext uri="{FF2B5EF4-FFF2-40B4-BE49-F238E27FC236}">
                <a16:creationId xmlns:a16="http://schemas.microsoft.com/office/drawing/2014/main" id="{AEC85300-6540-4F44-A4B6-D49E0DAFBEEF}"/>
              </a:ext>
            </a:extLst>
          </p:cNvPr>
          <p:cNvGrpSpPr/>
          <p:nvPr/>
        </p:nvGrpSpPr>
        <p:grpSpPr>
          <a:xfrm>
            <a:off x="8504237" y="1058862"/>
            <a:ext cx="3352800" cy="5334000"/>
            <a:chOff x="8523514" y="2406650"/>
            <a:chExt cx="2556442" cy="3300186"/>
          </a:xfrm>
        </p:grpSpPr>
        <p:sp>
          <p:nvSpPr>
            <p:cNvPr id="22" name="Oval 21">
              <a:extLst>
                <a:ext uri="{FF2B5EF4-FFF2-40B4-BE49-F238E27FC236}">
                  <a16:creationId xmlns:a16="http://schemas.microsoft.com/office/drawing/2014/main" id="{B1BD1E92-9CE2-44CB-8109-E6EF2121017E}"/>
                </a:ext>
              </a:extLst>
            </p:cNvPr>
            <p:cNvSpPr/>
            <p:nvPr/>
          </p:nvSpPr>
          <p:spPr bwMode="auto">
            <a:xfrm>
              <a:off x="8523514" y="2699657"/>
              <a:ext cx="2296886" cy="2296886"/>
            </a:xfrm>
            <a:prstGeom prst="ellipse">
              <a:avLst/>
            </a:prstGeom>
            <a:noFill/>
            <a:ln w="19050" cap="flat" cmpd="sng" algn="ctr">
              <a:solidFill>
                <a:srgbClr val="35353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 name="Oval 22">
              <a:extLst>
                <a:ext uri="{FF2B5EF4-FFF2-40B4-BE49-F238E27FC236}">
                  <a16:creationId xmlns:a16="http://schemas.microsoft.com/office/drawing/2014/main" id="{DD305CAB-A090-4598-94DF-4745286F36CF}"/>
                </a:ext>
              </a:extLst>
            </p:cNvPr>
            <p:cNvSpPr/>
            <p:nvPr/>
          </p:nvSpPr>
          <p:spPr bwMode="auto">
            <a:xfrm>
              <a:off x="8735786" y="2911929"/>
              <a:ext cx="1872343" cy="1872343"/>
            </a:xfrm>
            <a:prstGeom prst="ellipse">
              <a:avLst/>
            </a:prstGeom>
            <a:noFill/>
            <a:ln w="19050" cap="flat" cmpd="sng" algn="ctr">
              <a:solidFill>
                <a:srgbClr val="35353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 name="Oval 23">
              <a:extLst>
                <a:ext uri="{FF2B5EF4-FFF2-40B4-BE49-F238E27FC236}">
                  <a16:creationId xmlns:a16="http://schemas.microsoft.com/office/drawing/2014/main" id="{FC388A57-06F2-483D-8E67-2162FD577DA4}"/>
                </a:ext>
              </a:extLst>
            </p:cNvPr>
            <p:cNvSpPr/>
            <p:nvPr/>
          </p:nvSpPr>
          <p:spPr bwMode="auto">
            <a:xfrm>
              <a:off x="8964386" y="3140529"/>
              <a:ext cx="1415143" cy="1415143"/>
            </a:xfrm>
            <a:prstGeom prst="ellipse">
              <a:avLst/>
            </a:prstGeom>
            <a:noFill/>
            <a:ln w="19050" cap="flat" cmpd="sng" algn="ctr">
              <a:solidFill>
                <a:srgbClr val="35353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 name="Oval 24">
              <a:extLst>
                <a:ext uri="{FF2B5EF4-FFF2-40B4-BE49-F238E27FC236}">
                  <a16:creationId xmlns:a16="http://schemas.microsoft.com/office/drawing/2014/main" id="{CCEE0267-DD94-4050-A4A7-F5EE60FD7D7F}"/>
                </a:ext>
              </a:extLst>
            </p:cNvPr>
            <p:cNvSpPr/>
            <p:nvPr/>
          </p:nvSpPr>
          <p:spPr bwMode="auto">
            <a:xfrm>
              <a:off x="9201150" y="3377293"/>
              <a:ext cx="941614" cy="941614"/>
            </a:xfrm>
            <a:prstGeom prst="ellipse">
              <a:avLst/>
            </a:prstGeom>
            <a:noFill/>
            <a:ln w="19050" cap="flat" cmpd="sng" algn="ctr">
              <a:solidFill>
                <a:srgbClr val="35353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C53744E6-F4B2-4B7F-A6A3-4B93A7BFCB79}"/>
                </a:ext>
              </a:extLst>
            </p:cNvPr>
            <p:cNvCxnSpPr>
              <a:cxnSpLocks/>
            </p:cNvCxnSpPr>
            <p:nvPr/>
          </p:nvCxnSpPr>
          <p:spPr>
            <a:xfrm>
              <a:off x="10199914" y="4865914"/>
              <a:ext cx="478972" cy="838200"/>
            </a:xfrm>
            <a:prstGeom prst="line">
              <a:avLst/>
            </a:prstGeom>
            <a:noFill/>
            <a:ln w="19050" cap="flat" cmpd="sng" algn="ctr">
              <a:solidFill>
                <a:srgbClr val="353535"/>
              </a:solidFill>
              <a:prstDash val="solid"/>
              <a:headEnd type="none"/>
              <a:tailEnd type="none"/>
            </a:ln>
            <a:effectLst/>
          </p:spPr>
        </p:cxnSp>
        <p:cxnSp>
          <p:nvCxnSpPr>
            <p:cNvPr id="27" name="Straight Connector 26">
              <a:extLst>
                <a:ext uri="{FF2B5EF4-FFF2-40B4-BE49-F238E27FC236}">
                  <a16:creationId xmlns:a16="http://schemas.microsoft.com/office/drawing/2014/main" id="{291F4A27-F96B-4B27-8359-72EBF9EAE553}"/>
                </a:ext>
              </a:extLst>
            </p:cNvPr>
            <p:cNvCxnSpPr>
              <a:cxnSpLocks/>
            </p:cNvCxnSpPr>
            <p:nvPr/>
          </p:nvCxnSpPr>
          <p:spPr>
            <a:xfrm flipH="1">
              <a:off x="8790555" y="4879521"/>
              <a:ext cx="381000" cy="827315"/>
            </a:xfrm>
            <a:prstGeom prst="line">
              <a:avLst/>
            </a:prstGeom>
            <a:noFill/>
            <a:ln w="19050" cap="flat" cmpd="sng" algn="ctr">
              <a:solidFill>
                <a:srgbClr val="353535"/>
              </a:solidFill>
              <a:prstDash val="solid"/>
              <a:headEnd type="none"/>
              <a:tailEnd type="none"/>
            </a:ln>
            <a:effectLst/>
          </p:spPr>
        </p:cxnSp>
        <p:sp>
          <p:nvSpPr>
            <p:cNvPr id="28" name="Oval 27">
              <a:extLst>
                <a:ext uri="{FF2B5EF4-FFF2-40B4-BE49-F238E27FC236}">
                  <a16:creationId xmlns:a16="http://schemas.microsoft.com/office/drawing/2014/main" id="{3B866571-5BE2-4868-9D2D-3A1F2B5AD3DD}"/>
                </a:ext>
              </a:extLst>
            </p:cNvPr>
            <p:cNvSpPr/>
            <p:nvPr/>
          </p:nvSpPr>
          <p:spPr bwMode="auto">
            <a:xfrm>
              <a:off x="9459686" y="3635829"/>
              <a:ext cx="424543" cy="424543"/>
            </a:xfrm>
            <a:prstGeom prst="ellipse">
              <a:avLst/>
            </a:prstGeom>
            <a:noFill/>
            <a:ln w="19050" cap="flat" cmpd="sng" algn="ctr">
              <a:solidFill>
                <a:srgbClr val="353535"/>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29" name="Straight Connector 28">
              <a:extLst>
                <a:ext uri="{FF2B5EF4-FFF2-40B4-BE49-F238E27FC236}">
                  <a16:creationId xmlns:a16="http://schemas.microsoft.com/office/drawing/2014/main" id="{2D3A48EC-C0BA-4349-A82B-3A332EC1243A}"/>
                </a:ext>
              </a:extLst>
            </p:cNvPr>
            <p:cNvCxnSpPr>
              <a:cxnSpLocks/>
            </p:cNvCxnSpPr>
            <p:nvPr/>
          </p:nvCxnSpPr>
          <p:spPr>
            <a:xfrm flipV="1">
              <a:off x="9677400" y="2641600"/>
              <a:ext cx="1201057" cy="1201058"/>
            </a:xfrm>
            <a:prstGeom prst="line">
              <a:avLst/>
            </a:prstGeom>
            <a:noFill/>
            <a:ln w="19050" cap="flat" cmpd="sng" algn="ctr">
              <a:solidFill>
                <a:srgbClr val="353535"/>
              </a:solidFill>
              <a:prstDash val="solid"/>
              <a:headEnd type="none"/>
              <a:tailEnd type="none"/>
            </a:ln>
            <a:effectLst/>
          </p:spPr>
        </p:cxnSp>
        <p:cxnSp>
          <p:nvCxnSpPr>
            <p:cNvPr id="30" name="Straight Connector 29">
              <a:extLst>
                <a:ext uri="{FF2B5EF4-FFF2-40B4-BE49-F238E27FC236}">
                  <a16:creationId xmlns:a16="http://schemas.microsoft.com/office/drawing/2014/main" id="{ABE3FED9-80C8-4491-8AD9-6435D224E283}"/>
                </a:ext>
              </a:extLst>
            </p:cNvPr>
            <p:cNvCxnSpPr/>
            <p:nvPr/>
          </p:nvCxnSpPr>
          <p:spPr>
            <a:xfrm flipV="1">
              <a:off x="10871200" y="2406650"/>
              <a:ext cx="0" cy="241300"/>
            </a:xfrm>
            <a:prstGeom prst="line">
              <a:avLst/>
            </a:prstGeom>
            <a:noFill/>
            <a:ln w="19050" cap="rnd" cmpd="sng" algn="ctr">
              <a:solidFill>
                <a:srgbClr val="353535"/>
              </a:solidFill>
              <a:prstDash val="solid"/>
              <a:headEnd type="none"/>
              <a:tailEnd type="none"/>
            </a:ln>
            <a:effectLst/>
          </p:spPr>
        </p:cxnSp>
        <p:cxnSp>
          <p:nvCxnSpPr>
            <p:cNvPr id="31" name="Straight Connector 30">
              <a:extLst>
                <a:ext uri="{FF2B5EF4-FFF2-40B4-BE49-F238E27FC236}">
                  <a16:creationId xmlns:a16="http://schemas.microsoft.com/office/drawing/2014/main" id="{99904A36-5A2C-4228-8866-F338AB5741F4}"/>
                </a:ext>
              </a:extLst>
            </p:cNvPr>
            <p:cNvCxnSpPr/>
            <p:nvPr/>
          </p:nvCxnSpPr>
          <p:spPr>
            <a:xfrm>
              <a:off x="10869613" y="2651919"/>
              <a:ext cx="209550" cy="0"/>
            </a:xfrm>
            <a:prstGeom prst="line">
              <a:avLst/>
            </a:prstGeom>
            <a:noFill/>
            <a:ln w="19050" cap="rnd" cmpd="sng" algn="ctr">
              <a:solidFill>
                <a:srgbClr val="353535"/>
              </a:solidFill>
              <a:prstDash val="solid"/>
              <a:headEnd type="none"/>
              <a:tailEnd type="none"/>
            </a:ln>
            <a:effectLst/>
          </p:spPr>
        </p:cxnSp>
        <p:cxnSp>
          <p:nvCxnSpPr>
            <p:cNvPr id="32" name="Straight Connector 31">
              <a:extLst>
                <a:ext uri="{FF2B5EF4-FFF2-40B4-BE49-F238E27FC236}">
                  <a16:creationId xmlns:a16="http://schemas.microsoft.com/office/drawing/2014/main" id="{068FF4F5-812E-4DA0-A5D8-1D25EDBF8928}"/>
                </a:ext>
              </a:extLst>
            </p:cNvPr>
            <p:cNvCxnSpPr>
              <a:cxnSpLocks/>
            </p:cNvCxnSpPr>
            <p:nvPr/>
          </p:nvCxnSpPr>
          <p:spPr>
            <a:xfrm flipV="1">
              <a:off x="10764044" y="2516981"/>
              <a:ext cx="0" cy="236538"/>
            </a:xfrm>
            <a:prstGeom prst="line">
              <a:avLst/>
            </a:prstGeom>
            <a:noFill/>
            <a:ln w="19050" cap="rnd" cmpd="sng" algn="ctr">
              <a:solidFill>
                <a:srgbClr val="353535"/>
              </a:solidFill>
              <a:prstDash val="solid"/>
              <a:headEnd type="none"/>
              <a:tailEnd type="none"/>
            </a:ln>
            <a:effectLst/>
          </p:spPr>
        </p:cxnSp>
        <p:cxnSp>
          <p:nvCxnSpPr>
            <p:cNvPr id="33" name="Straight Connector 32">
              <a:extLst>
                <a:ext uri="{FF2B5EF4-FFF2-40B4-BE49-F238E27FC236}">
                  <a16:creationId xmlns:a16="http://schemas.microsoft.com/office/drawing/2014/main" id="{A0E8DD15-D04E-4CF6-A1EA-057884A7FCD4}"/>
                </a:ext>
              </a:extLst>
            </p:cNvPr>
            <p:cNvCxnSpPr/>
            <p:nvPr/>
          </p:nvCxnSpPr>
          <p:spPr>
            <a:xfrm>
              <a:off x="10757694" y="2759869"/>
              <a:ext cx="209550" cy="0"/>
            </a:xfrm>
            <a:prstGeom prst="line">
              <a:avLst/>
            </a:prstGeom>
            <a:noFill/>
            <a:ln w="19050" cap="rnd" cmpd="sng" algn="ctr">
              <a:solidFill>
                <a:srgbClr val="353535"/>
              </a:solidFill>
              <a:prstDash val="solid"/>
              <a:headEnd type="none"/>
              <a:tailEnd type="none"/>
            </a:ln>
            <a:effectLst/>
          </p:spPr>
        </p:cxnSp>
        <p:cxnSp>
          <p:nvCxnSpPr>
            <p:cNvPr id="34" name="Straight Connector 33">
              <a:extLst>
                <a:ext uri="{FF2B5EF4-FFF2-40B4-BE49-F238E27FC236}">
                  <a16:creationId xmlns:a16="http://schemas.microsoft.com/office/drawing/2014/main" id="{32644C75-8221-4FD9-854A-8E6A7AECEB0D}"/>
                </a:ext>
              </a:extLst>
            </p:cNvPr>
            <p:cNvCxnSpPr>
              <a:cxnSpLocks/>
            </p:cNvCxnSpPr>
            <p:nvPr/>
          </p:nvCxnSpPr>
          <p:spPr>
            <a:xfrm flipV="1">
              <a:off x="10644981" y="2636044"/>
              <a:ext cx="0" cy="234156"/>
            </a:xfrm>
            <a:prstGeom prst="line">
              <a:avLst/>
            </a:prstGeom>
            <a:noFill/>
            <a:ln w="19050" cap="rnd" cmpd="sng" algn="ctr">
              <a:solidFill>
                <a:srgbClr val="353535"/>
              </a:solidFill>
              <a:prstDash val="solid"/>
              <a:headEnd type="none"/>
              <a:tailEnd type="none"/>
            </a:ln>
            <a:effectLst/>
          </p:spPr>
        </p:cxnSp>
        <p:cxnSp>
          <p:nvCxnSpPr>
            <p:cNvPr id="35" name="Straight Connector 34">
              <a:extLst>
                <a:ext uri="{FF2B5EF4-FFF2-40B4-BE49-F238E27FC236}">
                  <a16:creationId xmlns:a16="http://schemas.microsoft.com/office/drawing/2014/main" id="{6EF36B55-D9D1-4376-BF39-BE41B4239052}"/>
                </a:ext>
              </a:extLst>
            </p:cNvPr>
            <p:cNvCxnSpPr/>
            <p:nvPr/>
          </p:nvCxnSpPr>
          <p:spPr>
            <a:xfrm>
              <a:off x="10643394" y="2874169"/>
              <a:ext cx="209550" cy="0"/>
            </a:xfrm>
            <a:prstGeom prst="line">
              <a:avLst/>
            </a:prstGeom>
            <a:noFill/>
            <a:ln w="19050" cap="rnd" cmpd="sng" algn="ctr">
              <a:solidFill>
                <a:srgbClr val="353535"/>
              </a:solidFill>
              <a:prstDash val="solid"/>
              <a:headEnd type="none"/>
              <a:tailEnd type="none"/>
            </a:ln>
            <a:effectLst/>
          </p:spPr>
        </p:cxnSp>
        <p:cxnSp>
          <p:nvCxnSpPr>
            <p:cNvPr id="36" name="Straight Connector 35">
              <a:extLst>
                <a:ext uri="{FF2B5EF4-FFF2-40B4-BE49-F238E27FC236}">
                  <a16:creationId xmlns:a16="http://schemas.microsoft.com/office/drawing/2014/main" id="{C2A2C22D-6B56-4D54-804A-F7B7774DC8F2}"/>
                </a:ext>
              </a:extLst>
            </p:cNvPr>
            <p:cNvCxnSpPr>
              <a:cxnSpLocks/>
            </p:cNvCxnSpPr>
            <p:nvPr/>
          </p:nvCxnSpPr>
          <p:spPr>
            <a:xfrm flipV="1">
              <a:off x="10644188" y="2409826"/>
              <a:ext cx="223837" cy="226218"/>
            </a:xfrm>
            <a:prstGeom prst="line">
              <a:avLst/>
            </a:prstGeom>
            <a:noFill/>
            <a:ln w="19050" cap="rnd" cmpd="sng" algn="ctr">
              <a:solidFill>
                <a:srgbClr val="353535"/>
              </a:solidFill>
              <a:prstDash val="solid"/>
              <a:headEnd type="none"/>
              <a:tailEnd type="none"/>
            </a:ln>
            <a:effectLst/>
          </p:spPr>
        </p:cxnSp>
        <p:cxnSp>
          <p:nvCxnSpPr>
            <p:cNvPr id="37" name="Straight Connector 36">
              <a:extLst>
                <a:ext uri="{FF2B5EF4-FFF2-40B4-BE49-F238E27FC236}">
                  <a16:creationId xmlns:a16="http://schemas.microsoft.com/office/drawing/2014/main" id="{69828437-C04F-42F7-ACF1-7F454377D3C5}"/>
                </a:ext>
              </a:extLst>
            </p:cNvPr>
            <p:cNvCxnSpPr>
              <a:cxnSpLocks/>
            </p:cNvCxnSpPr>
            <p:nvPr/>
          </p:nvCxnSpPr>
          <p:spPr>
            <a:xfrm flipV="1">
              <a:off x="10858501" y="2652713"/>
              <a:ext cx="221455" cy="216693"/>
            </a:xfrm>
            <a:prstGeom prst="line">
              <a:avLst/>
            </a:prstGeom>
            <a:noFill/>
            <a:ln w="19050" cap="rnd" cmpd="sng" algn="ctr">
              <a:solidFill>
                <a:srgbClr val="353535"/>
              </a:solidFill>
              <a:prstDash val="solid"/>
              <a:headEnd type="none"/>
              <a:tailEnd type="none"/>
            </a:ln>
            <a:effectLst/>
          </p:spPr>
        </p:cxnSp>
      </p:grpSp>
    </p:spTree>
    <p:extLst>
      <p:ext uri="{BB962C8B-B14F-4D97-AF65-F5344CB8AC3E}">
        <p14:creationId xmlns:p14="http://schemas.microsoft.com/office/powerpoint/2010/main" val="712259835"/>
      </p:ext>
    </p:extLst>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AC6B-DCC1-4602-8B58-98BEE0D0191C}"/>
              </a:ext>
            </a:extLst>
          </p:cNvPr>
          <p:cNvSpPr>
            <a:spLocks noGrp="1"/>
          </p:cNvSpPr>
          <p:nvPr>
            <p:ph type="title"/>
          </p:nvPr>
        </p:nvSpPr>
        <p:spPr>
          <a:xfrm>
            <a:off x="274638" y="280116"/>
            <a:ext cx="11887200" cy="922243"/>
          </a:xfrm>
        </p:spPr>
        <p:txBody>
          <a:bodyPr/>
          <a:lstStyle/>
          <a:p>
            <a:r>
              <a:rPr lang="en-US"/>
              <a:t>Azure Databricks Vs Azure ML service</a:t>
            </a:r>
          </a:p>
        </p:txBody>
      </p:sp>
      <p:sp>
        <p:nvSpPr>
          <p:cNvPr id="5" name="Rectangle 4">
            <a:extLst>
              <a:ext uri="{FF2B5EF4-FFF2-40B4-BE49-F238E27FC236}">
                <a16:creationId xmlns:a16="http://schemas.microsoft.com/office/drawing/2014/main" id="{1621A18E-C643-4B23-883A-352DB1AB0510}"/>
              </a:ext>
            </a:extLst>
          </p:cNvPr>
          <p:cNvSpPr/>
          <p:nvPr/>
        </p:nvSpPr>
        <p:spPr>
          <a:xfrm>
            <a:off x="6388493" y="1250734"/>
            <a:ext cx="5296132" cy="46713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a:endParaRPr lang="en-US"/>
          </a:p>
        </p:txBody>
      </p:sp>
      <p:sp>
        <p:nvSpPr>
          <p:cNvPr id="6" name="Text Placeholder 2">
            <a:extLst>
              <a:ext uri="{FF2B5EF4-FFF2-40B4-BE49-F238E27FC236}">
                <a16:creationId xmlns:a16="http://schemas.microsoft.com/office/drawing/2014/main" id="{07872D34-C2A7-4F40-A221-243176FD0D5C}"/>
              </a:ext>
            </a:extLst>
          </p:cNvPr>
          <p:cNvSpPr txBox="1">
            <a:spLocks/>
          </p:cNvSpPr>
          <p:nvPr/>
        </p:nvSpPr>
        <p:spPr>
          <a:xfrm>
            <a:off x="6390644" y="1304162"/>
            <a:ext cx="5473551" cy="545244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b="1">
                <a:solidFill>
                  <a:schemeClr val="bg1"/>
                </a:solidFill>
                <a:latin typeface="Segoe UI Light" panose="020B0502040204020203" pitchFamily="34" charset="0"/>
                <a:cs typeface="Segoe UI Light" panose="020B0502040204020203" pitchFamily="34" charset="0"/>
              </a:rPr>
              <a:t>Azure ML service</a:t>
            </a:r>
          </a:p>
          <a:p>
            <a:pPr marL="0" indent="0" algn="ctr">
              <a:buFont typeface="Arial" pitchFamily="34" charset="0"/>
              <a:buNone/>
            </a:pPr>
            <a:endParaRPr lang="en-US" sz="1800">
              <a:solidFill>
                <a:schemeClr val="tx1">
                  <a:lumMod val="50000"/>
                </a:schemeClr>
              </a:solidFill>
            </a:endParaRPr>
          </a:p>
          <a:p>
            <a:pPr marL="0" indent="0">
              <a:buFont typeface="Arial" pitchFamily="34" charset="0"/>
              <a:buNone/>
            </a:pPr>
            <a:r>
              <a:rPr lang="en-US" sz="2400" b="1">
                <a:solidFill>
                  <a:schemeClr val="tx1">
                    <a:lumMod val="50000"/>
                  </a:schemeClr>
                </a:solidFill>
                <a:latin typeface="Segoe UI Light" panose="020B0502040204020203" pitchFamily="34" charset="0"/>
                <a:cs typeface="Segoe UI Light" panose="020B0502040204020203" pitchFamily="34" charset="0"/>
              </a:rPr>
              <a:t>What It Is</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Azure cloud services to build, deploy, and manage models</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Has built-in ease-of-use UI</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Has built-in Python SDK</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Key Components: Models, Experiments, Pipelines, Compute Targets, Images, Deployments</a:t>
            </a:r>
            <a:endParaRPr lang="en-US" sz="1800" b="1">
              <a:solidFill>
                <a:schemeClr val="tx1">
                  <a:lumMod val="50000"/>
                </a:schemeClr>
              </a:solidFill>
              <a:latin typeface="Segoe UI Light" panose="020B0502040204020203" pitchFamily="34" charset="0"/>
              <a:cs typeface="Segoe UI Light" panose="020B0502040204020203" pitchFamily="34" charset="0"/>
            </a:endParaRPr>
          </a:p>
          <a:p>
            <a:pPr marL="0" indent="0">
              <a:buFont typeface="Arial" pitchFamily="34" charset="0"/>
              <a:buNone/>
            </a:pPr>
            <a:endParaRPr lang="en-US" sz="1800">
              <a:solidFill>
                <a:schemeClr val="tx1">
                  <a:lumMod val="50000"/>
                </a:schemeClr>
              </a:solidFill>
              <a:latin typeface="Segoe UI Light" panose="020B0502040204020203" pitchFamily="34" charset="0"/>
              <a:cs typeface="Segoe UI Light" panose="020B0502040204020203" pitchFamily="34" charset="0"/>
            </a:endParaRPr>
          </a:p>
          <a:p>
            <a:pPr marL="0" indent="0">
              <a:buFont typeface="Arial" pitchFamily="34" charset="0"/>
              <a:buNone/>
            </a:pPr>
            <a:endParaRPr lang="en-US" sz="1050">
              <a:solidFill>
                <a:schemeClr val="tx1">
                  <a:lumMod val="50000"/>
                </a:schemeClr>
              </a:solidFill>
            </a:endParaRPr>
          </a:p>
          <a:p>
            <a:pPr marL="0" indent="0">
              <a:buFont typeface="Arial" pitchFamily="34" charset="0"/>
              <a:buNone/>
            </a:pPr>
            <a:endParaRPr lang="en-US" sz="1050">
              <a:solidFill>
                <a:schemeClr val="tx1">
                  <a:lumMod val="50000"/>
                </a:schemeClr>
              </a:solidFill>
            </a:endParaRPr>
          </a:p>
        </p:txBody>
      </p:sp>
      <p:sp>
        <p:nvSpPr>
          <p:cNvPr id="7" name="Rectangle 6">
            <a:extLst>
              <a:ext uri="{FF2B5EF4-FFF2-40B4-BE49-F238E27FC236}">
                <a16:creationId xmlns:a16="http://schemas.microsoft.com/office/drawing/2014/main" id="{618EDEBB-A19B-484C-8793-F84748E7C26A}"/>
              </a:ext>
            </a:extLst>
          </p:cNvPr>
          <p:cNvSpPr/>
          <p:nvPr/>
        </p:nvSpPr>
        <p:spPr>
          <a:xfrm>
            <a:off x="506184" y="1240630"/>
            <a:ext cx="5334000" cy="4899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a:endParaRPr lang="en-US"/>
          </a:p>
        </p:txBody>
      </p:sp>
      <p:sp>
        <p:nvSpPr>
          <p:cNvPr id="8" name="Text Placeholder 3">
            <a:extLst>
              <a:ext uri="{FF2B5EF4-FFF2-40B4-BE49-F238E27FC236}">
                <a16:creationId xmlns:a16="http://schemas.microsoft.com/office/drawing/2014/main" id="{7E11264C-AF94-4556-A520-8C6001DF92C3}"/>
              </a:ext>
            </a:extLst>
          </p:cNvPr>
          <p:cNvSpPr txBox="1">
            <a:spLocks/>
          </p:cNvSpPr>
          <p:nvPr/>
        </p:nvSpPr>
        <p:spPr>
          <a:xfrm>
            <a:off x="506184" y="1304162"/>
            <a:ext cx="5334000" cy="54524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5068" indent="0" algn="ctr">
              <a:buFont typeface="Arial" pitchFamily="34" charset="0"/>
              <a:buNone/>
            </a:pPr>
            <a:r>
              <a:rPr lang="en-US" sz="2800" b="1">
                <a:solidFill>
                  <a:schemeClr val="bg1"/>
                </a:solidFill>
                <a:latin typeface="Segoe UI Light" panose="020B0502040204020203" pitchFamily="34" charset="0"/>
                <a:cs typeface="Segoe UI Light" panose="020B0502040204020203" pitchFamily="34" charset="0"/>
              </a:rPr>
              <a:t>Azure Databricks</a:t>
            </a:r>
          </a:p>
          <a:p>
            <a:pPr marL="0" indent="0">
              <a:buFont typeface="Arial" pitchFamily="34" charset="0"/>
              <a:buNone/>
            </a:pPr>
            <a:endParaRPr lang="en-US" sz="1800" b="1">
              <a:solidFill>
                <a:schemeClr val="tx1">
                  <a:lumMod val="50000"/>
                </a:schemeClr>
              </a:solidFill>
              <a:latin typeface="Segoe UI Light" panose="020B0502040204020203" pitchFamily="34" charset="0"/>
              <a:cs typeface="Segoe UI Light" panose="020B0502040204020203" pitchFamily="34" charset="0"/>
            </a:endParaRPr>
          </a:p>
          <a:p>
            <a:pPr marL="0" indent="0">
              <a:buFont typeface="Arial" pitchFamily="34" charset="0"/>
              <a:buNone/>
            </a:pPr>
            <a:r>
              <a:rPr lang="en-US" sz="2400" b="1">
                <a:solidFill>
                  <a:schemeClr val="tx1">
                    <a:lumMod val="50000"/>
                  </a:schemeClr>
                </a:solidFill>
                <a:latin typeface="Segoe UI Light" panose="020B0502040204020203" pitchFamily="34" charset="0"/>
                <a:cs typeface="Segoe UI Light" panose="020B0502040204020203" pitchFamily="34" charset="0"/>
              </a:rPr>
              <a:t>What It Is</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Databricks’ Spark service as a first party service on Azure</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Can be used to work with data using </a:t>
            </a:r>
            <a:r>
              <a:rPr lang="it-IT" sz="2400">
                <a:solidFill>
                  <a:schemeClr val="tx1">
                    <a:lumMod val="50000"/>
                  </a:schemeClr>
                </a:solidFill>
                <a:latin typeface="Segoe UI Light" panose="020B0502040204020203" pitchFamily="34" charset="0"/>
                <a:cs typeface="Segoe UI Light" panose="020B0502040204020203" pitchFamily="34" charset="0"/>
              </a:rPr>
              <a:t>Python, Scala, R, Java, and SQL</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Key Components: Unified engine for Batch and Streaming, Spark SQL, Machine Learning (ML) and Graph Computation(</a:t>
            </a:r>
            <a:r>
              <a:rPr lang="en-US" sz="2400" err="1">
                <a:solidFill>
                  <a:schemeClr val="tx1">
                    <a:lumMod val="50000"/>
                  </a:schemeClr>
                </a:solidFill>
                <a:latin typeface="Segoe UI Light" panose="020B0502040204020203" pitchFamily="34" charset="0"/>
                <a:cs typeface="Segoe UI Light" panose="020B0502040204020203" pitchFamily="34" charset="0"/>
              </a:rPr>
              <a:t>GraphX</a:t>
            </a:r>
            <a:r>
              <a:rPr lang="en-US" sz="2400">
                <a:solidFill>
                  <a:schemeClr val="tx1">
                    <a:lumMod val="50000"/>
                  </a:schemeClr>
                </a:solidFill>
                <a:latin typeface="Segoe UI Light" panose="020B0502040204020203" pitchFamily="34" charset="0"/>
                <a:cs typeface="Segoe UI Light" panose="020B0502040204020203" pitchFamily="34" charset="0"/>
              </a:rPr>
              <a:t>)</a:t>
            </a:r>
          </a:p>
          <a:p>
            <a:pPr indent="-173702"/>
            <a:r>
              <a:rPr lang="en-US" sz="2400">
                <a:solidFill>
                  <a:schemeClr val="tx1">
                    <a:lumMod val="50000"/>
                  </a:schemeClr>
                </a:solidFill>
                <a:latin typeface="Segoe UI Light" panose="020B0502040204020203" pitchFamily="34" charset="0"/>
                <a:cs typeface="Segoe UI Light" panose="020B0502040204020203" pitchFamily="34" charset="0"/>
              </a:rPr>
              <a:t>Optimized engine for better performance and scalability to process big data </a:t>
            </a:r>
          </a:p>
          <a:p>
            <a:pPr marL="228556" indent="-228556"/>
            <a:endParaRPr lang="en-US" sz="1800">
              <a:solidFill>
                <a:schemeClr val="tx1">
                  <a:lumMod val="50000"/>
                </a:schemeClr>
              </a:solidFill>
              <a:latin typeface="Segoe UI Light" panose="020B0502040204020203" pitchFamily="34" charset="0"/>
              <a:cs typeface="Segoe UI Light" panose="020B0502040204020203" pitchFamily="34" charset="0"/>
            </a:endParaRPr>
          </a:p>
          <a:p>
            <a:pPr indent="-173702"/>
            <a:endParaRPr lang="en-US" sz="1050">
              <a:solidFill>
                <a:schemeClr val="tx1">
                  <a:lumMod val="50000"/>
                </a:schemeClr>
              </a:solidFill>
            </a:endParaRPr>
          </a:p>
        </p:txBody>
      </p:sp>
    </p:spTree>
    <p:extLst>
      <p:ext uri="{BB962C8B-B14F-4D97-AF65-F5344CB8AC3E}">
        <p14:creationId xmlns:p14="http://schemas.microsoft.com/office/powerpoint/2010/main" val="3948900146"/>
      </p:ext>
    </p:extLst>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2400144"/>
          </a:xfrm>
        </p:spPr>
        <p:txBody>
          <a:bodyPr/>
          <a:lstStyle/>
          <a:p>
            <a:r>
              <a:rPr lang="en-US" sz="3999" dirty="0"/>
              <a:t>Demonstration: </a:t>
            </a:r>
            <a:r>
              <a:rPr lang="en-US" sz="3999" dirty="0">
                <a:solidFill>
                  <a:schemeClr val="accent3"/>
                </a:solidFill>
              </a:rPr>
              <a:t>Azure Databricks and Azure ML Integration (Optional Demo)</a:t>
            </a:r>
          </a:p>
        </p:txBody>
      </p:sp>
      <p:sp>
        <p:nvSpPr>
          <p:cNvPr id="7" name="Title 1"/>
          <p:cNvSpPr txBox="1">
            <a:spLocks/>
          </p:cNvSpPr>
          <p:nvPr/>
        </p:nvSpPr>
        <p:spPr>
          <a:xfrm>
            <a:off x="228994" y="3268695"/>
            <a:ext cx="5485621" cy="217851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Create and run a pipeline with the Azure Databricks step using Azure Databricks notebook</a:t>
            </a:r>
          </a:p>
        </p:txBody>
      </p:sp>
    </p:spTree>
    <p:extLst>
      <p:ext uri="{BB962C8B-B14F-4D97-AF65-F5344CB8AC3E}">
        <p14:creationId xmlns:p14="http://schemas.microsoft.com/office/powerpoint/2010/main" val="3609873069"/>
      </p:ext>
    </p:extLst>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BEF2F-F054-4F67-BDD4-027CDBB0C6EC}"/>
              </a:ext>
            </a:extLst>
          </p:cNvPr>
          <p:cNvSpPr>
            <a:spLocks noGrp="1"/>
          </p:cNvSpPr>
          <p:nvPr>
            <p:ph type="body" sz="quarter" idx="10"/>
          </p:nvPr>
        </p:nvSpPr>
        <p:spPr>
          <a:xfrm>
            <a:off x="274320" y="1211262"/>
            <a:ext cx="11734800" cy="3619452"/>
          </a:xfrm>
        </p:spPr>
        <p:txBody>
          <a:bodyPr/>
          <a:lstStyle/>
          <a:p>
            <a:r>
              <a:rPr kumimoji="1" lang="en-US" altLang="ja-JP"/>
              <a:t>What are the advantages of using Databricks on Azure? </a:t>
            </a:r>
          </a:p>
          <a:p>
            <a:endParaRPr kumimoji="1" lang="en-US" altLang="ja-JP"/>
          </a:p>
          <a:p>
            <a:r>
              <a:rPr lang="en-US"/>
              <a:t>What provides scalable machine learning library consisting of common learning algorithms and utilities</a:t>
            </a:r>
          </a:p>
          <a:p>
            <a:endParaRPr kumimoji="1" lang="en-US" altLang="ja-JP"/>
          </a:p>
          <a:p>
            <a:r>
              <a:rPr kumimoji="1" lang="en-US" altLang="ja-JP"/>
              <a:t>Which service should be used to train a model using UI?</a:t>
            </a:r>
          </a:p>
        </p:txBody>
      </p:sp>
      <p:grpSp>
        <p:nvGrpSpPr>
          <p:cNvPr id="3" name="Group 2">
            <a:extLst>
              <a:ext uri="{FF2B5EF4-FFF2-40B4-BE49-F238E27FC236}">
                <a16:creationId xmlns:a16="http://schemas.microsoft.com/office/drawing/2014/main" id="{0C7851C4-A557-467C-8C89-383831EE66D5}"/>
              </a:ext>
            </a:extLst>
          </p:cNvPr>
          <p:cNvGrpSpPr/>
          <p:nvPr/>
        </p:nvGrpSpPr>
        <p:grpSpPr>
          <a:xfrm>
            <a:off x="46038" y="6285954"/>
            <a:ext cx="12390437" cy="708571"/>
            <a:chOff x="0" y="6242163"/>
            <a:chExt cx="12436475" cy="752362"/>
          </a:xfrm>
        </p:grpSpPr>
        <p:pic>
          <p:nvPicPr>
            <p:cNvPr id="4" name="Picture 3">
              <a:extLst>
                <a:ext uri="{FF2B5EF4-FFF2-40B4-BE49-F238E27FC236}">
                  <a16:creationId xmlns:a16="http://schemas.microsoft.com/office/drawing/2014/main" id="{3654A6DF-E164-4ED5-A953-54883B3F24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5" name="Group 4">
              <a:extLst>
                <a:ext uri="{FF2B5EF4-FFF2-40B4-BE49-F238E27FC236}">
                  <a16:creationId xmlns:a16="http://schemas.microsoft.com/office/drawing/2014/main" id="{66A16B8A-A528-4655-8A26-2EF218F51A79}"/>
                </a:ext>
              </a:extLst>
            </p:cNvPr>
            <p:cNvGrpSpPr/>
            <p:nvPr/>
          </p:nvGrpSpPr>
          <p:grpSpPr>
            <a:xfrm>
              <a:off x="0" y="6242163"/>
              <a:ext cx="10544331" cy="752362"/>
              <a:chOff x="0" y="6242163"/>
              <a:chExt cx="10544331" cy="752362"/>
            </a:xfrm>
          </p:grpSpPr>
          <p:pic>
            <p:nvPicPr>
              <p:cNvPr id="6" name="Picture 5">
                <a:extLst>
                  <a:ext uri="{FF2B5EF4-FFF2-40B4-BE49-F238E27FC236}">
                    <a16:creationId xmlns:a16="http://schemas.microsoft.com/office/drawing/2014/main" id="{0EADB5EC-C529-494E-B9B5-0489D68C630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7" name="Picture 6">
                <a:extLst>
                  <a:ext uri="{FF2B5EF4-FFF2-40B4-BE49-F238E27FC236}">
                    <a16:creationId xmlns:a16="http://schemas.microsoft.com/office/drawing/2014/main" id="{807CFEB0-83CD-409B-A4C8-C9F02F56511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8" name="Picture 7">
                <a:extLst>
                  <a:ext uri="{FF2B5EF4-FFF2-40B4-BE49-F238E27FC236}">
                    <a16:creationId xmlns:a16="http://schemas.microsoft.com/office/drawing/2014/main" id="{4C1287C5-17BC-48C5-B0E2-1CA66F16E4C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9" name="Picture 8">
                <a:extLst>
                  <a:ext uri="{FF2B5EF4-FFF2-40B4-BE49-F238E27FC236}">
                    <a16:creationId xmlns:a16="http://schemas.microsoft.com/office/drawing/2014/main" id="{0A5FA4F8-6610-4EC2-A525-A50318FF79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0" name="Picture 9">
                <a:extLst>
                  <a:ext uri="{FF2B5EF4-FFF2-40B4-BE49-F238E27FC236}">
                    <a16:creationId xmlns:a16="http://schemas.microsoft.com/office/drawing/2014/main" id="{A83597F3-C9C3-4022-B220-75FF7489451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1" name="Picture 10">
                <a:extLst>
                  <a:ext uri="{FF2B5EF4-FFF2-40B4-BE49-F238E27FC236}">
                    <a16:creationId xmlns:a16="http://schemas.microsoft.com/office/drawing/2014/main" id="{B9918C96-8443-4CFB-88A5-2AC60DDCDA9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2" name="Picture 11">
                <a:extLst>
                  <a:ext uri="{FF2B5EF4-FFF2-40B4-BE49-F238E27FC236}">
                    <a16:creationId xmlns:a16="http://schemas.microsoft.com/office/drawing/2014/main" id="{42D112BB-CA76-4717-900D-3FB929FD175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Tree>
    <p:extLst>
      <p:ext uri="{BB962C8B-B14F-4D97-AF65-F5344CB8AC3E}">
        <p14:creationId xmlns:p14="http://schemas.microsoft.com/office/powerpoint/2010/main" val="679149824"/>
      </p:ext>
    </p:extLst>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4" y="1"/>
            <a:ext cx="4757652"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a:solidFill>
                  <a:srgbClr val="FFFFFF"/>
                </a:solidFill>
                <a:latin typeface="Segoe UI Body"/>
                <a:cs typeface="Segoe UI Semibold" panose="020B0702040204020203" pitchFamily="34" charset="0"/>
              </a:rPr>
              <a:t>Module 3:</a:t>
            </a:r>
          </a:p>
          <a:p>
            <a:pPr lvl="0"/>
            <a:r>
              <a:rPr kumimoji="0" lang="en-US" sz="3200" b="0" i="0" u="none" strike="noStrike" kern="1200" cap="none" spc="-102" normalizeH="0" baseline="0" noProof="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lang="en-US">
                <a:solidFill>
                  <a:schemeClr val="bg1"/>
                </a:solidFill>
              </a:rPr>
              <a:t>Appendix</a:t>
            </a: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Optional materials</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261703"/>
            <a:ext cx="6552469" cy="523220"/>
            <a:chOff x="5075237" y="2552640"/>
            <a:chExt cx="6552469"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523220"/>
            </a:xfrm>
            <a:prstGeom prst="rect">
              <a:avLst/>
            </a:prstGeom>
          </p:spPr>
          <p:txBody>
            <a:bodyPr>
              <a:spAutoFit/>
            </a:bodyPr>
            <a:lstStyle/>
            <a:p>
              <a:pPr marL="0" lvl="1"/>
              <a:r>
                <a:rPr lang="en-US" sz="2800">
                  <a:latin typeface="+mj-lt"/>
                </a:rPr>
                <a:t>Visual Studio Code</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39F2B8E-E50B-4940-A5B6-8C2A437A7993}"/>
              </a:ext>
            </a:extLst>
          </p:cNvPr>
          <p:cNvGrpSpPr/>
          <p:nvPr/>
        </p:nvGrpSpPr>
        <p:grpSpPr>
          <a:xfrm>
            <a:off x="5062711" y="3174021"/>
            <a:ext cx="6564995" cy="954107"/>
            <a:chOff x="5093824" y="2940666"/>
            <a:chExt cx="6564995" cy="923897"/>
          </a:xfrm>
        </p:grpSpPr>
        <p:sp>
          <p:nvSpPr>
            <p:cNvPr id="17" name="Rectangle 16">
              <a:extLst>
                <a:ext uri="{FF2B5EF4-FFF2-40B4-BE49-F238E27FC236}">
                  <a16:creationId xmlns:a16="http://schemas.microsoft.com/office/drawing/2014/main" id="{64EBDB84-063A-4D1A-9CBC-D56E587A277F}"/>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98C351-D50B-4378-B477-D73E0F097F67}"/>
                </a:ext>
              </a:extLst>
            </p:cNvPr>
            <p:cNvSpPr/>
            <p:nvPr/>
          </p:nvSpPr>
          <p:spPr>
            <a:xfrm>
              <a:off x="5467886" y="2940666"/>
              <a:ext cx="6190933" cy="923897"/>
            </a:xfrm>
            <a:prstGeom prst="rect">
              <a:avLst/>
            </a:prstGeom>
          </p:spPr>
          <p:txBody>
            <a:bodyPr wrap="square">
              <a:spAutoFit/>
            </a:bodyPr>
            <a:lstStyle/>
            <a:p>
              <a:r>
                <a:rPr lang="en-US" sz="2800">
                  <a:latin typeface="+mj-lt"/>
                </a:rPr>
                <a:t>Optional Lab: Install and configure VS Code</a:t>
              </a:r>
            </a:p>
          </p:txBody>
        </p:sp>
      </p:grpSp>
    </p:spTree>
    <p:extLst>
      <p:ext uri="{BB962C8B-B14F-4D97-AF65-F5344CB8AC3E}">
        <p14:creationId xmlns:p14="http://schemas.microsoft.com/office/powerpoint/2010/main" val="2321580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635115"/>
          </a:xfrm>
        </p:spPr>
        <p:txBody>
          <a:bodyPr/>
          <a:lstStyle/>
          <a:p>
            <a:pPr lvl="1"/>
            <a:r>
              <a:rPr lang="en-US" sz="2800"/>
              <a:t>Lightweight, cross platform code editor</a:t>
            </a:r>
          </a:p>
          <a:p>
            <a:pPr lvl="2"/>
            <a:r>
              <a:rPr lang="en-US" sz="2400"/>
              <a:t>Available for Windows, macOS and Linux</a:t>
            </a:r>
          </a:p>
          <a:p>
            <a:pPr lvl="1"/>
            <a:r>
              <a:rPr lang="en-US" sz="2400"/>
              <a:t> H</a:t>
            </a:r>
            <a:r>
              <a:rPr lang="en-US" sz="2800"/>
              <a:t>as a rich ecosystem of extensions for many languages</a:t>
            </a:r>
          </a:p>
          <a:p>
            <a:pPr lvl="2"/>
            <a:r>
              <a:rPr lang="en-US" sz="2400"/>
              <a:t>Python, PHP, Go, C++, C#, Java</a:t>
            </a:r>
          </a:p>
          <a:p>
            <a:pPr lvl="1"/>
            <a:r>
              <a:rPr lang="en-US" sz="2800"/>
              <a:t>Integrates with existing tool chains</a:t>
            </a:r>
          </a:p>
          <a:p>
            <a:pPr lvl="2"/>
            <a:r>
              <a:rPr lang="en-US" sz="2400"/>
              <a:t>Such as Azure ML</a:t>
            </a:r>
          </a:p>
          <a:p>
            <a:pPr lvl="1"/>
            <a:r>
              <a:rPr lang="en-US" sz="2800"/>
              <a:t>Built-in Git support</a:t>
            </a:r>
          </a:p>
          <a:p>
            <a:pPr lvl="1"/>
            <a:r>
              <a:rPr lang="en-US" sz="2800"/>
              <a:t>Developed as an open-source</a:t>
            </a:r>
          </a:p>
          <a:p>
            <a:pPr lvl="1"/>
            <a:r>
              <a:rPr lang="en-US" sz="2800"/>
              <a:t>Over 19,000 VS Code extensions </a:t>
            </a:r>
          </a:p>
          <a:p>
            <a:pPr lvl="1"/>
            <a:endParaRPr lang="en-US" sz="28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Visual Studio Code</a:t>
            </a:r>
          </a:p>
        </p:txBody>
      </p:sp>
      <p:pic>
        <p:nvPicPr>
          <p:cNvPr id="3" name="Picture 2">
            <a:extLst>
              <a:ext uri="{FF2B5EF4-FFF2-40B4-BE49-F238E27FC236}">
                <a16:creationId xmlns:a16="http://schemas.microsoft.com/office/drawing/2014/main" id="{944643F5-F4E0-41E9-A29B-B0A3CD22F0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55513" y="2887662"/>
            <a:ext cx="5780828" cy="39299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930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960263"/>
          </a:xfrm>
        </p:spPr>
        <p:txBody>
          <a:bodyPr/>
          <a:lstStyle/>
          <a:p>
            <a:pPr lvl="1"/>
            <a:r>
              <a:rPr lang="en-US" sz="2800"/>
              <a:t>According to the stack overflow’s 2019 survey, the most popular development environment:</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Visual Studio Code</a:t>
            </a:r>
          </a:p>
        </p:txBody>
      </p:sp>
      <p:pic>
        <p:nvPicPr>
          <p:cNvPr id="3" name="Picture 2">
            <a:extLst>
              <a:ext uri="{FF2B5EF4-FFF2-40B4-BE49-F238E27FC236}">
                <a16:creationId xmlns:a16="http://schemas.microsoft.com/office/drawing/2014/main" id="{2F62736B-4F48-48E9-AB83-027BD029289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204"/>
          <a:stretch/>
        </p:blipFill>
        <p:spPr>
          <a:xfrm>
            <a:off x="1874837" y="2477912"/>
            <a:ext cx="8283334" cy="4197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 name="Straight Arrow Connector 3">
            <a:extLst>
              <a:ext uri="{FF2B5EF4-FFF2-40B4-BE49-F238E27FC236}">
                <a16:creationId xmlns:a16="http://schemas.microsoft.com/office/drawing/2014/main" id="{6CB46AFC-A784-4DFF-AEC0-8E325026817B}"/>
              </a:ext>
            </a:extLst>
          </p:cNvPr>
          <p:cNvCxnSpPr>
            <a:cxnSpLocks/>
          </p:cNvCxnSpPr>
          <p:nvPr/>
        </p:nvCxnSpPr>
        <p:spPr>
          <a:xfrm>
            <a:off x="4313237" y="4335462"/>
            <a:ext cx="109237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21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136517"/>
          </a:xfrm>
        </p:spPr>
        <p:txBody>
          <a:bodyPr/>
          <a:lstStyle/>
          <a:p>
            <a:r>
              <a:rPr lang="en-US"/>
              <a:t>Support for open-source technologies</a:t>
            </a:r>
          </a:p>
          <a:p>
            <a:pPr lvl="1"/>
            <a:r>
              <a:rPr lang="en-US" err="1"/>
              <a:t>Scikit</a:t>
            </a:r>
            <a:r>
              <a:rPr lang="en-US"/>
              <a:t>-learn</a:t>
            </a:r>
          </a:p>
          <a:p>
            <a:pPr lvl="1"/>
            <a:r>
              <a:rPr lang="en-US"/>
              <a:t>TensorFlow</a:t>
            </a:r>
          </a:p>
          <a:p>
            <a:pPr lvl="1"/>
            <a:r>
              <a:rPr lang="en-US"/>
              <a:t>CNTK</a:t>
            </a:r>
          </a:p>
          <a:p>
            <a:pPr lvl="1"/>
            <a:r>
              <a:rPr lang="en-US" err="1"/>
              <a:t>PyTorch</a:t>
            </a:r>
            <a:endParaRPr lang="en-US"/>
          </a:p>
          <a:p>
            <a:r>
              <a:rPr lang="en-US"/>
              <a:t>Automated machine learning</a:t>
            </a:r>
          </a:p>
          <a:p>
            <a:pPr lvl="1"/>
            <a:r>
              <a:rPr lang="en-US"/>
              <a:t>Automated data preprocessing</a:t>
            </a:r>
          </a:p>
          <a:p>
            <a:pPr lvl="1"/>
            <a:r>
              <a:rPr lang="en-US"/>
              <a:t>Automated algorithm selection</a:t>
            </a:r>
          </a:p>
          <a:p>
            <a:pPr lvl="1"/>
            <a:r>
              <a:rPr lang="en-US"/>
              <a:t>Automated hyperparameter selection</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Features</a:t>
            </a:r>
          </a:p>
        </p:txBody>
      </p:sp>
    </p:spTree>
    <p:extLst>
      <p:ext uri="{BB962C8B-B14F-4D97-AF65-F5344CB8AC3E}">
        <p14:creationId xmlns:p14="http://schemas.microsoft.com/office/powerpoint/2010/main" val="58320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9397" y="297771"/>
            <a:ext cx="5865736" cy="1292149"/>
          </a:xfrm>
        </p:spPr>
        <p:txBody>
          <a:bodyPr/>
          <a:lstStyle/>
          <a:p>
            <a:r>
              <a:rPr lang="en-US" sz="3998"/>
              <a:t>Optional Lab: </a:t>
            </a:r>
            <a:r>
              <a:rPr lang="en-US" sz="3998">
                <a:solidFill>
                  <a:schemeClr val="accent3"/>
                </a:solidFill>
              </a:rPr>
              <a:t>Install and configure VS Code</a:t>
            </a:r>
          </a:p>
        </p:txBody>
      </p:sp>
      <p:sp>
        <p:nvSpPr>
          <p:cNvPr id="7" name="Title 1"/>
          <p:cNvSpPr txBox="1">
            <a:spLocks/>
          </p:cNvSpPr>
          <p:nvPr/>
        </p:nvSpPr>
        <p:spPr>
          <a:xfrm>
            <a:off x="229845" y="3268727"/>
            <a:ext cx="5484843" cy="1679638"/>
          </a:xfrm>
          <a:prstGeom prst="rect">
            <a:avLst/>
          </a:prstGeom>
        </p:spPr>
        <p:txBody>
          <a:bodyPr vert="horz" wrap="square" lIns="146262" tIns="91414" rIns="146262" bIns="91414"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3598">
                <a:solidFill>
                  <a:srgbClr val="505050"/>
                </a:solidFill>
                <a:latin typeface="Segoe UI Light"/>
              </a:rPr>
              <a:t>Install VS Code, Python, and necessary packages to work with Azure ML. </a:t>
            </a:r>
          </a:p>
        </p:txBody>
      </p:sp>
    </p:spTree>
    <p:extLst>
      <p:ext uri="{BB962C8B-B14F-4D97-AF65-F5344CB8AC3E}">
        <p14:creationId xmlns:p14="http://schemas.microsoft.com/office/powerpoint/2010/main" val="933435649"/>
      </p:ext>
    </p:extLst>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3D070B-1559-495E-9C35-5099C4CE4183}"/>
              </a:ext>
            </a:extLst>
          </p:cNvPr>
          <p:cNvSpPr>
            <a:spLocks noGrp="1"/>
          </p:cNvSpPr>
          <p:nvPr>
            <p:ph type="title"/>
          </p:nvPr>
        </p:nvSpPr>
        <p:spPr/>
        <p:txBody>
          <a:bodyPr/>
          <a:lstStyle/>
          <a:p>
            <a:r>
              <a:rPr lang="en-US">
                <a:solidFill>
                  <a:schemeClr val="accent3"/>
                </a:solidFill>
              </a:rPr>
              <a:t>Module Summary</a:t>
            </a:r>
            <a:endParaRPr lang="en-US" sz="4000">
              <a:solidFill>
                <a:schemeClr val="accent3"/>
              </a:solidFill>
            </a:endParaRPr>
          </a:p>
        </p:txBody>
      </p:sp>
      <p:sp>
        <p:nvSpPr>
          <p:cNvPr id="5" name="Rectangle 4">
            <a:extLst>
              <a:ext uri="{FF2B5EF4-FFF2-40B4-BE49-F238E27FC236}">
                <a16:creationId xmlns:a16="http://schemas.microsoft.com/office/drawing/2014/main" id="{51990F80-0C36-4592-9C20-200BB8FD2009}"/>
              </a:ext>
            </a:extLst>
          </p:cNvPr>
          <p:cNvSpPr/>
          <p:nvPr/>
        </p:nvSpPr>
        <p:spPr bwMode="auto">
          <a:xfrm>
            <a:off x="503238" y="1592262"/>
            <a:ext cx="11429999" cy="742613"/>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t>Model Training and Deployment Using Azure Machine Learning Service</a:t>
            </a:r>
            <a:endParaRPr lang="en-US" sz="2400" dirty="0">
              <a:latin typeface="+mj-lt"/>
            </a:endParaRPr>
          </a:p>
        </p:txBody>
      </p:sp>
      <p:sp>
        <p:nvSpPr>
          <p:cNvPr id="6" name="Rectangle 5">
            <a:extLst>
              <a:ext uri="{FF2B5EF4-FFF2-40B4-BE49-F238E27FC236}">
                <a16:creationId xmlns:a16="http://schemas.microsoft.com/office/drawing/2014/main" id="{D3E89E75-62D4-41C7-A866-A46E4A85378F}"/>
              </a:ext>
            </a:extLst>
          </p:cNvPr>
          <p:cNvSpPr/>
          <p:nvPr/>
        </p:nvSpPr>
        <p:spPr bwMode="auto">
          <a:xfrm>
            <a:off x="503237" y="2430462"/>
            <a:ext cx="11429999" cy="74261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Machine Learning Pipelines</a:t>
            </a:r>
          </a:p>
        </p:txBody>
      </p:sp>
      <p:sp>
        <p:nvSpPr>
          <p:cNvPr id="7" name="Rectangle 6">
            <a:extLst>
              <a:ext uri="{FF2B5EF4-FFF2-40B4-BE49-F238E27FC236}">
                <a16:creationId xmlns:a16="http://schemas.microsoft.com/office/drawing/2014/main" id="{0526DFA7-2A1C-4370-8A4F-EAB2D7CEB3AC}"/>
              </a:ext>
            </a:extLst>
          </p:cNvPr>
          <p:cNvSpPr/>
          <p:nvPr/>
        </p:nvSpPr>
        <p:spPr bwMode="auto">
          <a:xfrm>
            <a:off x="503237" y="3268662"/>
            <a:ext cx="11429999" cy="742613"/>
          </a:xfrm>
          <a:prstGeom prst="rect">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err="1">
                <a:latin typeface="+mj-lt"/>
              </a:rPr>
              <a:t>MLOps</a:t>
            </a:r>
            <a:endParaRPr lang="en-US" sz="2400" dirty="0">
              <a:latin typeface="+mj-lt"/>
            </a:endParaRPr>
          </a:p>
        </p:txBody>
      </p:sp>
      <p:sp>
        <p:nvSpPr>
          <p:cNvPr id="8" name="Rectangle 7">
            <a:extLst>
              <a:ext uri="{FF2B5EF4-FFF2-40B4-BE49-F238E27FC236}">
                <a16:creationId xmlns:a16="http://schemas.microsoft.com/office/drawing/2014/main" id="{65F8BC71-5C38-4A0A-9688-9A4FF15E05EF}"/>
              </a:ext>
            </a:extLst>
          </p:cNvPr>
          <p:cNvSpPr/>
          <p:nvPr/>
        </p:nvSpPr>
        <p:spPr bwMode="auto">
          <a:xfrm>
            <a:off x="503237" y="4171949"/>
            <a:ext cx="11429999" cy="74261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Responsible AI</a:t>
            </a:r>
          </a:p>
        </p:txBody>
      </p:sp>
      <p:sp>
        <p:nvSpPr>
          <p:cNvPr id="9" name="Rectangle 8">
            <a:extLst>
              <a:ext uri="{FF2B5EF4-FFF2-40B4-BE49-F238E27FC236}">
                <a16:creationId xmlns:a16="http://schemas.microsoft.com/office/drawing/2014/main" id="{26BC4A92-2468-4F6E-A555-DFA5C2054145}"/>
              </a:ext>
            </a:extLst>
          </p:cNvPr>
          <p:cNvSpPr/>
          <p:nvPr/>
        </p:nvSpPr>
        <p:spPr bwMode="auto">
          <a:xfrm>
            <a:off x="503237" y="5030956"/>
            <a:ext cx="11429999" cy="742613"/>
          </a:xfrm>
          <a:prstGeom prst="rect">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t>Azure Machine Learning Integration with Azure Event Grid (preview).</a:t>
            </a:r>
            <a:endParaRPr lang="en-US" sz="2400" dirty="0">
              <a:latin typeface="+mj-lt"/>
            </a:endParaRPr>
          </a:p>
        </p:txBody>
      </p:sp>
      <p:sp>
        <p:nvSpPr>
          <p:cNvPr id="10" name="Rectangle 9">
            <a:extLst>
              <a:ext uri="{FF2B5EF4-FFF2-40B4-BE49-F238E27FC236}">
                <a16:creationId xmlns:a16="http://schemas.microsoft.com/office/drawing/2014/main" id="{EB8E2527-62BA-4696-ABD3-1F5E2739A52F}"/>
              </a:ext>
            </a:extLst>
          </p:cNvPr>
          <p:cNvSpPr/>
          <p:nvPr/>
        </p:nvSpPr>
        <p:spPr bwMode="auto">
          <a:xfrm>
            <a:off x="503237" y="5924718"/>
            <a:ext cx="11429999" cy="742613"/>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400" dirty="0">
                <a:latin typeface="+mj-lt"/>
              </a:rPr>
              <a:t>Azure Databricks</a:t>
            </a:r>
          </a:p>
        </p:txBody>
      </p:sp>
    </p:spTree>
    <p:extLst>
      <p:ext uri="{BB962C8B-B14F-4D97-AF65-F5344CB8AC3E}">
        <p14:creationId xmlns:p14="http://schemas.microsoft.com/office/powerpoint/2010/main" val="4116744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136517"/>
          </a:xfrm>
        </p:spPr>
        <p:txBody>
          <a:bodyPr/>
          <a:lstStyle/>
          <a:p>
            <a:r>
              <a:rPr lang="en-US"/>
              <a:t>Azure Machine Learning Pipelines:</a:t>
            </a:r>
          </a:p>
          <a:p>
            <a:pPr lvl="1"/>
            <a:r>
              <a:rPr lang="en-US"/>
              <a:t>Allow collaboration on different steps of a data science project:</a:t>
            </a:r>
          </a:p>
          <a:p>
            <a:pPr lvl="2"/>
            <a:r>
              <a:rPr lang="en-US"/>
              <a:t>Data preparation</a:t>
            </a:r>
          </a:p>
          <a:p>
            <a:pPr lvl="2"/>
            <a:r>
              <a:rPr lang="en-US"/>
              <a:t>Model training and testing</a:t>
            </a:r>
          </a:p>
          <a:p>
            <a:pPr lvl="2"/>
            <a:r>
              <a:rPr lang="en-US"/>
              <a:t>Model deployment</a:t>
            </a:r>
          </a:p>
          <a:p>
            <a:pPr lvl="1"/>
            <a:r>
              <a:rPr lang="en-US"/>
              <a:t>Allow rerunning selected step(s).</a:t>
            </a:r>
          </a:p>
          <a:p>
            <a:pPr lvl="1"/>
            <a:r>
              <a:rPr lang="en-US"/>
              <a:t>Allow unattended runs of selected steps.</a:t>
            </a:r>
          </a:p>
          <a:p>
            <a:pPr lvl="1"/>
            <a:r>
              <a:rPr lang="en-US"/>
              <a:t>Allow using a mix of execution environments for different steps.</a:t>
            </a:r>
          </a:p>
          <a:p>
            <a:pPr lvl="1"/>
            <a:r>
              <a:rPr lang="en-US"/>
              <a:t>Allow creating templates for reusability.</a:t>
            </a:r>
          </a:p>
          <a:p>
            <a:pPr lvl="1"/>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Features </a:t>
            </a:r>
            <a:r>
              <a:rPr lang="en-US" sz="2800">
                <a:solidFill>
                  <a:srgbClr val="0078D7"/>
                </a:solidFill>
              </a:rPr>
              <a:t>(Cont’d….)</a:t>
            </a:r>
          </a:p>
        </p:txBody>
      </p:sp>
    </p:spTree>
    <p:extLst>
      <p:ext uri="{BB962C8B-B14F-4D97-AF65-F5344CB8AC3E}">
        <p14:creationId xmlns:p14="http://schemas.microsoft.com/office/powerpoint/2010/main" val="291144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933384"/>
          </a:xfrm>
        </p:spPr>
        <p:txBody>
          <a:bodyPr/>
          <a:lstStyle/>
          <a:p>
            <a:r>
              <a:rPr lang="en-US"/>
              <a:t>Flexible compute targets for training:</a:t>
            </a:r>
          </a:p>
          <a:p>
            <a:pPr lvl="1"/>
            <a:r>
              <a:rPr lang="en-US"/>
              <a:t>Local computer</a:t>
            </a:r>
          </a:p>
          <a:p>
            <a:pPr lvl="1"/>
            <a:r>
              <a:rPr lang="en-US"/>
              <a:t>Azure Machine Learning compute cluster</a:t>
            </a:r>
          </a:p>
          <a:p>
            <a:pPr lvl="1"/>
            <a:r>
              <a:rPr lang="en-US"/>
              <a:t>Azure Machine Learning compute instance</a:t>
            </a:r>
          </a:p>
          <a:p>
            <a:pPr lvl="1"/>
            <a:r>
              <a:rPr lang="en-US"/>
              <a:t>Remote VM</a:t>
            </a:r>
          </a:p>
          <a:p>
            <a:pPr lvl="1"/>
            <a:r>
              <a:rPr lang="en-US"/>
              <a:t>Azure Databricks</a:t>
            </a:r>
          </a:p>
          <a:p>
            <a:pPr lvl="1"/>
            <a:r>
              <a:rPr lang="en-US"/>
              <a:t>Azure Data Lake Analytics	</a:t>
            </a:r>
          </a:p>
          <a:p>
            <a:pPr lvl="1"/>
            <a:r>
              <a:rPr lang="en-US"/>
              <a:t>Azure HDInsight</a:t>
            </a:r>
          </a:p>
          <a:p>
            <a:pPr lvl="1"/>
            <a:r>
              <a:rPr lang="en-US"/>
              <a:t>Azure Batch</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Features</a:t>
            </a:r>
            <a:r>
              <a:rPr lang="en-US" sz="2000">
                <a:solidFill>
                  <a:srgbClr val="0078D7"/>
                </a:solidFill>
              </a:rPr>
              <a:t> (</a:t>
            </a:r>
            <a:r>
              <a:rPr lang="en-US" sz="2800">
                <a:solidFill>
                  <a:srgbClr val="0078D7"/>
                </a:solidFill>
              </a:rPr>
              <a:t>Cont’d….)</a:t>
            </a:r>
          </a:p>
        </p:txBody>
      </p:sp>
    </p:spTree>
    <p:extLst>
      <p:ext uri="{BB962C8B-B14F-4D97-AF65-F5344CB8AC3E}">
        <p14:creationId xmlns:p14="http://schemas.microsoft.com/office/powerpoint/2010/main" val="198980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4" y="952361"/>
            <a:ext cx="11884833" cy="683264"/>
          </a:xfrm>
        </p:spPr>
        <p:txBody>
          <a:bodyPr/>
          <a:lstStyle/>
          <a:p>
            <a:r>
              <a:rPr lang="en-US"/>
              <a:t>Training compute target feature supportability.</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273455" y="248039"/>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Features</a:t>
            </a:r>
            <a:r>
              <a:rPr lang="en-US" sz="2000">
                <a:solidFill>
                  <a:srgbClr val="0078D7"/>
                </a:solidFill>
              </a:rPr>
              <a:t>  </a:t>
            </a:r>
            <a:r>
              <a:rPr lang="en-US" sz="2800">
                <a:solidFill>
                  <a:srgbClr val="0078D7"/>
                </a:solidFill>
              </a:rPr>
              <a:t>(Cont’d….)</a:t>
            </a:r>
          </a:p>
        </p:txBody>
      </p:sp>
      <p:graphicFrame>
        <p:nvGraphicFramePr>
          <p:cNvPr id="3" name="Table 2">
            <a:extLst>
              <a:ext uri="{FF2B5EF4-FFF2-40B4-BE49-F238E27FC236}">
                <a16:creationId xmlns:a16="http://schemas.microsoft.com/office/drawing/2014/main" id="{68C0991F-7366-425E-B9A7-94949BBDDACA}"/>
              </a:ext>
            </a:extLst>
          </p:cNvPr>
          <p:cNvGraphicFramePr>
            <a:graphicFrameLocks noGrp="1"/>
          </p:cNvGraphicFramePr>
          <p:nvPr/>
        </p:nvGraphicFramePr>
        <p:xfrm>
          <a:off x="1798637" y="1635625"/>
          <a:ext cx="8301617" cy="5012314"/>
        </p:xfrm>
        <a:graphic>
          <a:graphicData uri="http://schemas.openxmlformats.org/drawingml/2006/table">
            <a:tbl>
              <a:tblPr firstRow="1" bandRow="1">
                <a:tableStyleId>{616DA210-FB5B-4158-B5E0-FEB733F419BA}</a:tableStyleId>
              </a:tblPr>
              <a:tblGrid>
                <a:gridCol w="2609080">
                  <a:extLst>
                    <a:ext uri="{9D8B030D-6E8A-4147-A177-3AD203B41FA5}">
                      <a16:colId xmlns:a16="http://schemas.microsoft.com/office/drawing/2014/main" val="2616539174"/>
                    </a:ext>
                  </a:extLst>
                </a:gridCol>
                <a:gridCol w="1739386">
                  <a:extLst>
                    <a:ext uri="{9D8B030D-6E8A-4147-A177-3AD203B41FA5}">
                      <a16:colId xmlns:a16="http://schemas.microsoft.com/office/drawing/2014/main" val="493903887"/>
                    </a:ext>
                  </a:extLst>
                </a:gridCol>
                <a:gridCol w="2292828">
                  <a:extLst>
                    <a:ext uri="{9D8B030D-6E8A-4147-A177-3AD203B41FA5}">
                      <a16:colId xmlns:a16="http://schemas.microsoft.com/office/drawing/2014/main" val="2402754433"/>
                    </a:ext>
                  </a:extLst>
                </a:gridCol>
                <a:gridCol w="1660323">
                  <a:extLst>
                    <a:ext uri="{9D8B030D-6E8A-4147-A177-3AD203B41FA5}">
                      <a16:colId xmlns:a16="http://schemas.microsoft.com/office/drawing/2014/main" val="2810491704"/>
                    </a:ext>
                  </a:extLst>
                </a:gridCol>
              </a:tblGrid>
              <a:tr h="771621">
                <a:tc>
                  <a:txBody>
                    <a:bodyPr/>
                    <a:lstStyle/>
                    <a:p>
                      <a:pPr algn="ctr"/>
                      <a:r>
                        <a:rPr lang="en-US" sz="1600"/>
                        <a:t>Compute Target for Training</a:t>
                      </a:r>
                    </a:p>
                  </a:txBody>
                  <a:tcPr/>
                </a:tc>
                <a:tc>
                  <a:txBody>
                    <a:bodyPr/>
                    <a:lstStyle/>
                    <a:p>
                      <a:pPr algn="ctr"/>
                      <a:r>
                        <a:rPr lang="en-US" sz="1600"/>
                        <a:t>Automated Machine Learning</a:t>
                      </a:r>
                    </a:p>
                  </a:txBody>
                  <a:tcPr/>
                </a:tc>
                <a:tc>
                  <a:txBody>
                    <a:bodyPr/>
                    <a:lstStyle/>
                    <a:p>
                      <a:pPr algn="ctr"/>
                      <a:r>
                        <a:rPr lang="en-US" sz="1600"/>
                        <a:t>Azure Machine Learning Pipelines</a:t>
                      </a:r>
                    </a:p>
                  </a:txBody>
                  <a:tcPr/>
                </a:tc>
                <a:tc>
                  <a:txBody>
                    <a:bodyPr/>
                    <a:lstStyle/>
                    <a:p>
                      <a:pPr algn="ctr"/>
                      <a:r>
                        <a:rPr lang="en-US" sz="1600"/>
                        <a:t>Azure Machine Learning designer</a:t>
                      </a:r>
                    </a:p>
                  </a:txBody>
                  <a:tcPr/>
                </a:tc>
                <a:extLst>
                  <a:ext uri="{0D108BD9-81ED-4DB2-BD59-A6C34878D82A}">
                    <a16:rowId xmlns:a16="http://schemas.microsoft.com/office/drawing/2014/main" val="1479681502"/>
                  </a:ext>
                </a:extLst>
              </a:tr>
              <a:tr h="347495">
                <a:tc>
                  <a:txBody>
                    <a:bodyPr/>
                    <a:lstStyle/>
                    <a:p>
                      <a:pPr algn="l"/>
                      <a:r>
                        <a:rPr lang="en-US" sz="1600"/>
                        <a:t>Local Computer</a:t>
                      </a:r>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2403731187"/>
                  </a:ext>
                </a:extLst>
              </a:tr>
              <a:tr h="771621">
                <a:tc>
                  <a:txBody>
                    <a:bodyPr/>
                    <a:lstStyle/>
                    <a:p>
                      <a:pPr algn="l"/>
                      <a:r>
                        <a:rPr lang="en-US" sz="1600"/>
                        <a:t>Azure Machine Learning compute cluster</a:t>
                      </a:r>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r>
                        <a:rPr lang="en-US" b="1"/>
                        <a:t>Yes</a:t>
                      </a:r>
                    </a:p>
                  </a:txBody>
                  <a:tcPr/>
                </a:tc>
                <a:extLst>
                  <a:ext uri="{0D108BD9-81ED-4DB2-BD59-A6C34878D82A}">
                    <a16:rowId xmlns:a16="http://schemas.microsoft.com/office/drawing/2014/main" val="1970519094"/>
                  </a:ext>
                </a:extLst>
              </a:tr>
              <a:tr h="771621">
                <a:tc>
                  <a:txBody>
                    <a:bodyPr/>
                    <a:lstStyle/>
                    <a:p>
                      <a:pPr algn="l"/>
                      <a:r>
                        <a:rPr lang="en-US" sz="1600"/>
                        <a:t>Azure Machine Learning compute instance</a:t>
                      </a:r>
                    </a:p>
                  </a:txBody>
                  <a:tcPr/>
                </a:tc>
                <a:tc>
                  <a:txBody>
                    <a:bodyPr/>
                    <a:lstStyle/>
                    <a:p>
                      <a:pPr algn="ctr"/>
                      <a:r>
                        <a:rPr lang="en-US" b="1"/>
                        <a:t>Yes (through SDK)</a:t>
                      </a:r>
                    </a:p>
                  </a:txBody>
                  <a:tcPr/>
                </a:tc>
                <a:tc>
                  <a:txBody>
                    <a:bodyPr/>
                    <a:lstStyle/>
                    <a:p>
                      <a:pPr algn="ctr"/>
                      <a:r>
                        <a:rPr lang="en-US" b="1"/>
                        <a:t>Yes</a:t>
                      </a:r>
                    </a:p>
                  </a:txBody>
                  <a:tcPr/>
                </a:tc>
                <a:tc>
                  <a:txBody>
                    <a:bodyPr/>
                    <a:lstStyle/>
                    <a:p>
                      <a:pPr algn="ctr"/>
                      <a:endParaRPr lang="en-US" b="1"/>
                    </a:p>
                  </a:txBody>
                  <a:tcPr/>
                </a:tc>
                <a:extLst>
                  <a:ext uri="{0D108BD9-81ED-4DB2-BD59-A6C34878D82A}">
                    <a16:rowId xmlns:a16="http://schemas.microsoft.com/office/drawing/2014/main" val="3951078123"/>
                  </a:ext>
                </a:extLst>
              </a:tr>
              <a:tr h="347495">
                <a:tc>
                  <a:txBody>
                    <a:bodyPr/>
                    <a:lstStyle/>
                    <a:p>
                      <a:pPr algn="l"/>
                      <a:r>
                        <a:rPr lang="en-US" sz="1600"/>
                        <a:t>Remote VM</a:t>
                      </a:r>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mn-lt"/>
                          <a:ea typeface="+mn-ea"/>
                          <a:cs typeface="+mn-cs"/>
                        </a:rPr>
                        <a:t>Yes (SDK local mode only)</a:t>
                      </a: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extLst>
                  <a:ext uri="{0D108BD9-81ED-4DB2-BD59-A6C34878D82A}">
                    <a16:rowId xmlns:a16="http://schemas.microsoft.com/office/drawing/2014/main" val="2211163489"/>
                  </a:ext>
                </a:extLst>
              </a:tr>
              <a:tr h="347495">
                <a:tc>
                  <a:txBody>
                    <a:bodyPr/>
                    <a:lstStyle/>
                    <a:p>
                      <a:pPr algn="l"/>
                      <a:r>
                        <a:rPr lang="en-US" sz="1600"/>
                        <a:t>Azure Databricks</a:t>
                      </a:r>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extLst>
                  <a:ext uri="{0D108BD9-81ED-4DB2-BD59-A6C34878D82A}">
                    <a16:rowId xmlns:a16="http://schemas.microsoft.com/office/drawing/2014/main" val="463410719"/>
                  </a:ext>
                </a:extLst>
              </a:tr>
              <a:tr h="542992">
                <a:tc>
                  <a:txBody>
                    <a:bodyPr/>
                    <a:lstStyle/>
                    <a:p>
                      <a:pPr algn="l"/>
                      <a:r>
                        <a:rPr lang="en-US" sz="1600"/>
                        <a:t>Azure Data Lake Analytics</a:t>
                      </a:r>
                    </a:p>
                  </a:txBody>
                  <a:tcPr/>
                </a:tc>
                <a:tc>
                  <a:txBody>
                    <a:bodyPr/>
                    <a:lstStyle/>
                    <a:p>
                      <a:pPr algn="ct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extLst>
                  <a:ext uri="{0D108BD9-81ED-4DB2-BD59-A6C34878D82A}">
                    <a16:rowId xmlns:a16="http://schemas.microsoft.com/office/drawing/2014/main" val="622755384"/>
                  </a:ext>
                </a:extLst>
              </a:tr>
              <a:tr h="347495">
                <a:tc>
                  <a:txBody>
                    <a:bodyPr/>
                    <a:lstStyle/>
                    <a:p>
                      <a:pPr algn="l"/>
                      <a:r>
                        <a:rPr lang="en-US" sz="1600"/>
                        <a:t>Azure HDInsight</a:t>
                      </a:r>
                    </a:p>
                  </a:txBody>
                  <a:tcPr/>
                </a:tc>
                <a:tc>
                  <a:txBody>
                    <a:bodyPr/>
                    <a:lstStyle/>
                    <a:p>
                      <a:pPr algn="ct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extLst>
                  <a:ext uri="{0D108BD9-81ED-4DB2-BD59-A6C34878D82A}">
                    <a16:rowId xmlns:a16="http://schemas.microsoft.com/office/drawing/2014/main" val="4067730564"/>
                  </a:ext>
                </a:extLst>
              </a:tr>
              <a:tr h="347495">
                <a:tc>
                  <a:txBody>
                    <a:bodyPr/>
                    <a:lstStyle/>
                    <a:p>
                      <a:pPr algn="l"/>
                      <a:r>
                        <a:rPr lang="en-US" sz="1600"/>
                        <a:t>Azure Batch</a:t>
                      </a:r>
                    </a:p>
                  </a:txBody>
                  <a:tcPr/>
                </a:tc>
                <a:tc>
                  <a:txBody>
                    <a:bodyPr/>
                    <a:lstStyle/>
                    <a:p>
                      <a:pPr algn="ctr"/>
                      <a:endParaRPr lang="en-US" b="1"/>
                    </a:p>
                  </a:txBody>
                  <a:tcPr/>
                </a:tc>
                <a:tc>
                  <a:txBody>
                    <a:bodyPr/>
                    <a:lstStyle/>
                    <a:p>
                      <a:pPr algn="ctr"/>
                      <a:r>
                        <a:rPr kumimoji="0" lang="en-US" sz="1800" b="1" i="0" u="none" strike="noStrike" kern="1200" cap="none" spc="0" normalizeH="0" baseline="0" noProof="0">
                          <a:ln>
                            <a:noFill/>
                          </a:ln>
                          <a:solidFill>
                            <a:srgbClr val="505050"/>
                          </a:solidFill>
                          <a:effectLst/>
                          <a:uLnTx/>
                          <a:uFillTx/>
                          <a:latin typeface="Segoe UI"/>
                          <a:ea typeface="+mn-ea"/>
                          <a:cs typeface="+mn-cs"/>
                        </a:rPr>
                        <a:t>Yes</a:t>
                      </a:r>
                      <a:endParaRPr lang="en-US" b="1"/>
                    </a:p>
                  </a:txBody>
                  <a:tcPr/>
                </a:tc>
                <a:tc>
                  <a:txBody>
                    <a:bodyPr/>
                    <a:lstStyle/>
                    <a:p>
                      <a:pPr algn="ctr"/>
                      <a:endParaRPr lang="en-US" b="1"/>
                    </a:p>
                  </a:txBody>
                  <a:tcPr/>
                </a:tc>
                <a:extLst>
                  <a:ext uri="{0D108BD9-81ED-4DB2-BD59-A6C34878D82A}">
                    <a16:rowId xmlns:a16="http://schemas.microsoft.com/office/drawing/2014/main" val="224403413"/>
                  </a:ext>
                </a:extLst>
              </a:tr>
            </a:tbl>
          </a:graphicData>
        </a:graphic>
      </p:graphicFrame>
    </p:spTree>
    <p:extLst>
      <p:ext uri="{BB962C8B-B14F-4D97-AF65-F5344CB8AC3E}">
        <p14:creationId xmlns:p14="http://schemas.microsoft.com/office/powerpoint/2010/main" val="134095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745915"/>
          </a:xfrm>
        </p:spPr>
        <p:txBody>
          <a:bodyPr/>
          <a:lstStyle/>
          <a:p>
            <a:r>
              <a:rPr lang="en-US"/>
              <a:t>Compute targets for inference:</a:t>
            </a:r>
          </a:p>
          <a:p>
            <a:pPr lvl="1"/>
            <a:r>
              <a:rPr lang="en-US"/>
              <a:t>Local Web Service</a:t>
            </a:r>
          </a:p>
          <a:p>
            <a:pPr lvl="1"/>
            <a:r>
              <a:rPr lang="en-US"/>
              <a:t>Azure Container Instances (ACI)</a:t>
            </a:r>
          </a:p>
          <a:p>
            <a:pPr lvl="1"/>
            <a:r>
              <a:rPr lang="en-US"/>
              <a:t>Azure Kubernetes Service (AKS)</a:t>
            </a:r>
          </a:p>
          <a:p>
            <a:pPr lvl="1"/>
            <a:r>
              <a:rPr lang="en-US"/>
              <a:t>Azure Machine Learning Compute Clusters</a:t>
            </a:r>
          </a:p>
          <a:p>
            <a:pPr lvl="1"/>
            <a:r>
              <a:rPr lang="en-US"/>
              <a:t>Azure Functions (preview)</a:t>
            </a:r>
          </a:p>
          <a:p>
            <a:pPr lvl="1"/>
            <a:r>
              <a:rPr lang="en-US"/>
              <a:t>IoT device (preview)</a:t>
            </a:r>
          </a:p>
          <a:p>
            <a:r>
              <a:rPr lang="en-US"/>
              <a:t>Integration with Visual Studio Code Tools for AI.</a:t>
            </a:r>
          </a:p>
          <a:p>
            <a:pPr marL="342900" lvl="1" indent="0">
              <a:buNone/>
            </a:pPr>
            <a:r>
              <a:rPr lang="en-US"/>
              <a:t>Develop AI solutions in Windows, Linux Ubuntu and MacOS</a:t>
            </a:r>
          </a:p>
          <a:p>
            <a:r>
              <a:rPr lang="en-US"/>
              <a:t>Deploy models created in ONNX format.</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Features </a:t>
            </a:r>
            <a:r>
              <a:rPr lang="en-US" sz="2800">
                <a:solidFill>
                  <a:srgbClr val="0078D7"/>
                </a:solidFill>
              </a:rPr>
              <a:t>(Cont’d….)</a:t>
            </a:r>
          </a:p>
        </p:txBody>
      </p:sp>
    </p:spTree>
    <p:extLst>
      <p:ext uri="{BB962C8B-B14F-4D97-AF65-F5344CB8AC3E}">
        <p14:creationId xmlns:p14="http://schemas.microsoft.com/office/powerpoint/2010/main" val="282379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Key Components of Azure ML Service </a:t>
            </a:r>
          </a:p>
        </p:txBody>
      </p:sp>
      <p:sp>
        <p:nvSpPr>
          <p:cNvPr id="7" name="Rectangle 6">
            <a:extLst>
              <a:ext uri="{FF2B5EF4-FFF2-40B4-BE49-F238E27FC236}">
                <a16:creationId xmlns:a16="http://schemas.microsoft.com/office/drawing/2014/main" id="{EB3EB1AC-180B-4F48-B697-9B1913D2E096}"/>
              </a:ext>
            </a:extLst>
          </p:cNvPr>
          <p:cNvSpPr/>
          <p:nvPr/>
        </p:nvSpPr>
        <p:spPr bwMode="auto">
          <a:xfrm>
            <a:off x="1189036" y="1560596"/>
            <a:ext cx="9677401" cy="4986255"/>
          </a:xfrm>
          <a:prstGeom prst="rect">
            <a:avLst/>
          </a:prstGeom>
          <a:ln w="12700" cap="sq">
            <a:solidFill>
              <a:schemeClr val="tx2">
                <a:lumMod val="90000"/>
                <a:lumOff val="1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51121"/>
            <a:endParaRPr lang="en-US" sz="1836">
              <a:solidFill>
                <a:prstClr val="white"/>
              </a:solidFill>
              <a:latin typeface="Segoe UI"/>
            </a:endParaRPr>
          </a:p>
        </p:txBody>
      </p:sp>
      <p:sp>
        <p:nvSpPr>
          <p:cNvPr id="8" name="TextBox 7">
            <a:extLst>
              <a:ext uri="{FF2B5EF4-FFF2-40B4-BE49-F238E27FC236}">
                <a16:creationId xmlns:a16="http://schemas.microsoft.com/office/drawing/2014/main" id="{ACF66F8F-A44D-4B95-B92E-58F7CB6C4768}"/>
              </a:ext>
            </a:extLst>
          </p:cNvPr>
          <p:cNvSpPr txBox="1"/>
          <p:nvPr/>
        </p:nvSpPr>
        <p:spPr>
          <a:xfrm>
            <a:off x="2071112" y="1897062"/>
            <a:ext cx="2542826" cy="326591"/>
          </a:xfrm>
          <a:prstGeom prst="rect">
            <a:avLst/>
          </a:prstGeom>
          <a:noFill/>
        </p:spPr>
        <p:txBody>
          <a:bodyPr wrap="square" lIns="0" tIns="0" rIns="0" bIns="0" rtlCol="0" anchor="ctr" anchorCtr="1">
            <a:spAutoFit/>
          </a:bodyPr>
          <a:lstStyle/>
          <a:p>
            <a:pPr algn="ctr" defTabSz="646822" eaLnBrk="0" fontAlgn="base" hangingPunct="0">
              <a:spcBef>
                <a:spcPct val="0"/>
              </a:spcBef>
              <a:spcAft>
                <a:spcPct val="0"/>
              </a:spcAft>
              <a:defRPr/>
            </a:pPr>
            <a:r>
              <a:rPr lang="en-US" sz="2081" b="1" kern="0">
                <a:solidFill>
                  <a:srgbClr val="0078D4"/>
                </a:solidFill>
                <a:latin typeface="Segoe UI Semibold" panose="020B0702040204020203" pitchFamily="34" charset="0"/>
              </a:rPr>
              <a:t>Workspace</a:t>
            </a:r>
          </a:p>
        </p:txBody>
      </p:sp>
      <p:grpSp>
        <p:nvGrpSpPr>
          <p:cNvPr id="9" name="Group 8">
            <a:extLst>
              <a:ext uri="{FF2B5EF4-FFF2-40B4-BE49-F238E27FC236}">
                <a16:creationId xmlns:a16="http://schemas.microsoft.com/office/drawing/2014/main" id="{A2090A01-5E83-40F6-8FA1-E097678FDE2B}"/>
              </a:ext>
            </a:extLst>
          </p:cNvPr>
          <p:cNvGrpSpPr/>
          <p:nvPr/>
        </p:nvGrpSpPr>
        <p:grpSpPr>
          <a:xfrm>
            <a:off x="1599366" y="1733738"/>
            <a:ext cx="895108" cy="737148"/>
            <a:chOff x="10170589" y="2944568"/>
            <a:chExt cx="1749777" cy="1440993"/>
          </a:xfrm>
        </p:grpSpPr>
        <p:sp>
          <p:nvSpPr>
            <p:cNvPr id="11" name="Freeform: Shape 10">
              <a:extLst>
                <a:ext uri="{FF2B5EF4-FFF2-40B4-BE49-F238E27FC236}">
                  <a16:creationId xmlns:a16="http://schemas.microsoft.com/office/drawing/2014/main" id="{C3C5CB03-EA8B-4BA4-B14B-D2946B745E0B}"/>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sz="1836"/>
            </a:p>
          </p:txBody>
        </p:sp>
        <p:sp>
          <p:nvSpPr>
            <p:cNvPr id="12" name="Freeform: Shape 11">
              <a:extLst>
                <a:ext uri="{FF2B5EF4-FFF2-40B4-BE49-F238E27FC236}">
                  <a16:creationId xmlns:a16="http://schemas.microsoft.com/office/drawing/2014/main" id="{B5E3A566-F46D-4B72-B918-2DD55DB11D5C}"/>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sz="1836"/>
            </a:p>
          </p:txBody>
        </p:sp>
        <p:grpSp>
          <p:nvGrpSpPr>
            <p:cNvPr id="13" name="Group 12">
              <a:extLst>
                <a:ext uri="{FF2B5EF4-FFF2-40B4-BE49-F238E27FC236}">
                  <a16:creationId xmlns:a16="http://schemas.microsoft.com/office/drawing/2014/main" id="{C9000E24-9FCF-44B4-AD0E-56ABCBBD4633}"/>
                </a:ext>
              </a:extLst>
            </p:cNvPr>
            <p:cNvGrpSpPr/>
            <p:nvPr/>
          </p:nvGrpSpPr>
          <p:grpSpPr>
            <a:xfrm>
              <a:off x="10730474" y="2967896"/>
              <a:ext cx="1189892" cy="1272330"/>
              <a:chOff x="8882196" y="3721867"/>
              <a:chExt cx="285941" cy="305752"/>
            </a:xfrm>
            <a:solidFill>
              <a:schemeClr val="bg1"/>
            </a:solidFill>
          </p:grpSpPr>
          <p:sp>
            <p:nvSpPr>
              <p:cNvPr id="14" name="Rectangle 13">
                <a:extLst>
                  <a:ext uri="{FF2B5EF4-FFF2-40B4-BE49-F238E27FC236}">
                    <a16:creationId xmlns:a16="http://schemas.microsoft.com/office/drawing/2014/main" id="{8FDC80FC-6E84-4858-831C-28CD8E07857A}"/>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Freeform 123">
                <a:extLst>
                  <a:ext uri="{FF2B5EF4-FFF2-40B4-BE49-F238E27FC236}">
                    <a16:creationId xmlns:a16="http://schemas.microsoft.com/office/drawing/2014/main" id="{7FA860C6-705C-4E18-B1BA-424BFBC7BB5B}"/>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Freeform 124">
                <a:extLst>
                  <a:ext uri="{FF2B5EF4-FFF2-40B4-BE49-F238E27FC236}">
                    <a16:creationId xmlns:a16="http://schemas.microsoft.com/office/drawing/2014/main" id="{15FD6532-8415-46A6-806B-886002742977}"/>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7" name="Group 16">
            <a:extLst>
              <a:ext uri="{FF2B5EF4-FFF2-40B4-BE49-F238E27FC236}">
                <a16:creationId xmlns:a16="http://schemas.microsoft.com/office/drawing/2014/main" id="{262C00FF-9367-4DF4-85A4-4BAAE6695980}"/>
              </a:ext>
            </a:extLst>
          </p:cNvPr>
          <p:cNvGrpSpPr/>
          <p:nvPr/>
        </p:nvGrpSpPr>
        <p:grpSpPr>
          <a:xfrm>
            <a:off x="3606137" y="3803614"/>
            <a:ext cx="518975" cy="518975"/>
            <a:chOff x="6064661" y="2331652"/>
            <a:chExt cx="674488" cy="674488"/>
          </a:xfrm>
        </p:grpSpPr>
        <p:grpSp>
          <p:nvGrpSpPr>
            <p:cNvPr id="18" name="Group 17">
              <a:extLst>
                <a:ext uri="{FF2B5EF4-FFF2-40B4-BE49-F238E27FC236}">
                  <a16:creationId xmlns:a16="http://schemas.microsoft.com/office/drawing/2014/main" id="{9A9C2717-3583-4A89-98C7-C415411E9D1A}"/>
                </a:ext>
              </a:extLst>
            </p:cNvPr>
            <p:cNvGrpSpPr/>
            <p:nvPr/>
          </p:nvGrpSpPr>
          <p:grpSpPr>
            <a:xfrm>
              <a:off x="6064661" y="2331652"/>
              <a:ext cx="674488" cy="674488"/>
              <a:chOff x="6064661" y="2331652"/>
              <a:chExt cx="674488" cy="674488"/>
            </a:xfrm>
          </p:grpSpPr>
          <p:sp>
            <p:nvSpPr>
              <p:cNvPr id="20" name="Oval 19">
                <a:extLst>
                  <a:ext uri="{FF2B5EF4-FFF2-40B4-BE49-F238E27FC236}">
                    <a16:creationId xmlns:a16="http://schemas.microsoft.com/office/drawing/2014/main" id="{177521EC-D94E-42EA-8B88-ED197FD37CD4}"/>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Oval 20">
                <a:extLst>
                  <a:ext uri="{FF2B5EF4-FFF2-40B4-BE49-F238E27FC236}">
                    <a16:creationId xmlns:a16="http://schemas.microsoft.com/office/drawing/2014/main" id="{F5BA884D-F1B0-4AAC-B4B1-F0D2152FE6D7}"/>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a:extLst>
                  <a:ext uri="{FF2B5EF4-FFF2-40B4-BE49-F238E27FC236}">
                    <a16:creationId xmlns:a16="http://schemas.microsoft.com/office/drawing/2014/main" id="{363E0C53-F2C1-451F-9872-9800F2D37CCC}"/>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9" name="Oval 18">
              <a:extLst>
                <a:ext uri="{FF2B5EF4-FFF2-40B4-BE49-F238E27FC236}">
                  <a16:creationId xmlns:a16="http://schemas.microsoft.com/office/drawing/2014/main" id="{784C13EA-70A6-44DA-99C9-C7E97FFAB941}"/>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3" name="TextBox 22">
            <a:extLst>
              <a:ext uri="{FF2B5EF4-FFF2-40B4-BE49-F238E27FC236}">
                <a16:creationId xmlns:a16="http://schemas.microsoft.com/office/drawing/2014/main" id="{67591C79-EFCE-458A-B617-D8C6489F3873}"/>
              </a:ext>
            </a:extLst>
          </p:cNvPr>
          <p:cNvSpPr txBox="1"/>
          <p:nvPr/>
        </p:nvSpPr>
        <p:spPr>
          <a:xfrm>
            <a:off x="3632778" y="4910443"/>
            <a:ext cx="2298489" cy="230524"/>
          </a:xfrm>
          <a:prstGeom prst="rect">
            <a:avLst/>
          </a:prstGeom>
          <a:noFill/>
        </p:spPr>
        <p:txBody>
          <a:bodyPr wrap="square" lIns="0" tIns="0" rIns="0" bIns="0" rtlCol="0" anchor="ctr" anchorCtr="1">
            <a:sp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Pipelines</a:t>
            </a:r>
          </a:p>
        </p:txBody>
      </p:sp>
      <p:sp>
        <p:nvSpPr>
          <p:cNvPr id="24" name="TextBox 23">
            <a:extLst>
              <a:ext uri="{FF2B5EF4-FFF2-40B4-BE49-F238E27FC236}">
                <a16:creationId xmlns:a16="http://schemas.microsoft.com/office/drawing/2014/main" id="{6802B26C-CF05-4BF4-8702-34838B37E584}"/>
              </a:ext>
            </a:extLst>
          </p:cNvPr>
          <p:cNvSpPr txBox="1"/>
          <p:nvPr/>
        </p:nvSpPr>
        <p:spPr>
          <a:xfrm>
            <a:off x="7939819" y="3052902"/>
            <a:ext cx="2094480" cy="373041"/>
          </a:xfrm>
          <a:prstGeom prst="rect">
            <a:avLst/>
          </a:prstGeom>
          <a:noFill/>
        </p:spPr>
        <p:txBody>
          <a:bodyPr wrap="square" lIns="186521" tIns="93260" rIns="93260" bIns="93260" rtlCol="0">
            <a:no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Images</a:t>
            </a:r>
          </a:p>
        </p:txBody>
      </p:sp>
      <p:sp>
        <p:nvSpPr>
          <p:cNvPr id="25" name="TextBox 24">
            <a:extLst>
              <a:ext uri="{FF2B5EF4-FFF2-40B4-BE49-F238E27FC236}">
                <a16:creationId xmlns:a16="http://schemas.microsoft.com/office/drawing/2014/main" id="{E40F8444-8412-4D80-91D4-F7BE4D3FE9A2}"/>
              </a:ext>
            </a:extLst>
          </p:cNvPr>
          <p:cNvSpPr txBox="1"/>
          <p:nvPr/>
        </p:nvSpPr>
        <p:spPr>
          <a:xfrm>
            <a:off x="7939819" y="3997076"/>
            <a:ext cx="2094480" cy="373041"/>
          </a:xfrm>
          <a:prstGeom prst="rect">
            <a:avLst/>
          </a:prstGeom>
          <a:noFill/>
        </p:spPr>
        <p:txBody>
          <a:bodyPr wrap="square" lIns="186521" tIns="93260" rIns="93260" bIns="93260" rtlCol="0">
            <a:no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Deployments</a:t>
            </a:r>
          </a:p>
        </p:txBody>
      </p:sp>
      <p:grpSp>
        <p:nvGrpSpPr>
          <p:cNvPr id="26" name="Group 25">
            <a:extLst>
              <a:ext uri="{FF2B5EF4-FFF2-40B4-BE49-F238E27FC236}">
                <a16:creationId xmlns:a16="http://schemas.microsoft.com/office/drawing/2014/main" id="{D3EE2817-73BE-4F55-B9CE-45DA415A26EE}"/>
              </a:ext>
            </a:extLst>
          </p:cNvPr>
          <p:cNvGrpSpPr/>
          <p:nvPr/>
        </p:nvGrpSpPr>
        <p:grpSpPr>
          <a:xfrm>
            <a:off x="7308250" y="3898605"/>
            <a:ext cx="552262" cy="489319"/>
            <a:chOff x="10902845" y="2693238"/>
            <a:chExt cx="644231" cy="570807"/>
          </a:xfrm>
        </p:grpSpPr>
        <p:sp>
          <p:nvSpPr>
            <p:cNvPr id="27" name="Freeform 146">
              <a:extLst>
                <a:ext uri="{FF2B5EF4-FFF2-40B4-BE49-F238E27FC236}">
                  <a16:creationId xmlns:a16="http://schemas.microsoft.com/office/drawing/2014/main" id="{7998CB24-6A7C-496F-A92B-D1A26E7FDA43}"/>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1" tIns="146241" rIns="182801" bIns="146241" numCol="1" spcCol="0" rtlCol="0" fromWordArt="0" anchor="t" anchorCtr="0" forceAA="0" compatLnSpc="1">
              <a:prstTxWarp prst="textNoShape">
                <a:avLst/>
              </a:prstTxWarp>
              <a:noAutofit/>
            </a:bodyPr>
            <a:lstStyle/>
            <a:p>
              <a:pPr algn="ctr" defTabSz="931936" fontAlgn="base">
                <a:lnSpc>
                  <a:spcPct val="90000"/>
                </a:lnSpc>
                <a:spcBef>
                  <a:spcPct val="0"/>
                </a:spcBef>
                <a:spcAft>
                  <a:spcPct val="0"/>
                </a:spcAft>
                <a:defRPr/>
              </a:pPr>
              <a:endParaRPr lang="en-IN" sz="1999" b="1">
                <a:solidFill>
                  <a:srgbClr val="FFFFFF"/>
                </a:solidFill>
                <a:latin typeface="Segoe UI Light"/>
                <a:ea typeface="Segoe UI" pitchFamily="34" charset="0"/>
                <a:cs typeface="Segoe UI" pitchFamily="34" charset="0"/>
              </a:endParaRPr>
            </a:p>
          </p:txBody>
        </p:sp>
        <p:sp>
          <p:nvSpPr>
            <p:cNvPr id="28" name="Rectangle 27">
              <a:extLst>
                <a:ext uri="{FF2B5EF4-FFF2-40B4-BE49-F238E27FC236}">
                  <a16:creationId xmlns:a16="http://schemas.microsoft.com/office/drawing/2014/main" id="{1A64A10F-D6B1-4864-B134-FABDCAEC4B0D}"/>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9" name="Straight Arrow Connector 28">
              <a:extLst>
                <a:ext uri="{FF2B5EF4-FFF2-40B4-BE49-F238E27FC236}">
                  <a16:creationId xmlns:a16="http://schemas.microsoft.com/office/drawing/2014/main" id="{3B13719F-C588-4869-AA42-A556F342A584}"/>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7959FD7-079D-4442-8F17-C7580765BB2A}"/>
              </a:ext>
            </a:extLst>
          </p:cNvPr>
          <p:cNvGrpSpPr/>
          <p:nvPr/>
        </p:nvGrpSpPr>
        <p:grpSpPr>
          <a:xfrm>
            <a:off x="7283816" y="3043097"/>
            <a:ext cx="601129" cy="475277"/>
            <a:chOff x="967154" y="1481462"/>
            <a:chExt cx="5331069" cy="4214950"/>
          </a:xfrm>
          <a:noFill/>
        </p:grpSpPr>
        <p:cxnSp>
          <p:nvCxnSpPr>
            <p:cNvPr id="31" name="Straight Connector 30">
              <a:extLst>
                <a:ext uri="{FF2B5EF4-FFF2-40B4-BE49-F238E27FC236}">
                  <a16:creationId xmlns:a16="http://schemas.microsoft.com/office/drawing/2014/main" id="{DB5FA496-A395-454E-9A78-4FF55ACB8C5F}"/>
                </a:ext>
              </a:extLst>
            </p:cNvPr>
            <p:cNvCxnSpPr>
              <a:cxnSpLocks/>
            </p:cNvCxnSpPr>
            <p:nvPr/>
          </p:nvCxnSpPr>
          <p:spPr>
            <a:xfrm>
              <a:off x="967154" y="5696412"/>
              <a:ext cx="5331069" cy="0"/>
            </a:xfrm>
            <a:prstGeom prst="line">
              <a:avLst/>
            </a:prstGeom>
            <a:grpFill/>
            <a:ln w="15875">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E67DE9E-47F6-462C-88A1-89106197D9DC}"/>
                </a:ext>
              </a:extLst>
            </p:cNvPr>
            <p:cNvSpPr/>
            <p:nvPr/>
          </p:nvSpPr>
          <p:spPr bwMode="auto">
            <a:xfrm>
              <a:off x="1286608" y="2696308"/>
              <a:ext cx="2793023" cy="3000104"/>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4F1F8A87-0D6F-4EBC-BED6-D5B2A31B6028}"/>
                </a:ext>
              </a:extLst>
            </p:cNvPr>
            <p:cNvSpPr/>
            <p:nvPr/>
          </p:nvSpPr>
          <p:spPr bwMode="auto">
            <a:xfrm>
              <a:off x="2225919" y="4700954"/>
              <a:ext cx="914400" cy="995458"/>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Freeform: Shape 404">
              <a:extLst>
                <a:ext uri="{FF2B5EF4-FFF2-40B4-BE49-F238E27FC236}">
                  <a16:creationId xmlns:a16="http://schemas.microsoft.com/office/drawing/2014/main" id="{1CB5A1E7-E7CB-4E33-B089-89E81E0B38A9}"/>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Freeform: Shape 405">
              <a:extLst>
                <a:ext uri="{FF2B5EF4-FFF2-40B4-BE49-F238E27FC236}">
                  <a16:creationId xmlns:a16="http://schemas.microsoft.com/office/drawing/2014/main" id="{FE6142D8-599F-4A05-A6D6-EDCA0833ED2B}"/>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2B5619C5-AEBC-4AF8-BF60-07B2D25C950E}"/>
              </a:ext>
            </a:extLst>
          </p:cNvPr>
          <p:cNvSpPr txBox="1"/>
          <p:nvPr/>
        </p:nvSpPr>
        <p:spPr>
          <a:xfrm>
            <a:off x="4243291" y="3002763"/>
            <a:ext cx="2094480" cy="373041"/>
          </a:xfrm>
          <a:prstGeom prst="rect">
            <a:avLst/>
          </a:prstGeom>
          <a:noFill/>
        </p:spPr>
        <p:txBody>
          <a:bodyPr wrap="square" lIns="186521" tIns="93260" rIns="93260" bIns="93260" rtlCol="0">
            <a:no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Models</a:t>
            </a:r>
          </a:p>
        </p:txBody>
      </p:sp>
      <p:grpSp>
        <p:nvGrpSpPr>
          <p:cNvPr id="37" name="Group 36">
            <a:extLst>
              <a:ext uri="{FF2B5EF4-FFF2-40B4-BE49-F238E27FC236}">
                <a16:creationId xmlns:a16="http://schemas.microsoft.com/office/drawing/2014/main" id="{D07B9945-E7FE-43D9-B179-D95334DE9C5A}"/>
              </a:ext>
            </a:extLst>
          </p:cNvPr>
          <p:cNvGrpSpPr>
            <a:grpSpLocks noChangeAspect="1"/>
          </p:cNvGrpSpPr>
          <p:nvPr/>
        </p:nvGrpSpPr>
        <p:grpSpPr>
          <a:xfrm rot="1800000">
            <a:off x="3686672" y="2986884"/>
            <a:ext cx="402362" cy="466302"/>
            <a:chOff x="6281977" y="1925712"/>
            <a:chExt cx="609366" cy="706203"/>
          </a:xfrm>
        </p:grpSpPr>
        <p:sp>
          <p:nvSpPr>
            <p:cNvPr id="38" name="Hexagon 37">
              <a:extLst>
                <a:ext uri="{FF2B5EF4-FFF2-40B4-BE49-F238E27FC236}">
                  <a16:creationId xmlns:a16="http://schemas.microsoft.com/office/drawing/2014/main" id="{38F5FD2A-F107-474D-A3B6-8B3DC947C72D}"/>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9" name="Straight Connector 38">
              <a:extLst>
                <a:ext uri="{FF2B5EF4-FFF2-40B4-BE49-F238E27FC236}">
                  <a16:creationId xmlns:a16="http://schemas.microsoft.com/office/drawing/2014/main" id="{EA98E903-CE90-4F2A-BF66-EF54BD6E6662}"/>
                </a:ext>
              </a:extLst>
            </p:cNvPr>
            <p:cNvCxnSpPr>
              <a:stCxn id="38" idx="3"/>
              <a:endCxn id="38"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4A65FE98-0347-457B-A34F-C9F6305ED23C}"/>
                </a:ext>
              </a:extLst>
            </p:cNvPr>
            <p:cNvGrpSpPr/>
            <p:nvPr/>
          </p:nvGrpSpPr>
          <p:grpSpPr>
            <a:xfrm>
              <a:off x="6584950" y="2093649"/>
              <a:ext cx="281406" cy="372551"/>
              <a:chOff x="6584950" y="2093146"/>
              <a:chExt cx="281406" cy="372551"/>
            </a:xfrm>
          </p:grpSpPr>
          <p:cxnSp>
            <p:nvCxnSpPr>
              <p:cNvPr id="53" name="Straight Connector 52">
                <a:extLst>
                  <a:ext uri="{FF2B5EF4-FFF2-40B4-BE49-F238E27FC236}">
                    <a16:creationId xmlns:a16="http://schemas.microsoft.com/office/drawing/2014/main" id="{BC5429AA-F114-4642-AC89-93F0B375F6E7}"/>
                  </a:ext>
                </a:extLst>
              </p:cNvPr>
              <p:cNvCxnSpPr>
                <a:cxnSpLocks/>
                <a:stCxn id="38"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EA00E2-E78E-45BB-AB9F-D7D2A3C16AC6}"/>
                  </a:ext>
                </a:extLst>
              </p:cNvPr>
              <p:cNvCxnSpPr>
                <a:stCxn id="38"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320D54-C0EB-455C-A6C9-347D19DB6FEE}"/>
                  </a:ext>
                </a:extLst>
              </p:cNvPr>
              <p:cNvCxnSpPr>
                <a:cxnSpLocks/>
                <a:stCxn id="38"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0005A16-B3D3-4B40-8361-3AA0569F53FD}"/>
                </a:ext>
              </a:extLst>
            </p:cNvPr>
            <p:cNvGrpSpPr/>
            <p:nvPr/>
          </p:nvGrpSpPr>
          <p:grpSpPr>
            <a:xfrm flipH="1">
              <a:off x="6304801" y="2093649"/>
              <a:ext cx="281406" cy="372551"/>
              <a:chOff x="6584950" y="2093146"/>
              <a:chExt cx="281406" cy="372551"/>
            </a:xfrm>
          </p:grpSpPr>
          <p:cxnSp>
            <p:nvCxnSpPr>
              <p:cNvPr id="50" name="Straight Connector 49">
                <a:extLst>
                  <a:ext uri="{FF2B5EF4-FFF2-40B4-BE49-F238E27FC236}">
                    <a16:creationId xmlns:a16="http://schemas.microsoft.com/office/drawing/2014/main" id="{1E819648-BEC4-4EED-8C12-FCBBE8D03B4B}"/>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0689735-5DF4-466A-A78F-F53ADB0C711C}"/>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F9D9EAA-4E7F-4D54-AB40-4BF72DA4D1EC}"/>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4E975F44-D2A0-4560-AD1D-4595F3850B27}"/>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Oval 42">
              <a:extLst>
                <a:ext uri="{FF2B5EF4-FFF2-40B4-BE49-F238E27FC236}">
                  <a16:creationId xmlns:a16="http://schemas.microsoft.com/office/drawing/2014/main" id="{8EF04CF5-C7DC-4220-81F4-1A63261525A2}"/>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 name="Oval 43">
              <a:extLst>
                <a:ext uri="{FF2B5EF4-FFF2-40B4-BE49-F238E27FC236}">
                  <a16:creationId xmlns:a16="http://schemas.microsoft.com/office/drawing/2014/main" id="{1DEB881A-64F6-42EE-884A-2D07EB6BED1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E0640C63-878F-4252-A856-3F30109BF718}"/>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Oval 45">
              <a:extLst>
                <a:ext uri="{FF2B5EF4-FFF2-40B4-BE49-F238E27FC236}">
                  <a16:creationId xmlns:a16="http://schemas.microsoft.com/office/drawing/2014/main" id="{1288C12A-9D2A-4181-AF6E-263C416D8333}"/>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Oval 46">
              <a:extLst>
                <a:ext uri="{FF2B5EF4-FFF2-40B4-BE49-F238E27FC236}">
                  <a16:creationId xmlns:a16="http://schemas.microsoft.com/office/drawing/2014/main" id="{A312B90B-312D-4A9C-84E9-CA43C7F51A12}"/>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77606A29-CA13-47EC-BA10-93DA4F293D9F}"/>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2CDCE2D3-1851-4BFC-A9F8-C546650740E5}"/>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6" name="Freeform: Shape 830">
            <a:extLst>
              <a:ext uri="{FF2B5EF4-FFF2-40B4-BE49-F238E27FC236}">
                <a16:creationId xmlns:a16="http://schemas.microsoft.com/office/drawing/2014/main" id="{8A190031-E589-4D94-963B-22BC03DAD627}"/>
              </a:ext>
            </a:extLst>
          </p:cNvPr>
          <p:cNvSpPr>
            <a:spLocks noChangeArrowheads="1"/>
          </p:cNvSpPr>
          <p:nvPr/>
        </p:nvSpPr>
        <p:spPr bwMode="auto">
          <a:xfrm>
            <a:off x="7436754" y="4827690"/>
            <a:ext cx="423757" cy="495544"/>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3221" tIns="46610" rIns="93221" bIns="46610" numCol="1" anchor="t" anchorCtr="0" compatLnSpc="1">
            <a:prstTxWarp prst="textNoShape">
              <a:avLst/>
            </a:prstTxWarp>
            <a:noAutofit/>
          </a:bodyPr>
          <a:lstStyle/>
          <a:p>
            <a:pPr defTabSz="950791">
              <a:defRPr/>
            </a:pPr>
            <a:endParaRPr lang="en-US" sz="1836" kern="0">
              <a:solidFill>
                <a:srgbClr val="FFFFFF"/>
              </a:solidFill>
              <a:latin typeface="Segoe UI"/>
            </a:endParaRPr>
          </a:p>
        </p:txBody>
      </p:sp>
      <p:sp>
        <p:nvSpPr>
          <p:cNvPr id="57" name="TextBox 56">
            <a:extLst>
              <a:ext uri="{FF2B5EF4-FFF2-40B4-BE49-F238E27FC236}">
                <a16:creationId xmlns:a16="http://schemas.microsoft.com/office/drawing/2014/main" id="{8F620BD7-4C97-48E6-89C3-6254ACB6F5E0}"/>
              </a:ext>
            </a:extLst>
          </p:cNvPr>
          <p:cNvSpPr txBox="1"/>
          <p:nvPr/>
        </p:nvSpPr>
        <p:spPr>
          <a:xfrm>
            <a:off x="7860511" y="5002577"/>
            <a:ext cx="1585426" cy="230524"/>
          </a:xfrm>
          <a:prstGeom prst="rect">
            <a:avLst/>
          </a:prstGeom>
          <a:noFill/>
        </p:spPr>
        <p:txBody>
          <a:bodyPr wrap="square" lIns="0" tIns="0" rIns="0" bIns="0" rtlCol="0" anchor="ctr" anchorCtr="1">
            <a:sp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Data Stores</a:t>
            </a:r>
          </a:p>
        </p:txBody>
      </p:sp>
      <p:grpSp>
        <p:nvGrpSpPr>
          <p:cNvPr id="58" name="Group 57">
            <a:extLst>
              <a:ext uri="{FF2B5EF4-FFF2-40B4-BE49-F238E27FC236}">
                <a16:creationId xmlns:a16="http://schemas.microsoft.com/office/drawing/2014/main" id="{A107616C-6DCC-42EB-87D4-ED98DD50E0AD}"/>
              </a:ext>
            </a:extLst>
          </p:cNvPr>
          <p:cNvGrpSpPr/>
          <p:nvPr/>
        </p:nvGrpSpPr>
        <p:grpSpPr>
          <a:xfrm>
            <a:off x="3637005" y="4604942"/>
            <a:ext cx="481889" cy="702342"/>
            <a:chOff x="5117409" y="3802308"/>
            <a:chExt cx="911785" cy="1535846"/>
          </a:xfrm>
        </p:grpSpPr>
        <p:grpSp>
          <p:nvGrpSpPr>
            <p:cNvPr id="59" name="Group 58">
              <a:extLst>
                <a:ext uri="{FF2B5EF4-FFF2-40B4-BE49-F238E27FC236}">
                  <a16:creationId xmlns:a16="http://schemas.microsoft.com/office/drawing/2014/main" id="{0F762630-646E-4CDC-B927-06DEDB333FB6}"/>
                </a:ext>
              </a:extLst>
            </p:cNvPr>
            <p:cNvGrpSpPr/>
            <p:nvPr/>
          </p:nvGrpSpPr>
          <p:grpSpPr>
            <a:xfrm rot="16200000">
              <a:off x="4956540" y="4265499"/>
              <a:ext cx="1233524" cy="911785"/>
              <a:chOff x="3863969" y="5013705"/>
              <a:chExt cx="909508" cy="505347"/>
            </a:xfrm>
          </p:grpSpPr>
          <p:sp>
            <p:nvSpPr>
              <p:cNvPr id="79" name="Cylinder 828">
                <a:extLst>
                  <a:ext uri="{FF2B5EF4-FFF2-40B4-BE49-F238E27FC236}">
                    <a16:creationId xmlns:a16="http://schemas.microsoft.com/office/drawing/2014/main" id="{81E694A5-4224-4492-99B8-986B6FBB01D3}"/>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ea typeface="Segoe UI" pitchFamily="34" charset="0"/>
                  <a:cs typeface="Segoe UI" pitchFamily="34" charset="0"/>
                </a:endParaRPr>
              </a:p>
            </p:txBody>
          </p:sp>
          <p:sp>
            <p:nvSpPr>
              <p:cNvPr id="80" name="Cylinder 828">
                <a:extLst>
                  <a:ext uri="{FF2B5EF4-FFF2-40B4-BE49-F238E27FC236}">
                    <a16:creationId xmlns:a16="http://schemas.microsoft.com/office/drawing/2014/main" id="{AA99B652-D0D5-49A7-8E49-38A29190853D}"/>
                  </a:ext>
                </a:extLst>
              </p:cNvPr>
              <p:cNvSpPr/>
              <p:nvPr/>
            </p:nvSpPr>
            <p:spPr bwMode="auto">
              <a:xfrm rot="5400000">
                <a:off x="4110202" y="4958596"/>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ea typeface="Segoe UI" pitchFamily="34" charset="0"/>
                  <a:cs typeface="Segoe UI" pitchFamily="34" charset="0"/>
                </a:endParaRPr>
              </a:p>
            </p:txBody>
          </p:sp>
          <p:sp>
            <p:nvSpPr>
              <p:cNvPr id="81" name="Cylinder 828">
                <a:extLst>
                  <a:ext uri="{FF2B5EF4-FFF2-40B4-BE49-F238E27FC236}">
                    <a16:creationId xmlns:a16="http://schemas.microsoft.com/office/drawing/2014/main" id="{39278BB3-4DA3-4712-B555-45C565B2EB49}"/>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9217" rIns="0"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endParaRPr lang="en-US" sz="1836">
                  <a:solidFill>
                    <a:schemeClr val="tx2"/>
                  </a:solidFill>
                  <a:latin typeface="+mj-lt"/>
                  <a:ea typeface="Segoe UI" pitchFamily="34" charset="0"/>
                  <a:cs typeface="Segoe UI" pitchFamily="34" charset="0"/>
                </a:endParaRPr>
              </a:p>
            </p:txBody>
          </p:sp>
        </p:grpSp>
        <p:grpSp>
          <p:nvGrpSpPr>
            <p:cNvPr id="60" name="Group 20">
              <a:extLst>
                <a:ext uri="{FF2B5EF4-FFF2-40B4-BE49-F238E27FC236}">
                  <a16:creationId xmlns:a16="http://schemas.microsoft.com/office/drawing/2014/main" id="{CF19B798-DE25-4F3C-BA78-C07D824B288B}"/>
                </a:ext>
              </a:extLst>
            </p:cNvPr>
            <p:cNvGrpSpPr>
              <a:grpSpLocks noChangeAspect="1"/>
            </p:cNvGrpSpPr>
            <p:nvPr/>
          </p:nvGrpSpPr>
          <p:grpSpPr bwMode="auto">
            <a:xfrm>
              <a:off x="5354330" y="3802308"/>
              <a:ext cx="479602" cy="419822"/>
              <a:chOff x="3764" y="3313"/>
              <a:chExt cx="353" cy="309"/>
            </a:xfrm>
          </p:grpSpPr>
          <p:sp>
            <p:nvSpPr>
              <p:cNvPr id="61" name="Freeform 21">
                <a:extLst>
                  <a:ext uri="{FF2B5EF4-FFF2-40B4-BE49-F238E27FC236}">
                    <a16:creationId xmlns:a16="http://schemas.microsoft.com/office/drawing/2014/main" id="{2E2D1DC1-69AC-492D-B3BF-403ED42948A3}"/>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2" name="Freeform 22">
                <a:extLst>
                  <a:ext uri="{FF2B5EF4-FFF2-40B4-BE49-F238E27FC236}">
                    <a16:creationId xmlns:a16="http://schemas.microsoft.com/office/drawing/2014/main" id="{58B09A20-1FD6-4677-B25D-F5DACF8F34D2}"/>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3" name="Freeform 23">
                <a:extLst>
                  <a:ext uri="{FF2B5EF4-FFF2-40B4-BE49-F238E27FC236}">
                    <a16:creationId xmlns:a16="http://schemas.microsoft.com/office/drawing/2014/main" id="{2C196F07-804E-497D-B287-29EF378A7D29}"/>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4" name="Freeform 24">
                <a:extLst>
                  <a:ext uri="{FF2B5EF4-FFF2-40B4-BE49-F238E27FC236}">
                    <a16:creationId xmlns:a16="http://schemas.microsoft.com/office/drawing/2014/main" id="{2F2F30B4-12C1-4BCB-922C-CBBECBDB0D17}"/>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5" name="Freeform 25">
                <a:extLst>
                  <a:ext uri="{FF2B5EF4-FFF2-40B4-BE49-F238E27FC236}">
                    <a16:creationId xmlns:a16="http://schemas.microsoft.com/office/drawing/2014/main" id="{E86BFBE7-FE70-4A03-B68B-E9E83398DBC4}"/>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6" name="Freeform 26">
                <a:extLst>
                  <a:ext uri="{FF2B5EF4-FFF2-40B4-BE49-F238E27FC236}">
                    <a16:creationId xmlns:a16="http://schemas.microsoft.com/office/drawing/2014/main" id="{865940CC-AD2B-4F80-9578-727902C48F6A}"/>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7" name="Freeform 27">
                <a:extLst>
                  <a:ext uri="{FF2B5EF4-FFF2-40B4-BE49-F238E27FC236}">
                    <a16:creationId xmlns:a16="http://schemas.microsoft.com/office/drawing/2014/main" id="{B56F202E-FB70-4D40-9219-D197EC1BC129}"/>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8" name="Freeform 28">
                <a:extLst>
                  <a:ext uri="{FF2B5EF4-FFF2-40B4-BE49-F238E27FC236}">
                    <a16:creationId xmlns:a16="http://schemas.microsoft.com/office/drawing/2014/main" id="{6A56C0F3-E64D-400D-92B7-2DA1618F378A}"/>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69" name="Freeform 29">
                <a:extLst>
                  <a:ext uri="{FF2B5EF4-FFF2-40B4-BE49-F238E27FC236}">
                    <a16:creationId xmlns:a16="http://schemas.microsoft.com/office/drawing/2014/main" id="{A927DA4D-E6A3-4327-9FBE-6C54BEFF556E}"/>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0" name="Freeform 30">
                <a:extLst>
                  <a:ext uri="{FF2B5EF4-FFF2-40B4-BE49-F238E27FC236}">
                    <a16:creationId xmlns:a16="http://schemas.microsoft.com/office/drawing/2014/main" id="{DF1E49ED-CEFA-468D-8DAE-0F3408AB22D3}"/>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1" name="Freeform 31">
                <a:extLst>
                  <a:ext uri="{FF2B5EF4-FFF2-40B4-BE49-F238E27FC236}">
                    <a16:creationId xmlns:a16="http://schemas.microsoft.com/office/drawing/2014/main" id="{A72FBC68-1680-429F-BBB6-784D4267B027}"/>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2" name="Freeform 32">
                <a:extLst>
                  <a:ext uri="{FF2B5EF4-FFF2-40B4-BE49-F238E27FC236}">
                    <a16:creationId xmlns:a16="http://schemas.microsoft.com/office/drawing/2014/main" id="{0ADCDA85-2544-4A91-9940-51EA0F8BF34E}"/>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3" name="Freeform 33">
                <a:extLst>
                  <a:ext uri="{FF2B5EF4-FFF2-40B4-BE49-F238E27FC236}">
                    <a16:creationId xmlns:a16="http://schemas.microsoft.com/office/drawing/2014/main" id="{359953B8-1F77-4908-B744-E92040887149}"/>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4" name="Freeform 34">
                <a:extLst>
                  <a:ext uri="{FF2B5EF4-FFF2-40B4-BE49-F238E27FC236}">
                    <a16:creationId xmlns:a16="http://schemas.microsoft.com/office/drawing/2014/main" id="{E06BF737-B3F5-44F4-BA2F-B548AB140E87}"/>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5" name="Freeform 35">
                <a:extLst>
                  <a:ext uri="{FF2B5EF4-FFF2-40B4-BE49-F238E27FC236}">
                    <a16:creationId xmlns:a16="http://schemas.microsoft.com/office/drawing/2014/main" id="{C35E6612-6947-4121-9505-B6B67129356E}"/>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6" name="Freeform 36">
                <a:extLst>
                  <a:ext uri="{FF2B5EF4-FFF2-40B4-BE49-F238E27FC236}">
                    <a16:creationId xmlns:a16="http://schemas.microsoft.com/office/drawing/2014/main" id="{F42FE2C1-76BB-4A96-9C80-6EF5BD3B04D3}"/>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7" name="Freeform 37">
                <a:extLst>
                  <a:ext uri="{FF2B5EF4-FFF2-40B4-BE49-F238E27FC236}">
                    <a16:creationId xmlns:a16="http://schemas.microsoft.com/office/drawing/2014/main" id="{73E24D88-3A03-4F18-B2BC-0F094FEBB2F4}"/>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sp>
            <p:nvSpPr>
              <p:cNvPr id="78" name="Freeform 38">
                <a:extLst>
                  <a:ext uri="{FF2B5EF4-FFF2-40B4-BE49-F238E27FC236}">
                    <a16:creationId xmlns:a16="http://schemas.microsoft.com/office/drawing/2014/main" id="{330B2459-C5D7-4D70-A76B-FCF5DE3C43C3}"/>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grpSp>
      <p:sp>
        <p:nvSpPr>
          <p:cNvPr id="82" name="TextBox 81">
            <a:extLst>
              <a:ext uri="{FF2B5EF4-FFF2-40B4-BE49-F238E27FC236}">
                <a16:creationId xmlns:a16="http://schemas.microsoft.com/office/drawing/2014/main" id="{F2883E85-8C9F-48F7-A727-4D76B649A9F2}"/>
              </a:ext>
            </a:extLst>
          </p:cNvPr>
          <p:cNvSpPr txBox="1"/>
          <p:nvPr/>
        </p:nvSpPr>
        <p:spPr>
          <a:xfrm>
            <a:off x="4136936" y="3959373"/>
            <a:ext cx="1585426" cy="230524"/>
          </a:xfrm>
          <a:prstGeom prst="rect">
            <a:avLst/>
          </a:prstGeom>
          <a:noFill/>
        </p:spPr>
        <p:txBody>
          <a:bodyPr wrap="square" lIns="0" tIns="0" rIns="0" bIns="0" rtlCol="0" anchor="ctr" anchorCtr="1">
            <a:sp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Experiments</a:t>
            </a:r>
          </a:p>
        </p:txBody>
      </p:sp>
      <p:sp>
        <p:nvSpPr>
          <p:cNvPr id="83" name="TextBox 82">
            <a:extLst>
              <a:ext uri="{FF2B5EF4-FFF2-40B4-BE49-F238E27FC236}">
                <a16:creationId xmlns:a16="http://schemas.microsoft.com/office/drawing/2014/main" id="{48B12B75-C9E8-44D2-9A73-3DB3C9C12221}"/>
              </a:ext>
            </a:extLst>
          </p:cNvPr>
          <p:cNvSpPr txBox="1"/>
          <p:nvPr/>
        </p:nvSpPr>
        <p:spPr>
          <a:xfrm>
            <a:off x="4168600" y="5804869"/>
            <a:ext cx="1865207" cy="230524"/>
          </a:xfrm>
          <a:prstGeom prst="rect">
            <a:avLst/>
          </a:prstGeom>
          <a:noFill/>
        </p:spPr>
        <p:txBody>
          <a:bodyPr wrap="square" lIns="0" tIns="0" rIns="0" bIns="0" rtlCol="0" anchor="ctr" anchorCtr="1">
            <a:spAutoFit/>
          </a:bodyPr>
          <a:lstStyle/>
          <a:p>
            <a:pPr>
              <a:lnSpc>
                <a:spcPct val="90000"/>
              </a:lnSpc>
              <a:spcAft>
                <a:spcPts val="1008"/>
              </a:spcAft>
              <a:buSzPct val="90000"/>
              <a:defRPr sz="2000" dirty="0" err="1" smtClean="0">
                <a:gradFill>
                  <a:gsLst>
                    <a:gs pos="2917">
                      <a:schemeClr val="tx1"/>
                    </a:gs>
                    <a:gs pos="30000">
                      <a:schemeClr val="tx1"/>
                    </a:gs>
                  </a:gsLst>
                  <a:lin ang="5400000" scaled="0"/>
                </a:gradFill>
              </a:defRPr>
            </a:pPr>
            <a:r>
              <a:rPr lang="en-US" sz="1632">
                <a:gradFill>
                  <a:gsLst>
                    <a:gs pos="40075">
                      <a:schemeClr val="accent2">
                        <a:lumMod val="50000"/>
                      </a:schemeClr>
                    </a:gs>
                    <a:gs pos="30000">
                      <a:schemeClr val="accent2">
                        <a:lumMod val="50000"/>
                      </a:schemeClr>
                    </a:gs>
                  </a:gsLst>
                  <a:lin ang="5400000" scaled="0"/>
                </a:gradFill>
              </a:rPr>
              <a:t>Compute Targets</a:t>
            </a:r>
          </a:p>
        </p:txBody>
      </p:sp>
      <p:grpSp>
        <p:nvGrpSpPr>
          <p:cNvPr id="84" name="Group 83">
            <a:extLst>
              <a:ext uri="{FF2B5EF4-FFF2-40B4-BE49-F238E27FC236}">
                <a16:creationId xmlns:a16="http://schemas.microsoft.com/office/drawing/2014/main" id="{35C8CAF2-0800-4376-A332-DB2EB7677F37}"/>
              </a:ext>
            </a:extLst>
          </p:cNvPr>
          <p:cNvGrpSpPr/>
          <p:nvPr/>
        </p:nvGrpSpPr>
        <p:grpSpPr>
          <a:xfrm>
            <a:off x="3667295" y="5695714"/>
            <a:ext cx="451375" cy="449513"/>
            <a:chOff x="7643146" y="2995601"/>
            <a:chExt cx="270958" cy="269839"/>
          </a:xfrm>
        </p:grpSpPr>
        <p:sp>
          <p:nvSpPr>
            <p:cNvPr id="85" name="Freeform 78">
              <a:extLst>
                <a:ext uri="{FF2B5EF4-FFF2-40B4-BE49-F238E27FC236}">
                  <a16:creationId xmlns:a16="http://schemas.microsoft.com/office/drawing/2014/main" id="{21D1B5FB-D42E-4CA3-9CE9-78E23BF6A593}"/>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86" name="Line 79">
              <a:extLst>
                <a:ext uri="{FF2B5EF4-FFF2-40B4-BE49-F238E27FC236}">
                  <a16:creationId xmlns:a16="http://schemas.microsoft.com/office/drawing/2014/main" id="{670D19C7-F372-4903-AA1E-9FED14D2FFE7}"/>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87" name="Line 80">
              <a:extLst>
                <a:ext uri="{FF2B5EF4-FFF2-40B4-BE49-F238E27FC236}">
                  <a16:creationId xmlns:a16="http://schemas.microsoft.com/office/drawing/2014/main" id="{9008627A-5C96-4CCF-AE5D-A3069C7D1702}"/>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88" name="Line 81">
              <a:extLst>
                <a:ext uri="{FF2B5EF4-FFF2-40B4-BE49-F238E27FC236}">
                  <a16:creationId xmlns:a16="http://schemas.microsoft.com/office/drawing/2014/main" id="{5120A8D6-FDC0-44E6-9587-630CC042BCA6}"/>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89" name="Line 82">
              <a:extLst>
                <a:ext uri="{FF2B5EF4-FFF2-40B4-BE49-F238E27FC236}">
                  <a16:creationId xmlns:a16="http://schemas.microsoft.com/office/drawing/2014/main" id="{A2277341-2DAB-4BC7-95B8-8A7EA36464EE}"/>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0" name="Line 83">
              <a:extLst>
                <a:ext uri="{FF2B5EF4-FFF2-40B4-BE49-F238E27FC236}">
                  <a16:creationId xmlns:a16="http://schemas.microsoft.com/office/drawing/2014/main" id="{5524B66E-689E-4CA5-8BB5-25A441027B95}"/>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1" name="Line 84">
              <a:extLst>
                <a:ext uri="{FF2B5EF4-FFF2-40B4-BE49-F238E27FC236}">
                  <a16:creationId xmlns:a16="http://schemas.microsoft.com/office/drawing/2014/main" id="{CAEA4965-5EF2-437C-AE06-2E6D3BFA51E8}"/>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2" name="Line 85">
              <a:extLst>
                <a:ext uri="{FF2B5EF4-FFF2-40B4-BE49-F238E27FC236}">
                  <a16:creationId xmlns:a16="http://schemas.microsoft.com/office/drawing/2014/main" id="{385CDB27-780D-4DE1-A1C4-B78A56C67AC2}"/>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3" name="Line 86">
              <a:extLst>
                <a:ext uri="{FF2B5EF4-FFF2-40B4-BE49-F238E27FC236}">
                  <a16:creationId xmlns:a16="http://schemas.microsoft.com/office/drawing/2014/main" id="{597E9E62-0BF7-42FF-9748-6939307DCDFA}"/>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4" name="Line 87">
              <a:extLst>
                <a:ext uri="{FF2B5EF4-FFF2-40B4-BE49-F238E27FC236}">
                  <a16:creationId xmlns:a16="http://schemas.microsoft.com/office/drawing/2014/main" id="{40A88BA1-6CC1-444C-9EC6-9C9F6A7BF4BF}"/>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5" name="Line 88">
              <a:extLst>
                <a:ext uri="{FF2B5EF4-FFF2-40B4-BE49-F238E27FC236}">
                  <a16:creationId xmlns:a16="http://schemas.microsoft.com/office/drawing/2014/main" id="{0F465B9A-BC5A-4DCB-BB1C-9E8F201D1266}"/>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6" name="Line 89">
              <a:extLst>
                <a:ext uri="{FF2B5EF4-FFF2-40B4-BE49-F238E27FC236}">
                  <a16:creationId xmlns:a16="http://schemas.microsoft.com/office/drawing/2014/main" id="{3C7FACDB-FF9C-4ECE-802C-F33795A0693E}"/>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7" name="Line 90">
              <a:extLst>
                <a:ext uri="{FF2B5EF4-FFF2-40B4-BE49-F238E27FC236}">
                  <a16:creationId xmlns:a16="http://schemas.microsoft.com/office/drawing/2014/main" id="{F3BCEF38-30C2-44CC-B839-6E442440FA63}"/>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8" name="Line 91">
              <a:extLst>
                <a:ext uri="{FF2B5EF4-FFF2-40B4-BE49-F238E27FC236}">
                  <a16:creationId xmlns:a16="http://schemas.microsoft.com/office/drawing/2014/main" id="{AE59903D-865E-4A03-9FC6-17315768FEA0}"/>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99" name="Line 92">
              <a:extLst>
                <a:ext uri="{FF2B5EF4-FFF2-40B4-BE49-F238E27FC236}">
                  <a16:creationId xmlns:a16="http://schemas.microsoft.com/office/drawing/2014/main" id="{C9DB2165-4CA9-4EED-BA20-0EABA56E454B}"/>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0" name="Line 93">
              <a:extLst>
                <a:ext uri="{FF2B5EF4-FFF2-40B4-BE49-F238E27FC236}">
                  <a16:creationId xmlns:a16="http://schemas.microsoft.com/office/drawing/2014/main" id="{6023F4F7-DAF1-419B-B79E-B377851D1532}"/>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1" name="Line 94">
              <a:extLst>
                <a:ext uri="{FF2B5EF4-FFF2-40B4-BE49-F238E27FC236}">
                  <a16:creationId xmlns:a16="http://schemas.microsoft.com/office/drawing/2014/main" id="{E2797691-0CCE-490E-A764-A5F0F9CEB713}"/>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2" name="Line 95">
              <a:extLst>
                <a:ext uri="{FF2B5EF4-FFF2-40B4-BE49-F238E27FC236}">
                  <a16:creationId xmlns:a16="http://schemas.microsoft.com/office/drawing/2014/main" id="{4C4727AB-0FB8-442D-89C3-C0FFCA230BEB}"/>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3" name="Line 96">
              <a:extLst>
                <a:ext uri="{FF2B5EF4-FFF2-40B4-BE49-F238E27FC236}">
                  <a16:creationId xmlns:a16="http://schemas.microsoft.com/office/drawing/2014/main" id="{DAA4A0CF-B953-4A21-9968-C8335AD3750C}"/>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4" name="Line 97">
              <a:extLst>
                <a:ext uri="{FF2B5EF4-FFF2-40B4-BE49-F238E27FC236}">
                  <a16:creationId xmlns:a16="http://schemas.microsoft.com/office/drawing/2014/main" id="{07CFE372-87EC-4BB3-8904-E4E1B55288E4}"/>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sp>
          <p:nvSpPr>
            <p:cNvPr id="105" name="Line 98">
              <a:extLst>
                <a:ext uri="{FF2B5EF4-FFF2-40B4-BE49-F238E27FC236}">
                  <a16:creationId xmlns:a16="http://schemas.microsoft.com/office/drawing/2014/main" id="{CC5DBD49-EA3F-4E9B-BF38-0DA5E9D51F29}"/>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3851" tIns="36927" rIns="73851" bIns="36927" numCol="1" anchor="t" anchorCtr="0" compatLnSpc="1">
              <a:prstTxWarp prst="textNoShape">
                <a:avLst/>
              </a:prstTxWarp>
            </a:bodyPr>
            <a:lstStyle/>
            <a:p>
              <a:pPr defTabSz="913873">
                <a:defRPr/>
              </a:pPr>
              <a:endParaRPr lang="en-US" sz="961" kern="0">
                <a:solidFill>
                  <a:srgbClr val="505050"/>
                </a:solidFill>
                <a:latin typeface="Segoe UI Semilight"/>
              </a:endParaRPr>
            </a:p>
          </p:txBody>
        </p:sp>
      </p:grpSp>
    </p:spTree>
    <p:extLst>
      <p:ext uri="{BB962C8B-B14F-4D97-AF65-F5344CB8AC3E}">
        <p14:creationId xmlns:p14="http://schemas.microsoft.com/office/powerpoint/2010/main" val="287777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1987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542782"/>
          </a:xfrm>
        </p:spPr>
        <p:txBody>
          <a:bodyPr/>
          <a:lstStyle/>
          <a:p>
            <a:r>
              <a:rPr lang="en-US"/>
              <a:t>Requirements for creating a workspace:</a:t>
            </a:r>
          </a:p>
          <a:p>
            <a:pPr lvl="1"/>
            <a:r>
              <a:rPr lang="en-US"/>
              <a:t>Workspace name</a:t>
            </a:r>
          </a:p>
          <a:p>
            <a:pPr lvl="1"/>
            <a:r>
              <a:rPr lang="en-US"/>
              <a:t>Azure subscription ID</a:t>
            </a:r>
          </a:p>
          <a:p>
            <a:pPr lvl="1"/>
            <a:r>
              <a:rPr lang="en-US"/>
              <a:t>Resource group name</a:t>
            </a:r>
          </a:p>
          <a:p>
            <a:pPr lvl="1"/>
            <a:r>
              <a:rPr lang="en-US"/>
              <a:t>Location</a:t>
            </a:r>
          </a:p>
          <a:p>
            <a:r>
              <a:rPr lang="en-US"/>
              <a:t>Components created for each workspace:</a:t>
            </a:r>
          </a:p>
          <a:p>
            <a:pPr lvl="1"/>
            <a:r>
              <a:rPr lang="en-US"/>
              <a:t>Key Vault</a:t>
            </a:r>
          </a:p>
          <a:p>
            <a:pPr lvl="1"/>
            <a:r>
              <a:rPr lang="en-US"/>
              <a:t>Container Registry</a:t>
            </a:r>
          </a:p>
          <a:p>
            <a:pPr lvl="1"/>
            <a:r>
              <a:rPr lang="en-US"/>
              <a:t>Storage Account</a:t>
            </a:r>
          </a:p>
          <a:p>
            <a:pPr lvl="1"/>
            <a:r>
              <a:rPr lang="en-US"/>
              <a:t>Application Insights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16143"/>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Service Workspace</a:t>
            </a:r>
          </a:p>
        </p:txBody>
      </p:sp>
    </p:spTree>
    <p:extLst>
      <p:ext uri="{BB962C8B-B14F-4D97-AF65-F5344CB8AC3E}">
        <p14:creationId xmlns:p14="http://schemas.microsoft.com/office/powerpoint/2010/main" val="189298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527119"/>
          </a:xfrm>
        </p:spPr>
        <p:txBody>
          <a:bodyPr/>
          <a:lstStyle/>
          <a:p>
            <a:r>
              <a:rPr lang="en-US"/>
              <a:t>Obtain Azure subscription.</a:t>
            </a:r>
          </a:p>
          <a:p>
            <a:r>
              <a:rPr lang="en-US"/>
              <a:t>Create a resource group in your Azure subscription.</a:t>
            </a:r>
          </a:p>
          <a:p>
            <a:r>
              <a:rPr lang="en-US"/>
              <a:t>Create a workspace in a new or existing resource group.</a:t>
            </a:r>
          </a:p>
          <a:p>
            <a:pPr marL="342900" lvl="1" indent="0">
              <a:buNone/>
            </a:pPr>
            <a:r>
              <a:rPr lang="en-US"/>
              <a:t>Use Azure portal</a:t>
            </a:r>
          </a:p>
          <a:p>
            <a:r>
              <a:rPr lang="en-US"/>
              <a:t>Import dataset</a:t>
            </a:r>
          </a:p>
          <a:p>
            <a:r>
              <a:rPr lang="en-US"/>
              <a:t>Analyze and prepare data</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16143"/>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Steps to Build, Train and Deploy a Model</a:t>
            </a:r>
          </a:p>
        </p:txBody>
      </p:sp>
    </p:spTree>
    <p:extLst>
      <p:ext uri="{BB962C8B-B14F-4D97-AF65-F5344CB8AC3E}">
        <p14:creationId xmlns:p14="http://schemas.microsoft.com/office/powerpoint/2010/main" val="26428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5435334"/>
          </a:xfrm>
        </p:spPr>
        <p:txBody>
          <a:bodyPr/>
          <a:lstStyle/>
          <a:p>
            <a:r>
              <a:rPr lang="en-US" sz="3200"/>
              <a:t>Train model</a:t>
            </a:r>
          </a:p>
          <a:p>
            <a:pPr marL="342900" lvl="1" indent="0">
              <a:buNone/>
            </a:pPr>
            <a:r>
              <a:rPr lang="en-US" sz="2000"/>
              <a:t>Use automated machine learning or algorithm of your choice.</a:t>
            </a:r>
          </a:p>
          <a:p>
            <a:r>
              <a:rPr lang="en-US" sz="3200"/>
              <a:t>Test and tune model</a:t>
            </a:r>
          </a:p>
          <a:p>
            <a:r>
              <a:rPr lang="en-US" sz="3200"/>
              <a:t>Register model</a:t>
            </a:r>
          </a:p>
          <a:p>
            <a:r>
              <a:rPr lang="en-US" sz="3200"/>
              <a:t>Choose compute target for deployment</a:t>
            </a:r>
          </a:p>
          <a:p>
            <a:r>
              <a:rPr lang="en-US" sz="3200"/>
              <a:t>Create scoring file</a:t>
            </a:r>
          </a:p>
          <a:p>
            <a:r>
              <a:rPr lang="en-US" sz="3200"/>
              <a:t>Create environment configuration file</a:t>
            </a:r>
          </a:p>
          <a:p>
            <a:r>
              <a:rPr lang="en-US" sz="3200"/>
              <a:t>Prepare an inference configuration</a:t>
            </a:r>
          </a:p>
          <a:p>
            <a:r>
              <a:rPr lang="en-US" sz="3200"/>
              <a:t>Deploy the model to the compute target.</a:t>
            </a:r>
          </a:p>
          <a:p>
            <a:r>
              <a:rPr lang="en-US" sz="3200"/>
              <a:t>Test the deployed model, also called a web service.</a:t>
            </a:r>
          </a:p>
        </p:txBody>
      </p:sp>
      <p:sp>
        <p:nvSpPr>
          <p:cNvPr id="6" name="Title 1">
            <a:extLst>
              <a:ext uri="{FF2B5EF4-FFF2-40B4-BE49-F238E27FC236}">
                <a16:creationId xmlns:a16="http://schemas.microsoft.com/office/drawing/2014/main" id="{42B9C402-23D0-4A7E-BB04-C9AFEBC875BC}"/>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Steps to Build, Train and Deploy a Model </a:t>
            </a:r>
            <a:r>
              <a:rPr lang="en-US" sz="2800">
                <a:solidFill>
                  <a:srgbClr val="0078D7"/>
                </a:solidFill>
              </a:rPr>
              <a:t>(Cont’d….)</a:t>
            </a:r>
          </a:p>
        </p:txBody>
      </p:sp>
    </p:spTree>
    <p:extLst>
      <p:ext uri="{BB962C8B-B14F-4D97-AF65-F5344CB8AC3E}">
        <p14:creationId xmlns:p14="http://schemas.microsoft.com/office/powerpoint/2010/main" val="113805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292405"/>
          </a:xfrm>
        </p:spPr>
        <p:txBody>
          <a:bodyPr/>
          <a:lstStyle/>
          <a:p>
            <a:r>
              <a:rPr lang="en-US" sz="3999"/>
              <a:t>Demonstration: </a:t>
            </a:r>
            <a:r>
              <a:rPr lang="en-US" sz="3999">
                <a:solidFill>
                  <a:schemeClr val="accent3"/>
                </a:solidFill>
              </a:rPr>
              <a:t>Azure Machine Learning Service</a:t>
            </a:r>
          </a:p>
        </p:txBody>
      </p:sp>
      <p:sp>
        <p:nvSpPr>
          <p:cNvPr id="7" name="Title 1"/>
          <p:cNvSpPr txBox="1">
            <a:spLocks/>
          </p:cNvSpPr>
          <p:nvPr/>
        </p:nvSpPr>
        <p:spPr>
          <a:xfrm>
            <a:off x="228994" y="3268695"/>
            <a:ext cx="5485621" cy="168004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Use Azure portal to create a Machine Learning service workspace</a:t>
            </a:r>
          </a:p>
        </p:txBody>
      </p:sp>
    </p:spTree>
    <p:extLst>
      <p:ext uri="{BB962C8B-B14F-4D97-AF65-F5344CB8AC3E}">
        <p14:creationId xmlns:p14="http://schemas.microsoft.com/office/powerpoint/2010/main" val="69250583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292405"/>
          </a:xfrm>
        </p:spPr>
        <p:txBody>
          <a:bodyPr/>
          <a:lstStyle/>
          <a:p>
            <a:r>
              <a:rPr lang="en-US" sz="3999"/>
              <a:t>Demonstration: </a:t>
            </a:r>
            <a:r>
              <a:rPr lang="en-US" sz="3999">
                <a:solidFill>
                  <a:schemeClr val="accent3"/>
                </a:solidFill>
              </a:rPr>
              <a:t>Azure Machine Learning Designer</a:t>
            </a:r>
          </a:p>
        </p:txBody>
      </p:sp>
      <p:sp>
        <p:nvSpPr>
          <p:cNvPr id="7" name="Title 1"/>
          <p:cNvSpPr txBox="1">
            <a:spLocks/>
          </p:cNvSpPr>
          <p:nvPr/>
        </p:nvSpPr>
        <p:spPr>
          <a:xfrm>
            <a:off x="228994" y="3268695"/>
            <a:ext cx="5485621" cy="217851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Build, train and deploy a model on AKS compute target using Azure Machine Learning Designer</a:t>
            </a:r>
          </a:p>
        </p:txBody>
      </p:sp>
    </p:spTree>
    <p:extLst>
      <p:ext uri="{BB962C8B-B14F-4D97-AF65-F5344CB8AC3E}">
        <p14:creationId xmlns:p14="http://schemas.microsoft.com/office/powerpoint/2010/main" val="5844120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680460"/>
          </a:xfrm>
        </p:spPr>
        <p:txBody>
          <a:bodyPr/>
          <a:lstStyle/>
          <a:p>
            <a:pPr lvl="0"/>
            <a:r>
              <a:rPr lang="en-US"/>
              <a:t>Create an Azure Machine Learning workspace and compute instance</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37644" y="296862"/>
            <a:ext cx="5486399" cy="2400657"/>
          </a:xfrm>
        </p:spPr>
        <p:txBody>
          <a:bodyPr/>
          <a:lstStyle/>
          <a:p>
            <a:r>
              <a:rPr lang="en-US"/>
              <a:t>Lab: Azure Machine Learning Service Workspace and Compute instance</a:t>
            </a:r>
          </a:p>
        </p:txBody>
      </p:sp>
    </p:spTree>
    <p:extLst>
      <p:ext uri="{BB962C8B-B14F-4D97-AF65-F5344CB8AC3E}">
        <p14:creationId xmlns:p14="http://schemas.microsoft.com/office/powerpoint/2010/main" val="3680600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BEF2F-F054-4F67-BDD4-027CDBB0C6EC}"/>
              </a:ext>
            </a:extLst>
          </p:cNvPr>
          <p:cNvSpPr>
            <a:spLocks noGrp="1"/>
          </p:cNvSpPr>
          <p:nvPr>
            <p:ph type="body" sz="quarter" idx="10"/>
          </p:nvPr>
        </p:nvSpPr>
        <p:spPr>
          <a:xfrm>
            <a:off x="274320" y="1211262"/>
            <a:ext cx="11734800" cy="5109091"/>
          </a:xfrm>
        </p:spPr>
        <p:txBody>
          <a:bodyPr/>
          <a:lstStyle/>
          <a:p>
            <a:r>
              <a:rPr kumimoji="1" lang="en-US" altLang="ja-JP" sz="3200"/>
              <a:t>When should you use Azure Machine Learning service instead of Azure Machine Learning Studio?</a:t>
            </a:r>
          </a:p>
          <a:p>
            <a:r>
              <a:rPr kumimoji="1" lang="en-US" altLang="ja-JP" sz="3200"/>
              <a:t>What are the requirements for creating an Azure Machine Learning service workspace?</a:t>
            </a:r>
          </a:p>
          <a:p>
            <a:r>
              <a:rPr kumimoji="1" lang="en-US" altLang="ja-JP" sz="3200"/>
              <a:t>What is the difference between a model parameter and a hyper-parameter?</a:t>
            </a:r>
          </a:p>
          <a:p>
            <a:r>
              <a:rPr kumimoji="1" lang="en-US" altLang="ja-JP" sz="3200"/>
              <a:t>What are the main tools for workspace interaction?</a:t>
            </a:r>
          </a:p>
          <a:p>
            <a:r>
              <a:rPr kumimoji="1" lang="en-US" altLang="ja-JP" sz="3200"/>
              <a:t>What are the compute targets supported by Azure ML Designer?</a:t>
            </a:r>
          </a:p>
          <a:p>
            <a:r>
              <a:rPr kumimoji="1" lang="en-US" altLang="ja-JP" sz="3200"/>
              <a:t>What are the similarities and differences between Azure ML studio and Azure ML Studio (classic) ?</a:t>
            </a:r>
            <a:endParaRPr kumimoji="1" lang="en-US" altLang="ja-JP"/>
          </a:p>
        </p:txBody>
      </p:sp>
      <p:grpSp>
        <p:nvGrpSpPr>
          <p:cNvPr id="3" name="Group 2">
            <a:extLst>
              <a:ext uri="{FF2B5EF4-FFF2-40B4-BE49-F238E27FC236}">
                <a16:creationId xmlns:a16="http://schemas.microsoft.com/office/drawing/2014/main" id="{0C7851C4-A557-467C-8C89-383831EE66D5}"/>
              </a:ext>
            </a:extLst>
          </p:cNvPr>
          <p:cNvGrpSpPr/>
          <p:nvPr/>
        </p:nvGrpSpPr>
        <p:grpSpPr>
          <a:xfrm>
            <a:off x="46038" y="6285954"/>
            <a:ext cx="12390437" cy="708571"/>
            <a:chOff x="0" y="6242163"/>
            <a:chExt cx="12436475" cy="752362"/>
          </a:xfrm>
        </p:grpSpPr>
        <p:pic>
          <p:nvPicPr>
            <p:cNvPr id="4" name="Picture 3">
              <a:extLst>
                <a:ext uri="{FF2B5EF4-FFF2-40B4-BE49-F238E27FC236}">
                  <a16:creationId xmlns:a16="http://schemas.microsoft.com/office/drawing/2014/main" id="{3654A6DF-E164-4ED5-A953-54883B3F24E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5" name="Group 4">
              <a:extLst>
                <a:ext uri="{FF2B5EF4-FFF2-40B4-BE49-F238E27FC236}">
                  <a16:creationId xmlns:a16="http://schemas.microsoft.com/office/drawing/2014/main" id="{66A16B8A-A528-4655-8A26-2EF218F51A79}"/>
                </a:ext>
              </a:extLst>
            </p:cNvPr>
            <p:cNvGrpSpPr/>
            <p:nvPr/>
          </p:nvGrpSpPr>
          <p:grpSpPr>
            <a:xfrm>
              <a:off x="0" y="6242163"/>
              <a:ext cx="10544331" cy="752362"/>
              <a:chOff x="0" y="6242163"/>
              <a:chExt cx="10544331" cy="752362"/>
            </a:xfrm>
          </p:grpSpPr>
          <p:pic>
            <p:nvPicPr>
              <p:cNvPr id="6" name="Picture 5">
                <a:extLst>
                  <a:ext uri="{FF2B5EF4-FFF2-40B4-BE49-F238E27FC236}">
                    <a16:creationId xmlns:a16="http://schemas.microsoft.com/office/drawing/2014/main" id="{0EADB5EC-C529-494E-B9B5-0489D68C630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7" name="Picture 6">
                <a:extLst>
                  <a:ext uri="{FF2B5EF4-FFF2-40B4-BE49-F238E27FC236}">
                    <a16:creationId xmlns:a16="http://schemas.microsoft.com/office/drawing/2014/main" id="{807CFEB0-83CD-409B-A4C8-C9F02F56511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8" name="Picture 7">
                <a:extLst>
                  <a:ext uri="{FF2B5EF4-FFF2-40B4-BE49-F238E27FC236}">
                    <a16:creationId xmlns:a16="http://schemas.microsoft.com/office/drawing/2014/main" id="{4C1287C5-17BC-48C5-B0E2-1CA66F16E4C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9" name="Picture 8">
                <a:extLst>
                  <a:ext uri="{FF2B5EF4-FFF2-40B4-BE49-F238E27FC236}">
                    <a16:creationId xmlns:a16="http://schemas.microsoft.com/office/drawing/2014/main" id="{0A5FA4F8-6610-4EC2-A525-A50318FF79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0" name="Picture 9">
                <a:extLst>
                  <a:ext uri="{FF2B5EF4-FFF2-40B4-BE49-F238E27FC236}">
                    <a16:creationId xmlns:a16="http://schemas.microsoft.com/office/drawing/2014/main" id="{A83597F3-C9C3-4022-B220-75FF7489451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1" name="Picture 10">
                <a:extLst>
                  <a:ext uri="{FF2B5EF4-FFF2-40B4-BE49-F238E27FC236}">
                    <a16:creationId xmlns:a16="http://schemas.microsoft.com/office/drawing/2014/main" id="{B9918C96-8443-4CFB-88A5-2AC60DDCDA9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12" name="Picture 11">
                <a:extLst>
                  <a:ext uri="{FF2B5EF4-FFF2-40B4-BE49-F238E27FC236}">
                    <a16:creationId xmlns:a16="http://schemas.microsoft.com/office/drawing/2014/main" id="{42D112BB-CA76-4717-900D-3FB929FD175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Tree>
    <p:extLst>
      <p:ext uri="{BB962C8B-B14F-4D97-AF65-F5344CB8AC3E}">
        <p14:creationId xmlns:p14="http://schemas.microsoft.com/office/powerpoint/2010/main" val="41765821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5" y="1"/>
            <a:ext cx="4731640"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600">
                <a:solidFill>
                  <a:srgbClr val="FFFFFF"/>
                </a:solidFill>
                <a:latin typeface="Segoe UI Body"/>
                <a:cs typeface="Segoe UI Semibold" panose="020B0702040204020203" pitchFamily="34" charset="0"/>
              </a:rPr>
              <a:t>Module 3:</a:t>
            </a:r>
          </a:p>
          <a:p>
            <a:pPr lvl="0"/>
            <a:r>
              <a:rPr kumimoji="0" lang="en-US" sz="2800" b="0" i="0" u="none" strike="noStrike" kern="1200" cap="none" spc="-102" normalizeH="0" baseline="0" noProof="0">
                <a:ln w="3175">
                  <a:noFill/>
                </a:ln>
                <a:solidFill>
                  <a:srgbClr val="FFFFFF"/>
                </a:solidFill>
                <a:effectLst/>
                <a:uLnTx/>
                <a:uFillTx/>
                <a:latin typeface="Segoe UI Body"/>
                <a:ea typeface="+mn-ea"/>
                <a:cs typeface="Segoe UI Semibold" panose="020B0702040204020203" pitchFamily="34" charset="0"/>
              </a:rPr>
              <a:t>Azure Machine Learning Service</a:t>
            </a:r>
            <a:endParaRPr kumimoji="0" lang="en-US" sz="2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a:ln w="3175">
                  <a:noFill/>
                </a:ln>
                <a:solidFill>
                  <a:srgbClr val="FFFFFF"/>
                </a:solidFill>
                <a:effectLst/>
                <a:uLnTx/>
                <a:uFillTx/>
                <a:latin typeface="Segoe Light"/>
                <a:ea typeface="+mn-ea"/>
                <a:cs typeface="Segoe UI Semibold" panose="020B0702040204020203" pitchFamily="34" charset="0"/>
              </a:rPr>
              <a:t>LESSON 2: </a:t>
            </a:r>
          </a:p>
          <a:p>
            <a:pPr lvl="0"/>
            <a:r>
              <a:rPr lang="en-US">
                <a:solidFill>
                  <a:schemeClr val="bg1"/>
                </a:solidFill>
              </a:rPr>
              <a:t>Azure Machine Learning Service Model Training</a:t>
            </a:r>
            <a:endParaRPr kumimoji="0" lang="en-US" sz="4800" b="0" i="0" u="none" strike="noStrike" kern="1200" cap="none" spc="-102" normalizeH="0" baseline="0" noProof="0">
              <a:ln w="3175">
                <a:noFill/>
              </a:ln>
              <a:solidFill>
                <a:schemeClr val="bg1"/>
              </a:solidFill>
              <a:effectLst/>
              <a:uLnTx/>
              <a:uFillTx/>
              <a:latin typeface="Segoe UI Light"/>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954107"/>
          </a:xfrm>
          <a:prstGeom prst="rect">
            <a:avLst/>
          </a:prstGeom>
        </p:spPr>
        <p:txBody>
          <a:bodyPr wrap="square">
            <a:spAutoFit/>
          </a:bodyPr>
          <a:lstStyle/>
          <a:p>
            <a:r>
              <a:rPr lang="en-US" sz="2800">
                <a:latin typeface="+mj-lt"/>
              </a:rPr>
              <a:t>After completing this lesson, you will be able to use Azure Machine Learning service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52640"/>
            <a:ext cx="6552469" cy="523220"/>
            <a:chOff x="5075237" y="2552640"/>
            <a:chExt cx="6552469"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523220"/>
            </a:xfrm>
            <a:prstGeom prst="rect">
              <a:avLst/>
            </a:prstGeom>
          </p:spPr>
          <p:txBody>
            <a:bodyPr>
              <a:spAutoFit/>
            </a:bodyPr>
            <a:lstStyle/>
            <a:p>
              <a:pPr marL="0" lvl="1"/>
              <a:r>
                <a:rPr lang="en-US" sz="2800">
                  <a:latin typeface="+mj-lt"/>
                </a:rPr>
                <a:t>Import datasets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75237" y="4435929"/>
            <a:ext cx="6517908" cy="523220"/>
            <a:chOff x="5093824" y="2975177"/>
            <a:chExt cx="6517908" cy="506653"/>
          </a:xfrm>
        </p:grpSpPr>
        <p:sp>
          <p:nvSpPr>
            <p:cNvPr id="21" name="Rectangle 20">
              <a:extLst>
                <a:ext uri="{FF2B5EF4-FFF2-40B4-BE49-F238E27FC236}">
                  <a16:creationId xmlns:a16="http://schemas.microsoft.com/office/drawing/2014/main" id="{4CAA64ED-424A-4D25-AB04-5B5BFD29F087}"/>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652697E6-AEC9-4335-9B8D-A2DBC77AF8C6}"/>
                </a:ext>
              </a:extLst>
            </p:cNvPr>
            <p:cNvSpPr/>
            <p:nvPr/>
          </p:nvSpPr>
          <p:spPr>
            <a:xfrm>
              <a:off x="5420799" y="2975177"/>
              <a:ext cx="6190933" cy="506653"/>
            </a:xfrm>
            <a:prstGeom prst="rect">
              <a:avLst/>
            </a:prstGeom>
          </p:spPr>
          <p:txBody>
            <a:bodyPr wrap="square">
              <a:spAutoFit/>
            </a:bodyPr>
            <a:lstStyle/>
            <a:p>
              <a:r>
                <a:rPr lang="en-US" sz="2800">
                  <a:latin typeface="+mj-lt"/>
                </a:rPr>
                <a:t>Train model</a:t>
              </a:r>
            </a:p>
          </p:txBody>
        </p:sp>
      </p:grpSp>
      <p:grpSp>
        <p:nvGrpSpPr>
          <p:cNvPr id="29" name="Group 28">
            <a:extLst>
              <a:ext uri="{FF2B5EF4-FFF2-40B4-BE49-F238E27FC236}">
                <a16:creationId xmlns:a16="http://schemas.microsoft.com/office/drawing/2014/main" id="{8672FB48-DC21-462D-9B77-8E29FAE7B61D}"/>
              </a:ext>
            </a:extLst>
          </p:cNvPr>
          <p:cNvGrpSpPr/>
          <p:nvPr/>
        </p:nvGrpSpPr>
        <p:grpSpPr>
          <a:xfrm>
            <a:off x="5086151" y="3461588"/>
            <a:ext cx="6564995" cy="523220"/>
            <a:chOff x="5078883" y="2689408"/>
            <a:chExt cx="6564995" cy="523220"/>
          </a:xfrm>
        </p:grpSpPr>
        <p:sp>
          <p:nvSpPr>
            <p:cNvPr id="30" name="Rectangle 29">
              <a:extLst>
                <a:ext uri="{FF2B5EF4-FFF2-40B4-BE49-F238E27FC236}">
                  <a16:creationId xmlns:a16="http://schemas.microsoft.com/office/drawing/2014/main" id="{AD4D60A1-D16E-4612-88A7-268CCAD7A1A9}"/>
                </a:ext>
              </a:extLst>
            </p:cNvPr>
            <p:cNvSpPr/>
            <p:nvPr/>
          </p:nvSpPr>
          <p:spPr>
            <a:xfrm>
              <a:off x="5427228" y="2689408"/>
              <a:ext cx="6216650" cy="523220"/>
            </a:xfrm>
            <a:prstGeom prst="rect">
              <a:avLst/>
            </a:prstGeom>
          </p:spPr>
          <p:txBody>
            <a:bodyPr>
              <a:spAutoFit/>
            </a:bodyPr>
            <a:lstStyle/>
            <a:p>
              <a:pPr marL="0" lvl="1"/>
              <a:r>
                <a:rPr lang="en-US" sz="2800">
                  <a:latin typeface="+mj-lt"/>
                </a:rPr>
                <a:t>Clean and prepare data</a:t>
              </a:r>
            </a:p>
          </p:txBody>
        </p:sp>
        <p:sp>
          <p:nvSpPr>
            <p:cNvPr id="31" name="Rectangle 30">
              <a:extLst>
                <a:ext uri="{FF2B5EF4-FFF2-40B4-BE49-F238E27FC236}">
                  <a16:creationId xmlns:a16="http://schemas.microsoft.com/office/drawing/2014/main" id="{4E069161-0018-41B0-99C1-F186CC4B80AA}"/>
                </a:ext>
              </a:extLst>
            </p:cNvPr>
            <p:cNvSpPr/>
            <p:nvPr/>
          </p:nvSpPr>
          <p:spPr bwMode="auto">
            <a:xfrm>
              <a:off x="5078883" y="286585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8EE9F257-9606-4187-B7BF-4B3FA01C8729}"/>
              </a:ext>
            </a:extLst>
          </p:cNvPr>
          <p:cNvSpPr/>
          <p:nvPr/>
        </p:nvSpPr>
        <p:spPr bwMode="auto">
          <a:xfrm>
            <a:off x="5138039" y="5496773"/>
            <a:ext cx="204496" cy="211183"/>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09CD015-3032-4FBE-8C8B-A2D3ADFB3083}"/>
              </a:ext>
            </a:extLst>
          </p:cNvPr>
          <p:cNvSpPr/>
          <p:nvPr/>
        </p:nvSpPr>
        <p:spPr>
          <a:xfrm>
            <a:off x="5512397" y="5331768"/>
            <a:ext cx="6190933" cy="523220"/>
          </a:xfrm>
          <a:prstGeom prst="rect">
            <a:avLst/>
          </a:prstGeom>
        </p:spPr>
        <p:txBody>
          <a:bodyPr wrap="square">
            <a:spAutoFit/>
          </a:bodyPr>
          <a:lstStyle/>
          <a:p>
            <a:r>
              <a:rPr lang="en-US" sz="2800">
                <a:latin typeface="+mj-lt"/>
              </a:rPr>
              <a:t>Save model</a:t>
            </a:r>
          </a:p>
        </p:txBody>
      </p:sp>
      <p:sp>
        <p:nvSpPr>
          <p:cNvPr id="4" name="Rectangle 3">
            <a:extLst>
              <a:ext uri="{FF2B5EF4-FFF2-40B4-BE49-F238E27FC236}">
                <a16:creationId xmlns:a16="http://schemas.microsoft.com/office/drawing/2014/main" id="{516C123A-222A-480C-8F82-D3824C4C0083}"/>
              </a:ext>
            </a:extLst>
          </p:cNvPr>
          <p:cNvSpPr/>
          <p:nvPr/>
        </p:nvSpPr>
        <p:spPr bwMode="auto">
          <a:xfrm rot="16200000">
            <a:off x="-64860" y="2084161"/>
            <a:ext cx="267509" cy="4571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970670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730252"/>
          </a:xfrm>
        </p:spPr>
        <p:txBody>
          <a:bodyPr/>
          <a:lstStyle/>
          <a:p>
            <a:r>
              <a:rPr lang="en-US"/>
              <a:t>Set up a development environment.</a:t>
            </a:r>
          </a:p>
          <a:p>
            <a:r>
              <a:rPr lang="en-US"/>
              <a:t>Create a workspace.</a:t>
            </a:r>
          </a:p>
          <a:p>
            <a:r>
              <a:rPr lang="en-US"/>
              <a:t>Import data.</a:t>
            </a:r>
          </a:p>
          <a:p>
            <a:r>
              <a:rPr lang="en-US"/>
              <a:t>Prepare and clean data.</a:t>
            </a:r>
          </a:p>
          <a:p>
            <a:r>
              <a:rPr lang="en-US"/>
              <a:t>Train model.</a:t>
            </a:r>
          </a:p>
          <a:p>
            <a:r>
              <a:rPr lang="en-US"/>
              <a:t>Save model.</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Steps to Build and Train a Model</a:t>
            </a:r>
          </a:p>
        </p:txBody>
      </p:sp>
    </p:spTree>
    <p:extLst>
      <p:ext uri="{BB962C8B-B14F-4D97-AF65-F5344CB8AC3E}">
        <p14:creationId xmlns:p14="http://schemas.microsoft.com/office/powerpoint/2010/main" val="265622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5213735"/>
          </a:xfrm>
        </p:spPr>
        <p:txBody>
          <a:bodyPr/>
          <a:lstStyle/>
          <a:p>
            <a:r>
              <a:rPr lang="en-US"/>
              <a:t>Development environment requirements:</a:t>
            </a:r>
          </a:p>
          <a:p>
            <a:pPr lvl="1"/>
            <a:r>
              <a:rPr lang="en-US"/>
              <a:t>Python 3</a:t>
            </a:r>
          </a:p>
          <a:p>
            <a:pPr lvl="1"/>
            <a:r>
              <a:rPr lang="en-US"/>
              <a:t>Anaconda</a:t>
            </a:r>
          </a:p>
          <a:p>
            <a:pPr marL="571500" lvl="2" indent="0">
              <a:buNone/>
            </a:pPr>
            <a:r>
              <a:rPr lang="en-US"/>
              <a:t>Required if the environment is isolated.</a:t>
            </a:r>
          </a:p>
          <a:p>
            <a:pPr lvl="1"/>
            <a:r>
              <a:rPr lang="en-US"/>
              <a:t>Workspace configuration file</a:t>
            </a:r>
          </a:p>
          <a:p>
            <a:r>
              <a:rPr lang="en-US"/>
              <a:t>Available development environments:</a:t>
            </a:r>
          </a:p>
          <a:p>
            <a:pPr lvl="1"/>
            <a:r>
              <a:rPr lang="en-US"/>
              <a:t>Azure Machine Learning Studio (</a:t>
            </a:r>
            <a:r>
              <a:rPr lang="en-US" sz="2000"/>
              <a:t>Using Notebooks, Azure Machine Learning designer, or Automated machine learning UI</a:t>
            </a:r>
            <a:r>
              <a:rPr lang="en-US"/>
              <a:t>)</a:t>
            </a:r>
          </a:p>
          <a:p>
            <a:pPr lvl="1"/>
            <a:r>
              <a:rPr lang="en-US"/>
              <a:t>Jupyter Notebooks installed on the local machine or other environments</a:t>
            </a:r>
          </a:p>
          <a:p>
            <a:pPr lvl="1"/>
            <a:r>
              <a:rPr lang="en-US"/>
              <a:t>Data Science Virtual Machine (DSVM)</a:t>
            </a:r>
          </a:p>
          <a:p>
            <a:pPr lvl="1"/>
            <a:r>
              <a:rPr lang="en-US"/>
              <a:t>Visual Studio Code</a:t>
            </a:r>
          </a:p>
          <a:p>
            <a:pPr lvl="1"/>
            <a:r>
              <a:rPr lang="en-US"/>
              <a:t>Azure Databricks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Set Up a Development Environment</a:t>
            </a:r>
          </a:p>
        </p:txBody>
      </p:sp>
    </p:spTree>
    <p:extLst>
      <p:ext uri="{BB962C8B-B14F-4D97-AF65-F5344CB8AC3E}">
        <p14:creationId xmlns:p14="http://schemas.microsoft.com/office/powerpoint/2010/main" val="395422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Module Overview</a:t>
            </a:r>
          </a:p>
        </p:txBody>
      </p:sp>
      <p:grpSp>
        <p:nvGrpSpPr>
          <p:cNvPr id="4" name="Group 3">
            <a:extLst>
              <a:ext uri="{FF2B5EF4-FFF2-40B4-BE49-F238E27FC236}">
                <a16:creationId xmlns:a16="http://schemas.microsoft.com/office/drawing/2014/main" id="{C51562D9-E399-46C3-A056-37A8A8CDABF6}"/>
              </a:ext>
            </a:extLst>
          </p:cNvPr>
          <p:cNvGrpSpPr/>
          <p:nvPr/>
        </p:nvGrpSpPr>
        <p:grpSpPr>
          <a:xfrm>
            <a:off x="386182" y="2049463"/>
            <a:ext cx="2425153" cy="4414775"/>
            <a:chOff x="386183" y="2049462"/>
            <a:chExt cx="2363038" cy="4318339"/>
          </a:xfrm>
        </p:grpSpPr>
        <p:sp>
          <p:nvSpPr>
            <p:cNvPr id="5" name="Trapezoid 4">
              <a:extLst>
                <a:ext uri="{FF2B5EF4-FFF2-40B4-BE49-F238E27FC236}">
                  <a16:creationId xmlns:a16="http://schemas.microsoft.com/office/drawing/2014/main" id="{2923D326-FB3A-47FC-B770-0E76EC8F9499}"/>
                </a:ext>
              </a:extLst>
            </p:cNvPr>
            <p:cNvSpPr/>
            <p:nvPr/>
          </p:nvSpPr>
          <p:spPr bwMode="auto">
            <a:xfrm>
              <a:off x="386184" y="3855778"/>
              <a:ext cx="2363037" cy="838090"/>
            </a:xfrm>
            <a:prstGeom prst="trapezoid">
              <a:avLst>
                <a:gd name="adj" fmla="val 105559"/>
              </a:avLst>
            </a:prstGeom>
            <a:gradFill flip="none" rotWithShape="1">
              <a:gsLst>
                <a:gs pos="0">
                  <a:schemeClr val="accent1">
                    <a:lumMod val="50000"/>
                  </a:schemeClr>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6" name="Oval 5">
              <a:extLst>
                <a:ext uri="{FF2B5EF4-FFF2-40B4-BE49-F238E27FC236}">
                  <a16:creationId xmlns:a16="http://schemas.microsoft.com/office/drawing/2014/main" id="{26BBB276-6028-4CDB-AC5D-32B32F25242C}"/>
                </a:ext>
              </a:extLst>
            </p:cNvPr>
            <p:cNvSpPr/>
            <p:nvPr/>
          </p:nvSpPr>
          <p:spPr bwMode="auto">
            <a:xfrm>
              <a:off x="444076" y="2049462"/>
              <a:ext cx="2285352" cy="2285352"/>
            </a:xfrm>
            <a:prstGeom prst="ellipse">
              <a:avLst/>
            </a:prstGeom>
            <a:solidFill>
              <a:schemeClr val="bg1"/>
            </a:solidFill>
            <a:ln w="127000">
              <a:solidFill>
                <a:srgbClr val="002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7" name="Oval 6">
              <a:extLst>
                <a:ext uri="{FF2B5EF4-FFF2-40B4-BE49-F238E27FC236}">
                  <a16:creationId xmlns:a16="http://schemas.microsoft.com/office/drawing/2014/main" id="{B7B84BA0-B98E-4480-AB6D-7BCD0B6C5042}"/>
                </a:ext>
              </a:extLst>
            </p:cNvPr>
            <p:cNvSpPr/>
            <p:nvPr/>
          </p:nvSpPr>
          <p:spPr bwMode="auto">
            <a:xfrm>
              <a:off x="566506" y="2171122"/>
              <a:ext cx="2040493" cy="2040493"/>
            </a:xfrm>
            <a:prstGeom prst="ellips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a:t>Lesson 1</a:t>
              </a:r>
              <a:endParaRPr lang="en-US" sz="2000">
                <a:solidFill>
                  <a:srgbClr val="FFFFFF"/>
                </a:solidFill>
                <a:latin typeface="Segoe UI"/>
              </a:endParaRPr>
            </a:p>
          </p:txBody>
        </p:sp>
        <p:sp>
          <p:nvSpPr>
            <p:cNvPr id="8" name="Text Placeholder 2">
              <a:extLst>
                <a:ext uri="{FF2B5EF4-FFF2-40B4-BE49-F238E27FC236}">
                  <a16:creationId xmlns:a16="http://schemas.microsoft.com/office/drawing/2014/main" id="{583CF69C-AB90-404C-81A7-09D4DC5BEAB0}"/>
                </a:ext>
              </a:extLst>
            </p:cNvPr>
            <p:cNvSpPr txBox="1">
              <a:spLocks/>
            </p:cNvSpPr>
            <p:nvPr/>
          </p:nvSpPr>
          <p:spPr>
            <a:xfrm>
              <a:off x="386183" y="4778264"/>
              <a:ext cx="2363037" cy="158953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600"/>
                <a:t>Azure Machine Learning Service Fundamentals</a:t>
              </a:r>
              <a:endParaRPr lang="en-US" sz="2600">
                <a:solidFill>
                  <a:srgbClr val="505050"/>
                </a:solidFill>
              </a:endParaRPr>
            </a:p>
          </p:txBody>
        </p:sp>
      </p:grpSp>
      <p:grpSp>
        <p:nvGrpSpPr>
          <p:cNvPr id="9" name="Group 8">
            <a:extLst>
              <a:ext uri="{FF2B5EF4-FFF2-40B4-BE49-F238E27FC236}">
                <a16:creationId xmlns:a16="http://schemas.microsoft.com/office/drawing/2014/main" id="{CACDBFC6-B101-4BDC-9BEA-69B8A63632F5}"/>
              </a:ext>
            </a:extLst>
          </p:cNvPr>
          <p:cNvGrpSpPr/>
          <p:nvPr/>
        </p:nvGrpSpPr>
        <p:grpSpPr>
          <a:xfrm>
            <a:off x="3320650" y="2049462"/>
            <a:ext cx="2363491" cy="4356620"/>
            <a:chOff x="3895496" y="2049462"/>
            <a:chExt cx="2363491" cy="4356620"/>
          </a:xfrm>
        </p:grpSpPr>
        <p:sp>
          <p:nvSpPr>
            <p:cNvPr id="10" name="Trapezoid 9">
              <a:extLst>
                <a:ext uri="{FF2B5EF4-FFF2-40B4-BE49-F238E27FC236}">
                  <a16:creationId xmlns:a16="http://schemas.microsoft.com/office/drawing/2014/main" id="{2607AC05-10A0-45E0-9A1F-99759C72323C}"/>
                </a:ext>
              </a:extLst>
            </p:cNvPr>
            <p:cNvSpPr/>
            <p:nvPr/>
          </p:nvSpPr>
          <p:spPr bwMode="auto">
            <a:xfrm>
              <a:off x="3895950" y="3855778"/>
              <a:ext cx="2363037" cy="838090"/>
            </a:xfrm>
            <a:prstGeom prst="trapezoid">
              <a:avLst>
                <a:gd name="adj" fmla="val 105559"/>
              </a:avLst>
            </a:prstGeom>
            <a:gradFill flip="none" rotWithShape="1">
              <a:gsLst>
                <a:gs pos="0">
                  <a:schemeClr val="accent1"/>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11" name="Oval 10">
              <a:extLst>
                <a:ext uri="{FF2B5EF4-FFF2-40B4-BE49-F238E27FC236}">
                  <a16:creationId xmlns:a16="http://schemas.microsoft.com/office/drawing/2014/main" id="{CB81AFA4-5BA8-4E9D-AB4F-5AF366B9AD47}"/>
                </a:ext>
              </a:extLst>
            </p:cNvPr>
            <p:cNvSpPr/>
            <p:nvPr/>
          </p:nvSpPr>
          <p:spPr bwMode="auto">
            <a:xfrm>
              <a:off x="3958954" y="2049462"/>
              <a:ext cx="2285352" cy="2285352"/>
            </a:xfrm>
            <a:prstGeom prst="ellipse">
              <a:avLst/>
            </a:prstGeom>
            <a:solidFill>
              <a:schemeClr val="bg1"/>
            </a:solidFill>
            <a:ln w="127000">
              <a:solidFill>
                <a:srgbClr val="52525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12" name="Oval 11">
              <a:extLst>
                <a:ext uri="{FF2B5EF4-FFF2-40B4-BE49-F238E27FC236}">
                  <a16:creationId xmlns:a16="http://schemas.microsoft.com/office/drawing/2014/main" id="{509BDF5B-9CB9-477C-95DE-449207EC827C}"/>
                </a:ext>
              </a:extLst>
            </p:cNvPr>
            <p:cNvSpPr/>
            <p:nvPr/>
          </p:nvSpPr>
          <p:spPr bwMode="auto">
            <a:xfrm>
              <a:off x="4091542" y="2181282"/>
              <a:ext cx="2040493" cy="2040493"/>
            </a:xfrm>
            <a:prstGeom prst="ellipse">
              <a:avLst/>
            </a:prstGeom>
            <a:solidFill>
              <a:srgbClr val="52525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32114" fontAlgn="base">
                <a:spcBef>
                  <a:spcPct val="0"/>
                </a:spcBef>
                <a:spcAft>
                  <a:spcPct val="0"/>
                </a:spcAft>
                <a:defRPr/>
              </a:pPr>
              <a:r>
                <a:rPr lang="en-US" sz="2000"/>
                <a:t>Lesson 2</a:t>
              </a:r>
              <a:endParaRPr lang="en-US" sz="2000" spc="-140">
                <a:solidFill>
                  <a:srgbClr val="FFFFFF"/>
                </a:solidFill>
                <a:latin typeface="Segoe UI"/>
              </a:endParaRPr>
            </a:p>
          </p:txBody>
        </p:sp>
        <p:sp>
          <p:nvSpPr>
            <p:cNvPr id="13" name="Text Placeholder 2">
              <a:extLst>
                <a:ext uri="{FF2B5EF4-FFF2-40B4-BE49-F238E27FC236}">
                  <a16:creationId xmlns:a16="http://schemas.microsoft.com/office/drawing/2014/main" id="{7BC8D97B-966F-4E63-B6B0-4587221C5797}"/>
                </a:ext>
              </a:extLst>
            </p:cNvPr>
            <p:cNvSpPr txBox="1">
              <a:spLocks/>
            </p:cNvSpPr>
            <p:nvPr/>
          </p:nvSpPr>
          <p:spPr>
            <a:xfrm>
              <a:off x="3895496" y="4781048"/>
              <a:ext cx="2363037" cy="1625034"/>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600"/>
                <a:t>Azure Machine Learning Service Model Training</a:t>
              </a:r>
              <a:endParaRPr lang="en-US" sz="2600">
                <a:solidFill>
                  <a:srgbClr val="505050"/>
                </a:solidFill>
                <a:latin typeface="Segoe UI Light"/>
              </a:endParaRPr>
            </a:p>
          </p:txBody>
        </p:sp>
      </p:grpSp>
      <p:grpSp>
        <p:nvGrpSpPr>
          <p:cNvPr id="14" name="Group 13">
            <a:extLst>
              <a:ext uri="{FF2B5EF4-FFF2-40B4-BE49-F238E27FC236}">
                <a16:creationId xmlns:a16="http://schemas.microsoft.com/office/drawing/2014/main" id="{E32B671A-C18B-4CA8-9BEA-CB283068095E}"/>
              </a:ext>
            </a:extLst>
          </p:cNvPr>
          <p:cNvGrpSpPr/>
          <p:nvPr/>
        </p:nvGrpSpPr>
        <p:grpSpPr>
          <a:xfrm>
            <a:off x="6215919" y="2080537"/>
            <a:ext cx="2425154" cy="4358727"/>
            <a:chOff x="7280372" y="2049462"/>
            <a:chExt cx="2425154" cy="4358727"/>
          </a:xfrm>
        </p:grpSpPr>
        <p:sp>
          <p:nvSpPr>
            <p:cNvPr id="15" name="Trapezoid 14">
              <a:extLst>
                <a:ext uri="{FF2B5EF4-FFF2-40B4-BE49-F238E27FC236}">
                  <a16:creationId xmlns:a16="http://schemas.microsoft.com/office/drawing/2014/main" id="{20FBE15B-3B79-4059-A75D-9C5B49CDB0AF}"/>
                </a:ext>
              </a:extLst>
            </p:cNvPr>
            <p:cNvSpPr/>
            <p:nvPr/>
          </p:nvSpPr>
          <p:spPr bwMode="auto">
            <a:xfrm>
              <a:off x="7342488" y="3855778"/>
              <a:ext cx="2363037" cy="838090"/>
            </a:xfrm>
            <a:prstGeom prst="trapezoid">
              <a:avLst>
                <a:gd name="adj" fmla="val 105559"/>
              </a:avLst>
            </a:prstGeom>
            <a:gradFill flip="none" rotWithShape="1">
              <a:gsLst>
                <a:gs pos="0">
                  <a:schemeClr val="accent3"/>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16" name="Oval 15">
              <a:extLst>
                <a:ext uri="{FF2B5EF4-FFF2-40B4-BE49-F238E27FC236}">
                  <a16:creationId xmlns:a16="http://schemas.microsoft.com/office/drawing/2014/main" id="{409659E1-6BA4-4110-9BA7-5E91CE190B8F}"/>
                </a:ext>
              </a:extLst>
            </p:cNvPr>
            <p:cNvSpPr/>
            <p:nvPr/>
          </p:nvSpPr>
          <p:spPr bwMode="auto">
            <a:xfrm>
              <a:off x="7371171" y="2049462"/>
              <a:ext cx="2285352" cy="2285352"/>
            </a:xfrm>
            <a:prstGeom prst="ellipse">
              <a:avLst/>
            </a:prstGeom>
            <a:solidFill>
              <a:schemeClr val="bg1"/>
            </a:solidFill>
            <a:ln w="127000">
              <a:solidFill>
                <a:srgbClr val="0083E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17" name="Oval 16">
              <a:extLst>
                <a:ext uri="{FF2B5EF4-FFF2-40B4-BE49-F238E27FC236}">
                  <a16:creationId xmlns:a16="http://schemas.microsoft.com/office/drawing/2014/main" id="{D6FB9077-8124-44A6-BC63-9B21BBE79B39}"/>
                </a:ext>
              </a:extLst>
            </p:cNvPr>
            <p:cNvSpPr/>
            <p:nvPr/>
          </p:nvSpPr>
          <p:spPr bwMode="auto">
            <a:xfrm>
              <a:off x="7503760" y="2181282"/>
              <a:ext cx="2040493" cy="2040493"/>
            </a:xfrm>
            <a:prstGeom prst="ellipse">
              <a:avLst/>
            </a:prstGeom>
            <a:solidFill>
              <a:srgbClr val="0083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a:t>Lesson 3</a:t>
              </a:r>
              <a:endParaRPr lang="en-US" sz="2000">
                <a:solidFill>
                  <a:srgbClr val="FFFFFF"/>
                </a:solidFill>
                <a:latin typeface="Segoe UI"/>
              </a:endParaRPr>
            </a:p>
          </p:txBody>
        </p:sp>
        <p:sp>
          <p:nvSpPr>
            <p:cNvPr id="18" name="Text Placeholder 2">
              <a:extLst>
                <a:ext uri="{FF2B5EF4-FFF2-40B4-BE49-F238E27FC236}">
                  <a16:creationId xmlns:a16="http://schemas.microsoft.com/office/drawing/2014/main" id="{3BF9E2AB-708C-4AB5-9B84-0BF8101311BB}"/>
                </a:ext>
              </a:extLst>
            </p:cNvPr>
            <p:cNvSpPr txBox="1">
              <a:spLocks/>
            </p:cNvSpPr>
            <p:nvPr/>
          </p:nvSpPr>
          <p:spPr>
            <a:xfrm>
              <a:off x="7280372" y="4783155"/>
              <a:ext cx="2425154" cy="1625034"/>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600"/>
                <a:t>Azure Machine Learning Service Model Deployment</a:t>
              </a:r>
              <a:endParaRPr lang="en-US" sz="2600">
                <a:solidFill>
                  <a:srgbClr val="505050"/>
                </a:solidFill>
                <a:latin typeface="Segoe UI Light"/>
              </a:endParaRPr>
            </a:p>
          </p:txBody>
        </p:sp>
      </p:grpSp>
      <p:grpSp>
        <p:nvGrpSpPr>
          <p:cNvPr id="19" name="Group 18">
            <a:extLst>
              <a:ext uri="{FF2B5EF4-FFF2-40B4-BE49-F238E27FC236}">
                <a16:creationId xmlns:a16="http://schemas.microsoft.com/office/drawing/2014/main" id="{1660970D-A327-4370-A8EC-2AFB7A5C2002}"/>
              </a:ext>
            </a:extLst>
          </p:cNvPr>
          <p:cNvGrpSpPr/>
          <p:nvPr/>
        </p:nvGrpSpPr>
        <p:grpSpPr>
          <a:xfrm>
            <a:off x="9252154" y="2047386"/>
            <a:ext cx="2363037" cy="4718826"/>
            <a:chOff x="9861754" y="2049462"/>
            <a:chExt cx="2363037" cy="4718826"/>
          </a:xfrm>
        </p:grpSpPr>
        <p:sp>
          <p:nvSpPr>
            <p:cNvPr id="20" name="Trapezoid 19">
              <a:extLst>
                <a:ext uri="{FF2B5EF4-FFF2-40B4-BE49-F238E27FC236}">
                  <a16:creationId xmlns:a16="http://schemas.microsoft.com/office/drawing/2014/main" id="{6AA9F109-4DB1-4555-8E75-0AF995DF2822}"/>
                </a:ext>
              </a:extLst>
            </p:cNvPr>
            <p:cNvSpPr/>
            <p:nvPr/>
          </p:nvSpPr>
          <p:spPr bwMode="auto">
            <a:xfrm>
              <a:off x="9861754" y="3855778"/>
              <a:ext cx="2363037" cy="838090"/>
            </a:xfrm>
            <a:prstGeom prst="trapezoid">
              <a:avLst>
                <a:gd name="adj" fmla="val 105559"/>
              </a:avLst>
            </a:prstGeom>
            <a:gradFill flip="none" rotWithShape="1">
              <a:gsLst>
                <a:gs pos="0">
                  <a:schemeClr val="accent3"/>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21" name="Oval 20">
              <a:extLst>
                <a:ext uri="{FF2B5EF4-FFF2-40B4-BE49-F238E27FC236}">
                  <a16:creationId xmlns:a16="http://schemas.microsoft.com/office/drawing/2014/main" id="{8B3406AD-FF11-402D-924A-920DFFA96704}"/>
                </a:ext>
              </a:extLst>
            </p:cNvPr>
            <p:cNvSpPr/>
            <p:nvPr/>
          </p:nvSpPr>
          <p:spPr bwMode="auto">
            <a:xfrm>
              <a:off x="9890437" y="2049462"/>
              <a:ext cx="2285352" cy="2285352"/>
            </a:xfrm>
            <a:prstGeom prst="ellipse">
              <a:avLst/>
            </a:prstGeom>
            <a:solidFill>
              <a:schemeClr val="bg1"/>
            </a:solidFill>
            <a:ln w="127000">
              <a:solidFill>
                <a:srgbClr val="00B0F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22" name="Oval 21">
              <a:extLst>
                <a:ext uri="{FF2B5EF4-FFF2-40B4-BE49-F238E27FC236}">
                  <a16:creationId xmlns:a16="http://schemas.microsoft.com/office/drawing/2014/main" id="{D6F6F936-F8C0-418F-B19A-B4D1C1AD6B1D}"/>
                </a:ext>
              </a:extLst>
            </p:cNvPr>
            <p:cNvSpPr/>
            <p:nvPr/>
          </p:nvSpPr>
          <p:spPr bwMode="auto">
            <a:xfrm>
              <a:off x="10023026" y="2181282"/>
              <a:ext cx="2040493" cy="2040493"/>
            </a:xfrm>
            <a:prstGeom prst="ellipse">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a:t>Lesson 4</a:t>
              </a:r>
              <a:endParaRPr lang="en-US" sz="2000">
                <a:solidFill>
                  <a:srgbClr val="FFFFFF"/>
                </a:solidFill>
                <a:latin typeface="Segoe UI"/>
              </a:endParaRPr>
            </a:p>
          </p:txBody>
        </p:sp>
        <p:sp>
          <p:nvSpPr>
            <p:cNvPr id="23" name="Text Placeholder 2">
              <a:extLst>
                <a:ext uri="{FF2B5EF4-FFF2-40B4-BE49-F238E27FC236}">
                  <a16:creationId xmlns:a16="http://schemas.microsoft.com/office/drawing/2014/main" id="{8D2D1FC3-6171-497E-BB7C-1DD6620FFF10}"/>
                </a:ext>
              </a:extLst>
            </p:cNvPr>
            <p:cNvSpPr txBox="1">
              <a:spLocks/>
            </p:cNvSpPr>
            <p:nvPr/>
          </p:nvSpPr>
          <p:spPr>
            <a:xfrm>
              <a:off x="9890437" y="4783155"/>
              <a:ext cx="2334354" cy="1985133"/>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600"/>
                <a:t>Pipelines in Azure Machine Learning Service</a:t>
              </a:r>
              <a:endParaRPr lang="en-US" sz="2600">
                <a:solidFill>
                  <a:srgbClr val="505050"/>
                </a:solidFill>
                <a:latin typeface="Segoe UI Light"/>
              </a:endParaRPr>
            </a:p>
          </p:txBody>
        </p:sp>
      </p:grpSp>
    </p:spTree>
    <p:extLst>
      <p:ext uri="{BB962C8B-B14F-4D97-AF65-F5344CB8AC3E}">
        <p14:creationId xmlns:p14="http://schemas.microsoft.com/office/powerpoint/2010/main" val="30662118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8"/>
            <a:ext cx="11884833" cy="5152180"/>
          </a:xfrm>
        </p:spPr>
        <p:txBody>
          <a:bodyPr/>
          <a:lstStyle/>
          <a:p>
            <a:r>
              <a:rPr lang="en-US"/>
              <a:t>Required package:</a:t>
            </a:r>
          </a:p>
          <a:p>
            <a:pPr marL="0" indent="0">
              <a:buNone/>
            </a:pPr>
            <a:r>
              <a:rPr lang="en-US"/>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azureml.core.workspace</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Workspace</a:t>
            </a:r>
            <a:endParaRPr lang="en-US" sz="2400"/>
          </a:p>
          <a:p>
            <a:r>
              <a:rPr lang="en-US"/>
              <a:t>Create a new workspace:</a:t>
            </a:r>
          </a:p>
          <a:p>
            <a:pPr marL="342900" lvl="1" indent="0">
              <a:buNone/>
            </a:pPr>
            <a:r>
              <a:rPr lang="en-US"/>
              <a:t>	Use Azure portal or code in your development environment.</a:t>
            </a:r>
          </a:p>
          <a:p>
            <a:r>
              <a:rPr lang="en-US"/>
              <a:t>Save the workspace configuration file:</a:t>
            </a:r>
          </a:p>
          <a:p>
            <a:pPr marL="0" indent="0">
              <a:buNone/>
            </a:pPr>
            <a:r>
              <a:rPr lang="en-US"/>
              <a:t>	</a:t>
            </a:r>
            <a:r>
              <a:rPr lang="en-US" sz="2400" err="1">
                <a:solidFill>
                  <a:srgbClr val="000000"/>
                </a:solidFill>
                <a:latin typeface="Courier New" panose="02070309020205020404" pitchFamily="49" charset="0"/>
              </a:rPr>
              <a:t>ws.write_config</a:t>
            </a:r>
            <a:r>
              <a:rPr lang="en-US" sz="2400">
                <a:solidFill>
                  <a:srgbClr val="000000"/>
                </a:solidFill>
                <a:latin typeface="Courier New" panose="02070309020205020404" pitchFamily="49" charset="0"/>
              </a:rPr>
              <a:t>()</a:t>
            </a:r>
            <a:endParaRPr lang="en-US" sz="2400"/>
          </a:p>
          <a:p>
            <a:r>
              <a:rPr lang="en-US"/>
              <a:t>Load an existing workspace:</a:t>
            </a:r>
          </a:p>
          <a:p>
            <a:pPr marL="0" indent="0">
              <a:buNone/>
            </a:pPr>
            <a:r>
              <a:rPr lang="en-US"/>
              <a:t>	</a:t>
            </a:r>
            <a:r>
              <a:rPr lang="en-US" sz="2400" err="1">
                <a:solidFill>
                  <a:srgbClr val="000000"/>
                </a:solidFill>
                <a:latin typeface="Courier New" panose="02070309020205020404" pitchFamily="49" charset="0"/>
              </a:rPr>
              <a:t>ws</a:t>
            </a:r>
            <a:r>
              <a:rPr lang="en-US" sz="2400">
                <a:solidFill>
                  <a:srgbClr val="000000"/>
                </a:solidFill>
                <a:latin typeface="Courier New" panose="02070309020205020404" pitchFamily="49" charset="0"/>
              </a:rPr>
              <a:t> = </a:t>
            </a:r>
            <a:r>
              <a:rPr lang="en-US" sz="2400" err="1">
                <a:solidFill>
                  <a:srgbClr val="000000"/>
                </a:solidFill>
                <a:latin typeface="Courier New" panose="02070309020205020404" pitchFamily="49" charset="0"/>
              </a:rPr>
              <a:t>Workspace.from_config</a:t>
            </a:r>
            <a:r>
              <a:rPr lang="en-US" sz="2400">
                <a:solidFill>
                  <a:srgbClr val="000000"/>
                </a:solidFill>
                <a:latin typeface="Courier New" panose="02070309020205020404" pitchFamily="49" charset="0"/>
              </a:rPr>
              <a:t>()</a:t>
            </a:r>
            <a:endParaRPr lang="en-US" sz="2400"/>
          </a:p>
          <a:p>
            <a:pPr lvl="1"/>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Create or Load a Workspace</a:t>
            </a:r>
          </a:p>
        </p:txBody>
      </p:sp>
    </p:spTree>
    <p:extLst>
      <p:ext uri="{BB962C8B-B14F-4D97-AF65-F5344CB8AC3E}">
        <p14:creationId xmlns:p14="http://schemas.microsoft.com/office/powerpoint/2010/main" val="236287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865674"/>
          </a:xfrm>
        </p:spPr>
        <p:txBody>
          <a:bodyPr/>
          <a:lstStyle/>
          <a:p>
            <a:r>
              <a:rPr lang="en-US"/>
              <a:t>Two ways you can import data into the designer:</a:t>
            </a:r>
          </a:p>
          <a:p>
            <a:pPr lvl="1"/>
            <a:r>
              <a:rPr lang="en-US"/>
              <a:t>Azure Machine Learning Datasets</a:t>
            </a:r>
          </a:p>
          <a:p>
            <a:pPr lvl="2"/>
            <a:r>
              <a:rPr lang="en-US"/>
              <a:t>Recommended approach</a:t>
            </a:r>
          </a:p>
          <a:p>
            <a:pPr lvl="2"/>
            <a:r>
              <a:rPr lang="en-US"/>
              <a:t>A reference to the data and its location together with a copy of its metadata</a:t>
            </a:r>
          </a:p>
          <a:p>
            <a:pPr lvl="2"/>
            <a:r>
              <a:rPr lang="en-US"/>
              <a:t>Register datasets in Azure Machine Learning to enable advanced features that help you manage data</a:t>
            </a:r>
          </a:p>
          <a:p>
            <a:pPr lvl="2"/>
            <a:r>
              <a:rPr lang="en-US"/>
              <a:t>Register existing datasets programmatically with the SDK or visually in Azure ML studio</a:t>
            </a:r>
          </a:p>
          <a:p>
            <a:pPr lvl="2"/>
            <a:r>
              <a:rPr lang="en-US"/>
              <a:t>Register output of any module in the designer</a:t>
            </a:r>
          </a:p>
          <a:p>
            <a:pPr lvl="1"/>
            <a:r>
              <a:rPr lang="en-US"/>
              <a:t>Import Data module</a:t>
            </a:r>
          </a:p>
          <a:p>
            <a:pPr lvl="2"/>
            <a:r>
              <a:rPr lang="en-US"/>
              <a:t>Use to directly access data from online data sources</a:t>
            </a:r>
          </a:p>
          <a:p>
            <a:pPr lvl="2"/>
            <a:r>
              <a:rPr lang="en-US"/>
              <a:t>Imports data directly from a data store or HTTP URL</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Import Data</a:t>
            </a:r>
          </a:p>
        </p:txBody>
      </p:sp>
    </p:spTree>
    <p:extLst>
      <p:ext uri="{BB962C8B-B14F-4D97-AF65-F5344CB8AC3E}">
        <p14:creationId xmlns:p14="http://schemas.microsoft.com/office/powerpoint/2010/main" val="187196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2603790"/>
          </a:xfrm>
        </p:spPr>
        <p:txBody>
          <a:bodyPr/>
          <a:lstStyle/>
          <a:p>
            <a:r>
              <a:rPr lang="en-US" dirty="0"/>
              <a:t>These are some of the libraries that can be used to prepare and clean the data:</a:t>
            </a:r>
          </a:p>
          <a:p>
            <a:pPr lvl="2"/>
            <a:r>
              <a:rPr lang="en-US" sz="2800" dirty="0"/>
              <a:t>Pandas</a:t>
            </a:r>
          </a:p>
          <a:p>
            <a:pPr lvl="2"/>
            <a:r>
              <a:rPr lang="en-US" sz="2800" dirty="0" err="1"/>
              <a:t>Numpy</a:t>
            </a:r>
            <a:endParaRPr lang="en-US" sz="2800" dirty="0"/>
          </a:p>
          <a:p>
            <a:pPr lvl="2"/>
            <a:r>
              <a:rPr lang="en-US" sz="2800" dirty="0"/>
              <a:t>Matplotlib</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Prepare and Clean Data</a:t>
            </a:r>
          </a:p>
        </p:txBody>
      </p:sp>
    </p:spTree>
    <p:extLst>
      <p:ext uri="{BB962C8B-B14F-4D97-AF65-F5344CB8AC3E}">
        <p14:creationId xmlns:p14="http://schemas.microsoft.com/office/powerpoint/2010/main" val="4647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933384"/>
          </a:xfrm>
        </p:spPr>
        <p:txBody>
          <a:bodyPr/>
          <a:lstStyle/>
          <a:p>
            <a:r>
              <a:rPr lang="en-US" dirty="0"/>
              <a:t>Sample transformation functions:</a:t>
            </a:r>
          </a:p>
          <a:p>
            <a:pPr lvl="1"/>
            <a:r>
              <a:rPr lang="fr-FR" dirty="0"/>
              <a:t>drop</a:t>
            </a:r>
          </a:p>
          <a:p>
            <a:pPr lvl="1"/>
            <a:r>
              <a:rPr lang="fr-FR" dirty="0" err="1"/>
              <a:t>dropna</a:t>
            </a:r>
            <a:endParaRPr lang="fr-FR" dirty="0"/>
          </a:p>
          <a:p>
            <a:pPr lvl="1"/>
            <a:r>
              <a:rPr lang="fr-FR" dirty="0" err="1"/>
              <a:t>rename</a:t>
            </a:r>
            <a:endParaRPr lang="fr-FR" dirty="0"/>
          </a:p>
          <a:p>
            <a:pPr lvl="1"/>
            <a:r>
              <a:rPr lang="fr-FR" dirty="0" err="1"/>
              <a:t>concat</a:t>
            </a:r>
            <a:endParaRPr lang="fr-FR" dirty="0"/>
          </a:p>
          <a:p>
            <a:pPr lvl="1"/>
            <a:r>
              <a:rPr lang="fr-FR" dirty="0"/>
              <a:t>transpose</a:t>
            </a:r>
          </a:p>
          <a:p>
            <a:pPr lvl="1"/>
            <a:r>
              <a:rPr lang="fr-FR" dirty="0"/>
              <a:t>replace</a:t>
            </a:r>
          </a:p>
          <a:p>
            <a:pPr lvl="1"/>
            <a:r>
              <a:rPr lang="fr-FR" dirty="0" err="1"/>
              <a:t>fillna</a:t>
            </a:r>
            <a:endParaRPr lang="fr-FR" dirty="0"/>
          </a:p>
          <a:p>
            <a:pPr lvl="1"/>
            <a:r>
              <a:rPr lang="fr-FR" dirty="0" err="1"/>
              <a:t>sum</a:t>
            </a:r>
            <a:r>
              <a:rPr lang="fr-FR" dirty="0"/>
              <a:t> </a:t>
            </a:r>
            <a:r>
              <a:rPr lang="en-US" dirty="0"/>
              <a:t>and others…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Prepare and Clean Data</a:t>
            </a:r>
            <a:r>
              <a:rPr lang="en-US" sz="2000">
                <a:solidFill>
                  <a:srgbClr val="0078D7"/>
                </a:solidFill>
              </a:rPr>
              <a:t>  </a:t>
            </a:r>
            <a:r>
              <a:rPr lang="en-US">
                <a:solidFill>
                  <a:srgbClr val="0078D7"/>
                </a:solidFill>
              </a:rPr>
              <a:t>(continued)</a:t>
            </a:r>
          </a:p>
        </p:txBody>
      </p:sp>
    </p:spTree>
    <p:extLst>
      <p:ext uri="{BB962C8B-B14F-4D97-AF65-F5344CB8AC3E}">
        <p14:creationId xmlns:p14="http://schemas.microsoft.com/office/powerpoint/2010/main" val="37888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363662"/>
            <a:ext cx="11884833" cy="5355312"/>
          </a:xfrm>
        </p:spPr>
        <p:txBody>
          <a:bodyPr/>
          <a:lstStyle/>
          <a:p>
            <a:r>
              <a:rPr lang="en-US"/>
              <a:t>Open and run the saved dataflow.</a:t>
            </a:r>
          </a:p>
          <a:p>
            <a:r>
              <a:rPr lang="en-US"/>
              <a:t>Specify features and the label.</a:t>
            </a:r>
          </a:p>
          <a:p>
            <a:pPr marL="342900" lvl="1" indent="0">
              <a:buNone/>
            </a:pPr>
            <a:r>
              <a:rPr lang="en-US"/>
              <a:t>Can use </a:t>
            </a:r>
            <a:r>
              <a:rPr lang="en-US" err="1"/>
              <a:t>keep_column</a:t>
            </a:r>
            <a:r>
              <a:rPr lang="en-US"/>
              <a:t> method.</a:t>
            </a:r>
          </a:p>
          <a:p>
            <a:r>
              <a:rPr lang="en-US"/>
              <a:t>Split data between train and test datasets:</a:t>
            </a:r>
          </a:p>
          <a:p>
            <a:pPr marL="342900" lvl="1" indent="0">
              <a:buNone/>
            </a:pPr>
            <a:r>
              <a:rPr lang="en-US"/>
              <a:t>Load the </a:t>
            </a:r>
            <a:r>
              <a:rPr lang="en-US" err="1"/>
              <a:t>train_test_split</a:t>
            </a:r>
            <a:r>
              <a:rPr lang="en-US"/>
              <a:t> package:</a:t>
            </a:r>
          </a:p>
          <a:p>
            <a:pPr marL="0" indent="0">
              <a:buNone/>
            </a:pPr>
            <a:r>
              <a:rPr lang="en-US"/>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sklearn.model_selection</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train_test_split</a:t>
            </a:r>
            <a:endParaRPr lang="en-US"/>
          </a:p>
          <a:p>
            <a:r>
              <a:rPr lang="en-US"/>
              <a:t>Choose between:</a:t>
            </a:r>
          </a:p>
          <a:p>
            <a:pPr lvl="1"/>
            <a:r>
              <a:rPr lang="en-US"/>
              <a:t>Automated Machine Learning</a:t>
            </a:r>
          </a:p>
          <a:p>
            <a:pPr lvl="1"/>
            <a:r>
              <a:rPr lang="en-US"/>
              <a:t>Algorithm of your choice</a:t>
            </a: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a:t>
            </a:r>
            <a:endParaRPr lang="en-US" sz="2000">
              <a:solidFill>
                <a:srgbClr val="0078D7"/>
              </a:solidFill>
            </a:endParaRPr>
          </a:p>
        </p:txBody>
      </p:sp>
    </p:spTree>
    <p:extLst>
      <p:ext uri="{BB962C8B-B14F-4D97-AF65-F5344CB8AC3E}">
        <p14:creationId xmlns:p14="http://schemas.microsoft.com/office/powerpoint/2010/main" val="3548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8"/>
            <a:ext cx="11884833" cy="4008983"/>
          </a:xfrm>
        </p:spPr>
        <p:txBody>
          <a:bodyPr/>
          <a:lstStyle/>
          <a:p>
            <a:r>
              <a:rPr lang="en-US"/>
              <a:t>Automated Machine Learning:</a:t>
            </a:r>
          </a:p>
          <a:p>
            <a:pPr lvl="1"/>
            <a:r>
              <a:rPr lang="en-US"/>
              <a:t>Also known as Automated ML and </a:t>
            </a:r>
            <a:r>
              <a:rPr lang="en-US" err="1"/>
              <a:t>AutoML</a:t>
            </a:r>
            <a:endParaRPr lang="en-US"/>
          </a:p>
          <a:p>
            <a:pPr lvl="1"/>
            <a:r>
              <a:rPr lang="en-US"/>
              <a:t>Automates iterative task of model development</a:t>
            </a:r>
          </a:p>
          <a:p>
            <a:pPr lvl="2"/>
            <a:r>
              <a:rPr lang="en-US"/>
              <a:t>Model selection</a:t>
            </a:r>
          </a:p>
          <a:p>
            <a:pPr lvl="2"/>
            <a:r>
              <a:rPr lang="en-US"/>
              <a:t>Hyperparameter tuning</a:t>
            </a:r>
          </a:p>
          <a:p>
            <a:r>
              <a:rPr lang="en-US"/>
              <a:t>Use Automated Machine Learning for</a:t>
            </a:r>
          </a:p>
          <a:p>
            <a:pPr lvl="1"/>
            <a:r>
              <a:rPr lang="en-US"/>
              <a:t>Classification</a:t>
            </a:r>
          </a:p>
          <a:p>
            <a:pPr lvl="1"/>
            <a:r>
              <a:rPr lang="en-US"/>
              <a:t>Regression</a:t>
            </a:r>
          </a:p>
          <a:p>
            <a:pPr lvl="1"/>
            <a:r>
              <a:rPr lang="en-US"/>
              <a:t>Time series forecasting</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endParaRPr lang="en-US" sz="2000">
              <a:solidFill>
                <a:srgbClr val="0078D7"/>
              </a:solidFill>
            </a:endParaRPr>
          </a:p>
        </p:txBody>
      </p:sp>
    </p:spTree>
    <p:extLst>
      <p:ext uri="{BB962C8B-B14F-4D97-AF65-F5344CB8AC3E}">
        <p14:creationId xmlns:p14="http://schemas.microsoft.com/office/powerpoint/2010/main" val="26947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8"/>
            <a:ext cx="11884833" cy="4271939"/>
          </a:xfrm>
        </p:spPr>
        <p:txBody>
          <a:bodyPr/>
          <a:lstStyle/>
          <a:p>
            <a:r>
              <a:rPr lang="en-US"/>
              <a:t>Options for using Automated Machine Learning in Azure</a:t>
            </a:r>
          </a:p>
          <a:p>
            <a:pPr lvl="1"/>
            <a:r>
              <a:rPr lang="en-US"/>
              <a:t>Azure Machine Learning Python SDK</a:t>
            </a:r>
          </a:p>
          <a:p>
            <a:pPr lvl="2"/>
            <a:r>
              <a:rPr lang="en-US"/>
              <a:t>For users with programming experience</a:t>
            </a:r>
          </a:p>
          <a:p>
            <a:pPr lvl="2"/>
            <a:r>
              <a:rPr lang="en-US"/>
              <a:t>Can use local machine or remote compute cluster</a:t>
            </a:r>
          </a:p>
          <a:p>
            <a:pPr lvl="2"/>
            <a:r>
              <a:rPr lang="en-US"/>
              <a:t>Training dataset can be on the local machine or in the cloud</a:t>
            </a:r>
          </a:p>
          <a:p>
            <a:pPr lvl="2"/>
            <a:r>
              <a:rPr lang="en-US"/>
              <a:t>Data can be read into Pandas Data Frame or Azure ML Tabular Dataset</a:t>
            </a:r>
          </a:p>
          <a:p>
            <a:pPr lvl="1"/>
            <a:r>
              <a:rPr lang="en-US"/>
              <a:t>Azure Machine Learning studio</a:t>
            </a:r>
          </a:p>
          <a:p>
            <a:pPr lvl="2"/>
            <a:r>
              <a:rPr lang="en-US"/>
              <a:t>For users with limited or no programming experience</a:t>
            </a:r>
          </a:p>
          <a:p>
            <a:pPr lvl="2"/>
            <a:r>
              <a:rPr lang="en-US"/>
              <a:t>Requires using a compute cluster</a:t>
            </a:r>
          </a:p>
          <a:p>
            <a:pPr lvl="2"/>
            <a:r>
              <a:rPr lang="en-US"/>
              <a:t>Requires using a pre-registered training dataset</a:t>
            </a:r>
          </a:p>
          <a:p>
            <a:pPr lvl="1"/>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r>
              <a:rPr lang="en-US" sz="16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382298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4639" y="1516062"/>
            <a:ext cx="11884833" cy="3797963"/>
          </a:xfrm>
        </p:spPr>
        <p:txBody>
          <a:bodyPr/>
          <a:lstStyle/>
          <a:p>
            <a:r>
              <a:rPr lang="en-US"/>
              <a:t>Automated Machine Learning Parameters</a:t>
            </a:r>
          </a:p>
          <a:p>
            <a:pPr lvl="1"/>
            <a:r>
              <a:rPr lang="en-US"/>
              <a:t>Set metrics to use</a:t>
            </a:r>
          </a:p>
          <a:p>
            <a:pPr lvl="1"/>
            <a:r>
              <a:rPr lang="en-US"/>
              <a:t>Specify algorithms to block</a:t>
            </a:r>
          </a:p>
          <a:p>
            <a:pPr lvl="1"/>
            <a:r>
              <a:rPr lang="en-US"/>
              <a:t>Set exit criterion – metric threshold, training duration</a:t>
            </a:r>
          </a:p>
          <a:p>
            <a:pPr lvl="1"/>
            <a:r>
              <a:rPr lang="en-US"/>
              <a:t>Select cross validation type and number of cross validations</a:t>
            </a:r>
          </a:p>
          <a:p>
            <a:pPr lvl="1"/>
            <a:r>
              <a:rPr lang="en-US"/>
              <a:t>Set maximum number of concurrent iterations</a:t>
            </a:r>
          </a:p>
          <a:p>
            <a:pPr lvl="1"/>
            <a:r>
              <a:rPr lang="en-US"/>
              <a:t>Featurization – enabled, disabled or customized</a:t>
            </a:r>
          </a:p>
          <a:p>
            <a:pPr lvl="2"/>
            <a:r>
              <a:rPr lang="en-US"/>
              <a:t>Scaling and normalization techniques - applied by default</a:t>
            </a:r>
          </a:p>
          <a:p>
            <a:pPr lvl="2"/>
            <a:r>
              <a:rPr lang="en-US"/>
              <a:t>Feature Engineering – generate more features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r>
              <a:rPr lang="en-US" sz="16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15866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4639" y="1516062"/>
            <a:ext cx="11884833" cy="3527119"/>
          </a:xfrm>
        </p:spPr>
        <p:txBody>
          <a:bodyPr/>
          <a:lstStyle/>
          <a:p>
            <a:r>
              <a:rPr lang="en-US"/>
              <a:t>Automatic Featurization Techniques</a:t>
            </a:r>
          </a:p>
          <a:p>
            <a:pPr lvl="1"/>
            <a:r>
              <a:rPr lang="en-US"/>
              <a:t>Generate more features – aka feature engineering</a:t>
            </a:r>
          </a:p>
          <a:p>
            <a:pPr lvl="1"/>
            <a:r>
              <a:rPr lang="en-US"/>
              <a:t>Impute missing values</a:t>
            </a:r>
          </a:p>
          <a:p>
            <a:pPr lvl="1"/>
            <a:r>
              <a:rPr lang="en-US"/>
              <a:t>Transform – numeric to categorical</a:t>
            </a:r>
          </a:p>
          <a:p>
            <a:pPr lvl="1"/>
            <a:r>
              <a:rPr lang="en-US"/>
              <a:t>Encode – one-hot encoding and one-hot hash encoding</a:t>
            </a:r>
          </a:p>
          <a:p>
            <a:pPr lvl="1"/>
            <a:r>
              <a:rPr lang="en-US"/>
              <a:t>Drop features that have high cardinality or no variance</a:t>
            </a:r>
          </a:p>
          <a:p>
            <a:pPr lvl="1"/>
            <a:r>
              <a:rPr lang="en-US"/>
              <a:t>Cluster distance</a:t>
            </a:r>
          </a:p>
          <a:p>
            <a:pPr lvl="1"/>
            <a:r>
              <a:rPr lang="en-US"/>
              <a:t>Word embeddings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r>
              <a:rPr lang="en-US" sz="16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369992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4639" y="1516062"/>
            <a:ext cx="11884833" cy="4271939"/>
          </a:xfrm>
        </p:spPr>
        <p:txBody>
          <a:bodyPr/>
          <a:lstStyle/>
          <a:p>
            <a:r>
              <a:rPr lang="en-US"/>
              <a:t>Steps to use Automated Machine Learning:</a:t>
            </a:r>
          </a:p>
          <a:p>
            <a:pPr lvl="1"/>
            <a:r>
              <a:rPr lang="en-US"/>
              <a:t>Determine problem type</a:t>
            </a:r>
          </a:p>
          <a:p>
            <a:pPr lvl="2"/>
            <a:r>
              <a:rPr lang="en-US"/>
              <a:t>Classification, Regression, Time Series forecasting</a:t>
            </a:r>
          </a:p>
          <a:p>
            <a:pPr lvl="1"/>
            <a:r>
              <a:rPr lang="en-US"/>
              <a:t>Decide between using Python SDK or the studio web experience</a:t>
            </a:r>
          </a:p>
          <a:p>
            <a:pPr lvl="1"/>
            <a:r>
              <a:rPr lang="en-US"/>
              <a:t>Determine the source and format of training data</a:t>
            </a:r>
          </a:p>
          <a:p>
            <a:pPr lvl="1"/>
            <a:r>
              <a:rPr lang="en-US"/>
              <a:t>Configure compute target for model training</a:t>
            </a:r>
          </a:p>
          <a:p>
            <a:pPr lvl="2"/>
            <a:r>
              <a:rPr lang="en-US"/>
              <a:t>Local computer, Azure ML Computes, Azure Databricks, remote VMs</a:t>
            </a:r>
          </a:p>
          <a:p>
            <a:pPr lvl="1"/>
            <a:r>
              <a:rPr lang="en-US"/>
              <a:t>Configure </a:t>
            </a:r>
            <a:r>
              <a:rPr lang="en-US" err="1"/>
              <a:t>AutoML</a:t>
            </a:r>
            <a:r>
              <a:rPr lang="en-US"/>
              <a:t> parameters</a:t>
            </a:r>
          </a:p>
          <a:p>
            <a:pPr lvl="1"/>
            <a:r>
              <a:rPr lang="en-US"/>
              <a:t>Submit the run</a:t>
            </a:r>
          </a:p>
          <a:p>
            <a:pPr lvl="1"/>
            <a:r>
              <a:rPr lang="en-US"/>
              <a:t>Examine the outcome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r>
              <a:rPr lang="en-US" sz="16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351448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p:txBody>
          <a:bodyPr/>
          <a:lstStyle/>
          <a:p>
            <a:r>
              <a:rPr lang="en-US"/>
              <a:t>Module Overview</a:t>
            </a:r>
          </a:p>
        </p:txBody>
      </p:sp>
      <p:grpSp>
        <p:nvGrpSpPr>
          <p:cNvPr id="9" name="Group 8">
            <a:extLst>
              <a:ext uri="{FF2B5EF4-FFF2-40B4-BE49-F238E27FC236}">
                <a16:creationId xmlns:a16="http://schemas.microsoft.com/office/drawing/2014/main" id="{CACDBFC6-B101-4BDC-9BEA-69B8A63632F5}"/>
              </a:ext>
            </a:extLst>
          </p:cNvPr>
          <p:cNvGrpSpPr/>
          <p:nvPr/>
        </p:nvGrpSpPr>
        <p:grpSpPr>
          <a:xfrm>
            <a:off x="2484437" y="1668462"/>
            <a:ext cx="2363491" cy="3248624"/>
            <a:chOff x="2251650" y="1870457"/>
            <a:chExt cx="2363491" cy="3248624"/>
          </a:xfrm>
        </p:grpSpPr>
        <p:sp>
          <p:nvSpPr>
            <p:cNvPr id="10" name="Trapezoid 9">
              <a:extLst>
                <a:ext uri="{FF2B5EF4-FFF2-40B4-BE49-F238E27FC236}">
                  <a16:creationId xmlns:a16="http://schemas.microsoft.com/office/drawing/2014/main" id="{2607AC05-10A0-45E0-9A1F-99759C72323C}"/>
                </a:ext>
              </a:extLst>
            </p:cNvPr>
            <p:cNvSpPr/>
            <p:nvPr/>
          </p:nvSpPr>
          <p:spPr bwMode="auto">
            <a:xfrm>
              <a:off x="2252104" y="3676773"/>
              <a:ext cx="2363037" cy="838090"/>
            </a:xfrm>
            <a:prstGeom prst="trapezoid">
              <a:avLst>
                <a:gd name="adj" fmla="val 105559"/>
              </a:avLst>
            </a:prstGeom>
            <a:gradFill flip="none" rotWithShape="1">
              <a:gsLst>
                <a:gs pos="0">
                  <a:schemeClr val="accent1"/>
                </a:gs>
                <a:gs pos="100000">
                  <a:schemeClr val="bg1"/>
                </a:gs>
                <a:gs pos="85000">
                  <a:schemeClr val="bg1">
                    <a:lumMod val="95000"/>
                  </a:schemeClr>
                </a:gs>
              </a:gsLst>
              <a:lin ang="5400000" scaled="1"/>
              <a:tileRect/>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11" name="Oval 10">
              <a:extLst>
                <a:ext uri="{FF2B5EF4-FFF2-40B4-BE49-F238E27FC236}">
                  <a16:creationId xmlns:a16="http://schemas.microsoft.com/office/drawing/2014/main" id="{CB81AFA4-5BA8-4E9D-AB4F-5AF366B9AD47}"/>
                </a:ext>
              </a:extLst>
            </p:cNvPr>
            <p:cNvSpPr/>
            <p:nvPr/>
          </p:nvSpPr>
          <p:spPr bwMode="auto">
            <a:xfrm>
              <a:off x="2315108" y="1870457"/>
              <a:ext cx="2285352" cy="2285352"/>
            </a:xfrm>
            <a:prstGeom prst="ellipse">
              <a:avLst/>
            </a:prstGeom>
            <a:solidFill>
              <a:schemeClr val="bg1"/>
            </a:solidFill>
            <a:ln w="127000">
              <a:solidFill>
                <a:schemeClr val="tx2">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12" name="Oval 11">
              <a:extLst>
                <a:ext uri="{FF2B5EF4-FFF2-40B4-BE49-F238E27FC236}">
                  <a16:creationId xmlns:a16="http://schemas.microsoft.com/office/drawing/2014/main" id="{509BDF5B-9CB9-477C-95DE-449207EC827C}"/>
                </a:ext>
              </a:extLst>
            </p:cNvPr>
            <p:cNvSpPr/>
            <p:nvPr/>
          </p:nvSpPr>
          <p:spPr bwMode="auto">
            <a:xfrm>
              <a:off x="2447696" y="2002277"/>
              <a:ext cx="2040493" cy="2040493"/>
            </a:xfrm>
            <a:prstGeom prst="ellipse">
              <a:avLst/>
            </a:prstGeom>
            <a:solidFill>
              <a:schemeClr val="tx2">
                <a:lumMod val="75000"/>
                <a:lumOff val="25000"/>
              </a:schemeClr>
            </a:solidFill>
            <a:ln>
              <a:solidFill>
                <a:schemeClr val="tx2">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32114" fontAlgn="base">
                <a:spcBef>
                  <a:spcPct val="0"/>
                </a:spcBef>
                <a:spcAft>
                  <a:spcPct val="0"/>
                </a:spcAft>
                <a:defRPr/>
              </a:pPr>
              <a:r>
                <a:rPr lang="en-US" sz="2000"/>
                <a:t>Lesson 5</a:t>
              </a:r>
              <a:endParaRPr lang="en-US" sz="2000" spc="-140">
                <a:solidFill>
                  <a:srgbClr val="FFFFFF"/>
                </a:solidFill>
                <a:latin typeface="Segoe UI"/>
              </a:endParaRPr>
            </a:p>
          </p:txBody>
        </p:sp>
        <p:sp>
          <p:nvSpPr>
            <p:cNvPr id="13" name="Text Placeholder 2">
              <a:extLst>
                <a:ext uri="{FF2B5EF4-FFF2-40B4-BE49-F238E27FC236}">
                  <a16:creationId xmlns:a16="http://schemas.microsoft.com/office/drawing/2014/main" id="{7BC8D97B-966F-4E63-B6B0-4587221C5797}"/>
                </a:ext>
              </a:extLst>
            </p:cNvPr>
            <p:cNvSpPr txBox="1">
              <a:spLocks/>
            </p:cNvSpPr>
            <p:nvPr/>
          </p:nvSpPr>
          <p:spPr>
            <a:xfrm>
              <a:off x="2251650" y="4602043"/>
              <a:ext cx="2363037" cy="517038"/>
            </a:xfrm>
            <a:prstGeom prst="rect">
              <a:avLst/>
            </a:prstGeom>
            <a:ln>
              <a:solidFill>
                <a:schemeClr val="bg1"/>
              </a:solidFill>
            </a:ln>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400" dirty="0" err="1"/>
                <a:t>MLOps</a:t>
              </a:r>
              <a:endParaRPr lang="en-US" sz="2400" dirty="0">
                <a:solidFill>
                  <a:srgbClr val="505050"/>
                </a:solidFill>
                <a:latin typeface="Segoe UI Light"/>
              </a:endParaRPr>
            </a:p>
          </p:txBody>
        </p:sp>
      </p:grpSp>
      <p:grpSp>
        <p:nvGrpSpPr>
          <p:cNvPr id="23" name="Group 22">
            <a:extLst>
              <a:ext uri="{FF2B5EF4-FFF2-40B4-BE49-F238E27FC236}">
                <a16:creationId xmlns:a16="http://schemas.microsoft.com/office/drawing/2014/main" id="{2AF47E63-4F82-4E53-9659-E3CE46FAC2D4}"/>
              </a:ext>
            </a:extLst>
          </p:cNvPr>
          <p:cNvGrpSpPr/>
          <p:nvPr/>
        </p:nvGrpSpPr>
        <p:grpSpPr>
          <a:xfrm>
            <a:off x="7540937" y="1652641"/>
            <a:ext cx="2425153" cy="3334479"/>
            <a:chOff x="386183" y="2049462"/>
            <a:chExt cx="2363038" cy="3261641"/>
          </a:xfrm>
        </p:grpSpPr>
        <p:sp>
          <p:nvSpPr>
            <p:cNvPr id="24" name="Trapezoid 23">
              <a:extLst>
                <a:ext uri="{FF2B5EF4-FFF2-40B4-BE49-F238E27FC236}">
                  <a16:creationId xmlns:a16="http://schemas.microsoft.com/office/drawing/2014/main" id="{FD7A708F-6CCC-4924-951B-5EA8B92541D6}"/>
                </a:ext>
              </a:extLst>
            </p:cNvPr>
            <p:cNvSpPr/>
            <p:nvPr/>
          </p:nvSpPr>
          <p:spPr bwMode="auto">
            <a:xfrm>
              <a:off x="386184" y="3855778"/>
              <a:ext cx="2363037" cy="838090"/>
            </a:xfrm>
            <a:prstGeom prst="trapezoid">
              <a:avLst>
                <a:gd name="adj" fmla="val 105559"/>
              </a:avLst>
            </a:prstGeom>
            <a:gradFill flip="none" rotWithShape="1">
              <a:gsLst>
                <a:gs pos="0">
                  <a:schemeClr val="accent1">
                    <a:lumMod val="50000"/>
                  </a:schemeClr>
                </a:gs>
                <a:gs pos="100000">
                  <a:schemeClr val="bg1"/>
                </a:gs>
                <a:gs pos="85000">
                  <a:schemeClr val="bg1">
                    <a:lumMod val="95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b="1">
                <a:solidFill>
                  <a:srgbClr val="FFFFFF"/>
                </a:solidFill>
                <a:latin typeface="Segoe UI Light"/>
                <a:ea typeface="Segoe UI" pitchFamily="34" charset="0"/>
                <a:cs typeface="Segoe UI" pitchFamily="34" charset="0"/>
              </a:endParaRPr>
            </a:p>
          </p:txBody>
        </p:sp>
        <p:sp>
          <p:nvSpPr>
            <p:cNvPr id="25" name="Oval 24">
              <a:extLst>
                <a:ext uri="{FF2B5EF4-FFF2-40B4-BE49-F238E27FC236}">
                  <a16:creationId xmlns:a16="http://schemas.microsoft.com/office/drawing/2014/main" id="{ED033FC1-09CB-4A6C-8F84-C1E64ACA19DE}"/>
                </a:ext>
              </a:extLst>
            </p:cNvPr>
            <p:cNvSpPr/>
            <p:nvPr/>
          </p:nvSpPr>
          <p:spPr bwMode="auto">
            <a:xfrm>
              <a:off x="444076" y="2049462"/>
              <a:ext cx="2285352" cy="2285352"/>
            </a:xfrm>
            <a:prstGeom prst="ellipse">
              <a:avLst/>
            </a:prstGeom>
            <a:solidFill>
              <a:schemeClr val="bg1"/>
            </a:solidFill>
            <a:ln w="127000">
              <a:solidFill>
                <a:schemeClr val="accent4">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2000">
                <a:gradFill>
                  <a:gsLst>
                    <a:gs pos="5417">
                      <a:srgbClr val="000000"/>
                    </a:gs>
                    <a:gs pos="100000">
                      <a:srgbClr val="000000"/>
                    </a:gs>
                  </a:gsLst>
                  <a:lin ang="5400000" scaled="0"/>
                </a:gradFill>
                <a:latin typeface="Segoe UI"/>
              </a:endParaRPr>
            </a:p>
          </p:txBody>
        </p:sp>
        <p:sp>
          <p:nvSpPr>
            <p:cNvPr id="26" name="Oval 25">
              <a:extLst>
                <a:ext uri="{FF2B5EF4-FFF2-40B4-BE49-F238E27FC236}">
                  <a16:creationId xmlns:a16="http://schemas.microsoft.com/office/drawing/2014/main" id="{B75375FA-8BDA-4270-801A-1B21680B9DC6}"/>
                </a:ext>
              </a:extLst>
            </p:cNvPr>
            <p:cNvSpPr/>
            <p:nvPr/>
          </p:nvSpPr>
          <p:spPr bwMode="auto">
            <a:xfrm>
              <a:off x="566506" y="2171122"/>
              <a:ext cx="2040493" cy="2040493"/>
            </a:xfrm>
            <a:prstGeom prst="ellipse">
              <a:avLst/>
            </a:prstGeom>
            <a:solidFill>
              <a:schemeClr val="accent4">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r>
                <a:rPr lang="en-US" sz="2000"/>
                <a:t>Lesson 6</a:t>
              </a:r>
              <a:endParaRPr lang="en-US" sz="2000">
                <a:solidFill>
                  <a:srgbClr val="FFFFFF"/>
                </a:solidFill>
                <a:latin typeface="Segoe UI"/>
              </a:endParaRPr>
            </a:p>
          </p:txBody>
        </p:sp>
        <p:sp>
          <p:nvSpPr>
            <p:cNvPr id="27" name="Text Placeholder 2">
              <a:extLst>
                <a:ext uri="{FF2B5EF4-FFF2-40B4-BE49-F238E27FC236}">
                  <a16:creationId xmlns:a16="http://schemas.microsoft.com/office/drawing/2014/main" id="{8F0BFF22-34D0-4E4E-952E-EDF4F861F80D}"/>
                </a:ext>
              </a:extLst>
            </p:cNvPr>
            <p:cNvSpPr txBox="1">
              <a:spLocks/>
            </p:cNvSpPr>
            <p:nvPr/>
          </p:nvSpPr>
          <p:spPr>
            <a:xfrm>
              <a:off x="386183" y="4778264"/>
              <a:ext cx="2363037" cy="532839"/>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921" kern="1200" spc="0" baseline="0">
                  <a:gradFill>
                    <a:gsLst>
                      <a:gs pos="1250">
                        <a:schemeClr val="tx2"/>
                      </a:gs>
                      <a:gs pos="99000">
                        <a:schemeClr val="tx2"/>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97"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48193"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defTabSz="914192">
                <a:defRPr/>
              </a:pPr>
              <a:r>
                <a:rPr lang="en-US" sz="2600" dirty="0"/>
                <a:t>Responsible AI</a:t>
              </a:r>
              <a:endParaRPr lang="en-US" sz="2600" dirty="0">
                <a:solidFill>
                  <a:srgbClr val="505050"/>
                </a:solidFill>
              </a:endParaRPr>
            </a:p>
          </p:txBody>
        </p:sp>
      </p:grpSp>
    </p:spTree>
    <p:extLst>
      <p:ext uri="{BB962C8B-B14F-4D97-AF65-F5344CB8AC3E}">
        <p14:creationId xmlns:p14="http://schemas.microsoft.com/office/powerpoint/2010/main" val="2853451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4639" y="1516062"/>
            <a:ext cx="11884833" cy="5041380"/>
          </a:xfrm>
        </p:spPr>
        <p:txBody>
          <a:bodyPr/>
          <a:lstStyle/>
          <a:p>
            <a:r>
              <a:rPr lang="en-US"/>
              <a:t>Configure experiment parameters in Python</a:t>
            </a:r>
          </a:p>
          <a:p>
            <a:pPr lvl="1"/>
            <a:r>
              <a:rPr lang="en-US"/>
              <a:t>Use </a:t>
            </a:r>
            <a:r>
              <a:rPr lang="en-US" err="1"/>
              <a:t>AutoMLConfig</a:t>
            </a:r>
            <a:r>
              <a:rPr lang="en-US"/>
              <a:t> class</a:t>
            </a:r>
          </a:p>
          <a:p>
            <a:pPr lvl="1"/>
            <a:r>
              <a:rPr lang="en-US"/>
              <a:t>Import from </a:t>
            </a:r>
            <a:r>
              <a:rPr lang="en-US" err="1"/>
              <a:t>azureml.train.automl</a:t>
            </a:r>
            <a:endParaRPr lang="en-US"/>
          </a:p>
          <a:p>
            <a:pPr lvl="1"/>
            <a:r>
              <a:rPr lang="en-US"/>
              <a:t>Sample options:</a:t>
            </a:r>
          </a:p>
          <a:p>
            <a:pPr lvl="2"/>
            <a:r>
              <a:rPr lang="en-US"/>
              <a:t>task = ‘classification’ | ‘regression’ | ‘forecasting’</a:t>
            </a:r>
          </a:p>
          <a:p>
            <a:pPr lvl="2"/>
            <a:r>
              <a:rPr lang="en-US" err="1"/>
              <a:t>training_data</a:t>
            </a:r>
            <a:r>
              <a:rPr lang="en-US"/>
              <a:t> = &lt;training data&gt;</a:t>
            </a:r>
          </a:p>
          <a:p>
            <a:pPr lvl="2"/>
            <a:r>
              <a:rPr lang="en-US" err="1"/>
              <a:t>primary_metric</a:t>
            </a:r>
            <a:r>
              <a:rPr lang="en-US"/>
              <a:t> = ‘</a:t>
            </a:r>
            <a:r>
              <a:rPr lang="en-US" err="1"/>
              <a:t>AUC_weighted</a:t>
            </a:r>
            <a:r>
              <a:rPr lang="en-US"/>
              <a:t>’</a:t>
            </a:r>
          </a:p>
          <a:p>
            <a:pPr lvl="2"/>
            <a:r>
              <a:rPr lang="en-US" err="1"/>
              <a:t>label_column_name</a:t>
            </a:r>
            <a:r>
              <a:rPr lang="en-US"/>
              <a:t> = ‘&lt;label column name&gt;’</a:t>
            </a:r>
          </a:p>
          <a:p>
            <a:pPr lvl="2"/>
            <a:r>
              <a:rPr lang="en-US" err="1"/>
              <a:t>n_cross_validations</a:t>
            </a:r>
            <a:r>
              <a:rPr lang="en-US"/>
              <a:t> = &lt;number of cross validations&gt;</a:t>
            </a:r>
          </a:p>
          <a:p>
            <a:pPr lvl="2"/>
            <a:r>
              <a:rPr lang="en-US" err="1"/>
              <a:t>time_series_settings</a:t>
            </a:r>
            <a:r>
              <a:rPr lang="en-US"/>
              <a:t> = {													</a:t>
            </a:r>
            <a:r>
              <a:rPr lang="en-US" err="1"/>
              <a:t>time_column_name</a:t>
            </a:r>
            <a:r>
              <a:rPr lang="en-US"/>
              <a:t> = &lt;time column name&gt;,							</a:t>
            </a:r>
            <a:r>
              <a:rPr lang="en-US" err="1"/>
              <a:t>forecast_horizon</a:t>
            </a:r>
            <a:r>
              <a:rPr lang="en-US"/>
              <a:t> = &lt;# test periods&gt;,								</a:t>
            </a:r>
            <a:r>
              <a:rPr lang="en-US" err="1"/>
              <a:t>time_series_id_column_names</a:t>
            </a:r>
            <a:r>
              <a:rPr lang="en-US"/>
              <a:t> = &lt;time series ID column names&gt;				       }</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Automated Machine Learning</a:t>
            </a:r>
            <a:r>
              <a:rPr lang="en-US" sz="16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247365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5049267"/>
          </a:xfrm>
        </p:spPr>
        <p:txBody>
          <a:bodyPr/>
          <a:lstStyle/>
          <a:p>
            <a:r>
              <a:rPr lang="en-US"/>
              <a:t>Choose appropriate algorithm:</a:t>
            </a:r>
          </a:p>
          <a:p>
            <a:pPr lvl="1"/>
            <a:r>
              <a:rPr lang="en-US"/>
              <a:t>Regression</a:t>
            </a:r>
          </a:p>
          <a:p>
            <a:pPr lvl="1"/>
            <a:r>
              <a:rPr lang="en-US"/>
              <a:t>Classification</a:t>
            </a:r>
          </a:p>
          <a:p>
            <a:pPr lvl="1"/>
            <a:r>
              <a:rPr lang="en-US"/>
              <a:t>etc.</a:t>
            </a:r>
          </a:p>
          <a:p>
            <a:r>
              <a:rPr lang="en-US"/>
              <a:t>Connect to workspace</a:t>
            </a:r>
          </a:p>
          <a:p>
            <a:r>
              <a:rPr lang="en-US"/>
              <a:t>Import the appropriate training package depending on the algorithm:</a:t>
            </a:r>
          </a:p>
          <a:p>
            <a:pPr marL="0" indent="0">
              <a:buNone/>
            </a:pPr>
            <a:r>
              <a:rPr lang="en-US"/>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sklearn.linear_model</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ElasticNet</a:t>
            </a:r>
            <a:endParaRPr lang="en-US" sz="2400">
              <a:solidFill>
                <a:srgbClr val="000000"/>
              </a:solidFill>
              <a:latin typeface="Courier New" panose="02070309020205020404" pitchFamily="49" charset="0"/>
            </a:endParaRPr>
          </a:p>
          <a:p>
            <a:pPr marL="0" indent="0">
              <a:buNone/>
            </a:pP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sklearn.linear_model</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LogisticRegression</a:t>
            </a:r>
            <a:endParaRPr lang="en-US" sz="2400">
              <a:solidFill>
                <a:srgbClr val="000000"/>
              </a:solidFill>
              <a:latin typeface="Courier New" panose="02070309020205020404" pitchFamily="49" charset="0"/>
            </a:endParaRPr>
          </a:p>
          <a:p>
            <a:pPr marL="0" indent="0">
              <a:buNone/>
            </a:pPr>
            <a:r>
              <a:rPr lang="en-US" sz="2400">
                <a:solidFill>
                  <a:srgbClr val="0101FD"/>
                </a:solidFill>
                <a:latin typeface="Consolas" panose="020B0609020204030204" pitchFamily="49" charset="0"/>
              </a:rPr>
              <a:t>	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sklearn.tree</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DecisionTreeClassifier</a:t>
            </a:r>
            <a:endParaRPr lang="en-US" sz="24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Traditional Machine Learning</a:t>
            </a:r>
            <a:endParaRPr lang="en-US" sz="2000">
              <a:solidFill>
                <a:srgbClr val="0078D7"/>
              </a:solidFill>
            </a:endParaRPr>
          </a:p>
        </p:txBody>
      </p:sp>
    </p:spTree>
    <p:extLst>
      <p:ext uri="{BB962C8B-B14F-4D97-AF65-F5344CB8AC3E}">
        <p14:creationId xmlns:p14="http://schemas.microsoft.com/office/powerpoint/2010/main" val="65811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875213"/>
          </a:xfrm>
        </p:spPr>
        <p:txBody>
          <a:bodyPr/>
          <a:lstStyle/>
          <a:p>
            <a:r>
              <a:rPr lang="en-US"/>
              <a:t>Optionally define an experiment</a:t>
            </a:r>
          </a:p>
          <a:p>
            <a:pPr lvl="1"/>
            <a:r>
              <a:rPr lang="en-US"/>
              <a:t>Experiment is a collection of individual model runs</a:t>
            </a:r>
          </a:p>
          <a:p>
            <a:pPr lvl="1"/>
            <a:r>
              <a:rPr lang="en-US"/>
              <a:t>Defining and experiment allows you to start logging</a:t>
            </a:r>
          </a:p>
          <a:p>
            <a:pPr marL="342900" lvl="1" indent="0">
              <a:buNone/>
            </a:pPr>
            <a:endParaRPr lang="en-US"/>
          </a:p>
          <a:p>
            <a:pPr marL="342900" lvl="1" indent="0">
              <a:buNone/>
            </a:pPr>
            <a:r>
              <a:rPr lang="en-US"/>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azureml.core</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Experiment</a:t>
            </a:r>
          </a:p>
          <a:p>
            <a:pPr marL="342900" lvl="1" indent="0">
              <a:buNone/>
            </a:pPr>
            <a:endParaRPr lang="en-US" sz="2400">
              <a:solidFill>
                <a:srgbClr val="000000"/>
              </a:solidFill>
              <a:latin typeface="Courier New" panose="02070309020205020404" pitchFamily="49" charset="0"/>
            </a:endParaRPr>
          </a:p>
          <a:p>
            <a:pPr marL="342900" lvl="1" indent="0">
              <a:buNone/>
            </a:pPr>
            <a:r>
              <a:rPr lang="en-US">
                <a:solidFill>
                  <a:srgbClr val="000000"/>
                </a:solidFill>
                <a:latin typeface="Courier New" panose="02070309020205020404" pitchFamily="49" charset="0"/>
              </a:rPr>
              <a:t>	experiment = Experiment(workspace = &lt;</a:t>
            </a:r>
            <a:r>
              <a:rPr lang="en-US" err="1">
                <a:solidFill>
                  <a:srgbClr val="000000"/>
                </a:solidFill>
                <a:latin typeface="Courier New" panose="02070309020205020404" pitchFamily="49" charset="0"/>
              </a:rPr>
              <a:t>workspace_name</a:t>
            </a:r>
            <a:r>
              <a:rPr lang="en-US">
                <a:solidFill>
                  <a:srgbClr val="000000"/>
                </a:solidFill>
                <a:latin typeface="Courier New" panose="02070309020205020404" pitchFamily="49" charset="0"/>
              </a:rPr>
              <a:t>&gt;,</a:t>
            </a:r>
          </a:p>
          <a:p>
            <a:pPr marL="342900" lvl="1" indent="0">
              <a:buNone/>
            </a:pPr>
            <a:r>
              <a:rPr lang="en-US">
                <a:solidFill>
                  <a:srgbClr val="000000"/>
                </a:solidFill>
                <a:latin typeface="Courier New" panose="02070309020205020404" pitchFamily="49" charset="0"/>
              </a:rPr>
              <a:t>						name = “&lt;</a:t>
            </a:r>
            <a:r>
              <a:rPr lang="en-US" err="1">
                <a:solidFill>
                  <a:srgbClr val="000000"/>
                </a:solidFill>
                <a:latin typeface="Courier New" panose="02070309020205020404" pitchFamily="49" charset="0"/>
              </a:rPr>
              <a:t>experiment_name</a:t>
            </a:r>
            <a:r>
              <a:rPr lang="en-US">
                <a:solidFill>
                  <a:srgbClr val="000000"/>
                </a:solidFill>
                <a:latin typeface="Courier New" panose="02070309020205020404" pitchFamily="49" charset="0"/>
              </a:rPr>
              <a:t>&gt;”)</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Traditional Machine Learning </a:t>
            </a:r>
            <a:r>
              <a:rPr lang="en-US" sz="2800">
                <a:solidFill>
                  <a:srgbClr val="0078D7"/>
                </a:solidFill>
              </a:rPr>
              <a:t>(Cont’d.)</a:t>
            </a:r>
          </a:p>
        </p:txBody>
      </p:sp>
    </p:spTree>
    <p:extLst>
      <p:ext uri="{BB962C8B-B14F-4D97-AF65-F5344CB8AC3E}">
        <p14:creationId xmlns:p14="http://schemas.microsoft.com/office/powerpoint/2010/main" val="22865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5332413"/>
          </a:xfrm>
        </p:spPr>
        <p:txBody>
          <a:bodyPr/>
          <a:lstStyle/>
          <a:p>
            <a:r>
              <a:rPr lang="en-US"/>
              <a:t>Split data between train and test datasets</a:t>
            </a:r>
          </a:p>
          <a:p>
            <a:r>
              <a:rPr lang="en-US"/>
              <a:t>Specify inputs (X) and output (Y) for each dataset</a:t>
            </a:r>
          </a:p>
          <a:p>
            <a:pPr marL="0" indent="0">
              <a:buNone/>
            </a:pPr>
            <a:r>
              <a:rPr lang="en-US" sz="2400">
                <a:solidFill>
                  <a:srgbClr val="0101FD"/>
                </a:solidFill>
                <a:latin typeface="Consolas" panose="020B0609020204030204" pitchFamily="49" charset="0"/>
              </a:rPr>
              <a:t>	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sklearn.model_selection</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train_test_split</a:t>
            </a:r>
            <a:endParaRPr lang="en-US" sz="2400">
              <a:solidFill>
                <a:srgbClr val="000000"/>
              </a:solidFill>
              <a:latin typeface="Courier New" panose="02070309020205020404" pitchFamily="49" charset="0"/>
            </a:endParaRPr>
          </a:p>
          <a:p>
            <a:pPr marL="0" indent="0">
              <a:buNone/>
            </a:pP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X_train</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X_test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Y_train</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Y_test</a:t>
            </a:r>
            <a:r>
              <a:rPr lang="en-US" sz="2400">
                <a:solidFill>
                  <a:srgbClr val="000000"/>
                </a:solidFill>
                <a:latin typeface="Courier New" panose="02070309020205020404" pitchFamily="49" charset="0"/>
              </a:rPr>
              <a:t> = </a:t>
            </a:r>
          </a:p>
          <a:p>
            <a:pPr marL="0" indent="0">
              <a:buNone/>
            </a:pP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model_selection.train_test_split</a:t>
            </a:r>
            <a:r>
              <a:rPr lang="en-US" sz="2400">
                <a:solidFill>
                  <a:srgbClr val="000000"/>
                </a:solidFill>
                <a:latin typeface="Courier New" panose="02070309020205020404" pitchFamily="49" charset="0"/>
              </a:rPr>
              <a:t>(X, Y,…)</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Import the appropriate training package depending on the algorithm:</a:t>
            </a: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from</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sklearn.linear_model</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import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ElasticNet</a:t>
            </a:r>
            <a:endPar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from</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sklearn.linear_model</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import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LogisticRegression</a:t>
            </a:r>
            <a:endPar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	from</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sklearn.tree</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import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DecisionTreeClassifier</a:t>
            </a:r>
            <a:endPar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lang="en-US" sz="2400">
                <a:solidFill>
                  <a:srgbClr val="000000"/>
                </a:solidFill>
                <a:latin typeface="Courier New" panose="02070309020205020404" pitchFamily="49" charset="0"/>
              </a:rPr>
              <a:t>	…</a:t>
            </a:r>
            <a:endParaRPr kumimoji="0" lang="en-US" sz="24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Traditional Machine Learning </a:t>
            </a:r>
            <a:r>
              <a:rPr lang="en-US" sz="2800">
                <a:solidFill>
                  <a:srgbClr val="0078D7"/>
                </a:solidFill>
              </a:rPr>
              <a:t>(Cont’d.)</a:t>
            </a:r>
          </a:p>
        </p:txBody>
      </p:sp>
    </p:spTree>
    <p:extLst>
      <p:ext uri="{BB962C8B-B14F-4D97-AF65-F5344CB8AC3E}">
        <p14:creationId xmlns:p14="http://schemas.microsoft.com/office/powerpoint/2010/main" val="416272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646613"/>
          </a:xfrm>
        </p:spPr>
        <p:txBody>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a:gradFill>
                  <a:gsLst>
                    <a:gs pos="1250">
                      <a:srgbClr val="505050"/>
                    </a:gs>
                    <a:gs pos="100000">
                      <a:srgbClr val="505050"/>
                    </a:gs>
                  </a:gsLst>
                  <a:lin ang="5400000" scaled="0"/>
                </a:gradFill>
                <a:latin typeface="Segoe UI Light"/>
              </a:rPr>
              <a:t>Define model based on the training package</a:t>
            </a:r>
          </a:p>
          <a:p>
            <a:pPr marL="0" indent="0">
              <a:buNone/>
              <a:defRPr/>
            </a:pPr>
            <a:r>
              <a:rPr kumimoji="0" lang="en-US" sz="240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	</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model = </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LogisticRegression</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p>
          <a:p>
            <a:pPr marL="0" indent="0">
              <a:buNone/>
              <a:defRPr/>
            </a:pP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		</a:t>
            </a:r>
            <a:r>
              <a:rPr lang="en-US" sz="2400">
                <a:solidFill>
                  <a:srgbClr val="0101FD"/>
                </a:solidFill>
                <a:latin typeface="Consolas" panose="020B0609020204030204" pitchFamily="49" charset="0"/>
              </a:rPr>
              <a:t>   </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RandomForestClassifier</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random_state</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 = &lt;…&gt;)</a:t>
            </a:r>
          </a:p>
          <a:p>
            <a:pPr marL="0" indent="0">
              <a:buNone/>
              <a:defRPr/>
            </a:pPr>
            <a:r>
              <a:rPr lang="en-US" sz="2400">
                <a:solidFill>
                  <a:srgbClr val="0101FD"/>
                </a:solidFill>
                <a:latin typeface="Consolas" panose="020B0609020204030204" pitchFamily="49" charset="0"/>
              </a:rPr>
              <a:t>		   </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RandomForestRegressor</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random_state</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 = &lt;…&gt;)</a:t>
            </a:r>
          </a:p>
          <a:p>
            <a:pPr marL="0" indent="0">
              <a:buNone/>
              <a:defRPr/>
            </a:pPr>
            <a:r>
              <a:rPr lang="en-US" sz="2400">
                <a:solidFill>
                  <a:srgbClr val="0101FD"/>
                </a:solidFill>
                <a:latin typeface="Consolas" panose="020B0609020204030204" pitchFamily="49" charset="0"/>
              </a:rPr>
              <a:t>		   …</a:t>
            </a:r>
            <a:endPar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r>
              <a:rPr lang="en-US"/>
              <a:t>Train model</a:t>
            </a:r>
          </a:p>
          <a:p>
            <a:pPr lvl="1"/>
            <a:r>
              <a:rPr lang="en-US"/>
              <a:t>Use fit() to train model</a:t>
            </a:r>
          </a:p>
          <a:p>
            <a:pPr marL="342900" lvl="1" indent="0">
              <a:buNone/>
            </a:pPr>
            <a:r>
              <a:rPr lang="en-US"/>
              <a:t>	model.</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fit(</a:t>
            </a:r>
            <a:r>
              <a:rPr lang="en-US" err="1"/>
              <a:t>X_train</a:t>
            </a:r>
            <a:r>
              <a:rPr lang="en-US"/>
              <a:t>, </a:t>
            </a:r>
            <a:r>
              <a:rPr lang="en-US" err="1"/>
              <a:t>Y_train</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endParaRPr lang="en-US"/>
          </a:p>
          <a:p>
            <a:pPr marL="342900" lvl="1" indent="0">
              <a:buNone/>
            </a:pPr>
            <a:r>
              <a:rPr lang="en-US"/>
              <a:t>	</a:t>
            </a:r>
          </a:p>
          <a:p>
            <a:pPr marL="342900" lvl="1" indent="0">
              <a:buNone/>
            </a:pPr>
            <a:r>
              <a:rPr lang="en-US"/>
              <a:t>	    </a:t>
            </a:r>
          </a:p>
          <a:p>
            <a:pPr lvl="2"/>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Train Model: Traditional Machine Learning </a:t>
            </a:r>
            <a:r>
              <a:rPr lang="en-US" sz="2800">
                <a:solidFill>
                  <a:srgbClr val="0078D7"/>
                </a:solidFill>
              </a:rPr>
              <a:t>(Cont’d.)</a:t>
            </a:r>
          </a:p>
        </p:txBody>
      </p:sp>
    </p:spTree>
    <p:extLst>
      <p:ext uri="{BB962C8B-B14F-4D97-AF65-F5344CB8AC3E}">
        <p14:creationId xmlns:p14="http://schemas.microsoft.com/office/powerpoint/2010/main" val="2746133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505604" y="1363662"/>
            <a:ext cx="11810999" cy="3323987"/>
          </a:xfrm>
        </p:spPr>
        <p:txBody>
          <a:bodyPr/>
          <a:lstStyle/>
          <a:p>
            <a:r>
              <a:rPr lang="en-US"/>
              <a:t>Model can be saved to a pickle (.</a:t>
            </a:r>
            <a:r>
              <a:rPr lang="en-US" err="1"/>
              <a:t>pkl</a:t>
            </a:r>
            <a:r>
              <a:rPr lang="en-US"/>
              <a:t>) file</a:t>
            </a:r>
          </a:p>
          <a:p>
            <a:r>
              <a:rPr lang="en-US"/>
              <a:t>Pickle file: </a:t>
            </a:r>
          </a:p>
          <a:p>
            <a:pPr lvl="1"/>
            <a:r>
              <a:rPr lang="en-US"/>
              <a:t>Can be loaded later for predictions</a:t>
            </a:r>
          </a:p>
          <a:p>
            <a:pPr lvl="1"/>
            <a:r>
              <a:rPr lang="en-US"/>
              <a:t>Is the serialized version of the model.</a:t>
            </a:r>
          </a:p>
          <a:p>
            <a:pPr lvl="1"/>
            <a:r>
              <a:rPr lang="en-US"/>
              <a:t>Provides an efficient way to save model and transfer over the network.</a:t>
            </a:r>
          </a:p>
          <a:p>
            <a:pPr lvl="1"/>
            <a:r>
              <a:rPr lang="en-US"/>
              <a:t>Can be loaded and un-serialized using the load() method.</a:t>
            </a:r>
          </a:p>
          <a:p>
            <a:pPr lvl="1"/>
            <a:r>
              <a:rPr lang="en-US"/>
              <a:t>Can be used to load the model for further actions.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Save Model</a:t>
            </a:r>
            <a:endParaRPr lang="en-US" sz="2000">
              <a:solidFill>
                <a:srgbClr val="0078D7"/>
              </a:solidFill>
            </a:endParaRPr>
          </a:p>
        </p:txBody>
      </p:sp>
    </p:spTree>
    <p:extLst>
      <p:ext uri="{BB962C8B-B14F-4D97-AF65-F5344CB8AC3E}">
        <p14:creationId xmlns:p14="http://schemas.microsoft.com/office/powerpoint/2010/main" val="113133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505604" y="1363662"/>
            <a:ext cx="11810999" cy="4347537"/>
          </a:xfrm>
        </p:spPr>
        <p:txBody>
          <a:bodyPr/>
          <a:lstStyle/>
          <a:p>
            <a:r>
              <a:rPr lang="en-US"/>
              <a:t>Use pickle or </a:t>
            </a:r>
            <a:r>
              <a:rPr lang="en-US" err="1"/>
              <a:t>joblib</a:t>
            </a:r>
            <a:r>
              <a:rPr lang="en-US"/>
              <a:t> libraries to save a model</a:t>
            </a:r>
          </a:p>
          <a:p>
            <a:r>
              <a:rPr lang="en-US"/>
              <a:t>Pickle and </a:t>
            </a:r>
            <a:r>
              <a:rPr lang="en-US" err="1"/>
              <a:t>joblib</a:t>
            </a:r>
            <a:r>
              <a:rPr lang="en-US"/>
              <a:t> serialize Python objects</a:t>
            </a:r>
          </a:p>
          <a:p>
            <a:r>
              <a:rPr lang="en-US" err="1"/>
              <a:t>Joblib</a:t>
            </a:r>
            <a:r>
              <a:rPr lang="en-US"/>
              <a:t> is faster on large </a:t>
            </a:r>
            <a:r>
              <a:rPr lang="en-US" err="1"/>
              <a:t>numpy</a:t>
            </a:r>
            <a:r>
              <a:rPr lang="en-US"/>
              <a:t> arrays</a:t>
            </a:r>
          </a:p>
          <a:p>
            <a:pPr marL="342900" lvl="1" indent="0">
              <a:buNone/>
            </a:pPr>
            <a:endParaRPr lang="en-US"/>
          </a:p>
          <a:p>
            <a:pPr marL="342900" lvl="1" indent="0">
              <a:buNone/>
            </a:pPr>
            <a:r>
              <a:rPr lang="en-US"/>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import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pickle</a:t>
            </a:r>
          </a:p>
          <a:p>
            <a:pPr marL="342900" lvl="1" indent="0">
              <a:buNone/>
            </a:pPr>
            <a:r>
              <a:rPr lang="en-US">
                <a:solidFill>
                  <a:srgbClr val="000000"/>
                </a:solidFill>
                <a:latin typeface="Courier New" panose="02070309020205020404" pitchFamily="49" charset="0"/>
              </a:rPr>
              <a:t>	</a:t>
            </a:r>
            <a:r>
              <a:rPr kumimoji="0" lang="en-US" sz="2400" b="0" i="0" u="none" strike="noStrike" kern="1200" cap="none" spc="0" normalizeH="0" baseline="0" noProof="0" err="1">
                <a:ln>
                  <a:noFill/>
                </a:ln>
                <a:solidFill>
                  <a:srgbClr val="0101FD"/>
                </a:solidFill>
                <a:effectLst/>
                <a:uLnTx/>
                <a:uFillTx/>
                <a:latin typeface="Consolas" panose="020B0609020204030204" pitchFamily="49" charset="0"/>
                <a:ea typeface="+mn-ea"/>
                <a:cs typeface="+mn-cs"/>
              </a:rPr>
              <a:t>pickle.dump</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&lt;</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model_name</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&gt;,&lt;</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path_and_file_name</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&gt;</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endParaRPr lang="en-US"/>
          </a:p>
          <a:p>
            <a:pPr marL="342900" lvl="1" indent="0">
              <a:buNone/>
            </a:pPr>
            <a:endParaRPr lang="en-US"/>
          </a:p>
          <a:p>
            <a:pPr marL="342900" lvl="1" indent="0">
              <a:buNone/>
            </a:pPr>
            <a:r>
              <a:rPr lang="en-US"/>
              <a:t>	</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import</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 </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joblib</a:t>
            </a:r>
            <a:endPar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endParaRPr>
          </a:p>
          <a:p>
            <a:pPr marL="342900" lvl="1" indent="0">
              <a:buNone/>
            </a:pPr>
            <a:r>
              <a:rPr lang="en-US">
                <a:solidFill>
                  <a:srgbClr val="000000"/>
                </a:solidFill>
                <a:latin typeface="Courier New" panose="02070309020205020404" pitchFamily="49" charset="0"/>
              </a:rPr>
              <a:t>	</a:t>
            </a:r>
            <a:r>
              <a:rPr lang="en-US" err="1">
                <a:solidFill>
                  <a:srgbClr val="0101FD"/>
                </a:solidFill>
                <a:latin typeface="Consolas" panose="020B0609020204030204" pitchFamily="49" charset="0"/>
              </a:rPr>
              <a:t>joblib</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.dump(</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&lt;</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model_name</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&gt;,&lt;</a:t>
            </a:r>
            <a:r>
              <a:rPr kumimoji="0" lang="en-US" sz="2400" b="0" i="0" u="none" strike="noStrike" kern="1200" cap="none" spc="0" normalizeH="0" baseline="0" noProof="0" err="1">
                <a:ln>
                  <a:noFill/>
                </a:ln>
                <a:solidFill>
                  <a:srgbClr val="000000"/>
                </a:solidFill>
                <a:effectLst/>
                <a:uLnTx/>
                <a:uFillTx/>
                <a:latin typeface="Courier New" panose="02070309020205020404" pitchFamily="49" charset="0"/>
                <a:ea typeface="+mn-ea"/>
                <a:cs typeface="+mn-cs"/>
              </a:rPr>
              <a:t>path_and_file_name</a:t>
            </a:r>
            <a:r>
              <a:rPr kumimoji="0" lang="en-US" sz="2400" b="0"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&gt;</a:t>
            </a:r>
            <a:r>
              <a:rPr kumimoji="0" lang="en-US" sz="2400" b="0" i="0" u="none" strike="noStrike" kern="1200" cap="none" spc="0" normalizeH="0" baseline="0" noProof="0">
                <a:ln>
                  <a:noFill/>
                </a:ln>
                <a:solidFill>
                  <a:srgbClr val="0101FD"/>
                </a:solidFill>
                <a:effectLst/>
                <a:uLnTx/>
                <a:uFillTx/>
                <a:latin typeface="Consolas" panose="020B0609020204030204" pitchFamily="49" charset="0"/>
                <a:ea typeface="+mn-ea"/>
                <a:cs typeface="+mn-cs"/>
              </a:rPr>
              <a:t>)</a:t>
            </a:r>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Save Model</a:t>
            </a:r>
            <a:r>
              <a:rPr lang="en-US" sz="1800">
                <a:solidFill>
                  <a:srgbClr val="0078D7"/>
                </a:solidFill>
              </a:rPr>
              <a:t>…Cont’d</a:t>
            </a:r>
            <a:endParaRPr lang="en-US" sz="2000">
              <a:solidFill>
                <a:srgbClr val="0078D7"/>
              </a:solidFill>
            </a:endParaRPr>
          </a:p>
        </p:txBody>
      </p:sp>
    </p:spTree>
    <p:extLst>
      <p:ext uri="{BB962C8B-B14F-4D97-AF65-F5344CB8AC3E}">
        <p14:creationId xmlns:p14="http://schemas.microsoft.com/office/powerpoint/2010/main" val="37287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a:t>
            </a:r>
            <a:r>
              <a:rPr lang="en-US" sz="2000">
                <a:solidFill>
                  <a:schemeClr val="bg1"/>
                </a:solidFill>
              </a:rPr>
              <a:t>Science</a:t>
            </a:r>
            <a:r>
              <a:rPr lang="en-US">
                <a:solidFill>
                  <a:schemeClr val="bg1"/>
                </a:solidFill>
              </a:rPr>
              <a:t>?</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505604" y="1363662"/>
            <a:ext cx="11810999" cy="4487382"/>
          </a:xfrm>
        </p:spPr>
        <p:txBody>
          <a:bodyPr/>
          <a:lstStyle/>
          <a:p>
            <a:r>
              <a:rPr lang="en-US" dirty="0"/>
              <a:t>Model registration allows you to store and version the model</a:t>
            </a:r>
          </a:p>
          <a:p>
            <a:r>
              <a:rPr lang="en-US" dirty="0"/>
              <a:t>A registered model can be downloaded and deployed</a:t>
            </a:r>
          </a:p>
          <a:p>
            <a:pPr marL="0" indent="0">
              <a:buNone/>
            </a:pPr>
            <a:endParaRPr lang="en-US" sz="2400" b="0" i="0" dirty="0">
              <a:solidFill>
                <a:srgbClr val="0101FD"/>
              </a:solidFill>
              <a:effectLst/>
              <a:latin typeface="SFMono-Regular"/>
            </a:endParaRPr>
          </a:p>
          <a:p>
            <a:pPr marL="0" indent="0">
              <a:buNone/>
            </a:pPr>
            <a:r>
              <a:rPr lang="en-US" sz="2400" b="0" i="0" dirty="0">
                <a:solidFill>
                  <a:srgbClr val="0101FD"/>
                </a:solidFill>
                <a:effectLst/>
                <a:latin typeface="SFMono-Regular"/>
              </a:rPr>
              <a:t>from</a:t>
            </a:r>
            <a:r>
              <a:rPr lang="en-US" sz="2400" b="0" i="0" dirty="0">
                <a:solidFill>
                  <a:srgbClr val="171717"/>
                </a:solidFill>
                <a:effectLst/>
                <a:latin typeface="SFMono-Regular"/>
              </a:rPr>
              <a:t> </a:t>
            </a:r>
            <a:r>
              <a:rPr lang="en-US" sz="2400" b="0" i="0" dirty="0" err="1">
                <a:solidFill>
                  <a:srgbClr val="171717"/>
                </a:solidFill>
                <a:effectLst/>
                <a:latin typeface="SFMono-Regular"/>
              </a:rPr>
              <a:t>azureml.core.model</a:t>
            </a:r>
            <a:r>
              <a:rPr lang="en-US" sz="2400" b="0" i="0" dirty="0">
                <a:solidFill>
                  <a:srgbClr val="171717"/>
                </a:solidFill>
                <a:effectLst/>
                <a:latin typeface="SFMono-Regular"/>
              </a:rPr>
              <a:t> </a:t>
            </a:r>
            <a:r>
              <a:rPr lang="en-US" sz="2400" b="0" i="0" dirty="0">
                <a:solidFill>
                  <a:srgbClr val="0101FD"/>
                </a:solidFill>
                <a:effectLst/>
                <a:latin typeface="SFMono-Regular"/>
              </a:rPr>
              <a:t>import</a:t>
            </a:r>
            <a:r>
              <a:rPr lang="en-US" sz="2400" b="0" i="0" dirty="0">
                <a:solidFill>
                  <a:srgbClr val="171717"/>
                </a:solidFill>
                <a:effectLst/>
                <a:latin typeface="SFMono-Regular"/>
              </a:rPr>
              <a:t> Model </a:t>
            </a:r>
          </a:p>
          <a:p>
            <a:pPr marL="0" indent="0">
              <a:buNone/>
            </a:pPr>
            <a:endParaRPr lang="en-US" sz="2400" b="0" i="0" dirty="0">
              <a:solidFill>
                <a:srgbClr val="171717"/>
              </a:solidFill>
              <a:effectLst/>
              <a:latin typeface="SFMono-Regular"/>
            </a:endParaRPr>
          </a:p>
          <a:p>
            <a:pPr marL="0" indent="0">
              <a:buNone/>
            </a:pPr>
            <a:r>
              <a:rPr lang="en-US" sz="2400" b="0" i="0" dirty="0">
                <a:solidFill>
                  <a:srgbClr val="171717"/>
                </a:solidFill>
                <a:effectLst/>
                <a:latin typeface="SFMono-Regular"/>
              </a:rPr>
              <a:t>model = </a:t>
            </a:r>
            <a:r>
              <a:rPr lang="en-US" sz="2400" b="0" i="0" dirty="0" err="1">
                <a:solidFill>
                  <a:srgbClr val="171717"/>
                </a:solidFill>
                <a:effectLst/>
                <a:latin typeface="SFMono-Regular"/>
              </a:rPr>
              <a:t>Model.register</a:t>
            </a:r>
            <a:r>
              <a:rPr lang="en-US" sz="2400" b="0" i="0" dirty="0">
                <a:solidFill>
                  <a:srgbClr val="171717"/>
                </a:solidFill>
                <a:effectLst/>
                <a:latin typeface="SFMono-Regular"/>
              </a:rPr>
              <a:t>(</a:t>
            </a:r>
            <a:r>
              <a:rPr lang="en-US" sz="2400" b="0" i="0" dirty="0" err="1">
                <a:solidFill>
                  <a:srgbClr val="171717"/>
                </a:solidFill>
                <a:effectLst/>
                <a:latin typeface="SFMono-Regular"/>
              </a:rPr>
              <a:t>model_path</a:t>
            </a:r>
            <a:r>
              <a:rPr lang="en-US" sz="2400" b="0" i="0" dirty="0">
                <a:solidFill>
                  <a:srgbClr val="171717"/>
                </a:solidFill>
                <a:effectLst/>
                <a:latin typeface="SFMono-Regular"/>
              </a:rPr>
              <a:t>=</a:t>
            </a:r>
            <a:r>
              <a:rPr lang="en-US" sz="2400" b="0" i="0" dirty="0">
                <a:solidFill>
                  <a:srgbClr val="A31515"/>
                </a:solidFill>
                <a:effectLst/>
                <a:latin typeface="SFMono-Regular"/>
              </a:rPr>
              <a:t>“&lt;</a:t>
            </a:r>
            <a:r>
              <a:rPr lang="en-US" sz="2400" b="0" i="0" dirty="0" err="1">
                <a:solidFill>
                  <a:srgbClr val="A31515"/>
                </a:solidFill>
                <a:effectLst/>
                <a:latin typeface="SFMono-Regular"/>
              </a:rPr>
              <a:t>pkl_file_name</a:t>
            </a:r>
            <a:r>
              <a:rPr lang="en-US" sz="2400" b="0" i="0" dirty="0">
                <a:solidFill>
                  <a:srgbClr val="A31515"/>
                </a:solidFill>
                <a:effectLst/>
                <a:latin typeface="SFMono-Regular"/>
              </a:rPr>
              <a:t>&gt;"</a:t>
            </a:r>
            <a:r>
              <a:rPr lang="en-US" sz="2400" b="0" i="0" dirty="0">
                <a:solidFill>
                  <a:srgbClr val="171717"/>
                </a:solidFill>
                <a:effectLst/>
                <a:latin typeface="SFMono-Regular"/>
              </a:rPr>
              <a:t>, 						   		   </a:t>
            </a:r>
            <a:r>
              <a:rPr lang="en-US" sz="2400" b="0" i="0" dirty="0" err="1">
                <a:solidFill>
                  <a:srgbClr val="171717"/>
                </a:solidFill>
                <a:effectLst/>
                <a:latin typeface="SFMono-Regular"/>
              </a:rPr>
              <a:t>model_name</a:t>
            </a:r>
            <a:r>
              <a:rPr lang="en-US" sz="2400" b="0" i="0" dirty="0">
                <a:solidFill>
                  <a:srgbClr val="171717"/>
                </a:solidFill>
                <a:effectLst/>
                <a:latin typeface="SFMono-Regular"/>
              </a:rPr>
              <a:t>=</a:t>
            </a:r>
            <a:r>
              <a:rPr lang="en-US" sz="2400" b="0" i="0" dirty="0">
                <a:solidFill>
                  <a:srgbClr val="A31515"/>
                </a:solidFill>
                <a:effectLst/>
                <a:latin typeface="SFMono-Regular"/>
              </a:rPr>
              <a:t>“&lt;</a:t>
            </a:r>
            <a:r>
              <a:rPr lang="en-US" sz="2400" b="0" i="0" dirty="0" err="1">
                <a:solidFill>
                  <a:srgbClr val="A31515"/>
                </a:solidFill>
                <a:effectLst/>
                <a:latin typeface="SFMono-Regular"/>
              </a:rPr>
              <a:t>model_name</a:t>
            </a:r>
            <a:r>
              <a:rPr lang="en-US" sz="2400" b="0" i="0" dirty="0">
                <a:solidFill>
                  <a:srgbClr val="A31515"/>
                </a:solidFill>
                <a:effectLst/>
                <a:latin typeface="SFMono-Regular"/>
              </a:rPr>
              <a:t>&gt;"</a:t>
            </a:r>
            <a:r>
              <a:rPr lang="en-US" sz="2400" b="0" i="0" dirty="0">
                <a:solidFill>
                  <a:srgbClr val="171717"/>
                </a:solidFill>
                <a:effectLst/>
                <a:latin typeface="SFMono-Regular"/>
              </a:rPr>
              <a:t>, </a:t>
            </a:r>
          </a:p>
          <a:p>
            <a:pPr marL="0" indent="0">
              <a:buNone/>
            </a:pPr>
            <a:r>
              <a:rPr lang="en-US" sz="2400" b="0" i="0" dirty="0">
                <a:solidFill>
                  <a:srgbClr val="171717"/>
                </a:solidFill>
                <a:effectLst/>
                <a:latin typeface="SFMono-Regular"/>
              </a:rPr>
              <a:t>			   description=</a:t>
            </a:r>
            <a:r>
              <a:rPr lang="en-US" sz="2400" b="0" i="0" dirty="0">
                <a:solidFill>
                  <a:srgbClr val="A31515"/>
                </a:solidFill>
                <a:effectLst/>
                <a:latin typeface="SFMono-Regular"/>
              </a:rPr>
              <a:t>“&lt;</a:t>
            </a:r>
            <a:r>
              <a:rPr lang="en-US" sz="2400" b="0" i="0" dirty="0" err="1">
                <a:solidFill>
                  <a:srgbClr val="A31515"/>
                </a:solidFill>
                <a:effectLst/>
                <a:latin typeface="SFMono-Regular"/>
              </a:rPr>
              <a:t>optional_description</a:t>
            </a:r>
            <a:r>
              <a:rPr lang="en-US" sz="2400" b="0" i="0" dirty="0">
                <a:solidFill>
                  <a:srgbClr val="A31515"/>
                </a:solidFill>
                <a:effectLst/>
                <a:latin typeface="SFMono-Regular"/>
              </a:rPr>
              <a:t>&gt;"</a:t>
            </a:r>
            <a:r>
              <a:rPr lang="en-US" sz="2400" b="0" i="0" dirty="0">
                <a:solidFill>
                  <a:srgbClr val="171717"/>
                </a:solidFill>
                <a:effectLst/>
                <a:latin typeface="SFMono-Regular"/>
              </a:rPr>
              <a:t>, 					   		   workspace= &lt;</a:t>
            </a:r>
            <a:r>
              <a:rPr lang="en-US" sz="2400" b="0" i="0" dirty="0" err="1">
                <a:solidFill>
                  <a:srgbClr val="171717"/>
                </a:solidFill>
                <a:effectLst/>
                <a:latin typeface="SFMono-Regular"/>
              </a:rPr>
              <a:t>workspace_name</a:t>
            </a:r>
            <a:r>
              <a:rPr lang="en-US" sz="2400" b="0" i="0" dirty="0">
                <a:solidFill>
                  <a:srgbClr val="171717"/>
                </a:solidFill>
                <a:effectLst/>
                <a:latin typeface="SFMono-Regular"/>
              </a:rPr>
              <a:t>&gt;)</a:t>
            </a:r>
            <a:endParaRPr lang="en-US" sz="2400" dirty="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Register Model</a:t>
            </a:r>
            <a:endParaRPr lang="en-US" sz="2000">
              <a:solidFill>
                <a:srgbClr val="0078D7"/>
              </a:solidFill>
            </a:endParaRPr>
          </a:p>
        </p:txBody>
      </p:sp>
    </p:spTree>
    <p:extLst>
      <p:ext uri="{BB962C8B-B14F-4D97-AF65-F5344CB8AC3E}">
        <p14:creationId xmlns:p14="http://schemas.microsoft.com/office/powerpoint/2010/main" val="820930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2400144"/>
          </a:xfrm>
        </p:spPr>
        <p:txBody>
          <a:bodyPr/>
          <a:lstStyle/>
          <a:p>
            <a:r>
              <a:rPr lang="en-US" sz="3999"/>
              <a:t>Demonstration: </a:t>
            </a:r>
            <a:r>
              <a:rPr lang="en-US" sz="3999">
                <a:solidFill>
                  <a:schemeClr val="accent3"/>
                </a:solidFill>
              </a:rPr>
              <a:t>Create Azure Machine Learning Compute and Train a Model</a:t>
            </a:r>
          </a:p>
        </p:txBody>
      </p:sp>
      <p:sp>
        <p:nvSpPr>
          <p:cNvPr id="7" name="Title 1"/>
          <p:cNvSpPr txBox="1">
            <a:spLocks/>
          </p:cNvSpPr>
          <p:nvPr/>
        </p:nvSpPr>
        <p:spPr>
          <a:xfrm>
            <a:off x="228994" y="3268695"/>
            <a:ext cx="5485621" cy="168004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Import data, create Azure Machine Learning compute and train a model</a:t>
            </a:r>
          </a:p>
        </p:txBody>
      </p:sp>
    </p:spTree>
    <p:extLst>
      <p:ext uri="{BB962C8B-B14F-4D97-AF65-F5344CB8AC3E}">
        <p14:creationId xmlns:p14="http://schemas.microsoft.com/office/powerpoint/2010/main" val="136818212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846275"/>
          </a:xfrm>
        </p:spPr>
        <p:txBody>
          <a:bodyPr/>
          <a:lstStyle/>
          <a:p>
            <a:r>
              <a:rPr lang="en-US" sz="3999"/>
              <a:t>Demonstration: </a:t>
            </a:r>
            <a:r>
              <a:rPr lang="en-US" sz="3999">
                <a:solidFill>
                  <a:schemeClr val="accent3"/>
                </a:solidFill>
              </a:rPr>
              <a:t>Use </a:t>
            </a:r>
            <a:r>
              <a:rPr lang="en-US" sz="3999" err="1">
                <a:solidFill>
                  <a:schemeClr val="accent3"/>
                </a:solidFill>
              </a:rPr>
              <a:t>AutoML</a:t>
            </a:r>
            <a:r>
              <a:rPr lang="en-US" sz="3999">
                <a:solidFill>
                  <a:schemeClr val="accent3"/>
                </a:solidFill>
              </a:rPr>
              <a:t> in Azure Machine Learning studio</a:t>
            </a:r>
          </a:p>
        </p:txBody>
      </p:sp>
      <p:sp>
        <p:nvSpPr>
          <p:cNvPr id="7" name="Title 1"/>
          <p:cNvSpPr txBox="1">
            <a:spLocks/>
          </p:cNvSpPr>
          <p:nvPr/>
        </p:nvSpPr>
        <p:spPr>
          <a:xfrm>
            <a:off x="228994" y="3268695"/>
            <a:ext cx="5485621" cy="168004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Use Automated Machine Learning to load data and train a model</a:t>
            </a:r>
          </a:p>
        </p:txBody>
      </p:sp>
    </p:spTree>
    <p:extLst>
      <p:ext uri="{BB962C8B-B14F-4D97-AF65-F5344CB8AC3E}">
        <p14:creationId xmlns:p14="http://schemas.microsoft.com/office/powerpoint/2010/main" val="8920539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0" y="0"/>
            <a:ext cx="4694238" cy="699452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a:solidFill>
                  <a:srgbClr val="FFFFFF"/>
                </a:solidFill>
                <a:latin typeface="Segoe UI Body"/>
                <a:cs typeface="Segoe UI Semibold" panose="020B0702040204020203" pitchFamily="34" charset="0"/>
              </a:rPr>
              <a:t>Module 3:</a:t>
            </a:r>
          </a:p>
          <a:p>
            <a:pPr lvl="0"/>
            <a:r>
              <a:rPr kumimoji="0" lang="en-US" sz="2800" b="0" i="0" u="none" strike="noStrike" kern="1200" cap="none" spc="-102" normalizeH="0" baseline="0" noProof="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a:ln w="3175">
                  <a:noFill/>
                </a:ln>
                <a:solidFill>
                  <a:srgbClr val="FFFFFF"/>
                </a:solidFill>
                <a:effectLst/>
                <a:uLnTx/>
                <a:uFillTx/>
                <a:latin typeface="Segoe Light"/>
                <a:ea typeface="+mn-ea"/>
                <a:cs typeface="Segoe UI Semibold" panose="020B0702040204020203" pitchFamily="34" charset="0"/>
              </a:rPr>
              <a:t>LESSON 1: </a:t>
            </a:r>
          </a:p>
          <a:p>
            <a:pPr lvl="0"/>
            <a:r>
              <a:rPr lang="en-US">
                <a:solidFill>
                  <a:schemeClr val="bg1"/>
                </a:solidFill>
              </a:rPr>
              <a:t>Azure Machine Learning Service Fundamentals</a:t>
            </a:r>
            <a:endParaRPr kumimoji="0" lang="en-US" sz="4800" b="0" i="0" u="none" strike="noStrike" kern="1200" cap="none" spc="-102" normalizeH="0" baseline="0" noProof="0">
              <a:ln w="3175">
                <a:noFill/>
              </a:ln>
              <a:solidFill>
                <a:schemeClr val="bg1"/>
              </a:solidFill>
              <a:effectLst/>
              <a:uLnTx/>
              <a:uFillTx/>
              <a:latin typeface="Segoe UI Light"/>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52640"/>
            <a:ext cx="6552469" cy="954107"/>
            <a:chOff x="5075237" y="2552640"/>
            <a:chExt cx="6552469" cy="954107"/>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954107"/>
            </a:xfrm>
            <a:prstGeom prst="rect">
              <a:avLst/>
            </a:prstGeom>
          </p:spPr>
          <p:txBody>
            <a:bodyPr>
              <a:spAutoFit/>
            </a:bodyPr>
            <a:lstStyle/>
            <a:p>
              <a:pPr marL="0" lvl="1"/>
              <a:r>
                <a:rPr lang="en-US" sz="2800">
                  <a:latin typeface="+mj-lt"/>
                </a:rPr>
                <a:t>Describe Azure Machine Learning service.</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75237" y="4435928"/>
            <a:ext cx="6517908" cy="954107"/>
            <a:chOff x="5093824" y="2975177"/>
            <a:chExt cx="6517908" cy="923897"/>
          </a:xfrm>
        </p:grpSpPr>
        <p:sp>
          <p:nvSpPr>
            <p:cNvPr id="21" name="Rectangle 20">
              <a:extLst>
                <a:ext uri="{FF2B5EF4-FFF2-40B4-BE49-F238E27FC236}">
                  <a16:creationId xmlns:a16="http://schemas.microsoft.com/office/drawing/2014/main" id="{4CAA64ED-424A-4D25-AB04-5B5BFD29F087}"/>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652697E6-AEC9-4335-9B8D-A2DBC77AF8C6}"/>
                </a:ext>
              </a:extLst>
            </p:cNvPr>
            <p:cNvSpPr/>
            <p:nvPr/>
          </p:nvSpPr>
          <p:spPr>
            <a:xfrm>
              <a:off x="5420799" y="2975177"/>
              <a:ext cx="6190933" cy="923897"/>
            </a:xfrm>
            <a:prstGeom prst="rect">
              <a:avLst/>
            </a:prstGeom>
          </p:spPr>
          <p:txBody>
            <a:bodyPr wrap="square">
              <a:spAutoFit/>
            </a:bodyPr>
            <a:lstStyle/>
            <a:p>
              <a:r>
                <a:rPr lang="en-US" sz="2800">
                  <a:latin typeface="+mj-lt"/>
                </a:rPr>
                <a:t>Steps to Build, Train and Deploy a Model </a:t>
              </a:r>
            </a:p>
          </p:txBody>
        </p:sp>
      </p:grpSp>
      <p:grpSp>
        <p:nvGrpSpPr>
          <p:cNvPr id="29" name="Group 28">
            <a:extLst>
              <a:ext uri="{FF2B5EF4-FFF2-40B4-BE49-F238E27FC236}">
                <a16:creationId xmlns:a16="http://schemas.microsoft.com/office/drawing/2014/main" id="{8672FB48-DC21-462D-9B77-8E29FAE7B61D}"/>
              </a:ext>
            </a:extLst>
          </p:cNvPr>
          <p:cNvGrpSpPr/>
          <p:nvPr/>
        </p:nvGrpSpPr>
        <p:grpSpPr>
          <a:xfrm>
            <a:off x="5086151" y="3461588"/>
            <a:ext cx="6564995" cy="954107"/>
            <a:chOff x="5078883" y="2689408"/>
            <a:chExt cx="6564995" cy="954107"/>
          </a:xfrm>
        </p:grpSpPr>
        <p:sp>
          <p:nvSpPr>
            <p:cNvPr id="30" name="Rectangle 29">
              <a:extLst>
                <a:ext uri="{FF2B5EF4-FFF2-40B4-BE49-F238E27FC236}">
                  <a16:creationId xmlns:a16="http://schemas.microsoft.com/office/drawing/2014/main" id="{AD4D60A1-D16E-4612-88A7-268CCAD7A1A9}"/>
                </a:ext>
              </a:extLst>
            </p:cNvPr>
            <p:cNvSpPr/>
            <p:nvPr/>
          </p:nvSpPr>
          <p:spPr>
            <a:xfrm>
              <a:off x="5427228" y="2689408"/>
              <a:ext cx="6216650" cy="954107"/>
            </a:xfrm>
            <a:prstGeom prst="rect">
              <a:avLst/>
            </a:prstGeom>
          </p:spPr>
          <p:txBody>
            <a:bodyPr>
              <a:spAutoFit/>
            </a:bodyPr>
            <a:lstStyle/>
            <a:p>
              <a:pPr marL="0" lvl="1"/>
              <a:r>
                <a:rPr lang="en-US" sz="2800">
                  <a:latin typeface="+mj-lt"/>
                </a:rPr>
                <a:t>Describe Azure Machine Learning service features.</a:t>
              </a:r>
            </a:p>
          </p:txBody>
        </p:sp>
        <p:sp>
          <p:nvSpPr>
            <p:cNvPr id="31" name="Rectangle 30">
              <a:extLst>
                <a:ext uri="{FF2B5EF4-FFF2-40B4-BE49-F238E27FC236}">
                  <a16:creationId xmlns:a16="http://schemas.microsoft.com/office/drawing/2014/main" id="{4E069161-0018-41B0-99C1-F186CC4B80AA}"/>
                </a:ext>
              </a:extLst>
            </p:cNvPr>
            <p:cNvSpPr/>
            <p:nvPr/>
          </p:nvSpPr>
          <p:spPr bwMode="auto">
            <a:xfrm>
              <a:off x="5078883" y="286585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4" name="Rectangle 3">
            <a:extLst>
              <a:ext uri="{FF2B5EF4-FFF2-40B4-BE49-F238E27FC236}">
                <a16:creationId xmlns:a16="http://schemas.microsoft.com/office/drawing/2014/main" id="{21F67931-555D-4C7D-B0B3-82B9A0E88C07}"/>
              </a:ext>
            </a:extLst>
          </p:cNvPr>
          <p:cNvSpPr/>
          <p:nvPr/>
        </p:nvSpPr>
        <p:spPr bwMode="auto">
          <a:xfrm rot="16200000">
            <a:off x="-96786" y="2236560"/>
            <a:ext cx="267509" cy="4571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330243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181862"/>
          </a:xfrm>
        </p:spPr>
        <p:txBody>
          <a:bodyPr/>
          <a:lstStyle/>
          <a:p>
            <a:pPr lvl="0"/>
            <a:r>
              <a:rPr lang="en-US"/>
              <a:t>Use SDK to import, clean and prepare data</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228143" y="296862"/>
            <a:ext cx="5486399" cy="738664"/>
          </a:xfrm>
        </p:spPr>
        <p:txBody>
          <a:bodyPr/>
          <a:lstStyle/>
          <a:p>
            <a:r>
              <a:rPr lang="en-US"/>
              <a:t>Lab: Data Preparation</a:t>
            </a:r>
          </a:p>
        </p:txBody>
      </p:sp>
    </p:spTree>
    <p:extLst>
      <p:ext uri="{BB962C8B-B14F-4D97-AF65-F5344CB8AC3E}">
        <p14:creationId xmlns:p14="http://schemas.microsoft.com/office/powerpoint/2010/main" val="300843488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680460"/>
          </a:xfrm>
        </p:spPr>
        <p:txBody>
          <a:bodyPr/>
          <a:lstStyle/>
          <a:p>
            <a:pPr lvl="0"/>
            <a:r>
              <a:rPr lang="en-US"/>
              <a:t>Use Automated Machine Learning to build a regression model</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228143" y="296862"/>
            <a:ext cx="5486399" cy="1846659"/>
          </a:xfrm>
        </p:spPr>
        <p:txBody>
          <a:bodyPr/>
          <a:lstStyle/>
          <a:p>
            <a:r>
              <a:rPr lang="en-US"/>
              <a:t>Lab: Regression Using Automated Machine Learning</a:t>
            </a:r>
          </a:p>
        </p:txBody>
      </p:sp>
    </p:spTree>
    <p:extLst>
      <p:ext uri="{BB962C8B-B14F-4D97-AF65-F5344CB8AC3E}">
        <p14:creationId xmlns:p14="http://schemas.microsoft.com/office/powerpoint/2010/main" val="400996751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181862"/>
          </a:xfrm>
        </p:spPr>
        <p:txBody>
          <a:bodyPr/>
          <a:lstStyle/>
          <a:p>
            <a:pPr lvl="0"/>
            <a:r>
              <a:rPr lang="en-US"/>
              <a:t>Use regression to train and test a model</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37644" y="296862"/>
            <a:ext cx="5486399" cy="1292662"/>
          </a:xfrm>
        </p:spPr>
        <p:txBody>
          <a:bodyPr/>
          <a:lstStyle/>
          <a:p>
            <a:r>
              <a:rPr lang="en-US"/>
              <a:t>Lab: Train and Test a Regression Model</a:t>
            </a:r>
          </a:p>
        </p:txBody>
      </p:sp>
    </p:spTree>
    <p:extLst>
      <p:ext uri="{BB962C8B-B14F-4D97-AF65-F5344CB8AC3E}">
        <p14:creationId xmlns:p14="http://schemas.microsoft.com/office/powerpoint/2010/main" val="8711299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chemeClr val="accent3"/>
                </a:solidFill>
              </a:rPr>
              <a:t>Knowledge Check</a:t>
            </a:r>
            <a:endParaRPr lang="en-AU" sz="3999">
              <a:solidFill>
                <a:schemeClr val="accent3"/>
              </a:solidFill>
              <a:latin typeface="+mj-lt"/>
              <a:cs typeface="Segoe UI" pitchFamily="34" charset="0"/>
            </a:endParaRPr>
          </a:p>
        </p:txBody>
      </p:sp>
      <p:sp>
        <p:nvSpPr>
          <p:cNvPr id="9" name="Text Placeholder 1">
            <a:extLst>
              <a:ext uri="{FF2B5EF4-FFF2-40B4-BE49-F238E27FC236}">
                <a16:creationId xmlns:a16="http://schemas.microsoft.com/office/drawing/2014/main" id="{673692E8-317B-4755-B80E-07DDA925818C}"/>
              </a:ext>
            </a:extLst>
          </p:cNvPr>
          <p:cNvSpPr txBox="1">
            <a:spLocks/>
          </p:cNvSpPr>
          <p:nvPr/>
        </p:nvSpPr>
        <p:spPr>
          <a:xfrm>
            <a:off x="274637" y="1293930"/>
            <a:ext cx="11887200" cy="4418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t>Which aspects of model training are automated by Automated Machine Learning?</a:t>
            </a:r>
          </a:p>
          <a:p>
            <a:pPr>
              <a:defRPr/>
            </a:pPr>
            <a:r>
              <a:rPr lang="en-US"/>
              <a:t>How does </a:t>
            </a:r>
            <a:r>
              <a:rPr lang="en-US" err="1"/>
              <a:t>dataprep.auto_read_file</a:t>
            </a:r>
            <a:r>
              <a:rPr lang="en-US"/>
              <a:t>() import data?</a:t>
            </a:r>
          </a:p>
          <a:p>
            <a:pPr>
              <a:defRPr/>
            </a:pPr>
            <a:r>
              <a:rPr lang="en-US"/>
              <a:t>Which SDK function gives you summary statistics about your data?</a:t>
            </a:r>
          </a:p>
          <a:p>
            <a:pPr>
              <a:defRPr/>
            </a:pPr>
            <a:r>
              <a:rPr lang="en-US"/>
              <a:t>What is a pickle file and what is it used for?</a:t>
            </a:r>
          </a:p>
        </p:txBody>
      </p:sp>
      <p:grpSp>
        <p:nvGrpSpPr>
          <p:cNvPr id="11" name="Group 10">
            <a:extLst>
              <a:ext uri="{FF2B5EF4-FFF2-40B4-BE49-F238E27FC236}">
                <a16:creationId xmlns:a16="http://schemas.microsoft.com/office/drawing/2014/main" id="{35B8E2B7-346B-44CB-A8E8-30BD0BC542E1}"/>
              </a:ext>
            </a:extLst>
          </p:cNvPr>
          <p:cNvGrpSpPr/>
          <p:nvPr/>
        </p:nvGrpSpPr>
        <p:grpSpPr>
          <a:xfrm>
            <a:off x="0" y="6141491"/>
            <a:ext cx="12390437" cy="708571"/>
            <a:chOff x="0" y="6242163"/>
            <a:chExt cx="12436475" cy="752362"/>
          </a:xfrm>
        </p:grpSpPr>
        <p:pic>
          <p:nvPicPr>
            <p:cNvPr id="12" name="Picture 11">
              <a:extLst>
                <a:ext uri="{FF2B5EF4-FFF2-40B4-BE49-F238E27FC236}">
                  <a16:creationId xmlns:a16="http://schemas.microsoft.com/office/drawing/2014/main" id="{7EA5D138-40CA-4E80-A47B-A80617EFCC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13" name="Group 12">
              <a:extLst>
                <a:ext uri="{FF2B5EF4-FFF2-40B4-BE49-F238E27FC236}">
                  <a16:creationId xmlns:a16="http://schemas.microsoft.com/office/drawing/2014/main" id="{D171D7BF-E65A-4B8F-9336-602EF725A782}"/>
                </a:ext>
              </a:extLst>
            </p:cNvPr>
            <p:cNvGrpSpPr/>
            <p:nvPr/>
          </p:nvGrpSpPr>
          <p:grpSpPr>
            <a:xfrm>
              <a:off x="0" y="6242163"/>
              <a:ext cx="10544331" cy="752362"/>
              <a:chOff x="0" y="6242163"/>
              <a:chExt cx="10544331" cy="752362"/>
            </a:xfrm>
          </p:grpSpPr>
          <p:pic>
            <p:nvPicPr>
              <p:cNvPr id="14" name="Picture 13">
                <a:extLst>
                  <a:ext uri="{FF2B5EF4-FFF2-40B4-BE49-F238E27FC236}">
                    <a16:creationId xmlns:a16="http://schemas.microsoft.com/office/drawing/2014/main" id="{C2B13A6D-1722-4204-9B1B-AFC0AF89E2A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15" name="Picture 14">
                <a:extLst>
                  <a:ext uri="{FF2B5EF4-FFF2-40B4-BE49-F238E27FC236}">
                    <a16:creationId xmlns:a16="http://schemas.microsoft.com/office/drawing/2014/main" id="{1A1DA1FD-1009-43FE-B91D-F58CD0C6E5F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6" name="Picture 15">
                <a:extLst>
                  <a:ext uri="{FF2B5EF4-FFF2-40B4-BE49-F238E27FC236}">
                    <a16:creationId xmlns:a16="http://schemas.microsoft.com/office/drawing/2014/main" id="{0D6A51BC-F235-4739-9277-D5093D9B914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7" name="Picture 16">
                <a:extLst>
                  <a:ext uri="{FF2B5EF4-FFF2-40B4-BE49-F238E27FC236}">
                    <a16:creationId xmlns:a16="http://schemas.microsoft.com/office/drawing/2014/main" id="{BE8D1628-283F-4BBF-9F2F-9B98B63412C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8" name="Picture 17">
                <a:extLst>
                  <a:ext uri="{FF2B5EF4-FFF2-40B4-BE49-F238E27FC236}">
                    <a16:creationId xmlns:a16="http://schemas.microsoft.com/office/drawing/2014/main" id="{F6AC7065-404A-485A-9F82-9136E4AA6BA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9" name="Picture 18">
                <a:extLst>
                  <a:ext uri="{FF2B5EF4-FFF2-40B4-BE49-F238E27FC236}">
                    <a16:creationId xmlns:a16="http://schemas.microsoft.com/office/drawing/2014/main" id="{C9C074EE-895C-453F-9110-319E4799AF7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20" name="Picture 19">
                <a:extLst>
                  <a:ext uri="{FF2B5EF4-FFF2-40B4-BE49-F238E27FC236}">
                    <a16:creationId xmlns:a16="http://schemas.microsoft.com/office/drawing/2014/main" id="{7F39A366-5AB4-443F-BACA-44BBB10F0EB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
        <p:nvSpPr>
          <p:cNvPr id="21" name="Rectangle 20">
            <a:extLst>
              <a:ext uri="{FF2B5EF4-FFF2-40B4-BE49-F238E27FC236}">
                <a16:creationId xmlns:a16="http://schemas.microsoft.com/office/drawing/2014/main" id="{39818D5F-659B-4147-97A4-0EF66A8A8EA6}"/>
              </a:ext>
            </a:extLst>
          </p:cNvPr>
          <p:cNvSpPr/>
          <p:nvPr/>
        </p:nvSpPr>
        <p:spPr bwMode="auto">
          <a:xfrm>
            <a:off x="0" y="6806198"/>
            <a:ext cx="12435610" cy="196264"/>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114672147"/>
      </p:ext>
    </p:extLst>
  </p:cSld>
  <p:clrMapOvr>
    <a:masterClrMapping/>
  </p:clrMapOvr>
  <p:transition advTm="102037">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7938" y="-1"/>
            <a:ext cx="4732950" cy="699452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600">
                <a:solidFill>
                  <a:srgbClr val="FFFFFF"/>
                </a:solidFill>
                <a:latin typeface="Segoe UI Body"/>
                <a:cs typeface="Segoe UI Semibold" panose="020B0702040204020203" pitchFamily="34" charset="0"/>
              </a:rPr>
              <a:t>Module 3:</a:t>
            </a:r>
          </a:p>
          <a:p>
            <a:pPr lvl="0"/>
            <a:r>
              <a:rPr kumimoji="0" lang="en-US" sz="2800" b="0" i="0" u="none" strike="noStrike" kern="1200" cap="none" spc="-102" normalizeH="0" baseline="0" noProof="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a:ln w="3175">
                  <a:noFill/>
                </a:ln>
                <a:solidFill>
                  <a:srgbClr val="FFFFFF"/>
                </a:solidFill>
                <a:effectLst/>
                <a:uLnTx/>
                <a:uFillTx/>
                <a:latin typeface="Segoe Light"/>
                <a:ea typeface="+mn-ea"/>
                <a:cs typeface="Segoe UI Semibold" panose="020B0702040204020203" pitchFamily="34" charset="0"/>
              </a:rPr>
              <a:t>LESSON 3: </a:t>
            </a:r>
          </a:p>
          <a:p>
            <a:pPr lvl="0"/>
            <a:r>
              <a:rPr lang="en-US">
                <a:solidFill>
                  <a:schemeClr val="bg1"/>
                </a:solidFill>
              </a:rPr>
              <a:t>Azure Machine Learning Service Model Deployment</a:t>
            </a:r>
            <a:endParaRPr kumimoji="0" lang="en-US" sz="4800" b="0" i="0" u="none" strike="noStrike" kern="1200" cap="none" spc="-102" normalizeH="0" baseline="0" noProof="0">
              <a:ln w="3175">
                <a:noFill/>
              </a:ln>
              <a:solidFill>
                <a:schemeClr val="bg1"/>
              </a:solidFill>
              <a:effectLst/>
              <a:uLnTx/>
              <a:uFillTx/>
              <a:latin typeface="Segoe UI Light"/>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954107"/>
          </a:xfrm>
          <a:prstGeom prst="rect">
            <a:avLst/>
          </a:prstGeom>
        </p:spPr>
        <p:txBody>
          <a:bodyPr wrap="square">
            <a:spAutoFit/>
          </a:bodyPr>
          <a:lstStyle/>
          <a:p>
            <a:r>
              <a:rPr lang="en-US" sz="2800">
                <a:latin typeface="+mj-lt"/>
              </a:rPr>
              <a:t>After completing this lesson, you will be able to use Azure Machine Learning service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552640"/>
            <a:ext cx="6552469" cy="523220"/>
            <a:chOff x="5075237" y="2552640"/>
            <a:chExt cx="6552469" cy="523220"/>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523220"/>
            </a:xfrm>
            <a:prstGeom prst="rect">
              <a:avLst/>
            </a:prstGeom>
          </p:spPr>
          <p:txBody>
            <a:bodyPr>
              <a:spAutoFit/>
            </a:bodyPr>
            <a:lstStyle/>
            <a:p>
              <a:pPr marL="0" lvl="1"/>
              <a:r>
                <a:rPr lang="en-US" sz="2800">
                  <a:latin typeface="+mj-lt"/>
                </a:rPr>
                <a:t>Register model</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1AC9DBE4-DF86-4C55-BA33-23FF2471EDB1}"/>
              </a:ext>
            </a:extLst>
          </p:cNvPr>
          <p:cNvGrpSpPr/>
          <p:nvPr/>
        </p:nvGrpSpPr>
        <p:grpSpPr>
          <a:xfrm>
            <a:off x="5066845" y="3278842"/>
            <a:ext cx="6517908" cy="523220"/>
            <a:chOff x="5093824" y="2975177"/>
            <a:chExt cx="6517908" cy="506653"/>
          </a:xfrm>
        </p:grpSpPr>
        <p:sp>
          <p:nvSpPr>
            <p:cNvPr id="21" name="Rectangle 20">
              <a:extLst>
                <a:ext uri="{FF2B5EF4-FFF2-40B4-BE49-F238E27FC236}">
                  <a16:creationId xmlns:a16="http://schemas.microsoft.com/office/drawing/2014/main" id="{4CAA64ED-424A-4D25-AB04-5B5BFD29F087}"/>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652697E6-AEC9-4335-9B8D-A2DBC77AF8C6}"/>
                </a:ext>
              </a:extLst>
            </p:cNvPr>
            <p:cNvSpPr/>
            <p:nvPr/>
          </p:nvSpPr>
          <p:spPr>
            <a:xfrm>
              <a:off x="5420799" y="2975177"/>
              <a:ext cx="6190933" cy="506653"/>
            </a:xfrm>
            <a:prstGeom prst="rect">
              <a:avLst/>
            </a:prstGeom>
          </p:spPr>
          <p:txBody>
            <a:bodyPr wrap="square">
              <a:spAutoFit/>
            </a:bodyPr>
            <a:lstStyle/>
            <a:p>
              <a:r>
                <a:rPr lang="en-US" sz="2800">
                  <a:latin typeface="+mj-lt"/>
                </a:rPr>
                <a:t>Deploy model</a:t>
              </a:r>
            </a:p>
          </p:txBody>
        </p:sp>
      </p:grpSp>
      <p:grpSp>
        <p:nvGrpSpPr>
          <p:cNvPr id="16" name="Group 15">
            <a:extLst>
              <a:ext uri="{FF2B5EF4-FFF2-40B4-BE49-F238E27FC236}">
                <a16:creationId xmlns:a16="http://schemas.microsoft.com/office/drawing/2014/main" id="{BB5C08E0-791D-45AE-BF61-E51D05B534DF}"/>
              </a:ext>
            </a:extLst>
          </p:cNvPr>
          <p:cNvGrpSpPr/>
          <p:nvPr/>
        </p:nvGrpSpPr>
        <p:grpSpPr>
          <a:xfrm>
            <a:off x="5077515" y="3953761"/>
            <a:ext cx="6507238" cy="523220"/>
            <a:chOff x="5085432" y="2623206"/>
            <a:chExt cx="6507238" cy="506653"/>
          </a:xfrm>
        </p:grpSpPr>
        <p:sp>
          <p:nvSpPr>
            <p:cNvPr id="17" name="Rectangle 16">
              <a:extLst>
                <a:ext uri="{FF2B5EF4-FFF2-40B4-BE49-F238E27FC236}">
                  <a16:creationId xmlns:a16="http://schemas.microsoft.com/office/drawing/2014/main" id="{3789B530-1ED1-40F3-8382-08768B7E10FA}"/>
                </a:ext>
              </a:extLst>
            </p:cNvPr>
            <p:cNvSpPr/>
            <p:nvPr/>
          </p:nvSpPr>
          <p:spPr bwMode="auto">
            <a:xfrm>
              <a:off x="5085432" y="2805754"/>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E44BA674-1276-44E3-9670-2DF532811894}"/>
                </a:ext>
              </a:extLst>
            </p:cNvPr>
            <p:cNvSpPr/>
            <p:nvPr/>
          </p:nvSpPr>
          <p:spPr>
            <a:xfrm>
              <a:off x="5401737" y="2623206"/>
              <a:ext cx="6190933" cy="506653"/>
            </a:xfrm>
            <a:prstGeom prst="rect">
              <a:avLst/>
            </a:prstGeom>
          </p:spPr>
          <p:txBody>
            <a:bodyPr wrap="square">
              <a:spAutoFit/>
            </a:bodyPr>
            <a:lstStyle/>
            <a:p>
              <a:r>
                <a:rPr lang="en-US" sz="2800">
                  <a:latin typeface="+mj-lt"/>
                </a:rPr>
                <a:t>Test deployed model</a:t>
              </a:r>
            </a:p>
          </p:txBody>
        </p:sp>
      </p:grpSp>
      <p:sp>
        <p:nvSpPr>
          <p:cNvPr id="4" name="Rectangle 3">
            <a:extLst>
              <a:ext uri="{FF2B5EF4-FFF2-40B4-BE49-F238E27FC236}">
                <a16:creationId xmlns:a16="http://schemas.microsoft.com/office/drawing/2014/main" id="{F24B4A23-C2B5-4398-B5F0-ACDE2970B969}"/>
              </a:ext>
            </a:extLst>
          </p:cNvPr>
          <p:cNvSpPr/>
          <p:nvPr/>
        </p:nvSpPr>
        <p:spPr bwMode="auto">
          <a:xfrm rot="16200000">
            <a:off x="-102960" y="2312760"/>
            <a:ext cx="267509" cy="4571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a:extLst>
              <a:ext uri="{FF2B5EF4-FFF2-40B4-BE49-F238E27FC236}">
                <a16:creationId xmlns:a16="http://schemas.microsoft.com/office/drawing/2014/main" id="{09A25A1E-FC04-47B8-A430-EC3E2B970AB0}"/>
              </a:ext>
            </a:extLst>
          </p:cNvPr>
          <p:cNvGrpSpPr/>
          <p:nvPr/>
        </p:nvGrpSpPr>
        <p:grpSpPr>
          <a:xfrm>
            <a:off x="5066808" y="4687003"/>
            <a:ext cx="6517908" cy="523220"/>
            <a:chOff x="5093824" y="2975177"/>
            <a:chExt cx="6517908" cy="506653"/>
          </a:xfrm>
        </p:grpSpPr>
        <p:sp>
          <p:nvSpPr>
            <p:cNvPr id="23" name="Rectangle 22">
              <a:extLst>
                <a:ext uri="{FF2B5EF4-FFF2-40B4-BE49-F238E27FC236}">
                  <a16:creationId xmlns:a16="http://schemas.microsoft.com/office/drawing/2014/main" id="{0EF696C0-47AE-43DC-8211-E81AF3F77A30}"/>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3929E-648F-4CBD-9A9E-963D62E78F5C}"/>
                </a:ext>
              </a:extLst>
            </p:cNvPr>
            <p:cNvSpPr/>
            <p:nvPr/>
          </p:nvSpPr>
          <p:spPr>
            <a:xfrm>
              <a:off x="5420799" y="2975177"/>
              <a:ext cx="6190933" cy="506653"/>
            </a:xfrm>
            <a:prstGeom prst="rect">
              <a:avLst/>
            </a:prstGeom>
          </p:spPr>
          <p:txBody>
            <a:bodyPr wrap="square">
              <a:spAutoFit/>
            </a:bodyPr>
            <a:lstStyle/>
            <a:p>
              <a:r>
                <a:rPr lang="en-US" sz="2800">
                  <a:latin typeface="+mj-lt"/>
                </a:rPr>
                <a:t>Monitor Azure Machine Learning</a:t>
              </a:r>
            </a:p>
          </p:txBody>
        </p:sp>
      </p:grpSp>
    </p:spTree>
    <p:extLst>
      <p:ext uri="{BB962C8B-B14F-4D97-AF65-F5344CB8AC3E}">
        <p14:creationId xmlns:p14="http://schemas.microsoft.com/office/powerpoint/2010/main" val="1097470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730252"/>
          </a:xfrm>
        </p:spPr>
        <p:txBody>
          <a:bodyPr/>
          <a:lstStyle/>
          <a:p>
            <a:r>
              <a:rPr lang="en-US"/>
              <a:t>Register model</a:t>
            </a:r>
          </a:p>
          <a:p>
            <a:r>
              <a:rPr lang="en-US"/>
              <a:t>Choose compute target for deployment</a:t>
            </a:r>
          </a:p>
          <a:p>
            <a:r>
              <a:rPr lang="en-US"/>
              <a:t>Create scoring file</a:t>
            </a:r>
          </a:p>
          <a:p>
            <a:r>
              <a:rPr lang="en-US"/>
              <a:t>Create environment configuration file</a:t>
            </a:r>
          </a:p>
          <a:p>
            <a:r>
              <a:rPr lang="en-US"/>
              <a:t>Prepare an inference configuration</a:t>
            </a:r>
          </a:p>
          <a:p>
            <a:r>
              <a:rPr lang="en-US"/>
              <a:t>Deploy the model to the compute target.</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Steps to Deploy a Trained Model</a:t>
            </a:r>
          </a:p>
        </p:txBody>
      </p:sp>
    </p:spTree>
    <p:extLst>
      <p:ext uri="{BB962C8B-B14F-4D97-AF65-F5344CB8AC3E}">
        <p14:creationId xmlns:p14="http://schemas.microsoft.com/office/powerpoint/2010/main" val="19294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5964710"/>
          </a:xfrm>
        </p:spPr>
        <p:txBody>
          <a:bodyPr/>
          <a:lstStyle/>
          <a:p>
            <a:r>
              <a:rPr lang="en-US"/>
              <a:t>Registering a model:</a:t>
            </a:r>
          </a:p>
          <a:p>
            <a:pPr lvl="1"/>
            <a:r>
              <a:rPr lang="en-US"/>
              <a:t>Stores the model in your workspace.</a:t>
            </a:r>
          </a:p>
          <a:p>
            <a:pPr lvl="1"/>
            <a:r>
              <a:rPr lang="en-US"/>
              <a:t>Assigns a version number to the registered model.</a:t>
            </a:r>
          </a:p>
          <a:p>
            <a:pPr lvl="1"/>
            <a:r>
              <a:rPr lang="en-US"/>
              <a:t>Allows you to provide additional metadata tags.</a:t>
            </a:r>
          </a:p>
          <a:p>
            <a:r>
              <a:rPr lang="en-US"/>
              <a:t>Model registry:</a:t>
            </a:r>
          </a:p>
          <a:p>
            <a:pPr lvl="1"/>
            <a:r>
              <a:rPr lang="en-US"/>
              <a:t>Tracks model names and version numbers.</a:t>
            </a:r>
          </a:p>
          <a:p>
            <a:pPr lvl="1"/>
            <a:r>
              <a:rPr lang="en-US"/>
              <a:t>Supports models that can be loaded using Python 3.</a:t>
            </a:r>
          </a:p>
          <a:p>
            <a:pPr lvl="1"/>
            <a:r>
              <a:rPr lang="en-US"/>
              <a:t>Supports models trained in Azure Machine Learning or another service.</a:t>
            </a:r>
          </a:p>
          <a:p>
            <a:r>
              <a:rPr lang="en-US"/>
              <a:t>Required package:</a:t>
            </a:r>
          </a:p>
          <a:p>
            <a:pPr marL="0" indent="0">
              <a:buNone/>
            </a:pPr>
            <a:r>
              <a:rPr lang="en-US"/>
              <a:t>	</a:t>
            </a: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azureml.core.model</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Model</a:t>
            </a:r>
            <a:endParaRPr lang="en-US" sz="2400"/>
          </a:p>
          <a:p>
            <a:endParaRPr lang="en-US"/>
          </a:p>
          <a:p>
            <a:pPr lvl="1"/>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Register Model</a:t>
            </a:r>
          </a:p>
        </p:txBody>
      </p:sp>
    </p:spTree>
    <p:extLst>
      <p:ext uri="{BB962C8B-B14F-4D97-AF65-F5344CB8AC3E}">
        <p14:creationId xmlns:p14="http://schemas.microsoft.com/office/powerpoint/2010/main" val="8251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Choose Deployment Compute Target</a:t>
            </a:r>
          </a:p>
        </p:txBody>
      </p:sp>
      <p:graphicFrame>
        <p:nvGraphicFramePr>
          <p:cNvPr id="6" name="Table 5">
            <a:extLst>
              <a:ext uri="{FF2B5EF4-FFF2-40B4-BE49-F238E27FC236}">
                <a16:creationId xmlns:a16="http://schemas.microsoft.com/office/drawing/2014/main" id="{0379CCB0-E967-4ACB-A247-E0F72C81B53F}"/>
              </a:ext>
            </a:extLst>
          </p:cNvPr>
          <p:cNvGraphicFramePr>
            <a:graphicFrameLocks noGrp="1"/>
          </p:cNvGraphicFramePr>
          <p:nvPr>
            <p:extLst>
              <p:ext uri="{D42A27DB-BD31-4B8C-83A1-F6EECF244321}">
                <p14:modId xmlns:p14="http://schemas.microsoft.com/office/powerpoint/2010/main" val="3776270705"/>
              </p:ext>
            </p:extLst>
          </p:nvPr>
        </p:nvGraphicFramePr>
        <p:xfrm>
          <a:off x="1150937" y="1668462"/>
          <a:ext cx="10134600" cy="4184650"/>
        </p:xfrm>
        <a:graphic>
          <a:graphicData uri="http://schemas.openxmlformats.org/drawingml/2006/table">
            <a:tbl>
              <a:tblPr firstRow="1" bandRow="1">
                <a:tableStyleId>{616DA210-FB5B-4158-B5E0-FEB733F419BA}</a:tableStyleId>
              </a:tblPr>
              <a:tblGrid>
                <a:gridCol w="4305300">
                  <a:extLst>
                    <a:ext uri="{9D8B030D-6E8A-4147-A177-3AD203B41FA5}">
                      <a16:colId xmlns:a16="http://schemas.microsoft.com/office/drawing/2014/main" val="1897735133"/>
                    </a:ext>
                  </a:extLst>
                </a:gridCol>
                <a:gridCol w="5829300">
                  <a:extLst>
                    <a:ext uri="{9D8B030D-6E8A-4147-A177-3AD203B41FA5}">
                      <a16:colId xmlns:a16="http://schemas.microsoft.com/office/drawing/2014/main" val="1393297209"/>
                    </a:ext>
                  </a:extLst>
                </a:gridCol>
              </a:tblGrid>
              <a:tr h="664549">
                <a:tc>
                  <a:txBody>
                    <a:bodyPr/>
                    <a:lstStyle/>
                    <a:p>
                      <a:pPr algn="ctr"/>
                      <a:r>
                        <a:rPr lang="en-US"/>
                        <a:t>Compute Target</a:t>
                      </a:r>
                    </a:p>
                  </a:txBody>
                  <a:tcPr anchor="ctr"/>
                </a:tc>
                <a:tc>
                  <a:txBody>
                    <a:bodyPr/>
                    <a:lstStyle/>
                    <a:p>
                      <a:pPr algn="ctr"/>
                      <a:r>
                        <a:rPr lang="en-US"/>
                        <a:t>When to Use</a:t>
                      </a:r>
                    </a:p>
                  </a:txBody>
                  <a:tcPr anchor="ctr"/>
                </a:tc>
                <a:extLst>
                  <a:ext uri="{0D108BD9-81ED-4DB2-BD59-A6C34878D82A}">
                    <a16:rowId xmlns:a16="http://schemas.microsoft.com/office/drawing/2014/main" val="1538988385"/>
                  </a:ext>
                </a:extLst>
              </a:tr>
              <a:tr h="713888">
                <a:tc>
                  <a:txBody>
                    <a:bodyPr/>
                    <a:lstStyle/>
                    <a:p>
                      <a:pPr algn="l"/>
                      <a:r>
                        <a:rPr lang="en-US"/>
                        <a:t>Azure Kubernetes Service (AKS)</a:t>
                      </a:r>
                    </a:p>
                  </a:txBody>
                  <a:tcPr anchor="ctr"/>
                </a:tc>
                <a:tc>
                  <a:txBody>
                    <a:bodyPr/>
                    <a:lstStyle/>
                    <a:p>
                      <a:pPr algn="l"/>
                      <a:r>
                        <a:rPr lang="en-US"/>
                        <a:t>Real-time High-Scale Production</a:t>
                      </a:r>
                    </a:p>
                  </a:txBody>
                  <a:tcPr anchor="ctr"/>
                </a:tc>
                <a:extLst>
                  <a:ext uri="{0D108BD9-81ED-4DB2-BD59-A6C34878D82A}">
                    <a16:rowId xmlns:a16="http://schemas.microsoft.com/office/drawing/2014/main" val="2996310998"/>
                  </a:ext>
                </a:extLst>
              </a:tr>
              <a:tr h="713888">
                <a:tc>
                  <a:txBody>
                    <a:bodyPr/>
                    <a:lstStyle/>
                    <a:p>
                      <a:pPr algn="l"/>
                      <a:r>
                        <a:rPr lang="en-US"/>
                        <a:t>Azure Machine Learning Compute</a:t>
                      </a:r>
                    </a:p>
                  </a:txBody>
                  <a:tcPr anchor="ctr"/>
                </a:tc>
                <a:tc>
                  <a:txBody>
                    <a:bodyPr/>
                    <a:lstStyle/>
                    <a:p>
                      <a:pPr algn="l"/>
                      <a:r>
                        <a:rPr lang="en-US"/>
                        <a:t>Batch prediction from Azure ML Pipelines</a:t>
                      </a:r>
                    </a:p>
                  </a:txBody>
                  <a:tcPr anchor="ctr"/>
                </a:tc>
                <a:extLst>
                  <a:ext uri="{0D108BD9-81ED-4DB2-BD59-A6C34878D82A}">
                    <a16:rowId xmlns:a16="http://schemas.microsoft.com/office/drawing/2014/main" val="1679124368"/>
                  </a:ext>
                </a:extLst>
              </a:tr>
              <a:tr h="713888">
                <a:tc>
                  <a:txBody>
                    <a:bodyPr/>
                    <a:lstStyle/>
                    <a:p>
                      <a:pPr algn="l"/>
                      <a:r>
                        <a:rPr lang="en-US"/>
                        <a:t>Azure Container Instance (ACI)</a:t>
                      </a:r>
                    </a:p>
                  </a:txBody>
                  <a:tcPr anchor="ctr"/>
                </a:tc>
                <a:tc>
                  <a:txBody>
                    <a:bodyPr/>
                    <a:lstStyle/>
                    <a:p>
                      <a:pPr algn="l"/>
                      <a:r>
                        <a:rPr lang="en-US"/>
                        <a:t>Quick testing</a:t>
                      </a:r>
                    </a:p>
                  </a:txBody>
                  <a:tcPr anchor="ctr"/>
                </a:tc>
                <a:extLst>
                  <a:ext uri="{0D108BD9-81ED-4DB2-BD59-A6C34878D82A}">
                    <a16:rowId xmlns:a16="http://schemas.microsoft.com/office/drawing/2014/main" val="3955599665"/>
                  </a:ext>
                </a:extLst>
              </a:tr>
              <a:tr h="664549">
                <a:tc>
                  <a:txBody>
                    <a:bodyPr/>
                    <a:lstStyle/>
                    <a:p>
                      <a:pPr algn="l"/>
                      <a:r>
                        <a:rPr lang="en-US"/>
                        <a:t>Azure IoT Edge</a:t>
                      </a:r>
                    </a:p>
                  </a:txBody>
                  <a:tcPr anchor="ctr"/>
                </a:tc>
                <a:tc>
                  <a:txBody>
                    <a:bodyPr/>
                    <a:lstStyle/>
                    <a:p>
                      <a:pPr algn="l"/>
                      <a:r>
                        <a:rPr lang="en-US"/>
                        <a:t>IoT (preview)</a:t>
                      </a:r>
                    </a:p>
                  </a:txBody>
                  <a:tcPr anchor="ctr"/>
                </a:tc>
                <a:extLst>
                  <a:ext uri="{0D108BD9-81ED-4DB2-BD59-A6C34878D82A}">
                    <a16:rowId xmlns:a16="http://schemas.microsoft.com/office/drawing/2014/main" val="1492168320"/>
                  </a:ext>
                </a:extLst>
              </a:tr>
              <a:tr h="713888">
                <a:tc>
                  <a:txBody>
                    <a:bodyPr/>
                    <a:lstStyle/>
                    <a:p>
                      <a:pPr algn="l"/>
                      <a:r>
                        <a:rPr lang="en-US"/>
                        <a:t>Field-Programmable Gate Array (FPGA)</a:t>
                      </a:r>
                    </a:p>
                  </a:txBody>
                  <a:tcPr anchor="ctr"/>
                </a:tc>
                <a:tc>
                  <a:txBody>
                    <a:bodyPr/>
                    <a:lstStyle/>
                    <a:p>
                      <a:pPr algn="l"/>
                      <a:r>
                        <a:rPr lang="en-US"/>
                        <a:t>Web (preview)</a:t>
                      </a:r>
                    </a:p>
                  </a:txBody>
                  <a:tcPr anchor="ctr"/>
                </a:tc>
                <a:extLst>
                  <a:ext uri="{0D108BD9-81ED-4DB2-BD59-A6C34878D82A}">
                    <a16:rowId xmlns:a16="http://schemas.microsoft.com/office/drawing/2014/main" val="817314965"/>
                  </a:ext>
                </a:extLst>
              </a:tr>
            </a:tbl>
          </a:graphicData>
        </a:graphic>
      </p:graphicFrame>
    </p:spTree>
    <p:extLst>
      <p:ext uri="{BB962C8B-B14F-4D97-AF65-F5344CB8AC3E}">
        <p14:creationId xmlns:p14="http://schemas.microsoft.com/office/powerpoint/2010/main" val="370350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730252"/>
          </a:xfrm>
        </p:spPr>
        <p:txBody>
          <a:bodyPr/>
          <a:lstStyle/>
          <a:p>
            <a:r>
              <a:rPr lang="en-US"/>
              <a:t>Create scoring file score.py.</a:t>
            </a:r>
          </a:p>
          <a:p>
            <a:r>
              <a:rPr lang="en-US"/>
              <a:t>Includes two functions: </a:t>
            </a:r>
            <a:r>
              <a:rPr lang="en-US" err="1"/>
              <a:t>init</a:t>
            </a:r>
            <a:r>
              <a:rPr lang="en-US"/>
              <a:t>() and run()</a:t>
            </a:r>
          </a:p>
          <a:p>
            <a:r>
              <a:rPr lang="en-US" err="1"/>
              <a:t>init</a:t>
            </a:r>
            <a:r>
              <a:rPr lang="en-US"/>
              <a:t>():</a:t>
            </a:r>
          </a:p>
          <a:p>
            <a:pPr lvl="1"/>
            <a:r>
              <a:rPr lang="en-US"/>
              <a:t>Loads the model into a global object.</a:t>
            </a:r>
          </a:p>
          <a:p>
            <a:pPr lvl="1"/>
            <a:r>
              <a:rPr lang="en-US"/>
              <a:t>Runs only once when the container is started.</a:t>
            </a:r>
          </a:p>
          <a:p>
            <a:r>
              <a:rPr lang="en-US"/>
              <a:t>run(</a:t>
            </a:r>
            <a:r>
              <a:rPr lang="en-US" err="1"/>
              <a:t>input_data</a:t>
            </a:r>
            <a:r>
              <a:rPr lang="en-US"/>
              <a:t>):</a:t>
            </a:r>
          </a:p>
          <a:p>
            <a:pPr marL="342900" lvl="1" indent="0">
              <a:buNone/>
            </a:pPr>
            <a:r>
              <a:rPr lang="en-US"/>
              <a:t>Makes the prediction based on input data.</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Create Scoring File</a:t>
            </a:r>
          </a:p>
        </p:txBody>
      </p:sp>
    </p:spTree>
    <p:extLst>
      <p:ext uri="{BB962C8B-B14F-4D97-AF65-F5344CB8AC3E}">
        <p14:creationId xmlns:p14="http://schemas.microsoft.com/office/powerpoint/2010/main" val="83089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751172"/>
          </a:xfrm>
        </p:spPr>
        <p:txBody>
          <a:bodyPr/>
          <a:lstStyle/>
          <a:p>
            <a:r>
              <a:rPr lang="en-US"/>
              <a:t>Sample code</a:t>
            </a:r>
          </a:p>
          <a:p>
            <a:pPr marL="0" indent="0">
              <a:buNone/>
            </a:pPr>
            <a:endParaRPr lang="en-US" sz="1600">
              <a:solidFill>
                <a:srgbClr val="000000"/>
              </a:solidFill>
              <a:latin typeface="Courier New" panose="02070309020205020404" pitchFamily="49" charset="0"/>
            </a:endParaRPr>
          </a:p>
          <a:p>
            <a:pPr marL="0" indent="0">
              <a:buNone/>
            </a:pPr>
            <a:r>
              <a:rPr lang="en-US" sz="1600">
                <a:solidFill>
                  <a:srgbClr val="000000"/>
                </a:solidFill>
                <a:latin typeface="Courier New" panose="02070309020205020404" pitchFamily="49" charset="0"/>
              </a:rPr>
              <a:t>%%</a:t>
            </a:r>
            <a:r>
              <a:rPr lang="en-US" sz="1600" err="1">
                <a:solidFill>
                  <a:srgbClr val="000000"/>
                </a:solidFill>
                <a:latin typeface="Courier New" panose="02070309020205020404" pitchFamily="49" charset="0"/>
              </a:rPr>
              <a:t>writefile</a:t>
            </a:r>
            <a:r>
              <a:rPr lang="en-US" sz="1600">
                <a:solidFill>
                  <a:srgbClr val="000000"/>
                </a:solidFill>
                <a:latin typeface="Courier New" panose="02070309020205020404" pitchFamily="49" charset="0"/>
              </a:rPr>
              <a:t> score.py </a:t>
            </a:r>
          </a:p>
          <a:p>
            <a:pPr marL="0" indent="0">
              <a:buNone/>
            </a:pPr>
            <a:r>
              <a:rPr lang="en-US" sz="1600">
                <a:solidFill>
                  <a:srgbClr val="0101FD"/>
                </a:solidFill>
                <a:latin typeface="Consolas" panose="020B0609020204030204" pitchFamily="49" charset="0"/>
              </a:rPr>
              <a:t>from</a:t>
            </a: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sklearn.externals</a:t>
            </a:r>
            <a:r>
              <a:rPr lang="en-US" sz="1600">
                <a:solidFill>
                  <a:srgbClr val="000000"/>
                </a:solidFill>
                <a:latin typeface="Courier New" panose="02070309020205020404" pitchFamily="49" charset="0"/>
              </a:rPr>
              <a:t> </a:t>
            </a:r>
            <a:r>
              <a:rPr lang="en-US" sz="1600">
                <a:solidFill>
                  <a:srgbClr val="0101FD"/>
                </a:solidFill>
                <a:latin typeface="Consolas" panose="020B0609020204030204" pitchFamily="49" charset="0"/>
              </a:rPr>
              <a:t>import</a:t>
            </a: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joblib</a:t>
            </a:r>
            <a:endParaRPr lang="en-US" sz="1600">
              <a:solidFill>
                <a:srgbClr val="000000"/>
              </a:solidFill>
              <a:latin typeface="Courier New" panose="02070309020205020404" pitchFamily="49" charset="0"/>
            </a:endParaRPr>
          </a:p>
          <a:p>
            <a:pPr marL="0" indent="0">
              <a:buNone/>
            </a:pPr>
            <a:r>
              <a:rPr lang="en-US" sz="1600">
                <a:solidFill>
                  <a:srgbClr val="0101FD"/>
                </a:solidFill>
                <a:latin typeface="Consolas" panose="020B0609020204030204" pitchFamily="49" charset="0"/>
              </a:rPr>
              <a:t>from</a:t>
            </a: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sklearn.linear_model</a:t>
            </a:r>
            <a:r>
              <a:rPr lang="en-US" sz="1600">
                <a:solidFill>
                  <a:srgbClr val="000000"/>
                </a:solidFill>
                <a:latin typeface="Courier New" panose="02070309020205020404" pitchFamily="49" charset="0"/>
              </a:rPr>
              <a:t> </a:t>
            </a:r>
            <a:r>
              <a:rPr lang="en-US" sz="1600">
                <a:solidFill>
                  <a:srgbClr val="0101FD"/>
                </a:solidFill>
                <a:latin typeface="Consolas" panose="020B0609020204030204" pitchFamily="49" charset="0"/>
              </a:rPr>
              <a:t>import</a:t>
            </a:r>
            <a:r>
              <a:rPr lang="en-US" sz="1600">
                <a:solidFill>
                  <a:srgbClr val="000000"/>
                </a:solidFill>
                <a:latin typeface="Courier New" panose="02070309020205020404" pitchFamily="49" charset="0"/>
              </a:rPr>
              <a:t> &lt;</a:t>
            </a:r>
            <a:r>
              <a:rPr lang="en-US" sz="1600" err="1">
                <a:solidFill>
                  <a:srgbClr val="000000"/>
                </a:solidFill>
                <a:latin typeface="Courier New" panose="02070309020205020404" pitchFamily="49" charset="0"/>
              </a:rPr>
              <a:t>algorithm_name</a:t>
            </a:r>
            <a:r>
              <a:rPr lang="en-US" sz="1600">
                <a:solidFill>
                  <a:srgbClr val="000000"/>
                </a:solidFill>
                <a:latin typeface="Courier New" panose="02070309020205020404" pitchFamily="49" charset="0"/>
              </a:rPr>
              <a:t>&gt;</a:t>
            </a:r>
          </a:p>
          <a:p>
            <a:pPr marL="0" indent="0">
              <a:buNone/>
            </a:pPr>
            <a:r>
              <a:rPr lang="en-US" sz="1600">
                <a:solidFill>
                  <a:srgbClr val="0101FD"/>
                </a:solidFill>
                <a:latin typeface="Consolas" panose="020B0609020204030204" pitchFamily="49" charset="0"/>
              </a:rPr>
              <a:t>from</a:t>
            </a: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azureml.core.model</a:t>
            </a:r>
            <a:r>
              <a:rPr lang="en-US" sz="1600">
                <a:solidFill>
                  <a:srgbClr val="000000"/>
                </a:solidFill>
                <a:latin typeface="Courier New" panose="02070309020205020404" pitchFamily="49" charset="0"/>
              </a:rPr>
              <a:t> </a:t>
            </a:r>
            <a:r>
              <a:rPr lang="en-US" sz="1600">
                <a:solidFill>
                  <a:srgbClr val="0101FD"/>
                </a:solidFill>
                <a:latin typeface="Consolas" panose="020B0609020204030204" pitchFamily="49" charset="0"/>
              </a:rPr>
              <a:t>import</a:t>
            </a:r>
            <a:r>
              <a:rPr lang="en-US" sz="1600">
                <a:solidFill>
                  <a:srgbClr val="000000"/>
                </a:solidFill>
                <a:latin typeface="Courier New" panose="02070309020205020404" pitchFamily="49" charset="0"/>
              </a:rPr>
              <a:t> Model</a:t>
            </a:r>
          </a:p>
          <a:p>
            <a:pPr marL="0" indent="0">
              <a:buNone/>
            </a:pPr>
            <a:endParaRPr lang="en-US" sz="1600">
              <a:solidFill>
                <a:srgbClr val="000000"/>
              </a:solidFill>
              <a:latin typeface="Courier New" panose="02070309020205020404" pitchFamily="49" charset="0"/>
            </a:endParaRPr>
          </a:p>
          <a:p>
            <a:pPr marL="0" indent="0">
              <a:buNone/>
            </a:pPr>
            <a:r>
              <a:rPr lang="en-US" sz="1600">
                <a:solidFill>
                  <a:srgbClr val="0101FD"/>
                </a:solidFill>
                <a:latin typeface="Consolas" panose="020B0609020204030204" pitchFamily="49" charset="0"/>
              </a:rPr>
              <a:t>def</a:t>
            </a:r>
            <a:r>
              <a:rPr lang="en-US" sz="1600">
                <a:solidFill>
                  <a:srgbClr val="000000"/>
                </a:solidFill>
                <a:latin typeface="Consolas" panose="020B0609020204030204" pitchFamily="49" charset="0"/>
              </a:rPr>
              <a:t> </a:t>
            </a:r>
            <a:r>
              <a:rPr lang="en-US" sz="1600" err="1">
                <a:solidFill>
                  <a:srgbClr val="007D9A"/>
                </a:solidFill>
                <a:latin typeface="Consolas" panose="020B0609020204030204" pitchFamily="49" charset="0"/>
              </a:rPr>
              <a:t>init</a:t>
            </a:r>
            <a:r>
              <a:rPr lang="en-US" sz="1600">
                <a:solidFill>
                  <a:srgbClr val="000000"/>
                </a:solidFill>
                <a:latin typeface="Consolas" panose="020B0609020204030204" pitchFamily="49" charset="0"/>
              </a:rPr>
              <a:t>():</a:t>
            </a:r>
          </a:p>
          <a:p>
            <a:pPr marL="0" indent="0">
              <a:buNone/>
            </a:pPr>
            <a:r>
              <a:rPr lang="en-US" sz="1600">
                <a:solidFill>
                  <a:srgbClr val="000000"/>
                </a:solidFill>
                <a:latin typeface="Consolas" panose="020B0609020204030204" pitchFamily="49" charset="0"/>
              </a:rPr>
              <a:t>	</a:t>
            </a:r>
            <a:r>
              <a:rPr lang="en-US" sz="1600">
                <a:solidFill>
                  <a:srgbClr val="0101FD"/>
                </a:solidFill>
                <a:latin typeface="Consolas" panose="020B0609020204030204" pitchFamily="49" charset="0"/>
              </a:rPr>
              <a:t>global</a:t>
            </a:r>
            <a:r>
              <a:rPr lang="en-US" sz="1600">
                <a:solidFill>
                  <a:srgbClr val="000000"/>
                </a:solidFill>
                <a:latin typeface="Courier New" panose="02070309020205020404" pitchFamily="49" charset="0"/>
              </a:rPr>
              <a:t> model</a:t>
            </a:r>
          </a:p>
          <a:p>
            <a:pPr marL="0" indent="0">
              <a:buNone/>
            </a:pP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model_path</a:t>
            </a:r>
            <a:r>
              <a:rPr lang="en-US" sz="1600">
                <a:solidFill>
                  <a:srgbClr val="000000"/>
                </a:solidFill>
                <a:latin typeface="Courier New" panose="02070309020205020404" pitchFamily="49" charset="0"/>
              </a:rPr>
              <a:t> = </a:t>
            </a:r>
            <a:r>
              <a:rPr lang="en-US" sz="1600" err="1">
                <a:solidFill>
                  <a:srgbClr val="000000"/>
                </a:solidFill>
                <a:latin typeface="Courier New" panose="02070309020205020404" pitchFamily="49" charset="0"/>
              </a:rPr>
              <a:t>Model.get_model_path</a:t>
            </a:r>
            <a:r>
              <a:rPr lang="en-US" sz="1600">
                <a:solidFill>
                  <a:srgbClr val="000000"/>
                </a:solidFill>
                <a:latin typeface="Courier New" panose="02070309020205020404" pitchFamily="49" charset="0"/>
              </a:rPr>
              <a:t>(</a:t>
            </a:r>
            <a:r>
              <a:rPr lang="en-US" sz="1600">
                <a:solidFill>
                  <a:srgbClr val="A31515"/>
                </a:solidFill>
                <a:latin typeface="Consolas" panose="020B0609020204030204" pitchFamily="49" charset="0"/>
              </a:rPr>
              <a:t>‘&lt;</a:t>
            </a:r>
            <a:r>
              <a:rPr lang="en-US" sz="1600" err="1">
                <a:solidFill>
                  <a:srgbClr val="A31515"/>
                </a:solidFill>
                <a:latin typeface="Consolas" panose="020B0609020204030204" pitchFamily="49" charset="0"/>
              </a:rPr>
              <a:t>pkl_file_name</a:t>
            </a:r>
            <a:r>
              <a:rPr lang="en-US" sz="1600">
                <a:solidFill>
                  <a:srgbClr val="A31515"/>
                </a:solidFill>
                <a:latin typeface="Consolas" panose="020B0609020204030204" pitchFamily="49" charset="0"/>
              </a:rPr>
              <a:t>&gt;’</a:t>
            </a:r>
            <a:r>
              <a:rPr lang="en-US" sz="1600">
                <a:solidFill>
                  <a:srgbClr val="000000"/>
                </a:solidFill>
                <a:latin typeface="Courier New" panose="02070309020205020404" pitchFamily="49" charset="0"/>
              </a:rPr>
              <a:t>)</a:t>
            </a:r>
          </a:p>
          <a:p>
            <a:pPr marL="0" indent="0">
              <a:buNone/>
            </a:pPr>
            <a:r>
              <a:rPr lang="en-US" sz="1600">
                <a:solidFill>
                  <a:srgbClr val="000000"/>
                </a:solidFill>
                <a:latin typeface="Courier New" panose="02070309020205020404" pitchFamily="49" charset="0"/>
              </a:rPr>
              <a:t>	model = </a:t>
            </a:r>
            <a:r>
              <a:rPr lang="en-US" sz="1600" err="1">
                <a:solidFill>
                  <a:srgbClr val="000000"/>
                </a:solidFill>
                <a:latin typeface="Courier New" panose="02070309020205020404" pitchFamily="49" charset="0"/>
              </a:rPr>
              <a:t>joblib.load</a:t>
            </a:r>
            <a:r>
              <a:rPr lang="en-US" sz="1600">
                <a:solidFill>
                  <a:srgbClr val="000000"/>
                </a:solidFill>
                <a:latin typeface="Courier New" panose="02070309020205020404" pitchFamily="49" charset="0"/>
              </a:rPr>
              <a:t>(</a:t>
            </a:r>
            <a:r>
              <a:rPr lang="en-US" sz="1600" err="1">
                <a:solidFill>
                  <a:srgbClr val="000000"/>
                </a:solidFill>
                <a:latin typeface="Courier New" panose="02070309020205020404" pitchFamily="49" charset="0"/>
              </a:rPr>
              <a:t>model_path</a:t>
            </a:r>
            <a:r>
              <a:rPr lang="en-US" sz="1600">
                <a:solidFill>
                  <a:srgbClr val="000000"/>
                </a:solidFill>
                <a:latin typeface="Courier New" panose="02070309020205020404" pitchFamily="49" charset="0"/>
              </a:rPr>
              <a:t>)</a:t>
            </a:r>
          </a:p>
          <a:p>
            <a:pPr marL="0" indent="0">
              <a:buNone/>
            </a:pPr>
            <a:r>
              <a:rPr lang="en-US" sz="1600">
                <a:solidFill>
                  <a:srgbClr val="0101FD"/>
                </a:solidFill>
                <a:latin typeface="Consolas" panose="020B0609020204030204" pitchFamily="49" charset="0"/>
              </a:rPr>
              <a:t>def</a:t>
            </a:r>
            <a:r>
              <a:rPr lang="en-US" sz="1600">
                <a:solidFill>
                  <a:srgbClr val="000000"/>
                </a:solidFill>
                <a:latin typeface="Consolas" panose="020B0609020204030204" pitchFamily="49" charset="0"/>
              </a:rPr>
              <a:t> </a:t>
            </a:r>
            <a:r>
              <a:rPr lang="en-US" sz="1600">
                <a:solidFill>
                  <a:srgbClr val="007D9A"/>
                </a:solidFill>
                <a:latin typeface="Consolas" panose="020B0609020204030204" pitchFamily="49" charset="0"/>
              </a:rPr>
              <a:t>run</a:t>
            </a:r>
            <a:r>
              <a:rPr lang="en-US" sz="1600">
                <a:solidFill>
                  <a:srgbClr val="000000"/>
                </a:solidFill>
                <a:latin typeface="Consolas" panose="020B0609020204030204" pitchFamily="49" charset="0"/>
              </a:rPr>
              <a:t>(</a:t>
            </a:r>
            <a:r>
              <a:rPr lang="en-US" sz="1600" err="1">
                <a:solidFill>
                  <a:srgbClr val="000000"/>
                </a:solidFill>
                <a:latin typeface="Consolas" panose="020B0609020204030204" pitchFamily="49" charset="0"/>
              </a:rPr>
              <a:t>raw_data</a:t>
            </a:r>
            <a:r>
              <a:rPr lang="en-US" sz="1600">
                <a:solidFill>
                  <a:srgbClr val="000000"/>
                </a:solidFill>
                <a:latin typeface="Consolas" panose="020B0609020204030204" pitchFamily="49" charset="0"/>
              </a:rPr>
              <a:t>):</a:t>
            </a:r>
            <a:endParaRPr lang="en-US" sz="1600">
              <a:solidFill>
                <a:srgbClr val="000000"/>
              </a:solidFill>
              <a:latin typeface="Courier New" panose="02070309020205020404" pitchFamily="49" charset="0"/>
            </a:endParaRPr>
          </a:p>
          <a:p>
            <a:pPr marL="0" indent="0">
              <a:buNone/>
            </a:pPr>
            <a:r>
              <a:rPr lang="en-US" sz="1600">
                <a:solidFill>
                  <a:srgbClr val="000000"/>
                </a:solidFill>
                <a:latin typeface="Courier New" panose="02070309020205020404" pitchFamily="49" charset="0"/>
              </a:rPr>
              <a:t>	data = </a:t>
            </a:r>
            <a:r>
              <a:rPr lang="en-US" sz="1600" err="1">
                <a:solidFill>
                  <a:srgbClr val="000000"/>
                </a:solidFill>
                <a:latin typeface="Courier New" panose="02070309020205020404" pitchFamily="49" charset="0"/>
              </a:rPr>
              <a:t>json.loads</a:t>
            </a:r>
            <a:r>
              <a:rPr lang="en-US" sz="1600">
                <a:solidFill>
                  <a:srgbClr val="000000"/>
                </a:solidFill>
                <a:latin typeface="Courier New" panose="02070309020205020404" pitchFamily="49" charset="0"/>
              </a:rPr>
              <a:t>(</a:t>
            </a:r>
            <a:r>
              <a:rPr lang="en-US" sz="1600" err="1">
                <a:solidFill>
                  <a:srgbClr val="000000"/>
                </a:solidFill>
                <a:latin typeface="Courier New" panose="02070309020205020404" pitchFamily="49" charset="0"/>
              </a:rPr>
              <a:t>raw_data</a:t>
            </a:r>
            <a:r>
              <a:rPr lang="en-US" sz="1600">
                <a:solidFill>
                  <a:srgbClr val="000000"/>
                </a:solidFill>
                <a:latin typeface="Courier New" panose="02070309020205020404" pitchFamily="49" charset="0"/>
              </a:rPr>
              <a:t>)[</a:t>
            </a:r>
            <a:r>
              <a:rPr lang="en-US" sz="1600">
                <a:solidFill>
                  <a:srgbClr val="A31515"/>
                </a:solidFill>
                <a:latin typeface="Consolas" panose="020B0609020204030204" pitchFamily="49" charset="0"/>
              </a:rPr>
              <a:t>'data’</a:t>
            </a:r>
            <a:r>
              <a:rPr lang="en-US" sz="1600">
                <a:solidFill>
                  <a:srgbClr val="000000"/>
                </a:solidFill>
                <a:latin typeface="Courier New" panose="02070309020205020404" pitchFamily="49" charset="0"/>
              </a:rPr>
              <a:t>]</a:t>
            </a:r>
          </a:p>
          <a:p>
            <a:pPr marL="0" indent="0">
              <a:buNone/>
            </a:pPr>
            <a:r>
              <a:rPr lang="en-US" sz="1600">
                <a:solidFill>
                  <a:srgbClr val="000000"/>
                </a:solidFill>
                <a:latin typeface="Courier New" panose="02070309020205020404" pitchFamily="49" charset="0"/>
              </a:rPr>
              <a:t>	data = </a:t>
            </a:r>
            <a:r>
              <a:rPr lang="en-US" sz="1600" err="1">
                <a:solidFill>
                  <a:srgbClr val="000000"/>
                </a:solidFill>
                <a:latin typeface="Courier New" panose="02070309020205020404" pitchFamily="49" charset="0"/>
              </a:rPr>
              <a:t>numpy.array</a:t>
            </a:r>
            <a:r>
              <a:rPr lang="en-US" sz="1600">
                <a:solidFill>
                  <a:srgbClr val="000000"/>
                </a:solidFill>
                <a:latin typeface="Courier New" panose="02070309020205020404" pitchFamily="49" charset="0"/>
              </a:rPr>
              <a:t>(data)</a:t>
            </a:r>
          </a:p>
          <a:p>
            <a:pPr marL="0" indent="0">
              <a:buNone/>
            </a:pPr>
            <a:r>
              <a:rPr lang="en-US" sz="1600">
                <a:solidFill>
                  <a:srgbClr val="000000"/>
                </a:solidFill>
                <a:latin typeface="Courier New" panose="02070309020205020404" pitchFamily="49" charset="0"/>
              </a:rPr>
              <a:t>	result = </a:t>
            </a:r>
            <a:r>
              <a:rPr lang="en-US" sz="1600" err="1">
                <a:solidFill>
                  <a:srgbClr val="000000"/>
                </a:solidFill>
                <a:latin typeface="Courier New" panose="02070309020205020404" pitchFamily="49" charset="0"/>
              </a:rPr>
              <a:t>model.predict</a:t>
            </a:r>
            <a:r>
              <a:rPr lang="en-US" sz="1600">
                <a:solidFill>
                  <a:srgbClr val="000000"/>
                </a:solidFill>
                <a:latin typeface="Courier New" panose="02070309020205020404" pitchFamily="49" charset="0"/>
              </a:rPr>
              <a:t>(data)</a:t>
            </a:r>
          </a:p>
          <a:p>
            <a:pPr marL="0" indent="0">
              <a:buNone/>
            </a:pPr>
            <a:r>
              <a:rPr lang="en-US" sz="1600">
                <a:solidFill>
                  <a:srgbClr val="000000"/>
                </a:solidFill>
                <a:latin typeface="Courier New" panose="02070309020205020404" pitchFamily="49" charset="0"/>
              </a:rPr>
              <a:t>	</a:t>
            </a:r>
            <a:r>
              <a:rPr lang="en-US" sz="1600">
                <a:solidFill>
                  <a:srgbClr val="0101FD"/>
                </a:solidFill>
                <a:latin typeface="Consolas" panose="020B0609020204030204" pitchFamily="49" charset="0"/>
              </a:rPr>
              <a:t>return</a:t>
            </a:r>
            <a:r>
              <a:rPr lang="en-US" sz="1600">
                <a:solidFill>
                  <a:srgbClr val="000000"/>
                </a:solidFill>
                <a:latin typeface="Courier New" panose="02070309020205020404" pitchFamily="49" charset="0"/>
              </a:rPr>
              <a:t> </a:t>
            </a:r>
            <a:r>
              <a:rPr lang="en-US" sz="1600" err="1">
                <a:solidFill>
                  <a:srgbClr val="000000"/>
                </a:solidFill>
                <a:latin typeface="Courier New" panose="02070309020205020404" pitchFamily="49" charset="0"/>
              </a:rPr>
              <a:t>result.tolist</a:t>
            </a:r>
            <a:r>
              <a:rPr lang="en-US" sz="1600">
                <a:solidFill>
                  <a:srgbClr val="000000"/>
                </a:solidFill>
                <a:latin typeface="Courier New" panose="02070309020205020404" pitchFamily="49" charset="0"/>
              </a:rPr>
              <a:t>()</a:t>
            </a:r>
            <a:endParaRPr lang="en-US" sz="16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Create Scoring File (continued)</a:t>
            </a:r>
          </a:p>
        </p:txBody>
      </p:sp>
    </p:spTree>
    <p:extLst>
      <p:ext uri="{BB962C8B-B14F-4D97-AF65-F5344CB8AC3E}">
        <p14:creationId xmlns:p14="http://schemas.microsoft.com/office/powerpoint/2010/main" val="34051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542782"/>
          </a:xfrm>
        </p:spPr>
        <p:txBody>
          <a:bodyPr/>
          <a:lstStyle/>
          <a:p>
            <a:r>
              <a:rPr lang="en-US"/>
              <a:t>Combination of Azure cloud services and Python SDK.</a:t>
            </a:r>
          </a:p>
          <a:p>
            <a:r>
              <a:rPr lang="en-US"/>
              <a:t>Allows data scientists and developers to:</a:t>
            </a:r>
          </a:p>
          <a:p>
            <a:pPr lvl="1"/>
            <a:r>
              <a:rPr lang="en-US"/>
              <a:t>Create environment</a:t>
            </a:r>
          </a:p>
          <a:p>
            <a:pPr lvl="1"/>
            <a:r>
              <a:rPr lang="en-US"/>
              <a:t>Prepare data</a:t>
            </a:r>
          </a:p>
          <a:p>
            <a:pPr lvl="1"/>
            <a:r>
              <a:rPr lang="en-US"/>
              <a:t>Build models</a:t>
            </a:r>
          </a:p>
          <a:p>
            <a:pPr lvl="1"/>
            <a:r>
              <a:rPr lang="en-US"/>
              <a:t>Train models</a:t>
            </a:r>
          </a:p>
          <a:p>
            <a:pPr lvl="1"/>
            <a:r>
              <a:rPr lang="en-US"/>
              <a:t>Test models</a:t>
            </a:r>
          </a:p>
          <a:p>
            <a:pPr lvl="1"/>
            <a:r>
              <a:rPr lang="en-US"/>
              <a:t>Manage models</a:t>
            </a:r>
          </a:p>
          <a:p>
            <a:pPr lvl="1"/>
            <a:r>
              <a:rPr lang="en-US"/>
              <a:t>Track experiments</a:t>
            </a:r>
          </a:p>
          <a:p>
            <a:pPr lvl="1"/>
            <a:r>
              <a:rPr lang="en-US"/>
              <a:t>Deploy models</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What is Azure Machine Learning Service?</a:t>
            </a:r>
          </a:p>
        </p:txBody>
      </p:sp>
    </p:spTree>
    <p:extLst>
      <p:ext uri="{BB962C8B-B14F-4D97-AF65-F5344CB8AC3E}">
        <p14:creationId xmlns:p14="http://schemas.microsoft.com/office/powerpoint/2010/main" val="65820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2714589"/>
          </a:xfrm>
        </p:spPr>
        <p:txBody>
          <a:bodyPr/>
          <a:lstStyle/>
          <a:p>
            <a:r>
              <a:rPr lang="en-US"/>
              <a:t>Environment configuration file:</a:t>
            </a:r>
          </a:p>
          <a:p>
            <a:pPr lvl="1"/>
            <a:r>
              <a:rPr lang="en-US"/>
              <a:t>Used to specify model dependencies.</a:t>
            </a:r>
          </a:p>
          <a:p>
            <a:pPr lvl="1"/>
            <a:r>
              <a:rPr lang="en-US"/>
              <a:t>Defines the </a:t>
            </a:r>
            <a:r>
              <a:rPr lang="en-US" err="1"/>
              <a:t>conda</a:t>
            </a:r>
            <a:r>
              <a:rPr lang="en-US"/>
              <a:t> environment for the model.</a:t>
            </a:r>
          </a:p>
          <a:p>
            <a:pPr lvl="1"/>
            <a:r>
              <a:rPr lang="en-US"/>
              <a:t>Used to make sure all model dependencies are included in the container image. </a:t>
            </a:r>
          </a:p>
          <a:p>
            <a:pPr lvl="1"/>
            <a:r>
              <a:rPr lang="en-US"/>
              <a:t>Also called a </a:t>
            </a:r>
            <a:r>
              <a:rPr lang="en-US" err="1"/>
              <a:t>conda</a:t>
            </a:r>
            <a:r>
              <a:rPr lang="en-US"/>
              <a:t>-dependency file.</a:t>
            </a:r>
          </a:p>
          <a:p>
            <a:pPr lvl="1"/>
            <a:r>
              <a:rPr lang="en-US"/>
              <a:t>Has </a:t>
            </a:r>
            <a:r>
              <a:rPr lang="en-US" err="1"/>
              <a:t>yml</a:t>
            </a:r>
            <a:r>
              <a:rPr lang="en-US"/>
              <a:t> extension.</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Create Environment Configuration File</a:t>
            </a:r>
          </a:p>
        </p:txBody>
      </p:sp>
    </p:spTree>
    <p:extLst>
      <p:ext uri="{BB962C8B-B14F-4D97-AF65-F5344CB8AC3E}">
        <p14:creationId xmlns:p14="http://schemas.microsoft.com/office/powerpoint/2010/main" val="113146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8"/>
            <a:ext cx="11884833" cy="3127395"/>
          </a:xfrm>
        </p:spPr>
        <p:txBody>
          <a:bodyPr/>
          <a:lstStyle/>
          <a:p>
            <a:r>
              <a:rPr lang="en-US"/>
              <a:t>Sample code:</a:t>
            </a:r>
          </a:p>
          <a:p>
            <a:pPr marL="0" indent="0">
              <a:buNone/>
            </a:pPr>
            <a:endParaRPr lang="en-US" sz="2400"/>
          </a:p>
          <a:p>
            <a:pPr marL="0" indent="0">
              <a:buNone/>
            </a:pPr>
            <a:r>
              <a:rPr lang="en-US" sz="2000">
                <a:solidFill>
                  <a:srgbClr val="0101FD"/>
                </a:solidFill>
                <a:latin typeface="Consolas" panose="020B0609020204030204" pitchFamily="49" charset="0"/>
              </a:rPr>
              <a:t>from</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azureml.core.conda_dependencies</a:t>
            </a: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import</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CondaDependencies</a:t>
            </a:r>
            <a:r>
              <a:rPr lang="en-US" sz="2000">
                <a:solidFill>
                  <a:srgbClr val="000000"/>
                </a:solidFill>
                <a:latin typeface="Courier New" panose="02070309020205020404" pitchFamily="49" charset="0"/>
              </a:rPr>
              <a:t> </a:t>
            </a:r>
          </a:p>
          <a:p>
            <a:pPr marL="0" indent="0">
              <a:buNone/>
            </a:pPr>
            <a:endParaRPr lang="en-US" sz="2000">
              <a:solidFill>
                <a:srgbClr val="000000"/>
              </a:solidFill>
              <a:latin typeface="Courier New" panose="02070309020205020404" pitchFamily="49" charset="0"/>
            </a:endParaRPr>
          </a:p>
          <a:p>
            <a:pPr marL="0" indent="0">
              <a:buNone/>
            </a:pPr>
            <a:r>
              <a:rPr lang="en-US" sz="2000">
                <a:solidFill>
                  <a:srgbClr val="000000"/>
                </a:solidFill>
                <a:latin typeface="Courier New" panose="02070309020205020404" pitchFamily="49" charset="0"/>
              </a:rPr>
              <a:t>env1 = </a:t>
            </a:r>
            <a:r>
              <a:rPr lang="en-US" sz="2000" err="1">
                <a:solidFill>
                  <a:srgbClr val="000000"/>
                </a:solidFill>
                <a:latin typeface="Courier New" panose="02070309020205020404" pitchFamily="49" charset="0"/>
              </a:rPr>
              <a:t>CondaDependencies.create</a:t>
            </a:r>
            <a:r>
              <a:rPr lang="en-US" sz="2000">
                <a:solidFill>
                  <a:srgbClr val="000000"/>
                </a:solidFill>
                <a:latin typeface="Courier New" panose="02070309020205020404" pitchFamily="49" charset="0"/>
              </a:rPr>
              <a:t>(</a:t>
            </a:r>
            <a:r>
              <a:rPr lang="en-US" sz="2000" err="1">
                <a:solidFill>
                  <a:srgbClr val="000000"/>
                </a:solidFill>
                <a:latin typeface="Courier New" panose="02070309020205020404" pitchFamily="49" charset="0"/>
              </a:rPr>
              <a:t>conda_packages</a:t>
            </a:r>
            <a:r>
              <a:rPr lang="en-US" sz="2000">
                <a:solidFill>
                  <a:srgbClr val="000000"/>
                </a:solidFill>
                <a:latin typeface="Courier New" panose="02070309020205020404" pitchFamily="49" charset="0"/>
              </a:rPr>
              <a:t>=[</a:t>
            </a:r>
            <a:r>
              <a:rPr lang="en-US" sz="2000">
                <a:solidFill>
                  <a:srgbClr val="A31515"/>
                </a:solidFill>
                <a:latin typeface="Consolas" panose="020B0609020204030204" pitchFamily="49" charset="0"/>
              </a:rPr>
              <a:t>'</a:t>
            </a:r>
            <a:r>
              <a:rPr lang="en-US" sz="2000" err="1">
                <a:solidFill>
                  <a:srgbClr val="A31515"/>
                </a:solidFill>
                <a:latin typeface="Consolas" panose="020B0609020204030204" pitchFamily="49" charset="0"/>
              </a:rPr>
              <a:t>scikit</a:t>
            </a:r>
            <a:r>
              <a:rPr lang="en-US" sz="2000">
                <a:solidFill>
                  <a:srgbClr val="A31515"/>
                </a:solidFill>
                <a:latin typeface="Consolas" panose="020B0609020204030204" pitchFamily="49" charset="0"/>
              </a:rPr>
              <a:t>-learn’</a:t>
            </a:r>
            <a:r>
              <a:rPr lang="en-US" sz="2000">
                <a:solidFill>
                  <a:srgbClr val="000000"/>
                </a:solidFill>
                <a:latin typeface="Courier New" panose="02070309020205020404" pitchFamily="49" charset="0"/>
              </a:rPr>
              <a:t>])</a:t>
            </a:r>
          </a:p>
          <a:p>
            <a:pPr marL="0" indent="0">
              <a:buNone/>
            </a:pPr>
            <a:endParaRPr lang="en-US" sz="2000">
              <a:solidFill>
                <a:srgbClr val="000000"/>
              </a:solidFill>
              <a:latin typeface="Courier New" panose="02070309020205020404" pitchFamily="49" charset="0"/>
            </a:endParaRPr>
          </a:p>
          <a:p>
            <a:pPr marL="0" indent="0">
              <a:buNone/>
            </a:pPr>
            <a:r>
              <a:rPr lang="en-US" sz="2000">
                <a:solidFill>
                  <a:srgbClr val="0101FD"/>
                </a:solidFill>
                <a:latin typeface="Consolas" panose="020B0609020204030204" pitchFamily="49" charset="0"/>
              </a:rPr>
              <a:t>with</a:t>
            </a:r>
            <a:r>
              <a:rPr lang="en-US" sz="2000">
                <a:solidFill>
                  <a:srgbClr val="000000"/>
                </a:solidFill>
                <a:latin typeface="Courier New" panose="02070309020205020404" pitchFamily="49" charset="0"/>
              </a:rPr>
              <a:t> open(</a:t>
            </a:r>
            <a:r>
              <a:rPr lang="en-US" sz="2000">
                <a:solidFill>
                  <a:srgbClr val="A31515"/>
                </a:solidFill>
                <a:latin typeface="Consolas" panose="020B0609020204030204" pitchFamily="49" charset="0"/>
              </a:rPr>
              <a:t>“&lt;</a:t>
            </a:r>
            <a:r>
              <a:rPr lang="en-US" sz="2000" err="1">
                <a:solidFill>
                  <a:srgbClr val="A31515"/>
                </a:solidFill>
                <a:latin typeface="Consolas" panose="020B0609020204030204" pitchFamily="49" charset="0"/>
              </a:rPr>
              <a:t>yml_file_name</a:t>
            </a:r>
            <a:r>
              <a:rPr lang="en-US" sz="2000">
                <a:solidFill>
                  <a:srgbClr val="A31515"/>
                </a:solidFill>
                <a:latin typeface="Consolas" panose="020B0609020204030204" pitchFamily="49" charset="0"/>
              </a:rPr>
              <a:t>&gt;"</a:t>
            </a:r>
            <a:r>
              <a:rPr lang="en-US" sz="2000">
                <a:solidFill>
                  <a:srgbClr val="000000"/>
                </a:solidFill>
                <a:latin typeface="Courier New" panose="02070309020205020404" pitchFamily="49" charset="0"/>
              </a:rPr>
              <a:t>,</a:t>
            </a:r>
            <a:r>
              <a:rPr lang="en-US" sz="2000">
                <a:solidFill>
                  <a:srgbClr val="A31515"/>
                </a:solidFill>
                <a:latin typeface="Consolas" panose="020B0609020204030204" pitchFamily="49" charset="0"/>
              </a:rPr>
              <a:t>"w"</a:t>
            </a: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as</a:t>
            </a:r>
            <a:r>
              <a:rPr lang="en-US" sz="2000">
                <a:solidFill>
                  <a:srgbClr val="000000"/>
                </a:solidFill>
                <a:latin typeface="Courier New" panose="02070309020205020404" pitchFamily="49" charset="0"/>
              </a:rPr>
              <a:t> f:</a:t>
            </a:r>
          </a:p>
          <a:p>
            <a:pPr marL="0" indent="0">
              <a:buNone/>
            </a:pP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f.write</a:t>
            </a:r>
            <a:r>
              <a:rPr lang="en-US" sz="2000">
                <a:solidFill>
                  <a:srgbClr val="000000"/>
                </a:solidFill>
                <a:latin typeface="Courier New" panose="02070309020205020404" pitchFamily="49" charset="0"/>
              </a:rPr>
              <a:t>(env1.serialize_to_string())</a:t>
            </a:r>
            <a:endParaRPr lang="en-US" sz="20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Create Environment Configuration File (cont’d.)</a:t>
            </a:r>
          </a:p>
        </p:txBody>
      </p:sp>
    </p:spTree>
    <p:extLst>
      <p:ext uri="{BB962C8B-B14F-4D97-AF65-F5344CB8AC3E}">
        <p14:creationId xmlns:p14="http://schemas.microsoft.com/office/powerpoint/2010/main" val="235951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2289858"/>
          </a:xfrm>
        </p:spPr>
        <p:txBody>
          <a:bodyPr/>
          <a:lstStyle/>
          <a:p>
            <a:r>
              <a:rPr lang="en-US" b="0" i="0">
                <a:solidFill>
                  <a:srgbClr val="171717"/>
                </a:solidFill>
                <a:effectLst/>
                <a:latin typeface="Segoe Light"/>
              </a:rPr>
              <a:t>An inference configuration describes how to set up the web-service containing your model. </a:t>
            </a:r>
          </a:p>
          <a:p>
            <a:r>
              <a:rPr lang="en-US" b="0" i="0">
                <a:solidFill>
                  <a:srgbClr val="171717"/>
                </a:solidFill>
                <a:effectLst/>
                <a:latin typeface="Segoe Light"/>
              </a:rPr>
              <a:t>Uses Azure Machine Learning environments to define the software dependencies needed for your deployment.</a:t>
            </a:r>
            <a:endParaRPr lang="en-US">
              <a:latin typeface="Segoe Light"/>
            </a:endParaRP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t>Prepare an inference configuration</a:t>
            </a:r>
          </a:p>
          <a:p>
            <a:endParaRPr lang="en-US">
              <a:solidFill>
                <a:srgbClr val="0078D7"/>
              </a:solidFill>
            </a:endParaRPr>
          </a:p>
        </p:txBody>
      </p:sp>
    </p:spTree>
    <p:extLst>
      <p:ext uri="{BB962C8B-B14F-4D97-AF65-F5344CB8AC3E}">
        <p14:creationId xmlns:p14="http://schemas.microsoft.com/office/powerpoint/2010/main" val="79779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427039" y="1896206"/>
            <a:ext cx="11884833" cy="2963888"/>
          </a:xfrm>
        </p:spPr>
        <p:txBody>
          <a:bodyPr/>
          <a:lstStyle/>
          <a:p>
            <a:r>
              <a:rPr lang="en-US"/>
              <a:t>Sample code:</a:t>
            </a:r>
          </a:p>
          <a:p>
            <a:pPr marL="0" indent="0">
              <a:buNone/>
            </a:pPr>
            <a:endParaRPr lang="en-US" sz="1200" b="0">
              <a:solidFill>
                <a:srgbClr val="0000FF"/>
              </a:solidFill>
              <a:effectLst/>
              <a:latin typeface="Consolas" panose="020B0609020204030204" pitchFamily="49" charset="0"/>
            </a:endParaRPr>
          </a:p>
          <a:p>
            <a:pPr marL="0" indent="0">
              <a:buNone/>
            </a:pPr>
            <a:endParaRPr lang="en-US" sz="1200">
              <a:solidFill>
                <a:srgbClr val="0000FF"/>
              </a:solidFill>
              <a:latin typeface="Consolas" panose="020B0609020204030204" pitchFamily="49" charset="0"/>
            </a:endParaRPr>
          </a:p>
          <a:p>
            <a:pPr marL="0" indent="0">
              <a:buNone/>
            </a:pPr>
            <a:r>
              <a:rPr lang="en-US" sz="1800" b="0">
                <a:solidFill>
                  <a:srgbClr val="0000FF"/>
                </a:solidFill>
                <a:effectLst/>
                <a:latin typeface="Consolas" panose="020B0609020204030204" pitchFamily="49" charset="0"/>
              </a:rPr>
              <a:t>	</a:t>
            </a:r>
            <a:r>
              <a:rPr lang="en-US" sz="1800" b="0">
                <a:solidFill>
                  <a:srgbClr val="0000FF"/>
                </a:solidFill>
                <a:effectLst/>
                <a:latin typeface="Courier New" panose="02070309020205020404" pitchFamily="49" charset="0"/>
                <a:cs typeface="Courier New" panose="02070309020205020404" pitchFamily="49" charset="0"/>
              </a:rPr>
              <a:t>from</a:t>
            </a:r>
            <a:r>
              <a:rPr lang="en-US" sz="1800" b="0">
                <a:solidFill>
                  <a:srgbClr val="000000"/>
                </a:solidFill>
                <a:effectLst/>
                <a:latin typeface="Courier New" panose="02070309020205020404" pitchFamily="49" charset="0"/>
                <a:cs typeface="Courier New" panose="02070309020205020404" pitchFamily="49" charset="0"/>
              </a:rPr>
              <a:t> </a:t>
            </a:r>
            <a:r>
              <a:rPr lang="en-US" sz="1800" b="0" err="1">
                <a:solidFill>
                  <a:srgbClr val="000000"/>
                </a:solidFill>
                <a:effectLst/>
                <a:latin typeface="Courier New" panose="02070309020205020404" pitchFamily="49" charset="0"/>
                <a:cs typeface="Courier New" panose="02070309020205020404" pitchFamily="49" charset="0"/>
              </a:rPr>
              <a:t>azureml.core.model</a:t>
            </a:r>
            <a:r>
              <a:rPr lang="en-US" sz="1800" b="0">
                <a:solidFill>
                  <a:srgbClr val="000000"/>
                </a:solidFill>
                <a:effectLst/>
                <a:latin typeface="Courier New" panose="02070309020205020404" pitchFamily="49" charset="0"/>
                <a:cs typeface="Courier New" panose="02070309020205020404" pitchFamily="49" charset="0"/>
              </a:rPr>
              <a:t> </a:t>
            </a:r>
            <a:r>
              <a:rPr lang="en-US" sz="1800" b="0">
                <a:solidFill>
                  <a:srgbClr val="0000FF"/>
                </a:solidFill>
                <a:effectLst/>
                <a:latin typeface="Courier New" panose="02070309020205020404" pitchFamily="49" charset="0"/>
                <a:cs typeface="Courier New" panose="02070309020205020404" pitchFamily="49" charset="0"/>
              </a:rPr>
              <a:t>import</a:t>
            </a:r>
            <a:r>
              <a:rPr lang="en-US" sz="1800" b="0">
                <a:solidFill>
                  <a:srgbClr val="000000"/>
                </a:solidFill>
                <a:effectLst/>
                <a:latin typeface="Courier New" panose="02070309020205020404" pitchFamily="49" charset="0"/>
                <a:cs typeface="Courier New" panose="02070309020205020404" pitchFamily="49" charset="0"/>
              </a:rPr>
              <a:t> </a:t>
            </a:r>
            <a:r>
              <a:rPr lang="en-US" sz="1800" b="0" err="1">
                <a:solidFill>
                  <a:srgbClr val="000000"/>
                </a:solidFill>
                <a:effectLst/>
                <a:latin typeface="Courier New" panose="02070309020205020404" pitchFamily="49" charset="0"/>
                <a:cs typeface="Courier New" panose="02070309020205020404" pitchFamily="49" charset="0"/>
              </a:rPr>
              <a:t>InferenceConfig</a:t>
            </a:r>
            <a:endParaRPr lang="en-US" sz="1800" b="0">
              <a:solidFill>
                <a:srgbClr val="000000"/>
              </a:solidFill>
              <a:effectLst/>
              <a:latin typeface="Courier New" panose="02070309020205020404" pitchFamily="49" charset="0"/>
              <a:cs typeface="Courier New" panose="02070309020205020404" pitchFamily="49" charset="0"/>
            </a:endParaRPr>
          </a:p>
          <a:p>
            <a:pPr marL="0" indent="0">
              <a:buNone/>
            </a:pPr>
            <a:br>
              <a:rPr lang="en-US" sz="1800" b="0">
                <a:solidFill>
                  <a:srgbClr val="000000"/>
                </a:solidFill>
                <a:effectLst/>
                <a:latin typeface="Courier New" panose="02070309020205020404" pitchFamily="49" charset="0"/>
                <a:cs typeface="Courier New" panose="02070309020205020404" pitchFamily="49" charset="0"/>
              </a:rPr>
            </a:br>
            <a:r>
              <a:rPr lang="en-US" sz="1800" b="0">
                <a:solidFill>
                  <a:srgbClr val="000000"/>
                </a:solidFill>
                <a:effectLst/>
                <a:latin typeface="Courier New" panose="02070309020205020404" pitchFamily="49" charset="0"/>
                <a:cs typeface="Courier New" panose="02070309020205020404" pitchFamily="49" charset="0"/>
              </a:rPr>
              <a:t>	</a:t>
            </a:r>
            <a:r>
              <a:rPr lang="en-US" sz="1800" b="0" err="1">
                <a:solidFill>
                  <a:srgbClr val="000000"/>
                </a:solidFill>
                <a:effectLst/>
                <a:latin typeface="Courier New" panose="02070309020205020404" pitchFamily="49" charset="0"/>
                <a:cs typeface="Courier New" panose="02070309020205020404" pitchFamily="49" charset="0"/>
              </a:rPr>
              <a:t>inference_config</a:t>
            </a:r>
            <a:r>
              <a:rPr lang="en-US" sz="1800" b="0">
                <a:solidFill>
                  <a:srgbClr val="000000"/>
                </a:solidFill>
                <a:effectLst/>
                <a:latin typeface="Courier New" panose="02070309020205020404" pitchFamily="49" charset="0"/>
                <a:cs typeface="Courier New" panose="02070309020205020404" pitchFamily="49" charset="0"/>
              </a:rPr>
              <a:t> = </a:t>
            </a:r>
            <a:r>
              <a:rPr lang="en-US" sz="1800" b="0" err="1">
                <a:solidFill>
                  <a:srgbClr val="000000"/>
                </a:solidFill>
                <a:effectLst/>
                <a:latin typeface="Courier New" panose="02070309020205020404" pitchFamily="49" charset="0"/>
                <a:cs typeface="Courier New" panose="02070309020205020404" pitchFamily="49" charset="0"/>
              </a:rPr>
              <a:t>InferenceConfig</a:t>
            </a:r>
            <a:r>
              <a:rPr lang="en-US" sz="1800" b="0">
                <a:solidFill>
                  <a:srgbClr val="000000"/>
                </a:solidFill>
                <a:effectLst/>
                <a:latin typeface="Courier New" panose="02070309020205020404" pitchFamily="49" charset="0"/>
                <a:cs typeface="Courier New" panose="02070309020205020404" pitchFamily="49" charset="0"/>
              </a:rPr>
              <a:t>(runtime= </a:t>
            </a:r>
            <a:r>
              <a:rPr lang="en-US" sz="1800" b="0">
                <a:solidFill>
                  <a:srgbClr val="A31515"/>
                </a:solidFill>
                <a:effectLst/>
                <a:latin typeface="Courier New" panose="02070309020205020404" pitchFamily="49" charset="0"/>
                <a:cs typeface="Courier New" panose="02070309020205020404" pitchFamily="49" charset="0"/>
              </a:rPr>
              <a:t>"python"</a:t>
            </a:r>
            <a:r>
              <a:rPr lang="en-US" sz="1800" b="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a:solidFill>
                  <a:srgbClr val="000000"/>
                </a:solidFill>
                <a:effectLst/>
                <a:latin typeface="Courier New" panose="02070309020205020404" pitchFamily="49" charset="0"/>
                <a:cs typeface="Courier New" panose="02070309020205020404" pitchFamily="49" charset="0"/>
              </a:rPr>
              <a:t>           	                        </a:t>
            </a:r>
            <a:r>
              <a:rPr lang="en-US" sz="1800" b="0" err="1">
                <a:solidFill>
                  <a:srgbClr val="000000"/>
                </a:solidFill>
                <a:effectLst/>
                <a:latin typeface="Courier New" panose="02070309020205020404" pitchFamily="49" charset="0"/>
                <a:cs typeface="Courier New" panose="02070309020205020404" pitchFamily="49" charset="0"/>
              </a:rPr>
              <a:t>entry_script</a:t>
            </a:r>
            <a:r>
              <a:rPr lang="en-US" sz="1800" b="0">
                <a:solidFill>
                  <a:srgbClr val="000000"/>
                </a:solidFill>
                <a:effectLst/>
                <a:latin typeface="Courier New" panose="02070309020205020404" pitchFamily="49" charset="0"/>
                <a:cs typeface="Courier New" panose="02070309020205020404" pitchFamily="49" charset="0"/>
              </a:rPr>
              <a:t>=</a:t>
            </a:r>
            <a:r>
              <a:rPr lang="en-US" sz="1800" b="0">
                <a:solidFill>
                  <a:srgbClr val="A31515"/>
                </a:solidFill>
                <a:effectLst/>
                <a:latin typeface="Courier New" panose="02070309020205020404" pitchFamily="49" charset="0"/>
                <a:cs typeface="Courier New" panose="02070309020205020404" pitchFamily="49" charset="0"/>
              </a:rPr>
              <a:t>"score.py"</a:t>
            </a:r>
            <a:r>
              <a:rPr lang="en-US" sz="1800" b="0">
                <a:solidFill>
                  <a:srgbClr val="000000"/>
                </a:solidFill>
                <a:effectLst/>
                <a:latin typeface="Courier New" panose="02070309020205020404" pitchFamily="49" charset="0"/>
                <a:cs typeface="Courier New" panose="02070309020205020404" pitchFamily="49" charset="0"/>
              </a:rPr>
              <a:t>,</a:t>
            </a:r>
          </a:p>
          <a:p>
            <a:pPr marL="0" indent="0">
              <a:buNone/>
            </a:pPr>
            <a:r>
              <a:rPr lang="en-US" sz="1800" b="0">
                <a:solidFill>
                  <a:srgbClr val="000000"/>
                </a:solidFill>
                <a:effectLst/>
                <a:latin typeface="Courier New" panose="02070309020205020404" pitchFamily="49" charset="0"/>
                <a:cs typeface="Courier New" panose="02070309020205020404" pitchFamily="49" charset="0"/>
              </a:rPr>
              <a:t>                                   </a:t>
            </a:r>
            <a:r>
              <a:rPr lang="en-US" sz="1800" b="0" err="1">
                <a:solidFill>
                  <a:srgbClr val="000000"/>
                </a:solidFill>
                <a:effectLst/>
                <a:latin typeface="Courier New" panose="02070309020205020404" pitchFamily="49" charset="0"/>
                <a:cs typeface="Courier New" panose="02070309020205020404" pitchFamily="49" charset="0"/>
              </a:rPr>
              <a:t>conda_file</a:t>
            </a:r>
            <a:r>
              <a:rPr lang="en-US" sz="1800" b="0">
                <a:solidFill>
                  <a:srgbClr val="000000"/>
                </a:solidFill>
                <a:effectLst/>
                <a:latin typeface="Courier New" panose="02070309020205020404" pitchFamily="49" charset="0"/>
                <a:cs typeface="Courier New" panose="02070309020205020404" pitchFamily="49" charset="0"/>
              </a:rPr>
              <a:t>=</a:t>
            </a:r>
            <a:r>
              <a:rPr lang="en-US" sz="1800" b="0">
                <a:solidFill>
                  <a:srgbClr val="A31515"/>
                </a:solidFill>
                <a:effectLst/>
                <a:latin typeface="Courier New" panose="02070309020205020404" pitchFamily="49" charset="0"/>
                <a:cs typeface="Courier New" panose="02070309020205020404" pitchFamily="49" charset="0"/>
              </a:rPr>
              <a:t>“&lt;</a:t>
            </a:r>
            <a:r>
              <a:rPr lang="en-US" sz="1800" b="0" err="1">
                <a:solidFill>
                  <a:srgbClr val="A31515"/>
                </a:solidFill>
                <a:effectLst/>
                <a:latin typeface="Courier New" panose="02070309020205020404" pitchFamily="49" charset="0"/>
                <a:cs typeface="Courier New" panose="02070309020205020404" pitchFamily="49" charset="0"/>
              </a:rPr>
              <a:t>yml_file_</a:t>
            </a:r>
            <a:r>
              <a:rPr lang="en-US" sz="1800" err="1">
                <a:solidFill>
                  <a:srgbClr val="A31515"/>
                </a:solidFill>
                <a:latin typeface="Courier New" panose="02070309020205020404" pitchFamily="49" charset="0"/>
                <a:cs typeface="Courier New" panose="02070309020205020404" pitchFamily="49" charset="0"/>
              </a:rPr>
              <a:t>name</a:t>
            </a:r>
            <a:r>
              <a:rPr lang="en-US" sz="1800">
                <a:solidFill>
                  <a:srgbClr val="A31515"/>
                </a:solidFill>
                <a:latin typeface="Courier New" panose="02070309020205020404" pitchFamily="49" charset="0"/>
                <a:cs typeface="Courier New" panose="02070309020205020404" pitchFamily="49" charset="0"/>
              </a:rPr>
              <a:t>&gt;</a:t>
            </a:r>
            <a:r>
              <a:rPr lang="en-US" sz="1800" b="0">
                <a:solidFill>
                  <a:srgbClr val="A31515"/>
                </a:solidFill>
                <a:effectLst/>
                <a:latin typeface="Courier New" panose="02070309020205020404" pitchFamily="49" charset="0"/>
                <a:cs typeface="Courier New" panose="02070309020205020404" pitchFamily="49" charset="0"/>
              </a:rPr>
              <a:t>"</a:t>
            </a:r>
            <a:r>
              <a:rPr lang="en-US" sz="1800" b="0">
                <a:solidFill>
                  <a:srgbClr val="000000"/>
                </a:solidFill>
                <a:effectLst/>
                <a:latin typeface="Courier New" panose="02070309020205020404" pitchFamily="49" charset="0"/>
                <a:cs typeface="Courier New" panose="02070309020205020404" pitchFamily="49" charset="0"/>
              </a:rPr>
              <a:t>)</a:t>
            </a:r>
          </a:p>
          <a:p>
            <a:pPr marL="0" indent="0">
              <a:buNone/>
            </a:pPr>
            <a:endParaRPr lang="en-US" sz="2400">
              <a:solidFill>
                <a:srgbClr val="0101FD"/>
              </a:solidFill>
              <a:latin typeface="Consolas" panose="020B0609020204030204" pitchFamily="49" charset="0"/>
            </a:endParaRP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t>Prepare an inference configuration</a:t>
            </a:r>
          </a:p>
          <a:p>
            <a:r>
              <a:rPr lang="en-US">
                <a:solidFill>
                  <a:srgbClr val="0078D7"/>
                </a:solidFill>
              </a:rPr>
              <a:t>(continued)</a:t>
            </a:r>
          </a:p>
        </p:txBody>
      </p:sp>
    </p:spTree>
    <p:extLst>
      <p:ext uri="{BB962C8B-B14F-4D97-AF65-F5344CB8AC3E}">
        <p14:creationId xmlns:p14="http://schemas.microsoft.com/office/powerpoint/2010/main" val="333455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339650"/>
          </a:xfrm>
        </p:spPr>
        <p:txBody>
          <a:bodyPr/>
          <a:lstStyle/>
          <a:p>
            <a:r>
              <a:rPr lang="en-US"/>
              <a:t>Deploy to a compute target as a web service.</a:t>
            </a:r>
          </a:p>
          <a:p>
            <a:r>
              <a:rPr lang="en-US"/>
              <a:t>Can deploy from:</a:t>
            </a:r>
          </a:p>
          <a:p>
            <a:pPr lvl="1"/>
            <a:r>
              <a:rPr lang="en-US"/>
              <a:t>Trained model</a:t>
            </a:r>
          </a:p>
          <a:p>
            <a:r>
              <a:rPr lang="en-US"/>
              <a:t>Deployment steps:</a:t>
            </a:r>
          </a:p>
          <a:p>
            <a:pPr lvl="1"/>
            <a:r>
              <a:rPr lang="en-US"/>
              <a:t>Specify deployment configuration</a:t>
            </a:r>
          </a:p>
          <a:p>
            <a:pPr lvl="1"/>
            <a:r>
              <a:rPr lang="en-US"/>
              <a:t>Deploy from a trained model</a:t>
            </a:r>
          </a:p>
          <a:p>
            <a:r>
              <a:rPr lang="en-US"/>
              <a:t>Process may vary based on deployment compute target.</a:t>
            </a: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Deploy to Compute Target</a:t>
            </a:r>
          </a:p>
        </p:txBody>
      </p:sp>
    </p:spTree>
    <p:extLst>
      <p:ext uri="{BB962C8B-B14F-4D97-AF65-F5344CB8AC3E}">
        <p14:creationId xmlns:p14="http://schemas.microsoft.com/office/powerpoint/2010/main" val="326883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722813"/>
          </a:xfrm>
        </p:spPr>
        <p:txBody>
          <a:bodyPr/>
          <a:lstStyle/>
          <a:p>
            <a:r>
              <a:rPr lang="en-US"/>
              <a:t>Sample code: ACI Deployment Configuration</a:t>
            </a:r>
          </a:p>
          <a:p>
            <a:pPr marL="0" indent="0">
              <a:buNone/>
            </a:pPr>
            <a:endParaRPr lang="en-US" sz="2400">
              <a:solidFill>
                <a:srgbClr val="0101FD"/>
              </a:solidFill>
              <a:latin typeface="Consolas" panose="020B0609020204030204" pitchFamily="49" charset="0"/>
            </a:endParaRPr>
          </a:p>
          <a:p>
            <a:pPr marL="0" indent="0">
              <a:buNone/>
            </a:pPr>
            <a:r>
              <a:rPr lang="en-US" sz="2400">
                <a:solidFill>
                  <a:srgbClr val="0101FD"/>
                </a:solidFill>
                <a:latin typeface="Consolas" panose="020B0609020204030204" pitchFamily="49" charset="0"/>
              </a:rPr>
              <a:t>from</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azureml.core.webservice</a:t>
            </a:r>
            <a:r>
              <a:rPr lang="en-US" sz="2400">
                <a:solidFill>
                  <a:srgbClr val="000000"/>
                </a:solidFill>
                <a:latin typeface="Courier New" panose="02070309020205020404" pitchFamily="49" charset="0"/>
              </a:rPr>
              <a:t> </a:t>
            </a: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AciWebservice</a:t>
            </a:r>
            <a:endParaRPr lang="en-US" sz="2400">
              <a:solidFill>
                <a:srgbClr val="000000"/>
              </a:solidFill>
              <a:latin typeface="Courier New" panose="02070309020205020404" pitchFamily="49" charset="0"/>
            </a:endParaRPr>
          </a:p>
          <a:p>
            <a:pPr marL="0" indent="0">
              <a:buNone/>
            </a:pPr>
            <a:endParaRPr lang="en-US" sz="2400">
              <a:solidFill>
                <a:srgbClr val="000000"/>
              </a:solidFill>
              <a:latin typeface="Courier New" panose="02070309020205020404" pitchFamily="49" charset="0"/>
            </a:endParaRPr>
          </a:p>
          <a:p>
            <a:pPr marL="0" indent="0">
              <a:buNone/>
            </a:pPr>
            <a:r>
              <a:rPr lang="en-US" sz="2400" err="1">
                <a:solidFill>
                  <a:srgbClr val="000000"/>
                </a:solidFill>
                <a:latin typeface="Courier New" panose="02070309020205020404" pitchFamily="49" charset="0"/>
              </a:rPr>
              <a:t>aciconfig</a:t>
            </a:r>
            <a:r>
              <a:rPr lang="en-US" sz="2400">
                <a:solidFill>
                  <a:srgbClr val="000000"/>
                </a:solidFill>
                <a:latin typeface="Courier New" panose="02070309020205020404" pitchFamily="49" charset="0"/>
              </a:rPr>
              <a:t> = </a:t>
            </a:r>
            <a:r>
              <a:rPr lang="en-US" sz="2400" err="1">
                <a:solidFill>
                  <a:srgbClr val="000000"/>
                </a:solidFill>
                <a:latin typeface="Courier New" panose="02070309020205020404" pitchFamily="49" charset="0"/>
              </a:rPr>
              <a:t>AciWebservice.deploy_configuration</a:t>
            </a:r>
            <a:r>
              <a:rPr lang="en-US" sz="2400">
                <a:solidFill>
                  <a:srgbClr val="000000"/>
                </a:solidFill>
                <a:latin typeface="Courier New" panose="02070309020205020404" pitchFamily="49" charset="0"/>
              </a:rPr>
              <a:t>(</a:t>
            </a:r>
          </a:p>
          <a:p>
            <a:pPr marL="0" indent="0">
              <a:buNone/>
            </a:pP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cpu_cores</a:t>
            </a:r>
            <a:r>
              <a:rPr lang="en-US" sz="2400">
                <a:solidFill>
                  <a:srgbClr val="000000"/>
                </a:solidFill>
                <a:latin typeface="Courier New" panose="02070309020205020404" pitchFamily="49" charset="0"/>
              </a:rPr>
              <a:t> = </a:t>
            </a:r>
            <a:r>
              <a:rPr lang="en-US" sz="2400">
                <a:solidFill>
                  <a:srgbClr val="000000"/>
                </a:solidFill>
                <a:latin typeface="Consolas" panose="020B0609020204030204" pitchFamily="49" charset="0"/>
              </a:rPr>
              <a:t>1</a:t>
            </a:r>
            <a:r>
              <a:rPr lang="en-US" sz="2400">
                <a:solidFill>
                  <a:srgbClr val="000000"/>
                </a:solidFill>
                <a:latin typeface="Courier New" panose="02070309020205020404" pitchFamily="49" charset="0"/>
              </a:rPr>
              <a:t>,</a:t>
            </a:r>
          </a:p>
          <a:p>
            <a:pPr marL="0" indent="0">
              <a:buNone/>
            </a:pPr>
            <a:r>
              <a:rPr lang="en-US" sz="2400">
                <a:solidFill>
                  <a:srgbClr val="000000"/>
                </a:solidFill>
                <a:latin typeface="Courier New" panose="02070309020205020404" pitchFamily="49" charset="0"/>
              </a:rPr>
              <a:t>		</a:t>
            </a:r>
            <a:r>
              <a:rPr lang="en-US" sz="2400" err="1">
                <a:solidFill>
                  <a:srgbClr val="000000"/>
                </a:solidFill>
                <a:latin typeface="Courier New" panose="02070309020205020404" pitchFamily="49" charset="0"/>
              </a:rPr>
              <a:t>memory_gb</a:t>
            </a:r>
            <a:r>
              <a:rPr lang="en-US" sz="2400">
                <a:solidFill>
                  <a:srgbClr val="000000"/>
                </a:solidFill>
                <a:latin typeface="Courier New" panose="02070309020205020404" pitchFamily="49" charset="0"/>
              </a:rPr>
              <a:t> = </a:t>
            </a:r>
            <a:r>
              <a:rPr lang="en-US" sz="2400">
                <a:solidFill>
                  <a:srgbClr val="000000"/>
                </a:solidFill>
                <a:latin typeface="Consolas" panose="020B0609020204030204" pitchFamily="49" charset="0"/>
              </a:rPr>
              <a:t>1</a:t>
            </a:r>
            <a:r>
              <a:rPr lang="en-US" sz="2400">
                <a:solidFill>
                  <a:srgbClr val="000000"/>
                </a:solidFill>
                <a:latin typeface="Courier New" panose="02070309020205020404" pitchFamily="49" charset="0"/>
              </a:rPr>
              <a:t>,</a:t>
            </a:r>
          </a:p>
          <a:p>
            <a:pPr marL="0" indent="0">
              <a:buNone/>
            </a:pPr>
            <a:r>
              <a:rPr lang="en-US" sz="2400">
                <a:solidFill>
                  <a:srgbClr val="000000"/>
                </a:solidFill>
                <a:latin typeface="Courier New" panose="02070309020205020404" pitchFamily="49" charset="0"/>
              </a:rPr>
              <a:t>		tags = {</a:t>
            </a:r>
            <a:r>
              <a:rPr lang="en-US" sz="2400">
                <a:solidFill>
                  <a:srgbClr val="A31515"/>
                </a:solidFill>
                <a:latin typeface="Consolas" panose="020B0609020204030204" pitchFamily="49" charset="0"/>
              </a:rPr>
              <a:t>"data"</a:t>
            </a:r>
            <a:r>
              <a:rPr lang="en-US" sz="2400">
                <a:solidFill>
                  <a:srgbClr val="000000"/>
                </a:solidFill>
                <a:latin typeface="Courier New" panose="02070309020205020404" pitchFamily="49" charset="0"/>
              </a:rPr>
              <a:t>: </a:t>
            </a:r>
            <a:r>
              <a:rPr lang="en-US" sz="2400">
                <a:solidFill>
                  <a:srgbClr val="A31515"/>
                </a:solidFill>
                <a:latin typeface="Consolas" panose="020B0609020204030204" pitchFamily="49" charset="0"/>
              </a:rPr>
              <a:t>“&lt;tag&gt;"</a:t>
            </a:r>
            <a:r>
              <a:rPr lang="en-US" sz="2400">
                <a:solidFill>
                  <a:srgbClr val="000000"/>
                </a:solidFill>
                <a:latin typeface="Courier New" panose="02070309020205020404" pitchFamily="49" charset="0"/>
              </a:rPr>
              <a:t>, </a:t>
            </a:r>
            <a:r>
              <a:rPr lang="en-US" sz="2400">
                <a:solidFill>
                  <a:srgbClr val="A31515"/>
                </a:solidFill>
                <a:latin typeface="Consolas" panose="020B0609020204030204" pitchFamily="49" charset="0"/>
              </a:rPr>
              <a:t>"type"</a:t>
            </a:r>
            <a:r>
              <a:rPr lang="en-US" sz="2400">
                <a:solidFill>
                  <a:srgbClr val="000000"/>
                </a:solidFill>
                <a:latin typeface="Courier New" panose="02070309020205020404" pitchFamily="49" charset="0"/>
              </a:rPr>
              <a:t>: </a:t>
            </a:r>
            <a:r>
              <a:rPr lang="en-US" sz="2400">
                <a:solidFill>
                  <a:srgbClr val="A31515"/>
                </a:solidFill>
                <a:latin typeface="Consolas" panose="020B0609020204030204" pitchFamily="49" charset="0"/>
              </a:rPr>
              <a:t>"classification"</a:t>
            </a:r>
            <a:r>
              <a:rPr lang="en-US" sz="2400">
                <a:solidFill>
                  <a:srgbClr val="000000"/>
                </a:solidFill>
                <a:latin typeface="Courier New" panose="02070309020205020404" pitchFamily="49" charset="0"/>
              </a:rPr>
              <a:t>}, 			description = </a:t>
            </a:r>
            <a:r>
              <a:rPr lang="en-US" sz="2400">
                <a:solidFill>
                  <a:srgbClr val="A31515"/>
                </a:solidFill>
                <a:latin typeface="Consolas" panose="020B0609020204030204" pitchFamily="49" charset="0"/>
              </a:rPr>
              <a:t>‘&lt;description&gt;'</a:t>
            </a:r>
            <a:r>
              <a:rPr lang="en-US" sz="2400">
                <a:solidFill>
                  <a:srgbClr val="000000"/>
                </a:solidFill>
                <a:latin typeface="Courier New" panose="02070309020205020404" pitchFamily="49" charset="0"/>
              </a:rPr>
              <a:t>)</a:t>
            </a:r>
            <a:endParaRPr lang="en-US" sz="24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Deploy to Compute Target</a:t>
            </a:r>
            <a:r>
              <a:rPr lang="en-US" sz="2000">
                <a:solidFill>
                  <a:srgbClr val="0078D7"/>
                </a:solidFill>
              </a:rPr>
              <a:t>  </a:t>
            </a:r>
            <a:r>
              <a:rPr lang="en-US">
                <a:solidFill>
                  <a:srgbClr val="0078D7"/>
                </a:solidFill>
              </a:rPr>
              <a:t>(continued)</a:t>
            </a:r>
          </a:p>
        </p:txBody>
      </p:sp>
    </p:spTree>
    <p:extLst>
      <p:ext uri="{BB962C8B-B14F-4D97-AF65-F5344CB8AC3E}">
        <p14:creationId xmlns:p14="http://schemas.microsoft.com/office/powerpoint/2010/main" val="58286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9370" y="1497011"/>
            <a:ext cx="11884833" cy="5767733"/>
          </a:xfrm>
        </p:spPr>
        <p:txBody>
          <a:bodyPr/>
          <a:lstStyle/>
          <a:p>
            <a:r>
              <a:rPr lang="en-US"/>
              <a:t>Sample code: Deploy from a trained model</a:t>
            </a:r>
          </a:p>
          <a:p>
            <a:pPr marL="0" indent="0">
              <a:buNone/>
            </a:pPr>
            <a:endParaRPr lang="en-US" sz="2000">
              <a:solidFill>
                <a:srgbClr val="0101FD"/>
              </a:solidFill>
              <a:latin typeface="Consolas" panose="020B0609020204030204" pitchFamily="49" charset="0"/>
            </a:endParaRPr>
          </a:p>
          <a:p>
            <a:pPr marL="0" indent="0">
              <a:buNone/>
            </a:pPr>
            <a:r>
              <a:rPr lang="en-US" sz="2000">
                <a:solidFill>
                  <a:srgbClr val="0101FD"/>
                </a:solidFill>
                <a:latin typeface="Consolas" panose="020B0609020204030204" pitchFamily="49" charset="0"/>
              </a:rPr>
              <a:t>from</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azureml.core.webservice</a:t>
            </a: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import</a:t>
            </a:r>
            <a:r>
              <a:rPr lang="en-US" sz="2000">
                <a:solidFill>
                  <a:srgbClr val="000000"/>
                </a:solidFill>
                <a:latin typeface="Courier New" panose="02070309020205020404" pitchFamily="49" charset="0"/>
              </a:rPr>
              <a:t> Webservice</a:t>
            </a:r>
          </a:p>
          <a:p>
            <a:pPr marL="0" indent="0">
              <a:buNone/>
            </a:pPr>
            <a:r>
              <a:rPr lang="en-US" sz="2000">
                <a:solidFill>
                  <a:srgbClr val="0101FD"/>
                </a:solidFill>
                <a:latin typeface="Consolas" panose="020B0609020204030204" pitchFamily="49" charset="0"/>
              </a:rPr>
              <a:t>from</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azureml.core.image</a:t>
            </a: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import</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InferenceConfig</a:t>
            </a:r>
            <a:endParaRPr lang="en-US" sz="2000">
              <a:solidFill>
                <a:srgbClr val="000000"/>
              </a:solidFill>
              <a:latin typeface="Courier New" panose="02070309020205020404" pitchFamily="49" charset="0"/>
            </a:endParaRPr>
          </a:p>
          <a:p>
            <a:pPr marL="0" indent="0">
              <a:buNone/>
            </a:pPr>
            <a:br>
              <a:rPr lang="en-US" sz="2000">
                <a:solidFill>
                  <a:srgbClr val="000000"/>
                </a:solidFill>
                <a:effectLst/>
                <a:latin typeface="Courier New" panose="02070309020205020404" pitchFamily="49" charset="0"/>
                <a:cs typeface="Courier New" panose="02070309020205020404" pitchFamily="49" charset="0"/>
              </a:rPr>
            </a:br>
            <a:r>
              <a:rPr lang="en-US" sz="2000" err="1">
                <a:solidFill>
                  <a:srgbClr val="000000"/>
                </a:solidFill>
                <a:effectLst/>
                <a:latin typeface="Courier New" panose="02070309020205020404" pitchFamily="49" charset="0"/>
                <a:cs typeface="Courier New" panose="02070309020205020404" pitchFamily="49" charset="0"/>
              </a:rPr>
              <a:t>inference_config</a:t>
            </a:r>
            <a:r>
              <a:rPr lang="en-US" sz="2000">
                <a:solidFill>
                  <a:srgbClr val="000000"/>
                </a:solidFill>
                <a:effectLst/>
                <a:latin typeface="Courier New" panose="02070309020205020404" pitchFamily="49" charset="0"/>
                <a:cs typeface="Courier New" panose="02070309020205020404" pitchFamily="49" charset="0"/>
              </a:rPr>
              <a:t> = </a:t>
            </a:r>
            <a:r>
              <a:rPr lang="en-US" sz="2000" err="1">
                <a:solidFill>
                  <a:srgbClr val="000000"/>
                </a:solidFill>
                <a:effectLst/>
                <a:latin typeface="Courier New" panose="02070309020205020404" pitchFamily="49" charset="0"/>
                <a:cs typeface="Courier New" panose="02070309020205020404" pitchFamily="49" charset="0"/>
              </a:rPr>
              <a:t>InferenceConfig</a:t>
            </a:r>
            <a:r>
              <a:rPr lang="en-US" sz="2000">
                <a:solidFill>
                  <a:srgbClr val="000000"/>
                </a:solidFill>
                <a:effectLst/>
                <a:latin typeface="Courier New" panose="02070309020205020404" pitchFamily="49" charset="0"/>
                <a:cs typeface="Courier New" panose="02070309020205020404" pitchFamily="49" charset="0"/>
              </a:rPr>
              <a:t>(runtime= </a:t>
            </a:r>
            <a:r>
              <a:rPr lang="en-US" sz="2000">
                <a:solidFill>
                  <a:srgbClr val="A31515"/>
                </a:solidFill>
                <a:effectLst/>
                <a:latin typeface="Courier New" panose="02070309020205020404" pitchFamily="49" charset="0"/>
                <a:cs typeface="Courier New" panose="02070309020205020404" pitchFamily="49" charset="0"/>
              </a:rPr>
              <a:t>"python"</a:t>
            </a:r>
            <a:r>
              <a:rPr lang="en-US" sz="2000">
                <a:solidFill>
                  <a:srgbClr val="000000"/>
                </a:solidFill>
                <a:effectLst/>
                <a:latin typeface="Courier New" panose="02070309020205020404" pitchFamily="49" charset="0"/>
                <a:cs typeface="Courier New" panose="02070309020205020404" pitchFamily="49" charset="0"/>
              </a:rPr>
              <a:t>, </a:t>
            </a:r>
          </a:p>
          <a:p>
            <a:pPr marL="0" indent="0">
              <a:buNone/>
            </a:pPr>
            <a:r>
              <a:rPr lang="en-US" sz="2000">
                <a:solidFill>
                  <a:srgbClr val="000000"/>
                </a:solidFill>
                <a:effectLst/>
                <a:latin typeface="Courier New" panose="02070309020205020404" pitchFamily="49" charset="0"/>
                <a:cs typeface="Courier New" panose="02070309020205020404" pitchFamily="49" charset="0"/>
              </a:rPr>
              <a:t>           	      </a:t>
            </a:r>
            <a:r>
              <a:rPr lang="en-US" sz="2000" err="1">
                <a:solidFill>
                  <a:srgbClr val="000000"/>
                </a:solidFill>
                <a:effectLst/>
                <a:latin typeface="Courier New" panose="02070309020205020404" pitchFamily="49" charset="0"/>
                <a:cs typeface="Courier New" panose="02070309020205020404" pitchFamily="49" charset="0"/>
              </a:rPr>
              <a:t>entry_script</a:t>
            </a:r>
            <a:r>
              <a:rPr lang="en-US" sz="2000">
                <a:solidFill>
                  <a:srgbClr val="000000"/>
                </a:solidFill>
                <a:effectLst/>
                <a:latin typeface="Courier New" panose="02070309020205020404" pitchFamily="49" charset="0"/>
                <a:cs typeface="Courier New" panose="02070309020205020404" pitchFamily="49" charset="0"/>
              </a:rPr>
              <a:t>=</a:t>
            </a:r>
            <a:r>
              <a:rPr lang="en-US" sz="2000">
                <a:solidFill>
                  <a:srgbClr val="A31515"/>
                </a:solidFill>
                <a:effectLst/>
                <a:latin typeface="Courier New" panose="02070309020205020404" pitchFamily="49" charset="0"/>
                <a:cs typeface="Courier New" panose="02070309020205020404" pitchFamily="49" charset="0"/>
              </a:rPr>
              <a:t>"score.py"</a:t>
            </a:r>
            <a:r>
              <a:rPr lang="en-US" sz="2000">
                <a:solidFill>
                  <a:srgbClr val="000000"/>
                </a:solidFill>
                <a:effectLst/>
                <a:latin typeface="Courier New" panose="02070309020205020404" pitchFamily="49" charset="0"/>
                <a:cs typeface="Courier New" panose="02070309020205020404" pitchFamily="49" charset="0"/>
              </a:rPr>
              <a:t>,</a:t>
            </a:r>
          </a:p>
          <a:p>
            <a:pPr marL="0" indent="0">
              <a:buNone/>
            </a:pPr>
            <a:r>
              <a:rPr lang="en-US" sz="2000">
                <a:solidFill>
                  <a:srgbClr val="000000"/>
                </a:solidFill>
                <a:effectLst/>
                <a:latin typeface="Courier New" panose="02070309020205020404" pitchFamily="49" charset="0"/>
                <a:cs typeface="Courier New" panose="02070309020205020404" pitchFamily="49" charset="0"/>
              </a:rPr>
              <a:t>                   </a:t>
            </a:r>
            <a:r>
              <a:rPr lang="en-US" sz="2000" err="1">
                <a:solidFill>
                  <a:srgbClr val="000000"/>
                </a:solidFill>
                <a:effectLst/>
                <a:latin typeface="Courier New" panose="02070309020205020404" pitchFamily="49" charset="0"/>
                <a:cs typeface="Courier New" panose="02070309020205020404" pitchFamily="49" charset="0"/>
              </a:rPr>
              <a:t>conda_file</a:t>
            </a:r>
            <a:r>
              <a:rPr lang="en-US" sz="2000">
                <a:solidFill>
                  <a:srgbClr val="000000"/>
                </a:solidFill>
                <a:effectLst/>
                <a:latin typeface="Courier New" panose="02070309020205020404" pitchFamily="49" charset="0"/>
                <a:cs typeface="Courier New" panose="02070309020205020404" pitchFamily="49" charset="0"/>
              </a:rPr>
              <a:t>=</a:t>
            </a:r>
            <a:r>
              <a:rPr lang="en-US" sz="2000">
                <a:solidFill>
                  <a:srgbClr val="A31515"/>
                </a:solidFill>
                <a:effectLst/>
                <a:latin typeface="Courier New" panose="02070309020205020404" pitchFamily="49" charset="0"/>
                <a:cs typeface="Courier New" panose="02070309020205020404" pitchFamily="49" charset="0"/>
              </a:rPr>
              <a:t>“&lt;</a:t>
            </a:r>
            <a:r>
              <a:rPr lang="en-US" sz="2000" err="1">
                <a:solidFill>
                  <a:srgbClr val="A31515"/>
                </a:solidFill>
                <a:effectLst/>
                <a:latin typeface="Courier New" panose="02070309020205020404" pitchFamily="49" charset="0"/>
                <a:cs typeface="Courier New" panose="02070309020205020404" pitchFamily="49" charset="0"/>
              </a:rPr>
              <a:t>yml_file_</a:t>
            </a:r>
            <a:r>
              <a:rPr lang="en-US" sz="2000" err="1">
                <a:solidFill>
                  <a:srgbClr val="A31515"/>
                </a:solidFill>
                <a:latin typeface="Courier New" panose="02070309020205020404" pitchFamily="49" charset="0"/>
                <a:cs typeface="Courier New" panose="02070309020205020404" pitchFamily="49" charset="0"/>
              </a:rPr>
              <a:t>name</a:t>
            </a:r>
            <a:r>
              <a:rPr lang="en-US" sz="2000">
                <a:solidFill>
                  <a:srgbClr val="A31515"/>
                </a:solidFill>
                <a:latin typeface="Courier New" panose="02070309020205020404" pitchFamily="49" charset="0"/>
                <a:cs typeface="Courier New" panose="02070309020205020404" pitchFamily="49" charset="0"/>
              </a:rPr>
              <a:t>&gt;</a:t>
            </a:r>
            <a:r>
              <a:rPr lang="en-US" sz="2000">
                <a:solidFill>
                  <a:srgbClr val="A31515"/>
                </a:solidFill>
                <a:effectLst/>
                <a:latin typeface="Courier New" panose="02070309020205020404" pitchFamily="49" charset="0"/>
                <a:cs typeface="Courier New" panose="02070309020205020404" pitchFamily="49" charset="0"/>
              </a:rPr>
              <a:t>"</a:t>
            </a:r>
            <a:r>
              <a:rPr lang="en-US" sz="2000">
                <a:solidFill>
                  <a:srgbClr val="000000"/>
                </a:solidFill>
                <a:effectLst/>
                <a:latin typeface="Courier New" panose="02070309020205020404" pitchFamily="49" charset="0"/>
                <a:cs typeface="Courier New" panose="02070309020205020404" pitchFamily="49" charset="0"/>
              </a:rPr>
              <a:t>)</a:t>
            </a:r>
          </a:p>
          <a:p>
            <a:pPr marL="0" indent="0">
              <a:buNone/>
            </a:pPr>
            <a:endParaRPr lang="en-US" sz="2000">
              <a:solidFill>
                <a:srgbClr val="000000"/>
              </a:solidFill>
              <a:latin typeface="Courier New" panose="02070309020205020404" pitchFamily="49" charset="0"/>
            </a:endParaRPr>
          </a:p>
          <a:p>
            <a:pPr marL="0" indent="0">
              <a:buNone/>
            </a:pPr>
            <a:r>
              <a:rPr lang="en-US" sz="2000">
                <a:solidFill>
                  <a:srgbClr val="000000"/>
                </a:solidFill>
                <a:latin typeface="Courier New" panose="02070309020205020404" pitchFamily="49" charset="0"/>
              </a:rPr>
              <a:t>service = </a:t>
            </a:r>
            <a:r>
              <a:rPr lang="en-US" sz="2000" err="1">
                <a:solidFill>
                  <a:srgbClr val="000000"/>
                </a:solidFill>
                <a:latin typeface="Courier New" panose="02070309020205020404" pitchFamily="49" charset="0"/>
              </a:rPr>
              <a:t>model.deploy</a:t>
            </a:r>
            <a:r>
              <a:rPr lang="en-US" sz="2000">
                <a:solidFill>
                  <a:srgbClr val="000000"/>
                </a:solidFill>
                <a:latin typeface="Courier New" panose="02070309020205020404" pitchFamily="49" charset="0"/>
              </a:rPr>
              <a:t>(</a:t>
            </a:r>
          </a:p>
          <a:p>
            <a:pPr marL="0" indent="0">
              <a:buNone/>
            </a:pPr>
            <a:r>
              <a:rPr lang="en-US" sz="2000">
                <a:solidFill>
                  <a:srgbClr val="000000"/>
                </a:solidFill>
                <a:latin typeface="Courier New" panose="02070309020205020404" pitchFamily="49" charset="0"/>
              </a:rPr>
              <a:t>			workspace=</a:t>
            </a:r>
            <a:r>
              <a:rPr lang="en-US" sz="2000" err="1">
                <a:solidFill>
                  <a:srgbClr val="000000"/>
                </a:solidFill>
                <a:latin typeface="Courier New" panose="02070309020205020404" pitchFamily="49" charset="0"/>
              </a:rPr>
              <a:t>ws</a:t>
            </a:r>
            <a:r>
              <a:rPr lang="en-US" sz="2000">
                <a:solidFill>
                  <a:srgbClr val="000000"/>
                </a:solidFill>
                <a:latin typeface="Courier New" panose="02070309020205020404" pitchFamily="49" charset="0"/>
              </a:rPr>
              <a:t>,</a:t>
            </a:r>
          </a:p>
          <a:p>
            <a:pPr marL="0" indent="0">
              <a:buNone/>
            </a:pPr>
            <a:r>
              <a:rPr lang="en-US" sz="2000">
                <a:solidFill>
                  <a:srgbClr val="000000"/>
                </a:solidFill>
                <a:latin typeface="Courier New" panose="02070309020205020404" pitchFamily="49" charset="0"/>
              </a:rPr>
              <a:t>			name=</a:t>
            </a:r>
            <a:r>
              <a:rPr lang="en-US" sz="2000">
                <a:solidFill>
                  <a:srgbClr val="A31515"/>
                </a:solidFill>
                <a:latin typeface="Consolas" panose="020B0609020204030204" pitchFamily="49" charset="0"/>
              </a:rPr>
              <a:t>‘&lt;</a:t>
            </a:r>
            <a:r>
              <a:rPr lang="en-US" sz="2000" err="1">
                <a:solidFill>
                  <a:srgbClr val="A31515"/>
                </a:solidFill>
                <a:latin typeface="Consolas" panose="020B0609020204030204" pitchFamily="49" charset="0"/>
              </a:rPr>
              <a:t>service_name</a:t>
            </a:r>
            <a:r>
              <a:rPr lang="en-US" sz="2000">
                <a:solidFill>
                  <a:srgbClr val="A31515"/>
                </a:solidFill>
                <a:latin typeface="Consolas" panose="020B0609020204030204" pitchFamily="49" charset="0"/>
              </a:rPr>
              <a:t>&gt;’</a:t>
            </a:r>
            <a:r>
              <a:rPr lang="en-US" sz="2000">
                <a:solidFill>
                  <a:srgbClr val="000000"/>
                </a:solidFill>
                <a:latin typeface="Courier New" panose="02070309020205020404" pitchFamily="49" charset="0"/>
              </a:rPr>
              <a:t>,</a:t>
            </a:r>
          </a:p>
          <a:p>
            <a:pPr marL="0" indent="0">
              <a:buNone/>
            </a:pP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deployment_config</a:t>
            </a:r>
            <a:r>
              <a:rPr lang="en-US" sz="2000">
                <a:solidFill>
                  <a:srgbClr val="000000"/>
                </a:solidFill>
                <a:latin typeface="Courier New" panose="02070309020205020404" pitchFamily="49" charset="0"/>
              </a:rPr>
              <a:t>=</a:t>
            </a:r>
            <a:r>
              <a:rPr lang="en-US" sz="2000" err="1">
                <a:solidFill>
                  <a:srgbClr val="000000"/>
                </a:solidFill>
                <a:latin typeface="Courier New" panose="02070309020205020404" pitchFamily="49" charset="0"/>
              </a:rPr>
              <a:t>aciconfig</a:t>
            </a:r>
            <a:r>
              <a:rPr lang="en-US" sz="2000">
                <a:solidFill>
                  <a:srgbClr val="000000"/>
                </a:solidFill>
                <a:latin typeface="Courier New" panose="02070309020205020404" pitchFamily="49" charset="0"/>
              </a:rPr>
              <a:t>,</a:t>
            </a:r>
          </a:p>
          <a:p>
            <a:pPr marL="0" indent="0">
              <a:buNone/>
            </a:pPr>
            <a:r>
              <a:rPr lang="en-US" sz="2000">
                <a:solidFill>
                  <a:srgbClr val="000000"/>
                </a:solidFill>
                <a:latin typeface="Courier New" panose="02070309020205020404" pitchFamily="49" charset="0"/>
              </a:rPr>
              <a:t>			models=[model],</a:t>
            </a:r>
          </a:p>
          <a:p>
            <a:pPr marL="0" indent="0">
              <a:buNone/>
            </a:pP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inference_config</a:t>
            </a:r>
            <a:r>
              <a:rPr lang="en-US" sz="2000">
                <a:solidFill>
                  <a:srgbClr val="000000"/>
                </a:solidFill>
                <a:latin typeface="Courier New" panose="02070309020205020404" pitchFamily="49" charset="0"/>
              </a:rPr>
              <a:t> = </a:t>
            </a:r>
            <a:r>
              <a:rPr lang="en-US" sz="2000" err="1">
                <a:solidFill>
                  <a:srgbClr val="000000"/>
                </a:solidFill>
                <a:latin typeface="Courier New" panose="02070309020205020404" pitchFamily="49" charset="0"/>
              </a:rPr>
              <a:t>inference_config</a:t>
            </a:r>
            <a:r>
              <a:rPr lang="en-US" sz="2000">
                <a:solidFill>
                  <a:srgbClr val="000000"/>
                </a:solidFill>
                <a:latin typeface="Courier New" panose="02070309020205020404" pitchFamily="49" charset="0"/>
              </a:rPr>
              <a:t> )</a:t>
            </a:r>
            <a:endParaRPr lang="en-US" sz="2000"/>
          </a:p>
          <a:p>
            <a:pPr marL="0" indent="0">
              <a:buNone/>
            </a:pPr>
            <a:endParaRPr lang="en-US" sz="2400">
              <a:solidFill>
                <a:srgbClr val="0101FD"/>
              </a:solidFill>
              <a:latin typeface="Consolas" panose="020B0609020204030204" pitchFamily="49" charset="0"/>
            </a:endParaRP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Deploy to Compute Target (continued)</a:t>
            </a:r>
          </a:p>
        </p:txBody>
      </p:sp>
    </p:spTree>
    <p:extLst>
      <p:ext uri="{BB962C8B-B14F-4D97-AF65-F5344CB8AC3E}">
        <p14:creationId xmlns:p14="http://schemas.microsoft.com/office/powerpoint/2010/main" val="298467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838248"/>
          </a:xfrm>
        </p:spPr>
        <p:txBody>
          <a:bodyPr/>
          <a:lstStyle/>
          <a:p>
            <a:r>
              <a:rPr lang="en-US"/>
              <a:t>A web service is created if image is deployed to:</a:t>
            </a:r>
          </a:p>
          <a:p>
            <a:pPr lvl="1"/>
            <a:r>
              <a:rPr lang="en-US"/>
              <a:t>Azure Container Instance (ACI).</a:t>
            </a:r>
          </a:p>
          <a:p>
            <a:pPr lvl="1"/>
            <a:r>
              <a:rPr lang="en-US"/>
              <a:t>Azure Kubernetes Service (AKS).</a:t>
            </a:r>
          </a:p>
          <a:p>
            <a:pPr lvl="1"/>
            <a:r>
              <a:rPr lang="en-US"/>
              <a:t>Field Programmable Gate Arrays (FPGA).</a:t>
            </a:r>
          </a:p>
          <a:p>
            <a:r>
              <a:rPr lang="en-US"/>
              <a:t>Deploying as web service creates a REST API.</a:t>
            </a:r>
          </a:p>
          <a:p>
            <a:r>
              <a:rPr lang="en-US"/>
              <a:t>Can use HTTP to send requests and receive responses.</a:t>
            </a:r>
          </a:p>
          <a:p>
            <a:r>
              <a:rPr lang="en-US"/>
              <a:t>Need to build a client that can consume the deployed model.</a:t>
            </a: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Consume Deployed Model</a:t>
            </a:r>
          </a:p>
        </p:txBody>
      </p:sp>
    </p:spTree>
    <p:extLst>
      <p:ext uri="{BB962C8B-B14F-4D97-AF65-F5344CB8AC3E}">
        <p14:creationId xmlns:p14="http://schemas.microsoft.com/office/powerpoint/2010/main" val="391364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50"/>
            <a:ext cx="11884833" cy="5558445"/>
          </a:xfrm>
        </p:spPr>
        <p:txBody>
          <a:bodyPr/>
          <a:lstStyle/>
          <a:p>
            <a:r>
              <a:rPr lang="en-US"/>
              <a:t>Steps for creating a client:</a:t>
            </a:r>
          </a:p>
          <a:p>
            <a:pPr lvl="1"/>
            <a:r>
              <a:rPr lang="en-US"/>
              <a:t>Find connection information</a:t>
            </a:r>
          </a:p>
          <a:p>
            <a:pPr marL="342900" lvl="1" indent="0">
              <a:buNone/>
            </a:pPr>
            <a:r>
              <a:rPr lang="en-US" sz="2000">
                <a:solidFill>
                  <a:srgbClr val="000000"/>
                </a:solidFill>
                <a:latin typeface="Courier New" panose="02070309020205020404" pitchFamily="49" charset="0"/>
              </a:rPr>
              <a:t>	</a:t>
            </a:r>
          </a:p>
          <a:p>
            <a:pPr marL="342900" lvl="1" indent="0">
              <a:buNone/>
            </a:pP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from</a:t>
            </a:r>
            <a:r>
              <a:rPr lang="en-US" sz="2000">
                <a:solidFill>
                  <a:srgbClr val="000000"/>
                </a:solidFill>
                <a:latin typeface="Courier New" panose="02070309020205020404" pitchFamily="49" charset="0"/>
              </a:rPr>
              <a:t> </a:t>
            </a:r>
            <a:r>
              <a:rPr lang="en-US" sz="2000" err="1">
                <a:solidFill>
                  <a:srgbClr val="000000"/>
                </a:solidFill>
                <a:latin typeface="Courier New" panose="02070309020205020404" pitchFamily="49" charset="0"/>
              </a:rPr>
              <a:t>azureml.core.webservice</a:t>
            </a:r>
            <a:r>
              <a:rPr lang="en-US" sz="2000">
                <a:solidFill>
                  <a:srgbClr val="000000"/>
                </a:solidFill>
                <a:latin typeface="Courier New" panose="02070309020205020404" pitchFamily="49" charset="0"/>
              </a:rPr>
              <a:t> </a:t>
            </a:r>
            <a:r>
              <a:rPr lang="en-US" sz="2000">
                <a:solidFill>
                  <a:srgbClr val="0101FD"/>
                </a:solidFill>
                <a:latin typeface="Consolas" panose="020B0609020204030204" pitchFamily="49" charset="0"/>
              </a:rPr>
              <a:t>import</a:t>
            </a:r>
            <a:r>
              <a:rPr lang="en-US" sz="2000">
                <a:solidFill>
                  <a:srgbClr val="000000"/>
                </a:solidFill>
                <a:latin typeface="Courier New" panose="02070309020205020404" pitchFamily="49" charset="0"/>
              </a:rPr>
              <a:t> Webservice</a:t>
            </a:r>
          </a:p>
          <a:p>
            <a:pPr marL="342900" lvl="1" indent="0">
              <a:buNone/>
            </a:pPr>
            <a:endParaRPr lang="en-US" sz="2000">
              <a:solidFill>
                <a:srgbClr val="000000"/>
              </a:solidFill>
              <a:latin typeface="Courier New" panose="02070309020205020404" pitchFamily="49" charset="0"/>
            </a:endParaRPr>
          </a:p>
          <a:p>
            <a:pPr marL="342900" lvl="1" indent="0">
              <a:buNone/>
            </a:pPr>
            <a:r>
              <a:rPr lang="en-US" sz="2000">
                <a:solidFill>
                  <a:srgbClr val="000000"/>
                </a:solidFill>
                <a:latin typeface="Courier New" panose="02070309020205020404" pitchFamily="49" charset="0"/>
              </a:rPr>
              <a:t>	service = Webservice(workspace = </a:t>
            </a:r>
            <a:r>
              <a:rPr lang="en-US" sz="2000" err="1">
                <a:solidFill>
                  <a:srgbClr val="000000"/>
                </a:solidFill>
                <a:latin typeface="Courier New" panose="02070309020205020404" pitchFamily="49" charset="0"/>
              </a:rPr>
              <a:t>ws</a:t>
            </a:r>
            <a:r>
              <a:rPr lang="en-US" sz="2000">
                <a:solidFill>
                  <a:srgbClr val="000000"/>
                </a:solidFill>
                <a:latin typeface="Courier New" panose="02070309020205020404" pitchFamily="49" charset="0"/>
              </a:rPr>
              <a:t>, name = &lt;</a:t>
            </a:r>
            <a:r>
              <a:rPr lang="en-US" sz="2000" err="1">
                <a:solidFill>
                  <a:srgbClr val="000000"/>
                </a:solidFill>
                <a:latin typeface="Courier New" panose="02070309020205020404" pitchFamily="49" charset="0"/>
              </a:rPr>
              <a:t>web_service_name</a:t>
            </a:r>
            <a:r>
              <a:rPr lang="en-US" sz="2000">
                <a:solidFill>
                  <a:srgbClr val="000000"/>
                </a:solidFill>
                <a:latin typeface="Courier New" panose="02070309020205020404" pitchFamily="49" charset="0"/>
              </a:rPr>
              <a:t>&gt;)</a:t>
            </a:r>
          </a:p>
          <a:p>
            <a:pPr marL="342900" lvl="1" indent="0">
              <a:buNone/>
            </a:pPr>
            <a:r>
              <a:rPr lang="en-US" sz="2000">
                <a:solidFill>
                  <a:srgbClr val="000000"/>
                </a:solidFill>
                <a:latin typeface="Courier New" panose="02070309020205020404" pitchFamily="49" charset="0"/>
              </a:rPr>
              <a:t>	print(</a:t>
            </a:r>
            <a:r>
              <a:rPr lang="en-US" sz="2000" err="1">
                <a:solidFill>
                  <a:srgbClr val="000000"/>
                </a:solidFill>
                <a:latin typeface="Courier New" panose="02070309020205020404" pitchFamily="49" charset="0"/>
              </a:rPr>
              <a:t>service.scoring_uri</a:t>
            </a:r>
            <a:r>
              <a:rPr lang="en-US" sz="2000">
                <a:solidFill>
                  <a:srgbClr val="000000"/>
                </a:solidFill>
                <a:latin typeface="Courier New" panose="02070309020205020404" pitchFamily="49" charset="0"/>
              </a:rPr>
              <a:t>)</a:t>
            </a:r>
          </a:p>
          <a:p>
            <a:pPr marL="342900" lvl="1" indent="0">
              <a:buNone/>
            </a:pPr>
            <a:endParaRPr lang="en-US" sz="2000"/>
          </a:p>
          <a:p>
            <a:pPr lvl="1"/>
            <a:r>
              <a:rPr lang="en-US"/>
              <a:t>Find data types of the request to send to the service.</a:t>
            </a:r>
          </a:p>
          <a:p>
            <a:pPr lvl="1"/>
            <a:r>
              <a:rPr lang="en-US"/>
              <a:t>Build a client that calls and uses the service.</a:t>
            </a:r>
          </a:p>
          <a:p>
            <a:pPr marL="571500" lvl="2" indent="0">
              <a:buNone/>
            </a:pPr>
            <a:r>
              <a:rPr lang="en-US"/>
              <a:t>	REST API needs the request to be a JSON document with the following format.</a:t>
            </a:r>
          </a:p>
          <a:p>
            <a:pPr marL="571500" lvl="2" indent="0">
              <a:buNone/>
            </a:pPr>
            <a:endParaRPr lang="en-US"/>
          </a:p>
          <a:p>
            <a:pPr marL="571500" lvl="2" indent="0">
              <a:buNone/>
            </a:pPr>
            <a:r>
              <a:rPr lang="en-US" b="1"/>
              <a:t>			{ "data": [ &lt;</a:t>
            </a:r>
            <a:r>
              <a:rPr lang="en-US" b="1" err="1"/>
              <a:t>input_data</a:t>
            </a:r>
            <a:r>
              <a:rPr lang="en-US" b="1"/>
              <a:t>&gt; ] }</a:t>
            </a: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Consume Deployed Model (continued)</a:t>
            </a:r>
          </a:p>
        </p:txBody>
      </p:sp>
    </p:spTree>
    <p:extLst>
      <p:ext uri="{BB962C8B-B14F-4D97-AF65-F5344CB8AC3E}">
        <p14:creationId xmlns:p14="http://schemas.microsoft.com/office/powerpoint/2010/main" val="236624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144404"/>
          </a:xfrm>
        </p:spPr>
        <p:txBody>
          <a:bodyPr/>
          <a:lstStyle/>
          <a:p>
            <a:r>
              <a:rPr lang="en-US"/>
              <a:t>Sample code: Use Python to call the web service:</a:t>
            </a:r>
          </a:p>
          <a:p>
            <a:endParaRPr lang="en-US"/>
          </a:p>
          <a:p>
            <a:pPr marL="0" indent="0">
              <a:buNone/>
            </a:pPr>
            <a:r>
              <a:rPr lang="en-US" sz="2400">
                <a:solidFill>
                  <a:srgbClr val="0101FD"/>
                </a:solidFill>
                <a:latin typeface="Consolas" panose="020B0609020204030204" pitchFamily="49" charset="0"/>
              </a:rPr>
              <a:t>import</a:t>
            </a:r>
            <a:r>
              <a:rPr lang="en-US" sz="2400">
                <a:solidFill>
                  <a:srgbClr val="000000"/>
                </a:solidFill>
                <a:latin typeface="Courier New" panose="02070309020205020404" pitchFamily="49" charset="0"/>
              </a:rPr>
              <a:t> json</a:t>
            </a:r>
            <a:endParaRPr lang="en-US" sz="2400">
              <a:solidFill>
                <a:srgbClr val="A31515"/>
              </a:solidFill>
              <a:latin typeface="Consolas" panose="020B0609020204030204" pitchFamily="49" charset="0"/>
            </a:endParaRPr>
          </a:p>
          <a:p>
            <a:pPr marL="0" indent="0">
              <a:buNone/>
            </a:pPr>
            <a:endParaRPr lang="en-US" sz="2400">
              <a:solidFill>
                <a:srgbClr val="A31515"/>
              </a:solidFill>
              <a:latin typeface="Consolas" panose="020B0609020204030204" pitchFamily="49" charset="0"/>
            </a:endParaRPr>
          </a:p>
          <a:p>
            <a:pPr marL="0" indent="0">
              <a:buNone/>
            </a:pPr>
            <a:r>
              <a:rPr lang="en-US" sz="2400" err="1">
                <a:solidFill>
                  <a:srgbClr val="000000"/>
                </a:solidFill>
                <a:latin typeface="Courier New" panose="02070309020205020404" pitchFamily="49" charset="0"/>
              </a:rPr>
              <a:t>test_input</a:t>
            </a:r>
            <a:r>
              <a:rPr lang="en-US" sz="2400">
                <a:solidFill>
                  <a:srgbClr val="000000"/>
                </a:solidFill>
                <a:latin typeface="Courier New" panose="02070309020205020404" pitchFamily="49" charset="0"/>
              </a:rPr>
              <a:t> = </a:t>
            </a:r>
            <a:r>
              <a:rPr lang="en-US" sz="2400" err="1">
                <a:solidFill>
                  <a:srgbClr val="000000"/>
                </a:solidFill>
                <a:latin typeface="Courier New" panose="02070309020205020404" pitchFamily="49" charset="0"/>
              </a:rPr>
              <a:t>json.dumps</a:t>
            </a:r>
            <a:r>
              <a:rPr lang="en-US" sz="2400">
                <a:solidFill>
                  <a:srgbClr val="000000"/>
                </a:solidFill>
                <a:latin typeface="Courier New" panose="02070309020205020404" pitchFamily="49" charset="0"/>
              </a:rPr>
              <a:t>({</a:t>
            </a:r>
            <a:r>
              <a:rPr lang="en-US" sz="2400">
                <a:solidFill>
                  <a:srgbClr val="A31515"/>
                </a:solidFill>
                <a:latin typeface="Consolas" panose="020B0609020204030204" pitchFamily="49" charset="0"/>
              </a:rPr>
              <a:t>‘data’</a:t>
            </a:r>
            <a:r>
              <a:rPr lang="en-US" sz="2400">
                <a:solidFill>
                  <a:srgbClr val="000000"/>
                </a:solidFill>
                <a:latin typeface="Courier New" panose="02070309020205020404" pitchFamily="49" charset="0"/>
              </a:rPr>
              <a:t>:[[i</a:t>
            </a:r>
            <a:r>
              <a:rPr lang="en-US" sz="2400" baseline="-25000">
                <a:solidFill>
                  <a:srgbClr val="000000"/>
                </a:solidFill>
                <a:latin typeface="Courier New" panose="02070309020205020404" pitchFamily="49" charset="0"/>
              </a:rPr>
              <a:t>1</a:t>
            </a:r>
            <a:r>
              <a:rPr lang="en-US" sz="2400">
                <a:solidFill>
                  <a:srgbClr val="000000"/>
                </a:solidFill>
                <a:latin typeface="Courier New" panose="02070309020205020404" pitchFamily="49" charset="0"/>
              </a:rPr>
              <a:t>, i</a:t>
            </a:r>
            <a:r>
              <a:rPr lang="en-US" sz="2400" baseline="-25000">
                <a:solidFill>
                  <a:srgbClr val="000000"/>
                </a:solidFill>
                <a:latin typeface="Courier New" panose="02070309020205020404" pitchFamily="49" charset="0"/>
              </a:rPr>
              <a:t>2</a:t>
            </a:r>
            <a:r>
              <a:rPr lang="en-US" sz="2400">
                <a:solidFill>
                  <a:srgbClr val="000000"/>
                </a:solidFill>
                <a:latin typeface="Courier New" panose="02070309020205020404" pitchFamily="49" charset="0"/>
              </a:rPr>
              <a:t>, …]]})</a:t>
            </a:r>
            <a:endParaRPr lang="en-US" sz="2400">
              <a:solidFill>
                <a:srgbClr val="A31515"/>
              </a:solidFill>
              <a:latin typeface="Consolas" panose="020B0609020204030204" pitchFamily="49" charset="0"/>
            </a:endParaRPr>
          </a:p>
          <a:p>
            <a:pPr marL="0" indent="0">
              <a:buNone/>
            </a:pPr>
            <a:endParaRPr lang="en-US" sz="2400">
              <a:solidFill>
                <a:srgbClr val="000000"/>
              </a:solidFill>
              <a:latin typeface="Courier New" panose="02070309020205020404" pitchFamily="49" charset="0"/>
            </a:endParaRPr>
          </a:p>
          <a:p>
            <a:pPr marL="0" indent="0">
              <a:buNone/>
            </a:pPr>
            <a:r>
              <a:rPr lang="en-US" sz="2400">
                <a:solidFill>
                  <a:srgbClr val="000000"/>
                </a:solidFill>
                <a:latin typeface="Courier New" panose="02070309020205020404" pitchFamily="49" charset="0"/>
              </a:rPr>
              <a:t>prediction = </a:t>
            </a:r>
            <a:r>
              <a:rPr lang="en-US" sz="2400" err="1">
                <a:solidFill>
                  <a:srgbClr val="000000"/>
                </a:solidFill>
                <a:latin typeface="Courier New" panose="02070309020205020404" pitchFamily="49" charset="0"/>
              </a:rPr>
              <a:t>service.run</a:t>
            </a:r>
            <a:r>
              <a:rPr lang="en-US" sz="2400">
                <a:solidFill>
                  <a:srgbClr val="000000"/>
                </a:solidFill>
                <a:latin typeface="Courier New" panose="02070309020205020404" pitchFamily="49" charset="0"/>
              </a:rPr>
              <a:t>(</a:t>
            </a:r>
            <a:r>
              <a:rPr lang="en-US" sz="2400" err="1">
                <a:solidFill>
                  <a:srgbClr val="000000"/>
                </a:solidFill>
                <a:latin typeface="Courier New" panose="02070309020205020404" pitchFamily="49" charset="0"/>
              </a:rPr>
              <a:t>input_data</a:t>
            </a:r>
            <a:r>
              <a:rPr lang="en-US" sz="2400">
                <a:solidFill>
                  <a:srgbClr val="000000"/>
                </a:solidFill>
                <a:latin typeface="Courier New" panose="02070309020205020404" pitchFamily="49" charset="0"/>
              </a:rPr>
              <a:t> = </a:t>
            </a:r>
            <a:r>
              <a:rPr lang="en-US" sz="2400" err="1">
                <a:solidFill>
                  <a:srgbClr val="000000"/>
                </a:solidFill>
                <a:latin typeface="Courier New" panose="02070309020205020404" pitchFamily="49" charset="0"/>
              </a:rPr>
              <a:t>test_input</a:t>
            </a:r>
            <a:r>
              <a:rPr lang="en-US" sz="2400">
                <a:solidFill>
                  <a:srgbClr val="000000"/>
                </a:solidFill>
                <a:latin typeface="Courier New" panose="02070309020205020404" pitchFamily="49" charset="0"/>
              </a:rPr>
              <a:t>)</a:t>
            </a:r>
          </a:p>
          <a:p>
            <a:pPr marL="0" indent="0">
              <a:buNone/>
            </a:pPr>
            <a:endParaRPr lang="en-US" sz="2400">
              <a:solidFill>
                <a:srgbClr val="000000"/>
              </a:solidFill>
              <a:latin typeface="Courier New" panose="02070309020205020404" pitchFamily="49" charset="0"/>
            </a:endParaRPr>
          </a:p>
          <a:p>
            <a:pPr marL="0" indent="0">
              <a:buNone/>
            </a:pPr>
            <a:r>
              <a:rPr lang="en-US" sz="2400">
                <a:solidFill>
                  <a:srgbClr val="000000"/>
                </a:solidFill>
                <a:latin typeface="Courier New" panose="02070309020205020404" pitchFamily="49" charset="0"/>
              </a:rPr>
              <a:t>Print(prediction)</a:t>
            </a:r>
            <a:endParaRPr lang="en-US" sz="24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Consume Deployed Model (continued)</a:t>
            </a:r>
          </a:p>
        </p:txBody>
      </p:sp>
    </p:spTree>
    <p:extLst>
      <p:ext uri="{BB962C8B-B14F-4D97-AF65-F5344CB8AC3E}">
        <p14:creationId xmlns:p14="http://schemas.microsoft.com/office/powerpoint/2010/main" val="41068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D4C72-EBCD-4AF9-84E5-6FD8B7A32DAE}"/>
              </a:ext>
            </a:extLst>
          </p:cNvPr>
          <p:cNvSpPr>
            <a:spLocks noGrp="1"/>
          </p:cNvSpPr>
          <p:nvPr>
            <p:ph type="title"/>
          </p:nvPr>
        </p:nvSpPr>
        <p:spPr>
          <a:xfrm>
            <a:off x="273455" y="373062"/>
            <a:ext cx="11889564" cy="917575"/>
          </a:xfrm>
        </p:spPr>
        <p:txBody>
          <a:bodyPr/>
          <a:lstStyle/>
          <a:p>
            <a:r>
              <a:rPr lang="en-US"/>
              <a:t>What is Azure Machine Learning service</a:t>
            </a:r>
            <a:r>
              <a:rPr lang="en-US" sz="2000"/>
              <a:t>…Cont’d</a:t>
            </a:r>
            <a:endParaRPr lang="en-US"/>
          </a:p>
        </p:txBody>
      </p:sp>
      <p:pic>
        <p:nvPicPr>
          <p:cNvPr id="4" name="Picture 3">
            <a:extLst>
              <a:ext uri="{FF2B5EF4-FFF2-40B4-BE49-F238E27FC236}">
                <a16:creationId xmlns:a16="http://schemas.microsoft.com/office/drawing/2014/main" id="{85C6E8A3-8845-4DA8-84A3-9CA66E0DEE39}"/>
              </a:ext>
            </a:extLst>
          </p:cNvPr>
          <p:cNvPicPr>
            <a:picLocks noChangeAspect="1"/>
          </p:cNvPicPr>
          <p:nvPr/>
        </p:nvPicPr>
        <p:blipFill>
          <a:blip r:embed="rId3"/>
          <a:stretch>
            <a:fillRect/>
          </a:stretch>
        </p:blipFill>
        <p:spPr>
          <a:xfrm>
            <a:off x="457360" y="1820862"/>
            <a:ext cx="11424113" cy="4028078"/>
          </a:xfrm>
          <a:prstGeom prst="rect">
            <a:avLst/>
          </a:prstGeom>
        </p:spPr>
      </p:pic>
    </p:spTree>
    <p:extLst>
      <p:ext uri="{BB962C8B-B14F-4D97-AF65-F5344CB8AC3E}">
        <p14:creationId xmlns:p14="http://schemas.microsoft.com/office/powerpoint/2010/main" val="212341119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292405"/>
          </a:xfrm>
        </p:spPr>
        <p:txBody>
          <a:bodyPr/>
          <a:lstStyle/>
          <a:p>
            <a:r>
              <a:rPr lang="en-US" sz="3999"/>
              <a:t>Demonstration: </a:t>
            </a:r>
            <a:r>
              <a:rPr lang="en-US" sz="3999">
                <a:solidFill>
                  <a:schemeClr val="accent3"/>
                </a:solidFill>
              </a:rPr>
              <a:t>Register and Deploy Model</a:t>
            </a:r>
          </a:p>
        </p:txBody>
      </p:sp>
      <p:sp>
        <p:nvSpPr>
          <p:cNvPr id="7" name="Title 1"/>
          <p:cNvSpPr txBox="1">
            <a:spLocks/>
          </p:cNvSpPr>
          <p:nvPr/>
        </p:nvSpPr>
        <p:spPr>
          <a:xfrm>
            <a:off x="228994" y="3268695"/>
            <a:ext cx="5485621" cy="118157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Register and deploy model as a web service</a:t>
            </a:r>
          </a:p>
        </p:txBody>
      </p:sp>
    </p:spTree>
    <p:extLst>
      <p:ext uri="{BB962C8B-B14F-4D97-AF65-F5344CB8AC3E}">
        <p14:creationId xmlns:p14="http://schemas.microsoft.com/office/powerpoint/2010/main" val="189582730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413516"/>
          </a:xfrm>
        </p:spPr>
        <p:txBody>
          <a:bodyPr/>
          <a:lstStyle/>
          <a:p>
            <a:r>
              <a:rPr lang="en-US"/>
              <a:t>Azure Machine Learning creates monitoring data using Azure Monitor</a:t>
            </a:r>
          </a:p>
          <a:p>
            <a:r>
              <a:rPr lang="en-US"/>
              <a:t>Azure monitor is a full stack monitoring service in Azure. </a:t>
            </a:r>
          </a:p>
          <a:p>
            <a:r>
              <a:rPr lang="en-US"/>
              <a:t>Metrics for Azure Machine Learning can be analyzed using the Metrics section from the Azure Monitor</a:t>
            </a:r>
          </a:p>
          <a:p>
            <a:r>
              <a:rPr lang="en-US"/>
              <a:t>Alerts can be created for Azure Machine Learning by configuring Alerts from the Azure Monitor menu. </a:t>
            </a:r>
          </a:p>
          <a:p>
            <a:pPr marL="0" indent="0">
              <a:buNone/>
            </a:pPr>
            <a:endParaRPr lang="en-US" sz="2400"/>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Monitor Azure Machine Learning</a:t>
            </a:r>
          </a:p>
        </p:txBody>
      </p:sp>
    </p:spTree>
    <p:extLst>
      <p:ext uri="{BB962C8B-B14F-4D97-AF65-F5344CB8AC3E}">
        <p14:creationId xmlns:p14="http://schemas.microsoft.com/office/powerpoint/2010/main" val="147733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8521" y="297316"/>
            <a:ext cx="5866568" cy="1292405"/>
          </a:xfrm>
        </p:spPr>
        <p:txBody>
          <a:bodyPr/>
          <a:lstStyle/>
          <a:p>
            <a:r>
              <a:rPr lang="en-US" sz="3999"/>
              <a:t>Demonstration: </a:t>
            </a:r>
            <a:r>
              <a:rPr lang="en-US" sz="3999">
                <a:solidFill>
                  <a:schemeClr val="accent3"/>
                </a:solidFill>
              </a:rPr>
              <a:t>Monitor Azure Machine Learning</a:t>
            </a:r>
          </a:p>
        </p:txBody>
      </p:sp>
      <p:sp>
        <p:nvSpPr>
          <p:cNvPr id="7" name="Title 1"/>
          <p:cNvSpPr txBox="1">
            <a:spLocks/>
          </p:cNvSpPr>
          <p:nvPr/>
        </p:nvSpPr>
        <p:spPr>
          <a:xfrm>
            <a:off x="228994" y="3268695"/>
            <a:ext cx="5485621" cy="1680049"/>
          </a:xfrm>
          <a:prstGeom prst="rect">
            <a:avLst/>
          </a:prstGeom>
        </p:spPr>
        <p:txBody>
          <a:bodyPr vert="horz" wrap="square" lIns="146283" tIns="91427" rIns="146283" bIns="91427"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599">
                <a:solidFill>
                  <a:schemeClr val="tx1"/>
                </a:solidFill>
              </a:rPr>
              <a:t>Monitor Azure Machine Learning using Azure Monitor</a:t>
            </a:r>
          </a:p>
        </p:txBody>
      </p:sp>
    </p:spTree>
    <p:extLst>
      <p:ext uri="{BB962C8B-B14F-4D97-AF65-F5344CB8AC3E}">
        <p14:creationId xmlns:p14="http://schemas.microsoft.com/office/powerpoint/2010/main" val="242757628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181862"/>
          </a:xfrm>
        </p:spPr>
        <p:txBody>
          <a:bodyPr/>
          <a:lstStyle/>
          <a:p>
            <a:pPr lvl="0"/>
            <a:r>
              <a:rPr lang="en-US"/>
              <a:t>Register and deploy a trained model</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37644" y="296862"/>
            <a:ext cx="5486399" cy="1292662"/>
          </a:xfrm>
        </p:spPr>
        <p:txBody>
          <a:bodyPr/>
          <a:lstStyle/>
          <a:p>
            <a:r>
              <a:rPr lang="en-US"/>
              <a:t>Lab: Register and Deploy a Model</a:t>
            </a:r>
          </a:p>
        </p:txBody>
      </p:sp>
    </p:spTree>
    <p:extLst>
      <p:ext uri="{BB962C8B-B14F-4D97-AF65-F5344CB8AC3E}">
        <p14:creationId xmlns:p14="http://schemas.microsoft.com/office/powerpoint/2010/main" val="148064408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1181862"/>
          </a:xfrm>
        </p:spPr>
        <p:txBody>
          <a:bodyPr/>
          <a:lstStyle/>
          <a:p>
            <a:pPr lvl="0"/>
            <a:r>
              <a:rPr lang="en-US"/>
              <a:t>Connect to and test a deployed web service</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37644" y="296862"/>
            <a:ext cx="5486399" cy="1292662"/>
          </a:xfrm>
        </p:spPr>
        <p:txBody>
          <a:bodyPr/>
          <a:lstStyle/>
          <a:p>
            <a:r>
              <a:rPr lang="en-US"/>
              <a:t>Lab: Test a Deployed Web Service</a:t>
            </a:r>
          </a:p>
        </p:txBody>
      </p:sp>
    </p:spTree>
    <p:extLst>
      <p:ext uri="{BB962C8B-B14F-4D97-AF65-F5344CB8AC3E}">
        <p14:creationId xmlns:p14="http://schemas.microsoft.com/office/powerpoint/2010/main" val="3342243859"/>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38894-7C74-4470-A528-BA8D149773E6}"/>
              </a:ext>
            </a:extLst>
          </p:cNvPr>
          <p:cNvSpPr>
            <a:spLocks noGrp="1"/>
          </p:cNvSpPr>
          <p:nvPr>
            <p:ph sz="quarter" idx="10"/>
          </p:nvPr>
        </p:nvSpPr>
        <p:spPr>
          <a:xfrm>
            <a:off x="228144" y="3268662"/>
            <a:ext cx="5486399" cy="2179058"/>
          </a:xfrm>
        </p:spPr>
        <p:txBody>
          <a:bodyPr/>
          <a:lstStyle/>
          <a:p>
            <a:pPr lvl="0"/>
            <a:r>
              <a:rPr lang="en-US"/>
              <a:t>Use Azure Machine Learning workspace and Python in anomaly detection</a:t>
            </a:r>
          </a:p>
        </p:txBody>
      </p:sp>
      <p:sp>
        <p:nvSpPr>
          <p:cNvPr id="3" name="Title 2">
            <a:extLst>
              <a:ext uri="{FF2B5EF4-FFF2-40B4-BE49-F238E27FC236}">
                <a16:creationId xmlns:a16="http://schemas.microsoft.com/office/drawing/2014/main" id="{B89C5710-9CB2-45B4-89FE-D2318FAA9622}"/>
              </a:ext>
            </a:extLst>
          </p:cNvPr>
          <p:cNvSpPr>
            <a:spLocks noGrp="1"/>
          </p:cNvSpPr>
          <p:nvPr>
            <p:ph type="title"/>
          </p:nvPr>
        </p:nvSpPr>
        <p:spPr>
          <a:xfrm>
            <a:off x="37644" y="296862"/>
            <a:ext cx="5486399" cy="1846659"/>
          </a:xfrm>
        </p:spPr>
        <p:txBody>
          <a:bodyPr/>
          <a:lstStyle/>
          <a:p>
            <a:r>
              <a:rPr lang="en-US"/>
              <a:t>Lab: Anomaly Detection Using Azure Machine Learning Service</a:t>
            </a:r>
          </a:p>
        </p:txBody>
      </p:sp>
    </p:spTree>
    <p:extLst>
      <p:ext uri="{BB962C8B-B14F-4D97-AF65-F5344CB8AC3E}">
        <p14:creationId xmlns:p14="http://schemas.microsoft.com/office/powerpoint/2010/main" val="264916698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chemeClr val="accent3"/>
                </a:solidFill>
              </a:rPr>
              <a:t>Knowledge Check</a:t>
            </a:r>
            <a:endParaRPr lang="en-AU" sz="3999">
              <a:solidFill>
                <a:schemeClr val="accent3"/>
              </a:solidFill>
              <a:latin typeface="+mj-lt"/>
              <a:cs typeface="Segoe UI" pitchFamily="34" charset="0"/>
            </a:endParaRPr>
          </a:p>
        </p:txBody>
      </p:sp>
      <p:sp>
        <p:nvSpPr>
          <p:cNvPr id="9" name="Text Placeholder 1">
            <a:extLst>
              <a:ext uri="{FF2B5EF4-FFF2-40B4-BE49-F238E27FC236}">
                <a16:creationId xmlns:a16="http://schemas.microsoft.com/office/drawing/2014/main" id="{673692E8-317B-4755-B80E-07DDA925818C}"/>
              </a:ext>
            </a:extLst>
          </p:cNvPr>
          <p:cNvSpPr txBox="1">
            <a:spLocks/>
          </p:cNvSpPr>
          <p:nvPr/>
        </p:nvSpPr>
        <p:spPr>
          <a:xfrm>
            <a:off x="274637" y="1293930"/>
            <a:ext cx="11887200" cy="4418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505050"/>
                </a:solidFill>
                <a:latin typeface="+mj-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505050"/>
                </a:solidFill>
                <a:latin typeface="+mj-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505050"/>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t>What happens when you register a model?</a:t>
            </a:r>
          </a:p>
          <a:p>
            <a:pPr>
              <a:defRPr/>
            </a:pPr>
            <a:r>
              <a:rPr lang="en-US"/>
              <a:t>What is a scoring file and what does it include?</a:t>
            </a:r>
          </a:p>
          <a:p>
            <a:pPr>
              <a:defRPr/>
            </a:pPr>
            <a:r>
              <a:rPr lang="en-US"/>
              <a:t>What is the significance of an environment configuration (</a:t>
            </a:r>
            <a:r>
              <a:rPr lang="en-US" err="1"/>
              <a:t>yml</a:t>
            </a:r>
            <a:r>
              <a:rPr lang="en-US"/>
              <a:t>) file?</a:t>
            </a:r>
          </a:p>
          <a:p>
            <a:pPr>
              <a:defRPr/>
            </a:pPr>
            <a:r>
              <a:rPr lang="en-US"/>
              <a:t>What is a Docker container image?</a:t>
            </a:r>
          </a:p>
          <a:p>
            <a:pPr>
              <a:defRPr/>
            </a:pPr>
            <a:r>
              <a:rPr lang="en-US"/>
              <a:t>What are the requirements for creating a container image?</a:t>
            </a:r>
          </a:p>
        </p:txBody>
      </p:sp>
      <p:grpSp>
        <p:nvGrpSpPr>
          <p:cNvPr id="11" name="Group 10">
            <a:extLst>
              <a:ext uri="{FF2B5EF4-FFF2-40B4-BE49-F238E27FC236}">
                <a16:creationId xmlns:a16="http://schemas.microsoft.com/office/drawing/2014/main" id="{35B8E2B7-346B-44CB-A8E8-30BD0BC542E1}"/>
              </a:ext>
            </a:extLst>
          </p:cNvPr>
          <p:cNvGrpSpPr/>
          <p:nvPr/>
        </p:nvGrpSpPr>
        <p:grpSpPr>
          <a:xfrm>
            <a:off x="0" y="6141491"/>
            <a:ext cx="12390437" cy="708571"/>
            <a:chOff x="0" y="6242163"/>
            <a:chExt cx="12436475" cy="752362"/>
          </a:xfrm>
        </p:grpSpPr>
        <p:pic>
          <p:nvPicPr>
            <p:cNvPr id="12" name="Picture 11">
              <a:extLst>
                <a:ext uri="{FF2B5EF4-FFF2-40B4-BE49-F238E27FC236}">
                  <a16:creationId xmlns:a16="http://schemas.microsoft.com/office/drawing/2014/main" id="{7EA5D138-40CA-4E80-A47B-A80617EFCC7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9820899" y="6242163"/>
              <a:ext cx="2615576" cy="752362"/>
            </a:xfrm>
            <a:prstGeom prst="rect">
              <a:avLst/>
            </a:prstGeom>
          </p:spPr>
        </p:pic>
        <p:grpSp>
          <p:nvGrpSpPr>
            <p:cNvPr id="13" name="Group 12">
              <a:extLst>
                <a:ext uri="{FF2B5EF4-FFF2-40B4-BE49-F238E27FC236}">
                  <a16:creationId xmlns:a16="http://schemas.microsoft.com/office/drawing/2014/main" id="{D171D7BF-E65A-4B8F-9336-602EF725A782}"/>
                </a:ext>
              </a:extLst>
            </p:cNvPr>
            <p:cNvGrpSpPr/>
            <p:nvPr/>
          </p:nvGrpSpPr>
          <p:grpSpPr>
            <a:xfrm>
              <a:off x="0" y="6242163"/>
              <a:ext cx="10544331" cy="752362"/>
              <a:chOff x="0" y="6242163"/>
              <a:chExt cx="10544331" cy="752362"/>
            </a:xfrm>
          </p:grpSpPr>
          <p:pic>
            <p:nvPicPr>
              <p:cNvPr id="14" name="Picture 13">
                <a:extLst>
                  <a:ext uri="{FF2B5EF4-FFF2-40B4-BE49-F238E27FC236}">
                    <a16:creationId xmlns:a16="http://schemas.microsoft.com/office/drawing/2014/main" id="{C2B13A6D-1722-4204-9B1B-AFC0AF89E2A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6771546" y="6242163"/>
                <a:ext cx="2615576" cy="752362"/>
              </a:xfrm>
              <a:prstGeom prst="rect">
                <a:avLst/>
              </a:prstGeom>
            </p:spPr>
          </p:pic>
          <p:pic>
            <p:nvPicPr>
              <p:cNvPr id="15" name="Picture 14">
                <a:extLst>
                  <a:ext uri="{FF2B5EF4-FFF2-40B4-BE49-F238E27FC236}">
                    <a16:creationId xmlns:a16="http://schemas.microsoft.com/office/drawing/2014/main" id="{1A1DA1FD-1009-43FE-B91D-F58CD0C6E5F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9217061" y="6490139"/>
                <a:ext cx="1327270" cy="504386"/>
              </a:xfrm>
              <a:prstGeom prst="rect">
                <a:avLst/>
              </a:prstGeom>
            </p:spPr>
          </p:pic>
          <p:pic>
            <p:nvPicPr>
              <p:cNvPr id="16" name="Picture 15">
                <a:extLst>
                  <a:ext uri="{FF2B5EF4-FFF2-40B4-BE49-F238E27FC236}">
                    <a16:creationId xmlns:a16="http://schemas.microsoft.com/office/drawing/2014/main" id="{0D6A51BC-F235-4739-9277-D5093D9B914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2951613" y="6490139"/>
                <a:ext cx="1327270" cy="504386"/>
              </a:xfrm>
              <a:prstGeom prst="rect">
                <a:avLst/>
              </a:prstGeom>
            </p:spPr>
          </p:pic>
          <p:pic>
            <p:nvPicPr>
              <p:cNvPr id="17" name="Picture 16">
                <a:extLst>
                  <a:ext uri="{FF2B5EF4-FFF2-40B4-BE49-F238E27FC236}">
                    <a16:creationId xmlns:a16="http://schemas.microsoft.com/office/drawing/2014/main" id="{BE8D1628-283F-4BBF-9F2F-9B98B63412C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3639670" y="6242163"/>
                <a:ext cx="2615576" cy="752362"/>
              </a:xfrm>
              <a:prstGeom prst="rect">
                <a:avLst/>
              </a:prstGeom>
            </p:spPr>
          </p:pic>
          <p:pic>
            <p:nvPicPr>
              <p:cNvPr id="18" name="Picture 17">
                <a:extLst>
                  <a:ext uri="{FF2B5EF4-FFF2-40B4-BE49-F238E27FC236}">
                    <a16:creationId xmlns:a16="http://schemas.microsoft.com/office/drawing/2014/main" id="{F6AC7065-404A-485A-9F82-9136E4AA6BA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0" y="6490139"/>
                <a:ext cx="1327270" cy="504386"/>
              </a:xfrm>
              <a:prstGeom prst="rect">
                <a:avLst/>
              </a:prstGeom>
            </p:spPr>
          </p:pic>
          <p:pic>
            <p:nvPicPr>
              <p:cNvPr id="19" name="Picture 18">
                <a:extLst>
                  <a:ext uri="{FF2B5EF4-FFF2-40B4-BE49-F238E27FC236}">
                    <a16:creationId xmlns:a16="http://schemas.microsoft.com/office/drawing/2014/main" id="{C9C074EE-895C-453F-9110-319E4799AF7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47480"/>
              <a:stretch/>
            </p:blipFill>
            <p:spPr>
              <a:xfrm>
                <a:off x="603838" y="6242163"/>
                <a:ext cx="2615576" cy="752362"/>
              </a:xfrm>
              <a:prstGeom prst="rect">
                <a:avLst/>
              </a:prstGeom>
            </p:spPr>
          </p:pic>
          <p:pic>
            <p:nvPicPr>
              <p:cNvPr id="20" name="Picture 19">
                <a:extLst>
                  <a:ext uri="{FF2B5EF4-FFF2-40B4-BE49-F238E27FC236}">
                    <a16:creationId xmlns:a16="http://schemas.microsoft.com/office/drawing/2014/main" id="{7F39A366-5AB4-443F-BACA-44BBB10F0EB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b="30615"/>
              <a:stretch/>
            </p:blipFill>
            <p:spPr>
              <a:xfrm>
                <a:off x="6167708" y="6490139"/>
                <a:ext cx="1327270" cy="504386"/>
              </a:xfrm>
              <a:prstGeom prst="rect">
                <a:avLst/>
              </a:prstGeom>
            </p:spPr>
          </p:pic>
        </p:grpSp>
      </p:grpSp>
      <p:sp>
        <p:nvSpPr>
          <p:cNvPr id="21" name="Rectangle 20">
            <a:extLst>
              <a:ext uri="{FF2B5EF4-FFF2-40B4-BE49-F238E27FC236}">
                <a16:creationId xmlns:a16="http://schemas.microsoft.com/office/drawing/2014/main" id="{39818D5F-659B-4147-97A4-0EF66A8A8EA6}"/>
              </a:ext>
            </a:extLst>
          </p:cNvPr>
          <p:cNvSpPr/>
          <p:nvPr/>
        </p:nvSpPr>
        <p:spPr bwMode="auto">
          <a:xfrm>
            <a:off x="0" y="6806198"/>
            <a:ext cx="12435610" cy="196264"/>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543279993"/>
      </p:ext>
    </p:extLst>
  </p:cSld>
  <p:clrMapOvr>
    <a:masterClrMapping/>
  </p:clrMapOvr>
  <p:transition advTm="102037">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5880" y="498"/>
            <a:ext cx="4769760" cy="699303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5880" y="496"/>
            <a:ext cx="4769760" cy="1744415"/>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8818" y="0"/>
            <a:ext cx="4737229" cy="699353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600">
                <a:solidFill>
                  <a:srgbClr val="FFFFFF"/>
                </a:solidFill>
                <a:latin typeface="Segoe UI Body"/>
                <a:cs typeface="Segoe UI Semibold" panose="020B0702040204020203" pitchFamily="34" charset="0"/>
              </a:rPr>
              <a:t>Module 3:</a:t>
            </a:r>
          </a:p>
          <a:p>
            <a:pPr lvl="0"/>
            <a:r>
              <a:rPr kumimoji="0" lang="en-US" sz="2800" b="0" i="0" u="none" strike="noStrike" kern="1200" cap="none" spc="-102" normalizeH="0" baseline="0" noProof="0">
                <a:ln w="3175">
                  <a:noFill/>
                </a:ln>
                <a:solidFill>
                  <a:srgbClr val="FFFFFF"/>
                </a:solidFill>
                <a:effectLst/>
                <a:uLnTx/>
                <a:uFillTx/>
                <a:latin typeface="Segoe UI Body"/>
                <a:ea typeface="+mn-ea"/>
                <a:cs typeface="Segoe UI Semibold" panose="020B0702040204020203" pitchFamily="34" charset="0"/>
              </a:rPr>
              <a:t>Azure Machine Learning Service</a:t>
            </a:r>
            <a:br>
              <a:rPr lang="en-US" sz="1800">
                <a:solidFill>
                  <a:schemeClr val="bg1"/>
                </a:solidFill>
                <a:latin typeface="Segoe UI Light"/>
              </a:rPr>
            </a:br>
            <a:endParaRPr lang="en-US" sz="1800">
              <a:solidFill>
                <a:schemeClr val="bg1"/>
              </a:solidFill>
              <a:latin typeface="Segoe UI Light"/>
            </a:endParaRPr>
          </a:p>
          <a:p>
            <a:pPr defTabSz="932563">
              <a:defRPr/>
            </a:pPr>
            <a:endParaRPr lang="en-US" sz="1800">
              <a:solidFill>
                <a:schemeClr val="bg1"/>
              </a:solidFill>
              <a:latin typeface="Segoe UI Light"/>
            </a:endParaRPr>
          </a:p>
          <a:p>
            <a:pPr defTabSz="932563">
              <a:defRPr/>
            </a:pPr>
            <a:endParaRPr lang="en-US" sz="2400">
              <a:solidFill>
                <a:schemeClr val="bg1"/>
              </a:solidFill>
              <a:latin typeface="Segoe UI Light"/>
              <a:cs typeface="Segoe UI Semibold" panose="020B0702040204020203" pitchFamily="34" charset="0"/>
            </a:endParaRPr>
          </a:p>
          <a:p>
            <a:pPr defTabSz="932563">
              <a:defRPr/>
            </a:pPr>
            <a:r>
              <a:rPr lang="en-US" sz="2400">
                <a:solidFill>
                  <a:schemeClr val="bg1"/>
                </a:solidFill>
                <a:latin typeface="Segoe Light"/>
                <a:cs typeface="Segoe UI Semibold" panose="020B0702040204020203" pitchFamily="34" charset="0"/>
              </a:rPr>
              <a:t>LESSON  4: </a:t>
            </a:r>
          </a:p>
          <a:p>
            <a:pPr lvl="0"/>
            <a:r>
              <a:rPr lang="en-US" sz="4799">
                <a:solidFill>
                  <a:schemeClr val="bg1"/>
                </a:solidFill>
                <a:latin typeface="Segoe UI Light"/>
              </a:rPr>
              <a:t>Pipelines in Azure Machine Learning Service</a:t>
            </a: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102080" y="2291998"/>
            <a:ext cx="267509" cy="45712"/>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927" y="872703"/>
            <a:ext cx="7542730" cy="533636"/>
          </a:xfrm>
          <a:prstGeom prst="rect">
            <a:avLst/>
          </a:prstGeom>
        </p:spPr>
        <p:txBody>
          <a:bodyPr wrap="square">
            <a:spAutoFit/>
          </a:bodyPr>
          <a:lstStyle/>
          <a:p>
            <a:r>
              <a:rPr lang="en-US" sz="2800">
                <a:latin typeface="+mj-lt"/>
              </a:rPr>
              <a:t>After completing this lesson, you will be able to:</a:t>
            </a:r>
          </a:p>
        </p:txBody>
      </p:sp>
      <p:grpSp>
        <p:nvGrpSpPr>
          <p:cNvPr id="17" name="Group 16">
            <a:extLst>
              <a:ext uri="{FF2B5EF4-FFF2-40B4-BE49-F238E27FC236}">
                <a16:creationId xmlns:a16="http://schemas.microsoft.com/office/drawing/2014/main" id="{F5AC9721-8B57-4E9B-9650-9B72C0FCE06D}"/>
              </a:ext>
            </a:extLst>
          </p:cNvPr>
          <p:cNvGrpSpPr/>
          <p:nvPr/>
        </p:nvGrpSpPr>
        <p:grpSpPr>
          <a:xfrm>
            <a:off x="5172957" y="1983004"/>
            <a:ext cx="6687854" cy="990628"/>
            <a:chOff x="5071122" y="1944299"/>
            <a:chExt cx="6557315" cy="971292"/>
          </a:xfrm>
        </p:grpSpPr>
        <p:sp>
          <p:nvSpPr>
            <p:cNvPr id="21" name="Rectangle 20">
              <a:extLst>
                <a:ext uri="{FF2B5EF4-FFF2-40B4-BE49-F238E27FC236}">
                  <a16:creationId xmlns:a16="http://schemas.microsoft.com/office/drawing/2014/main" id="{2B1E4F08-1383-4B17-BA74-31FC8AFDBEBE}"/>
                </a:ext>
              </a:extLst>
            </p:cNvPr>
            <p:cNvSpPr/>
            <p:nvPr/>
          </p:nvSpPr>
          <p:spPr>
            <a:xfrm>
              <a:off x="5411787" y="1944299"/>
              <a:ext cx="6216650" cy="971292"/>
            </a:xfrm>
            <a:prstGeom prst="rect">
              <a:avLst/>
            </a:prstGeom>
          </p:spPr>
          <p:txBody>
            <a:bodyPr>
              <a:spAutoFit/>
            </a:bodyPr>
            <a:lstStyle/>
            <a:p>
              <a:pPr marL="0" lvl="1"/>
              <a:r>
                <a:rPr lang="pt-BR" sz="2856">
                  <a:latin typeface="+mj-lt"/>
                </a:rPr>
                <a:t>Describe capabilities of Azure machine learning pipelines</a:t>
              </a:r>
            </a:p>
          </p:txBody>
        </p:sp>
        <p:sp>
          <p:nvSpPr>
            <p:cNvPr id="22" name="Rectangle 21">
              <a:extLst>
                <a:ext uri="{FF2B5EF4-FFF2-40B4-BE49-F238E27FC236}">
                  <a16:creationId xmlns:a16="http://schemas.microsoft.com/office/drawing/2014/main" id="{5A1FC3EE-628F-478C-985D-C51C81E7BC78}"/>
                </a:ext>
              </a:extLst>
            </p:cNvPr>
            <p:cNvSpPr/>
            <p:nvPr/>
          </p:nvSpPr>
          <p:spPr bwMode="auto">
            <a:xfrm>
              <a:off x="5071122" y="217099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sp>
        <p:nvSpPr>
          <p:cNvPr id="23" name="Rectangle 22">
            <a:extLst>
              <a:ext uri="{FF2B5EF4-FFF2-40B4-BE49-F238E27FC236}">
                <a16:creationId xmlns:a16="http://schemas.microsoft.com/office/drawing/2014/main" id="{1703E2EA-29A1-456B-BE05-F55A20540D58}"/>
              </a:ext>
            </a:extLst>
          </p:cNvPr>
          <p:cNvSpPr/>
          <p:nvPr/>
        </p:nvSpPr>
        <p:spPr>
          <a:xfrm>
            <a:off x="5520404" y="3604102"/>
            <a:ext cx="6573559" cy="542399"/>
          </a:xfrm>
          <a:prstGeom prst="rect">
            <a:avLst/>
          </a:prstGeom>
        </p:spPr>
        <p:txBody>
          <a:bodyPr wrap="square">
            <a:spAutoFit/>
          </a:bodyPr>
          <a:lstStyle/>
          <a:p>
            <a:endParaRPr lang="en-US" sz="2856">
              <a:latin typeface="+mj-lt"/>
            </a:endParaRPr>
          </a:p>
        </p:txBody>
      </p:sp>
      <p:grpSp>
        <p:nvGrpSpPr>
          <p:cNvPr id="24" name="Group 23">
            <a:extLst>
              <a:ext uri="{FF2B5EF4-FFF2-40B4-BE49-F238E27FC236}">
                <a16:creationId xmlns:a16="http://schemas.microsoft.com/office/drawing/2014/main" id="{2FE1D090-B107-4F38-8509-D2D521B996C6}"/>
              </a:ext>
            </a:extLst>
          </p:cNvPr>
          <p:cNvGrpSpPr/>
          <p:nvPr/>
        </p:nvGrpSpPr>
        <p:grpSpPr>
          <a:xfrm>
            <a:off x="5176519" y="3080214"/>
            <a:ext cx="6889947" cy="990628"/>
            <a:chOff x="5074615" y="2638828"/>
            <a:chExt cx="6755463" cy="971292"/>
          </a:xfrm>
        </p:grpSpPr>
        <p:sp>
          <p:nvSpPr>
            <p:cNvPr id="25" name="Rectangle 24">
              <a:extLst>
                <a:ext uri="{FF2B5EF4-FFF2-40B4-BE49-F238E27FC236}">
                  <a16:creationId xmlns:a16="http://schemas.microsoft.com/office/drawing/2014/main" id="{C84785A4-6953-4565-8FD8-4889357BCA07}"/>
                </a:ext>
              </a:extLst>
            </p:cNvPr>
            <p:cNvSpPr/>
            <p:nvPr/>
          </p:nvSpPr>
          <p:spPr bwMode="auto">
            <a:xfrm>
              <a:off x="5074615" y="2833278"/>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CD2B6C-B6E3-48FC-B94F-D3160ADCB205}"/>
                </a:ext>
              </a:extLst>
            </p:cNvPr>
            <p:cNvSpPr/>
            <p:nvPr/>
          </p:nvSpPr>
          <p:spPr>
            <a:xfrm>
              <a:off x="5410544" y="2638828"/>
              <a:ext cx="6419534" cy="971292"/>
            </a:xfrm>
            <a:prstGeom prst="rect">
              <a:avLst/>
            </a:prstGeom>
          </p:spPr>
          <p:txBody>
            <a:bodyPr wrap="square">
              <a:spAutoFit/>
            </a:bodyPr>
            <a:lstStyle/>
            <a:p>
              <a:pPr marL="0" lvl="1"/>
              <a:r>
                <a:rPr lang="en-US" sz="2856">
                  <a:latin typeface="+mj-lt"/>
                </a:rPr>
                <a:t>Describe advantages of pipelines</a:t>
              </a:r>
            </a:p>
            <a:p>
              <a:pPr marL="0" lvl="1"/>
              <a:endParaRPr lang="en-US" sz="2856">
                <a:latin typeface="+mj-lt"/>
              </a:endParaRPr>
            </a:p>
          </p:txBody>
        </p:sp>
      </p:grpSp>
      <p:grpSp>
        <p:nvGrpSpPr>
          <p:cNvPr id="27" name="Group 26">
            <a:extLst>
              <a:ext uri="{FF2B5EF4-FFF2-40B4-BE49-F238E27FC236}">
                <a16:creationId xmlns:a16="http://schemas.microsoft.com/office/drawing/2014/main" id="{750A7655-6248-4EAB-9316-B5F78FE24DA8}"/>
              </a:ext>
            </a:extLst>
          </p:cNvPr>
          <p:cNvGrpSpPr/>
          <p:nvPr/>
        </p:nvGrpSpPr>
        <p:grpSpPr>
          <a:xfrm>
            <a:off x="5172957" y="4010990"/>
            <a:ext cx="6782126" cy="990628"/>
            <a:chOff x="5078889" y="1569017"/>
            <a:chExt cx="6649747" cy="971292"/>
          </a:xfrm>
        </p:grpSpPr>
        <p:sp>
          <p:nvSpPr>
            <p:cNvPr id="28" name="Rectangle 27">
              <a:extLst>
                <a:ext uri="{FF2B5EF4-FFF2-40B4-BE49-F238E27FC236}">
                  <a16:creationId xmlns:a16="http://schemas.microsoft.com/office/drawing/2014/main" id="{A64C161D-EF4F-4AF0-9184-10EEDBCDA497}"/>
                </a:ext>
              </a:extLst>
            </p:cNvPr>
            <p:cNvSpPr/>
            <p:nvPr/>
          </p:nvSpPr>
          <p:spPr>
            <a:xfrm>
              <a:off x="5511986" y="1569017"/>
              <a:ext cx="6216650" cy="971292"/>
            </a:xfrm>
            <a:prstGeom prst="rect">
              <a:avLst/>
            </a:prstGeom>
          </p:spPr>
          <p:txBody>
            <a:bodyPr>
              <a:spAutoFit/>
            </a:bodyPr>
            <a:lstStyle/>
            <a:p>
              <a:pPr marL="0" lvl="1"/>
              <a:r>
                <a:rPr lang="en-US" sz="2856">
                  <a:latin typeface="+mj-lt"/>
                </a:rPr>
                <a:t>Describe components of a machine learning pipeline</a:t>
              </a:r>
            </a:p>
          </p:txBody>
        </p:sp>
        <p:sp>
          <p:nvSpPr>
            <p:cNvPr id="29" name="Rectangle 28">
              <a:extLst>
                <a:ext uri="{FF2B5EF4-FFF2-40B4-BE49-F238E27FC236}">
                  <a16:creationId xmlns:a16="http://schemas.microsoft.com/office/drawing/2014/main" id="{0F2BC69F-CDB5-4CE1-9A2B-F00A7E06B762}"/>
                </a:ext>
              </a:extLst>
            </p:cNvPr>
            <p:cNvSpPr/>
            <p:nvPr/>
          </p:nvSpPr>
          <p:spPr bwMode="auto">
            <a:xfrm>
              <a:off x="5078889" y="1778906"/>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E5291DA8-4AF3-40DA-9B32-4D74429D30C1}"/>
              </a:ext>
            </a:extLst>
          </p:cNvPr>
          <p:cNvGrpSpPr/>
          <p:nvPr/>
        </p:nvGrpSpPr>
        <p:grpSpPr>
          <a:xfrm>
            <a:off x="5180879" y="4970709"/>
            <a:ext cx="6782126" cy="990628"/>
            <a:chOff x="5078889" y="1693232"/>
            <a:chExt cx="6649747" cy="971292"/>
          </a:xfrm>
        </p:grpSpPr>
        <p:sp>
          <p:nvSpPr>
            <p:cNvPr id="31" name="Rectangle 30">
              <a:extLst>
                <a:ext uri="{FF2B5EF4-FFF2-40B4-BE49-F238E27FC236}">
                  <a16:creationId xmlns:a16="http://schemas.microsoft.com/office/drawing/2014/main" id="{63C47E7B-A62B-473C-A2A4-BC177FEF9483}"/>
                </a:ext>
              </a:extLst>
            </p:cNvPr>
            <p:cNvSpPr/>
            <p:nvPr/>
          </p:nvSpPr>
          <p:spPr>
            <a:xfrm>
              <a:off x="5511986" y="1693232"/>
              <a:ext cx="6216650" cy="971292"/>
            </a:xfrm>
            <a:prstGeom prst="rect">
              <a:avLst/>
            </a:prstGeom>
          </p:spPr>
          <p:txBody>
            <a:bodyPr>
              <a:spAutoFit/>
            </a:bodyPr>
            <a:lstStyle/>
            <a:p>
              <a:pPr marL="0" lvl="1"/>
              <a:r>
                <a:rPr lang="en-US" sz="2856">
                  <a:latin typeface="+mj-lt"/>
                </a:rPr>
                <a:t>Create an Azure machine learning pipeline</a:t>
              </a:r>
            </a:p>
          </p:txBody>
        </p:sp>
        <p:sp>
          <p:nvSpPr>
            <p:cNvPr id="32" name="Rectangle 31">
              <a:extLst>
                <a:ext uri="{FF2B5EF4-FFF2-40B4-BE49-F238E27FC236}">
                  <a16:creationId xmlns:a16="http://schemas.microsoft.com/office/drawing/2014/main" id="{AAFA4303-F59F-45E0-B7E2-5A651A617ADD}"/>
                </a:ext>
              </a:extLst>
            </p:cNvPr>
            <p:cNvSpPr/>
            <p:nvPr/>
          </p:nvSpPr>
          <p:spPr bwMode="auto">
            <a:xfrm>
              <a:off x="5078889" y="1896874"/>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22227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1"/>
            <a:ext cx="11885514" cy="3013213"/>
          </a:xfrm>
        </p:spPr>
        <p:txBody>
          <a:bodyPr/>
          <a:lstStyle/>
          <a:p>
            <a:r>
              <a:rPr lang="en-US"/>
              <a:t>A pipeline is a combination of steps grouped together to perform a certain function.</a:t>
            </a:r>
          </a:p>
          <a:p>
            <a:r>
              <a:rPr lang="en-US"/>
              <a:t>Azure has three pipeline technologies:</a:t>
            </a:r>
          </a:p>
          <a:p>
            <a:pPr lvl="1"/>
            <a:r>
              <a:rPr lang="en-US"/>
              <a:t>Azure pipelines.</a:t>
            </a:r>
          </a:p>
          <a:p>
            <a:pPr lvl="1"/>
            <a:r>
              <a:rPr lang="en-US"/>
              <a:t>Azure Machine Learning pipelines.</a:t>
            </a:r>
          </a:p>
          <a:p>
            <a:pPr lvl="1"/>
            <a:r>
              <a:rPr lang="en-US"/>
              <a:t>Azure Data Factory pipelines.</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Azure Pipelines Overview</a:t>
            </a:r>
          </a:p>
        </p:txBody>
      </p:sp>
    </p:spTree>
    <p:extLst>
      <p:ext uri="{BB962C8B-B14F-4D97-AF65-F5344CB8AC3E}">
        <p14:creationId xmlns:p14="http://schemas.microsoft.com/office/powerpoint/2010/main" val="3814191254"/>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1"/>
            <a:ext cx="11885514" cy="4477900"/>
          </a:xfrm>
        </p:spPr>
        <p:txBody>
          <a:bodyPr/>
          <a:lstStyle/>
          <a:p>
            <a:r>
              <a:rPr lang="en-US"/>
              <a:t>Azure Machine Learning Pipelines allow you to:</a:t>
            </a:r>
          </a:p>
          <a:p>
            <a:pPr lvl="1"/>
            <a:r>
              <a:rPr lang="en-US"/>
              <a:t>Combine machine learning phases into one configurable workflow as listed:</a:t>
            </a:r>
          </a:p>
          <a:p>
            <a:pPr lvl="2"/>
            <a:r>
              <a:rPr lang="en-US"/>
              <a:t>Prepare data</a:t>
            </a:r>
          </a:p>
          <a:p>
            <a:pPr lvl="2"/>
            <a:r>
              <a:rPr lang="en-US"/>
              <a:t>Train model</a:t>
            </a:r>
          </a:p>
          <a:p>
            <a:pPr lvl="2"/>
            <a:r>
              <a:rPr lang="en-US"/>
              <a:t>Evaluate model</a:t>
            </a:r>
          </a:p>
          <a:p>
            <a:pPr lvl="2"/>
            <a:r>
              <a:rPr lang="en-US"/>
              <a:t>Deploy model</a:t>
            </a:r>
          </a:p>
          <a:p>
            <a:pPr lvl="1"/>
            <a:r>
              <a:rPr lang="en-US"/>
              <a:t>Divide each phase into one or more steps.</a:t>
            </a:r>
          </a:p>
          <a:p>
            <a:pPr lvl="1"/>
            <a:r>
              <a:rPr lang="en-US"/>
              <a:t>Collaborate with other teams on steps involved in each phase.</a:t>
            </a:r>
          </a:p>
          <a:p>
            <a:pPr lvl="1"/>
            <a:r>
              <a:rPr lang="en-US"/>
              <a:t>Save the pipeline in Azure machine learning workspace for future use.</a:t>
            </a:r>
          </a:p>
          <a:p>
            <a:pPr lvl="1"/>
            <a:r>
              <a:rPr lang="en-US"/>
              <a:t>Use different toolkits and frameworks for different steps.</a:t>
            </a:r>
          </a:p>
          <a:p>
            <a:pPr lvl="1"/>
            <a:r>
              <a:rPr lang="en-US"/>
              <a:t>Share the pipeline with others.</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sz="4000"/>
              <a:t>Azure Machine Learning Pipelines Fundamentals</a:t>
            </a:r>
          </a:p>
        </p:txBody>
      </p:sp>
    </p:spTree>
    <p:extLst>
      <p:ext uri="{BB962C8B-B14F-4D97-AF65-F5344CB8AC3E}">
        <p14:creationId xmlns:p14="http://schemas.microsoft.com/office/powerpoint/2010/main" val="19074768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4228850"/>
          </a:xfrm>
        </p:spPr>
        <p:txBody>
          <a:bodyPr/>
          <a:lstStyle/>
          <a:p>
            <a:r>
              <a:rPr lang="en-US"/>
              <a:t>Stages of a traditional data science project:</a:t>
            </a:r>
          </a:p>
          <a:p>
            <a:pPr lvl="1"/>
            <a:r>
              <a:rPr lang="en-US"/>
              <a:t>DevOps team provisions and configures an environment.</a:t>
            </a:r>
          </a:p>
          <a:p>
            <a:pPr lvl="1"/>
            <a:r>
              <a:rPr lang="en-US"/>
              <a:t>Data scientists and developers build and train model.</a:t>
            </a:r>
          </a:p>
          <a:p>
            <a:pPr lvl="1"/>
            <a:r>
              <a:rPr lang="en-US"/>
              <a:t>DevOps team deploys and scales trained model.</a:t>
            </a:r>
          </a:p>
          <a:p>
            <a:r>
              <a:rPr lang="en-US"/>
              <a:t>Stages of a data science project using Azure Machine Learning service:</a:t>
            </a:r>
          </a:p>
          <a:p>
            <a:pPr lvl="1"/>
            <a:r>
              <a:rPr lang="en-US"/>
              <a:t>Data scientists and developers create an environment.</a:t>
            </a:r>
          </a:p>
          <a:p>
            <a:pPr lvl="1"/>
            <a:r>
              <a:rPr lang="en-US"/>
              <a:t>Data scientists and developers build and create model.</a:t>
            </a:r>
          </a:p>
          <a:p>
            <a:pPr lvl="1"/>
            <a:r>
              <a:rPr lang="en-US"/>
              <a:t>Data scientists and developers deploy and scale trained model .</a:t>
            </a:r>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What is Azure Machine Learning Service?</a:t>
            </a:r>
            <a:r>
              <a:rPr lang="en-US" sz="2000">
                <a:solidFill>
                  <a:srgbClr val="0078D7"/>
                </a:solidFill>
              </a:rPr>
              <a:t>...</a:t>
            </a:r>
            <a:r>
              <a:rPr lang="en-US" sz="2000" err="1">
                <a:solidFill>
                  <a:srgbClr val="0078D7"/>
                </a:solidFill>
              </a:rPr>
              <a:t>Cont</a:t>
            </a:r>
            <a:r>
              <a:rPr lang="en-US" sz="2000">
                <a:solidFill>
                  <a:srgbClr val="0078D7"/>
                </a:solidFill>
              </a:rPr>
              <a:t>’</a:t>
            </a:r>
            <a:endParaRPr lang="en-US">
              <a:solidFill>
                <a:srgbClr val="0078D7"/>
              </a:solidFill>
            </a:endParaRPr>
          </a:p>
        </p:txBody>
      </p:sp>
    </p:spTree>
    <p:extLst>
      <p:ext uri="{BB962C8B-B14F-4D97-AF65-F5344CB8AC3E}">
        <p14:creationId xmlns:p14="http://schemas.microsoft.com/office/powerpoint/2010/main" val="200334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0"/>
            <a:ext cx="11885514" cy="4274779"/>
          </a:xfrm>
        </p:spPr>
        <p:txBody>
          <a:bodyPr/>
          <a:lstStyle/>
          <a:p>
            <a:r>
              <a:rPr lang="en-US"/>
              <a:t>Azure Machine Learning Pipelines allow you to:</a:t>
            </a:r>
          </a:p>
          <a:p>
            <a:pPr lvl="1"/>
            <a:r>
              <a:rPr lang="en-US"/>
              <a:t>Run each step in a different compute target</a:t>
            </a:r>
          </a:p>
          <a:p>
            <a:pPr lvl="2"/>
            <a:r>
              <a:rPr lang="en-US"/>
              <a:t>Only remote compute targets are supported</a:t>
            </a:r>
          </a:p>
          <a:p>
            <a:pPr lvl="1"/>
            <a:r>
              <a:rPr lang="en-US"/>
              <a:t>Store intermediate data in supported Azure storage locations</a:t>
            </a:r>
          </a:p>
          <a:p>
            <a:pPr lvl="1"/>
            <a:r>
              <a:rPr lang="en-US"/>
              <a:t>Rerun only selected steps</a:t>
            </a:r>
          </a:p>
          <a:p>
            <a:pPr lvl="1"/>
            <a:r>
              <a:rPr lang="en-US"/>
              <a:t>Reuse data generated in previous runs</a:t>
            </a:r>
          </a:p>
          <a:p>
            <a:pPr lvl="1"/>
            <a:r>
              <a:rPr lang="en-US"/>
              <a:t>Perform unattended runs</a:t>
            </a:r>
          </a:p>
          <a:p>
            <a:pPr lvl="1"/>
            <a:r>
              <a:rPr lang="en-US"/>
              <a:t>Track and version different runs</a:t>
            </a:r>
          </a:p>
          <a:p>
            <a:pPr lvl="2"/>
            <a:r>
              <a:rPr lang="en-US"/>
              <a:t>Can name and version data sources, inputs and outputs</a:t>
            </a:r>
          </a:p>
          <a:p>
            <a:pPr lvl="1"/>
            <a:endParaRPr lang="en-US"/>
          </a:p>
        </p:txBody>
      </p:sp>
      <p:sp>
        <p:nvSpPr>
          <p:cNvPr id="6" name="Title 2">
            <a:extLst>
              <a:ext uri="{FF2B5EF4-FFF2-40B4-BE49-F238E27FC236}">
                <a16:creationId xmlns:a16="http://schemas.microsoft.com/office/drawing/2014/main" id="{D0385AAD-1515-48F2-BE9E-F971A8FEFC6F}"/>
              </a:ext>
            </a:extLst>
          </p:cNvPr>
          <p:cNvSpPr>
            <a:spLocks noGrp="1"/>
          </p:cNvSpPr>
          <p:nvPr>
            <p:ph type="title"/>
          </p:nvPr>
        </p:nvSpPr>
        <p:spPr>
          <a:xfrm>
            <a:off x="274639" y="295274"/>
            <a:ext cx="11889564" cy="917575"/>
          </a:xfrm>
        </p:spPr>
        <p:txBody>
          <a:bodyPr/>
          <a:lstStyle/>
          <a:p>
            <a:r>
              <a:rPr lang="en-US" sz="4000"/>
              <a:t>Azure Machine Learning Pipelines Fundamentals (cont’d.)</a:t>
            </a:r>
          </a:p>
        </p:txBody>
      </p:sp>
    </p:spTree>
    <p:extLst>
      <p:ext uri="{BB962C8B-B14F-4D97-AF65-F5344CB8AC3E}">
        <p14:creationId xmlns:p14="http://schemas.microsoft.com/office/powerpoint/2010/main" val="3051318038"/>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0"/>
            <a:ext cx="11885514" cy="3733360"/>
          </a:xfrm>
        </p:spPr>
        <p:txBody>
          <a:bodyPr/>
          <a:lstStyle/>
          <a:p>
            <a:r>
              <a:rPr lang="en-US"/>
              <a:t>Azure Machine Learning Compute</a:t>
            </a:r>
          </a:p>
          <a:p>
            <a:r>
              <a:rPr lang="en-US"/>
              <a:t>Remote VM</a:t>
            </a:r>
          </a:p>
          <a:p>
            <a:r>
              <a:rPr lang="en-US"/>
              <a:t>Azure Databricks</a:t>
            </a:r>
          </a:p>
          <a:p>
            <a:r>
              <a:rPr lang="en-US"/>
              <a:t>Azure Data Lake Analytics</a:t>
            </a:r>
          </a:p>
          <a:p>
            <a:r>
              <a:rPr lang="en-US"/>
              <a:t>Azure HDInsight</a:t>
            </a:r>
          </a:p>
          <a:p>
            <a:r>
              <a:rPr lang="en-US"/>
              <a:t>Azure Batch</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Supported Compute Targets</a:t>
            </a:r>
          </a:p>
        </p:txBody>
      </p:sp>
    </p:spTree>
    <p:extLst>
      <p:ext uri="{BB962C8B-B14F-4D97-AF65-F5344CB8AC3E}">
        <p14:creationId xmlns:p14="http://schemas.microsoft.com/office/powerpoint/2010/main" val="3511407153"/>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0"/>
            <a:ext cx="11885514" cy="3419392"/>
          </a:xfrm>
        </p:spPr>
        <p:txBody>
          <a:bodyPr/>
          <a:lstStyle/>
          <a:p>
            <a:r>
              <a:rPr lang="en-US"/>
              <a:t>Pipelines read data from and write data to supported Azure Storage locations.</a:t>
            </a:r>
          </a:p>
          <a:p>
            <a:r>
              <a:rPr lang="en-US"/>
              <a:t>Available Azure storage services:</a:t>
            </a:r>
          </a:p>
          <a:p>
            <a:pPr lvl="1"/>
            <a:r>
              <a:rPr lang="en-US"/>
              <a:t>Azure Blobs</a:t>
            </a:r>
          </a:p>
          <a:p>
            <a:pPr lvl="1"/>
            <a:r>
              <a:rPr lang="en-US"/>
              <a:t>Azure Files</a:t>
            </a:r>
          </a:p>
          <a:p>
            <a:pPr lvl="1"/>
            <a:r>
              <a:rPr lang="en-US"/>
              <a:t>Azure Queues</a:t>
            </a:r>
          </a:p>
          <a:p>
            <a:pPr lvl="1"/>
            <a:r>
              <a:rPr lang="en-US"/>
              <a:t>Azure Tables</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Supported Storage</a:t>
            </a:r>
          </a:p>
        </p:txBody>
      </p:sp>
    </p:spTree>
    <p:extLst>
      <p:ext uri="{BB962C8B-B14F-4D97-AF65-F5344CB8AC3E}">
        <p14:creationId xmlns:p14="http://schemas.microsoft.com/office/powerpoint/2010/main" val="263017560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0"/>
            <a:ext cx="11885514" cy="5022914"/>
          </a:xfrm>
        </p:spPr>
        <p:txBody>
          <a:bodyPr/>
          <a:lstStyle/>
          <a:p>
            <a:r>
              <a:rPr lang="en-US"/>
              <a:t>Pipelines use Azure Machine Learning datastores to access data.</a:t>
            </a:r>
          </a:p>
          <a:p>
            <a:r>
              <a:rPr lang="en-US"/>
              <a:t>A datastore contains connection information required to access Azure storage:</a:t>
            </a:r>
          </a:p>
          <a:p>
            <a:pPr lvl="1"/>
            <a:r>
              <a:rPr lang="en-US"/>
              <a:t>Subscription ID, token authorization, etc.</a:t>
            </a:r>
          </a:p>
          <a:p>
            <a:r>
              <a:rPr lang="en-US"/>
              <a:t>With a datastore there is no need to hard-code connection and authorization information in scripts.</a:t>
            </a:r>
          </a:p>
          <a:p>
            <a:r>
              <a:rPr lang="en-US"/>
              <a:t>A datastore is attached to a workspace.</a:t>
            </a:r>
          </a:p>
          <a:p>
            <a:endParaRPr lang="en-US"/>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Accessing Supported Storage</a:t>
            </a:r>
          </a:p>
        </p:txBody>
      </p:sp>
    </p:spTree>
    <p:extLst>
      <p:ext uri="{BB962C8B-B14F-4D97-AF65-F5344CB8AC3E}">
        <p14:creationId xmlns:p14="http://schemas.microsoft.com/office/powerpoint/2010/main" val="61637047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49"/>
            <a:ext cx="11885514" cy="5047570"/>
          </a:xfrm>
        </p:spPr>
        <p:txBody>
          <a:bodyPr/>
          <a:lstStyle/>
          <a:p>
            <a:r>
              <a:rPr lang="en-US"/>
              <a:t>Creating a workspace registers two datastores:</a:t>
            </a:r>
          </a:p>
          <a:p>
            <a:pPr lvl="1"/>
            <a:r>
              <a:rPr lang="en-US"/>
              <a:t>An </a:t>
            </a:r>
            <a:r>
              <a:rPr lang="en-US" err="1"/>
              <a:t>AzureBlob</a:t>
            </a:r>
            <a:r>
              <a:rPr lang="en-US"/>
              <a:t> datastore named </a:t>
            </a:r>
            <a:r>
              <a:rPr lang="en-US" err="1"/>
              <a:t>workspaceblobstore</a:t>
            </a:r>
            <a:r>
              <a:rPr lang="en-US"/>
              <a:t>.</a:t>
            </a:r>
          </a:p>
          <a:p>
            <a:pPr lvl="1"/>
            <a:r>
              <a:rPr lang="en-US"/>
              <a:t>An </a:t>
            </a:r>
            <a:r>
              <a:rPr lang="en-US" err="1"/>
              <a:t>AzureFile</a:t>
            </a:r>
            <a:r>
              <a:rPr lang="en-US"/>
              <a:t> datastore named </a:t>
            </a:r>
            <a:r>
              <a:rPr lang="en-US" err="1"/>
              <a:t>workspacefilestore</a:t>
            </a:r>
            <a:r>
              <a:rPr lang="en-US"/>
              <a:t>.</a:t>
            </a:r>
          </a:p>
          <a:p>
            <a:r>
              <a:rPr lang="en-US"/>
              <a:t>The default datastore is </a:t>
            </a:r>
            <a:r>
              <a:rPr lang="en-US" err="1"/>
              <a:t>workspaceblobstore</a:t>
            </a:r>
            <a:r>
              <a:rPr lang="en-US"/>
              <a:t>.</a:t>
            </a:r>
          </a:p>
          <a:p>
            <a:r>
              <a:rPr lang="en-US"/>
              <a:t>Can get the default datastore for the current workspace:</a:t>
            </a:r>
          </a:p>
          <a:p>
            <a:pPr marL="0" indent="0">
              <a:buNone/>
            </a:pPr>
            <a:r>
              <a:rPr lang="en-US"/>
              <a:t>	datastore = </a:t>
            </a:r>
            <a:r>
              <a:rPr lang="en-US" err="1"/>
              <a:t>ws.get_default_datastore</a:t>
            </a:r>
            <a:r>
              <a:rPr lang="en-US"/>
              <a:t>()</a:t>
            </a:r>
          </a:p>
          <a:p>
            <a:r>
              <a:rPr lang="en-US"/>
              <a:t>You can change the default datastore:</a:t>
            </a:r>
          </a:p>
          <a:p>
            <a:pPr marL="0" indent="0">
              <a:buNone/>
            </a:pPr>
            <a:r>
              <a:rPr lang="en-US"/>
              <a:t>	</a:t>
            </a:r>
            <a:r>
              <a:rPr lang="en-US" err="1"/>
              <a:t>ws.set_default_datastore</a:t>
            </a:r>
            <a:r>
              <a:rPr lang="en-US"/>
              <a:t>('</a:t>
            </a:r>
            <a:r>
              <a:rPr lang="en-US" err="1"/>
              <a:t>datastore_name</a:t>
            </a:r>
            <a:r>
              <a:rPr lang="en-US"/>
              <a:t>')</a:t>
            </a:r>
          </a:p>
          <a:p>
            <a:pPr lvl="1"/>
            <a:endParaRPr lang="en-US"/>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Accessing Supported Storage (continued)</a:t>
            </a:r>
          </a:p>
        </p:txBody>
      </p:sp>
    </p:spTree>
    <p:extLst>
      <p:ext uri="{BB962C8B-B14F-4D97-AF65-F5344CB8AC3E}">
        <p14:creationId xmlns:p14="http://schemas.microsoft.com/office/powerpoint/2010/main" val="1937298901"/>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49"/>
            <a:ext cx="11885514" cy="4730332"/>
          </a:xfrm>
        </p:spPr>
        <p:txBody>
          <a:bodyPr/>
          <a:lstStyle/>
          <a:p>
            <a:r>
              <a:rPr lang="en-US"/>
              <a:t>Data is stored in supported Azure storage.</a:t>
            </a:r>
          </a:p>
          <a:p>
            <a:r>
              <a:rPr lang="en-US"/>
              <a:t>A </a:t>
            </a:r>
            <a:r>
              <a:rPr lang="en-US" err="1"/>
              <a:t>DataReference</a:t>
            </a:r>
            <a:r>
              <a:rPr lang="en-US"/>
              <a:t> object is used to point to data stored in Azure storage.</a:t>
            </a:r>
          </a:p>
          <a:p>
            <a:r>
              <a:rPr lang="en-US" err="1"/>
              <a:t>DataReference</a:t>
            </a:r>
            <a:r>
              <a:rPr lang="en-US"/>
              <a:t> object uses a datastore for connection information.</a:t>
            </a:r>
          </a:p>
          <a:p>
            <a:r>
              <a:rPr lang="en-US"/>
              <a:t>Output data produced by a pipeline step:</a:t>
            </a:r>
          </a:p>
          <a:p>
            <a:pPr lvl="1"/>
            <a:r>
              <a:rPr lang="en-US"/>
              <a:t>Is called intermediate data.</a:t>
            </a:r>
          </a:p>
          <a:p>
            <a:pPr lvl="1"/>
            <a:r>
              <a:rPr lang="en-US"/>
              <a:t>Can be used as input by other future steps.</a:t>
            </a:r>
          </a:p>
          <a:p>
            <a:pPr lvl="1"/>
            <a:r>
              <a:rPr lang="en-US"/>
              <a:t>Is represented by a </a:t>
            </a:r>
            <a:r>
              <a:rPr lang="en-US" err="1"/>
              <a:t>PipelineData</a:t>
            </a:r>
            <a:r>
              <a:rPr lang="en-US"/>
              <a:t> object.</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Storing and Accessing Data</a:t>
            </a:r>
          </a:p>
        </p:txBody>
      </p:sp>
    </p:spTree>
    <p:extLst>
      <p:ext uri="{BB962C8B-B14F-4D97-AF65-F5344CB8AC3E}">
        <p14:creationId xmlns:p14="http://schemas.microsoft.com/office/powerpoint/2010/main" val="1132150123"/>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50"/>
            <a:ext cx="11885514" cy="4637991"/>
          </a:xfrm>
        </p:spPr>
        <p:txBody>
          <a:bodyPr/>
          <a:lstStyle/>
          <a:p>
            <a:r>
              <a:rPr lang="en-US"/>
              <a:t>A pipeline is made up of multiple steps.</a:t>
            </a:r>
          </a:p>
          <a:p>
            <a:r>
              <a:rPr lang="en-US"/>
              <a:t>Each step in a pipeline:</a:t>
            </a:r>
          </a:p>
          <a:p>
            <a:pPr lvl="1"/>
            <a:r>
              <a:rPr lang="en-US"/>
              <a:t>Is a separate computational unit.</a:t>
            </a:r>
          </a:p>
          <a:p>
            <a:pPr lvl="1"/>
            <a:r>
              <a:rPr lang="en-US"/>
              <a:t>Can run in a different compute target.</a:t>
            </a:r>
          </a:p>
          <a:p>
            <a:pPr lvl="1"/>
            <a:r>
              <a:rPr lang="en-US"/>
              <a:t>Can generate data called intermediate data.</a:t>
            </a:r>
          </a:p>
          <a:p>
            <a:pPr lvl="1"/>
            <a:r>
              <a:rPr lang="en-US"/>
              <a:t>Can consume source data, or intermediate data created by a previous step.</a:t>
            </a:r>
          </a:p>
          <a:p>
            <a:r>
              <a:rPr lang="en-US"/>
              <a:t>Data created by one step can be used by future steps.</a:t>
            </a:r>
          </a:p>
          <a:p>
            <a:r>
              <a:rPr lang="en-US"/>
              <a:t>Multiple steps can run in parallel if there is no data dependency.</a:t>
            </a:r>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Pipeline Steps</a:t>
            </a:r>
          </a:p>
        </p:txBody>
      </p:sp>
    </p:spTree>
    <p:extLst>
      <p:ext uri="{BB962C8B-B14F-4D97-AF65-F5344CB8AC3E}">
        <p14:creationId xmlns:p14="http://schemas.microsoft.com/office/powerpoint/2010/main" val="423080034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1B3D6-AB97-4860-83C1-733766CFC574}"/>
              </a:ext>
            </a:extLst>
          </p:cNvPr>
          <p:cNvSpPr>
            <a:spLocks noGrp="1"/>
          </p:cNvSpPr>
          <p:nvPr>
            <p:ph type="body" sz="quarter" idx="10"/>
          </p:nvPr>
        </p:nvSpPr>
        <p:spPr>
          <a:xfrm>
            <a:off x="275481" y="1212849"/>
            <a:ext cx="11885514" cy="4841048"/>
          </a:xfrm>
        </p:spPr>
        <p:txBody>
          <a:bodyPr/>
          <a:lstStyle/>
          <a:p>
            <a:r>
              <a:rPr lang="en-US"/>
              <a:t>When a pipeline is re-run, steps that have not changed are skipped.</a:t>
            </a:r>
          </a:p>
          <a:p>
            <a:pPr lvl="1"/>
            <a:r>
              <a:rPr lang="en-US"/>
              <a:t>Steps can be re-used instead of re-run.</a:t>
            </a:r>
          </a:p>
          <a:p>
            <a:pPr lvl="1"/>
            <a:r>
              <a:rPr lang="en-US"/>
              <a:t>Step re-use helps avoid re-running resource-intensive and time-consuming steps.</a:t>
            </a:r>
          </a:p>
          <a:p>
            <a:r>
              <a:rPr lang="en-US"/>
              <a:t>Pipeline steps can use different frameworks and toolkits.</a:t>
            </a:r>
          </a:p>
          <a:p>
            <a:r>
              <a:rPr lang="en-US"/>
              <a:t>Sample pipeline step types:</a:t>
            </a:r>
          </a:p>
          <a:p>
            <a:pPr lvl="1"/>
            <a:r>
              <a:rPr lang="en-US" err="1"/>
              <a:t>azureml.pipeline.steps.python_script_step</a:t>
            </a:r>
            <a:endParaRPr lang="en-US"/>
          </a:p>
          <a:p>
            <a:pPr lvl="1"/>
            <a:r>
              <a:rPr lang="en-US" err="1"/>
              <a:t>azureml.pipeline.steps.databricks_step</a:t>
            </a:r>
            <a:endParaRPr lang="en-US"/>
          </a:p>
          <a:p>
            <a:pPr lvl="1"/>
            <a:r>
              <a:rPr lang="en-US" err="1"/>
              <a:t>azureml.train.automl.AutoMLStep</a:t>
            </a:r>
            <a:endParaRPr lang="en-US"/>
          </a:p>
          <a:p>
            <a:pPr lvl="1"/>
            <a:endParaRPr lang="en-US"/>
          </a:p>
        </p:txBody>
      </p:sp>
      <p:sp>
        <p:nvSpPr>
          <p:cNvPr id="3" name="Title 2">
            <a:extLst>
              <a:ext uri="{FF2B5EF4-FFF2-40B4-BE49-F238E27FC236}">
                <a16:creationId xmlns:a16="http://schemas.microsoft.com/office/drawing/2014/main" id="{C482B265-1864-44D7-A3A1-8A6BCDD9D0CC}"/>
              </a:ext>
            </a:extLst>
          </p:cNvPr>
          <p:cNvSpPr>
            <a:spLocks noGrp="1"/>
          </p:cNvSpPr>
          <p:nvPr>
            <p:ph type="title"/>
          </p:nvPr>
        </p:nvSpPr>
        <p:spPr/>
        <p:txBody>
          <a:bodyPr/>
          <a:lstStyle/>
          <a:p>
            <a:r>
              <a:rPr lang="en-US"/>
              <a:t>Pipeline Steps (continued)</a:t>
            </a:r>
          </a:p>
        </p:txBody>
      </p:sp>
    </p:spTree>
    <p:extLst>
      <p:ext uri="{BB962C8B-B14F-4D97-AF65-F5344CB8AC3E}">
        <p14:creationId xmlns:p14="http://schemas.microsoft.com/office/powerpoint/2010/main" val="14999593"/>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F47-51D0-472E-AF7D-8FECB7D27214}"/>
              </a:ext>
            </a:extLst>
          </p:cNvPr>
          <p:cNvSpPr>
            <a:spLocks noGrp="1"/>
          </p:cNvSpPr>
          <p:nvPr>
            <p:ph type="title"/>
          </p:nvPr>
        </p:nvSpPr>
        <p:spPr/>
        <p:txBody>
          <a:bodyPr/>
          <a:lstStyle/>
          <a:p>
            <a:r>
              <a:rPr lang="en-US" sz="4400"/>
              <a:t>How to Create a Machine Learning Pipeline</a:t>
            </a:r>
          </a:p>
        </p:txBody>
      </p:sp>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7845" y="1460012"/>
            <a:ext cx="11885514" cy="4743476"/>
          </a:xfrm>
        </p:spPr>
        <p:txBody>
          <a:bodyPr/>
          <a:lstStyle/>
          <a:p>
            <a:r>
              <a:rPr lang="en-US"/>
              <a:t>Set up a development environment.</a:t>
            </a:r>
          </a:p>
          <a:p>
            <a:pPr marL="342900" lvl="1" indent="0">
              <a:buNone/>
            </a:pPr>
            <a:r>
              <a:rPr lang="en-US"/>
              <a:t>AMLs Notebooks, DSVM, etc.</a:t>
            </a:r>
          </a:p>
          <a:p>
            <a:r>
              <a:rPr lang="en-US"/>
              <a:t>Install Azure Machine Learning SDK, if necessary.</a:t>
            </a:r>
          </a:p>
          <a:p>
            <a:r>
              <a:rPr lang="en-US"/>
              <a:t>Create an Azure Machine Leaning workspace.</a:t>
            </a:r>
          </a:p>
          <a:p>
            <a:r>
              <a:rPr lang="en-US"/>
              <a:t>Set up a datastore:</a:t>
            </a:r>
          </a:p>
          <a:p>
            <a:pPr marL="0" indent="0">
              <a:buNone/>
            </a:pPr>
            <a:endParaRPr lang="en-US" sz="2040">
              <a:solidFill>
                <a:srgbClr val="0101FD"/>
              </a:solidFill>
              <a:latin typeface="Consolas" panose="020B0609020204030204" pitchFamily="49" charset="0"/>
            </a:endParaRPr>
          </a:p>
          <a:p>
            <a:pPr marL="0" indent="0">
              <a:buNone/>
            </a:pPr>
            <a:r>
              <a:rPr lang="en-US" sz="2040">
                <a:solidFill>
                  <a:srgbClr val="0101FD"/>
                </a:solidFill>
                <a:latin typeface="Consolas" panose="020B0609020204030204" pitchFamily="49" charset="0"/>
              </a:rPr>
              <a:t>		from</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azureml.core</a:t>
            </a:r>
            <a:r>
              <a:rPr lang="en-US" sz="2040">
                <a:solidFill>
                  <a:srgbClr val="000000"/>
                </a:solidFill>
                <a:latin typeface="Courier New" panose="02070309020205020404" pitchFamily="49" charset="0"/>
              </a:rPr>
              <a:t> </a:t>
            </a:r>
            <a:r>
              <a:rPr lang="en-US" sz="2040">
                <a:solidFill>
                  <a:srgbClr val="0101FD"/>
                </a:solidFill>
                <a:latin typeface="Consolas" panose="020B0609020204030204" pitchFamily="49" charset="0"/>
              </a:rPr>
              <a:t>import</a:t>
            </a:r>
            <a:r>
              <a:rPr lang="en-US" sz="2040">
                <a:solidFill>
                  <a:srgbClr val="000000"/>
                </a:solidFill>
                <a:latin typeface="Courier New" panose="02070309020205020404" pitchFamily="49" charset="0"/>
              </a:rPr>
              <a:t> Workspace</a:t>
            </a:r>
          </a:p>
          <a:p>
            <a:pPr marL="0" indent="0">
              <a:buNone/>
            </a:pPr>
            <a:endParaRPr lang="en-US" sz="2040">
              <a:solidFill>
                <a:srgbClr val="000000"/>
              </a:solidFill>
              <a:latin typeface="Courier New" panose="02070309020205020404" pitchFamily="49" charset="0"/>
            </a:endParaRP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ws</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Workspace.from_config</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MyDefault_Store</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ws.get_default_datastore</a:t>
            </a:r>
            <a:endParaRPr lang="en-US"/>
          </a:p>
        </p:txBody>
      </p:sp>
    </p:spTree>
    <p:extLst>
      <p:ext uri="{BB962C8B-B14F-4D97-AF65-F5344CB8AC3E}">
        <p14:creationId xmlns:p14="http://schemas.microsoft.com/office/powerpoint/2010/main" val="2886653230"/>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81"/>
            <a:ext cx="11885514" cy="5378738"/>
          </a:xfrm>
        </p:spPr>
        <p:txBody>
          <a:bodyPr/>
          <a:lstStyle/>
          <a:p>
            <a:r>
              <a:rPr lang="en-US"/>
              <a:t>Upload data to storage:</a:t>
            </a:r>
          </a:p>
          <a:p>
            <a:pPr lvl="1"/>
            <a:r>
              <a:rPr lang="en-US"/>
              <a:t>Use datastore for connection information required to access the storage.</a:t>
            </a:r>
          </a:p>
          <a:p>
            <a:pPr lvl="1"/>
            <a:r>
              <a:rPr lang="en-US"/>
              <a:t>Specify a path where data should be stored.</a:t>
            </a:r>
          </a:p>
          <a:p>
            <a:r>
              <a:rPr lang="en-US"/>
              <a:t>Create a </a:t>
            </a:r>
            <a:r>
              <a:rPr lang="en-US" err="1"/>
              <a:t>DataReference</a:t>
            </a:r>
            <a:r>
              <a:rPr lang="en-US"/>
              <a:t> object:</a:t>
            </a:r>
            <a:endParaRPr lang="en-US" sz="2040">
              <a:solidFill>
                <a:srgbClr val="0101FD"/>
              </a:solidFill>
              <a:latin typeface="Consolas" panose="020B0609020204030204" pitchFamily="49" charset="0"/>
            </a:endParaRPr>
          </a:p>
          <a:p>
            <a:pPr marL="0" indent="0">
              <a:buNone/>
            </a:pPr>
            <a:r>
              <a:rPr lang="en-US" sz="2040">
                <a:solidFill>
                  <a:srgbClr val="0101FD"/>
                </a:solidFill>
                <a:latin typeface="Consolas" panose="020B0609020204030204" pitchFamily="49" charset="0"/>
              </a:rPr>
              <a:t>	</a:t>
            </a:r>
          </a:p>
          <a:p>
            <a:pPr marL="0" indent="0">
              <a:buNone/>
            </a:pPr>
            <a:r>
              <a:rPr lang="en-US" sz="2040">
                <a:solidFill>
                  <a:srgbClr val="0101FD"/>
                </a:solidFill>
                <a:latin typeface="Consolas" panose="020B0609020204030204" pitchFamily="49" charset="0"/>
              </a:rPr>
              <a:t>	from</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azureml.data.data_reference</a:t>
            </a:r>
            <a:r>
              <a:rPr lang="en-US" sz="2040">
                <a:solidFill>
                  <a:srgbClr val="000000"/>
                </a:solidFill>
                <a:latin typeface="Courier New" panose="02070309020205020404" pitchFamily="49" charset="0"/>
              </a:rPr>
              <a:t> </a:t>
            </a:r>
            <a:r>
              <a:rPr lang="en-US" sz="2040">
                <a:solidFill>
                  <a:srgbClr val="0101FD"/>
                </a:solidFill>
                <a:latin typeface="Consolas" panose="020B0609020204030204" pitchFamily="49" charset="0"/>
              </a:rPr>
              <a:t>import</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DataReference</a:t>
            </a:r>
            <a:endParaRPr lang="en-US" sz="2040">
              <a:solidFill>
                <a:srgbClr val="000000"/>
              </a:solidFill>
              <a:latin typeface="Courier New" panose="02070309020205020404" pitchFamily="49" charset="0"/>
            </a:endParaRPr>
          </a:p>
          <a:p>
            <a:pPr marL="0" indent="0">
              <a:buNone/>
            </a:pPr>
            <a:endParaRPr lang="en-US" sz="2040">
              <a:solidFill>
                <a:srgbClr val="000000"/>
              </a:solidFill>
              <a:latin typeface="Courier New" panose="02070309020205020404" pitchFamily="49" charset="0"/>
            </a:endParaRP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stored_data</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DataReference</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datastore = </a:t>
            </a:r>
            <a:r>
              <a:rPr lang="en-US" sz="2040" err="1">
                <a:solidFill>
                  <a:srgbClr val="000000"/>
                </a:solidFill>
                <a:latin typeface="Courier New" panose="02070309020205020404" pitchFamily="49" charset="0"/>
              </a:rPr>
              <a:t>MyDefault_Store</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data_reference_name</a:t>
            </a:r>
            <a:r>
              <a:rPr lang="en-US" sz="2040">
                <a:solidFill>
                  <a:srgbClr val="000000"/>
                </a:solidFill>
                <a:latin typeface="Courier New" panose="02070309020205020404" pitchFamily="49" charset="0"/>
              </a:rPr>
              <a:t> = </a:t>
            </a:r>
            <a:r>
              <a:rPr lang="en-US" sz="2040">
                <a:solidFill>
                  <a:srgbClr val="A31515"/>
                </a:solidFill>
                <a:latin typeface="Consolas" panose="020B0609020204030204" pitchFamily="49" charset="0"/>
              </a:rPr>
              <a:t>”</a:t>
            </a:r>
            <a:r>
              <a:rPr lang="en-US" sz="2040" err="1">
                <a:solidFill>
                  <a:srgbClr val="A31515"/>
                </a:solidFill>
                <a:latin typeface="Consolas" panose="020B0609020204030204" pitchFamily="49" charset="0"/>
              </a:rPr>
              <a:t>FlightDelay_dataset</a:t>
            </a:r>
            <a:r>
              <a:rPr lang="en-US" sz="2040">
                <a:solidFill>
                  <a:srgbClr val="A31515"/>
                </a:solidFill>
                <a:latin typeface="Consolas" panose="020B0609020204030204" pitchFamily="49" charset="0"/>
              </a:rPr>
              <a:t>”</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path_on_datastore</a:t>
            </a:r>
            <a:r>
              <a:rPr lang="en-US" sz="2040">
                <a:solidFill>
                  <a:srgbClr val="000000"/>
                </a:solidFill>
                <a:latin typeface="Courier New" panose="02070309020205020404" pitchFamily="49" charset="0"/>
              </a:rPr>
              <a:t> = (</a:t>
            </a:r>
            <a:r>
              <a:rPr lang="en-US" sz="2040">
                <a:solidFill>
                  <a:srgbClr val="A31515"/>
                </a:solidFill>
                <a:latin typeface="Consolas" panose="020B0609020204030204" pitchFamily="49" charset="0"/>
              </a:rPr>
              <a:t>”</a:t>
            </a:r>
            <a:r>
              <a:rPr lang="en-US" sz="2040" err="1">
                <a:solidFill>
                  <a:srgbClr val="A31515"/>
                </a:solidFill>
                <a:latin typeface="Consolas" panose="020B0609020204030204" pitchFamily="49" charset="0"/>
              </a:rPr>
              <a:t>FlightDelay</a:t>
            </a:r>
            <a:r>
              <a:rPr lang="en-US" sz="2040">
                <a:solidFill>
                  <a:srgbClr val="A31515"/>
                </a:solidFill>
                <a:latin typeface="Consolas" panose="020B0609020204030204" pitchFamily="49" charset="0"/>
              </a:rPr>
              <a:t>/part-00000”</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endParaRPr lang="en-US" sz="2040"/>
          </a:p>
          <a:p>
            <a:pPr marL="342834" lvl="1" indent="0">
              <a:buNone/>
            </a:pPr>
            <a:r>
              <a:rPr lang="en-US"/>
              <a:t> </a:t>
            </a:r>
          </a:p>
        </p:txBody>
      </p:sp>
      <p:sp>
        <p:nvSpPr>
          <p:cNvPr id="6" name="Title 1">
            <a:extLst>
              <a:ext uri="{FF2B5EF4-FFF2-40B4-BE49-F238E27FC236}">
                <a16:creationId xmlns:a16="http://schemas.microsoft.com/office/drawing/2014/main" id="{E71186B2-8BBC-4FAA-946D-87CC38F80A99}"/>
              </a:ext>
            </a:extLst>
          </p:cNvPr>
          <p:cNvSpPr>
            <a:spLocks noGrp="1"/>
          </p:cNvSpPr>
          <p:nvPr>
            <p:ph type="title"/>
          </p:nvPr>
        </p:nvSpPr>
        <p:spPr>
          <a:xfrm>
            <a:off x="274639" y="295274"/>
            <a:ext cx="11889564" cy="917575"/>
          </a:xfrm>
        </p:spPr>
        <p:txBody>
          <a:bodyPr/>
          <a:lstStyle/>
          <a:p>
            <a:r>
              <a:rPr lang="en-US" sz="4400"/>
              <a:t>How to Create a Machine Learning Pipeline (cont’d.)</a:t>
            </a:r>
          </a:p>
        </p:txBody>
      </p:sp>
    </p:spTree>
    <p:extLst>
      <p:ext uri="{BB962C8B-B14F-4D97-AF65-F5344CB8AC3E}">
        <p14:creationId xmlns:p14="http://schemas.microsoft.com/office/powerpoint/2010/main" val="41277013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 Science?</a:t>
            </a:r>
          </a:p>
        </p:txBody>
      </p:sp>
      <p:sp>
        <p:nvSpPr>
          <p:cNvPr id="10" name="Text Placeholder 2">
            <a:extLst>
              <a:ext uri="{FF2B5EF4-FFF2-40B4-BE49-F238E27FC236}">
                <a16:creationId xmlns:a16="http://schemas.microsoft.com/office/drawing/2014/main" id="{B6B2CFD6-DC78-49BC-9347-9D26C0E555B0}"/>
              </a:ext>
            </a:extLst>
          </p:cNvPr>
          <p:cNvSpPr>
            <a:spLocks noGrp="1"/>
          </p:cNvSpPr>
          <p:nvPr>
            <p:ph type="body" sz="quarter" idx="10"/>
          </p:nvPr>
        </p:nvSpPr>
        <p:spPr>
          <a:xfrm>
            <a:off x="277002" y="1517649"/>
            <a:ext cx="11884833" cy="3914918"/>
          </a:xfrm>
        </p:spPr>
        <p:txBody>
          <a:bodyPr/>
          <a:lstStyle/>
          <a:p>
            <a:r>
              <a:rPr lang="en-US"/>
              <a:t>Top-level resource for Azure Machine Learning</a:t>
            </a:r>
          </a:p>
          <a:p>
            <a:r>
              <a:rPr lang="en-US"/>
              <a:t>Provides a centralized place to work with all artifacts created while using Azure Machine Learning</a:t>
            </a:r>
          </a:p>
          <a:p>
            <a:r>
              <a:rPr lang="en-US"/>
              <a:t>Stores training runs including logs, metrics, outputs, and snapshot of the scripts </a:t>
            </a:r>
          </a:p>
          <a:p>
            <a:pPr lvl="1"/>
            <a:r>
              <a:rPr lang="en-US"/>
              <a:t>Training runs can be used to identify the run that produces the best model</a:t>
            </a:r>
          </a:p>
          <a:p>
            <a:endParaRPr lang="en-US"/>
          </a:p>
        </p:txBody>
      </p:sp>
      <p:sp>
        <p:nvSpPr>
          <p:cNvPr id="5" name="Title 1">
            <a:extLst>
              <a:ext uri="{FF2B5EF4-FFF2-40B4-BE49-F238E27FC236}">
                <a16:creationId xmlns:a16="http://schemas.microsoft.com/office/drawing/2014/main" id="{0AA71DB7-4B75-4FDD-90D1-29C61582B02F}"/>
              </a:ext>
            </a:extLst>
          </p:cNvPr>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a:ln w="3175">
                  <a:noFill/>
                </a:ln>
                <a:solidFill>
                  <a:schemeClr val="accent3"/>
                </a:solidFill>
                <a:effectLst/>
                <a:latin typeface="+mj-lt"/>
                <a:ea typeface="+mn-ea"/>
                <a:cs typeface="Segoe UI" pitchFamily="34" charset="0"/>
              </a:defRPr>
            </a:lvl1pPr>
          </a:lstStyle>
          <a:p>
            <a:r>
              <a:rPr lang="en-US">
                <a:solidFill>
                  <a:srgbClr val="0078D7"/>
                </a:solidFill>
              </a:rPr>
              <a:t>Azure Machine Learning Workspace</a:t>
            </a:r>
          </a:p>
        </p:txBody>
      </p:sp>
    </p:spTree>
    <p:extLst>
      <p:ext uri="{BB962C8B-B14F-4D97-AF65-F5344CB8AC3E}">
        <p14:creationId xmlns:p14="http://schemas.microsoft.com/office/powerpoint/2010/main" val="394382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81"/>
            <a:ext cx="11885514" cy="4962424"/>
          </a:xfrm>
        </p:spPr>
        <p:txBody>
          <a:bodyPr/>
          <a:lstStyle/>
          <a:p>
            <a:r>
              <a:rPr lang="en-US"/>
              <a:t>Create a compute target or use an existing one.</a:t>
            </a:r>
          </a:p>
          <a:p>
            <a:pPr lvl="1"/>
            <a:r>
              <a:rPr lang="en-US"/>
              <a:t>Create a new target:</a:t>
            </a:r>
          </a:p>
          <a:p>
            <a:pPr lvl="2"/>
            <a:r>
              <a:rPr lang="en-US"/>
              <a:t>Import required libraries</a:t>
            </a:r>
          </a:p>
          <a:p>
            <a:pPr lvl="2"/>
            <a:r>
              <a:rPr lang="en-US"/>
              <a:t>Specify target configuration</a:t>
            </a:r>
          </a:p>
          <a:p>
            <a:pPr lvl="2"/>
            <a:r>
              <a:rPr lang="en-US"/>
              <a:t>Create compute target</a:t>
            </a:r>
          </a:p>
          <a:p>
            <a:pPr lvl="1"/>
            <a:r>
              <a:rPr lang="en-US"/>
              <a:t>Use default compute target:</a:t>
            </a:r>
          </a:p>
          <a:p>
            <a:pPr marL="342834" lvl="1" indent="0">
              <a:buNone/>
            </a:pPr>
            <a:endParaRPr lang="en-US" sz="1836">
              <a:solidFill>
                <a:srgbClr val="000000"/>
              </a:solidFill>
              <a:latin typeface="Courier New" panose="02070309020205020404" pitchFamily="49" charset="0"/>
              <a:cs typeface="Courier New" panose="02070309020205020404" pitchFamily="49" charset="0"/>
            </a:endParaRP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MyAml_Compute_Target</a:t>
            </a:r>
            <a:r>
              <a:rPr lang="en-US" sz="1836">
                <a:solidFill>
                  <a:srgbClr val="000000"/>
                </a:solidFill>
                <a:latin typeface="Courier New" panose="02070309020205020404" pitchFamily="49" charset="0"/>
                <a:cs typeface="Courier New" panose="02070309020205020404" pitchFamily="49" charset="0"/>
              </a:rPr>
              <a:t> = </a:t>
            </a:r>
            <a:r>
              <a:rPr lang="en-US" sz="1836" err="1">
                <a:solidFill>
                  <a:srgbClr val="000000"/>
                </a:solidFill>
                <a:latin typeface="Courier New" panose="02070309020205020404" pitchFamily="49" charset="0"/>
                <a:cs typeface="Courier New" panose="02070309020205020404" pitchFamily="49" charset="0"/>
              </a:rPr>
              <a:t>ws.get_default_compute_target</a:t>
            </a:r>
            <a:r>
              <a:rPr lang="en-US" sz="1836">
                <a:solidFill>
                  <a:srgbClr val="000000"/>
                </a:solidFill>
                <a:latin typeface="Courier New" panose="02070309020205020404" pitchFamily="49" charset="0"/>
                <a:cs typeface="Courier New" panose="02070309020205020404" pitchFamily="49" charset="0"/>
              </a:rPr>
              <a:t>(</a:t>
            </a:r>
            <a:r>
              <a:rPr lang="en-US" sz="1836">
                <a:solidFill>
                  <a:srgbClr val="A31515"/>
                </a:solidFill>
                <a:latin typeface="Courier New" panose="02070309020205020404" pitchFamily="49" charset="0"/>
                <a:cs typeface="Courier New" panose="02070309020205020404" pitchFamily="49" charset="0"/>
              </a:rPr>
              <a:t>”&lt;CPU/GPU&gt;”</a:t>
            </a:r>
            <a:r>
              <a:rPr lang="en-US" sz="1836">
                <a:solidFill>
                  <a:srgbClr val="000000"/>
                </a:solidFill>
                <a:latin typeface="Courier New" panose="02070309020205020404" pitchFamily="49" charset="0"/>
                <a:cs typeface="Courier New" panose="02070309020205020404" pitchFamily="49" charset="0"/>
              </a:rPr>
              <a:t>)</a:t>
            </a:r>
          </a:p>
          <a:p>
            <a:pPr marL="342834" lvl="1" indent="0">
              <a:buNone/>
            </a:pPr>
            <a:endParaRPr lang="en-US" sz="1836"/>
          </a:p>
          <a:p>
            <a:r>
              <a:rPr lang="en-US"/>
              <a:t>Define run configuration for compute target:</a:t>
            </a:r>
          </a:p>
          <a:p>
            <a:pPr lvl="1"/>
            <a:r>
              <a:rPr lang="en-US"/>
              <a:t>Specify </a:t>
            </a:r>
            <a:r>
              <a:rPr lang="en-US" err="1"/>
              <a:t>conda</a:t>
            </a:r>
            <a:r>
              <a:rPr lang="en-US"/>
              <a:t> and pip package dependencies for pipeline steps.</a:t>
            </a:r>
          </a:p>
          <a:p>
            <a:pPr lvl="1"/>
            <a:r>
              <a:rPr lang="en-US"/>
              <a:t>Specify SDK version.</a:t>
            </a:r>
          </a:p>
        </p:txBody>
      </p:sp>
      <p:sp>
        <p:nvSpPr>
          <p:cNvPr id="6" name="Title 1">
            <a:extLst>
              <a:ext uri="{FF2B5EF4-FFF2-40B4-BE49-F238E27FC236}">
                <a16:creationId xmlns:a16="http://schemas.microsoft.com/office/drawing/2014/main" id="{D679FDDA-4B2E-4FC8-A32B-4A105876A829}"/>
              </a:ext>
            </a:extLst>
          </p:cNvPr>
          <p:cNvSpPr>
            <a:spLocks noGrp="1"/>
          </p:cNvSpPr>
          <p:nvPr>
            <p:ph type="title"/>
          </p:nvPr>
        </p:nvSpPr>
        <p:spPr>
          <a:xfrm>
            <a:off x="274639" y="295274"/>
            <a:ext cx="11889564" cy="917575"/>
          </a:xfrm>
        </p:spPr>
        <p:txBody>
          <a:bodyPr/>
          <a:lstStyle/>
          <a:p>
            <a:r>
              <a:rPr lang="en-US" sz="4400"/>
              <a:t>How to Create a Machine Learning Pipeline (cont’d.)</a:t>
            </a:r>
          </a:p>
        </p:txBody>
      </p:sp>
    </p:spTree>
    <p:extLst>
      <p:ext uri="{BB962C8B-B14F-4D97-AF65-F5344CB8AC3E}">
        <p14:creationId xmlns:p14="http://schemas.microsoft.com/office/powerpoint/2010/main" val="2707449938"/>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81"/>
            <a:ext cx="11885514" cy="4237891"/>
          </a:xfrm>
        </p:spPr>
        <p:txBody>
          <a:bodyPr/>
          <a:lstStyle/>
          <a:p>
            <a:r>
              <a:rPr lang="en-US"/>
              <a:t>Create a </a:t>
            </a:r>
            <a:r>
              <a:rPr lang="en-US" err="1"/>
              <a:t>PipelineData</a:t>
            </a:r>
            <a:r>
              <a:rPr lang="en-US"/>
              <a:t> object for output of each step:</a:t>
            </a:r>
          </a:p>
          <a:p>
            <a:pPr lvl="1"/>
            <a:r>
              <a:rPr lang="en-US" err="1"/>
              <a:t>PipelineData</a:t>
            </a:r>
            <a:r>
              <a:rPr lang="en-US"/>
              <a:t> points to intermediate data generated by a step:</a:t>
            </a:r>
          </a:p>
          <a:p>
            <a:pPr marL="342834" lvl="1" indent="0">
              <a:buNone/>
            </a:pPr>
            <a:endParaRPr lang="en-US"/>
          </a:p>
          <a:p>
            <a:pPr marL="0" indent="0">
              <a:buNone/>
            </a:pPr>
            <a:r>
              <a:rPr lang="en-US">
                <a:gradFill>
                  <a:gsLst>
                    <a:gs pos="1250">
                      <a:srgbClr val="505050"/>
                    </a:gs>
                    <a:gs pos="100000">
                      <a:srgbClr val="505050"/>
                    </a:gs>
                  </a:gsLst>
                  <a:lin ang="5400000" scaled="0"/>
                </a:gradFill>
              </a:rPr>
              <a:t>	</a:t>
            </a:r>
            <a:r>
              <a:rPr lang="en-US" sz="2040">
                <a:solidFill>
                  <a:srgbClr val="0101FD"/>
                </a:solidFill>
                <a:latin typeface="Consolas" panose="020B0609020204030204" pitchFamily="49" charset="0"/>
              </a:rPr>
              <a:t>from</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azureml.pipeline.core</a:t>
            </a:r>
            <a:r>
              <a:rPr lang="en-US" sz="2040">
                <a:solidFill>
                  <a:srgbClr val="000000"/>
                </a:solidFill>
                <a:latin typeface="Courier New" panose="02070309020205020404" pitchFamily="49" charset="0"/>
              </a:rPr>
              <a:t> </a:t>
            </a:r>
            <a:r>
              <a:rPr lang="en-US" sz="2040">
                <a:solidFill>
                  <a:srgbClr val="0101FD"/>
                </a:solidFill>
                <a:latin typeface="Consolas" panose="020B0609020204030204" pitchFamily="49" charset="0"/>
              </a:rPr>
              <a:t>import</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PipelineData</a:t>
            </a:r>
            <a:endParaRPr lang="en-US" sz="2040">
              <a:solidFill>
                <a:srgbClr val="000000"/>
              </a:solidFill>
              <a:latin typeface="Courier New" panose="02070309020205020404" pitchFamily="49" charset="0"/>
            </a:endParaRPr>
          </a:p>
          <a:p>
            <a:pPr marL="0" indent="0">
              <a:buNone/>
            </a:pPr>
            <a:endParaRPr lang="en-US" sz="2040">
              <a:solidFill>
                <a:srgbClr val="000000"/>
              </a:solidFill>
              <a:latin typeface="Courier New" panose="02070309020205020404" pitchFamily="49" charset="0"/>
            </a:endParaRP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normalized_data</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PipelineData</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name = </a:t>
            </a:r>
            <a:r>
              <a:rPr lang="en-US" sz="2040">
                <a:solidFill>
                  <a:srgbClr val="A31515"/>
                </a:solidFill>
                <a:latin typeface="Consolas" panose="020B0609020204030204" pitchFamily="49" charset="0"/>
              </a:rPr>
              <a:t>”</a:t>
            </a:r>
            <a:r>
              <a:rPr lang="en-US" sz="2040" err="1">
                <a:solidFill>
                  <a:srgbClr val="A31515"/>
                </a:solidFill>
                <a:latin typeface="Consolas" panose="020B0609020204030204" pitchFamily="49" charset="0"/>
              </a:rPr>
              <a:t>normalized_flight_delay_data</a:t>
            </a:r>
            <a:r>
              <a:rPr lang="en-US" sz="2040">
                <a:solidFill>
                  <a:srgbClr val="A31515"/>
                </a:solidFill>
                <a:latin typeface="Consolas" panose="020B0609020204030204" pitchFamily="49" charset="0"/>
              </a:rPr>
              <a:t>”</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data_store</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default_store</a:t>
            </a:r>
            <a:endParaRPr lang="en-US" sz="2040">
              <a:solidFill>
                <a:srgbClr val="000000"/>
              </a:solidFill>
              <a:latin typeface="Courier New" panose="02070309020205020404" pitchFamily="49" charset="0"/>
            </a:endParaRPr>
          </a:p>
          <a:p>
            <a:pPr marL="0" indent="0">
              <a:buNone/>
            </a:pPr>
            <a:r>
              <a:rPr lang="en-US" sz="2040">
                <a:solidFill>
                  <a:srgbClr val="000000"/>
                </a:solidFill>
                <a:latin typeface="Courier New" panose="02070309020205020404" pitchFamily="49" charset="0"/>
              </a:rPr>
              <a:t>						)</a:t>
            </a:r>
            <a:endParaRPr lang="en-US" sz="2040">
              <a:gradFill>
                <a:gsLst>
                  <a:gs pos="1250">
                    <a:srgbClr val="505050"/>
                  </a:gs>
                  <a:gs pos="100000">
                    <a:srgbClr val="505050"/>
                  </a:gs>
                </a:gsLst>
                <a:lin ang="5400000" scaled="0"/>
              </a:gradFill>
            </a:endParaRPr>
          </a:p>
          <a:p>
            <a:pPr marL="342834" lvl="1" indent="0">
              <a:buNone/>
            </a:pPr>
            <a:endParaRPr lang="en-US"/>
          </a:p>
        </p:txBody>
      </p:sp>
      <p:sp>
        <p:nvSpPr>
          <p:cNvPr id="6" name="Title 1">
            <a:extLst>
              <a:ext uri="{FF2B5EF4-FFF2-40B4-BE49-F238E27FC236}">
                <a16:creationId xmlns:a16="http://schemas.microsoft.com/office/drawing/2014/main" id="{43103E24-A5AF-442C-959E-1EFC8F8D8E1B}"/>
              </a:ext>
            </a:extLst>
          </p:cNvPr>
          <p:cNvSpPr>
            <a:spLocks noGrp="1"/>
          </p:cNvSpPr>
          <p:nvPr>
            <p:ph type="title"/>
          </p:nvPr>
        </p:nvSpPr>
        <p:spPr>
          <a:xfrm>
            <a:off x="274639" y="295274"/>
            <a:ext cx="11889564" cy="917575"/>
          </a:xfrm>
        </p:spPr>
        <p:txBody>
          <a:bodyPr/>
          <a:lstStyle/>
          <a:p>
            <a:r>
              <a:rPr lang="en-US" sz="4400"/>
              <a:t>How to Create a Machine Learning Pipeline (cont’d.)</a:t>
            </a:r>
          </a:p>
        </p:txBody>
      </p:sp>
    </p:spTree>
    <p:extLst>
      <p:ext uri="{BB962C8B-B14F-4D97-AF65-F5344CB8AC3E}">
        <p14:creationId xmlns:p14="http://schemas.microsoft.com/office/powerpoint/2010/main" val="134969807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4222"/>
            <a:ext cx="11885514" cy="5116236"/>
          </a:xfrm>
        </p:spPr>
        <p:txBody>
          <a:bodyPr/>
          <a:lstStyle/>
          <a:p>
            <a:r>
              <a:rPr lang="en-US"/>
              <a:t>Construct pipeline steps:</a:t>
            </a:r>
          </a:p>
          <a:p>
            <a:pPr lvl="1"/>
            <a:r>
              <a:rPr lang="en-US"/>
              <a:t>Define step input and output.</a:t>
            </a:r>
          </a:p>
          <a:p>
            <a:pPr lvl="1"/>
            <a:r>
              <a:rPr lang="en-US"/>
              <a:t>Define compute target and run configuration.</a:t>
            </a:r>
          </a:p>
          <a:p>
            <a:pPr lvl="1"/>
            <a:r>
              <a:rPr lang="en-US"/>
              <a:t>Define other required parameters depending on step type.</a:t>
            </a:r>
          </a:p>
          <a:p>
            <a:pPr marL="342834" lvl="1" indent="0">
              <a:buNone/>
            </a:pPr>
            <a:endParaRPr lang="en-US" sz="1836"/>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DataCleaningStep</a:t>
            </a:r>
            <a:r>
              <a:rPr lang="en-US" sz="1836">
                <a:solidFill>
                  <a:srgbClr val="000000"/>
                </a:solidFill>
                <a:latin typeface="Courier New" panose="02070309020205020404" pitchFamily="49" charset="0"/>
                <a:cs typeface="Courier New" panose="02070309020205020404" pitchFamily="49" charset="0"/>
              </a:rPr>
              <a:t> = </a:t>
            </a:r>
            <a:r>
              <a:rPr lang="en-US" sz="1836" err="1">
                <a:solidFill>
                  <a:srgbClr val="000000"/>
                </a:solidFill>
                <a:latin typeface="Courier New" panose="02070309020205020404" pitchFamily="49" charset="0"/>
                <a:cs typeface="Courier New" panose="02070309020205020404" pitchFamily="49" charset="0"/>
              </a:rPr>
              <a:t>PythonScriptStep</a:t>
            </a:r>
            <a:r>
              <a:rPr lang="en-US" sz="1836">
                <a:solidFill>
                  <a:srgbClr val="000000"/>
                </a:solidFill>
                <a:latin typeface="Courier New" panose="02070309020205020404" pitchFamily="49" charset="0"/>
                <a:cs typeface="Courier New" panose="02070309020205020404" pitchFamily="49" charset="0"/>
              </a:rPr>
              <a:t>(name=</a:t>
            </a:r>
            <a:r>
              <a:rPr lang="en-US" sz="1836">
                <a:solidFill>
                  <a:srgbClr val="FF0000"/>
                </a:solidFill>
                <a:latin typeface="Courier New" panose="02070309020205020404" pitchFamily="49" charset="0"/>
                <a:cs typeface="Courier New" panose="02070309020205020404" pitchFamily="49" charset="0"/>
              </a:rPr>
              <a:t>“Clean Data"</a:t>
            </a:r>
            <a:r>
              <a:rPr lang="en-US" sz="1836">
                <a:solidFill>
                  <a:srgbClr val="000000"/>
                </a:solidFill>
                <a:latin typeface="Courier New" panose="02070309020205020404" pitchFamily="49" charset="0"/>
                <a:cs typeface="Courier New" panose="02070309020205020404" pitchFamily="49" charset="0"/>
              </a:rPr>
              <a:t>,</a:t>
            </a: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script_name</a:t>
            </a:r>
            <a:r>
              <a:rPr lang="en-US" sz="1836">
                <a:solidFill>
                  <a:srgbClr val="000000"/>
                </a:solidFill>
                <a:latin typeface="Courier New" panose="02070309020205020404" pitchFamily="49" charset="0"/>
                <a:cs typeface="Courier New" panose="02070309020205020404" pitchFamily="49" charset="0"/>
              </a:rPr>
              <a:t>=</a:t>
            </a:r>
            <a:r>
              <a:rPr lang="en-US" sz="1836">
                <a:solidFill>
                  <a:srgbClr val="FF0000"/>
                </a:solidFill>
                <a:latin typeface="Courier New" panose="02070309020205020404" pitchFamily="49" charset="0"/>
                <a:cs typeface="Courier New" panose="02070309020205020404" pitchFamily="49" charset="0"/>
              </a:rPr>
              <a:t>“cleanse_datasets.py"</a:t>
            </a:r>
            <a:r>
              <a:rPr lang="en-US" sz="1836">
                <a:solidFill>
                  <a:srgbClr val="000000"/>
                </a:solidFill>
                <a:latin typeface="Courier New" panose="02070309020205020404" pitchFamily="49" charset="0"/>
                <a:cs typeface="Courier New" panose="02070309020205020404" pitchFamily="49" charset="0"/>
              </a:rPr>
              <a:t>, </a:t>
            </a:r>
          </a:p>
          <a:p>
            <a:pPr marL="342834" lvl="1" indent="0">
              <a:buNone/>
            </a:pPr>
            <a:r>
              <a:rPr lang="en-US" sz="1836">
                <a:solidFill>
                  <a:srgbClr val="000000"/>
                </a:solidFill>
                <a:latin typeface="Courier New" panose="02070309020205020404" pitchFamily="49" charset="0"/>
                <a:cs typeface="Courier New" panose="02070309020205020404" pitchFamily="49" charset="0"/>
              </a:rPr>
              <a:t>    					arguments=[&lt;</a:t>
            </a:r>
            <a:r>
              <a:rPr lang="en-US" sz="1836" err="1">
                <a:solidFill>
                  <a:srgbClr val="FF0000"/>
                </a:solidFill>
                <a:latin typeface="Courier New" panose="02070309020205020404" pitchFamily="49" charset="0"/>
                <a:cs typeface="Courier New" panose="02070309020205020404" pitchFamily="49" charset="0"/>
              </a:rPr>
              <a:t>script_inputs</a:t>
            </a:r>
            <a:r>
              <a:rPr lang="en-US" sz="1836">
                <a:solidFill>
                  <a:srgbClr val="000000"/>
                </a:solidFill>
                <a:latin typeface="Courier New" panose="02070309020205020404" pitchFamily="49" charset="0"/>
                <a:cs typeface="Courier New" panose="02070309020205020404" pitchFamily="49" charset="0"/>
              </a:rPr>
              <a:t>&gt;],</a:t>
            </a:r>
          </a:p>
          <a:p>
            <a:pPr marL="342834" lvl="1" indent="0">
              <a:buNone/>
            </a:pPr>
            <a:r>
              <a:rPr lang="en-US" sz="1836">
                <a:solidFill>
                  <a:srgbClr val="000000"/>
                </a:solidFill>
                <a:latin typeface="Courier New" panose="02070309020205020404" pitchFamily="49" charset="0"/>
                <a:cs typeface="Courier New" panose="02070309020205020404" pitchFamily="49" charset="0"/>
              </a:rPr>
              <a:t>   					inputs=[&lt;</a:t>
            </a:r>
            <a:r>
              <a:rPr lang="en-US" sz="1836" err="1">
                <a:solidFill>
                  <a:srgbClr val="000000"/>
                </a:solidFill>
                <a:latin typeface="Courier New" panose="02070309020205020404" pitchFamily="49" charset="0"/>
                <a:cs typeface="Courier New" panose="02070309020205020404" pitchFamily="49" charset="0"/>
              </a:rPr>
              <a:t>DataReference_or_PipelineData</a:t>
            </a:r>
            <a:r>
              <a:rPr lang="en-US" sz="1836">
                <a:solidFill>
                  <a:srgbClr val="000000"/>
                </a:solidFill>
                <a:latin typeface="Courier New" panose="02070309020205020404" pitchFamily="49" charset="0"/>
                <a:cs typeface="Courier New" panose="02070309020205020404" pitchFamily="49" charset="0"/>
              </a:rPr>
              <a:t>&gt;],</a:t>
            </a:r>
          </a:p>
          <a:p>
            <a:pPr marL="342834" lvl="1" indent="0">
              <a:buNone/>
            </a:pPr>
            <a:r>
              <a:rPr lang="en-US" sz="1836">
                <a:solidFill>
                  <a:srgbClr val="000000"/>
                </a:solidFill>
                <a:latin typeface="Courier New" panose="02070309020205020404" pitchFamily="49" charset="0"/>
                <a:cs typeface="Courier New" panose="02070309020205020404" pitchFamily="49" charset="0"/>
              </a:rPr>
              <a:t>    					outputs=[</a:t>
            </a:r>
            <a:r>
              <a:rPr lang="en-US" sz="1836" err="1">
                <a:solidFill>
                  <a:srgbClr val="000000"/>
                </a:solidFill>
                <a:latin typeface="Courier New" panose="02070309020205020404" pitchFamily="49" charset="0"/>
                <a:cs typeface="Courier New" panose="02070309020205020404" pitchFamily="49" charset="0"/>
              </a:rPr>
              <a:t>cleansed_data</a:t>
            </a:r>
            <a:r>
              <a:rPr lang="en-US" sz="1836">
                <a:solidFill>
                  <a:srgbClr val="000000"/>
                </a:solidFill>
                <a:latin typeface="Courier New" panose="02070309020205020404" pitchFamily="49" charset="0"/>
                <a:cs typeface="Courier New" panose="02070309020205020404" pitchFamily="49" charset="0"/>
              </a:rPr>
              <a:t>],</a:t>
            </a: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compute_target</a:t>
            </a:r>
            <a:r>
              <a:rPr lang="en-US" sz="1836">
                <a:solidFill>
                  <a:srgbClr val="000000"/>
                </a:solidFill>
                <a:latin typeface="Courier New" panose="02070309020205020404" pitchFamily="49" charset="0"/>
                <a:cs typeface="Courier New" panose="02070309020205020404" pitchFamily="49" charset="0"/>
              </a:rPr>
              <a:t>=</a:t>
            </a:r>
            <a:r>
              <a:rPr lang="en-US" sz="1836" err="1">
                <a:solidFill>
                  <a:srgbClr val="000000"/>
                </a:solidFill>
                <a:latin typeface="Courier New" panose="02070309020205020404" pitchFamily="49" charset="0"/>
                <a:cs typeface="Courier New" panose="02070309020205020404" pitchFamily="49" charset="0"/>
              </a:rPr>
              <a:t>MyAml_Compute_Target</a:t>
            </a:r>
            <a:r>
              <a:rPr lang="en-US" sz="1836">
                <a:solidFill>
                  <a:srgbClr val="000000"/>
                </a:solidFill>
                <a:latin typeface="Courier New" panose="02070309020205020404" pitchFamily="49" charset="0"/>
                <a:cs typeface="Courier New" panose="02070309020205020404" pitchFamily="49" charset="0"/>
              </a:rPr>
              <a:t>,</a:t>
            </a: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runconfig</a:t>
            </a:r>
            <a:r>
              <a:rPr lang="en-US" sz="1836">
                <a:solidFill>
                  <a:srgbClr val="000000"/>
                </a:solidFill>
                <a:latin typeface="Courier New" panose="02070309020205020404" pitchFamily="49" charset="0"/>
                <a:cs typeface="Courier New" panose="02070309020205020404" pitchFamily="49" charset="0"/>
              </a:rPr>
              <a:t>=</a:t>
            </a:r>
            <a:r>
              <a:rPr lang="en-US" sz="1836" err="1">
                <a:solidFill>
                  <a:srgbClr val="000000"/>
                </a:solidFill>
                <a:latin typeface="Courier New" panose="02070309020205020404" pitchFamily="49" charset="0"/>
                <a:cs typeface="Courier New" panose="02070309020205020404" pitchFamily="49" charset="0"/>
              </a:rPr>
              <a:t>MyAml_Run_Config</a:t>
            </a:r>
            <a:r>
              <a:rPr lang="en-US" sz="1836">
                <a:solidFill>
                  <a:srgbClr val="000000"/>
                </a:solidFill>
                <a:latin typeface="Courier New" panose="02070309020205020404" pitchFamily="49" charset="0"/>
                <a:cs typeface="Courier New" panose="02070309020205020404" pitchFamily="49" charset="0"/>
              </a:rPr>
              <a:t>,</a:t>
            </a: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source_directory</a:t>
            </a:r>
            <a:r>
              <a:rPr lang="en-US" sz="1836">
                <a:solidFill>
                  <a:srgbClr val="000000"/>
                </a:solidFill>
                <a:latin typeface="Courier New" panose="02070309020205020404" pitchFamily="49" charset="0"/>
                <a:cs typeface="Courier New" panose="02070309020205020404" pitchFamily="49" charset="0"/>
              </a:rPr>
              <a:t>=&lt;</a:t>
            </a:r>
            <a:r>
              <a:rPr lang="en-US" sz="1836" err="1">
                <a:solidFill>
                  <a:srgbClr val="000000"/>
                </a:solidFill>
                <a:latin typeface="Courier New" panose="02070309020205020404" pitchFamily="49" charset="0"/>
                <a:cs typeface="Courier New" panose="02070309020205020404" pitchFamily="49" charset="0"/>
              </a:rPr>
              <a:t>path_to_Python_script</a:t>
            </a:r>
            <a:r>
              <a:rPr lang="en-US" sz="1836">
                <a:solidFill>
                  <a:srgbClr val="000000"/>
                </a:solidFill>
                <a:latin typeface="Courier New" panose="02070309020205020404" pitchFamily="49" charset="0"/>
                <a:cs typeface="Courier New" panose="02070309020205020404" pitchFamily="49" charset="0"/>
              </a:rPr>
              <a:t>&gt;,</a:t>
            </a:r>
          </a:p>
          <a:p>
            <a:pPr marL="342834" lvl="1" indent="0">
              <a:buNone/>
            </a:pPr>
            <a:r>
              <a:rPr lang="en-US" sz="1836">
                <a:solidFill>
                  <a:srgbClr val="000000"/>
                </a:solidFill>
                <a:latin typeface="Courier New" panose="02070309020205020404" pitchFamily="49" charset="0"/>
                <a:cs typeface="Courier New" panose="02070309020205020404" pitchFamily="49" charset="0"/>
              </a:rPr>
              <a:t>    					</a:t>
            </a:r>
            <a:r>
              <a:rPr lang="en-US" sz="1836" err="1">
                <a:solidFill>
                  <a:srgbClr val="000000"/>
                </a:solidFill>
                <a:latin typeface="Courier New" panose="02070309020205020404" pitchFamily="49" charset="0"/>
                <a:cs typeface="Courier New" panose="02070309020205020404" pitchFamily="49" charset="0"/>
              </a:rPr>
              <a:t>allow_reuse</a:t>
            </a:r>
            <a:r>
              <a:rPr lang="en-US" sz="1836">
                <a:solidFill>
                  <a:srgbClr val="000000"/>
                </a:solidFill>
                <a:latin typeface="Courier New" panose="02070309020205020404" pitchFamily="49" charset="0"/>
                <a:cs typeface="Courier New" panose="02070309020205020404" pitchFamily="49" charset="0"/>
              </a:rPr>
              <a:t>=</a:t>
            </a:r>
            <a:r>
              <a:rPr lang="en-US" sz="1836">
                <a:solidFill>
                  <a:srgbClr val="00B050"/>
                </a:solidFill>
                <a:latin typeface="Courier New" panose="02070309020205020404" pitchFamily="49" charset="0"/>
                <a:cs typeface="Courier New" panose="02070309020205020404" pitchFamily="49" charset="0"/>
              </a:rPr>
              <a:t>True</a:t>
            </a:r>
            <a:r>
              <a:rPr lang="en-US" sz="1836">
                <a:solidFill>
                  <a:srgbClr val="000000"/>
                </a:solidFill>
                <a:latin typeface="Courier New" panose="02070309020205020404" pitchFamily="49" charset="0"/>
                <a:cs typeface="Courier New" panose="02070309020205020404" pitchFamily="49" charset="0"/>
              </a:rPr>
              <a:t>)</a:t>
            </a:r>
          </a:p>
        </p:txBody>
      </p:sp>
      <p:sp>
        <p:nvSpPr>
          <p:cNvPr id="6" name="Title 1">
            <a:extLst>
              <a:ext uri="{FF2B5EF4-FFF2-40B4-BE49-F238E27FC236}">
                <a16:creationId xmlns:a16="http://schemas.microsoft.com/office/drawing/2014/main" id="{EBF074DF-9818-4A36-961F-798B75B17987}"/>
              </a:ext>
            </a:extLst>
          </p:cNvPr>
          <p:cNvSpPr>
            <a:spLocks noGrp="1"/>
          </p:cNvSpPr>
          <p:nvPr>
            <p:ph type="title"/>
          </p:nvPr>
        </p:nvSpPr>
        <p:spPr>
          <a:xfrm>
            <a:off x="274639" y="295274"/>
            <a:ext cx="11889564" cy="917575"/>
          </a:xfrm>
        </p:spPr>
        <p:txBody>
          <a:bodyPr/>
          <a:lstStyle/>
          <a:p>
            <a:r>
              <a:rPr lang="en-US" sz="4400"/>
              <a:t>How to Create a Machine Learning Pipeline (cont’d.)</a:t>
            </a:r>
          </a:p>
        </p:txBody>
      </p:sp>
    </p:spTree>
    <p:extLst>
      <p:ext uri="{BB962C8B-B14F-4D97-AF65-F5344CB8AC3E}">
        <p14:creationId xmlns:p14="http://schemas.microsoft.com/office/powerpoint/2010/main" val="382158852"/>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81"/>
            <a:ext cx="11885514" cy="3294353"/>
          </a:xfrm>
        </p:spPr>
        <p:txBody>
          <a:bodyPr/>
          <a:lstStyle/>
          <a:p>
            <a:pPr lvl="0"/>
            <a:r>
              <a:rPr lang="en-US">
                <a:gradFill>
                  <a:gsLst>
                    <a:gs pos="1250">
                      <a:srgbClr val="505050"/>
                    </a:gs>
                    <a:gs pos="100000">
                      <a:srgbClr val="505050"/>
                    </a:gs>
                  </a:gsLst>
                  <a:lin ang="5400000" scaled="0"/>
                </a:gradFill>
              </a:rPr>
              <a:t>Build the pipeline.</a:t>
            </a:r>
          </a:p>
          <a:p>
            <a:pPr lvl="1"/>
            <a:r>
              <a:rPr lang="en-US"/>
              <a:t>Use the constructed steps to build the pipeline. </a:t>
            </a:r>
          </a:p>
          <a:p>
            <a:pPr lvl="1"/>
            <a:r>
              <a:rPr lang="en-US"/>
              <a:t>Specify steps that you want to run.</a:t>
            </a:r>
          </a:p>
          <a:p>
            <a:pPr marL="0" indent="0">
              <a:buNone/>
            </a:pPr>
            <a:r>
              <a:rPr lang="en-US" sz="2040">
                <a:solidFill>
                  <a:srgbClr val="0101FD"/>
                </a:solidFill>
                <a:latin typeface="Consolas" panose="020B0609020204030204" pitchFamily="49" charset="0"/>
              </a:rPr>
              <a:t>	</a:t>
            </a:r>
          </a:p>
          <a:p>
            <a:pPr marL="0" indent="0">
              <a:buNone/>
            </a:pPr>
            <a:r>
              <a:rPr lang="en-US" sz="2040">
                <a:solidFill>
                  <a:srgbClr val="0101FD"/>
                </a:solidFill>
                <a:latin typeface="Consolas" panose="020B0609020204030204" pitchFamily="49" charset="0"/>
              </a:rPr>
              <a:t>	from</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azureml.pipeline.core</a:t>
            </a:r>
            <a:r>
              <a:rPr lang="en-US" sz="2040">
                <a:solidFill>
                  <a:srgbClr val="000000"/>
                </a:solidFill>
                <a:latin typeface="Courier New" panose="02070309020205020404" pitchFamily="49" charset="0"/>
              </a:rPr>
              <a:t> </a:t>
            </a:r>
            <a:r>
              <a:rPr lang="en-US" sz="2040">
                <a:solidFill>
                  <a:srgbClr val="0101FD"/>
                </a:solidFill>
                <a:latin typeface="Consolas" panose="020B0609020204030204" pitchFamily="49" charset="0"/>
              </a:rPr>
              <a:t>import</a:t>
            </a:r>
            <a:r>
              <a:rPr lang="en-US" sz="2040">
                <a:solidFill>
                  <a:srgbClr val="000000"/>
                </a:solidFill>
                <a:latin typeface="Courier New" panose="02070309020205020404" pitchFamily="49" charset="0"/>
              </a:rPr>
              <a:t> Pipeline</a:t>
            </a:r>
          </a:p>
          <a:p>
            <a:pPr marL="0" indent="0">
              <a:buNone/>
            </a:pPr>
            <a:r>
              <a:rPr lang="en-US" sz="2040">
                <a:solidFill>
                  <a:srgbClr val="000000"/>
                </a:solidFill>
                <a:latin typeface="Courier New" panose="02070309020205020404" pitchFamily="49" charset="0"/>
              </a:rPr>
              <a:t>	</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PPLines_Steps</a:t>
            </a:r>
            <a:r>
              <a:rPr lang="en-US" sz="2040">
                <a:solidFill>
                  <a:srgbClr val="000000"/>
                </a:solidFill>
                <a:latin typeface="Courier New" panose="02070309020205020404" pitchFamily="49" charset="0"/>
              </a:rPr>
              <a:t> = [</a:t>
            </a:r>
            <a:r>
              <a:rPr lang="en-US" sz="2040" err="1">
                <a:solidFill>
                  <a:srgbClr val="000000"/>
                </a:solidFill>
                <a:latin typeface="Courier New" panose="02070309020205020404" pitchFamily="49" charset="0"/>
              </a:rPr>
              <a:t>CleaningStep</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NormalizingStep</a:t>
            </a:r>
            <a:r>
              <a:rPr lang="en-US" sz="2040">
                <a:solidFill>
                  <a:srgbClr val="000000"/>
                </a:solidFill>
                <a:latin typeface="Courier New" panose="02070309020205020404" pitchFamily="49" charset="0"/>
              </a:rPr>
              <a:t>]</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MyPipeline</a:t>
            </a:r>
            <a:r>
              <a:rPr lang="en-US" sz="2040">
                <a:solidFill>
                  <a:srgbClr val="000000"/>
                </a:solidFill>
                <a:latin typeface="Courier New" panose="02070309020205020404" pitchFamily="49" charset="0"/>
              </a:rPr>
              <a:t> = Pipeline(workspace = </a:t>
            </a:r>
            <a:r>
              <a:rPr lang="en-US" sz="2040" err="1">
                <a:solidFill>
                  <a:srgbClr val="000000"/>
                </a:solidFill>
                <a:latin typeface="Courier New" panose="02070309020205020404" pitchFamily="49" charset="0"/>
              </a:rPr>
              <a:t>ws</a:t>
            </a:r>
            <a:r>
              <a:rPr lang="en-US" sz="2040">
                <a:solidFill>
                  <a:srgbClr val="000000"/>
                </a:solidFill>
                <a:latin typeface="Courier New" panose="02070309020205020404" pitchFamily="49" charset="0"/>
              </a:rPr>
              <a:t>, steps = </a:t>
            </a:r>
            <a:r>
              <a:rPr lang="en-US" sz="2040" err="1">
                <a:solidFill>
                  <a:srgbClr val="000000"/>
                </a:solidFill>
                <a:latin typeface="Courier New" panose="02070309020205020404" pitchFamily="49" charset="0"/>
              </a:rPr>
              <a:t>PPLines_Steps</a:t>
            </a:r>
            <a:r>
              <a:rPr lang="en-US" sz="2040">
                <a:solidFill>
                  <a:srgbClr val="000000"/>
                </a:solidFill>
                <a:latin typeface="Courier New" panose="02070309020205020404" pitchFamily="49" charset="0"/>
              </a:rPr>
              <a:t>)</a:t>
            </a:r>
          </a:p>
        </p:txBody>
      </p:sp>
      <p:sp>
        <p:nvSpPr>
          <p:cNvPr id="6" name="Title 1">
            <a:extLst>
              <a:ext uri="{FF2B5EF4-FFF2-40B4-BE49-F238E27FC236}">
                <a16:creationId xmlns:a16="http://schemas.microsoft.com/office/drawing/2014/main" id="{E3834FC0-1E57-4DCB-9083-F81F7D0FB09C}"/>
              </a:ext>
            </a:extLst>
          </p:cNvPr>
          <p:cNvSpPr>
            <a:spLocks noGrp="1"/>
          </p:cNvSpPr>
          <p:nvPr>
            <p:ph type="title"/>
          </p:nvPr>
        </p:nvSpPr>
        <p:spPr>
          <a:xfrm>
            <a:off x="274639" y="295274"/>
            <a:ext cx="11889564" cy="917575"/>
          </a:xfrm>
        </p:spPr>
        <p:txBody>
          <a:bodyPr/>
          <a:lstStyle/>
          <a:p>
            <a:r>
              <a:rPr lang="en-US" sz="4400"/>
              <a:t>How to Create a Machine Learning Pipeline (cont’d.)</a:t>
            </a:r>
          </a:p>
        </p:txBody>
      </p:sp>
    </p:spTree>
    <p:extLst>
      <p:ext uri="{BB962C8B-B14F-4D97-AF65-F5344CB8AC3E}">
        <p14:creationId xmlns:p14="http://schemas.microsoft.com/office/powerpoint/2010/main" val="1027311181"/>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80"/>
            <a:ext cx="11885514" cy="5050840"/>
          </a:xfrm>
        </p:spPr>
        <p:txBody>
          <a:bodyPr/>
          <a:lstStyle/>
          <a:p>
            <a:pPr lvl="0"/>
            <a:r>
              <a:rPr lang="en-US">
                <a:gradFill>
                  <a:gsLst>
                    <a:gs pos="1250">
                      <a:srgbClr val="505050"/>
                    </a:gs>
                    <a:gs pos="100000">
                      <a:srgbClr val="505050"/>
                    </a:gs>
                  </a:gsLst>
                  <a:lin ang="5400000" scaled="0"/>
                </a:gradFill>
              </a:rPr>
              <a:t>Submit the pipeline:</a:t>
            </a:r>
          </a:p>
          <a:p>
            <a:pPr marL="342900" lvl="1" indent="0">
              <a:buNone/>
            </a:pPr>
            <a:r>
              <a:rPr lang="en-US"/>
              <a:t>Specify pipeline name and whether it should regenerate outputs.</a:t>
            </a:r>
          </a:p>
          <a:p>
            <a:pPr marL="0" indent="0">
              <a:buNone/>
            </a:pPr>
            <a:r>
              <a:rPr lang="en-US" sz="1836">
                <a:solidFill>
                  <a:srgbClr val="0101FD"/>
                </a:solidFill>
                <a:latin typeface="Consolas" panose="020B0609020204030204" pitchFamily="49" charset="0"/>
              </a:rPr>
              <a:t>	</a:t>
            </a:r>
          </a:p>
          <a:p>
            <a:pPr marL="0" indent="0">
              <a:buNone/>
            </a:pPr>
            <a:r>
              <a:rPr lang="en-US" sz="1836">
                <a:solidFill>
                  <a:srgbClr val="0101FD"/>
                </a:solidFill>
                <a:latin typeface="Consolas" panose="020B0609020204030204" pitchFamily="49" charset="0"/>
              </a:rPr>
              <a:t>	from</a:t>
            </a:r>
            <a:r>
              <a:rPr lang="en-US" sz="1836">
                <a:solidFill>
                  <a:srgbClr val="000000"/>
                </a:solidFill>
                <a:latin typeface="Courier New" panose="02070309020205020404" pitchFamily="49" charset="0"/>
              </a:rPr>
              <a:t> </a:t>
            </a:r>
            <a:r>
              <a:rPr lang="en-US" sz="1836" err="1">
                <a:solidFill>
                  <a:srgbClr val="000000"/>
                </a:solidFill>
                <a:latin typeface="Courier New" panose="02070309020205020404" pitchFamily="49" charset="0"/>
              </a:rPr>
              <a:t>azureml.core</a:t>
            </a:r>
            <a:r>
              <a:rPr lang="en-US" sz="1836">
                <a:solidFill>
                  <a:srgbClr val="000000"/>
                </a:solidFill>
                <a:latin typeface="Courier New" panose="02070309020205020404" pitchFamily="49" charset="0"/>
              </a:rPr>
              <a:t> </a:t>
            </a:r>
            <a:r>
              <a:rPr lang="en-US" sz="1836">
                <a:solidFill>
                  <a:srgbClr val="0101FD"/>
                </a:solidFill>
                <a:latin typeface="Consolas" panose="020B0609020204030204" pitchFamily="49" charset="0"/>
              </a:rPr>
              <a:t>import</a:t>
            </a:r>
            <a:r>
              <a:rPr lang="en-US" sz="1836">
                <a:solidFill>
                  <a:srgbClr val="000000"/>
                </a:solidFill>
                <a:latin typeface="Courier New" panose="02070309020205020404" pitchFamily="49" charset="0"/>
              </a:rPr>
              <a:t> Experiment</a:t>
            </a:r>
          </a:p>
          <a:p>
            <a:pPr marL="0" indent="0">
              <a:buNone/>
            </a:pPr>
            <a:r>
              <a:rPr lang="en-US" sz="1836">
                <a:solidFill>
                  <a:srgbClr val="000000"/>
                </a:solidFill>
                <a:latin typeface="Courier New" panose="02070309020205020404" pitchFamily="49" charset="0"/>
              </a:rPr>
              <a:t>	</a:t>
            </a:r>
            <a:r>
              <a:rPr lang="en-US" sz="1836" err="1">
                <a:solidFill>
                  <a:srgbClr val="000000"/>
                </a:solidFill>
                <a:latin typeface="Courier New" panose="02070309020205020404" pitchFamily="49" charset="0"/>
              </a:rPr>
              <a:t>PPLine_Run</a:t>
            </a:r>
            <a:r>
              <a:rPr lang="en-US" sz="1836">
                <a:solidFill>
                  <a:srgbClr val="000000"/>
                </a:solidFill>
                <a:latin typeface="Courier New" panose="02070309020205020404" pitchFamily="49" charset="0"/>
              </a:rPr>
              <a:t> = Experiment(</a:t>
            </a:r>
            <a:r>
              <a:rPr lang="en-US" sz="1836" err="1">
                <a:solidFill>
                  <a:srgbClr val="000000"/>
                </a:solidFill>
                <a:latin typeface="Courier New" panose="02070309020205020404" pitchFamily="49" charset="0"/>
              </a:rPr>
              <a:t>ws</a:t>
            </a:r>
            <a:r>
              <a:rPr lang="en-US" sz="1836">
                <a:solidFill>
                  <a:srgbClr val="000000"/>
                </a:solidFill>
                <a:latin typeface="Courier New" panose="02070309020205020404" pitchFamily="49" charset="0"/>
              </a:rPr>
              <a:t>, </a:t>
            </a:r>
            <a:r>
              <a:rPr lang="en-US" sz="1836">
                <a:solidFill>
                  <a:srgbClr val="A31515"/>
                </a:solidFill>
                <a:latin typeface="Consolas" panose="020B0609020204030204" pitchFamily="49" charset="0"/>
              </a:rPr>
              <a:t>“</a:t>
            </a:r>
            <a:r>
              <a:rPr lang="en-US" sz="1836" err="1">
                <a:solidFill>
                  <a:srgbClr val="A31515"/>
                </a:solidFill>
                <a:latin typeface="Consolas" panose="020B0609020204030204" pitchFamily="49" charset="0"/>
              </a:rPr>
              <a:t>exp_name</a:t>
            </a:r>
            <a:r>
              <a:rPr lang="en-US" sz="1836">
                <a:solidFill>
                  <a:srgbClr val="A31515"/>
                </a:solidFill>
                <a:latin typeface="Consolas" panose="020B0609020204030204" pitchFamily="49" charset="0"/>
              </a:rPr>
              <a:t>”</a:t>
            </a:r>
            <a:r>
              <a:rPr lang="en-US" sz="1836">
                <a:solidFill>
                  <a:srgbClr val="000000"/>
                </a:solidFill>
                <a:latin typeface="Courier New" panose="02070309020205020404" pitchFamily="49" charset="0"/>
              </a:rPr>
              <a:t>).submit(</a:t>
            </a:r>
            <a:r>
              <a:rPr lang="en-US" sz="1836" err="1">
                <a:solidFill>
                  <a:srgbClr val="000000"/>
                </a:solidFill>
                <a:latin typeface="Courier New" panose="02070309020205020404" pitchFamily="49" charset="0"/>
              </a:rPr>
              <a:t>MyPipeline</a:t>
            </a:r>
            <a:r>
              <a:rPr lang="en-US" sz="1836">
                <a:solidFill>
                  <a:srgbClr val="000000"/>
                </a:solidFill>
                <a:latin typeface="Courier New" panose="02070309020205020404" pitchFamily="49" charset="0"/>
              </a:rPr>
              <a:t>,</a:t>
            </a:r>
          </a:p>
          <a:p>
            <a:pPr marL="0" indent="0">
              <a:buNone/>
            </a:pPr>
            <a:r>
              <a:rPr lang="en-US" sz="1836">
                <a:solidFill>
                  <a:srgbClr val="000000"/>
                </a:solidFill>
                <a:latin typeface="Courier New" panose="02070309020205020404" pitchFamily="49" charset="0"/>
              </a:rPr>
              <a:t>							      </a:t>
            </a:r>
            <a:r>
              <a:rPr lang="en-US" sz="1836" err="1">
                <a:solidFill>
                  <a:srgbClr val="000000"/>
                </a:solidFill>
                <a:latin typeface="Courier New" panose="02070309020205020404" pitchFamily="49" charset="0"/>
              </a:rPr>
              <a:t>regenerate_outputs</a:t>
            </a:r>
            <a:r>
              <a:rPr lang="en-US" sz="1836">
                <a:solidFill>
                  <a:srgbClr val="000000"/>
                </a:solidFill>
                <a:latin typeface="Courier New" panose="02070309020205020404" pitchFamily="49" charset="0"/>
              </a:rPr>
              <a:t> = </a:t>
            </a:r>
            <a:r>
              <a:rPr lang="en-US" sz="1836">
                <a:solidFill>
                  <a:srgbClr val="00B050"/>
                </a:solidFill>
                <a:latin typeface="Courier New" panose="02070309020205020404" pitchFamily="49" charset="0"/>
              </a:rPr>
              <a:t>True</a:t>
            </a:r>
            <a:r>
              <a:rPr lang="en-US" sz="1836">
                <a:solidFill>
                  <a:srgbClr val="000000"/>
                </a:solidFill>
                <a:latin typeface="Courier New" panose="02070309020205020404" pitchFamily="49" charset="0"/>
              </a:rPr>
              <a:t>)</a:t>
            </a:r>
          </a:p>
          <a:p>
            <a:pPr marL="0" indent="0">
              <a:buNone/>
            </a:pPr>
            <a:endParaRPr lang="en-US" sz="1836">
              <a:solidFill>
                <a:srgbClr val="000000"/>
              </a:solidFill>
              <a:latin typeface="Courier New" panose="02070309020205020404" pitchFamily="49" charset="0"/>
            </a:endParaRPr>
          </a:p>
          <a:p>
            <a:pPr lvl="0"/>
            <a:r>
              <a:rPr lang="en-US">
                <a:gradFill>
                  <a:gsLst>
                    <a:gs pos="1250">
                      <a:srgbClr val="505050"/>
                    </a:gs>
                    <a:gs pos="100000">
                      <a:srgbClr val="505050"/>
                    </a:gs>
                  </a:gsLst>
                  <a:lin ang="5400000" scaled="0"/>
                </a:gradFill>
              </a:rPr>
              <a:t>View progress and wait for completion:</a:t>
            </a:r>
          </a:p>
          <a:p>
            <a:pPr marL="0" indent="0">
              <a:buNone/>
            </a:pPr>
            <a:endParaRPr lang="en-US" sz="1836">
              <a:solidFill>
                <a:srgbClr val="0101FD"/>
              </a:solidFill>
              <a:latin typeface="Consolas" panose="020B0609020204030204" pitchFamily="49" charset="0"/>
            </a:endParaRPr>
          </a:p>
          <a:p>
            <a:pPr marL="0" indent="0">
              <a:buNone/>
            </a:pPr>
            <a:r>
              <a:rPr lang="en-US" sz="2040">
                <a:solidFill>
                  <a:srgbClr val="0101FD"/>
                </a:solidFill>
                <a:latin typeface="Consolas" panose="020B0609020204030204" pitchFamily="49" charset="0"/>
              </a:rPr>
              <a:t>	from</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azureml.widgets</a:t>
            </a:r>
            <a:r>
              <a:rPr lang="en-US" sz="2040">
                <a:solidFill>
                  <a:srgbClr val="000000"/>
                </a:solidFill>
                <a:latin typeface="Courier New" panose="02070309020205020404" pitchFamily="49" charset="0"/>
              </a:rPr>
              <a:t> </a:t>
            </a:r>
            <a:r>
              <a:rPr lang="en-US" sz="2040">
                <a:solidFill>
                  <a:srgbClr val="0101FD"/>
                </a:solidFill>
                <a:latin typeface="Consolas" panose="020B0609020204030204" pitchFamily="49" charset="0"/>
              </a:rPr>
              <a:t>import</a:t>
            </a: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RunDetails</a:t>
            </a:r>
            <a:endParaRPr lang="en-US" sz="2040">
              <a:solidFill>
                <a:srgbClr val="000000"/>
              </a:solidFill>
              <a:latin typeface="Courier New" panose="02070309020205020404" pitchFamily="49" charset="0"/>
            </a:endParaRPr>
          </a:p>
          <a:p>
            <a:pPr marL="0" indent="0">
              <a:buNone/>
            </a:pPr>
            <a:r>
              <a:rPr lang="en-US" sz="2040">
                <a:solidFill>
                  <a:srgbClr val="000000"/>
                </a:solidFill>
                <a:latin typeface="Courier New" panose="02070309020205020404" pitchFamily="49" charset="0"/>
              </a:rPr>
              <a:t>	</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RunDetails</a:t>
            </a:r>
            <a:r>
              <a:rPr lang="en-US" sz="2040">
                <a:solidFill>
                  <a:srgbClr val="000000"/>
                </a:solidFill>
                <a:latin typeface="Courier New" panose="02070309020205020404" pitchFamily="49" charset="0"/>
              </a:rPr>
              <a:t>(</a:t>
            </a:r>
            <a:r>
              <a:rPr lang="en-US" sz="2040" err="1">
                <a:solidFill>
                  <a:srgbClr val="000000"/>
                </a:solidFill>
                <a:latin typeface="Courier New" panose="02070309020205020404" pitchFamily="49" charset="0"/>
              </a:rPr>
              <a:t>PPLine_Run</a:t>
            </a:r>
            <a:r>
              <a:rPr lang="en-US" sz="2040">
                <a:solidFill>
                  <a:srgbClr val="000000"/>
                </a:solidFill>
                <a:latin typeface="Courier New" panose="02070309020205020404" pitchFamily="49" charset="0"/>
              </a:rPr>
              <a:t>).show()	</a:t>
            </a:r>
          </a:p>
          <a:p>
            <a:pPr marL="0" indent="0">
              <a:buNone/>
            </a:pPr>
            <a:r>
              <a:rPr lang="en-US" sz="2040">
                <a:solidFill>
                  <a:srgbClr val="000000"/>
                </a:solidFill>
                <a:latin typeface="Courier New" panose="02070309020205020404" pitchFamily="49" charset="0"/>
              </a:rPr>
              <a:t>	</a:t>
            </a:r>
            <a:r>
              <a:rPr lang="en-US" sz="2040" err="1">
                <a:solidFill>
                  <a:srgbClr val="000000"/>
                </a:solidFill>
                <a:latin typeface="Courier New" panose="02070309020205020404" pitchFamily="49" charset="0"/>
              </a:rPr>
              <a:t>PPLine_Run.wait_for_completion</a:t>
            </a:r>
            <a:r>
              <a:rPr lang="en-US" sz="2040">
                <a:solidFill>
                  <a:srgbClr val="000000"/>
                </a:solidFill>
                <a:latin typeface="Courier New" panose="02070309020205020404" pitchFamily="49" charset="0"/>
              </a:rPr>
              <a:t>()</a:t>
            </a:r>
          </a:p>
        </p:txBody>
      </p:sp>
      <p:sp>
        <p:nvSpPr>
          <p:cNvPr id="6" name="Title 1">
            <a:extLst>
              <a:ext uri="{FF2B5EF4-FFF2-40B4-BE49-F238E27FC236}">
                <a16:creationId xmlns:a16="http://schemas.microsoft.com/office/drawing/2014/main" id="{4B635B66-51AF-4F9D-9657-98984991ABAB}"/>
              </a:ext>
            </a:extLst>
          </p:cNvPr>
          <p:cNvSpPr>
            <a:spLocks noGrp="1"/>
          </p:cNvSpPr>
          <p:nvPr>
            <p:ph type="title"/>
          </p:nvPr>
        </p:nvSpPr>
        <p:spPr>
          <a:xfrm>
            <a:off x="274639" y="295274"/>
            <a:ext cx="11889564" cy="917575"/>
          </a:xfrm>
        </p:spPr>
        <p:txBody>
          <a:bodyPr/>
          <a:lstStyle/>
          <a:p>
            <a:r>
              <a:rPr lang="en-US" sz="4400"/>
              <a:t>Steps to Create a Machine Learning Pipeline</a:t>
            </a:r>
          </a:p>
        </p:txBody>
      </p:sp>
    </p:spTree>
    <p:extLst>
      <p:ext uri="{BB962C8B-B14F-4D97-AF65-F5344CB8AC3E}">
        <p14:creationId xmlns:p14="http://schemas.microsoft.com/office/powerpoint/2010/main" val="1247731556"/>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F47-51D0-472E-AF7D-8FECB7D27214}"/>
              </a:ext>
            </a:extLst>
          </p:cNvPr>
          <p:cNvSpPr>
            <a:spLocks noGrp="1"/>
          </p:cNvSpPr>
          <p:nvPr>
            <p:ph type="title"/>
          </p:nvPr>
        </p:nvSpPr>
        <p:spPr/>
        <p:txBody>
          <a:bodyPr/>
          <a:lstStyle/>
          <a:p>
            <a:r>
              <a:rPr lang="en-US"/>
              <a:t>Access Intermediate Data in Azure Blob Store</a:t>
            </a:r>
          </a:p>
        </p:txBody>
      </p:sp>
      <p:sp>
        <p:nvSpPr>
          <p:cNvPr id="3" name="Text Placeholder 2">
            <a:extLst>
              <a:ext uri="{FF2B5EF4-FFF2-40B4-BE49-F238E27FC236}">
                <a16:creationId xmlns:a16="http://schemas.microsoft.com/office/drawing/2014/main" id="{7BE4C65F-471D-47C4-8A72-12591FB682DB}"/>
              </a:ext>
            </a:extLst>
          </p:cNvPr>
          <p:cNvSpPr>
            <a:spLocks noGrp="1"/>
          </p:cNvSpPr>
          <p:nvPr>
            <p:ph type="body" sz="quarter" idx="10"/>
          </p:nvPr>
        </p:nvSpPr>
        <p:spPr>
          <a:xfrm>
            <a:off x="275480" y="1377279"/>
            <a:ext cx="11885514" cy="5334730"/>
          </a:xfrm>
        </p:spPr>
        <p:txBody>
          <a:bodyPr/>
          <a:lstStyle/>
          <a:p>
            <a:pPr lvl="0"/>
            <a:r>
              <a:rPr lang="en-US">
                <a:gradFill>
                  <a:gsLst>
                    <a:gs pos="1250">
                      <a:srgbClr val="505050"/>
                    </a:gs>
                    <a:gs pos="100000">
                      <a:srgbClr val="505050"/>
                    </a:gs>
                  </a:gsLst>
                  <a:lin ang="5400000" scaled="0"/>
                </a:gradFill>
              </a:rPr>
              <a:t>Can view intermediate data using code or in Azure portal.</a:t>
            </a:r>
          </a:p>
          <a:p>
            <a:pPr lvl="0"/>
            <a:r>
              <a:rPr lang="en-US">
                <a:gradFill>
                  <a:gsLst>
                    <a:gs pos="1250">
                      <a:srgbClr val="505050"/>
                    </a:gs>
                    <a:gs pos="100000">
                      <a:srgbClr val="505050"/>
                    </a:gs>
                  </a:gsLst>
                  <a:lin ang="5400000" scaled="0"/>
                </a:gradFill>
              </a:rPr>
              <a:t>Steps to access intermediate data in Azure portal:</a:t>
            </a:r>
          </a:p>
          <a:p>
            <a:pPr marL="800100" lvl="1" indent="-457200">
              <a:buFont typeface="+mj-lt"/>
              <a:buAutoNum type="arabicPeriod"/>
            </a:pPr>
            <a:r>
              <a:rPr lang="en-US">
                <a:gradFill>
                  <a:gsLst>
                    <a:gs pos="1250">
                      <a:srgbClr val="505050"/>
                    </a:gs>
                    <a:gs pos="100000">
                      <a:srgbClr val="505050"/>
                    </a:gs>
                  </a:gsLst>
                  <a:lin ang="5400000" scaled="0"/>
                </a:gradFill>
              </a:rPr>
              <a:t>Access resource group.</a:t>
            </a:r>
          </a:p>
          <a:p>
            <a:pPr marL="800100" lvl="1" indent="-457200">
              <a:buFont typeface="+mj-lt"/>
              <a:buAutoNum type="arabicPeriod"/>
            </a:pPr>
            <a:r>
              <a:rPr lang="en-US">
                <a:gradFill>
                  <a:gsLst>
                    <a:gs pos="1250">
                      <a:srgbClr val="505050"/>
                    </a:gs>
                    <a:gs pos="100000">
                      <a:srgbClr val="505050"/>
                    </a:gs>
                  </a:gsLst>
                  <a:lin ang="5400000" scaled="0"/>
                </a:gradFill>
              </a:rPr>
              <a:t>Select the storage account associated with the workspace.</a:t>
            </a:r>
          </a:p>
          <a:p>
            <a:pPr marL="800100" lvl="1" indent="-457200">
              <a:buFont typeface="+mj-lt"/>
              <a:buAutoNum type="arabicPeriod"/>
            </a:pPr>
            <a:r>
              <a:rPr lang="en-US">
                <a:gradFill>
                  <a:gsLst>
                    <a:gs pos="1250">
                      <a:srgbClr val="505050"/>
                    </a:gs>
                    <a:gs pos="100000">
                      <a:srgbClr val="505050"/>
                    </a:gs>
                  </a:gsLst>
                  <a:lin ang="5400000" scaled="0"/>
                </a:gradFill>
              </a:rPr>
              <a:t>In the list of storage services, select Blobs.</a:t>
            </a:r>
          </a:p>
          <a:p>
            <a:pPr marL="800100" lvl="1" indent="-457200">
              <a:buFont typeface="+mj-lt"/>
              <a:buAutoNum type="arabicPeriod"/>
            </a:pPr>
            <a:r>
              <a:rPr lang="en-US">
                <a:gradFill>
                  <a:gsLst>
                    <a:gs pos="1250">
                      <a:srgbClr val="505050"/>
                    </a:gs>
                    <a:gs pos="100000">
                      <a:srgbClr val="505050"/>
                    </a:gs>
                  </a:gsLst>
                  <a:lin ang="5400000" scaled="0"/>
                </a:gradFill>
              </a:rPr>
              <a:t>In the list of containers select the related container (</a:t>
            </a:r>
            <a:r>
              <a:rPr lang="en-US" sz="2040" err="1"/>
              <a:t>azureml-blobstore</a:t>
            </a:r>
            <a:r>
              <a:rPr lang="en-US" sz="2040"/>
              <a:t>-&lt;ID&gt;).</a:t>
            </a:r>
            <a:endParaRPr lang="en-US" sz="2040">
              <a:gradFill>
                <a:gsLst>
                  <a:gs pos="1250">
                    <a:srgbClr val="505050"/>
                  </a:gs>
                  <a:gs pos="100000">
                    <a:srgbClr val="505050"/>
                  </a:gs>
                </a:gsLst>
                <a:lin ang="5400000" scaled="0"/>
              </a:gradFill>
            </a:endParaRPr>
          </a:p>
          <a:p>
            <a:pPr marL="800100" lvl="1" indent="-457200">
              <a:buFont typeface="+mj-lt"/>
              <a:buAutoNum type="arabicPeriod"/>
            </a:pPr>
            <a:r>
              <a:rPr lang="en-US" sz="2040">
                <a:gradFill>
                  <a:gsLst>
                    <a:gs pos="1250">
                      <a:srgbClr val="505050"/>
                    </a:gs>
                    <a:gs pos="100000">
                      <a:srgbClr val="505050"/>
                    </a:gs>
                  </a:gsLst>
                  <a:lin ang="5400000" scaled="0"/>
                </a:gradFill>
              </a:rPr>
              <a:t>In the blob store select </a:t>
            </a:r>
            <a:r>
              <a:rPr lang="en-US" sz="2040" err="1">
                <a:gradFill>
                  <a:gsLst>
                    <a:gs pos="1250">
                      <a:srgbClr val="505050"/>
                    </a:gs>
                    <a:gs pos="100000">
                      <a:srgbClr val="505050"/>
                    </a:gs>
                  </a:gsLst>
                  <a:lin ang="5400000" scaled="0"/>
                </a:gradFill>
              </a:rPr>
              <a:t>azureml</a:t>
            </a:r>
            <a:r>
              <a:rPr lang="en-US" sz="2040">
                <a:gradFill>
                  <a:gsLst>
                    <a:gs pos="1250">
                      <a:srgbClr val="505050"/>
                    </a:gs>
                    <a:gs pos="100000">
                      <a:srgbClr val="505050"/>
                    </a:gs>
                  </a:gsLst>
                  <a:lin ang="5400000" scaled="0"/>
                </a:gradFill>
              </a:rPr>
              <a:t> folder.</a:t>
            </a:r>
          </a:p>
          <a:p>
            <a:pPr marL="800100" lvl="1" indent="-457200">
              <a:buFont typeface="+mj-lt"/>
              <a:buAutoNum type="arabicPeriod"/>
            </a:pPr>
            <a:r>
              <a:rPr lang="en-US" sz="2040">
                <a:gradFill>
                  <a:gsLst>
                    <a:gs pos="1250">
                      <a:srgbClr val="505050"/>
                    </a:gs>
                    <a:gs pos="100000">
                      <a:srgbClr val="505050"/>
                    </a:gs>
                  </a:gsLst>
                  <a:lin ang="5400000" scaled="0"/>
                </a:gradFill>
              </a:rPr>
              <a:t>Select the </a:t>
            </a:r>
            <a:r>
              <a:rPr lang="en-US" sz="2040" err="1">
                <a:gradFill>
                  <a:gsLst>
                    <a:gs pos="1250">
                      <a:srgbClr val="505050"/>
                    </a:gs>
                    <a:gs pos="100000">
                      <a:srgbClr val="505050"/>
                    </a:gs>
                  </a:gsLst>
                  <a:lin ang="5400000" scaled="0"/>
                </a:gradFill>
              </a:rPr>
              <a:t>RunID</a:t>
            </a:r>
            <a:r>
              <a:rPr lang="en-US" sz="2040">
                <a:gradFill>
                  <a:gsLst>
                    <a:gs pos="1250">
                      <a:srgbClr val="505050"/>
                    </a:gs>
                    <a:gs pos="100000">
                      <a:srgbClr val="505050"/>
                    </a:gs>
                  </a:gsLst>
                  <a:lin ang="5400000" scaled="0"/>
                </a:gradFill>
              </a:rPr>
              <a:t> associated with the desired step.</a:t>
            </a:r>
          </a:p>
          <a:p>
            <a:pPr marL="800100" lvl="1" indent="-457200">
              <a:buFont typeface="+mj-lt"/>
              <a:buAutoNum type="arabicPeriod"/>
            </a:pPr>
            <a:r>
              <a:rPr lang="en-US" sz="2040">
                <a:gradFill>
                  <a:gsLst>
                    <a:gs pos="1250">
                      <a:srgbClr val="505050"/>
                    </a:gs>
                    <a:gs pos="100000">
                      <a:srgbClr val="505050"/>
                    </a:gs>
                  </a:gsLst>
                  <a:lin ang="5400000" scaled="0"/>
                </a:gradFill>
              </a:rPr>
              <a:t>Select the folder named after the associated </a:t>
            </a:r>
            <a:r>
              <a:rPr lang="en-US" sz="2040" err="1">
                <a:gradFill>
                  <a:gsLst>
                    <a:gs pos="1250">
                      <a:srgbClr val="505050"/>
                    </a:gs>
                    <a:gs pos="100000">
                      <a:srgbClr val="505050"/>
                    </a:gs>
                  </a:gsLst>
                  <a:lin ang="5400000" scaled="0"/>
                </a:gradFill>
              </a:rPr>
              <a:t>PipelineData</a:t>
            </a:r>
            <a:r>
              <a:rPr lang="en-US" sz="2040">
                <a:gradFill>
                  <a:gsLst>
                    <a:gs pos="1250">
                      <a:srgbClr val="505050"/>
                    </a:gs>
                    <a:gs pos="100000">
                      <a:srgbClr val="505050"/>
                    </a:gs>
                  </a:gsLst>
                  <a:lin ang="5400000" scaled="0"/>
                </a:gradFill>
              </a:rPr>
              <a:t>.</a:t>
            </a:r>
          </a:p>
          <a:p>
            <a:pPr marL="800100" lvl="1" indent="-457200">
              <a:buFont typeface="+mj-lt"/>
              <a:buAutoNum type="arabicPeriod"/>
            </a:pPr>
            <a:r>
              <a:rPr lang="en-US" sz="2040">
                <a:gradFill>
                  <a:gsLst>
                    <a:gs pos="1250">
                      <a:srgbClr val="505050"/>
                    </a:gs>
                    <a:gs pos="100000">
                      <a:srgbClr val="505050"/>
                    </a:gs>
                  </a:gsLst>
                  <a:lin ang="5400000" scaled="0"/>
                </a:gradFill>
              </a:rPr>
              <a:t>Identify the correct Block blob (non-zero size).</a:t>
            </a:r>
          </a:p>
          <a:p>
            <a:pPr marL="800100" lvl="1" indent="-457200">
              <a:buFont typeface="+mj-lt"/>
              <a:buAutoNum type="arabicPeriod"/>
            </a:pPr>
            <a:r>
              <a:rPr lang="en-US" sz="2040">
                <a:gradFill>
                  <a:gsLst>
                    <a:gs pos="1250">
                      <a:srgbClr val="505050"/>
                    </a:gs>
                    <a:gs pos="100000">
                      <a:srgbClr val="505050"/>
                    </a:gs>
                  </a:gsLst>
                  <a:lin ang="5400000" scaled="0"/>
                </a:gradFill>
              </a:rPr>
              <a:t>Right-click the context menu.</a:t>
            </a:r>
          </a:p>
          <a:p>
            <a:pPr marL="800100" lvl="1" indent="-457200">
              <a:buFont typeface="+mj-lt"/>
              <a:buAutoNum type="arabicPeriod"/>
            </a:pPr>
            <a:r>
              <a:rPr lang="en-US" sz="2040">
                <a:gradFill>
                  <a:gsLst>
                    <a:gs pos="1250">
                      <a:srgbClr val="505050"/>
                    </a:gs>
                    <a:gs pos="100000">
                      <a:srgbClr val="505050"/>
                    </a:gs>
                  </a:gsLst>
                  <a:lin ang="5400000" scaled="0"/>
                </a:gradFill>
              </a:rPr>
              <a:t>Select view/edit blob.</a:t>
            </a:r>
          </a:p>
          <a:p>
            <a:pPr lvl="1"/>
            <a:endParaRPr lang="en-US" sz="2040"/>
          </a:p>
        </p:txBody>
      </p:sp>
    </p:spTree>
    <p:extLst>
      <p:ext uri="{BB962C8B-B14F-4D97-AF65-F5344CB8AC3E}">
        <p14:creationId xmlns:p14="http://schemas.microsoft.com/office/powerpoint/2010/main" val="670752721"/>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srcRect l="20120" r="20120"/>
          <a:stretch>
            <a:fillRect/>
          </a:stretch>
        </p:blipFill>
        <p:spPr/>
      </p:pic>
      <p:sp>
        <p:nvSpPr>
          <p:cNvPr id="6" name="Title 1"/>
          <p:cNvSpPr>
            <a:spLocks noGrp="1"/>
          </p:cNvSpPr>
          <p:nvPr>
            <p:ph type="title"/>
          </p:nvPr>
        </p:nvSpPr>
        <p:spPr>
          <a:xfrm>
            <a:off x="39397" y="297771"/>
            <a:ext cx="5865736" cy="1292149"/>
          </a:xfrm>
        </p:spPr>
        <p:txBody>
          <a:bodyPr/>
          <a:lstStyle/>
          <a:p>
            <a:r>
              <a:rPr lang="en-US" sz="3998"/>
              <a:t>Lab: </a:t>
            </a:r>
            <a:r>
              <a:rPr lang="en-US" sz="3998">
                <a:solidFill>
                  <a:schemeClr val="accent3"/>
                </a:solidFill>
              </a:rPr>
              <a:t>Create a Machine Learning Pipeline</a:t>
            </a:r>
          </a:p>
        </p:txBody>
      </p:sp>
      <p:sp>
        <p:nvSpPr>
          <p:cNvPr id="7" name="Title 1"/>
          <p:cNvSpPr txBox="1">
            <a:spLocks/>
          </p:cNvSpPr>
          <p:nvPr/>
        </p:nvSpPr>
        <p:spPr>
          <a:xfrm>
            <a:off x="229845" y="3268727"/>
            <a:ext cx="5484843" cy="1201139"/>
          </a:xfrm>
          <a:prstGeom prst="rect">
            <a:avLst/>
          </a:prstGeom>
        </p:spPr>
        <p:txBody>
          <a:bodyPr vert="horz" wrap="square" lIns="146262" tIns="91414" rIns="146262" bIns="91414"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3598">
                <a:solidFill>
                  <a:srgbClr val="505050"/>
                </a:solidFill>
                <a:latin typeface="Segoe UI Light"/>
              </a:rPr>
              <a:t>Use SDK to create an Azure machine learning pipeline</a:t>
            </a:r>
          </a:p>
        </p:txBody>
      </p:sp>
    </p:spTree>
    <p:extLst>
      <p:ext uri="{BB962C8B-B14F-4D97-AF65-F5344CB8AC3E}">
        <p14:creationId xmlns:p14="http://schemas.microsoft.com/office/powerpoint/2010/main" val="3769154834"/>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31C6A0-D203-4245-A64C-B257D3C79697}"/>
              </a:ext>
            </a:extLst>
          </p:cNvPr>
          <p:cNvSpPr/>
          <p:nvPr/>
        </p:nvSpPr>
        <p:spPr bwMode="auto">
          <a:xfrm>
            <a:off x="-16765" y="0"/>
            <a:ext cx="4770437"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9E518C32-F19E-40B3-AB13-6CE53D00F700}"/>
              </a:ext>
            </a:extLst>
          </p:cNvPr>
          <p:cNvSpPr/>
          <p:nvPr/>
        </p:nvSpPr>
        <p:spPr bwMode="auto">
          <a:xfrm>
            <a:off x="-16765" y="0"/>
            <a:ext cx="4770437" cy="1744662"/>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1">
            <a:extLst>
              <a:ext uri="{FF2B5EF4-FFF2-40B4-BE49-F238E27FC236}">
                <a16:creationId xmlns:a16="http://schemas.microsoft.com/office/drawing/2014/main" id="{DB15E535-D9C4-4FD2-A128-0AFF8242D899}"/>
              </a:ext>
            </a:extLst>
          </p:cNvPr>
          <p:cNvSpPr txBox="1">
            <a:spLocks/>
          </p:cNvSpPr>
          <p:nvPr/>
        </p:nvSpPr>
        <p:spPr>
          <a:xfrm>
            <a:off x="-16764" y="1"/>
            <a:ext cx="4757652" cy="6994524"/>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r>
              <a:rPr lang="en-US" sz="3200" dirty="0">
                <a:solidFill>
                  <a:srgbClr val="FFFFFF"/>
                </a:solidFill>
                <a:latin typeface="Segoe UI Body"/>
                <a:cs typeface="Segoe UI Semibold" panose="020B0702040204020203" pitchFamily="34" charset="0"/>
              </a:rPr>
              <a:t>Module 3:</a:t>
            </a:r>
          </a:p>
          <a:p>
            <a:pPr lvl="0"/>
            <a:r>
              <a:rPr kumimoji="0" lang="en-US" sz="3200" b="0" i="0" u="none" strike="noStrike" kern="1200" cap="none" spc="-102" normalizeH="0" baseline="0" noProof="0" dirty="0">
                <a:ln w="3175">
                  <a:noFill/>
                </a:ln>
                <a:solidFill>
                  <a:srgbClr val="FFFFFF"/>
                </a:solidFill>
                <a:effectLst/>
                <a:uLnTx/>
                <a:uFillTx/>
                <a:latin typeface="Segoe UI Body"/>
                <a:ea typeface="+mn-ea"/>
                <a:cs typeface="Segoe UI Semibold" panose="020B0702040204020203" pitchFamily="34" charset="0"/>
              </a:rPr>
              <a:t>Azure Machine Learning Service</a:t>
            </a:r>
            <a:br>
              <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rPr>
            </a:b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1800" b="0" i="0" u="none" strike="noStrike" kern="1200" cap="none" spc="-102" normalizeH="0" baseline="0" noProof="0" dirty="0">
              <a:ln w="3175">
                <a:noFill/>
              </a:ln>
              <a:solidFill>
                <a:srgbClr val="FFFFFF"/>
              </a:solidFill>
              <a:effectLst/>
              <a:uLnTx/>
              <a:uFillTx/>
              <a:latin typeface="Segoe UI Light"/>
              <a:ea typeface="+mn-ea"/>
              <a:cs typeface="Segoe UI"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102" normalizeH="0" baseline="0" noProof="0" dirty="0">
              <a:ln w="3175">
                <a:noFill/>
              </a:ln>
              <a:solidFill>
                <a:srgbClr val="FFFFFF"/>
              </a:solidFill>
              <a:effectLst/>
              <a:uLnTx/>
              <a:uFillTx/>
              <a:latin typeface="Segoe UI Light"/>
              <a:ea typeface="+mn-ea"/>
              <a:cs typeface="Segoe UI Semibold" panose="020B0702040204020203" pitchFamily="34" charset="0"/>
            </a:endParaRPr>
          </a:p>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LESSON </a:t>
            </a:r>
            <a:r>
              <a:rPr lang="en-US" sz="2400" dirty="0">
                <a:solidFill>
                  <a:srgbClr val="FFFFFF"/>
                </a:solidFill>
                <a:latin typeface="Segoe Light"/>
                <a:cs typeface="Segoe UI Semibold" panose="020B0702040204020203" pitchFamily="34" charset="0"/>
              </a:rPr>
              <a:t>5:</a:t>
            </a:r>
            <a:r>
              <a:rPr kumimoji="0" lang="en-US" sz="2400" b="0" i="0" u="none" strike="noStrike" kern="1200" cap="none" spc="-102" normalizeH="0" baseline="0" noProof="0" dirty="0">
                <a:ln w="3175">
                  <a:noFill/>
                </a:ln>
                <a:solidFill>
                  <a:srgbClr val="FFFFFF"/>
                </a:solidFill>
                <a:effectLst/>
                <a:uLnTx/>
                <a:uFillTx/>
                <a:latin typeface="Segoe Light"/>
                <a:ea typeface="+mn-ea"/>
                <a:cs typeface="Segoe UI Semibold" panose="020B0702040204020203" pitchFamily="34" charset="0"/>
              </a:rPr>
              <a:t> </a:t>
            </a:r>
          </a:p>
          <a:p>
            <a:pPr lvl="0"/>
            <a:r>
              <a:rPr lang="en-US" dirty="0" err="1">
                <a:solidFill>
                  <a:schemeClr val="bg1"/>
                </a:solidFill>
              </a:rPr>
              <a:t>MLOps</a:t>
            </a:r>
            <a:endParaRPr kumimoji="0" lang="en-US" b="0" i="0" u="none" strike="noStrike" kern="1200" cap="none" spc="-102" normalizeH="0" baseline="0" noProof="0" dirty="0">
              <a:ln w="3175">
                <a:noFill/>
              </a:ln>
              <a:solidFill>
                <a:schemeClr val="bg1"/>
              </a:solidFill>
              <a:effectLst/>
              <a:uLnTx/>
              <a:uFillTx/>
              <a:latin typeface="Segoe UI Light"/>
            </a:endParaRPr>
          </a:p>
        </p:txBody>
      </p:sp>
      <p:sp>
        <p:nvSpPr>
          <p:cNvPr id="6" name="Rectangle 5">
            <a:extLst>
              <a:ext uri="{FF2B5EF4-FFF2-40B4-BE49-F238E27FC236}">
                <a16:creationId xmlns:a16="http://schemas.microsoft.com/office/drawing/2014/main" id="{246CFA12-7FF2-4ACD-A79B-732EE6D390F9}"/>
              </a:ext>
            </a:extLst>
          </p:cNvPr>
          <p:cNvSpPr/>
          <p:nvPr/>
        </p:nvSpPr>
        <p:spPr bwMode="auto">
          <a:xfrm rot="16200000">
            <a:off x="-86648" y="2337434"/>
            <a:ext cx="267547" cy="45719"/>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A146F9F9-7237-4A4F-886F-430744A3715E}"/>
              </a:ext>
            </a:extLst>
          </p:cNvPr>
          <p:cNvSpPr/>
          <p:nvPr/>
        </p:nvSpPr>
        <p:spPr>
          <a:xfrm>
            <a:off x="4884737" y="872331"/>
            <a:ext cx="7543800" cy="523220"/>
          </a:xfrm>
          <a:prstGeom prst="rect">
            <a:avLst/>
          </a:prstGeom>
        </p:spPr>
        <p:txBody>
          <a:bodyPr wrap="square">
            <a:spAutoFit/>
          </a:bodyPr>
          <a:lstStyle/>
          <a:p>
            <a:r>
              <a:rPr lang="en-US" sz="2800">
                <a:latin typeface="+mj-lt"/>
              </a:rPr>
              <a:t>After completing this lesson, you will be able to:</a:t>
            </a:r>
          </a:p>
        </p:txBody>
      </p:sp>
      <p:grpSp>
        <p:nvGrpSpPr>
          <p:cNvPr id="10" name="Group 9">
            <a:extLst>
              <a:ext uri="{FF2B5EF4-FFF2-40B4-BE49-F238E27FC236}">
                <a16:creationId xmlns:a16="http://schemas.microsoft.com/office/drawing/2014/main" id="{9BE5D528-3C52-45A5-B750-A424A48FD735}"/>
              </a:ext>
            </a:extLst>
          </p:cNvPr>
          <p:cNvGrpSpPr/>
          <p:nvPr/>
        </p:nvGrpSpPr>
        <p:grpSpPr>
          <a:xfrm>
            <a:off x="5075237" y="2261703"/>
            <a:ext cx="6552469" cy="954107"/>
            <a:chOff x="5075237" y="2552640"/>
            <a:chExt cx="6552469" cy="954107"/>
          </a:xfrm>
        </p:grpSpPr>
        <p:sp>
          <p:nvSpPr>
            <p:cNvPr id="11" name="Rectangle 10">
              <a:extLst>
                <a:ext uri="{FF2B5EF4-FFF2-40B4-BE49-F238E27FC236}">
                  <a16:creationId xmlns:a16="http://schemas.microsoft.com/office/drawing/2014/main" id="{5690A5E9-1FA7-4481-B163-D411C51EA98B}"/>
                </a:ext>
              </a:extLst>
            </p:cNvPr>
            <p:cNvSpPr/>
            <p:nvPr/>
          </p:nvSpPr>
          <p:spPr>
            <a:xfrm>
              <a:off x="5411056" y="2552640"/>
              <a:ext cx="6216650" cy="954107"/>
            </a:xfrm>
            <a:prstGeom prst="rect">
              <a:avLst/>
            </a:prstGeom>
          </p:spPr>
          <p:txBody>
            <a:bodyPr>
              <a:spAutoFit/>
            </a:bodyPr>
            <a:lstStyle/>
            <a:p>
              <a:pPr marL="0" lvl="1"/>
              <a:r>
                <a:rPr lang="en-US" sz="2800" dirty="0">
                  <a:latin typeface="+mj-lt"/>
                </a:rPr>
                <a:t>Describe the current challenges of Machine Learning Deployments</a:t>
              </a:r>
            </a:p>
          </p:txBody>
        </p:sp>
        <p:sp>
          <p:nvSpPr>
            <p:cNvPr id="12" name="Rectangle 11">
              <a:extLst>
                <a:ext uri="{FF2B5EF4-FFF2-40B4-BE49-F238E27FC236}">
                  <a16:creationId xmlns:a16="http://schemas.microsoft.com/office/drawing/2014/main" id="{20FEABED-33E4-4853-B103-13BB98AC33D4}"/>
                </a:ext>
              </a:extLst>
            </p:cNvPr>
            <p:cNvSpPr/>
            <p:nvPr/>
          </p:nvSpPr>
          <p:spPr bwMode="auto">
            <a:xfrm>
              <a:off x="5075237" y="2712002"/>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239F2B8E-E50B-4940-A5B6-8C2A437A7993}"/>
              </a:ext>
            </a:extLst>
          </p:cNvPr>
          <p:cNvGrpSpPr/>
          <p:nvPr/>
        </p:nvGrpSpPr>
        <p:grpSpPr>
          <a:xfrm>
            <a:off x="5062711" y="3174021"/>
            <a:ext cx="6564995" cy="954107"/>
            <a:chOff x="5093824" y="2940666"/>
            <a:chExt cx="6564995" cy="923897"/>
          </a:xfrm>
        </p:grpSpPr>
        <p:sp>
          <p:nvSpPr>
            <p:cNvPr id="17" name="Rectangle 16">
              <a:extLst>
                <a:ext uri="{FF2B5EF4-FFF2-40B4-BE49-F238E27FC236}">
                  <a16:creationId xmlns:a16="http://schemas.microsoft.com/office/drawing/2014/main" id="{64EBDB84-063A-4D1A-9CBC-D56E587A277F}"/>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A798C351-D50B-4378-B477-D73E0F097F67}"/>
                </a:ext>
              </a:extLst>
            </p:cNvPr>
            <p:cNvSpPr/>
            <p:nvPr/>
          </p:nvSpPr>
          <p:spPr>
            <a:xfrm>
              <a:off x="5467886" y="2940666"/>
              <a:ext cx="6190933" cy="923897"/>
            </a:xfrm>
            <a:prstGeom prst="rect">
              <a:avLst/>
            </a:prstGeom>
          </p:spPr>
          <p:txBody>
            <a:bodyPr wrap="square">
              <a:spAutoFit/>
            </a:bodyPr>
            <a:lstStyle/>
            <a:p>
              <a:pPr marL="0" lvl="1"/>
              <a:r>
                <a:rPr lang="en-US" sz="2800" dirty="0">
                  <a:latin typeface="+mj-lt"/>
                </a:rPr>
                <a:t>Describe Elements of Machine Learning Lifecycle</a:t>
              </a:r>
            </a:p>
          </p:txBody>
        </p:sp>
      </p:grpSp>
      <p:grpSp>
        <p:nvGrpSpPr>
          <p:cNvPr id="19" name="Group 18">
            <a:extLst>
              <a:ext uri="{FF2B5EF4-FFF2-40B4-BE49-F238E27FC236}">
                <a16:creationId xmlns:a16="http://schemas.microsoft.com/office/drawing/2014/main" id="{9A217DCE-71FE-4B7D-B3EF-98C96697BF59}"/>
              </a:ext>
            </a:extLst>
          </p:cNvPr>
          <p:cNvGrpSpPr/>
          <p:nvPr/>
        </p:nvGrpSpPr>
        <p:grpSpPr>
          <a:xfrm>
            <a:off x="5052957" y="4128128"/>
            <a:ext cx="6564995" cy="954107"/>
            <a:chOff x="5093824" y="2940666"/>
            <a:chExt cx="6564995" cy="923897"/>
          </a:xfrm>
        </p:grpSpPr>
        <p:sp>
          <p:nvSpPr>
            <p:cNvPr id="20" name="Rectangle 19">
              <a:extLst>
                <a:ext uri="{FF2B5EF4-FFF2-40B4-BE49-F238E27FC236}">
                  <a16:creationId xmlns:a16="http://schemas.microsoft.com/office/drawing/2014/main" id="{A507D09A-A2D8-4B49-B0F1-7C13611BA2EB}"/>
                </a:ext>
              </a:extLst>
            </p:cNvPr>
            <p:cNvSpPr/>
            <p:nvPr/>
          </p:nvSpPr>
          <p:spPr bwMode="auto">
            <a:xfrm>
              <a:off x="5093824" y="3099251"/>
              <a:ext cx="204496" cy="20449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27EC2C2-42F2-46ED-BFDE-B0E1C4C62640}"/>
                </a:ext>
              </a:extLst>
            </p:cNvPr>
            <p:cNvSpPr/>
            <p:nvPr/>
          </p:nvSpPr>
          <p:spPr>
            <a:xfrm>
              <a:off x="5467886" y="2940666"/>
              <a:ext cx="6190933" cy="923897"/>
            </a:xfrm>
            <a:prstGeom prst="rect">
              <a:avLst/>
            </a:prstGeom>
          </p:spPr>
          <p:txBody>
            <a:bodyPr wrap="square">
              <a:spAutoFit/>
            </a:bodyPr>
            <a:lstStyle/>
            <a:p>
              <a:pPr marL="0" lvl="1"/>
              <a:r>
                <a:rPr lang="en-US" sz="2800" dirty="0">
                  <a:latin typeface="+mj-lt"/>
                </a:rPr>
                <a:t>Explain </a:t>
              </a:r>
              <a:r>
                <a:rPr lang="en-US" sz="2800" dirty="0" err="1">
                  <a:latin typeface="+mj-lt"/>
                </a:rPr>
                <a:t>MLOps</a:t>
              </a:r>
              <a:r>
                <a:rPr lang="en-US" sz="2800" dirty="0">
                  <a:latin typeface="+mj-lt"/>
                </a:rPr>
                <a:t> and the Role of Azure Machine Learning in this practice</a:t>
              </a:r>
            </a:p>
          </p:txBody>
        </p:sp>
      </p:grpSp>
    </p:spTree>
    <p:extLst>
      <p:ext uri="{BB962C8B-B14F-4D97-AF65-F5344CB8AC3E}">
        <p14:creationId xmlns:p14="http://schemas.microsoft.com/office/powerpoint/2010/main" val="1567852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5481" y="1691735"/>
            <a:ext cx="11885514" cy="3456953"/>
          </a:xfrm>
        </p:spPr>
        <p:txBody>
          <a:bodyPr vert="horz" wrap="square" lIns="146283" tIns="91427" rIns="146283" bIns="91427" rtlCol="0" anchor="t">
            <a:spAutoFit/>
          </a:bodyPr>
          <a:lstStyle/>
          <a:p>
            <a:pPr marL="582873" indent="-582873"/>
            <a:r>
              <a:rPr lang="en-US" sz="2856" dirty="0">
                <a:cs typeface="Segoe UI"/>
              </a:rPr>
              <a:t>Machine Learning initiatives are getting popular in Enterprise Organizations. </a:t>
            </a:r>
          </a:p>
          <a:p>
            <a:pPr marL="582873" indent="-582873"/>
            <a:r>
              <a:rPr lang="en-US" sz="2856" dirty="0">
                <a:cs typeface="Segoe UI"/>
              </a:rPr>
              <a:t>Modern tools and platforms are available to develop models</a:t>
            </a:r>
          </a:p>
          <a:p>
            <a:pPr marL="582873" indent="-582873"/>
            <a:r>
              <a:rPr lang="en-US" sz="2856" dirty="0">
                <a:cs typeface="Segoe UI"/>
              </a:rPr>
              <a:t>Deploying to production has its own set of challenges</a:t>
            </a:r>
          </a:p>
          <a:p>
            <a:pPr marL="582873" indent="-582873"/>
            <a:r>
              <a:rPr lang="en-US" sz="2856" dirty="0">
                <a:cs typeface="Segoe UI"/>
              </a:rPr>
              <a:t>Model Performance Deteriorates (Data Drift and Concept Drift)</a:t>
            </a:r>
          </a:p>
          <a:p>
            <a:pPr marL="582873" indent="-582873"/>
            <a:r>
              <a:rPr lang="en-US" sz="2856" dirty="0">
                <a:cs typeface="Segoe UI"/>
              </a:rPr>
              <a:t>Better model comes up</a:t>
            </a:r>
          </a:p>
          <a:p>
            <a:pPr marL="582873" indent="-582873"/>
            <a:r>
              <a:rPr lang="en-US" sz="2856" dirty="0">
                <a:cs typeface="Segoe UI"/>
              </a:rPr>
              <a:t>Continuous process</a:t>
            </a:r>
          </a:p>
        </p:txBody>
      </p:sp>
      <p:sp>
        <p:nvSpPr>
          <p:cNvPr id="2" name="Title 1"/>
          <p:cNvSpPr>
            <a:spLocks noGrp="1"/>
          </p:cNvSpPr>
          <p:nvPr>
            <p:ph type="title"/>
          </p:nvPr>
        </p:nvSpPr>
        <p:spPr/>
        <p:txBody>
          <a:bodyPr/>
          <a:lstStyle/>
          <a:p>
            <a:r>
              <a:rPr lang="en-US" dirty="0"/>
              <a:t>Current Challenge in Machine Learning Deployments</a:t>
            </a:r>
          </a:p>
        </p:txBody>
      </p:sp>
    </p:spTree>
    <p:extLst>
      <p:ext uri="{BB962C8B-B14F-4D97-AF65-F5344CB8AC3E}">
        <p14:creationId xmlns:p14="http://schemas.microsoft.com/office/powerpoint/2010/main" val="1257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Lifecycle</a:t>
            </a:r>
          </a:p>
        </p:txBody>
      </p:sp>
      <p:pic>
        <p:nvPicPr>
          <p:cNvPr id="7" name="Picture 6">
            <a:extLst>
              <a:ext uri="{FF2B5EF4-FFF2-40B4-BE49-F238E27FC236}">
                <a16:creationId xmlns:a16="http://schemas.microsoft.com/office/drawing/2014/main" id="{8955E4EB-D71F-19CE-68FA-C3CA48C48F55}"/>
              </a:ext>
            </a:extLst>
          </p:cNvPr>
          <p:cNvPicPr>
            <a:picLocks noChangeAspect="1"/>
          </p:cNvPicPr>
          <p:nvPr/>
        </p:nvPicPr>
        <p:blipFill>
          <a:blip r:embed="rId3"/>
          <a:stretch>
            <a:fillRect/>
          </a:stretch>
        </p:blipFill>
        <p:spPr>
          <a:xfrm>
            <a:off x="594143" y="2422523"/>
            <a:ext cx="1789696" cy="1315605"/>
          </a:xfrm>
          <a:prstGeom prst="rect">
            <a:avLst/>
          </a:prstGeom>
        </p:spPr>
      </p:pic>
      <p:pic>
        <p:nvPicPr>
          <p:cNvPr id="9" name="Picture 8">
            <a:extLst>
              <a:ext uri="{FF2B5EF4-FFF2-40B4-BE49-F238E27FC236}">
                <a16:creationId xmlns:a16="http://schemas.microsoft.com/office/drawing/2014/main" id="{0642B515-F8A1-1F31-203A-504FEFE52834}"/>
              </a:ext>
            </a:extLst>
          </p:cNvPr>
          <p:cNvPicPr>
            <a:picLocks noChangeAspect="1"/>
          </p:cNvPicPr>
          <p:nvPr/>
        </p:nvPicPr>
        <p:blipFill>
          <a:blip r:embed="rId4"/>
          <a:stretch>
            <a:fillRect/>
          </a:stretch>
        </p:blipFill>
        <p:spPr>
          <a:xfrm>
            <a:off x="3196385" y="2467309"/>
            <a:ext cx="1734116" cy="1226031"/>
          </a:xfrm>
          <a:prstGeom prst="rect">
            <a:avLst/>
          </a:prstGeom>
        </p:spPr>
      </p:pic>
      <p:pic>
        <p:nvPicPr>
          <p:cNvPr id="11" name="Picture 10">
            <a:extLst>
              <a:ext uri="{FF2B5EF4-FFF2-40B4-BE49-F238E27FC236}">
                <a16:creationId xmlns:a16="http://schemas.microsoft.com/office/drawing/2014/main" id="{ADB4E60C-CCF4-04BA-307A-84EC6BF9D381}"/>
              </a:ext>
            </a:extLst>
          </p:cNvPr>
          <p:cNvPicPr>
            <a:picLocks noChangeAspect="1"/>
          </p:cNvPicPr>
          <p:nvPr/>
        </p:nvPicPr>
        <p:blipFill>
          <a:blip r:embed="rId5"/>
          <a:stretch>
            <a:fillRect/>
          </a:stretch>
        </p:blipFill>
        <p:spPr>
          <a:xfrm>
            <a:off x="5875477" y="2654166"/>
            <a:ext cx="1146968" cy="917575"/>
          </a:xfrm>
          <a:prstGeom prst="rect">
            <a:avLst/>
          </a:prstGeom>
        </p:spPr>
      </p:pic>
      <p:pic>
        <p:nvPicPr>
          <p:cNvPr id="13" name="Picture 12">
            <a:extLst>
              <a:ext uri="{FF2B5EF4-FFF2-40B4-BE49-F238E27FC236}">
                <a16:creationId xmlns:a16="http://schemas.microsoft.com/office/drawing/2014/main" id="{7CB0A8E4-9292-AE88-9ACF-A608B0EF692E}"/>
              </a:ext>
            </a:extLst>
          </p:cNvPr>
          <p:cNvPicPr>
            <a:picLocks noChangeAspect="1"/>
          </p:cNvPicPr>
          <p:nvPr/>
        </p:nvPicPr>
        <p:blipFill>
          <a:blip r:embed="rId6"/>
          <a:stretch>
            <a:fillRect/>
          </a:stretch>
        </p:blipFill>
        <p:spPr>
          <a:xfrm>
            <a:off x="7778372" y="2328440"/>
            <a:ext cx="1556728" cy="1387518"/>
          </a:xfrm>
          <a:prstGeom prst="rect">
            <a:avLst/>
          </a:prstGeom>
        </p:spPr>
      </p:pic>
      <p:pic>
        <p:nvPicPr>
          <p:cNvPr id="15" name="Picture 14">
            <a:extLst>
              <a:ext uri="{FF2B5EF4-FFF2-40B4-BE49-F238E27FC236}">
                <a16:creationId xmlns:a16="http://schemas.microsoft.com/office/drawing/2014/main" id="{7926EF94-A68C-7B73-E96A-00AE949FEAA1}"/>
              </a:ext>
            </a:extLst>
          </p:cNvPr>
          <p:cNvPicPr>
            <a:picLocks noChangeAspect="1"/>
          </p:cNvPicPr>
          <p:nvPr/>
        </p:nvPicPr>
        <p:blipFill>
          <a:blip r:embed="rId7"/>
          <a:stretch>
            <a:fillRect/>
          </a:stretch>
        </p:blipFill>
        <p:spPr>
          <a:xfrm>
            <a:off x="10223434" y="2610761"/>
            <a:ext cx="1130621" cy="959962"/>
          </a:xfrm>
          <a:prstGeom prst="rect">
            <a:avLst/>
          </a:prstGeom>
        </p:spPr>
      </p:pic>
      <p:sp>
        <p:nvSpPr>
          <p:cNvPr id="18" name="Arrow: Right 17">
            <a:extLst>
              <a:ext uri="{FF2B5EF4-FFF2-40B4-BE49-F238E27FC236}">
                <a16:creationId xmlns:a16="http://schemas.microsoft.com/office/drawing/2014/main" id="{6B60EE88-9F4B-F064-C278-BCE687440A13}"/>
              </a:ext>
            </a:extLst>
          </p:cNvPr>
          <p:cNvSpPr/>
          <p:nvPr/>
        </p:nvSpPr>
        <p:spPr bwMode="auto">
          <a:xfrm>
            <a:off x="2573618" y="2880862"/>
            <a:ext cx="541867" cy="274873"/>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Arrow: Right 19">
            <a:extLst>
              <a:ext uri="{FF2B5EF4-FFF2-40B4-BE49-F238E27FC236}">
                <a16:creationId xmlns:a16="http://schemas.microsoft.com/office/drawing/2014/main" id="{655E4CB5-F132-DD13-774D-F6BAEAA7A34C}"/>
              </a:ext>
            </a:extLst>
          </p:cNvPr>
          <p:cNvSpPr/>
          <p:nvPr/>
        </p:nvSpPr>
        <p:spPr bwMode="auto">
          <a:xfrm>
            <a:off x="5011401" y="2880862"/>
            <a:ext cx="585066" cy="247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15B38CF7-8943-7E29-D0FB-2EB199D191C4}"/>
              </a:ext>
            </a:extLst>
          </p:cNvPr>
          <p:cNvSpPr/>
          <p:nvPr/>
        </p:nvSpPr>
        <p:spPr bwMode="auto">
          <a:xfrm>
            <a:off x="7039797" y="2872396"/>
            <a:ext cx="585066" cy="247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Arrow: Right 23">
            <a:extLst>
              <a:ext uri="{FF2B5EF4-FFF2-40B4-BE49-F238E27FC236}">
                <a16:creationId xmlns:a16="http://schemas.microsoft.com/office/drawing/2014/main" id="{65F0994A-519F-14AA-8A06-2FD9B0A4197F}"/>
              </a:ext>
            </a:extLst>
          </p:cNvPr>
          <p:cNvSpPr/>
          <p:nvPr/>
        </p:nvSpPr>
        <p:spPr bwMode="auto">
          <a:xfrm>
            <a:off x="9537534" y="2908594"/>
            <a:ext cx="585066" cy="24714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BFF94DDB-679F-6535-FE2A-126A860E3742}"/>
              </a:ext>
            </a:extLst>
          </p:cNvPr>
          <p:cNvSpPr txBox="1"/>
          <p:nvPr/>
        </p:nvSpPr>
        <p:spPr>
          <a:xfrm>
            <a:off x="4764766" y="4603424"/>
            <a:ext cx="2472267"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Retrain Model</a:t>
            </a:r>
          </a:p>
        </p:txBody>
      </p:sp>
      <p:sp>
        <p:nvSpPr>
          <p:cNvPr id="31" name="Arrow: Right 30">
            <a:extLst>
              <a:ext uri="{FF2B5EF4-FFF2-40B4-BE49-F238E27FC236}">
                <a16:creationId xmlns:a16="http://schemas.microsoft.com/office/drawing/2014/main" id="{BBA41CE1-5313-EE4D-A3B2-623F5A7974AD}"/>
              </a:ext>
            </a:extLst>
          </p:cNvPr>
          <p:cNvSpPr/>
          <p:nvPr/>
        </p:nvSpPr>
        <p:spPr bwMode="auto">
          <a:xfrm flipH="1">
            <a:off x="1066800" y="4829015"/>
            <a:ext cx="3594572" cy="197211"/>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Arrow: Down 36">
            <a:extLst>
              <a:ext uri="{FF2B5EF4-FFF2-40B4-BE49-F238E27FC236}">
                <a16:creationId xmlns:a16="http://schemas.microsoft.com/office/drawing/2014/main" id="{6BC6F74C-1D9F-BD3A-B5E3-6E74305645A5}"/>
              </a:ext>
            </a:extLst>
          </p:cNvPr>
          <p:cNvSpPr/>
          <p:nvPr/>
        </p:nvSpPr>
        <p:spPr bwMode="auto">
          <a:xfrm rot="10800000">
            <a:off x="877020" y="3601750"/>
            <a:ext cx="189779" cy="131560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Arrow: Right 38">
            <a:extLst>
              <a:ext uri="{FF2B5EF4-FFF2-40B4-BE49-F238E27FC236}">
                <a16:creationId xmlns:a16="http://schemas.microsoft.com/office/drawing/2014/main" id="{271B0B75-F6AF-4AA5-1DDF-178CDF90AF9F}"/>
              </a:ext>
            </a:extLst>
          </p:cNvPr>
          <p:cNvSpPr/>
          <p:nvPr/>
        </p:nvSpPr>
        <p:spPr bwMode="auto">
          <a:xfrm flipH="1">
            <a:off x="7286420" y="4804346"/>
            <a:ext cx="4136002" cy="189550"/>
          </a:xfrm>
          <a:prstGeom prst="rightArrow">
            <a:avLst>
              <a:gd name="adj1" fmla="val 5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Arrow: Down 40">
            <a:extLst>
              <a:ext uri="{FF2B5EF4-FFF2-40B4-BE49-F238E27FC236}">
                <a16:creationId xmlns:a16="http://schemas.microsoft.com/office/drawing/2014/main" id="{3A213E05-0F51-4DBC-2F47-58D446883E56}"/>
              </a:ext>
            </a:extLst>
          </p:cNvPr>
          <p:cNvSpPr/>
          <p:nvPr/>
        </p:nvSpPr>
        <p:spPr bwMode="auto">
          <a:xfrm flipH="1">
            <a:off x="11422421" y="3155901"/>
            <a:ext cx="199147" cy="165427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1C79D0BB-ED20-1B3C-359E-75B6A6DB000D}"/>
              </a:ext>
            </a:extLst>
          </p:cNvPr>
          <p:cNvSpPr txBox="1"/>
          <p:nvPr/>
        </p:nvSpPr>
        <p:spPr>
          <a:xfrm>
            <a:off x="755777" y="2238480"/>
            <a:ext cx="1695815"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Train Model</a:t>
            </a:r>
          </a:p>
        </p:txBody>
      </p:sp>
      <p:sp>
        <p:nvSpPr>
          <p:cNvPr id="46" name="TextBox 45">
            <a:extLst>
              <a:ext uri="{FF2B5EF4-FFF2-40B4-BE49-F238E27FC236}">
                <a16:creationId xmlns:a16="http://schemas.microsoft.com/office/drawing/2014/main" id="{03F06F99-4C98-7EA1-BE5A-41CFB2EBBAB9}"/>
              </a:ext>
            </a:extLst>
          </p:cNvPr>
          <p:cNvSpPr txBox="1"/>
          <p:nvPr/>
        </p:nvSpPr>
        <p:spPr>
          <a:xfrm>
            <a:off x="3002045" y="2215853"/>
            <a:ext cx="2063858"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Package Model</a:t>
            </a:r>
          </a:p>
        </p:txBody>
      </p:sp>
      <p:sp>
        <p:nvSpPr>
          <p:cNvPr id="48" name="TextBox 47">
            <a:extLst>
              <a:ext uri="{FF2B5EF4-FFF2-40B4-BE49-F238E27FC236}">
                <a16:creationId xmlns:a16="http://schemas.microsoft.com/office/drawing/2014/main" id="{F96CF6D1-C72F-059D-E427-0C46D7F1D473}"/>
              </a:ext>
            </a:extLst>
          </p:cNvPr>
          <p:cNvSpPr txBox="1"/>
          <p:nvPr/>
        </p:nvSpPr>
        <p:spPr>
          <a:xfrm>
            <a:off x="5327122" y="2203784"/>
            <a:ext cx="2043451"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Validate Model</a:t>
            </a:r>
          </a:p>
        </p:txBody>
      </p:sp>
      <p:sp>
        <p:nvSpPr>
          <p:cNvPr id="50" name="TextBox 49">
            <a:extLst>
              <a:ext uri="{FF2B5EF4-FFF2-40B4-BE49-F238E27FC236}">
                <a16:creationId xmlns:a16="http://schemas.microsoft.com/office/drawing/2014/main" id="{6C419BB7-CFBA-E750-8CEE-FAA7263EA8E3}"/>
              </a:ext>
            </a:extLst>
          </p:cNvPr>
          <p:cNvSpPr txBox="1"/>
          <p:nvPr/>
        </p:nvSpPr>
        <p:spPr>
          <a:xfrm>
            <a:off x="7570800" y="2194926"/>
            <a:ext cx="2063858"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Deploy Model</a:t>
            </a:r>
          </a:p>
        </p:txBody>
      </p:sp>
      <p:sp>
        <p:nvSpPr>
          <p:cNvPr id="52" name="TextBox 51">
            <a:extLst>
              <a:ext uri="{FF2B5EF4-FFF2-40B4-BE49-F238E27FC236}">
                <a16:creationId xmlns:a16="http://schemas.microsoft.com/office/drawing/2014/main" id="{4923F0DA-E84D-4BEF-B20B-C776DAF2A0E8}"/>
              </a:ext>
            </a:extLst>
          </p:cNvPr>
          <p:cNvSpPr txBox="1"/>
          <p:nvPr/>
        </p:nvSpPr>
        <p:spPr>
          <a:xfrm>
            <a:off x="9756815" y="2203784"/>
            <a:ext cx="2063858" cy="5447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Monitor Model</a:t>
            </a:r>
          </a:p>
        </p:txBody>
      </p:sp>
    </p:spTree>
    <p:extLst>
      <p:ext uri="{BB962C8B-B14F-4D97-AF65-F5344CB8AC3E}">
        <p14:creationId xmlns:p14="http://schemas.microsoft.com/office/powerpoint/2010/main" val="135491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4.817|16.342|36.081"/>
</p:tagLst>
</file>

<file path=ppt/tags/tag2.xml><?xml version="1.0" encoding="utf-8"?>
<p:tagLst xmlns:a="http://schemas.openxmlformats.org/drawingml/2006/main" xmlns:r="http://schemas.openxmlformats.org/officeDocument/2006/relationships" xmlns:p="http://schemas.openxmlformats.org/presentationml/2006/main">
  <p:tag name="TIMING" val="|14.817|16.342|36.081"/>
</p:tagLst>
</file>

<file path=ppt/theme/theme1.xml><?xml version="1.0" encoding="utf-8"?>
<a:theme xmlns:a="http://schemas.openxmlformats.org/drawingml/2006/main" name="Modul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 template.potx" id="{06F64AA5-B311-46CA-9A7F-6879C8AFC6E7}" vid="{B5388544-77B1-46F4-B524-3BEFD08D5D93}"/>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A158CAB76EB234EA787464046C58889" ma:contentTypeVersion="17" ma:contentTypeDescription="Ein neues Dokument erstellen." ma:contentTypeScope="" ma:versionID="6081c0c12a33012987127ab02f3e9223">
  <xsd:schema xmlns:xsd="http://www.w3.org/2001/XMLSchema" xmlns:xs="http://www.w3.org/2001/XMLSchema" xmlns:p="http://schemas.microsoft.com/office/2006/metadata/properties" xmlns:ns1="http://schemas.microsoft.com/sharepoint/v3" xmlns:ns2="6cd3d847-4521-4863-8800-2cff076dfc18" xmlns:ns3="b66b6bb9-0c3b-4baf-b7e0-24038b18f231" xmlns:ns4="230e9df3-be65-4c73-a93b-d1236ebd677e" targetNamespace="http://schemas.microsoft.com/office/2006/metadata/properties" ma:root="true" ma:fieldsID="4b98851fda6985c42000e3abea55fa16" ns1:_="" ns2:_="" ns3:_="" ns4:_="">
    <xsd:import namespace="http://schemas.microsoft.com/sharepoint/v3"/>
    <xsd:import namespace="6cd3d847-4521-4863-8800-2cff076dfc18"/>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Eigenschaften der einheitlichen Compliancerichtlinie" ma:hidden="true" ma:internalName="_ip_UnifiedCompliancePolicyProperties">
      <xsd:simpleType>
        <xsd:restriction base="dms:Note"/>
      </xsd:simpleType>
    </xsd:element>
    <xsd:element name="_ip_UnifiedCompliancePolicyUIAction" ma:index="15" nillable="true" ma:displayName="UI-Aktion der einheitlichen Compliancerichtlini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d3d847-4521-4863-8800-2cff076df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_ip_UnifiedCompliancePolicyUIAction xmlns="http://schemas.microsoft.com/sharepoint/v3" xsi:nil="true"/>
    <_ip_UnifiedCompliancePolicyProperties xmlns="http://schemas.microsoft.com/sharepoint/v3" xsi:nil="true"/>
    <MediaServiceKeyPoints xmlns="6cd3d847-4521-4863-8800-2cff076dfc18" xsi:nil="true"/>
    <lcf76f155ced4ddcb4097134ff3c332f xmlns="6cd3d847-4521-4863-8800-2cff076dfc1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89E3991E-0584-4844-A25D-F49EF44F6BA5}"/>
</file>

<file path=customXml/itemProps3.xml><?xml version="1.0" encoding="utf-8"?>
<ds:datastoreItem xmlns:ds="http://schemas.openxmlformats.org/officeDocument/2006/customXml" ds:itemID="{F990F116-B58F-4255-B05B-DA3808E0E5C6}">
  <ds:schemaRefs>
    <ds:schemaRef ds:uri="54cfaf7c-a3d7-4d2c-8dcd-29a7ab275ea9"/>
    <ds:schemaRef ds:uri="230e9df3-be65-4c73-a93b-d1236ebd677e"/>
    <ds:schemaRef ds:uri="http://schemas.microsoft.com/office/2006/documentManagement/type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terms/"/>
    <ds:schemaRef ds:uri="http://purl.org/dc/elements/1.1/"/>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Data AI Azure Machine Learning Module 1</Template>
  <TotalTime>6755</TotalTime>
  <Words>23112</Words>
  <Application>Microsoft Office PowerPoint</Application>
  <PresentationFormat>Custom</PresentationFormat>
  <Paragraphs>2379</Paragraphs>
  <Slides>142</Slides>
  <Notes>141</Notes>
  <HiddenSlides>1</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142</vt:i4>
      </vt:variant>
    </vt:vector>
  </HeadingPairs>
  <TitlesOfParts>
    <vt:vector size="165" baseType="lpstr">
      <vt:lpstr>-apple-system</vt:lpstr>
      <vt:lpstr>Arial</vt:lpstr>
      <vt:lpstr>Basis Grotesque Pro</vt:lpstr>
      <vt:lpstr>Calibri</vt:lpstr>
      <vt:lpstr>Calibri Light</vt:lpstr>
      <vt:lpstr>Consolas</vt:lpstr>
      <vt:lpstr>Courier New</vt:lpstr>
      <vt:lpstr>Helvetica Neue</vt:lpstr>
      <vt:lpstr>Inter</vt:lpstr>
      <vt:lpstr>Open Sans</vt:lpstr>
      <vt:lpstr>Segoe Light</vt:lpstr>
      <vt:lpstr>Segoe UI</vt:lpstr>
      <vt:lpstr>Segoe UI Body</vt:lpstr>
      <vt:lpstr>Segoe UI Light</vt:lpstr>
      <vt:lpstr>Segoe UI Semibold</vt:lpstr>
      <vt:lpstr>Segoe UI Semilight</vt:lpstr>
      <vt:lpstr>SegoeUI</vt:lpstr>
      <vt:lpstr>SegoeUI-Semibold</vt:lpstr>
      <vt:lpstr>SFMono-Regular</vt:lpstr>
      <vt:lpstr>system-ui</vt:lpstr>
      <vt:lpstr>Wingdings</vt:lpstr>
      <vt:lpstr>Module Template</vt:lpstr>
      <vt:lpstr>1_WHITE TEMPLATE</vt:lpstr>
      <vt:lpstr> Module 3: Azure Machine Learning Service </vt:lpstr>
      <vt:lpstr>PowerPoint Presentation</vt:lpstr>
      <vt:lpstr>Module Overview</vt:lpstr>
      <vt:lpstr>Module Overview</vt:lpstr>
      <vt:lpstr>PowerPoint Presentation</vt:lpstr>
      <vt:lpstr> Science?</vt:lpstr>
      <vt:lpstr>What is Azure Machine Learning service…Cont’d</vt:lpstr>
      <vt:lpstr> Science?</vt:lpstr>
      <vt:lpstr> Science?</vt:lpstr>
      <vt:lpstr> Science?</vt:lpstr>
      <vt:lpstr> Science?</vt:lpstr>
      <vt:lpstr>Azure ML studio and Azure ML designer cience?</vt:lpstr>
      <vt:lpstr> Science?</vt:lpstr>
      <vt:lpstr> Science?</vt:lpstr>
      <vt:lpstr> Science?</vt:lpstr>
      <vt:lpstr> Science?</vt:lpstr>
      <vt:lpstr> Science?</vt:lpstr>
      <vt:lpstr> Science?</vt:lpstr>
      <vt:lpstr> Science?</vt:lpstr>
      <vt:lpstr> Science?</vt:lpstr>
      <vt:lpstr> Science?</vt:lpstr>
      <vt:lpstr> Science?</vt:lpstr>
      <vt:lpstr>Demonstration: Azure Machine Learning Service</vt:lpstr>
      <vt:lpstr>Demonstration: Azure Machine Learning Designer</vt:lpstr>
      <vt:lpstr>Lab: Azure Machine Learning Service Workspace and Compute instance</vt:lpstr>
      <vt:lpstr>PowerPoint Presentation</vt:lpstr>
      <vt:lpstr>PowerPoint Presentation</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Demonstration: Create Azure Machine Learning Compute and Train a Model</vt:lpstr>
      <vt:lpstr>Demonstration: Use AutoML in Azure Machine Learning studio</vt:lpstr>
      <vt:lpstr>Lab: Data Preparation</vt:lpstr>
      <vt:lpstr>Lab: Regression Using Automated Machine Learning</vt:lpstr>
      <vt:lpstr>Lab: Train and Test a Regression Model</vt:lpstr>
      <vt:lpstr>Knowledge Check</vt:lpstr>
      <vt:lpstr>PowerPoint Presentation</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 Science?</vt:lpstr>
      <vt:lpstr>Demonstration: Register and Deploy Model</vt:lpstr>
      <vt:lpstr>PowerPoint Presentation</vt:lpstr>
      <vt:lpstr>Demonstration: Monitor Azure Machine Learning</vt:lpstr>
      <vt:lpstr>Lab: Register and Deploy a Model</vt:lpstr>
      <vt:lpstr>Lab: Test a Deployed Web Service</vt:lpstr>
      <vt:lpstr>Lab: Anomaly Detection Using Azure Machine Learning Service</vt:lpstr>
      <vt:lpstr>Knowledge Check</vt:lpstr>
      <vt:lpstr>PowerPoint Presentation</vt:lpstr>
      <vt:lpstr>Azure Pipelines Overview</vt:lpstr>
      <vt:lpstr>Azure Machine Learning Pipelines Fundamentals</vt:lpstr>
      <vt:lpstr>Azure Machine Learning Pipelines Fundamentals (cont’d.)</vt:lpstr>
      <vt:lpstr>Supported Compute Targets</vt:lpstr>
      <vt:lpstr>Supported Storage</vt:lpstr>
      <vt:lpstr>Accessing Supported Storage</vt:lpstr>
      <vt:lpstr>Accessing Supported Storage (continued)</vt:lpstr>
      <vt:lpstr>Storing and Accessing Data</vt:lpstr>
      <vt:lpstr>Pipeline Steps</vt:lpstr>
      <vt:lpstr>Pipeline Steps (continued)</vt:lpstr>
      <vt:lpstr>How to Create a Machine Learning Pipeline</vt:lpstr>
      <vt:lpstr>How to Create a Machine Learning Pipeline (cont’d.)</vt:lpstr>
      <vt:lpstr>How to Create a Machine Learning Pipeline (cont’d.)</vt:lpstr>
      <vt:lpstr>How to Create a Machine Learning Pipeline (cont’d.)</vt:lpstr>
      <vt:lpstr>How to Create a Machine Learning Pipeline (cont’d.)</vt:lpstr>
      <vt:lpstr>How to Create a Machine Learning Pipeline (cont’d.)</vt:lpstr>
      <vt:lpstr>Steps to Create a Machine Learning Pipeline</vt:lpstr>
      <vt:lpstr>Access Intermediate Data in Azure Blob Store</vt:lpstr>
      <vt:lpstr>Lab: Create a Machine Learning Pipeline</vt:lpstr>
      <vt:lpstr>PowerPoint Presentation</vt:lpstr>
      <vt:lpstr>Current Challenge in Machine Learning Deployments</vt:lpstr>
      <vt:lpstr>Machine Learning Lifecycle</vt:lpstr>
      <vt:lpstr>Model Decay</vt:lpstr>
      <vt:lpstr>ML Models Considerations</vt:lpstr>
      <vt:lpstr>What is MLOps?</vt:lpstr>
      <vt:lpstr>7 Principles of MLOps</vt:lpstr>
      <vt:lpstr>MLOps in Azure Machine Learning</vt:lpstr>
      <vt:lpstr>How MLOps is different than DevOps</vt:lpstr>
      <vt:lpstr>MLOps Maturity stages</vt:lpstr>
      <vt:lpstr>Demonstration: MLOps</vt:lpstr>
      <vt:lpstr>PowerPoint Presentation</vt:lpstr>
      <vt:lpstr>Responsible AI (Preview)</vt:lpstr>
      <vt:lpstr>Machine Learning Fairness (Preview)</vt:lpstr>
      <vt:lpstr>Assess errors in ML models (preview)</vt:lpstr>
      <vt:lpstr>Model interpretability (preview)</vt:lpstr>
      <vt:lpstr>Counterfactuals analysis and what-if (preview)</vt:lpstr>
      <vt:lpstr>SmartNoise and Counterfeit</vt:lpstr>
      <vt:lpstr>MLOps Lineage and Responsible AI Scorecard</vt:lpstr>
      <vt:lpstr>Demo: Responsible AI in Azure ML</vt:lpstr>
      <vt:lpstr>PowerPoint Presentation</vt:lpstr>
      <vt:lpstr>PowerPoint Presentation</vt:lpstr>
      <vt:lpstr> Science?</vt:lpstr>
      <vt:lpstr> Science?</vt:lpstr>
      <vt:lpstr> Science?</vt:lpstr>
      <vt:lpstr> Science?</vt:lpstr>
      <vt:lpstr> Science?</vt:lpstr>
      <vt:lpstr> Science?</vt:lpstr>
      <vt:lpstr> Science?</vt:lpstr>
      <vt:lpstr>Demonstration: Using Event Grid with Azure Machine Learning (Optional Demo)</vt:lpstr>
      <vt:lpstr>PowerPoint Presentation</vt:lpstr>
      <vt:lpstr>PowerPoint Presentation</vt:lpstr>
      <vt:lpstr>What is Azure Databricks?</vt:lpstr>
      <vt:lpstr>Azure Databricks</vt:lpstr>
      <vt:lpstr>PowerPoint Presentation</vt:lpstr>
      <vt:lpstr>Spark Machine Learning(MLlib) Overview</vt:lpstr>
      <vt:lpstr>Goals of Spark MLlib </vt:lpstr>
      <vt:lpstr>Azure Databricks Vs Azure ML service</vt:lpstr>
      <vt:lpstr>Demonstration: Azure Databricks and Azure ML Integration (Optional Demo)</vt:lpstr>
      <vt:lpstr>PowerPoint Presentation</vt:lpstr>
      <vt:lpstr>PowerPoint Presentation</vt:lpstr>
      <vt:lpstr> Science?</vt:lpstr>
      <vt:lpstr> Science?</vt:lpstr>
      <vt:lpstr>Optional Lab: Install and configure VS Code</vt:lpstr>
      <vt:lpstr>Module Summary</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Data AI: Azure Machine Learning    Module 1</dc:title>
  <dc:subject>&lt;Speech title here&gt;</dc:subject>
  <dc:creator>Lisa Jackson-Neblett</dc:creator>
  <cp:keywords>MSVID, Brand Guidelines, Branding, Visual Identity, grid</cp:keywords>
  <dc:description>Template: Maryfj_x000d_
Formatting: _x000d_
Audience Type:</dc:description>
  <cp:lastModifiedBy>Shawn Nakhostin</cp:lastModifiedBy>
  <cp:revision>49</cp:revision>
  <dcterms:created xsi:type="dcterms:W3CDTF">2018-01-12T03:20:14Z</dcterms:created>
  <dcterms:modified xsi:type="dcterms:W3CDTF">2022-07-19T14:00:30Z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0x010100DA158CAB76EB234EA787464046C58889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b5b5541e-f957-4826-939a-550e14e8ec9b</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SetDate">
    <vt:lpwstr>2017-10-04T13:15:56.0607831-07:00</vt:lpwstr>
  </property>
  <property fmtid="{D5CDD505-2E9C-101B-9397-08002B2CF9AE}" pid="16" name="MSIP_Label_f42aa342-8706-4288-bd11-ebb85995028c_Name">
    <vt:lpwstr>General</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y fmtid="{D5CDD505-2E9C-101B-9397-08002B2CF9AE}" pid="19" name="MediaServiceImageTags">
    <vt:lpwstr/>
  </property>
</Properties>
</file>