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erriweather" pitchFamily="2" charset="77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mQOYQ3LQ8HTVpbP9SXE8VHRLP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d27a2e9e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d27a2e9e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8454e10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8454e10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454e1030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8454e1030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d27a2e9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d27a2e9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d27a2e9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d27a2e9e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d27a2e9e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d27a2e9e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d27a2e9e0_0_86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fd27a2e9e0_0_86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fd27a2e9e0_0_86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fd27a2e9e0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d27a2e9e0_0_13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fd27a2e9e0_0_13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fd27a2e9e0_0_1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d27a2e9e0_0_1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d27a2e9e0_0_1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fd27a2e9e0_0_1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fd27a2e9e0_0_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fd27a2e9e0_0_1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fd27a2e9e0_0_1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fd27a2e9e0_0_91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fd27a2e9e0_0_91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fd27a2e9e0_0_91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gfd27a2e9e0_0_9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fd27a2e9e0_0_96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gfd27a2e9e0_0_96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fd27a2e9e0_0_96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fd27a2e9e0_0_9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fd27a2e9e0_0_96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fd27a2e9e0_0_9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fd27a2e9e0_0_103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gfd27a2e9e0_0_103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fd27a2e9e0_0_103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fd27a2e9e0_0_103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fd27a2e9e0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fd27a2e9e0_0_109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gfd27a2e9e0_0_109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gfd27a2e9e0_0_10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fd27a2e9e0_0_113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fd27a2e9e0_0_113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fd27a2e9e0_0_113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fd27a2e9e0_0_1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d27a2e9e0_0_11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gfd27a2e9e0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fd27a2e9e0_0_12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fd27a2e9e0_0_121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fd27a2e9e0_0_121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fd27a2e9e0_0_121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fd27a2e9e0_0_1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27a2e9e0_0_127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fd27a2e9e0_0_127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gfd27a2e9e0_0_1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d27a2e9e0_0_8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fd27a2e9e0_0_8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fd27a2e9e0_0_8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2714746" y="1675019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600" b="1"/>
              <a:t>Project 2</a:t>
            </a:r>
            <a:endParaRPr sz="6600" b="1"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128775" y="5917700"/>
            <a:ext cx="91059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Group Members: Sabyasachi Das, Daniel Russell, Stefany Lima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72" name="Google Shape;7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17072">
            <a:off x="9468794" y="2996926"/>
            <a:ext cx="2000887" cy="267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03287">
            <a:off x="552650" y="641600"/>
            <a:ext cx="4286251" cy="201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91027">
            <a:off x="10086605" y="1301100"/>
            <a:ext cx="1396649" cy="12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27a2e9e0_0_14"/>
          <p:cNvSpPr txBox="1">
            <a:spLocks noGrp="1"/>
          </p:cNvSpPr>
          <p:nvPr>
            <p:ph type="title"/>
          </p:nvPr>
        </p:nvSpPr>
        <p:spPr>
          <a:xfrm>
            <a:off x="1092150" y="1014892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Intro</a:t>
            </a:r>
            <a:endParaRPr/>
          </a:p>
        </p:txBody>
      </p:sp>
      <p:sp>
        <p:nvSpPr>
          <p:cNvPr id="80" name="Google Shape;80;gfd27a2e9e0_0_14"/>
          <p:cNvSpPr txBox="1">
            <a:spLocks noGrp="1"/>
          </p:cNvSpPr>
          <p:nvPr>
            <p:ph type="body" idx="2"/>
          </p:nvPr>
        </p:nvSpPr>
        <p:spPr>
          <a:xfrm>
            <a:off x="5005725" y="4422925"/>
            <a:ext cx="6765600" cy="216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457200" lvl="0" indent="-3351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US" sz="2164">
                <a:solidFill>
                  <a:schemeClr val="accent1"/>
                </a:solidFill>
              </a:rPr>
              <a:t>Over time, stars and growing distinction were awarded to fine dining establishments</a:t>
            </a:r>
            <a:endParaRPr sz="2164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64">
              <a:solidFill>
                <a:schemeClr val="accent1"/>
              </a:solidFill>
            </a:endParaRPr>
          </a:p>
          <a:p>
            <a:pPr marL="457200" lvl="0" indent="-3351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US" sz="2164">
                <a:solidFill>
                  <a:schemeClr val="accent1"/>
                </a:solidFill>
              </a:rPr>
              <a:t>At first, only 1 Star was awarded, but now 3 Stars is the maximum distinction</a:t>
            </a:r>
            <a:endParaRPr sz="2164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81">
              <a:solidFill>
                <a:schemeClr val="accent1"/>
              </a:solidFill>
            </a:endParaRPr>
          </a:p>
          <a:p>
            <a:pPr marL="457200" lvl="0" indent="-3351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US" sz="2164">
                <a:solidFill>
                  <a:schemeClr val="accent1"/>
                </a:solidFill>
              </a:rPr>
              <a:t>World-renowned chefs and attractions</a:t>
            </a:r>
            <a:endParaRPr sz="2164">
              <a:solidFill>
                <a:schemeClr val="accen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</a:endParaRPr>
          </a:p>
        </p:txBody>
      </p:sp>
      <p:pic>
        <p:nvPicPr>
          <p:cNvPr id="81" name="Google Shape;81;gfd27a2e9e0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350" y="1897108"/>
            <a:ext cx="2577375" cy="216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fd27a2e9e0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50" y="3633100"/>
            <a:ext cx="4378101" cy="2918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fd27a2e9e0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050" y="1805250"/>
            <a:ext cx="3936625" cy="24881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fd27a2e9e0_0_14"/>
          <p:cNvSpPr txBox="1"/>
          <p:nvPr/>
        </p:nvSpPr>
        <p:spPr>
          <a:xfrm>
            <a:off x="306150" y="1897100"/>
            <a:ext cx="43782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The MICHELIN Guide was  initially used to encourage motorists to visit restaurants while traveling.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454e1030_0_0"/>
          <p:cNvSpPr txBox="1">
            <a:spLocks noGrp="1"/>
          </p:cNvSpPr>
          <p:nvPr>
            <p:ph type="title"/>
          </p:nvPr>
        </p:nvSpPr>
        <p:spPr>
          <a:xfrm>
            <a:off x="538800" y="544525"/>
            <a:ext cx="46773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b="1"/>
              <a:t>Overview</a:t>
            </a:r>
            <a:endParaRPr sz="4100" b="1"/>
          </a:p>
        </p:txBody>
      </p:sp>
      <p:pic>
        <p:nvPicPr>
          <p:cNvPr id="90" name="Google Shape;90;gf8454e103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00" y="1985013"/>
            <a:ext cx="6051184" cy="41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f8454e1030_0_0"/>
          <p:cNvSpPr txBox="1"/>
          <p:nvPr/>
        </p:nvSpPr>
        <p:spPr>
          <a:xfrm>
            <a:off x="6867400" y="1985025"/>
            <a:ext cx="46773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Our team aimed to explored how Michelin starred restaurants were distributed among the world’s regions. 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➔"/>
            </a:pPr>
            <a:r>
              <a:rPr lang="en-US"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World Map</a:t>
            </a:r>
            <a:endParaRPr sz="20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Filter by Regions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Restaurant summary 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➔"/>
            </a:pPr>
            <a:r>
              <a:rPr lang="en-US"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Cuisine</a:t>
            </a:r>
            <a:endParaRPr sz="20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Frequency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➔"/>
            </a:pPr>
            <a:r>
              <a:rPr lang="en-US"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 rating and Price</a:t>
            </a:r>
            <a:endParaRPr sz="20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◆"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Combination occurrences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454e1030_0_35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&amp; Limitations </a:t>
            </a:r>
            <a:endParaRPr/>
          </a:p>
        </p:txBody>
      </p:sp>
      <p:sp>
        <p:nvSpPr>
          <p:cNvPr id="97" name="Google Shape;97;gf8454e1030_0_355"/>
          <p:cNvSpPr txBox="1">
            <a:spLocks noGrp="1"/>
          </p:cNvSpPr>
          <p:nvPr>
            <p:ph type="body" idx="4294967295"/>
          </p:nvPr>
        </p:nvSpPr>
        <p:spPr>
          <a:xfrm>
            <a:off x="547350" y="1821650"/>
            <a:ext cx="7512600" cy="479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2100">
                <a:solidFill>
                  <a:schemeClr val="accent1"/>
                </a:solidFill>
              </a:rPr>
              <a:t>Dataset from 2019</a:t>
            </a:r>
            <a:endParaRPr sz="2100">
              <a:solidFill>
                <a:schemeClr val="accent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</a:pPr>
            <a:r>
              <a:rPr lang="en-US" sz="1900">
                <a:solidFill>
                  <a:schemeClr val="accent1"/>
                </a:solidFill>
              </a:rPr>
              <a:t>Pre COVID and resulting impact on hospitality industry could result in closures or score changes</a:t>
            </a:r>
            <a:endParaRPr sz="1900">
              <a:solidFill>
                <a:schemeClr val="accent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2100">
                <a:solidFill>
                  <a:schemeClr val="accent1"/>
                </a:solidFill>
              </a:rPr>
              <a:t>Limited data</a:t>
            </a:r>
            <a:endParaRPr sz="2100">
              <a:solidFill>
                <a:schemeClr val="accent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</a:pPr>
            <a:r>
              <a:rPr lang="en-US" sz="1900">
                <a:solidFill>
                  <a:schemeClr val="accent1"/>
                </a:solidFill>
              </a:rPr>
              <a:t>No data available for all world countries</a:t>
            </a:r>
            <a:endParaRPr sz="1900">
              <a:solidFill>
                <a:schemeClr val="accent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</a:pPr>
            <a:r>
              <a:rPr lang="en-US" sz="1900">
                <a:solidFill>
                  <a:schemeClr val="accent1"/>
                </a:solidFill>
              </a:rPr>
              <a:t>No price information from the UK so we had to drop N/A</a:t>
            </a:r>
            <a:endParaRPr sz="1900">
              <a:solidFill>
                <a:schemeClr val="accent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US" sz="2100">
                <a:solidFill>
                  <a:schemeClr val="accent1"/>
                </a:solidFill>
              </a:rPr>
              <a:t>Price scale</a:t>
            </a:r>
            <a:endParaRPr sz="2100">
              <a:solidFill>
                <a:schemeClr val="accent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</a:pPr>
            <a:r>
              <a:rPr lang="en-US" sz="1900">
                <a:solidFill>
                  <a:schemeClr val="accent1"/>
                </a:solidFill>
              </a:rPr>
              <a:t>Priciness indicated by number of $ signs can be confusing for clients</a:t>
            </a:r>
            <a:endParaRPr sz="1900">
              <a:solidFill>
                <a:schemeClr val="accent1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■"/>
            </a:pPr>
            <a:r>
              <a:rPr lang="en-US" sz="1900">
                <a:solidFill>
                  <a:schemeClr val="accent1"/>
                </a:solidFill>
              </a:rPr>
              <a:t>$ (1) to $$$$$ (5)</a:t>
            </a:r>
            <a:endParaRPr sz="1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98" name="Google Shape;98;gf8454e1030_0_3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85361">
            <a:off x="5233014" y="4971355"/>
            <a:ext cx="1016123" cy="1263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f8454e1030_0_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58050" y="1784325"/>
            <a:ext cx="3199376" cy="213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f8454e1030_0_3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0840" y="4202084"/>
            <a:ext cx="3013800" cy="225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d27a2e9e0_0_9"/>
          <p:cNvSpPr txBox="1">
            <a:spLocks noGrp="1"/>
          </p:cNvSpPr>
          <p:nvPr>
            <p:ph type="title"/>
          </p:nvPr>
        </p:nvSpPr>
        <p:spPr>
          <a:xfrm>
            <a:off x="2245492" y="1597608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/>
              <a:t>DEMO</a:t>
            </a:r>
            <a:endParaRPr sz="8600"/>
          </a:p>
        </p:txBody>
      </p:sp>
      <p:sp>
        <p:nvSpPr>
          <p:cNvPr id="106" name="Google Shape;106;gfd27a2e9e0_0_9"/>
          <p:cNvSpPr txBox="1">
            <a:spLocks noGrp="1"/>
          </p:cNvSpPr>
          <p:nvPr>
            <p:ph type="body" idx="1"/>
          </p:nvPr>
        </p:nvSpPr>
        <p:spPr>
          <a:xfrm>
            <a:off x="2539350" y="3508175"/>
            <a:ext cx="65688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 b="1"/>
              <a:t>Visit our  site!</a:t>
            </a:r>
            <a:endParaRPr sz="19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d27a2e9e0_0_2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Plan</a:t>
            </a:r>
            <a:endParaRPr/>
          </a:p>
        </p:txBody>
      </p:sp>
      <p:sp>
        <p:nvSpPr>
          <p:cNvPr id="112" name="Google Shape;112;gfd27a2e9e0_0_20"/>
          <p:cNvSpPr txBox="1">
            <a:spLocks noGrp="1"/>
          </p:cNvSpPr>
          <p:nvPr>
            <p:ph type="body" idx="1"/>
          </p:nvPr>
        </p:nvSpPr>
        <p:spPr>
          <a:xfrm>
            <a:off x="339075" y="1762675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</a:rPr>
              <a:t>Moving forward, we would like:</a:t>
            </a:r>
            <a:endParaRPr sz="2000">
              <a:solidFill>
                <a:schemeClr val="accen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US" sz="2000">
                <a:solidFill>
                  <a:schemeClr val="accent1"/>
                </a:solidFill>
              </a:rPr>
              <a:t>More data available</a:t>
            </a:r>
            <a:endParaRPr sz="2000">
              <a:solidFill>
                <a:schemeClr val="accen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US" sz="2000">
                <a:solidFill>
                  <a:schemeClr val="accent1"/>
                </a:solidFill>
              </a:rPr>
              <a:t>Implement ability for customers to filter visualizations further by cuisine, region, price, and stars</a:t>
            </a:r>
            <a:endParaRPr sz="2000">
              <a:solidFill>
                <a:schemeClr val="accen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US" sz="2000">
                <a:solidFill>
                  <a:schemeClr val="accent1"/>
                </a:solidFill>
              </a:rPr>
              <a:t>Explore options more locally</a:t>
            </a:r>
            <a:endParaRPr sz="2000">
              <a:solidFill>
                <a:schemeClr val="accent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US" sz="2000">
                <a:solidFill>
                  <a:schemeClr val="accent1"/>
                </a:solidFill>
              </a:rPr>
              <a:t>Intuitive legends for more info 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113" name="Google Shape;113;gfd27a2e9e0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325" y="2038213"/>
            <a:ext cx="57150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fd27a2e9e0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350" y="4919998"/>
            <a:ext cx="2919568" cy="17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fd27a2e9e0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5463" y="4920000"/>
            <a:ext cx="2357002" cy="17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fd27a2e9e0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625" y="4920000"/>
            <a:ext cx="3201950" cy="17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fd27a2e9e0_0_20"/>
          <p:cNvPicPr preferRelativeResize="0"/>
          <p:nvPr/>
        </p:nvPicPr>
        <p:blipFill rotWithShape="1">
          <a:blip r:embed="rId7">
            <a:alphaModFix/>
          </a:blip>
          <a:srcRect t="15182"/>
          <a:stretch/>
        </p:blipFill>
        <p:spPr>
          <a:xfrm>
            <a:off x="9715775" y="4909937"/>
            <a:ext cx="2060550" cy="17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d27a2e9e0_1_1"/>
          <p:cNvSpPr txBox="1">
            <a:spLocks noGrp="1"/>
          </p:cNvSpPr>
          <p:nvPr>
            <p:ph type="title"/>
          </p:nvPr>
        </p:nvSpPr>
        <p:spPr>
          <a:xfrm>
            <a:off x="476300" y="667900"/>
            <a:ext cx="4939200" cy="271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/>
              <a:t>Thank You!</a:t>
            </a:r>
            <a:endParaRPr sz="7800"/>
          </a:p>
        </p:txBody>
      </p:sp>
      <p:sp>
        <p:nvSpPr>
          <p:cNvPr id="123" name="Google Shape;123;gfd27a2e9e0_1_1"/>
          <p:cNvSpPr txBox="1">
            <a:spLocks noGrp="1"/>
          </p:cNvSpPr>
          <p:nvPr>
            <p:ph type="subTitle" idx="1"/>
          </p:nvPr>
        </p:nvSpPr>
        <p:spPr>
          <a:xfrm>
            <a:off x="476300" y="36707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Any questions?</a:t>
            </a:r>
            <a:endParaRPr sz="2800" b="1"/>
          </a:p>
        </p:txBody>
      </p:sp>
      <p:pic>
        <p:nvPicPr>
          <p:cNvPr id="124" name="Google Shape;124;gfd27a2e9e0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825" y="409912"/>
            <a:ext cx="6038175" cy="60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fd27a2e9e0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5875" y="4906400"/>
            <a:ext cx="2208924" cy="147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Macintosh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Calibri</vt:lpstr>
      <vt:lpstr>Arial</vt:lpstr>
      <vt:lpstr>Merriweather</vt:lpstr>
      <vt:lpstr>Paradigm</vt:lpstr>
      <vt:lpstr>Project 2</vt:lpstr>
      <vt:lpstr>Customer Intro</vt:lpstr>
      <vt:lpstr>Overview</vt:lpstr>
      <vt:lpstr>Assumptions &amp; Limitations </vt:lpstr>
      <vt:lpstr>DEMO</vt:lpstr>
      <vt:lpstr>Future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Das, Sabyasachi</dc:creator>
  <cp:lastModifiedBy>Stefany Lima</cp:lastModifiedBy>
  <cp:revision>1</cp:revision>
  <dcterms:created xsi:type="dcterms:W3CDTF">2021-10-30T18:42:04Z</dcterms:created>
  <dcterms:modified xsi:type="dcterms:W3CDTF">2021-11-01T23:33:44Z</dcterms:modified>
</cp:coreProperties>
</file>