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61" r:id="rId3"/>
    <p:sldId id="368" r:id="rId4"/>
    <p:sldId id="369" r:id="rId5"/>
    <p:sldId id="263" r:id="rId6"/>
    <p:sldId id="359" r:id="rId7"/>
    <p:sldId id="370" r:id="rId8"/>
    <p:sldId id="268" r:id="rId9"/>
    <p:sldId id="289" r:id="rId10"/>
    <p:sldId id="290" r:id="rId11"/>
    <p:sldId id="291" r:id="rId12"/>
    <p:sldId id="292" r:id="rId13"/>
    <p:sldId id="293" r:id="rId14"/>
    <p:sldId id="299" r:id="rId15"/>
    <p:sldId id="300" r:id="rId16"/>
    <p:sldId id="305" r:id="rId17"/>
    <p:sldId id="306" r:id="rId18"/>
    <p:sldId id="307" r:id="rId19"/>
    <p:sldId id="308" r:id="rId20"/>
    <p:sldId id="311" r:id="rId21"/>
    <p:sldId id="312" r:id="rId22"/>
    <p:sldId id="274" r:id="rId23"/>
    <p:sldId id="365" r:id="rId24"/>
    <p:sldId id="371" r:id="rId25"/>
    <p:sldId id="366" r:id="rId26"/>
    <p:sldId id="373" r:id="rId27"/>
    <p:sldId id="372" r:id="rId28"/>
    <p:sldId id="375" r:id="rId29"/>
    <p:sldId id="374" r:id="rId30"/>
    <p:sldId id="324" r:id="rId31"/>
    <p:sldId id="377" r:id="rId32"/>
    <p:sldId id="379" r:id="rId33"/>
    <p:sldId id="378" r:id="rId34"/>
    <p:sldId id="380" r:id="rId35"/>
    <p:sldId id="376" r:id="rId36"/>
    <p:sldId id="381" r:id="rId37"/>
    <p:sldId id="384" r:id="rId38"/>
    <p:sldId id="382" r:id="rId39"/>
    <p:sldId id="385" r:id="rId40"/>
    <p:sldId id="383" r:id="rId41"/>
    <p:sldId id="386" r:id="rId42"/>
    <p:sldId id="364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120"/>
    <a:srgbClr val="424A4F"/>
    <a:srgbClr val="D75020"/>
    <a:srgbClr val="FFFFFE"/>
    <a:srgbClr val="17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32" autoAdjust="0"/>
    <p:restoredTop sz="94660"/>
  </p:normalViewPr>
  <p:slideViewPr>
    <p:cSldViewPr snapToGrid="0" snapToObjects="1" showGuides="1">
      <p:cViewPr varScale="1">
        <p:scale>
          <a:sx n="25" d="100"/>
          <a:sy n="25" d="100"/>
        </p:scale>
        <p:origin x="168" y="1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5" d="100"/>
          <a:sy n="165" d="100"/>
        </p:scale>
        <p:origin x="-138" y="-26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-1"/>
            <a:ext cx="2437260" cy="8082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FA731-96C6-1C4F-A61E-653465578A1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39817" y="0"/>
            <a:ext cx="111818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FE862-AA2E-A649-A23D-0AE53E0EBE06}" type="datetimeFigureOut">
              <a:rPr lang="en-US" smtClean="0"/>
              <a:t>8/17/23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29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7346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D080ACEF-038B-C84F-B8C5-91258E24176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15000" y="0"/>
            <a:ext cx="115913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FE862-AA2E-A649-A23D-0AE53E0EBE06}" type="datetimeFigureOut">
              <a:rPr lang="en-US" smtClean="0"/>
              <a:t>8/17/23</a:t>
            </a:fld>
            <a:endParaRPr lang="en-GB" dirty="0"/>
          </a:p>
        </p:txBody>
      </p:sp>
      <p:pic>
        <p:nvPicPr>
          <p:cNvPr id="8" name="Picture 7" descr="RHUL_Master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53" y="8045128"/>
            <a:ext cx="1401034" cy="7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83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lide 1">
    <p:bg>
      <p:bgPr>
        <a:solidFill>
          <a:srgbClr val="4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466534"/>
            <a:ext cx="9143999" cy="1198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453" y="1986858"/>
            <a:ext cx="6663634" cy="1502881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453" y="4721654"/>
            <a:ext cx="5487504" cy="77856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Picture 3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5" y="4467172"/>
            <a:ext cx="2386616" cy="1197524"/>
          </a:xfrm>
          <a:prstGeom prst="rect">
            <a:avLst/>
          </a:prstGeom>
        </p:spPr>
      </p:pic>
      <p:pic>
        <p:nvPicPr>
          <p:cNvPr id="7" name="Picture 6" descr="Music_Hall_Diagonal_6_long_lines_white-optimized1.png"/>
          <p:cNvPicPr>
            <a:picLocks noChangeAspect="1"/>
          </p:cNvPicPr>
          <p:nvPr userDrawn="1"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2"/>
          <a:stretch/>
        </p:blipFill>
        <p:spPr>
          <a:xfrm>
            <a:off x="1" y="4158702"/>
            <a:ext cx="9144000" cy="307832"/>
          </a:xfrm>
          <a:prstGeom prst="rect">
            <a:avLst/>
          </a:prstGeom>
        </p:spPr>
      </p:pic>
      <p:pic>
        <p:nvPicPr>
          <p:cNvPr id="11" name="Picture 10" descr="Music_Hall_Diagonal_6_long_lines_white-optimized1.png"/>
          <p:cNvPicPr>
            <a:picLocks noChangeAspect="1"/>
          </p:cNvPicPr>
          <p:nvPr userDrawn="1"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2"/>
          <a:stretch/>
        </p:blipFill>
        <p:spPr>
          <a:xfrm>
            <a:off x="1" y="5670454"/>
            <a:ext cx="9144000" cy="3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588" y="1365654"/>
            <a:ext cx="9145588" cy="5505174"/>
          </a:xfrm>
          <a:noFill/>
        </p:spPr>
        <p:txBody>
          <a:bodyPr lIns="72000" tIns="72000"/>
          <a:lstStyle/>
          <a:p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6975" y="10903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412" y="6513014"/>
            <a:ext cx="216000" cy="216000"/>
          </a:xfrm>
        </p:spPr>
        <p:txBody>
          <a:bodyPr/>
          <a:lstStyle/>
          <a:p>
            <a:fld id="{6B49BB3D-90E4-C946-BCF9-8FBC622A1A0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5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 hasCustomPrompt="1"/>
          </p:nvPr>
        </p:nvSpPr>
        <p:spPr>
          <a:xfrm>
            <a:off x="457200" y="1555750"/>
            <a:ext cx="8229600" cy="4476750"/>
          </a:xfrm>
        </p:spPr>
        <p:txBody>
          <a:bodyPr lIns="72000" tIns="72000"/>
          <a:lstStyle>
            <a:lvl1pPr>
              <a:defRPr sz="1800"/>
            </a:lvl1pPr>
          </a:lstStyle>
          <a:p>
            <a:r>
              <a:rPr lang="en-GB" sz="2600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Chart/graph</a:t>
            </a:r>
            <a:endParaRPr lang="en-GB" dirty="0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434412" y="6513014"/>
            <a:ext cx="216000" cy="216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1000" kern="1200" normalizeH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49BB3D-90E4-C946-BCF9-8FBC622A1A06}" type="slidenum">
              <a:rPr lang="en-GB" sz="800" smtClean="0"/>
              <a:pPr/>
              <a:t>‹#›</a:t>
            </a:fld>
            <a:endParaRPr lang="en-GB" sz="80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051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cascading bullet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6B49BB3D-90E4-C946-BCF9-8FBC622A1A0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29552"/>
            <a:ext cx="8229600" cy="4363278"/>
          </a:xfrm>
        </p:spPr>
        <p:txBody>
          <a:bodyPr/>
          <a:lstStyle>
            <a:lvl1pPr marL="266400" indent="-266400">
              <a:buFont typeface="Arial"/>
              <a:buChar char="•"/>
              <a:defRPr sz="2800"/>
            </a:lvl1pPr>
            <a:lvl2pPr marL="561600" indent="-248400">
              <a:buClr>
                <a:srgbClr val="DA5120"/>
              </a:buClr>
              <a:buFont typeface="Lucida Grande"/>
              <a:buChar char="-"/>
              <a:defRPr sz="2400"/>
            </a:lvl2pPr>
            <a:lvl3pPr marL="813600" indent="-234000">
              <a:buClr>
                <a:srgbClr val="171D23"/>
              </a:buClr>
              <a:buFont typeface="Wingdings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3702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63071" y="1557210"/>
            <a:ext cx="8229600" cy="4525963"/>
          </a:xfrm>
        </p:spPr>
        <p:txBody>
          <a:bodyPr/>
          <a:lstStyle>
            <a:lvl1pPr marL="288000" indent="-324000">
              <a:buFont typeface="+mj-lt"/>
              <a:buAutoNum type="arabicPeriod"/>
              <a:defRPr sz="2800">
                <a:latin typeface="Corbel"/>
                <a:cs typeface="Corbel"/>
              </a:defRPr>
            </a:lvl1pPr>
            <a:lvl2pPr marL="648000" indent="-288000" algn="l">
              <a:buClr>
                <a:srgbClr val="FF6600"/>
              </a:buClr>
              <a:buFont typeface="+mj-lt"/>
              <a:buAutoNum type="romanLcPeriod"/>
              <a:defRPr sz="2400" baseline="0">
                <a:latin typeface="Corbel"/>
                <a:cs typeface="Corbel"/>
              </a:defRPr>
            </a:lvl2pPr>
            <a:lvl3pPr marL="579600" indent="0">
              <a:buFont typeface="Arial"/>
              <a:buNone/>
              <a:defRPr sz="2000">
                <a:latin typeface="Corbel"/>
                <a:cs typeface="Corbel"/>
              </a:defRPr>
            </a:lvl3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	</a:t>
            </a:r>
          </a:p>
          <a:p>
            <a:pPr lvl="1"/>
            <a:r>
              <a:rPr lang="en-US" dirty="0"/>
              <a:t>Third level</a:t>
            </a: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434412" y="6513014"/>
            <a:ext cx="216000" cy="216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1000" kern="1200" normalizeH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49BB3D-90E4-C946-BCF9-8FBC622A1A06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3973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4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66533"/>
            <a:ext cx="9143999" cy="1198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7" name="Picture 6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23" y="4466533"/>
            <a:ext cx="2389161" cy="1198801"/>
          </a:xfrm>
          <a:prstGeom prst="rect">
            <a:avLst/>
          </a:prstGeom>
        </p:spPr>
      </p:pic>
      <p:pic>
        <p:nvPicPr>
          <p:cNvPr id="8" name="Picture 7" descr="Music_Hall_Diagonal_6_long_lines_white-optimized1.png"/>
          <p:cNvPicPr>
            <a:picLocks noChangeAspect="1"/>
          </p:cNvPicPr>
          <p:nvPr userDrawn="1"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2"/>
          <a:stretch/>
        </p:blipFill>
        <p:spPr>
          <a:xfrm>
            <a:off x="1" y="4158702"/>
            <a:ext cx="9144000" cy="307832"/>
          </a:xfrm>
          <a:prstGeom prst="rect">
            <a:avLst/>
          </a:prstGeom>
        </p:spPr>
      </p:pic>
      <p:pic>
        <p:nvPicPr>
          <p:cNvPr id="9" name="Picture 8" descr="Music_Hall_Diagonal_6_long_lines_white-optimized1.png"/>
          <p:cNvPicPr>
            <a:picLocks noChangeAspect="1"/>
          </p:cNvPicPr>
          <p:nvPr userDrawn="1"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2"/>
          <a:stretch/>
        </p:blipFill>
        <p:spPr>
          <a:xfrm>
            <a:off x="1" y="5670454"/>
            <a:ext cx="9144000" cy="3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3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794" y="0"/>
            <a:ext cx="9145588" cy="4727046"/>
          </a:xfrm>
          <a:noFill/>
        </p:spPr>
        <p:txBody>
          <a:bodyPr lIns="72000" tIns="72000"/>
          <a:lstStyle/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470387"/>
            <a:ext cx="9143999" cy="1198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1" name="Picture 10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33" y="4470387"/>
            <a:ext cx="2389161" cy="1198801"/>
          </a:xfrm>
          <a:prstGeom prst="rect">
            <a:avLst/>
          </a:prstGeom>
        </p:spPr>
      </p:pic>
      <p:pic>
        <p:nvPicPr>
          <p:cNvPr id="2" name="Picture 1" descr="Music_Hall_Diagonal_6_long_lines-40%-optimized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6"/>
          <a:stretch/>
        </p:blipFill>
        <p:spPr>
          <a:xfrm>
            <a:off x="794" y="4152163"/>
            <a:ext cx="9144000" cy="324115"/>
          </a:xfrm>
          <a:prstGeom prst="rect">
            <a:avLst/>
          </a:prstGeom>
        </p:spPr>
      </p:pic>
      <p:pic>
        <p:nvPicPr>
          <p:cNvPr id="9" name="Picture 8" descr="Music_Hall_Diagonal_6_long_lines-40%-optimized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6"/>
          <a:stretch/>
        </p:blipFill>
        <p:spPr>
          <a:xfrm>
            <a:off x="794" y="5658796"/>
            <a:ext cx="9144000" cy="324115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70453" y="4721654"/>
            <a:ext cx="5487504" cy="77856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6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4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8141" y="4466534"/>
            <a:ext cx="9143999" cy="1198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6978" y="4748823"/>
            <a:ext cx="6197663" cy="916512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60" y="4466534"/>
            <a:ext cx="2400139" cy="11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66533"/>
            <a:ext cx="9143999" cy="1198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6978" y="4748823"/>
            <a:ext cx="6108115" cy="916512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7" name="Picture 6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23" y="4466533"/>
            <a:ext cx="2389161" cy="11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1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375"/>
            <a:ext cx="3904974" cy="43632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60900" y="1771375"/>
            <a:ext cx="4025900" cy="4363950"/>
          </a:xfrm>
        </p:spPr>
        <p:txBody>
          <a:bodyPr/>
          <a:lstStyle>
            <a:lvl1pPr marL="285750" indent="-285750">
              <a:buSzPct val="120000"/>
              <a:buFont typeface="Wingdings" charset="2"/>
              <a:buChar char="§"/>
              <a:defRPr/>
            </a:lvl1pPr>
            <a:lvl2pPr marL="285750" indent="-285750">
              <a:buSzPct val="120000"/>
              <a:buFont typeface="Wingdings" charset="2"/>
              <a:buChar char="§"/>
              <a:defRPr/>
            </a:lvl2pPr>
            <a:lvl3pPr marL="173038" indent="-171450">
              <a:buSzPct val="120000"/>
              <a:buFont typeface="Wingdings" charset="2"/>
              <a:buChar char="§"/>
              <a:defRPr/>
            </a:lvl3pPr>
            <a:lvl4pPr marL="173038" indent="-171450">
              <a:buSzPct val="120000"/>
              <a:buFont typeface="Wingdings" charset="2"/>
              <a:buChar char="§"/>
              <a:defRPr/>
            </a:lvl4pPr>
            <a:lvl5pPr marL="173038" indent="-171450">
              <a:buSzPct val="120000"/>
              <a:buFont typeface="Wingdings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4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page 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B49BB3D-90E4-C946-BCF9-8FBC622A1A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8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3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6B49BB3D-90E4-C946-BCF9-8FBC622A1A0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9552"/>
            <a:ext cx="8229600" cy="43632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6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page 1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8" y="430698"/>
            <a:ext cx="1837762" cy="865429"/>
          </a:xfrm>
          <a:prstGeom prst="rect">
            <a:avLst/>
          </a:prstGeom>
        </p:spPr>
      </p:pic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6858000"/>
          </a:xfrm>
          <a:noFill/>
        </p:spPr>
        <p:txBody>
          <a:bodyPr lIns="72000" tIns="72000"/>
          <a:lstStyle/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412" y="6513014"/>
            <a:ext cx="216000" cy="216000"/>
          </a:xfrm>
        </p:spPr>
        <p:txBody>
          <a:bodyPr/>
          <a:lstStyle/>
          <a:p>
            <a:fld id="{6B49BB3D-90E4-C946-BCF9-8FBC622A1A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8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age band at bottom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412" y="6513014"/>
            <a:ext cx="216000" cy="216000"/>
          </a:xfrm>
        </p:spPr>
        <p:txBody>
          <a:bodyPr/>
          <a:lstStyle/>
          <a:p>
            <a:fld id="{6B49BB3D-90E4-C946-BCF9-8FBC622A1A0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475525"/>
            <a:ext cx="9144000" cy="9133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E99A9"/>
              </a:solidFill>
            </a:endParaRPr>
          </a:p>
        </p:txBody>
      </p:sp>
      <p:pic>
        <p:nvPicPr>
          <p:cNvPr id="7" name="Picture 6" descr="RHUL_Master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43" y="5475006"/>
            <a:ext cx="1822362" cy="9144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425690"/>
            <a:ext cx="6546059" cy="9221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34412" y="592782"/>
            <a:ext cx="3904974" cy="43632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4"/>
          </p:nvPr>
        </p:nvSpPr>
        <p:spPr>
          <a:xfrm>
            <a:off x="4638112" y="592782"/>
            <a:ext cx="4025900" cy="4363950"/>
          </a:xfrm>
        </p:spPr>
        <p:txBody>
          <a:bodyPr/>
          <a:lstStyle>
            <a:lvl1pPr marL="285750" indent="-285750">
              <a:buSzPct val="120000"/>
              <a:buFont typeface="Wingdings" charset="2"/>
              <a:buChar char="§"/>
              <a:defRPr/>
            </a:lvl1pPr>
            <a:lvl2pPr marL="285750" indent="-285750">
              <a:buSzPct val="120000"/>
              <a:buFont typeface="Wingdings" charset="2"/>
              <a:buChar char="§"/>
              <a:defRPr/>
            </a:lvl2pPr>
            <a:lvl3pPr marL="173038" indent="-171450">
              <a:buSzPct val="120000"/>
              <a:buFont typeface="Wingdings" charset="2"/>
              <a:buChar char="§"/>
              <a:defRPr/>
            </a:lvl3pPr>
            <a:lvl4pPr marL="173038" indent="-171450">
              <a:buSzPct val="120000"/>
              <a:buFont typeface="Wingdings" charset="2"/>
              <a:buChar char="§"/>
              <a:defRPr/>
            </a:lvl4pPr>
            <a:lvl5pPr marL="173038" indent="-171450">
              <a:buSzPct val="120000"/>
              <a:buFont typeface="Wingdings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12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31215"/>
            <a:ext cx="9144000" cy="9133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E99A9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792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411" y="6513014"/>
            <a:ext cx="216000" cy="216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 anchorCtr="0"/>
          <a:lstStyle>
            <a:lvl1pPr algn="ctr">
              <a:defRPr sz="800" normalizeH="1">
                <a:solidFill>
                  <a:schemeClr val="bg1"/>
                </a:solidFill>
              </a:defRPr>
            </a:lvl1pPr>
          </a:lstStyle>
          <a:p>
            <a:fld id="{6B49BB3D-90E4-C946-BCF9-8FBC622A1A0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RHUL_Master_logo_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2" y="430696"/>
            <a:ext cx="18223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61" r:id="rId3"/>
    <p:sldLayoutId id="2147483662" r:id="rId4"/>
    <p:sldLayoutId id="2147483650" r:id="rId5"/>
    <p:sldLayoutId id="2147483653" r:id="rId6"/>
    <p:sldLayoutId id="2147483680" r:id="rId7"/>
    <p:sldLayoutId id="2147483685" r:id="rId8"/>
    <p:sldLayoutId id="2147483691" r:id="rId9"/>
    <p:sldLayoutId id="2147483654" r:id="rId10"/>
    <p:sldLayoutId id="2147483664" r:id="rId11"/>
    <p:sldLayoutId id="2147483693" r:id="rId12"/>
    <p:sldLayoutId id="2147483682" r:id="rId13"/>
    <p:sldLayoutId id="2147483687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12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588" indent="0" algn="l" defTabSz="457200" rtl="0" eaLnBrk="1" latinLnBrk="0" hangingPunct="1">
        <a:spcBef>
          <a:spcPts val="12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" indent="0" algn="l" defTabSz="457200" rtl="0" eaLnBrk="1" latinLnBrk="0" hangingPunct="1">
        <a:spcBef>
          <a:spcPts val="12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8" indent="0" algn="l" defTabSz="457200" rtl="0" eaLnBrk="1" latinLnBrk="0" hangingPunct="1">
        <a:spcBef>
          <a:spcPts val="12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453" y="2121626"/>
            <a:ext cx="9047746" cy="1307374"/>
          </a:xfrm>
        </p:spPr>
        <p:txBody>
          <a:bodyPr/>
          <a:lstStyle/>
          <a:p>
            <a:r>
              <a:rPr lang="en-GB" sz="3600" dirty="0">
                <a:effectLst/>
                <a:latin typeface="Corbel" panose="020B0503020204020204" pitchFamily="34" charset="0"/>
              </a:rPr>
              <a:t>On the precision loss in approximate homomorphic encryption </a:t>
            </a:r>
            <a:br>
              <a:rPr lang="en-GB" sz="3600" dirty="0">
                <a:effectLst/>
                <a:latin typeface="Corbel" panose="020B0503020204020204" pitchFamily="34" charset="0"/>
              </a:rPr>
            </a:br>
            <a:br>
              <a:rPr lang="en-GB" sz="1800" dirty="0">
                <a:effectLst/>
                <a:latin typeface="Corbel" panose="020B0503020204020204" pitchFamily="34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Selected Areas in Cryptography (SAC)</a:t>
            </a:r>
            <a:br>
              <a:rPr lang="en-GB" sz="18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en-GB" sz="18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Fredericton, New Brunswick	|  August 2023</a:t>
            </a:r>
            <a:endParaRPr lang="en-GB" sz="12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3047" y="4648179"/>
            <a:ext cx="6505446" cy="1158874"/>
          </a:xfrm>
        </p:spPr>
        <p:txBody>
          <a:bodyPr/>
          <a:lstStyle/>
          <a:p>
            <a:r>
              <a:rPr lang="en-US" sz="2400" dirty="0"/>
              <a:t>Anamaria Costache, Benjamin R. Curtis, Erin Hales, Sean Murphy, Tabitha Ogilvie, </a:t>
            </a:r>
            <a:r>
              <a:rPr lang="en-US" sz="2400" u="sng" dirty="0"/>
              <a:t>Rachel Player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73B977-0CD6-CEAE-38D2-D7EFC9603AFB}"/>
              </a:ext>
            </a:extLst>
          </p:cNvPr>
          <p:cNvGrpSpPr/>
          <p:nvPr/>
        </p:nvGrpSpPr>
        <p:grpSpPr>
          <a:xfrm>
            <a:off x="6498862" y="3265033"/>
            <a:ext cx="2645138" cy="1187753"/>
            <a:chOff x="6498862" y="3265033"/>
            <a:chExt cx="2645138" cy="1187753"/>
          </a:xfrm>
        </p:grpSpPr>
        <p:pic>
          <p:nvPicPr>
            <p:cNvPr id="3" name="Picture 2" descr="A yellow background with black text&#10;&#10;Description automatically generated">
              <a:extLst>
                <a:ext uri="{FF2B5EF4-FFF2-40B4-BE49-F238E27FC236}">
                  <a16:creationId xmlns:a16="http://schemas.microsoft.com/office/drawing/2014/main" id="{2B7430DE-7A9E-9CC1-23F7-7E53D389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6247" y="3265033"/>
              <a:ext cx="1187753" cy="11877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64FDE6-9947-AD75-C313-97542408A493}"/>
                </a:ext>
              </a:extLst>
            </p:cNvPr>
            <p:cNvSpPr/>
            <p:nvPr/>
          </p:nvSpPr>
          <p:spPr>
            <a:xfrm>
              <a:off x="6768493" y="3265033"/>
              <a:ext cx="1187753" cy="1187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blue and black logo&#10;&#10;Description automatically generated">
              <a:extLst>
                <a:ext uri="{FF2B5EF4-FFF2-40B4-BE49-F238E27FC236}">
                  <a16:creationId xmlns:a16="http://schemas.microsoft.com/office/drawing/2014/main" id="{5F0DA87C-5FF6-F376-5722-A1C0B39FB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8862" y="3340805"/>
              <a:ext cx="1727014" cy="1036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80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Bound on fresh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206D9-26F6-1DBE-6705-98BC2F543E72}"/>
              </a:ext>
            </a:extLst>
          </p:cNvPr>
          <p:cNvSpPr/>
          <p:nvPr/>
        </p:nvSpPr>
        <p:spPr>
          <a:xfrm>
            <a:off x="4303813" y="419203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Bound after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618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Bound on fresh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206D9-26F6-1DBE-6705-98BC2F543E72}"/>
              </a:ext>
            </a:extLst>
          </p:cNvPr>
          <p:cNvSpPr/>
          <p:nvPr/>
        </p:nvSpPr>
        <p:spPr>
          <a:xfrm>
            <a:off x="4303813" y="419203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Bound after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09140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BE7B2-27E0-50D7-071D-80FACCF6F58F}"/>
              </a:ext>
            </a:extLst>
          </p:cNvPr>
          <p:cNvGrpSpPr/>
          <p:nvPr/>
        </p:nvGrpSpPr>
        <p:grpSpPr>
          <a:xfrm>
            <a:off x="6839885" y="4471080"/>
            <a:ext cx="1837525" cy="2219858"/>
            <a:chOff x="6839885" y="4471080"/>
            <a:chExt cx="1837525" cy="22198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DFE46E-F9C1-D52A-B873-2864307820A8}"/>
                </a:ext>
              </a:extLst>
            </p:cNvPr>
            <p:cNvSpPr/>
            <p:nvPr/>
          </p:nvSpPr>
          <p:spPr>
            <a:xfrm>
              <a:off x="6839885" y="6043238"/>
              <a:ext cx="660400" cy="64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8772E5-B898-1966-A60B-ADAD77F67723}"/>
                </a:ext>
              </a:extLst>
            </p:cNvPr>
            <p:cNvSpPr/>
            <p:nvPr/>
          </p:nvSpPr>
          <p:spPr>
            <a:xfrm>
              <a:off x="8017010" y="6043238"/>
              <a:ext cx="660400" cy="64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FE0905-DC82-9FF0-5FF7-159E54CA6366}"/>
                </a:ext>
              </a:extLst>
            </p:cNvPr>
            <p:cNvSpPr/>
            <p:nvPr/>
          </p:nvSpPr>
          <p:spPr>
            <a:xfrm>
              <a:off x="7538218" y="4471080"/>
              <a:ext cx="660400" cy="64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C6038C-C027-A714-FC22-35DF4A227FB5}"/>
                </a:ext>
              </a:extLst>
            </p:cNvPr>
            <p:cNvGrpSpPr/>
            <p:nvPr/>
          </p:nvGrpSpPr>
          <p:grpSpPr>
            <a:xfrm>
              <a:off x="7186138" y="5118781"/>
              <a:ext cx="1099764" cy="956019"/>
              <a:chOff x="6569458" y="4269843"/>
              <a:chExt cx="1099764" cy="95601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242CF1-CACB-062A-EA8A-B3F97867D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133" y="4880405"/>
                <a:ext cx="316089" cy="31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C123396-E90B-7905-AF11-82DD16D73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9458" y="4880405"/>
                <a:ext cx="479120" cy="345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C944534-2FFB-2582-2BFF-0F194A320D1E}"/>
                  </a:ext>
                </a:extLst>
              </p:cNvPr>
              <p:cNvSpPr/>
              <p:nvPr/>
            </p:nvSpPr>
            <p:spPr>
              <a:xfrm>
                <a:off x="7010159" y="4587084"/>
                <a:ext cx="332295" cy="348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43E226E-EDC8-E762-7F53-8F1E994F7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8055" y="4269843"/>
                <a:ext cx="23683" cy="353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Bound on fresh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206D9-26F6-1DBE-6705-98BC2F543E72}"/>
              </a:ext>
            </a:extLst>
          </p:cNvPr>
          <p:cNvSpPr/>
          <p:nvPr/>
        </p:nvSpPr>
        <p:spPr>
          <a:xfrm>
            <a:off x="4303813" y="419203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Bound after multiplication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7C03C-B3FF-F553-3F1A-E62B1A9C1E6C}"/>
              </a:ext>
            </a:extLst>
          </p:cNvPr>
          <p:cNvSpPr/>
          <p:nvPr/>
        </p:nvSpPr>
        <p:spPr>
          <a:xfrm>
            <a:off x="861058" y="314335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Bound after addition</a:t>
            </a:r>
          </a:p>
        </p:txBody>
      </p:sp>
    </p:spTree>
    <p:extLst>
      <p:ext uri="{BB962C8B-B14F-4D97-AF65-F5344CB8AC3E}">
        <p14:creationId xmlns:p14="http://schemas.microsoft.com/office/powerpoint/2010/main" val="322712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Bound on fresh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206D9-26F6-1DBE-6705-98BC2F543E72}"/>
              </a:ext>
            </a:extLst>
          </p:cNvPr>
          <p:cNvSpPr/>
          <p:nvPr/>
        </p:nvSpPr>
        <p:spPr>
          <a:xfrm>
            <a:off x="4303813" y="419203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Bound after multiplication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7C03C-B3FF-F553-3F1A-E62B1A9C1E6C}"/>
              </a:ext>
            </a:extLst>
          </p:cNvPr>
          <p:cNvSpPr/>
          <p:nvPr/>
        </p:nvSpPr>
        <p:spPr>
          <a:xfrm>
            <a:off x="861058" y="314335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Bound after addition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1E5FC-6687-22AB-6803-6E375B1585C3}"/>
              </a:ext>
            </a:extLst>
          </p:cNvPr>
          <p:cNvSpPr/>
          <p:nvPr/>
        </p:nvSpPr>
        <p:spPr>
          <a:xfrm>
            <a:off x="6134482" y="1481924"/>
            <a:ext cx="2889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Bound on noise in output ciphertext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32A293-53EA-42CC-C725-9C737060581B}"/>
              </a:ext>
            </a:extLst>
          </p:cNvPr>
          <p:cNvSpPr/>
          <p:nvPr/>
        </p:nvSpPr>
        <p:spPr>
          <a:xfrm>
            <a:off x="6117875" y="2506447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Choose correct parameters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839C86-FAD3-F7BF-C729-16F428F21854}"/>
              </a:ext>
            </a:extLst>
          </p:cNvPr>
          <p:cNvCxnSpPr>
            <a:cxnSpLocks/>
          </p:cNvCxnSpPr>
          <p:nvPr/>
        </p:nvCxnSpPr>
        <p:spPr>
          <a:xfrm>
            <a:off x="7365582" y="2050876"/>
            <a:ext cx="0" cy="544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E6D9DFA-D60E-6F27-7DD7-50BED3375E4E}"/>
              </a:ext>
            </a:extLst>
          </p:cNvPr>
          <p:cNvGrpSpPr/>
          <p:nvPr/>
        </p:nvGrpSpPr>
        <p:grpSpPr>
          <a:xfrm>
            <a:off x="6839885" y="4471080"/>
            <a:ext cx="1837525" cy="2219858"/>
            <a:chOff x="6223205" y="3622142"/>
            <a:chExt cx="1837525" cy="22198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DFE46E-F9C1-D52A-B873-2864307820A8}"/>
                </a:ext>
              </a:extLst>
            </p:cNvPr>
            <p:cNvSpPr/>
            <p:nvPr/>
          </p:nvSpPr>
          <p:spPr>
            <a:xfrm>
              <a:off x="6223205" y="5194300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8772E5-B898-1966-A60B-ADAD77F67723}"/>
                </a:ext>
              </a:extLst>
            </p:cNvPr>
            <p:cNvSpPr/>
            <p:nvPr/>
          </p:nvSpPr>
          <p:spPr>
            <a:xfrm>
              <a:off x="7400330" y="5194300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FE0905-DC82-9FF0-5FF7-159E54CA6366}"/>
                </a:ext>
              </a:extLst>
            </p:cNvPr>
            <p:cNvSpPr/>
            <p:nvPr/>
          </p:nvSpPr>
          <p:spPr>
            <a:xfrm>
              <a:off x="6921538" y="3622142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C6038C-C027-A714-FC22-35DF4A227FB5}"/>
                </a:ext>
              </a:extLst>
            </p:cNvPr>
            <p:cNvGrpSpPr/>
            <p:nvPr/>
          </p:nvGrpSpPr>
          <p:grpSpPr>
            <a:xfrm>
              <a:off x="6569458" y="4269843"/>
              <a:ext cx="1099764" cy="956019"/>
              <a:chOff x="6569458" y="4269843"/>
              <a:chExt cx="1099764" cy="95601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242CF1-CACB-062A-EA8A-B3F97867D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133" y="4880405"/>
                <a:ext cx="316089" cy="31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C123396-E90B-7905-AF11-82DD16D73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9458" y="4880405"/>
                <a:ext cx="479120" cy="345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C944534-2FFB-2582-2BFF-0F194A320D1E}"/>
                  </a:ext>
                </a:extLst>
              </p:cNvPr>
              <p:cNvSpPr/>
              <p:nvPr/>
            </p:nvSpPr>
            <p:spPr>
              <a:xfrm>
                <a:off x="7010159" y="4587084"/>
                <a:ext cx="332295" cy="348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43E226E-EDC8-E762-7F53-8F1E994F7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8055" y="4269843"/>
                <a:ext cx="23683" cy="353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5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</p:spTree>
    <p:extLst>
      <p:ext uri="{BB962C8B-B14F-4D97-AF65-F5344CB8AC3E}">
        <p14:creationId xmlns:p14="http://schemas.microsoft.com/office/powerpoint/2010/main" val="259833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8550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3991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0154FE-D59A-5A97-C28A-FD0B6D01E854}"/>
              </a:ext>
            </a:extLst>
          </p:cNvPr>
          <p:cNvSpPr/>
          <p:nvPr/>
        </p:nvSpPr>
        <p:spPr>
          <a:xfrm>
            <a:off x="938760" y="317739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Variance after addition</a:t>
            </a:r>
          </a:p>
        </p:txBody>
      </p:sp>
    </p:spTree>
    <p:extLst>
      <p:ext uri="{BB962C8B-B14F-4D97-AF65-F5344CB8AC3E}">
        <p14:creationId xmlns:p14="http://schemas.microsoft.com/office/powerpoint/2010/main" val="168287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00920D-EBA5-BD3A-76B1-152895075B58}"/>
              </a:ext>
            </a:extLst>
          </p:cNvPr>
          <p:cNvGrpSpPr/>
          <p:nvPr/>
        </p:nvGrpSpPr>
        <p:grpSpPr>
          <a:xfrm>
            <a:off x="921119" y="4697406"/>
            <a:ext cx="2225636" cy="2014095"/>
            <a:chOff x="921119" y="4697406"/>
            <a:chExt cx="2225636" cy="201409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641E97-A174-4DC1-F5FD-8B5BB3EFB300}"/>
                </a:ext>
              </a:extLst>
            </p:cNvPr>
            <p:cNvSpPr/>
            <p:nvPr/>
          </p:nvSpPr>
          <p:spPr>
            <a:xfrm>
              <a:off x="921119" y="6063801"/>
              <a:ext cx="660400" cy="64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B6AA93-C67E-7649-5CA4-4BDD0BBA0867}"/>
                </a:ext>
              </a:extLst>
            </p:cNvPr>
            <p:cNvSpPr/>
            <p:nvPr/>
          </p:nvSpPr>
          <p:spPr>
            <a:xfrm>
              <a:off x="2259250" y="6063801"/>
              <a:ext cx="660400" cy="64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71870A-913A-751F-A582-ED9F7E498BF6}"/>
                </a:ext>
              </a:extLst>
            </p:cNvPr>
            <p:cNvSpPr/>
            <p:nvPr/>
          </p:nvSpPr>
          <p:spPr>
            <a:xfrm>
              <a:off x="1627326" y="4753385"/>
              <a:ext cx="660400" cy="6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A89A6F-D75D-F6EB-039F-EE393A212A8D}"/>
                </a:ext>
              </a:extLst>
            </p:cNvPr>
            <p:cNvGrpSpPr/>
            <p:nvPr/>
          </p:nvGrpSpPr>
          <p:grpSpPr>
            <a:xfrm>
              <a:off x="1537160" y="5368167"/>
              <a:ext cx="814143" cy="871028"/>
              <a:chOff x="4145087" y="4418125"/>
              <a:chExt cx="814143" cy="871028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00F64BB-D15E-FC4B-7994-618044AFC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309" y="4965742"/>
                <a:ext cx="243921" cy="228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8AD6C0-684C-6F7A-260D-31F8121A8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5087" y="4992792"/>
                <a:ext cx="240593" cy="296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B37A434-4FBA-4E14-0CCA-EB5E74C242B2}"/>
                  </a:ext>
                </a:extLst>
              </p:cNvPr>
              <p:cNvSpPr/>
              <p:nvPr/>
            </p:nvSpPr>
            <p:spPr>
              <a:xfrm>
                <a:off x="4396767" y="4768302"/>
                <a:ext cx="332295" cy="34891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FDBECD2-FFC4-FE09-ABAA-6BF135263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9231" y="4418125"/>
                <a:ext cx="23683" cy="353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81C1914-AFF0-68D3-8867-4340EF407DA6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287726" y="4697406"/>
              <a:ext cx="859029" cy="379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0154FE-D59A-5A97-C28A-FD0B6D01E854}"/>
              </a:ext>
            </a:extLst>
          </p:cNvPr>
          <p:cNvSpPr/>
          <p:nvPr/>
        </p:nvSpPr>
        <p:spPr>
          <a:xfrm>
            <a:off x="938760" y="317739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Variance after addition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DFD387-30E6-77B1-1D79-2BE3C54EF00A}"/>
              </a:ext>
            </a:extLst>
          </p:cNvPr>
          <p:cNvSpPr/>
          <p:nvPr/>
        </p:nvSpPr>
        <p:spPr>
          <a:xfrm>
            <a:off x="6092950" y="1395527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in output ciphertext</a:t>
            </a:r>
          </a:p>
        </p:txBody>
      </p:sp>
    </p:spTree>
    <p:extLst>
      <p:ext uri="{BB962C8B-B14F-4D97-AF65-F5344CB8AC3E}">
        <p14:creationId xmlns:p14="http://schemas.microsoft.com/office/powerpoint/2010/main" val="23046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</p:spPr>
        <p:txBody>
          <a:bodyPr anchor="ctr">
            <a:normAutofit/>
          </a:bodyPr>
          <a:lstStyle/>
          <a:p>
            <a:r>
              <a:rPr lang="en-GB" dirty="0"/>
              <a:t>Homomorphic encryption (HE)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411" y="6513014"/>
            <a:ext cx="216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B49BB3D-90E4-C946-BCF9-8FBC622A1A06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DEEDC51-C62C-90B1-73E9-8837BE43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503"/>
            <a:ext cx="8229600" cy="4135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517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0154FE-D59A-5A97-C28A-FD0B6D01E854}"/>
              </a:ext>
            </a:extLst>
          </p:cNvPr>
          <p:cNvSpPr/>
          <p:nvPr/>
        </p:nvSpPr>
        <p:spPr>
          <a:xfrm>
            <a:off x="938760" y="317739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Variance after addition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DFD387-30E6-77B1-1D79-2BE3C54EF00A}"/>
              </a:ext>
            </a:extLst>
          </p:cNvPr>
          <p:cNvSpPr/>
          <p:nvPr/>
        </p:nvSpPr>
        <p:spPr>
          <a:xfrm>
            <a:off x="6092950" y="1395527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in output ciphertext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DEA322-889E-4A38-1BF2-E29EEB5702FF}"/>
              </a:ext>
            </a:extLst>
          </p:cNvPr>
          <p:cNvSpPr/>
          <p:nvPr/>
        </p:nvSpPr>
        <p:spPr>
          <a:xfrm>
            <a:off x="6755089" y="1997153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Bound on noise in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output ciphertext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92AB8-599D-97EF-5580-DDBD7E42CC38}"/>
              </a:ext>
            </a:extLst>
          </p:cNvPr>
          <p:cNvCxnSpPr/>
          <p:nvPr/>
        </p:nvCxnSpPr>
        <p:spPr>
          <a:xfrm>
            <a:off x="7621160" y="1764859"/>
            <a:ext cx="0" cy="28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Variance of fresh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1A19F-BB42-36E8-9782-6338F1914854}"/>
              </a:ext>
            </a:extLst>
          </p:cNvPr>
          <p:cNvSpPr/>
          <p:nvPr/>
        </p:nvSpPr>
        <p:spPr>
          <a:xfrm>
            <a:off x="4338883" y="42490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after multiplication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0154FE-D59A-5A97-C28A-FD0B6D01E854}"/>
              </a:ext>
            </a:extLst>
          </p:cNvPr>
          <p:cNvSpPr/>
          <p:nvPr/>
        </p:nvSpPr>
        <p:spPr>
          <a:xfrm>
            <a:off x="938760" y="317739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Variance after addition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DFD387-30E6-77B1-1D79-2BE3C54EF00A}"/>
              </a:ext>
            </a:extLst>
          </p:cNvPr>
          <p:cNvSpPr/>
          <p:nvPr/>
        </p:nvSpPr>
        <p:spPr>
          <a:xfrm>
            <a:off x="6092950" y="1395527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Variance in output ciphertext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DEA322-889E-4A38-1BF2-E29EEB5702FF}"/>
              </a:ext>
            </a:extLst>
          </p:cNvPr>
          <p:cNvSpPr/>
          <p:nvPr/>
        </p:nvSpPr>
        <p:spPr>
          <a:xfrm>
            <a:off x="6755089" y="1997153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Bound on noise in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output ciphertext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10A67C-0C5A-B87C-ED3E-6EA3C095AAEC}"/>
              </a:ext>
            </a:extLst>
          </p:cNvPr>
          <p:cNvSpPr/>
          <p:nvPr/>
        </p:nvSpPr>
        <p:spPr>
          <a:xfrm>
            <a:off x="6704496" y="2801757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Choose correct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92AB8-599D-97EF-5580-DDBD7E42CC38}"/>
              </a:ext>
            </a:extLst>
          </p:cNvPr>
          <p:cNvCxnSpPr/>
          <p:nvPr/>
        </p:nvCxnSpPr>
        <p:spPr>
          <a:xfrm>
            <a:off x="7621160" y="1764859"/>
            <a:ext cx="0" cy="28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AF602A-8BA2-AFBD-603D-DEE177C258CD}"/>
              </a:ext>
            </a:extLst>
          </p:cNvPr>
          <p:cNvCxnSpPr/>
          <p:nvPr/>
        </p:nvCxnSpPr>
        <p:spPr>
          <a:xfrm>
            <a:off x="7626839" y="2609659"/>
            <a:ext cx="0" cy="28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EB5-5940-10B7-FFEB-647B8227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TFHE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58D7D-541B-68E1-B572-632A479AE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65BF5-D66C-D165-A625-65189848FA17}"/>
              </a:ext>
            </a:extLst>
          </p:cNvPr>
          <p:cNvSpPr/>
          <p:nvPr/>
        </p:nvSpPr>
        <p:spPr>
          <a:xfrm>
            <a:off x="542411" y="1614427"/>
            <a:ext cx="83843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TFHE is a HE scheme with an average-case noise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Noise is heuristically modelled as </a:t>
            </a:r>
            <a:r>
              <a:rPr lang="en-GB" sz="2400" dirty="0" err="1"/>
              <a:t>subgaussian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Heuristic was experimentally verified for gate bootstrapping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TFHE operation can be achieved by gate bootstrapping on a linear combination of ciphertexts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linearity, all noises can be modelled in this 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Can the same approach work for CKKS?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21353A"/>
              </a:solidFill>
              <a:latin typeface="CMSY1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7606-1CB8-33AC-0596-C5BB0B9E58C3}"/>
              </a:ext>
            </a:extLst>
          </p:cNvPr>
          <p:cNvSpPr/>
          <p:nvPr/>
        </p:nvSpPr>
        <p:spPr>
          <a:xfrm>
            <a:off x="985953" y="6467404"/>
            <a:ext cx="85600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I. </a:t>
            </a:r>
            <a:r>
              <a:rPr lang="en-GB" sz="1100" dirty="0" err="1"/>
              <a:t>Chillotti</a:t>
            </a:r>
            <a:r>
              <a:rPr lang="en-GB" sz="1100" dirty="0"/>
              <a:t>, N. Gama, M. Georgieva, M. </a:t>
            </a:r>
            <a:r>
              <a:rPr lang="en-GB" sz="1100" dirty="0" err="1"/>
              <a:t>Izabachène</a:t>
            </a:r>
            <a:r>
              <a:rPr lang="en-GB" sz="1100" dirty="0"/>
              <a:t>. TFHE: fast fully homomorphic encryption over the torus. J. of Cryptology, 2019. </a:t>
            </a:r>
          </a:p>
        </p:txBody>
      </p:sp>
    </p:spTree>
    <p:extLst>
      <p:ext uri="{BB962C8B-B14F-4D97-AF65-F5344CB8AC3E}">
        <p14:creationId xmlns:p14="http://schemas.microsoft.com/office/powerpoint/2010/main" val="193815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D4E-7A78-EDAE-35B4-872EC75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average-case approach for CKKS?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759D4-CE2D-3DD2-0B42-C3164C44F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F0F9-1007-F5C0-BFE5-E60E7873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CKKS mult noise is the product of two input noises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product of two Gaussians is not 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suggests an average-case approach may be tricky</a:t>
            </a:r>
          </a:p>
          <a:p>
            <a:endParaRPr lang="en-GB" dirty="0">
              <a:solidFill>
                <a:srgbClr val="21353A"/>
              </a:solidFill>
              <a:latin typeface="CMSS1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D4E-7A78-EDAE-35B4-872EC75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average-case approach for CKKS?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759D4-CE2D-3DD2-0B42-C3164C44F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F0F9-1007-F5C0-BFE5-E60E7873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CKKS mult noise is the product of two input noises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product of two Gaussians is not 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suggests an average-case approach may be tricky</a:t>
            </a:r>
          </a:p>
          <a:p>
            <a:endParaRPr lang="en-GB" dirty="0">
              <a:solidFill>
                <a:srgbClr val="21353A"/>
              </a:solidFill>
              <a:latin typeface="CMSS1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CBDC58-3359-13E6-459E-ED10CA1CF1B9}"/>
                  </a:ext>
                </a:extLst>
              </p:cNvPr>
              <p:cNvSpPr/>
              <p:nvPr/>
            </p:nvSpPr>
            <p:spPr>
              <a:xfrm>
                <a:off x="457200" y="3742406"/>
                <a:ext cx="8474200" cy="2250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sz="2800" u="sng" dirty="0"/>
                  <a:t>A Central Limit Approach</a:t>
                </a:r>
                <a:endParaRPr lang="en-GB" sz="2400" u="sng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mult</m:t>
                        </m:r>
                      </m:sub>
                    </m:sSub>
                  </m:oMath>
                </a14:m>
                <a:r>
                  <a:rPr lang="en-US" sz="2400" dirty="0"/>
                  <a:t> is a sum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terms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Suggests that Central Limit Theorem may be applicable!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CBDC58-3359-13E6-459E-ED10CA1C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42406"/>
                <a:ext cx="8474200" cy="2250424"/>
              </a:xfrm>
              <a:prstGeom prst="rect">
                <a:avLst/>
              </a:prstGeom>
              <a:blipFill>
                <a:blip r:embed="rId2"/>
                <a:stretch>
                  <a:fillRect l="-1647" b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>
            <a:extLst>
              <a:ext uri="{FF2B5EF4-FFF2-40B4-BE49-F238E27FC236}">
                <a16:creationId xmlns:a16="http://schemas.microsoft.com/office/drawing/2014/main" id="{A87C3B3E-969A-962C-70AC-F0673AB8325F}"/>
              </a:ext>
            </a:extLst>
          </p:cNvPr>
          <p:cNvSpPr/>
          <p:nvPr/>
        </p:nvSpPr>
        <p:spPr>
          <a:xfrm>
            <a:off x="212600" y="3940692"/>
            <a:ext cx="8718800" cy="2378180"/>
          </a:xfrm>
          <a:prstGeom prst="frame">
            <a:avLst>
              <a:gd name="adj1" fmla="val 517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C79-5C8F-32F8-F9BD-90EAC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80"/>
            <a:ext cx="6737684" cy="922130"/>
          </a:xfrm>
        </p:spPr>
        <p:txBody>
          <a:bodyPr/>
          <a:lstStyle/>
          <a:p>
            <a:r>
              <a:rPr lang="en-US" dirty="0"/>
              <a:t>CLT approach for CKKS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68871-E540-083A-373C-3D2C6B514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297D9-11F0-3FED-9A0C-8401C6C9E476}"/>
                  </a:ext>
                </a:extLst>
              </p:cNvPr>
              <p:cNvSpPr txBox="1"/>
              <p:nvPr/>
            </p:nvSpPr>
            <p:spPr>
              <a:xfrm>
                <a:off x="300625" y="1620405"/>
                <a:ext cx="8204547" cy="1112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297D9-11F0-3FED-9A0C-8401C6C9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5" y="1620405"/>
                <a:ext cx="8204547" cy="1112997"/>
              </a:xfrm>
              <a:prstGeom prst="rect">
                <a:avLst/>
              </a:prstGeom>
              <a:blipFill>
                <a:blip r:embed="rId2"/>
                <a:stretch>
                  <a:fillRect l="-927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77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C79-5C8F-32F8-F9BD-90EAC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80"/>
            <a:ext cx="6737684" cy="922130"/>
          </a:xfrm>
        </p:spPr>
        <p:txBody>
          <a:bodyPr/>
          <a:lstStyle/>
          <a:p>
            <a:r>
              <a:rPr lang="en-US" dirty="0"/>
              <a:t>CLT approach for CKKS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68871-E540-083A-373C-3D2C6B514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297D9-11F0-3FED-9A0C-8401C6C9E476}"/>
                  </a:ext>
                </a:extLst>
              </p:cNvPr>
              <p:cNvSpPr txBox="1"/>
              <p:nvPr/>
            </p:nvSpPr>
            <p:spPr>
              <a:xfrm>
                <a:off x="300625" y="1620405"/>
                <a:ext cx="8204547" cy="1112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297D9-11F0-3FED-9A0C-8401C6C9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5" y="1620405"/>
                <a:ext cx="8204547" cy="1112997"/>
              </a:xfrm>
              <a:prstGeom prst="rect">
                <a:avLst/>
              </a:prstGeom>
              <a:blipFill>
                <a:blip r:embed="rId2"/>
                <a:stretch>
                  <a:fillRect l="-927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/>
              <p:nvPr/>
            </p:nvSpPr>
            <p:spPr>
              <a:xfrm>
                <a:off x="1139209" y="2627233"/>
                <a:ext cx="6865582" cy="299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u="sng" dirty="0"/>
                  <a:t>Theorem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mean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S is an off-diagonal matrix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Moreover,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09" y="2627233"/>
                <a:ext cx="6865582" cy="2994731"/>
              </a:xfrm>
              <a:prstGeom prst="rect">
                <a:avLst/>
              </a:prstGeom>
              <a:blipFill>
                <a:blip r:embed="rId3"/>
                <a:stretch>
                  <a:fillRect l="-1292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>
            <a:extLst>
              <a:ext uri="{FF2B5EF4-FFF2-40B4-BE49-F238E27FC236}">
                <a16:creationId xmlns:a16="http://schemas.microsoft.com/office/drawing/2014/main" id="{4C51834D-A5DA-A867-5722-5BDA94A87A06}"/>
              </a:ext>
            </a:extLst>
          </p:cNvPr>
          <p:cNvSpPr/>
          <p:nvPr/>
        </p:nvSpPr>
        <p:spPr>
          <a:xfrm>
            <a:off x="922020" y="2836548"/>
            <a:ext cx="6994429" cy="3125841"/>
          </a:xfrm>
          <a:prstGeom prst="frame">
            <a:avLst>
              <a:gd name="adj1" fmla="val 33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9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C79-5C8F-32F8-F9BD-90EAC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80"/>
            <a:ext cx="6737684" cy="922130"/>
          </a:xfrm>
        </p:spPr>
        <p:txBody>
          <a:bodyPr/>
          <a:lstStyle/>
          <a:p>
            <a:r>
              <a:rPr lang="en-US" dirty="0"/>
              <a:t>CLT approach for CKKS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68871-E540-083A-373C-3D2C6B514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/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u="sng" dirty="0"/>
                  <a:t>Theorem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mean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S is an off-diagonal matrix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Moreover,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blipFill>
                <a:blip r:embed="rId2"/>
                <a:stretch>
                  <a:fillRect l="-1479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84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C79-5C8F-32F8-F9BD-90EAC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80"/>
            <a:ext cx="6737684" cy="922130"/>
          </a:xfrm>
        </p:spPr>
        <p:txBody>
          <a:bodyPr/>
          <a:lstStyle/>
          <a:p>
            <a:r>
              <a:rPr lang="en-US" dirty="0"/>
              <a:t>CLT approach for CKKS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68871-E540-083A-373C-3D2C6B514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/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u="sng" dirty="0"/>
                  <a:t>Theorem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mean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S is an off-diagonal matrix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Moreover,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blipFill>
                <a:blip r:embed="rId2"/>
                <a:stretch>
                  <a:fillRect l="-1479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C2E0-8AB6-BF57-F4F1-AE860F599EB9}"/>
              </a:ext>
            </a:extLst>
          </p:cNvPr>
          <p:cNvGrpSpPr/>
          <p:nvPr/>
        </p:nvGrpSpPr>
        <p:grpSpPr>
          <a:xfrm>
            <a:off x="1205215" y="4501658"/>
            <a:ext cx="6961755" cy="713534"/>
            <a:chOff x="419867" y="4660051"/>
            <a:chExt cx="6961755" cy="71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F03168F-50F1-4B7C-B3D8-C472225106BD}"/>
                    </a:ext>
                  </a:extLst>
                </p:cNvPr>
                <p:cNvSpPr txBox="1"/>
                <p:nvPr/>
              </p:nvSpPr>
              <p:spPr>
                <a:xfrm>
                  <a:off x="542411" y="4795151"/>
                  <a:ext cx="68392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Heuristic</a:t>
                  </a:r>
                  <a:r>
                    <a:rPr lang="en-US" sz="2400" dirty="0"/>
                    <a:t>: We can approximate </a:t>
                  </a:r>
                  <a14:m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F03168F-50F1-4B7C-B3D8-C47222510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11" y="4795151"/>
                  <a:ext cx="683921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48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AF9C98C8-E249-69CD-42A7-767F522F8A72}"/>
                </a:ext>
              </a:extLst>
            </p:cNvPr>
            <p:cNvSpPr/>
            <p:nvPr/>
          </p:nvSpPr>
          <p:spPr>
            <a:xfrm>
              <a:off x="419867" y="4660051"/>
              <a:ext cx="6961755" cy="713534"/>
            </a:xfrm>
            <a:prstGeom prst="frame">
              <a:avLst>
                <a:gd name="adj1" fmla="val 12198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5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C79-5C8F-32F8-F9BD-90EACBC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80"/>
            <a:ext cx="6737684" cy="922130"/>
          </a:xfrm>
        </p:spPr>
        <p:txBody>
          <a:bodyPr/>
          <a:lstStyle/>
          <a:p>
            <a:r>
              <a:rPr lang="en-US" dirty="0"/>
              <a:t>CLT approach for CKKS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68871-E540-083A-373C-3D2C6B514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29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/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u="sng" dirty="0"/>
                  <a:t>Theorem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mean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	S is an off-diagonal matrix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Moreover,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3D85D-014C-9A26-97AB-CD355A4A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1" y="1291787"/>
                <a:ext cx="6865582" cy="2994731"/>
              </a:xfrm>
              <a:prstGeom prst="rect">
                <a:avLst/>
              </a:prstGeom>
              <a:blipFill>
                <a:blip r:embed="rId2"/>
                <a:stretch>
                  <a:fillRect l="-1479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C2E0-8AB6-BF57-F4F1-AE860F599EB9}"/>
              </a:ext>
            </a:extLst>
          </p:cNvPr>
          <p:cNvGrpSpPr/>
          <p:nvPr/>
        </p:nvGrpSpPr>
        <p:grpSpPr>
          <a:xfrm>
            <a:off x="1205215" y="4501658"/>
            <a:ext cx="6961755" cy="713534"/>
            <a:chOff x="419867" y="4660051"/>
            <a:chExt cx="6961755" cy="71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F03168F-50F1-4B7C-B3D8-C472225106BD}"/>
                    </a:ext>
                  </a:extLst>
                </p:cNvPr>
                <p:cNvSpPr txBox="1"/>
                <p:nvPr/>
              </p:nvSpPr>
              <p:spPr>
                <a:xfrm>
                  <a:off x="542411" y="4795151"/>
                  <a:ext cx="68392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Heuristic</a:t>
                  </a:r>
                  <a:r>
                    <a:rPr lang="en-US" sz="2400" dirty="0"/>
                    <a:t>: We can approximate </a:t>
                  </a:r>
                  <a14:m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F03168F-50F1-4B7C-B3D8-C47222510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11" y="4795151"/>
                  <a:ext cx="683921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48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AF9C98C8-E249-69CD-42A7-767F522F8A72}"/>
                </a:ext>
              </a:extLst>
            </p:cNvPr>
            <p:cNvSpPr/>
            <p:nvPr/>
          </p:nvSpPr>
          <p:spPr>
            <a:xfrm>
              <a:off x="419867" y="4660051"/>
              <a:ext cx="6961755" cy="713534"/>
            </a:xfrm>
            <a:prstGeom prst="frame">
              <a:avLst>
                <a:gd name="adj1" fmla="val 12198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534A9-CBBC-6F2C-55FD-400330818212}"/>
              </a:ext>
            </a:extLst>
          </p:cNvPr>
          <p:cNvGrpSpPr/>
          <p:nvPr/>
        </p:nvGrpSpPr>
        <p:grpSpPr>
          <a:xfrm>
            <a:off x="2423787" y="5573819"/>
            <a:ext cx="6344434" cy="713534"/>
            <a:chOff x="457200" y="5461037"/>
            <a:chExt cx="6344434" cy="71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BE1389-50A4-F8B7-CAE0-45B99B81D7A2}"/>
                    </a:ext>
                  </a:extLst>
                </p:cNvPr>
                <p:cNvSpPr txBox="1"/>
                <p:nvPr/>
              </p:nvSpPr>
              <p:spPr>
                <a:xfrm>
                  <a:off x="542412" y="5572821"/>
                  <a:ext cx="62592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Assumption</a:t>
                  </a:r>
                  <a:r>
                    <a:rPr lang="en-US" sz="2400" dirty="0"/>
                    <a:t>: S is negligible, so </a:t>
                  </a:r>
                  <a14:m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BE1389-50A4-F8B7-CAE0-45B99B81D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12" y="5572821"/>
                  <a:ext cx="625922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17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7E89C23-5229-E41A-6758-72AA0EB8DFB0}"/>
                </a:ext>
              </a:extLst>
            </p:cNvPr>
            <p:cNvSpPr/>
            <p:nvPr/>
          </p:nvSpPr>
          <p:spPr>
            <a:xfrm>
              <a:off x="457200" y="5461037"/>
              <a:ext cx="6344433" cy="713534"/>
            </a:xfrm>
            <a:prstGeom prst="frame">
              <a:avLst>
                <a:gd name="adj1" fmla="val 12198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5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</p:spPr>
        <p:txBody>
          <a:bodyPr anchor="ctr">
            <a:normAutofit/>
          </a:bodyPr>
          <a:lstStyle/>
          <a:p>
            <a:r>
              <a:rPr lang="en-GB" dirty="0"/>
              <a:t>Homomorphic encryption (HE)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411" y="6513014"/>
            <a:ext cx="216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B49BB3D-90E4-C946-BCF9-8FBC622A1A06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DEEDC51-C62C-90B1-73E9-8837BE43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503"/>
            <a:ext cx="8229600" cy="41353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06C475-EBC7-C163-16F7-4A82E6AAB2A0}"/>
              </a:ext>
            </a:extLst>
          </p:cNvPr>
          <p:cNvSpPr txBox="1"/>
          <p:nvPr/>
        </p:nvSpPr>
        <p:spPr>
          <a:xfrm>
            <a:off x="3632548" y="4947781"/>
            <a:ext cx="505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Somewhat homomorphic encryption: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is a polynomial of at most some fixed degree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F15328C-075C-F142-AD52-0C3740822159}"/>
              </a:ext>
            </a:extLst>
          </p:cNvPr>
          <p:cNvSpPr/>
          <p:nvPr/>
        </p:nvSpPr>
        <p:spPr>
          <a:xfrm>
            <a:off x="3457184" y="4747364"/>
            <a:ext cx="5386191" cy="1853852"/>
          </a:xfrm>
          <a:prstGeom prst="frame">
            <a:avLst>
              <a:gd name="adj1" fmla="val 517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1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Textbook CKKS, HEAAN v1.0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242F78-3153-49BD-0ADF-F20C6ED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9460"/>
            <a:ext cx="7772400" cy="47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8966-6668-62D6-095E-97AC59448174}"/>
              </a:ext>
            </a:extLst>
          </p:cNvPr>
          <p:cNvSpPr txBox="1"/>
          <p:nvPr/>
        </p:nvSpPr>
        <p:spPr>
          <a:xfrm>
            <a:off x="914400" y="6226004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HEAAN v1.0.</a:t>
            </a:r>
          </a:p>
        </p:txBody>
      </p:sp>
    </p:spTree>
    <p:extLst>
      <p:ext uri="{BB962C8B-B14F-4D97-AF65-F5344CB8AC3E}">
        <p14:creationId xmlns:p14="http://schemas.microsoft.com/office/powerpoint/2010/main" val="309160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Textbook CKKS, HEAAN v1.0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242F78-3153-49BD-0ADF-F20C6ED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2" y="1369460"/>
            <a:ext cx="7772400" cy="47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8966-6668-62D6-095E-97AC59448174}"/>
              </a:ext>
            </a:extLst>
          </p:cNvPr>
          <p:cNvSpPr txBox="1"/>
          <p:nvPr/>
        </p:nvSpPr>
        <p:spPr>
          <a:xfrm>
            <a:off x="914400" y="6226004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HEAAN v1.0.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F792A8B-EA50-E414-6F1B-62FFD9DA3D86}"/>
              </a:ext>
            </a:extLst>
          </p:cNvPr>
          <p:cNvSpPr/>
          <p:nvPr/>
        </p:nvSpPr>
        <p:spPr>
          <a:xfrm>
            <a:off x="3537688" y="1979110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38162E2-DD65-6C8E-C419-19DD4FA73687}"/>
              </a:ext>
            </a:extLst>
          </p:cNvPr>
          <p:cNvSpPr/>
          <p:nvPr/>
        </p:nvSpPr>
        <p:spPr>
          <a:xfrm>
            <a:off x="4572000" y="1979110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2F92B2A-9FFB-6C7B-9453-68B44FEB9A47}"/>
              </a:ext>
            </a:extLst>
          </p:cNvPr>
          <p:cNvSpPr/>
          <p:nvPr/>
        </p:nvSpPr>
        <p:spPr>
          <a:xfrm>
            <a:off x="6903670" y="1979109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E19B9F5-D32C-54F4-902D-88A34297497C}"/>
              </a:ext>
            </a:extLst>
          </p:cNvPr>
          <p:cNvSpPr/>
          <p:nvPr/>
        </p:nvSpPr>
        <p:spPr>
          <a:xfrm>
            <a:off x="3568087" y="3008382"/>
            <a:ext cx="776613" cy="937317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2494822-DB4E-2D35-520A-24B302C543E6}"/>
              </a:ext>
            </a:extLst>
          </p:cNvPr>
          <p:cNvSpPr/>
          <p:nvPr/>
        </p:nvSpPr>
        <p:spPr>
          <a:xfrm>
            <a:off x="4571999" y="3008382"/>
            <a:ext cx="776613" cy="937317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2C7B5AD-4900-8F5F-D221-60A4829F3B9B}"/>
              </a:ext>
            </a:extLst>
          </p:cNvPr>
          <p:cNvSpPr/>
          <p:nvPr/>
        </p:nvSpPr>
        <p:spPr>
          <a:xfrm>
            <a:off x="6903669" y="3043151"/>
            <a:ext cx="776613" cy="902548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29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Textbook CKKS, HEAAN v1.0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242F78-3153-49BD-0ADF-F20C6ED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2" y="1369460"/>
            <a:ext cx="7772400" cy="47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8966-6668-62D6-095E-97AC59448174}"/>
              </a:ext>
            </a:extLst>
          </p:cNvPr>
          <p:cNvSpPr txBox="1"/>
          <p:nvPr/>
        </p:nvSpPr>
        <p:spPr>
          <a:xfrm>
            <a:off x="914400" y="6226004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HEAAN v1.0.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F792A8B-EA50-E414-6F1B-62FFD9DA3D86}"/>
              </a:ext>
            </a:extLst>
          </p:cNvPr>
          <p:cNvSpPr/>
          <p:nvPr/>
        </p:nvSpPr>
        <p:spPr>
          <a:xfrm>
            <a:off x="3537688" y="1979110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38162E2-DD65-6C8E-C419-19DD4FA73687}"/>
              </a:ext>
            </a:extLst>
          </p:cNvPr>
          <p:cNvSpPr/>
          <p:nvPr/>
        </p:nvSpPr>
        <p:spPr>
          <a:xfrm>
            <a:off x="4572000" y="1979110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2F92B2A-9FFB-6C7B-9453-68B44FEB9A47}"/>
              </a:ext>
            </a:extLst>
          </p:cNvPr>
          <p:cNvSpPr/>
          <p:nvPr/>
        </p:nvSpPr>
        <p:spPr>
          <a:xfrm>
            <a:off x="6903670" y="1979109"/>
            <a:ext cx="776613" cy="839245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E19B9F5-D32C-54F4-902D-88A34297497C}"/>
              </a:ext>
            </a:extLst>
          </p:cNvPr>
          <p:cNvSpPr/>
          <p:nvPr/>
        </p:nvSpPr>
        <p:spPr>
          <a:xfrm>
            <a:off x="3568087" y="3008382"/>
            <a:ext cx="776613" cy="937317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2494822-DB4E-2D35-520A-24B302C543E6}"/>
              </a:ext>
            </a:extLst>
          </p:cNvPr>
          <p:cNvSpPr/>
          <p:nvPr/>
        </p:nvSpPr>
        <p:spPr>
          <a:xfrm>
            <a:off x="4571999" y="3008382"/>
            <a:ext cx="776613" cy="937317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2C7B5AD-4900-8F5F-D221-60A4829F3B9B}"/>
              </a:ext>
            </a:extLst>
          </p:cNvPr>
          <p:cNvSpPr/>
          <p:nvPr/>
        </p:nvSpPr>
        <p:spPr>
          <a:xfrm>
            <a:off x="6903669" y="3043151"/>
            <a:ext cx="776613" cy="902548"/>
          </a:xfrm>
          <a:prstGeom prst="frame">
            <a:avLst>
              <a:gd name="adj1" fmla="val 7123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5CE86-78D9-FCEC-4DBA-C21C55C50950}"/>
              </a:ext>
            </a:extLst>
          </p:cNvPr>
          <p:cNvSpPr/>
          <p:nvPr/>
        </p:nvSpPr>
        <p:spPr>
          <a:xfrm>
            <a:off x="175364" y="4262373"/>
            <a:ext cx="8330751" cy="6638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CLT approach can more closely model noise growth than prior worst-case approach</a:t>
            </a:r>
          </a:p>
        </p:txBody>
      </p:sp>
    </p:spTree>
    <p:extLst>
      <p:ext uri="{BB962C8B-B14F-4D97-AF65-F5344CB8AC3E}">
        <p14:creationId xmlns:p14="http://schemas.microsoft.com/office/powerpoint/2010/main" val="410258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Textbook CKKS, HEAAN v1.0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242F78-3153-49BD-0ADF-F20C6ED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3" y="1515193"/>
            <a:ext cx="7772400" cy="47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8966-6668-62D6-095E-97AC59448174}"/>
              </a:ext>
            </a:extLst>
          </p:cNvPr>
          <p:cNvSpPr txBox="1"/>
          <p:nvPr/>
        </p:nvSpPr>
        <p:spPr>
          <a:xfrm>
            <a:off x="914400" y="6226004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HEAAN v1.0.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B98416D-4D21-9402-B7AD-738FA45420AB}"/>
              </a:ext>
            </a:extLst>
          </p:cNvPr>
          <p:cNvSpPr/>
          <p:nvPr/>
        </p:nvSpPr>
        <p:spPr>
          <a:xfrm>
            <a:off x="3519814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4BECAC7-E745-1C2E-E46D-376C06ED69FB}"/>
              </a:ext>
            </a:extLst>
          </p:cNvPr>
          <p:cNvSpPr/>
          <p:nvPr/>
        </p:nvSpPr>
        <p:spPr>
          <a:xfrm>
            <a:off x="4448828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3E5024C2-DB57-503A-D622-DCD04DF0B8F0}"/>
              </a:ext>
            </a:extLst>
          </p:cNvPr>
          <p:cNvSpPr/>
          <p:nvPr/>
        </p:nvSpPr>
        <p:spPr>
          <a:xfrm>
            <a:off x="7608519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C11CFC0-C638-92F7-8892-10B0148FA8CD}"/>
              </a:ext>
            </a:extLst>
          </p:cNvPr>
          <p:cNvSpPr/>
          <p:nvPr/>
        </p:nvSpPr>
        <p:spPr>
          <a:xfrm>
            <a:off x="3519814" y="5361708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C03A0A4-9809-12DC-4F3A-97FFC7DC96F1}"/>
              </a:ext>
            </a:extLst>
          </p:cNvPr>
          <p:cNvSpPr/>
          <p:nvPr/>
        </p:nvSpPr>
        <p:spPr>
          <a:xfrm>
            <a:off x="4434214" y="5361708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E7E3C82-B279-41D4-004B-33D700B46E53}"/>
              </a:ext>
            </a:extLst>
          </p:cNvPr>
          <p:cNvSpPr/>
          <p:nvPr/>
        </p:nvSpPr>
        <p:spPr>
          <a:xfrm>
            <a:off x="7590772" y="5367971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CA79A500-E8EB-FDD8-BA69-04150654BE03}"/>
              </a:ext>
            </a:extLst>
          </p:cNvPr>
          <p:cNvSpPr/>
          <p:nvPr/>
        </p:nvSpPr>
        <p:spPr>
          <a:xfrm>
            <a:off x="3532340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B2C3731-C0B6-03C3-3A26-4C01D977935C}"/>
              </a:ext>
            </a:extLst>
          </p:cNvPr>
          <p:cNvSpPr/>
          <p:nvPr/>
        </p:nvSpPr>
        <p:spPr>
          <a:xfrm>
            <a:off x="4498932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81848EB6-7281-E80C-46D1-B55C44D4F9D0}"/>
              </a:ext>
            </a:extLst>
          </p:cNvPr>
          <p:cNvSpPr/>
          <p:nvPr/>
        </p:nvSpPr>
        <p:spPr>
          <a:xfrm>
            <a:off x="7608519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Textbook CKKS, HEAAN v1.0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E242F78-3153-49BD-0ADF-F20C6EDC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3" y="1515193"/>
            <a:ext cx="7772400" cy="471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E8966-6668-62D6-095E-97AC59448174}"/>
              </a:ext>
            </a:extLst>
          </p:cNvPr>
          <p:cNvSpPr txBox="1"/>
          <p:nvPr/>
        </p:nvSpPr>
        <p:spPr>
          <a:xfrm>
            <a:off x="914400" y="6226004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HEAAN v1.0.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B98416D-4D21-9402-B7AD-738FA45420AB}"/>
              </a:ext>
            </a:extLst>
          </p:cNvPr>
          <p:cNvSpPr/>
          <p:nvPr/>
        </p:nvSpPr>
        <p:spPr>
          <a:xfrm>
            <a:off x="3519814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4BECAC7-E745-1C2E-E46D-376C06ED69FB}"/>
              </a:ext>
            </a:extLst>
          </p:cNvPr>
          <p:cNvSpPr/>
          <p:nvPr/>
        </p:nvSpPr>
        <p:spPr>
          <a:xfrm>
            <a:off x="4448828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3E5024C2-DB57-503A-D622-DCD04DF0B8F0}"/>
              </a:ext>
            </a:extLst>
          </p:cNvPr>
          <p:cNvSpPr/>
          <p:nvPr/>
        </p:nvSpPr>
        <p:spPr>
          <a:xfrm>
            <a:off x="7608519" y="4321479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C11CFC0-C638-92F7-8892-10B0148FA8CD}"/>
              </a:ext>
            </a:extLst>
          </p:cNvPr>
          <p:cNvSpPr/>
          <p:nvPr/>
        </p:nvSpPr>
        <p:spPr>
          <a:xfrm>
            <a:off x="3519814" y="5361708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C03A0A4-9809-12DC-4F3A-97FFC7DC96F1}"/>
              </a:ext>
            </a:extLst>
          </p:cNvPr>
          <p:cNvSpPr/>
          <p:nvPr/>
        </p:nvSpPr>
        <p:spPr>
          <a:xfrm>
            <a:off x="4434214" y="5361708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E7E3C82-B279-41D4-004B-33D700B46E53}"/>
              </a:ext>
            </a:extLst>
          </p:cNvPr>
          <p:cNvSpPr/>
          <p:nvPr/>
        </p:nvSpPr>
        <p:spPr>
          <a:xfrm>
            <a:off x="7590772" y="5367971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CA79A500-E8EB-FDD8-BA69-04150654BE03}"/>
              </a:ext>
            </a:extLst>
          </p:cNvPr>
          <p:cNvSpPr/>
          <p:nvPr/>
        </p:nvSpPr>
        <p:spPr>
          <a:xfrm>
            <a:off x="3532340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B2C3731-C0B6-03C3-3A26-4C01D977935C}"/>
              </a:ext>
            </a:extLst>
          </p:cNvPr>
          <p:cNvSpPr/>
          <p:nvPr/>
        </p:nvSpPr>
        <p:spPr>
          <a:xfrm>
            <a:off x="4498932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81848EB6-7281-E80C-46D1-B55C44D4F9D0}"/>
              </a:ext>
            </a:extLst>
          </p:cNvPr>
          <p:cNvSpPr/>
          <p:nvPr/>
        </p:nvSpPr>
        <p:spPr>
          <a:xfrm>
            <a:off x="7608519" y="3200317"/>
            <a:ext cx="876822" cy="864296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62C56-DDA4-B48F-DA23-CE42DFDB20DF}"/>
              </a:ext>
            </a:extLst>
          </p:cNvPr>
          <p:cNvSpPr/>
          <p:nvPr/>
        </p:nvSpPr>
        <p:spPr>
          <a:xfrm>
            <a:off x="542411" y="2091847"/>
            <a:ext cx="5763142" cy="8516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CLT approach can underestimate observed noise</a:t>
            </a:r>
          </a:p>
        </p:txBody>
      </p:sp>
    </p:spTree>
    <p:extLst>
      <p:ext uri="{BB962C8B-B14F-4D97-AF65-F5344CB8AC3E}">
        <p14:creationId xmlns:p14="http://schemas.microsoft.com/office/powerpoint/2010/main" val="302060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RNS-CKKS, </a:t>
            </a:r>
            <a:r>
              <a:rPr lang="en-US" dirty="0" err="1"/>
              <a:t>FullRNS</a:t>
            </a:r>
            <a:r>
              <a:rPr lang="en-US" dirty="0"/>
              <a:t>-HEAAN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13BEDF0-11FF-D21D-C2FA-3446C49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1" y="1498730"/>
            <a:ext cx="8117164" cy="3219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ADF78-D2D6-09F0-38BE-7E53ABF8355F}"/>
              </a:ext>
            </a:extLst>
          </p:cNvPr>
          <p:cNvSpPr txBox="1"/>
          <p:nvPr/>
        </p:nvSpPr>
        <p:spPr>
          <a:xfrm>
            <a:off x="769086" y="4826367"/>
            <a:ext cx="78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</a:t>
            </a:r>
            <a:r>
              <a:rPr lang="en-US" dirty="0" err="1">
                <a:solidFill>
                  <a:schemeClr val="accent1"/>
                </a:solidFill>
              </a:rPr>
              <a:t>FullRNS</a:t>
            </a:r>
            <a:r>
              <a:rPr lang="en-US" dirty="0">
                <a:solidFill>
                  <a:schemeClr val="accent1"/>
                </a:solidFill>
              </a:rPr>
              <a:t>-HEAAN.</a:t>
            </a:r>
          </a:p>
        </p:txBody>
      </p:sp>
    </p:spTree>
    <p:extLst>
      <p:ext uri="{BB962C8B-B14F-4D97-AF65-F5344CB8AC3E}">
        <p14:creationId xmlns:p14="http://schemas.microsoft.com/office/powerpoint/2010/main" val="521437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RNS-CKKS, </a:t>
            </a:r>
            <a:r>
              <a:rPr lang="en-US" dirty="0" err="1"/>
              <a:t>FullRNS</a:t>
            </a:r>
            <a:r>
              <a:rPr lang="en-US" dirty="0"/>
              <a:t>-HEAAN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13BEDF0-11FF-D21D-C2FA-3446C49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1" y="1498730"/>
            <a:ext cx="8117164" cy="3219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ADF78-D2D6-09F0-38BE-7E53ABF8355F}"/>
              </a:ext>
            </a:extLst>
          </p:cNvPr>
          <p:cNvSpPr txBox="1"/>
          <p:nvPr/>
        </p:nvSpPr>
        <p:spPr>
          <a:xfrm>
            <a:off x="769086" y="4826367"/>
            <a:ext cx="78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</a:t>
            </a:r>
            <a:r>
              <a:rPr lang="en-US" dirty="0" err="1">
                <a:solidFill>
                  <a:schemeClr val="accent1"/>
                </a:solidFill>
              </a:rPr>
              <a:t>FullRNS</a:t>
            </a:r>
            <a:r>
              <a:rPr lang="en-US" dirty="0">
                <a:solidFill>
                  <a:schemeClr val="accent1"/>
                </a:solidFill>
              </a:rPr>
              <a:t>-HEAAN.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7B971FE-1713-2E5D-D3D6-ACC448A7A535}"/>
              </a:ext>
            </a:extLst>
          </p:cNvPr>
          <p:cNvSpPr/>
          <p:nvPr/>
        </p:nvSpPr>
        <p:spPr>
          <a:xfrm>
            <a:off x="4572000" y="3522006"/>
            <a:ext cx="876822" cy="1191160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BB88A-0C39-3DA7-07C6-6DC47748728E}"/>
              </a:ext>
            </a:extLst>
          </p:cNvPr>
          <p:cNvSpPr/>
          <p:nvPr/>
        </p:nvSpPr>
        <p:spPr>
          <a:xfrm>
            <a:off x="5536504" y="3522006"/>
            <a:ext cx="876822" cy="1191159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8C65D64-6FC1-3B35-E1D3-ED9659D6E280}"/>
              </a:ext>
            </a:extLst>
          </p:cNvPr>
          <p:cNvSpPr/>
          <p:nvPr/>
        </p:nvSpPr>
        <p:spPr>
          <a:xfrm>
            <a:off x="8023835" y="3522005"/>
            <a:ext cx="876822" cy="1191159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09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RNS-CKKS, </a:t>
            </a:r>
            <a:r>
              <a:rPr lang="en-US" dirty="0" err="1"/>
              <a:t>FullRNS</a:t>
            </a:r>
            <a:r>
              <a:rPr lang="en-US" dirty="0"/>
              <a:t>-HEAAN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13BEDF0-11FF-D21D-C2FA-3446C49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1" y="1498730"/>
            <a:ext cx="8117164" cy="3219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ADF78-D2D6-09F0-38BE-7E53ABF8355F}"/>
              </a:ext>
            </a:extLst>
          </p:cNvPr>
          <p:cNvSpPr txBox="1"/>
          <p:nvPr/>
        </p:nvSpPr>
        <p:spPr>
          <a:xfrm>
            <a:off x="769086" y="4826367"/>
            <a:ext cx="78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</a:t>
            </a:r>
            <a:r>
              <a:rPr lang="en-US" dirty="0" err="1">
                <a:solidFill>
                  <a:schemeClr val="accent1"/>
                </a:solidFill>
              </a:rPr>
              <a:t>FullRNS</a:t>
            </a:r>
            <a:r>
              <a:rPr lang="en-US" dirty="0">
                <a:solidFill>
                  <a:schemeClr val="accent1"/>
                </a:solidFill>
              </a:rPr>
              <a:t>-HEAAN.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7097D-5CE9-728A-0894-487787E0C941}"/>
              </a:ext>
            </a:extLst>
          </p:cNvPr>
          <p:cNvSpPr/>
          <p:nvPr/>
        </p:nvSpPr>
        <p:spPr>
          <a:xfrm>
            <a:off x="769086" y="2392472"/>
            <a:ext cx="5763142" cy="8516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Again, CLT approach can underestimate observed noise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7B971FE-1713-2E5D-D3D6-ACC448A7A535}"/>
              </a:ext>
            </a:extLst>
          </p:cNvPr>
          <p:cNvSpPr/>
          <p:nvPr/>
        </p:nvSpPr>
        <p:spPr>
          <a:xfrm>
            <a:off x="4572000" y="3522006"/>
            <a:ext cx="876822" cy="1191160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BB88A-0C39-3DA7-07C6-6DC47748728E}"/>
              </a:ext>
            </a:extLst>
          </p:cNvPr>
          <p:cNvSpPr/>
          <p:nvPr/>
        </p:nvSpPr>
        <p:spPr>
          <a:xfrm>
            <a:off x="5536504" y="3522006"/>
            <a:ext cx="876822" cy="1191159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8C65D64-6FC1-3B35-E1D3-ED9659D6E280}"/>
              </a:ext>
            </a:extLst>
          </p:cNvPr>
          <p:cNvSpPr/>
          <p:nvPr/>
        </p:nvSpPr>
        <p:spPr>
          <a:xfrm>
            <a:off x="8023835" y="3522005"/>
            <a:ext cx="876822" cy="1191159"/>
          </a:xfrm>
          <a:prstGeom prst="frame">
            <a:avLst>
              <a:gd name="adj1" fmla="val 661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3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RNS-CKKS, </a:t>
            </a:r>
            <a:r>
              <a:rPr lang="en-US" dirty="0" err="1"/>
              <a:t>FullRNS</a:t>
            </a:r>
            <a:r>
              <a:rPr lang="en-US" dirty="0"/>
              <a:t>-HEAAN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13BEDF0-11FF-D21D-C2FA-3446C49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1" y="1477748"/>
            <a:ext cx="8114771" cy="321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ADF78-D2D6-09F0-38BE-7E53ABF8355F}"/>
              </a:ext>
            </a:extLst>
          </p:cNvPr>
          <p:cNvSpPr txBox="1"/>
          <p:nvPr/>
        </p:nvSpPr>
        <p:spPr>
          <a:xfrm>
            <a:off x="769086" y="4826367"/>
            <a:ext cx="78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</a:t>
            </a:r>
            <a:r>
              <a:rPr lang="en-US" dirty="0" err="1">
                <a:solidFill>
                  <a:schemeClr val="accent1"/>
                </a:solidFill>
              </a:rPr>
              <a:t>FullRNS</a:t>
            </a:r>
            <a:r>
              <a:rPr lang="en-US" dirty="0">
                <a:solidFill>
                  <a:schemeClr val="accent1"/>
                </a:solidFill>
              </a:rPr>
              <a:t>-HEAAN.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9F0F325-85C3-7D88-E617-B00F7C79EB3A}"/>
              </a:ext>
            </a:extLst>
          </p:cNvPr>
          <p:cNvSpPr/>
          <p:nvPr/>
        </p:nvSpPr>
        <p:spPr>
          <a:xfrm>
            <a:off x="5538354" y="3574151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C6D778D-2D0A-5D26-892E-99F5E6917EC9}"/>
              </a:ext>
            </a:extLst>
          </p:cNvPr>
          <p:cNvSpPr/>
          <p:nvPr/>
        </p:nvSpPr>
        <p:spPr>
          <a:xfrm>
            <a:off x="3384116" y="3858016"/>
            <a:ext cx="1027135" cy="601250"/>
          </a:xfrm>
          <a:prstGeom prst="frame">
            <a:avLst>
              <a:gd name="adj1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454230F-8F2D-C342-3520-311E39F000D1}"/>
              </a:ext>
            </a:extLst>
          </p:cNvPr>
          <p:cNvSpPr/>
          <p:nvPr/>
        </p:nvSpPr>
        <p:spPr>
          <a:xfrm>
            <a:off x="4421688" y="3823558"/>
            <a:ext cx="1027135" cy="648234"/>
          </a:xfrm>
          <a:prstGeom prst="frame">
            <a:avLst>
              <a:gd name="adj1" fmla="val 9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EE4CFB-B74E-D441-5D8B-2FD71BD2CA8D}"/>
              </a:ext>
            </a:extLst>
          </p:cNvPr>
          <p:cNvSpPr/>
          <p:nvPr/>
        </p:nvSpPr>
        <p:spPr>
          <a:xfrm>
            <a:off x="3384115" y="3836084"/>
            <a:ext cx="1027135" cy="635708"/>
          </a:xfrm>
          <a:prstGeom prst="frame">
            <a:avLst>
              <a:gd name="adj1" fmla="val 9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7736093-C1C9-D324-11CD-00E414080BED}"/>
              </a:ext>
            </a:extLst>
          </p:cNvPr>
          <p:cNvSpPr/>
          <p:nvPr/>
        </p:nvSpPr>
        <p:spPr>
          <a:xfrm>
            <a:off x="7263245" y="3562904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6A82F62-48A3-3352-565B-2116D662ACD9}"/>
              </a:ext>
            </a:extLst>
          </p:cNvPr>
          <p:cNvSpPr/>
          <p:nvPr/>
        </p:nvSpPr>
        <p:spPr>
          <a:xfrm>
            <a:off x="6442363" y="3549396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90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734-AF5B-EE22-81F6-6315F600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330"/>
            <a:ext cx="6546059" cy="922130"/>
          </a:xfrm>
        </p:spPr>
        <p:txBody>
          <a:bodyPr>
            <a:normAutofit/>
          </a:bodyPr>
          <a:lstStyle/>
          <a:p>
            <a:r>
              <a:rPr lang="en-US" dirty="0"/>
              <a:t>Experiments: RNS-CKKS, </a:t>
            </a:r>
            <a:r>
              <a:rPr lang="en-US" dirty="0" err="1"/>
              <a:t>FullRNS</a:t>
            </a:r>
            <a:r>
              <a:rPr lang="en-US" dirty="0"/>
              <a:t>-HEAAN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A069E-EE52-B184-957F-3F7A0EE7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1637E-2200-0027-5D00-3CB8052951AE}"/>
              </a:ext>
            </a:extLst>
          </p:cNvPr>
          <p:cNvSpPr/>
          <p:nvPr/>
        </p:nvSpPr>
        <p:spPr>
          <a:xfrm>
            <a:off x="6903670" y="1791684"/>
            <a:ext cx="2240330" cy="1739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13BEDF0-11FF-D21D-C2FA-3446C49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1" y="1477748"/>
            <a:ext cx="8114771" cy="321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ADF78-D2D6-09F0-38BE-7E53ABF8355F}"/>
              </a:ext>
            </a:extLst>
          </p:cNvPr>
          <p:cNvSpPr txBox="1"/>
          <p:nvPr/>
        </p:nvSpPr>
        <p:spPr>
          <a:xfrm>
            <a:off x="769086" y="4826367"/>
            <a:ext cx="78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Comparison of noise analysis approaches with observed noise in </a:t>
            </a:r>
            <a:r>
              <a:rPr lang="en-US" dirty="0" err="1">
                <a:solidFill>
                  <a:schemeClr val="accent1"/>
                </a:solidFill>
              </a:rPr>
              <a:t>FullRNS</a:t>
            </a:r>
            <a:r>
              <a:rPr lang="en-US" dirty="0">
                <a:solidFill>
                  <a:schemeClr val="accent1"/>
                </a:solidFill>
              </a:rPr>
              <a:t>-HEAAN.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9F0F325-85C3-7D88-E617-B00F7C79EB3A}"/>
              </a:ext>
            </a:extLst>
          </p:cNvPr>
          <p:cNvSpPr/>
          <p:nvPr/>
        </p:nvSpPr>
        <p:spPr>
          <a:xfrm>
            <a:off x="5538354" y="3574151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C6D778D-2D0A-5D26-892E-99F5E6917EC9}"/>
              </a:ext>
            </a:extLst>
          </p:cNvPr>
          <p:cNvSpPr/>
          <p:nvPr/>
        </p:nvSpPr>
        <p:spPr>
          <a:xfrm>
            <a:off x="3384116" y="3858016"/>
            <a:ext cx="1027135" cy="601250"/>
          </a:xfrm>
          <a:prstGeom prst="frame">
            <a:avLst>
              <a:gd name="adj1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454230F-8F2D-C342-3520-311E39F000D1}"/>
              </a:ext>
            </a:extLst>
          </p:cNvPr>
          <p:cNvSpPr/>
          <p:nvPr/>
        </p:nvSpPr>
        <p:spPr>
          <a:xfrm>
            <a:off x="4421688" y="3823558"/>
            <a:ext cx="1027135" cy="648234"/>
          </a:xfrm>
          <a:prstGeom prst="frame">
            <a:avLst>
              <a:gd name="adj1" fmla="val 9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EE4CFB-B74E-D441-5D8B-2FD71BD2CA8D}"/>
              </a:ext>
            </a:extLst>
          </p:cNvPr>
          <p:cNvSpPr/>
          <p:nvPr/>
        </p:nvSpPr>
        <p:spPr>
          <a:xfrm>
            <a:off x="3384115" y="3836084"/>
            <a:ext cx="1027135" cy="635708"/>
          </a:xfrm>
          <a:prstGeom prst="frame">
            <a:avLst>
              <a:gd name="adj1" fmla="val 9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7736093-C1C9-D324-11CD-00E414080BED}"/>
              </a:ext>
            </a:extLst>
          </p:cNvPr>
          <p:cNvSpPr/>
          <p:nvPr/>
        </p:nvSpPr>
        <p:spPr>
          <a:xfrm>
            <a:off x="7263245" y="3562904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4253E-A924-C3F4-42D9-0F4D4405F54E}"/>
              </a:ext>
            </a:extLst>
          </p:cNvPr>
          <p:cNvSpPr/>
          <p:nvPr/>
        </p:nvSpPr>
        <p:spPr>
          <a:xfrm>
            <a:off x="650411" y="2446937"/>
            <a:ext cx="6134584" cy="769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in real data not captured in any of the noise analyses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6A82F62-48A3-3352-565B-2116D662ACD9}"/>
              </a:ext>
            </a:extLst>
          </p:cNvPr>
          <p:cNvSpPr/>
          <p:nvPr/>
        </p:nvSpPr>
        <p:spPr>
          <a:xfrm>
            <a:off x="6442363" y="3549396"/>
            <a:ext cx="789710" cy="1143928"/>
          </a:xfrm>
          <a:prstGeom prst="frame">
            <a:avLst>
              <a:gd name="adj1" fmla="val 51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380"/>
            <a:ext cx="6546059" cy="922130"/>
          </a:xfrm>
        </p:spPr>
        <p:txBody>
          <a:bodyPr anchor="ctr">
            <a:normAutofit/>
          </a:bodyPr>
          <a:lstStyle/>
          <a:p>
            <a:r>
              <a:rPr lang="en-GB" dirty="0"/>
              <a:t>Homomorphic encryption (HE)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411" y="6513014"/>
            <a:ext cx="216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B49BB3D-90E4-C946-BCF9-8FBC622A1A06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DEEDC51-C62C-90B1-73E9-8837BE43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503"/>
            <a:ext cx="8229600" cy="41353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06C475-EBC7-C163-16F7-4A82E6AAB2A0}"/>
              </a:ext>
            </a:extLst>
          </p:cNvPr>
          <p:cNvSpPr txBox="1"/>
          <p:nvPr/>
        </p:nvSpPr>
        <p:spPr>
          <a:xfrm>
            <a:off x="3632548" y="4947781"/>
            <a:ext cx="5054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Somewhat homomorphic encryption: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is a polynomial of at most some fixed degree</a:t>
            </a:r>
          </a:p>
          <a:p>
            <a:endParaRPr lang="en-US" dirty="0"/>
          </a:p>
          <a:p>
            <a:r>
              <a:rPr lang="en-US" u="sng" dirty="0"/>
              <a:t>Approximate homomorphic encryption: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Decrypted result is approximately equal to F(x)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F15328C-075C-F142-AD52-0C3740822159}"/>
              </a:ext>
            </a:extLst>
          </p:cNvPr>
          <p:cNvSpPr/>
          <p:nvPr/>
        </p:nvSpPr>
        <p:spPr>
          <a:xfrm>
            <a:off x="3457184" y="4747364"/>
            <a:ext cx="5386191" cy="1853852"/>
          </a:xfrm>
          <a:prstGeom prst="frame">
            <a:avLst>
              <a:gd name="adj1" fmla="val 517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1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254-1FB1-2BD9-4127-8D713D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89FDB-4488-5F22-7A2A-BFD3AAB23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1A5D-7A56-1DB4-5CFA-CD34A9E7139C}"/>
              </a:ext>
            </a:extLst>
          </p:cNvPr>
          <p:cNvSpPr txBox="1"/>
          <p:nvPr/>
        </p:nvSpPr>
        <p:spPr>
          <a:xfrm>
            <a:off x="228600" y="1741118"/>
            <a:ext cx="868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  <a:r>
              <a:rPr lang="en-US" sz="2400" b="1" dirty="0" err="1">
                <a:solidFill>
                  <a:schemeClr val="accent1"/>
                </a:solidFill>
              </a:rPr>
              <a:t>ve</a:t>
            </a:r>
            <a:r>
              <a:rPr lang="en-US" sz="2400" b="1" dirty="0">
                <a:solidFill>
                  <a:schemeClr val="accent1"/>
                </a:solidFill>
              </a:rPr>
              <a:t>: 	</a:t>
            </a:r>
            <a:r>
              <a:rPr lang="en-US" sz="2400" dirty="0"/>
              <a:t>Our average-case approach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more closely model noise growth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Could refine starting point for manual parameter selection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55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254-1FB1-2BD9-4127-8D713D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89FDB-4488-5F22-7A2A-BFD3AAB23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1A5D-7A56-1DB4-5CFA-CD34A9E7139C}"/>
              </a:ext>
            </a:extLst>
          </p:cNvPr>
          <p:cNvSpPr txBox="1"/>
          <p:nvPr/>
        </p:nvSpPr>
        <p:spPr>
          <a:xfrm>
            <a:off x="228600" y="1741118"/>
            <a:ext cx="8686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  <a:r>
              <a:rPr lang="en-US" sz="2400" b="1" dirty="0" err="1">
                <a:solidFill>
                  <a:schemeClr val="accent1"/>
                </a:solidFill>
              </a:rPr>
              <a:t>ve</a:t>
            </a:r>
            <a:r>
              <a:rPr lang="en-US" sz="2400" b="1" dirty="0">
                <a:solidFill>
                  <a:schemeClr val="accent1"/>
                </a:solidFill>
              </a:rPr>
              <a:t>: 	</a:t>
            </a:r>
            <a:r>
              <a:rPr lang="en-US" sz="2400" dirty="0"/>
              <a:t>Our average-case approach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more closely model noise growth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Could refine starting point for manual parameter selection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1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-</a:t>
            </a:r>
            <a:r>
              <a:rPr lang="en-US" sz="2400" b="1" dirty="0" err="1">
                <a:solidFill>
                  <a:schemeClr val="accent1"/>
                </a:solidFill>
              </a:rPr>
              <a:t>ve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sz="2400" dirty="0"/>
              <a:t> 	Our average-case approach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Often underestimates practical noise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May not reflect all implementation choices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Requires heuristic assumptions that limit applicability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9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254-1FB1-2BD9-4127-8D713D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89FDB-4488-5F22-7A2A-BFD3AAB23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41D5-AEF9-4B52-2EE5-CFC32166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06" y="1555404"/>
            <a:ext cx="8401987" cy="4363278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Refine average-case analysis to avoid heuristics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Tailor noise analyses to specific implementations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Incorporate noise analyses into compiler toolchains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A90A6-A782-37D4-3B69-299457E79F6C}"/>
              </a:ext>
            </a:extLst>
          </p:cNvPr>
          <p:cNvSpPr txBox="1"/>
          <p:nvPr/>
        </p:nvSpPr>
        <p:spPr>
          <a:xfrm>
            <a:off x="-1386526" y="3737043"/>
            <a:ext cx="89361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Shown to be effective for BGV as in HElib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0571A-1811-E78A-426E-2226EED57953}"/>
              </a:ext>
            </a:extLst>
          </p:cNvPr>
          <p:cNvSpPr txBox="1"/>
          <p:nvPr/>
        </p:nvSpPr>
        <p:spPr>
          <a:xfrm>
            <a:off x="914400" y="6435036"/>
            <a:ext cx="7921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000" u="none" strike="noStrike" dirty="0">
                <a:solidFill>
                  <a:srgbClr val="333333"/>
                </a:solidFill>
                <a:effectLst/>
              </a:rPr>
              <a:t>A. Costache, L. </a:t>
            </a:r>
            <a:r>
              <a:rPr lang="en-GB" sz="1000" u="none" strike="noStrike" dirty="0" err="1">
                <a:solidFill>
                  <a:srgbClr val="333333"/>
                </a:solidFill>
                <a:effectLst/>
              </a:rPr>
              <a:t>Nürnberger</a:t>
            </a:r>
            <a:r>
              <a:rPr lang="en-GB" sz="1000" u="none" strike="noStrike" dirty="0">
                <a:solidFill>
                  <a:srgbClr val="333333"/>
                </a:solidFill>
                <a:effectLst/>
              </a:rPr>
              <a:t>, R. Player. Optimisations and </a:t>
            </a:r>
            <a:r>
              <a:rPr lang="en-GB" sz="1000" u="none" strike="noStrike" dirty="0" err="1">
                <a:solidFill>
                  <a:srgbClr val="333333"/>
                </a:solidFill>
                <a:effectLst/>
              </a:rPr>
              <a:t>tradeoffs</a:t>
            </a:r>
            <a:r>
              <a:rPr lang="en-GB" sz="1000" u="none" strike="noStrike" dirty="0">
                <a:solidFill>
                  <a:srgbClr val="333333"/>
                </a:solidFill>
                <a:effectLst/>
              </a:rPr>
              <a:t> for HElib. CT-RSA 2023.</a:t>
            </a:r>
          </a:p>
          <a:p>
            <a:br>
              <a:rPr lang="en-GB" dirty="0"/>
            </a:br>
            <a:endParaRPr lang="en-GB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671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0C38-39D9-4774-C8FE-845722AC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questions!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7204D-70F9-E1F0-540B-858035939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43</a:t>
            </a:fld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FD07A6-EA4D-5D7F-05A5-7D61FC0A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1" y="1582238"/>
            <a:ext cx="3911600" cy="402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45F3C-9994-DFAA-9231-BFDFBCC23CAD}"/>
              </a:ext>
            </a:extLst>
          </p:cNvPr>
          <p:cNvSpPr txBox="1"/>
          <p:nvPr/>
        </p:nvSpPr>
        <p:spPr>
          <a:xfrm>
            <a:off x="4346011" y="2628884"/>
            <a:ext cx="464886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rachel.player@rhul.ac.uk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Preprint: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eprint.iacr.org/2022/162</a:t>
            </a:r>
          </a:p>
          <a:p>
            <a:endParaRPr lang="en-US" dirty="0"/>
          </a:p>
          <a:p>
            <a:r>
              <a:rPr lang="en-US" sz="2400" b="1" dirty="0"/>
              <a:t>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bencrts</a:t>
            </a:r>
            <a:r>
              <a:rPr lang="en-US" sz="2400" dirty="0"/>
              <a:t>/</a:t>
            </a:r>
            <a:r>
              <a:rPr lang="en-US" sz="2400" dirty="0" err="1"/>
              <a:t>CKKS_noise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noise and why is it important?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629552"/>
            <a:ext cx="8558213" cy="43632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ciphertexts in HE schemes have inherent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Noise grows during homomorphic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If noise too large, decryption will fail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Understanding noise growth is essential to choose good parameters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Requiring large parameters is a major challenge in practical 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2D98-42EA-C9C7-D680-1126E87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CKKS approximate HE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369DC-C91E-7B42-863D-965815AE9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1373A-0360-B9C4-977C-4A1C5D7B5E22}"/>
              </a:ext>
            </a:extLst>
          </p:cNvPr>
          <p:cNvSpPr txBox="1"/>
          <p:nvPr/>
        </p:nvSpPr>
        <p:spPr>
          <a:xfrm>
            <a:off x="1358744" y="6336279"/>
            <a:ext cx="7785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J.</a:t>
            </a:r>
            <a:r>
              <a:rPr lang="en-GB" sz="1000" dirty="0">
                <a:effectLst/>
              </a:rPr>
              <a:t> H. </a:t>
            </a:r>
            <a:r>
              <a:rPr lang="en-GB" sz="1000" dirty="0" err="1">
                <a:effectLst/>
              </a:rPr>
              <a:t>Cheon</a:t>
            </a:r>
            <a:r>
              <a:rPr lang="en-GB" sz="1000" dirty="0">
                <a:effectLst/>
              </a:rPr>
              <a:t>, A. Kim, M. Kim, Y. Song. Homomorphic encryption for arithmetic of approximate numbers. </a:t>
            </a:r>
            <a:r>
              <a:rPr lang="en-GB" sz="1000" dirty="0" err="1">
                <a:effectLst/>
              </a:rPr>
              <a:t>Asiacrypt</a:t>
            </a:r>
            <a:r>
              <a:rPr lang="en-GB" sz="1000" dirty="0">
                <a:effectLst/>
              </a:rPr>
              <a:t> 2017</a:t>
            </a:r>
            <a:r>
              <a:rPr lang="en-GB" sz="1000" dirty="0"/>
              <a:t>.</a:t>
            </a:r>
            <a:r>
              <a:rPr lang="en-GB" sz="1000" dirty="0">
                <a:effectLst/>
              </a:rPr>
              <a:t> </a:t>
            </a:r>
          </a:p>
          <a:p>
            <a:r>
              <a:rPr lang="en-GB" sz="1000" dirty="0">
                <a:effectLst/>
              </a:rPr>
              <a:t>J. H. </a:t>
            </a:r>
            <a:r>
              <a:rPr lang="en-GB" sz="1000" dirty="0" err="1">
                <a:effectLst/>
              </a:rPr>
              <a:t>Cheon</a:t>
            </a:r>
            <a:r>
              <a:rPr lang="en-GB" sz="1000" dirty="0">
                <a:effectLst/>
              </a:rPr>
              <a:t>, K. Han, A. Kim, M. Kim, Y. Song. A full RNS variant of approximate homomorphic encryption. SAC 2018. </a:t>
            </a:r>
          </a:p>
          <a:p>
            <a:endParaRPr lang="en-GB" sz="1000" dirty="0">
              <a:effectLst/>
            </a:endParaRPr>
          </a:p>
          <a:p>
            <a:endParaRPr lang="en-US" sz="1100" dirty="0"/>
          </a:p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799C4-84F5-1679-9D61-76410986A7D6}"/>
                  </a:ext>
                </a:extLst>
              </p:cNvPr>
              <p:cNvSpPr txBox="1"/>
              <p:nvPr/>
            </p:nvSpPr>
            <p:spPr>
              <a:xfrm>
                <a:off x="542411" y="1502688"/>
                <a:ext cx="8456446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For applications that can tolerate approximation, e.g. PPML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Natively supports real or complex-valued messages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Encoding mechanism into polynomial plaintext space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Widely implemented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Extensively optimised, with RNS variants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Similar to BGV/BFV schemes, but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Noise introduced in encoding and homomorphic operations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Need to track scale parameter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799C4-84F5-1679-9D61-76410986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1" y="1502688"/>
                <a:ext cx="8456446" cy="4801314"/>
              </a:xfrm>
              <a:prstGeom prst="rect">
                <a:avLst/>
              </a:prstGeom>
              <a:blipFill>
                <a:blip r:embed="rId2"/>
                <a:stretch>
                  <a:fillRect l="-9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7CFF-CAFF-43CE-BE12-93C72D95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AA13C-E1B4-3FF8-ACD0-7FB243643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8C355-6940-F41B-1445-4C6907A5D50B}"/>
              </a:ext>
            </a:extLst>
          </p:cNvPr>
          <p:cNvSpPr txBox="1"/>
          <p:nvPr/>
        </p:nvSpPr>
        <p:spPr>
          <a:xfrm>
            <a:off x="1001486" y="1605623"/>
            <a:ext cx="7503886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New tighter bound on precision loss from encoding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Proof that bound is best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First average-case noise analysis for CKKS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Textbook CKKS and RNS-CKKS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Evaluation compared to prior worst-case noise analyses and observed noise in implementations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HEAAN v1.0 and </a:t>
            </a:r>
            <a:r>
              <a:rPr lang="en-US" sz="2400" dirty="0" err="1"/>
              <a:t>FullRNS</a:t>
            </a:r>
            <a:r>
              <a:rPr lang="en-US" sz="2400" dirty="0"/>
              <a:t>-HEAAN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C698E-C1C0-14DD-56B7-F2F72ACBA352}"/>
              </a:ext>
            </a:extLst>
          </p:cNvPr>
          <p:cNvSpPr txBox="1"/>
          <p:nvPr/>
        </p:nvSpPr>
        <p:spPr>
          <a:xfrm>
            <a:off x="1503246" y="6190127"/>
            <a:ext cx="72063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MR9"/>
              </a:rPr>
              <a:t>HEAAN v1.0: </a:t>
            </a:r>
            <a:r>
              <a:rPr lang="en-GB" sz="1100" dirty="0">
                <a:effectLst/>
                <a:latin typeface="CMTT9"/>
              </a:rPr>
              <a:t>https://</a:t>
            </a:r>
            <a:r>
              <a:rPr lang="en-GB" sz="1100" dirty="0" err="1">
                <a:effectLst/>
                <a:latin typeface="CMTT9"/>
              </a:rPr>
              <a:t>github.com</a:t>
            </a:r>
            <a:r>
              <a:rPr lang="en-GB" sz="1100" dirty="0">
                <a:effectLst/>
                <a:latin typeface="CMTT9"/>
              </a:rPr>
              <a:t>/</a:t>
            </a:r>
            <a:r>
              <a:rPr lang="en-GB" sz="1100" dirty="0" err="1">
                <a:effectLst/>
                <a:latin typeface="CMTT9"/>
              </a:rPr>
              <a:t>snucrypto</a:t>
            </a:r>
            <a:r>
              <a:rPr lang="en-GB" sz="1100" dirty="0">
                <a:effectLst/>
                <a:latin typeface="CMTT9"/>
              </a:rPr>
              <a:t>/HEAAN/releases/tag/1.0</a:t>
            </a:r>
            <a:endParaRPr lang="en-GB" sz="1100" dirty="0">
              <a:effectLst/>
              <a:latin typeface="CMR9"/>
            </a:endParaRPr>
          </a:p>
          <a:p>
            <a:r>
              <a:rPr lang="en-GB" sz="1100" dirty="0" err="1">
                <a:effectLst/>
                <a:latin typeface="CMR9"/>
              </a:rPr>
              <a:t>FullRNS</a:t>
            </a:r>
            <a:r>
              <a:rPr lang="en-GB" sz="1100" dirty="0">
                <a:effectLst/>
                <a:latin typeface="CMR9"/>
              </a:rPr>
              <a:t>-HEAAN: </a:t>
            </a:r>
            <a:r>
              <a:rPr lang="en-GB" sz="1100" dirty="0">
                <a:effectLst/>
                <a:latin typeface="CMTT9"/>
              </a:rPr>
              <a:t>https://</a:t>
            </a:r>
            <a:r>
              <a:rPr lang="en-GB" sz="1100" dirty="0" err="1">
                <a:effectLst/>
                <a:latin typeface="CMTT9"/>
              </a:rPr>
              <a:t>github.com</a:t>
            </a:r>
            <a:r>
              <a:rPr lang="en-GB" sz="1100" dirty="0">
                <a:effectLst/>
                <a:latin typeface="CMTT9"/>
              </a:rPr>
              <a:t>/</a:t>
            </a:r>
            <a:r>
              <a:rPr lang="en-GB" sz="1100" dirty="0" err="1">
                <a:effectLst/>
                <a:latin typeface="CMTT9"/>
              </a:rPr>
              <a:t>KyoohyungHan</a:t>
            </a:r>
            <a:r>
              <a:rPr lang="en-GB" sz="1100" dirty="0">
                <a:effectLst/>
                <a:latin typeface="CMTT9"/>
              </a:rPr>
              <a:t>/</a:t>
            </a:r>
            <a:r>
              <a:rPr lang="en-GB" sz="1100" dirty="0" err="1">
                <a:effectLst/>
                <a:latin typeface="CMTT9"/>
              </a:rPr>
              <a:t>FullRNS</a:t>
            </a:r>
            <a:r>
              <a:rPr lang="en-GB" sz="1100" dirty="0">
                <a:effectLst/>
                <a:latin typeface="CMTT9"/>
              </a:rPr>
              <a:t>-HEAAN </a:t>
            </a:r>
            <a:endParaRPr lang="en-GB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674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E6D9DFA-D60E-6F27-7DD7-50BED3375E4E}"/>
              </a:ext>
            </a:extLst>
          </p:cNvPr>
          <p:cNvGrpSpPr/>
          <p:nvPr/>
        </p:nvGrpSpPr>
        <p:grpSpPr>
          <a:xfrm>
            <a:off x="6839885" y="4471080"/>
            <a:ext cx="1837525" cy="2219858"/>
            <a:chOff x="6223205" y="3622142"/>
            <a:chExt cx="1837525" cy="22198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DFE46E-F9C1-D52A-B873-2864307820A8}"/>
                </a:ext>
              </a:extLst>
            </p:cNvPr>
            <p:cNvSpPr/>
            <p:nvPr/>
          </p:nvSpPr>
          <p:spPr>
            <a:xfrm>
              <a:off x="6223205" y="5194300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8772E5-B898-1966-A60B-ADAD77F67723}"/>
                </a:ext>
              </a:extLst>
            </p:cNvPr>
            <p:cNvSpPr/>
            <p:nvPr/>
          </p:nvSpPr>
          <p:spPr>
            <a:xfrm>
              <a:off x="7400330" y="5194300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FE0905-DC82-9FF0-5FF7-159E54CA6366}"/>
                </a:ext>
              </a:extLst>
            </p:cNvPr>
            <p:cNvSpPr/>
            <p:nvPr/>
          </p:nvSpPr>
          <p:spPr>
            <a:xfrm>
              <a:off x="6921538" y="3622142"/>
              <a:ext cx="660400" cy="647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C6038C-C027-A714-FC22-35DF4A227FB5}"/>
                </a:ext>
              </a:extLst>
            </p:cNvPr>
            <p:cNvGrpSpPr/>
            <p:nvPr/>
          </p:nvGrpSpPr>
          <p:grpSpPr>
            <a:xfrm>
              <a:off x="6569458" y="4269843"/>
              <a:ext cx="1099764" cy="956019"/>
              <a:chOff x="6569458" y="4269843"/>
              <a:chExt cx="1099764" cy="95601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242CF1-CACB-062A-EA8A-B3F97867D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133" y="4880405"/>
                <a:ext cx="316089" cy="31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C123396-E90B-7905-AF11-82DD16D73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9458" y="4880405"/>
                <a:ext cx="479120" cy="345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C944534-2FFB-2582-2BFF-0F194A320D1E}"/>
                  </a:ext>
                </a:extLst>
              </p:cNvPr>
              <p:cNvSpPr/>
              <p:nvPr/>
            </p:nvSpPr>
            <p:spPr>
              <a:xfrm>
                <a:off x="7010159" y="4587084"/>
                <a:ext cx="332295" cy="348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43E226E-EDC8-E762-7F53-8F1E994F7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8055" y="4269843"/>
                <a:ext cx="23683" cy="353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1D46-45FD-3D59-8ED9-16CA54A9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approach for noise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BF8-D177-9DE0-95CD-F8E345B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BB3D-90E4-C946-BCF9-8FBC622A1A0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0E3535-8E40-1D8E-59B8-F8D1DEFBC22E}"/>
              </a:ext>
            </a:extLst>
          </p:cNvPr>
          <p:cNvSpPr/>
          <p:nvPr/>
        </p:nvSpPr>
        <p:spPr>
          <a:xfrm>
            <a:off x="5474082" y="1403176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8DE7B3-F06D-E020-1BA0-9F2105FF722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14198" y="2777037"/>
            <a:ext cx="2054220" cy="169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DF90803-366D-8E88-6644-4FE45CFB9C90}"/>
              </a:ext>
            </a:extLst>
          </p:cNvPr>
          <p:cNvSpPr/>
          <p:nvPr/>
        </p:nvSpPr>
        <p:spPr>
          <a:xfrm>
            <a:off x="5587955" y="2464649"/>
            <a:ext cx="332295" cy="34891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FE46E-F9C1-D52A-B873-2864307820A8}"/>
              </a:ext>
            </a:extLst>
          </p:cNvPr>
          <p:cNvSpPr/>
          <p:nvPr/>
        </p:nvSpPr>
        <p:spPr>
          <a:xfrm>
            <a:off x="6839885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8772E5-B898-1966-A60B-ADAD77F67723}"/>
              </a:ext>
            </a:extLst>
          </p:cNvPr>
          <p:cNvSpPr/>
          <p:nvPr/>
        </p:nvSpPr>
        <p:spPr>
          <a:xfrm>
            <a:off x="8017010" y="6043238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E0905-DC82-9FF0-5FF7-159E54CA6366}"/>
              </a:ext>
            </a:extLst>
          </p:cNvPr>
          <p:cNvSpPr/>
          <p:nvPr/>
        </p:nvSpPr>
        <p:spPr>
          <a:xfrm>
            <a:off x="7538218" y="4471080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6038C-C027-A714-FC22-35DF4A227FB5}"/>
              </a:ext>
            </a:extLst>
          </p:cNvPr>
          <p:cNvGrpSpPr/>
          <p:nvPr/>
        </p:nvGrpSpPr>
        <p:grpSpPr>
          <a:xfrm>
            <a:off x="7186138" y="5118781"/>
            <a:ext cx="1099764" cy="956019"/>
            <a:chOff x="6569458" y="4269843"/>
            <a:chExt cx="1099764" cy="95601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242CF1-CACB-062A-EA8A-B3F97867D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133" y="4880405"/>
              <a:ext cx="316089" cy="313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3396-E90B-7905-AF11-82DD16D7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8" y="4880405"/>
              <a:ext cx="479120" cy="34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944534-2FFB-2582-2BFF-0F194A320D1E}"/>
                </a:ext>
              </a:extLst>
            </p:cNvPr>
            <p:cNvSpPr/>
            <p:nvPr/>
          </p:nvSpPr>
          <p:spPr>
            <a:xfrm>
              <a:off x="7010159" y="4587084"/>
              <a:ext cx="332295" cy="348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3E226E-EDC8-E762-7F53-8F1E994F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55" y="4269843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F641E97-A174-4DC1-F5FD-8B5BB3EFB300}"/>
              </a:ext>
            </a:extLst>
          </p:cNvPr>
          <p:cNvSpPr/>
          <p:nvPr/>
        </p:nvSpPr>
        <p:spPr>
          <a:xfrm>
            <a:off x="921119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B6AA93-C67E-7649-5CA4-4BDD0BBA0867}"/>
              </a:ext>
            </a:extLst>
          </p:cNvPr>
          <p:cNvSpPr/>
          <p:nvPr/>
        </p:nvSpPr>
        <p:spPr>
          <a:xfrm>
            <a:off x="2259250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4001B-3855-A2E0-F0D5-15926FE430E7}"/>
              </a:ext>
            </a:extLst>
          </p:cNvPr>
          <p:cNvSpPr/>
          <p:nvPr/>
        </p:nvSpPr>
        <p:spPr>
          <a:xfrm>
            <a:off x="3922863" y="6063801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C9A05-6DD1-B1FE-FB3B-4E90B8EC9C87}"/>
              </a:ext>
            </a:extLst>
          </p:cNvPr>
          <p:cNvSpPr/>
          <p:nvPr/>
        </p:nvSpPr>
        <p:spPr>
          <a:xfrm>
            <a:off x="5093703" y="6032239"/>
            <a:ext cx="660400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1870A-913A-751F-A582-ED9F7E498BF6}"/>
              </a:ext>
            </a:extLst>
          </p:cNvPr>
          <p:cNvSpPr/>
          <p:nvPr/>
        </p:nvSpPr>
        <p:spPr>
          <a:xfrm>
            <a:off x="1627326" y="475338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824FB6-0BEC-5E1B-36A6-5360ED841F65}"/>
              </a:ext>
            </a:extLst>
          </p:cNvPr>
          <p:cNvSpPr/>
          <p:nvPr/>
        </p:nvSpPr>
        <p:spPr>
          <a:xfrm>
            <a:off x="4525546" y="4606075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0AABA-3E84-21B1-B52A-2E87EA006208}"/>
              </a:ext>
            </a:extLst>
          </p:cNvPr>
          <p:cNvSpPr/>
          <p:nvPr/>
        </p:nvSpPr>
        <p:spPr>
          <a:xfrm>
            <a:off x="3019830" y="3439144"/>
            <a:ext cx="660400" cy="6477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4B4E7F-3FD9-BCEE-9048-8A5B2B91E5B1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654721" y="2813564"/>
            <a:ext cx="2099382" cy="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4BFAE-E897-45F1-E3EA-75EC2189ADDD}"/>
              </a:ext>
            </a:extLst>
          </p:cNvPr>
          <p:cNvGrpSpPr/>
          <p:nvPr/>
        </p:nvGrpSpPr>
        <p:grpSpPr>
          <a:xfrm>
            <a:off x="4486550" y="5256064"/>
            <a:ext cx="789195" cy="902590"/>
            <a:chOff x="4170035" y="4418125"/>
            <a:chExt cx="789195" cy="90259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6A54BA-252D-8C19-3440-545BDAD38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541DA9-D658-0B7B-5FF3-81ED31A01861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170035" y="5024354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5E5AC-01AB-980D-BEB8-F765AAF55B6A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FD9127-FED1-C58D-3B1B-DDAAA340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447A5C-EA67-03C3-7EAE-A7680C5B9777}"/>
              </a:ext>
            </a:extLst>
          </p:cNvPr>
          <p:cNvCxnSpPr>
            <a:cxnSpLocks/>
          </p:cNvCxnSpPr>
          <p:nvPr/>
        </p:nvCxnSpPr>
        <p:spPr>
          <a:xfrm flipV="1">
            <a:off x="5776835" y="2042897"/>
            <a:ext cx="0" cy="410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A89A6F-D75D-F6EB-039F-EE393A212A8D}"/>
              </a:ext>
            </a:extLst>
          </p:cNvPr>
          <p:cNvGrpSpPr/>
          <p:nvPr/>
        </p:nvGrpSpPr>
        <p:grpSpPr>
          <a:xfrm>
            <a:off x="1537160" y="5368167"/>
            <a:ext cx="814143" cy="871028"/>
            <a:chOff x="4145087" y="4418125"/>
            <a:chExt cx="814143" cy="8710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0F64BB-D15E-FC4B-7994-618044AFC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309" y="4965742"/>
              <a:ext cx="243921" cy="228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8AD6C0-684C-6F7A-260D-31F8121A8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087" y="4992792"/>
              <a:ext cx="240593" cy="296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7A434-4FBA-4E14-0CCA-EB5E74C242B2}"/>
                </a:ext>
              </a:extLst>
            </p:cNvPr>
            <p:cNvSpPr/>
            <p:nvPr/>
          </p:nvSpPr>
          <p:spPr>
            <a:xfrm>
              <a:off x="4396767" y="4768302"/>
              <a:ext cx="332295" cy="348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FDBECD2-FFC4-FE09-ABAA-6BF135263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231" y="4418125"/>
              <a:ext cx="23683" cy="35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C6B5D-6B51-A133-5BDC-EA2F27DE70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451310" y="4697406"/>
            <a:ext cx="1074236" cy="23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1914-AFF0-68D3-8867-4340EF407DA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87726" y="4697406"/>
            <a:ext cx="859029" cy="37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ACE9F-16F5-6DF0-4E18-FAC332C7509E}"/>
              </a:ext>
            </a:extLst>
          </p:cNvPr>
          <p:cNvSpPr/>
          <p:nvPr/>
        </p:nvSpPr>
        <p:spPr>
          <a:xfrm>
            <a:off x="3108336" y="4404085"/>
            <a:ext cx="332295" cy="348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4EF787-68B4-6894-D8F2-BD3D613E9320}"/>
              </a:ext>
            </a:extLst>
          </p:cNvPr>
          <p:cNvCxnSpPr>
            <a:cxnSpLocks/>
          </p:cNvCxnSpPr>
          <p:nvPr/>
        </p:nvCxnSpPr>
        <p:spPr>
          <a:xfrm flipV="1">
            <a:off x="3303726" y="4079850"/>
            <a:ext cx="23683" cy="3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829615-9B33-AFBE-0CF6-7C78BC3BA559}"/>
              </a:ext>
            </a:extLst>
          </p:cNvPr>
          <p:cNvSpPr txBox="1"/>
          <p:nvPr/>
        </p:nvSpPr>
        <p:spPr>
          <a:xfrm>
            <a:off x="2341124" y="5729343"/>
            <a:ext cx="18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Bound on fresh</a:t>
            </a:r>
          </a:p>
        </p:txBody>
      </p:sp>
    </p:spTree>
    <p:extLst>
      <p:ext uri="{BB962C8B-B14F-4D97-AF65-F5344CB8AC3E}">
        <p14:creationId xmlns:p14="http://schemas.microsoft.com/office/powerpoint/2010/main" val="72021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HUL Primary Colour Palette">
      <a:dk1>
        <a:sysClr val="windowText" lastClr="000000"/>
      </a:dk1>
      <a:lt1>
        <a:sysClr val="window" lastClr="FFFFFF"/>
      </a:lt1>
      <a:dk2>
        <a:srgbClr val="202A30"/>
      </a:dk2>
      <a:lt2>
        <a:srgbClr val="E7E6E6"/>
      </a:lt2>
      <a:accent1>
        <a:srgbClr val="EB641E"/>
      </a:accent1>
      <a:accent2>
        <a:srgbClr val="D72D2D"/>
      </a:accent2>
      <a:accent3>
        <a:srgbClr val="9857AE"/>
      </a:accent3>
      <a:accent4>
        <a:srgbClr val="00A648"/>
      </a:accent4>
      <a:accent5>
        <a:srgbClr val="00A69E"/>
      </a:accent5>
      <a:accent6>
        <a:srgbClr val="009ED7"/>
      </a:accent6>
      <a:hlink>
        <a:srgbClr val="000000"/>
      </a:hlink>
      <a:folHlink>
        <a:srgbClr val="954F72"/>
      </a:folHlink>
    </a:clrScheme>
    <a:fontScheme name="Office 2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1505</Words>
  <Application>Microsoft Macintosh PowerPoint</Application>
  <PresentationFormat>On-screen Show (4:3)</PresentationFormat>
  <Paragraphs>322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Cambria Math</vt:lpstr>
      <vt:lpstr>CMR9</vt:lpstr>
      <vt:lpstr>CMSS10</vt:lpstr>
      <vt:lpstr>CMSY10</vt:lpstr>
      <vt:lpstr>CMTT9</vt:lpstr>
      <vt:lpstr>corbel</vt:lpstr>
      <vt:lpstr>corbel</vt:lpstr>
      <vt:lpstr>Lucida Grande</vt:lpstr>
      <vt:lpstr>Wingdings</vt:lpstr>
      <vt:lpstr>Office Theme</vt:lpstr>
      <vt:lpstr>On the precision loss in approximate homomorphic encryption   Selected Areas in Cryptography (SAC) Fredericton, New Brunswick |  August 2023</vt:lpstr>
      <vt:lpstr>Homomorphic encryption (HE)</vt:lpstr>
      <vt:lpstr>Homomorphic encryption (HE)</vt:lpstr>
      <vt:lpstr>Homomorphic encryption (HE)</vt:lpstr>
      <vt:lpstr>What is noise and why is it important?</vt:lpstr>
      <vt:lpstr>The CKKS approximate HE scheme</vt:lpstr>
      <vt:lpstr>Contributions of this work</vt:lpstr>
      <vt:lpstr>Worst-case approach for noise analysis</vt:lpstr>
      <vt:lpstr>Worst-case approach for noise analysis</vt:lpstr>
      <vt:lpstr>Worst-case approach for noise analysis</vt:lpstr>
      <vt:lpstr>Worst-case approach for noise analysis</vt:lpstr>
      <vt:lpstr>Worst-case approach for noise analysis</vt:lpstr>
      <vt:lpstr>Worst-case approach for noise analysis</vt:lpstr>
      <vt:lpstr>Average-case approach for noise analysis</vt:lpstr>
      <vt:lpstr>Average-case approach for noise analysis</vt:lpstr>
      <vt:lpstr>Average-case approach for noise analysis</vt:lpstr>
      <vt:lpstr>Average-case approach for noise analysis</vt:lpstr>
      <vt:lpstr>Average-case approach for noise analysis</vt:lpstr>
      <vt:lpstr>Average-case approach for noise analysis</vt:lpstr>
      <vt:lpstr>Average-case approach for noise analysis</vt:lpstr>
      <vt:lpstr>Average-case approach for noise analysis</vt:lpstr>
      <vt:lpstr>Prior work: TFHE</vt:lpstr>
      <vt:lpstr>An average-case approach for CKKS?</vt:lpstr>
      <vt:lpstr>An average-case approach for CKKS?</vt:lpstr>
      <vt:lpstr>CLT approach for CKKS</vt:lpstr>
      <vt:lpstr>CLT approach for CKKS</vt:lpstr>
      <vt:lpstr>CLT approach for CKKS</vt:lpstr>
      <vt:lpstr>CLT approach for CKKS</vt:lpstr>
      <vt:lpstr>CLT approach for CKKS</vt:lpstr>
      <vt:lpstr>Experiments: Textbook CKKS, HEAAN v1.0</vt:lpstr>
      <vt:lpstr>Experiments: Textbook CKKS, HEAAN v1.0</vt:lpstr>
      <vt:lpstr>Experiments: Textbook CKKS, HEAAN v1.0</vt:lpstr>
      <vt:lpstr>Experiments: Textbook CKKS, HEAAN v1.0</vt:lpstr>
      <vt:lpstr>Experiments: Textbook CKKS, HEAAN v1.0</vt:lpstr>
      <vt:lpstr>Experiments: RNS-CKKS, FullRNS-HEAAN</vt:lpstr>
      <vt:lpstr>Experiments: RNS-CKKS, FullRNS-HEAAN</vt:lpstr>
      <vt:lpstr>Experiments: RNS-CKKS, FullRNS-HEAAN</vt:lpstr>
      <vt:lpstr>Experiments: RNS-CKKS, FullRNS-HEAAN</vt:lpstr>
      <vt:lpstr>Experiments: RNS-CKKS, FullRNS-HEAAN</vt:lpstr>
      <vt:lpstr>Results</vt:lpstr>
      <vt:lpstr>Results</vt:lpstr>
      <vt:lpstr>Future work</vt:lpstr>
      <vt:lpstr>Thank you &amp;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Player, Rachel</cp:lastModifiedBy>
  <cp:revision>562</cp:revision>
  <cp:lastPrinted>2016-11-21T14:52:36Z</cp:lastPrinted>
  <dcterms:created xsi:type="dcterms:W3CDTF">2013-08-15T13:27:17Z</dcterms:created>
  <dcterms:modified xsi:type="dcterms:W3CDTF">2023-08-17T11:07:35Z</dcterms:modified>
</cp:coreProperties>
</file>