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2" r:id="rId2"/>
    <p:sldId id="273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13" r:id="rId11"/>
    <p:sldId id="305" r:id="rId12"/>
    <p:sldId id="304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F9949F-6EF3-21A0-1341-467C931AD63E}" name="Siemen Dhooghe" initials="SD" userId="S::siemen.dhooghe@kuleuven.be::8c8ca104-d5a1-4c65-9ba5-289373d701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114CF-E318-4837-B922-E7FFFB1F3C5C}" type="datetimeFigureOut">
              <a:rPr lang="en-BE" smtClean="0"/>
              <a:t>15/08/2023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FF2A-54CB-4914-8BDF-870B7EAB1A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972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78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D96-F325-47C6-A4F4-11273AEB1B12}" type="datetime1">
              <a:rPr lang="nl-BE" smtClean="0"/>
              <a:t>15/08/2023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5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D11A-5C0A-4D93-A1B6-FB0074526FB2}" type="datetime1">
              <a:rPr lang="nl-BE" smtClean="0"/>
              <a:t>15/08/2023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20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DF4F-201B-4432-B96D-D37A91FF217C}" type="datetime1">
              <a:rPr lang="nl-BE" smtClean="0"/>
              <a:t>15/08/2023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18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42EC-EFC8-4475-A7F1-E49E82DAB82E}" type="datetime1">
              <a:rPr lang="nl-BE" smtClean="0"/>
              <a:t>15/08/2023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06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4448-0D7C-4284-9E6F-F70114AEA398}" type="datetime1">
              <a:rPr lang="nl-BE" smtClean="0"/>
              <a:t>15/08/2023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145-64EC-47A4-9288-AD3825905947}" type="datetime1">
              <a:rPr lang="nl-BE" smtClean="0"/>
              <a:t>15/08/2023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625F-6BB5-42AA-9625-B16139AD457D}" type="datetime1">
              <a:rPr lang="nl-BE" smtClean="0"/>
              <a:t>15/08/2023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5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06EA-E578-4B72-9D4A-99AFF1DAA480}" type="datetime1">
              <a:rPr lang="nl-BE" smtClean="0"/>
              <a:t>15/08/2023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478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266DECF-DFC5-406A-8352-1721E0A7F81F}" type="datetime1">
              <a:rPr lang="nl-BE" smtClean="0"/>
              <a:t>15/08/2023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Faculty of Engineering Science, ESAT, COSIC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77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Random </a:t>
            </a:r>
            <a:r>
              <a:rPr lang="nl-NL" dirty="0" err="1"/>
              <a:t>Fault</a:t>
            </a:r>
            <a:r>
              <a:rPr lang="nl-NL" dirty="0"/>
              <a:t> Model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Siemen Dhooghe &amp; </a:t>
            </a:r>
            <a:r>
              <a:rPr lang="nl-NL" dirty="0" err="1"/>
              <a:t>Svetla</a:t>
            </a:r>
            <a:r>
              <a:rPr lang="nl-NL" dirty="0"/>
              <a:t> </a:t>
            </a:r>
            <a:r>
              <a:rPr lang="nl-NL" dirty="0" err="1"/>
              <a:t>Nikova</a:t>
            </a:r>
            <a:br>
              <a:rPr lang="nl-NL" dirty="0"/>
            </a:br>
            <a:r>
              <a:rPr lang="nl-NL" dirty="0"/>
              <a:t>SAC 2023</a:t>
            </a:r>
          </a:p>
        </p:txBody>
      </p:sp>
      <p:pic>
        <p:nvPicPr>
          <p:cNvPr id="6148" name="Picture 4" descr="COSIC | Computer Security and Industrial Cryptography">
            <a:extLst>
              <a:ext uri="{FF2B5EF4-FFF2-40B4-BE49-F238E27FC236}">
                <a16:creationId xmlns:a16="http://schemas.microsoft.com/office/drawing/2014/main" id="{B169F0C4-74D8-4D16-8A6E-47263D8C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203" y="5397736"/>
            <a:ext cx="857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des kul – Alumni Ingenieurs KU Leuven">
            <a:extLst>
              <a:ext uri="{FF2B5EF4-FFF2-40B4-BE49-F238E27FC236}">
                <a16:creationId xmlns:a16="http://schemas.microsoft.com/office/drawing/2014/main" id="{5E26B39D-3770-40E9-9A48-2E3A357A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51" y="1080000"/>
            <a:ext cx="2314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124EC1-122C-4D55-8355-6E1108114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Rocky countermeasure by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Miteloudi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et al.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considers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shuffling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values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to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resist</a:t>
                </a:r>
                <a:r>
                  <a:rPr lang="nl-BE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nl-BE" b="0" i="0" dirty="0" err="1">
                    <a:effectLst/>
                    <a:latin typeface="Arial" panose="020B0604020202020204" pitchFamily="34" charset="0"/>
                  </a:rPr>
                  <a:t>faul</a:t>
                </a:r>
                <a:r>
                  <a:rPr lang="nl-BE" dirty="0" err="1">
                    <a:latin typeface="Arial" panose="020B0604020202020204" pitchFamily="34" charset="0"/>
                  </a:rPr>
                  <a:t>t</a:t>
                </a:r>
                <a:r>
                  <a:rPr lang="nl-BE" dirty="0">
                    <a:latin typeface="Arial" panose="020B0604020202020204" pitchFamily="34" charset="0"/>
                  </a:rPr>
                  <a:t> attacks</a:t>
                </a:r>
              </a:p>
              <a:p>
                <a:r>
                  <a:rPr lang="en-GB" dirty="0"/>
                  <a:t>We show that both in correctness and privacy models there are weak inputs which do not give an improvement in protection</a:t>
                </a:r>
              </a:p>
              <a:p>
                <a:r>
                  <a:rPr lang="en-GB" dirty="0"/>
                  <a:t>For some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/>
                  <a:t>, shuffling no additional protection</a:t>
                </a:r>
              </a:p>
              <a:p>
                <a:r>
                  <a:rPr lang="en-GB" dirty="0"/>
                  <a:t>Currently, we have no formal argument showing shuffling’s security against fault attacks</a:t>
                </a:r>
                <a:endParaRPr lang="en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124EC1-122C-4D55-8355-6E1108114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8EC64-8955-D9A2-2DC6-C9C01DB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FB19-2478-167E-87FC-46B724A6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D0998-8B75-DCF2-59E9-382F657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Shuffling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7934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1B603-DB03-C8B5-A50D-EF890541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work also considered random probing</a:t>
            </a:r>
          </a:p>
          <a:p>
            <a:pPr lvl="1"/>
            <a:r>
              <a:rPr lang="en-GB" dirty="0"/>
              <a:t>Showed that shuffling provides no significant protection in the random probing model</a:t>
            </a:r>
          </a:p>
          <a:p>
            <a:r>
              <a:rPr lang="en-GB" dirty="0"/>
              <a:t>Several countermeasures are not yet studied (random probing or fault)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M</a:t>
            </a:r>
            <a:r>
              <a:rPr lang="en-GB" b="0" i="0" dirty="0">
                <a:effectLst/>
                <a:latin typeface="Arial" panose="020B0604020202020204" pitchFamily="34" charset="0"/>
              </a:rPr>
              <a:t>ultiplicative masking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rithmetic masking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P</a:t>
            </a:r>
            <a:r>
              <a:rPr lang="en-GB" b="0" i="0" dirty="0">
                <a:effectLst/>
                <a:latin typeface="Arial" panose="020B0604020202020204" pitchFamily="34" charset="0"/>
              </a:rPr>
              <a:t>rime field masking</a:t>
            </a:r>
          </a:p>
          <a:p>
            <a:r>
              <a:rPr lang="en-GB" dirty="0">
                <a:latin typeface="Arial" panose="020B0604020202020204" pitchFamily="34" charset="0"/>
              </a:rPr>
              <a:t>Study combined security or the security </a:t>
            </a:r>
            <a:r>
              <a:rPr lang="en-GB">
                <a:latin typeface="Arial" panose="020B0604020202020204" pitchFamily="34" charset="0"/>
              </a:rPr>
              <a:t>of operations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792C-87F4-0C4B-B822-5FCC518F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35A25-5218-84ED-34A1-3C1AF51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81F27D-F93F-D9B5-6BCE-1A3F355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&amp; Open Problems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598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2DC-0036-9946-35D2-289D0B25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E0036-B306-34E0-B52B-D0BC6167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D1BE-BCC0-E4B0-C473-0A10216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B7D75-EA4D-0A92-D0E2-71E9F388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Protection of embedded device’s</a:t>
            </a:r>
            <a:br>
              <a:rPr lang="en-GB" dirty="0"/>
            </a:br>
            <a:r>
              <a:rPr lang="en-GB" dirty="0"/>
              <a:t>against physical attacks</a:t>
            </a:r>
          </a:p>
          <a:p>
            <a:endParaRPr lang="en-GB" dirty="0"/>
          </a:p>
          <a:p>
            <a:r>
              <a:rPr lang="en-GB" dirty="0"/>
              <a:t>A need to algorithmically secure</a:t>
            </a:r>
            <a:br>
              <a:rPr lang="en-GB" dirty="0"/>
            </a:br>
            <a:r>
              <a:rPr lang="en-GB" dirty="0"/>
              <a:t>implementations</a:t>
            </a:r>
          </a:p>
          <a:p>
            <a:pPr lvl="1"/>
            <a:r>
              <a:rPr lang="en-GB" dirty="0"/>
              <a:t>Platform-independent</a:t>
            </a:r>
          </a:p>
          <a:p>
            <a:pPr lvl="1"/>
            <a:r>
              <a:rPr lang="en-GB" dirty="0"/>
              <a:t>Quantifiable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07BF7-2A29-D4F6-AC7B-00E8500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61C8-3465-74BE-74B7-F72E2F3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8F97B-B70E-535E-5518-F9CA25AF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Attacks &amp; Adversary Models</a:t>
            </a:r>
            <a:endParaRPr lang="en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A1E60-3AC4-A5AD-AD46-0F459131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89" y="1614528"/>
            <a:ext cx="4843559" cy="36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708464-52CF-1FF8-878D-B5B583DC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most-used model</a:t>
            </a:r>
          </a:p>
          <a:p>
            <a:r>
              <a:rPr lang="en-GB" dirty="0"/>
              <a:t>Allows for a theoretical analysis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12039-A96E-9663-20DA-EE719E0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C3F5-1859-E984-8128-A180BBEE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47898E-E2FC-BA7B-C329-A8A0BC41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Threshold Fault Model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11C13-5E81-752C-0BC0-1B647F9D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82" y="2285506"/>
            <a:ext cx="4800408" cy="3404637"/>
          </a:xfrm>
          <a:prstGeom prst="rect">
            <a:avLst/>
          </a:prstGeom>
        </p:spPr>
      </p:pic>
      <p:pic>
        <p:nvPicPr>
          <p:cNvPr id="7" name="Picture 4" descr="Image result for laser icon">
            <a:extLst>
              <a:ext uri="{FF2B5EF4-FFF2-40B4-BE49-F238E27FC236}">
                <a16:creationId xmlns:a16="http://schemas.microsoft.com/office/drawing/2014/main" id="{594595BC-4675-C489-0CC0-80930372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82521" y="2120215"/>
            <a:ext cx="730553" cy="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laser icon">
            <a:extLst>
              <a:ext uri="{FF2B5EF4-FFF2-40B4-BE49-F238E27FC236}">
                <a16:creationId xmlns:a16="http://schemas.microsoft.com/office/drawing/2014/main" id="{DF48AD7F-C108-97A4-A826-9500AE14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8327178" y="4746080"/>
            <a:ext cx="730553" cy="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BB153-63BC-90B0-43EB-7684873E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how real attacks work</a:t>
            </a:r>
          </a:p>
          <a:p>
            <a:r>
              <a:rPr lang="en-GB" dirty="0"/>
              <a:t>Mismatch has real effects</a:t>
            </a:r>
          </a:p>
          <a:p>
            <a:pPr lvl="1"/>
            <a:r>
              <a:rPr lang="en-GB" dirty="0"/>
              <a:t>Examples by </a:t>
            </a:r>
            <a:r>
              <a:rPr lang="en-GB" dirty="0" err="1"/>
              <a:t>Bartkewitz</a:t>
            </a:r>
            <a:r>
              <a:rPr lang="en-GB" dirty="0"/>
              <a:t> et al.</a:t>
            </a:r>
            <a:br>
              <a:rPr lang="en-GB" dirty="0"/>
            </a:br>
            <a:r>
              <a:rPr lang="en-GB" dirty="0"/>
              <a:t>in CHES 2022</a:t>
            </a:r>
          </a:p>
          <a:p>
            <a:r>
              <a:rPr lang="en-GB" dirty="0"/>
              <a:t>Real modelling requires more</a:t>
            </a:r>
            <a:br>
              <a:rPr lang="en-GB" dirty="0"/>
            </a:br>
            <a:r>
              <a:rPr lang="en-GB" dirty="0"/>
              <a:t>details than what algorithms</a:t>
            </a:r>
            <a:br>
              <a:rPr lang="en-GB" dirty="0"/>
            </a:br>
            <a:r>
              <a:rPr lang="en-GB" dirty="0"/>
              <a:t>give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153F5-33F8-A56A-754F-480EF68E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0272E-02E1-B8F1-4324-3BD03E0D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3531B3-A9C1-D168-01C2-3161F8F9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Threshold Fault Model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3F5AC-6BF3-785B-E582-0599F7D3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82" y="2285506"/>
            <a:ext cx="4800408" cy="34046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8773287-0E48-E6BE-0720-20BD6A12BA23}"/>
              </a:ext>
            </a:extLst>
          </p:cNvPr>
          <p:cNvSpPr/>
          <p:nvPr/>
        </p:nvSpPr>
        <p:spPr>
          <a:xfrm>
            <a:off x="5514392" y="3004457"/>
            <a:ext cx="3387012" cy="2603241"/>
          </a:xfrm>
          <a:prstGeom prst="ellipse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89812-F633-D2DB-A39B-7F39D43F7B07}"/>
              </a:ext>
            </a:extLst>
          </p:cNvPr>
          <p:cNvSpPr/>
          <p:nvPr/>
        </p:nvSpPr>
        <p:spPr>
          <a:xfrm>
            <a:off x="7124700" y="4248927"/>
            <a:ext cx="133350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4" descr="Image result for laser icon">
            <a:extLst>
              <a:ext uri="{FF2B5EF4-FFF2-40B4-BE49-F238E27FC236}">
                <a16:creationId xmlns:a16="http://schemas.microsoft.com/office/drawing/2014/main" id="{F24F92CF-E410-6AC9-5F21-16C26F626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7"/>
          <a:stretch/>
        </p:blipFill>
        <p:spPr bwMode="auto">
          <a:xfrm rot="16200000" flipV="1">
            <a:off x="7433443" y="3369165"/>
            <a:ext cx="422720" cy="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laser icon">
            <a:extLst>
              <a:ext uri="{FF2B5EF4-FFF2-40B4-BE49-F238E27FC236}">
                <a16:creationId xmlns:a16="http://schemas.microsoft.com/office/drawing/2014/main" id="{BCAB7422-592F-25AD-1A85-91D97F7B8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7"/>
          <a:stretch/>
        </p:blipFill>
        <p:spPr bwMode="auto">
          <a:xfrm rot="16200000" flipV="1">
            <a:off x="5884639" y="3834952"/>
            <a:ext cx="422720" cy="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aser icon">
            <a:extLst>
              <a:ext uri="{FF2B5EF4-FFF2-40B4-BE49-F238E27FC236}">
                <a16:creationId xmlns:a16="http://schemas.microsoft.com/office/drawing/2014/main" id="{D50DF7A7-AA74-5D8C-EE32-9A8A36EEE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7"/>
          <a:stretch/>
        </p:blipFill>
        <p:spPr bwMode="auto">
          <a:xfrm rot="16200000" flipV="1">
            <a:off x="7433443" y="5283724"/>
            <a:ext cx="422720" cy="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F4F547-ABE4-4B1D-0C32-4499D7D5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model</a:t>
            </a:r>
          </a:p>
          <a:p>
            <a:pPr lvl="1"/>
            <a:r>
              <a:rPr lang="en-GB" dirty="0"/>
              <a:t>An adversary can target</a:t>
            </a:r>
            <a:br>
              <a:rPr lang="en-GB" dirty="0"/>
            </a:br>
            <a:r>
              <a:rPr lang="en-GB" dirty="0"/>
              <a:t>all gates/wires but each</a:t>
            </a:r>
            <a:br>
              <a:rPr lang="en-GB" dirty="0"/>
            </a:br>
            <a:r>
              <a:rPr lang="en-GB" dirty="0"/>
              <a:t>fault has a limited prob.</a:t>
            </a:r>
            <a:br>
              <a:rPr lang="en-GB" dirty="0"/>
            </a:br>
            <a:r>
              <a:rPr lang="en-GB"/>
              <a:t>to </a:t>
            </a:r>
            <a:r>
              <a:rPr lang="en-GB" dirty="0"/>
              <a:t>succeed</a:t>
            </a:r>
          </a:p>
          <a:p>
            <a:r>
              <a:rPr lang="en-GB" dirty="0"/>
              <a:t>A little closer to practice</a:t>
            </a:r>
          </a:p>
          <a:p>
            <a:pPr lvl="1"/>
            <a:r>
              <a:rPr lang="en-GB" dirty="0"/>
              <a:t>Not fully there</a:t>
            </a:r>
          </a:p>
          <a:p>
            <a:r>
              <a:rPr lang="en-GB" dirty="0"/>
              <a:t>Still allows for theoretical</a:t>
            </a:r>
            <a:br>
              <a:rPr lang="en-GB" dirty="0"/>
            </a:br>
            <a:r>
              <a:rPr lang="en-GB" dirty="0"/>
              <a:t>analysis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17F35-40B7-B7F1-EF25-4371EA0B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D08E-079A-B528-7E45-C65768C4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E4347F-155B-6D7F-D39C-9CA9D821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Random Fault Model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AF9D6-1812-3119-A388-6FF55E8D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82" y="2285506"/>
            <a:ext cx="4800408" cy="34046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63FFF-8476-1916-9297-7F7F7F1CA48A}"/>
              </a:ext>
            </a:extLst>
          </p:cNvPr>
          <p:cNvGrpSpPr/>
          <p:nvPr/>
        </p:nvGrpSpPr>
        <p:grpSpPr>
          <a:xfrm>
            <a:off x="6294884" y="1619210"/>
            <a:ext cx="905825" cy="1068896"/>
            <a:chOff x="6294884" y="1619210"/>
            <a:chExt cx="905825" cy="1068896"/>
          </a:xfrm>
        </p:grpSpPr>
        <p:pic>
          <p:nvPicPr>
            <p:cNvPr id="7" name="Picture 4" descr="Image result for laser icon">
              <a:extLst>
                <a:ext uri="{FF2B5EF4-FFF2-40B4-BE49-F238E27FC236}">
                  <a16:creationId xmlns:a16="http://schemas.microsoft.com/office/drawing/2014/main" id="{E08B2685-FA60-E39F-755E-B9FD67448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382521" y="2120215"/>
              <a:ext cx="730553" cy="40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623ADC-4CA1-0CA8-5B56-0F163064D834}"/>
                    </a:ext>
                  </a:extLst>
                </p:cNvPr>
                <p:cNvSpPr txBox="1"/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a14:m>
                  <a:r>
                    <a:rPr lang="en-GB" dirty="0"/>
                    <a:t> prob.</a:t>
                  </a:r>
                  <a:endParaRPr lang="en-BE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623ADC-4CA1-0CA8-5B56-0F163064D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5405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364B6-F511-8C16-DE41-5BB3F7FCD61F}"/>
              </a:ext>
            </a:extLst>
          </p:cNvPr>
          <p:cNvGrpSpPr/>
          <p:nvPr/>
        </p:nvGrpSpPr>
        <p:grpSpPr>
          <a:xfrm>
            <a:off x="8247457" y="2014728"/>
            <a:ext cx="905825" cy="1068896"/>
            <a:chOff x="6294884" y="1619210"/>
            <a:chExt cx="905825" cy="1068896"/>
          </a:xfrm>
        </p:grpSpPr>
        <p:pic>
          <p:nvPicPr>
            <p:cNvPr id="16" name="Picture 4" descr="Image result for laser icon">
              <a:extLst>
                <a:ext uri="{FF2B5EF4-FFF2-40B4-BE49-F238E27FC236}">
                  <a16:creationId xmlns:a16="http://schemas.microsoft.com/office/drawing/2014/main" id="{B7EFEAC8-2471-5DC3-162F-F66D08234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382521" y="2120215"/>
              <a:ext cx="730553" cy="40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ABCAAF-346D-FB00-A620-5B98A8433858}"/>
                    </a:ext>
                  </a:extLst>
                </p:cNvPr>
                <p:cNvSpPr txBox="1"/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a14:m>
                  <a:r>
                    <a:rPr lang="en-GB" dirty="0"/>
                    <a:t> prob.</a:t>
                  </a:r>
                  <a:endParaRPr lang="en-B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ABCAAF-346D-FB00-A620-5B98A8433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698" b="-25000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FB531C-3110-7D58-D5B2-5C0077050560}"/>
              </a:ext>
            </a:extLst>
          </p:cNvPr>
          <p:cNvGrpSpPr/>
          <p:nvPr/>
        </p:nvGrpSpPr>
        <p:grpSpPr>
          <a:xfrm>
            <a:off x="8237296" y="4229608"/>
            <a:ext cx="905825" cy="1068896"/>
            <a:chOff x="6294884" y="1619210"/>
            <a:chExt cx="905825" cy="1068896"/>
          </a:xfrm>
        </p:grpSpPr>
        <p:pic>
          <p:nvPicPr>
            <p:cNvPr id="19" name="Picture 4" descr="Image result for laser icon">
              <a:extLst>
                <a:ext uri="{FF2B5EF4-FFF2-40B4-BE49-F238E27FC236}">
                  <a16:creationId xmlns:a16="http://schemas.microsoft.com/office/drawing/2014/main" id="{2A817ED7-7B63-5B76-6A72-CF3BEEA2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382521" y="2120215"/>
              <a:ext cx="730553" cy="40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B62E8CF-16F7-1CF8-72D4-F893E97D6481}"/>
                    </a:ext>
                  </a:extLst>
                </p:cNvPr>
                <p:cNvSpPr txBox="1"/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a14:m>
                  <a:r>
                    <a:rPr lang="en-GB" dirty="0"/>
                    <a:t> prob.</a:t>
                  </a:r>
                  <a:endParaRPr lang="en-B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B62E8CF-16F7-1CF8-72D4-F893E97D6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884" y="1619210"/>
                  <a:ext cx="90582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5369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146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DF1A66-05D3-8A56-B222-9347322F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Correctness: Advantage to get an incorrect ciphertext (not abort)</a:t>
            </a:r>
          </a:p>
          <a:p>
            <a:pPr lvl="1"/>
            <a:r>
              <a:rPr lang="en-GB" dirty="0"/>
              <a:t>Can be related to DFA-like attacks</a:t>
            </a:r>
          </a:p>
          <a:p>
            <a:endParaRPr lang="en-GB" dirty="0"/>
          </a:p>
          <a:p>
            <a:r>
              <a:rPr lang="en-GB" dirty="0"/>
              <a:t>Privacy: Advantage to guess some secret only given whether the circuit aborts or not</a:t>
            </a:r>
          </a:p>
          <a:p>
            <a:pPr lvl="1"/>
            <a:r>
              <a:rPr lang="en-GB" dirty="0"/>
              <a:t>Can be related SIFA-like attacks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6A568-4FB7-CA02-9985-C91F8919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C9692-4031-549B-684A-A941A252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EA5DF0-28E5-29D3-1F7C-3D0F895C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and Privacy Models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347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EC0C3D-A1C6-2FB3-02FC-731452C1D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shares, the security decreases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times</a:t>
                </a:r>
                <a:endParaRPr lang="en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EC0C3D-A1C6-2FB3-02FC-731452C1D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2DD6A-7EFE-B118-4744-9141EE0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F708-EE5C-0C5F-99C0-22B96F7E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2B6562-1CA1-5497-9C02-DC157E00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Masking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5D13F-F7F0-4A3E-1F61-6982414A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56" y="2762192"/>
            <a:ext cx="976968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A4C02-97F7-EFA2-0BBF-EDCBA906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1" y="2740030"/>
            <a:ext cx="8044837" cy="346997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E22256-E3B4-0A73-DBE3-C2A5CB93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duplication, the security increases exponentially with the number of duplicates</a:t>
            </a:r>
          </a:p>
          <a:p>
            <a:r>
              <a:rPr lang="en-GB" dirty="0"/>
              <a:t>For linear codes, we repeat </a:t>
            </a:r>
            <a:r>
              <a:rPr lang="en-GB" dirty="0" err="1"/>
              <a:t>Bartkewitz’s</a:t>
            </a:r>
            <a:r>
              <a:rPr lang="en-GB" dirty="0"/>
              <a:t> experiments 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75D32-359E-1BD9-FCE4-4F7EBD1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62E79-B05C-1B21-6054-5B70E7CD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6D6D04-1A76-6402-29DE-4AE7E9E2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Error Detection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5642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52A68-16D2-9C76-218A-0534FC40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security of triplication is lower if the state size increases versus duplication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0F3C-BE7A-52FA-53E8-1C44D9C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Science, ESAT, COSIC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FAFA-C2E2-8365-EEBB-3FFA277E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769BF-9F2E-DE3E-6A2B-D9E203B2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Error Correction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172D0-8189-839E-0943-4669176E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09" y="2329188"/>
            <a:ext cx="7241982" cy="31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12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440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KU Leuven</vt:lpstr>
      <vt:lpstr>The Random Fault Model</vt:lpstr>
      <vt:lpstr>Fault Attacks &amp; Adversary Models</vt:lpstr>
      <vt:lpstr>The Threshold Fault Model</vt:lpstr>
      <vt:lpstr>The Threshold Fault Model</vt:lpstr>
      <vt:lpstr>The Random Fault Model</vt:lpstr>
      <vt:lpstr>Correctness and Privacy Models</vt:lpstr>
      <vt:lpstr>Results: Masking</vt:lpstr>
      <vt:lpstr>Results: Error Detection</vt:lpstr>
      <vt:lpstr>Results: Error Correction</vt:lpstr>
      <vt:lpstr>Results: Shuffling</vt:lpstr>
      <vt:lpstr>Conclusions &amp; Open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 Implementations</dc:title>
  <dc:creator>Siemen Dhooghe</dc:creator>
  <cp:lastModifiedBy>Siemen Dhooghe</cp:lastModifiedBy>
  <cp:revision>212</cp:revision>
  <dcterms:created xsi:type="dcterms:W3CDTF">2023-02-18T12:43:42Z</dcterms:created>
  <dcterms:modified xsi:type="dcterms:W3CDTF">2023-08-15T23:10:09Z</dcterms:modified>
</cp:coreProperties>
</file>