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12BF-9A37-48E5-B2CB-0FE5BE9AEC3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BBA5-15AF-476E-8F61-09765C4D2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BBA5-15AF-476E-8F61-09765C4D2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432-C83F-46B6-962A-2A7A8614616A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1A3C-AE32-40D6-BDF1-90D71D0DA694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2AE5-182C-442F-ABD6-F702485D0F50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3DFA-7059-42BA-9DF7-F570BEC8EBB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72F-3366-483A-84CB-535559C7F30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DCA-F93B-4B9A-9732-09BAC6B10620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3B-E007-46EB-92A0-B95BE6D1E22E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ACE6-EF8A-4218-8782-0B707EAAA6CC}" type="datetime1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E1A5-B5FB-4006-B937-A3FB33239F10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6DF24C-CCF2-4062-86B7-AA66E8A61260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3C89-8F71-4A35-A03E-D00583095350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9736A7-41BA-448C-9737-2899DE8FD650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0901ED-D3E9-419F-8404-409D66AA5E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Rotational-XOR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Distinguishers for AND-RX Block Ciphers: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Evaluations on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Simeck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Simon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Amirhossein</a:t>
            </a:r>
            <a:r>
              <a:rPr lang="en-US" dirty="0"/>
              <a:t> Ebrahimi</a:t>
            </a:r>
            <a:r>
              <a:rPr lang="en-US" baseline="30000" dirty="0"/>
              <a:t>1</a:t>
            </a:r>
            <a:r>
              <a:rPr lang="en-US" dirty="0"/>
              <a:t>, David Gerault</a:t>
            </a:r>
            <a:r>
              <a:rPr lang="en-US" baseline="30000" dirty="0"/>
              <a:t>2</a:t>
            </a:r>
            <a:r>
              <a:rPr lang="en-US" dirty="0"/>
              <a:t>, Paolo Palmieri</a:t>
            </a:r>
            <a:r>
              <a:rPr lang="en-US" baseline="300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59862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IT, University College Cork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Research Centre, Technology Innovation Institute, Abu Dhabi, UAE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DL-based RX Distinguisher &amp; Approximate RX Bias Score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observed a positive correlation between bias score and the accuracy of the distinguisher, with some outliers due to variations in the cipher structure.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32" y="2533920"/>
            <a:ext cx="6963045" cy="37151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Optimization of Deep Learning RX Differential Distinguishers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the evolutionary-based search algorithm to explore a more extensive set of candidate RX pairs, accounting for the rotational offset γ and the XOR translation δ.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Strategy: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First-time simultaneous search for optimal δ and γ parameters.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starts with a population of randomly generated input differences and corresponding rotational offsets. For each of them, an approximate RX bias score is computed. The algorithm iteratively refines this population, maintaining top performers.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returns a list of 32 input differences for each round and computes a weighted cumulative RX bias score.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allows for identifying effective RX distinguishers for full-key classes, a notable improvement over previous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Optimization of Deep Learning RX Differential Distinguishers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18" y="1846263"/>
            <a:ext cx="7384289" cy="4022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35" y="2527090"/>
            <a:ext cx="5204244" cy="2206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34" y="2527089"/>
            <a:ext cx="5020244" cy="2206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610" y="4873925"/>
            <a:ext cx="9715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Lu, J., Liu, G., Sun, B., Li, C., Liu, L.: Improved (related-key) differential-based neural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distinguishers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simeck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ciphers. Cryptology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 (2022)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Lu, J., Liu, Y.,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Sun, B., Li, C.: Improved rotational-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cryptanalysis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ciphers. IET Information Security 16(4), 282–300 (2022)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310" y="2588015"/>
            <a:ext cx="5600400" cy="2432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85" y="2588015"/>
            <a:ext cx="5688164" cy="24325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Diffusion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 AND-RX cipher security via ideal shift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((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∧ 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⊕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Used evolutionary algorithm to test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combinations, finding highest bias scores and optimal resistance against attacks. 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shift set (4, 6, 3) offers superior resistance, with no distinguisher found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&gt;13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rounds.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Implication: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These configurations impact cipher's resilience against attacks, but hardware efficiency must also be considered in design.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b="-6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Diffusion Layer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3" y="2438849"/>
            <a:ext cx="8686800" cy="2428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390" y="1737360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deep learning's role in RX cryptanalysis of AND-RX ciphers, especially Simon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Simeck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families.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related-key model distinguishers against conventional weak-key models.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optimal RX input differences, key differences, and rotational offsets.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 new method to optimize diffusion layers in AND-RX ciphers and identified several optimal rotation sets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Simeck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ciphers.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Weak-key attack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key recovery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Context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Implications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Work and Contextual Landscape</a:t>
            </a:r>
          </a:p>
        </p:txBody>
      </p:sp>
      <p:sp>
        <p:nvSpPr>
          <p:cNvPr id="112" name="Google Shape;1741;p35"/>
          <p:cNvSpPr/>
          <p:nvPr/>
        </p:nvSpPr>
        <p:spPr>
          <a:xfrm>
            <a:off x="0" y="3358465"/>
            <a:ext cx="12192000" cy="351680"/>
          </a:xfrm>
          <a:custGeom>
            <a:avLst/>
            <a:gdLst/>
            <a:ahLst/>
            <a:cxnLst/>
            <a:rect l="l" t="t" r="r" b="b"/>
            <a:pathLst>
              <a:path w="285750" h="10990" extrusionOk="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761;p35"/>
          <p:cNvGrpSpPr/>
          <p:nvPr/>
        </p:nvGrpSpPr>
        <p:grpSpPr>
          <a:xfrm>
            <a:off x="7725386" y="3375904"/>
            <a:ext cx="1499100" cy="1518667"/>
            <a:chOff x="4361085" y="2582271"/>
            <a:chExt cx="1499100" cy="1518667"/>
          </a:xfrm>
        </p:grpSpPr>
        <p:sp>
          <p:nvSpPr>
            <p:cNvPr id="129" name="Google Shape;1762;p35"/>
            <p:cNvSpPr/>
            <p:nvPr/>
          </p:nvSpPr>
          <p:spPr>
            <a:xfrm>
              <a:off x="5148448" y="2878687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763;p35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33" name="Google Shape;176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7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7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7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7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774;p35"/>
            <p:cNvSpPr/>
            <p:nvPr/>
          </p:nvSpPr>
          <p:spPr>
            <a:xfrm>
              <a:off x="4479008" y="2582271"/>
              <a:ext cx="1263072" cy="352064"/>
            </a:xfrm>
            <a:custGeom>
              <a:avLst/>
              <a:gdLst/>
              <a:ahLst/>
              <a:cxnLst/>
              <a:rect l="l" t="t" r="r" b="b"/>
              <a:pathLst>
                <a:path w="39471" h="11002" extrusionOk="0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" name="Google Shape;1780;p35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rotational-</a:t>
              </a:r>
              <a:r>
                <a:rPr lang="en-US" sz="1200" dirty="0" err="1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xor</a:t>
              </a:r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 cryptanalysis of </a:t>
              </a:r>
              <a:r>
                <a:rPr lang="en-US" sz="1200" dirty="0" err="1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simon</a:t>
              </a:r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-like</a:t>
              </a:r>
            </a:p>
            <a:p>
              <a:pPr lvl="0" algn="ctr"/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block ciphers</a:t>
              </a:r>
              <a:endParaRPr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43" name="Google Shape;1805;p35"/>
          <p:cNvGrpSpPr/>
          <p:nvPr/>
        </p:nvGrpSpPr>
        <p:grpSpPr>
          <a:xfrm>
            <a:off x="2115815" y="2201296"/>
            <a:ext cx="1499100" cy="1526672"/>
            <a:chOff x="795972" y="1407663"/>
            <a:chExt cx="1499100" cy="1526672"/>
          </a:xfrm>
        </p:grpSpPr>
        <p:grpSp>
          <p:nvGrpSpPr>
            <p:cNvPr id="144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48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avLst/>
              <a:gdLst/>
              <a:ahLst/>
              <a:cxnLst/>
              <a:rect l="l" t="t" r="r" b="b"/>
              <a:pathLst>
                <a:path w="441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2013 - 2015</a:t>
              </a:r>
              <a:endParaRPr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7" name="Google Shape;1827;p35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Simon &amp; </a:t>
              </a:r>
              <a:r>
                <a:rPr lang="en-US" sz="1200" dirty="0" err="1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Simeck</a:t>
              </a:r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 ciphers</a:t>
              </a:r>
              <a:endParaRPr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58" name="Google Shape;1828;p35"/>
          <p:cNvGrpSpPr/>
          <p:nvPr/>
        </p:nvGrpSpPr>
        <p:grpSpPr>
          <a:xfrm>
            <a:off x="6605775" y="2106665"/>
            <a:ext cx="1499100" cy="1621303"/>
            <a:chOff x="3172466" y="1313032"/>
            <a:chExt cx="1499100" cy="1621303"/>
          </a:xfrm>
        </p:grpSpPr>
        <p:grpSp>
          <p:nvGrpSpPr>
            <p:cNvPr id="159" name="Google Shape;1829;p35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63" name="Google Shape;183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3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3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3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83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3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83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83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83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83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840;p35"/>
            <p:cNvSpPr/>
            <p:nvPr/>
          </p:nvSpPr>
          <p:spPr>
            <a:xfrm>
              <a:off x="3914752" y="2587999"/>
              <a:ext cx="14528" cy="43072"/>
            </a:xfrm>
            <a:custGeom>
              <a:avLst/>
              <a:gdLst/>
              <a:ahLst/>
              <a:cxnLst/>
              <a:rect l="l" t="t" r="r" b="b"/>
              <a:pathLst>
                <a:path w="454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41;p35"/>
            <p:cNvSpPr/>
            <p:nvPr/>
          </p:nvSpPr>
          <p:spPr>
            <a:xfrm>
              <a:off x="3290688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" name="Google Shape;1847;p35"/>
            <p:cNvSpPr txBox="1"/>
            <p:nvPr/>
          </p:nvSpPr>
          <p:spPr>
            <a:xfrm>
              <a:off x="3172466" y="1313032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Interpretation of neural network distinguishers</a:t>
              </a:r>
              <a:endParaRPr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73" name="Google Shape;1848;p35"/>
          <p:cNvGrpSpPr/>
          <p:nvPr/>
        </p:nvGrpSpPr>
        <p:grpSpPr>
          <a:xfrm>
            <a:off x="8844623" y="2168257"/>
            <a:ext cx="1499100" cy="1551085"/>
            <a:chOff x="5549330" y="1383250"/>
            <a:chExt cx="1499100" cy="1551085"/>
          </a:xfrm>
        </p:grpSpPr>
        <p:grpSp>
          <p:nvGrpSpPr>
            <p:cNvPr id="174" name="Google Shape;1849;p35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78" name="Google Shape;185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85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5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5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5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5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5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5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5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860;p35"/>
            <p:cNvSpPr/>
            <p:nvPr/>
          </p:nvSpPr>
          <p:spPr>
            <a:xfrm>
              <a:off x="6296000" y="2587999"/>
              <a:ext cx="9568" cy="43072"/>
            </a:xfrm>
            <a:custGeom>
              <a:avLst/>
              <a:gdLst/>
              <a:ahLst/>
              <a:cxnLst/>
              <a:rect l="l" t="t" r="r" b="b"/>
              <a:pathLst>
                <a:path w="299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61;p35"/>
            <p:cNvSpPr/>
            <p:nvPr/>
          </p:nvSpPr>
          <p:spPr>
            <a:xfrm>
              <a:off x="5667360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873;p35"/>
            <p:cNvSpPr txBox="1"/>
            <p:nvPr/>
          </p:nvSpPr>
          <p:spPr>
            <a:xfrm>
              <a:off x="5549330" y="1383250"/>
              <a:ext cx="1499100" cy="625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automated finding of good input differences</a:t>
              </a:r>
              <a:endParaRPr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263" name="Google Shape;1742;p35"/>
          <p:cNvGrpSpPr/>
          <p:nvPr/>
        </p:nvGrpSpPr>
        <p:grpSpPr>
          <a:xfrm>
            <a:off x="5477987" y="3375904"/>
            <a:ext cx="1690555" cy="1765439"/>
            <a:chOff x="1984296" y="2582271"/>
            <a:chExt cx="1690555" cy="1765439"/>
          </a:xfrm>
        </p:grpSpPr>
        <p:grpSp>
          <p:nvGrpSpPr>
            <p:cNvPr id="264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268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avLst/>
              <a:gdLst/>
              <a:ahLst/>
              <a:cxnLst/>
              <a:rect l="l" t="t" r="r" b="b"/>
              <a:pathLst>
                <a:path w="29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7" name="Google Shape;1760;p35"/>
            <p:cNvSpPr txBox="1"/>
            <p:nvPr/>
          </p:nvSpPr>
          <p:spPr>
            <a:xfrm>
              <a:off x="1984296" y="3566038"/>
              <a:ext cx="1690555" cy="781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 err="1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Gohr’s</a:t>
              </a:r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 paper on Deep learning based cryptanalysis</a:t>
              </a:r>
              <a:endParaRPr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278" name="Google Shape;1742;p35"/>
          <p:cNvGrpSpPr/>
          <p:nvPr/>
        </p:nvGrpSpPr>
        <p:grpSpPr>
          <a:xfrm>
            <a:off x="3232255" y="3373035"/>
            <a:ext cx="1690555" cy="1765439"/>
            <a:chOff x="1984296" y="2582271"/>
            <a:chExt cx="1690555" cy="1765439"/>
          </a:xfrm>
        </p:grpSpPr>
        <p:grpSp>
          <p:nvGrpSpPr>
            <p:cNvPr id="279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283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avLst/>
              <a:gdLst/>
              <a:ahLst/>
              <a:cxnLst/>
              <a:rect l="l" t="t" r="r" b="b"/>
              <a:pathLst>
                <a:path w="29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 sz="1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" name="Google Shape;1760;p35"/>
            <p:cNvSpPr txBox="1"/>
            <p:nvPr/>
          </p:nvSpPr>
          <p:spPr>
            <a:xfrm>
              <a:off x="1984296" y="3566038"/>
              <a:ext cx="1690555" cy="781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Introducing the Rotational-</a:t>
              </a:r>
              <a:r>
                <a:rPr lang="en-US" sz="1200" dirty="0" err="1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Xor</a:t>
              </a:r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 (RX) cryptanalysis</a:t>
              </a:r>
              <a:endParaRPr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293" name="Google Shape;1805;p35"/>
          <p:cNvGrpSpPr/>
          <p:nvPr/>
        </p:nvGrpSpPr>
        <p:grpSpPr>
          <a:xfrm>
            <a:off x="4347815" y="2162067"/>
            <a:ext cx="1511932" cy="1571653"/>
            <a:chOff x="796610" y="1362682"/>
            <a:chExt cx="1511932" cy="1571653"/>
          </a:xfrm>
        </p:grpSpPr>
        <p:grpSp>
          <p:nvGrpSpPr>
            <p:cNvPr id="294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298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avLst/>
              <a:gdLst/>
              <a:ahLst/>
              <a:cxnLst/>
              <a:rect l="l" t="t" r="r" b="b"/>
              <a:pathLst>
                <a:path w="441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2017 - 2018</a:t>
              </a:r>
              <a:endParaRPr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7" name="Google Shape;1827;p35"/>
            <p:cNvSpPr txBox="1"/>
            <p:nvPr/>
          </p:nvSpPr>
          <p:spPr>
            <a:xfrm>
              <a:off x="796610" y="1362682"/>
              <a:ext cx="1511932" cy="685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First automated attacks of Simon and </a:t>
              </a:r>
              <a:r>
                <a:rPr lang="en-US" sz="1200" dirty="0" err="1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Simeck</a:t>
              </a:r>
              <a:endParaRPr lang="en-US" sz="12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308" name="Slide Number Placeholder 3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AND-RX Cipher (Simon-like)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70" y="1972018"/>
            <a:ext cx="10387473" cy="3057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72" y="4901908"/>
            <a:ext cx="43434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17" y="5635968"/>
            <a:ext cx="6334125" cy="6191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to analyze the security of symmetric algorithms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rotational pairs of plaintext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of rotational cryptanalysis to handle XOR operations with constants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0797" y="3519577"/>
            <a:ext cx="9040483" cy="205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11215" y="3761290"/>
                <a:ext cx="88075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,)-Rotational-</a:t>
                </a:r>
                <a:r>
                  <a:rPr lang="en-US" sz="2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Xor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-difference: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a rotational pair with rotation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translation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≪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seeks to analyze the propagation of RX-differences through the cryptographic primitive.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215" y="3761290"/>
                <a:ext cx="880757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038" t="-3502" r="-1107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Gohr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deep learning techniques for cryptanalysis, specifically for attacking the Speck cipher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can outperform traditional counterparts in differential cryptanalysis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54" y="2949066"/>
            <a:ext cx="7085074" cy="3234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Symmetric Cryptography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Bellini et al. presented an alternative approach for finding the best input difference that does not rely on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44" y="3655621"/>
            <a:ext cx="4225997" cy="74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01" y="2816080"/>
            <a:ext cx="6565960" cy="31613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 RX 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parameters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of weak-key models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Unexplored potential of AI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DL-based RX Distinguisher &amp; Approximate RX Bias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54" y="1845734"/>
            <a:ext cx="10058400" cy="402336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DL-based RX Distinguisher: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machine is trained to distinguish rotational-XOR (RX) patterns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pairs. The machine's accuracy is measured and if it's greater than or equal to 50%, it is designated as an RX distinguisher.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4507" y="2922420"/>
            <a:ext cx="9420028" cy="1444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3004" y="3212153"/>
                <a:ext cx="9063034" cy="206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Approximate RX Bias Score: </a:t>
                </a: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block cipher, then The Approximate RX Bias Score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𝛿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is defined as the sum of the biases of each bit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output RX-difference, computed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samples.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04" y="3212153"/>
                <a:ext cx="9063034" cy="2066976"/>
              </a:xfrm>
              <a:prstGeom prst="rect">
                <a:avLst/>
              </a:prstGeom>
              <a:blipFill rotWithShape="0">
                <a:blip r:embed="rId2"/>
                <a:stretch>
                  <a:fillRect l="-538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22" y="4739077"/>
            <a:ext cx="7381875" cy="10572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1ED-D3E9-419F-8404-409D66AA5E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814</TotalTime>
  <Words>883</Words>
  <Application>Microsoft Office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Fira Sans Extra Condensed Medium</vt:lpstr>
      <vt:lpstr>Times New Roman</vt:lpstr>
      <vt:lpstr>Retrospect</vt:lpstr>
      <vt:lpstr>Deep Learning-Based Rotational-XOR Distinguishers for AND-RX Block Ciphers: Evaluations on Simeck and Simon</vt:lpstr>
      <vt:lpstr>Outline</vt:lpstr>
      <vt:lpstr>Prior Work and Contextual Landscape</vt:lpstr>
      <vt:lpstr>AND-RX Cipher (Simon-like)</vt:lpstr>
      <vt:lpstr>RX Cryptanalysis</vt:lpstr>
      <vt:lpstr>Deep Learning in Symmetric Cryptography</vt:lpstr>
      <vt:lpstr>Deep Learning in Symmetric Cryptography (Cont.)</vt:lpstr>
      <vt:lpstr> Challenges in RX  Cryptanalysis</vt:lpstr>
      <vt:lpstr>DL-based RX Distinguisher &amp; Approximate RX Bias Score</vt:lpstr>
      <vt:lpstr>DL-based RX Distinguisher &amp; Approximate RX Bias Score (Cont.)</vt:lpstr>
      <vt:lpstr>Evolutionary Optimization of Deep Learning RX Differential Distinguishers</vt:lpstr>
      <vt:lpstr>Evolutionary Optimization of Deep Learning RX Differential Distinguishers (Cont.)</vt:lpstr>
      <vt:lpstr>Results</vt:lpstr>
      <vt:lpstr>Results (Cont.)</vt:lpstr>
      <vt:lpstr> Impact of Diffusion Layer</vt:lpstr>
      <vt:lpstr> Impact of Diffusion Layer (Cont.)</vt:lpstr>
      <vt:lpstr>Conclusion &amp; 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Rotational-XOR Distinguishers for AND-RX Block Ciphers: Evaluations on Simeck and Simon</dc:title>
  <dc:creator>Windows User</dc:creator>
  <cp:lastModifiedBy>a.ebrahimimodhaddam</cp:lastModifiedBy>
  <cp:revision>40</cp:revision>
  <dcterms:created xsi:type="dcterms:W3CDTF">2023-08-08T10:01:20Z</dcterms:created>
  <dcterms:modified xsi:type="dcterms:W3CDTF">2023-08-18T01:19:12Z</dcterms:modified>
</cp:coreProperties>
</file>