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2.xml" ContentType="application/vnd.openxmlformats-officedocument.themeOverr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94" r:id="rId2"/>
    <p:sldId id="288" r:id="rId3"/>
    <p:sldId id="297" r:id="rId4"/>
    <p:sldId id="296" r:id="rId5"/>
    <p:sldId id="298" r:id="rId6"/>
    <p:sldId id="299" r:id="rId7"/>
    <p:sldId id="300" r:id="rId8"/>
    <p:sldId id="301" r:id="rId9"/>
    <p:sldId id="302" r:id="rId10"/>
    <p:sldId id="306" r:id="rId11"/>
    <p:sldId id="320" r:id="rId12"/>
    <p:sldId id="307" r:id="rId13"/>
    <p:sldId id="325" r:id="rId14"/>
    <p:sldId id="326" r:id="rId15"/>
    <p:sldId id="312" r:id="rId16"/>
    <p:sldId id="314" r:id="rId17"/>
    <p:sldId id="315" r:id="rId18"/>
    <p:sldId id="316" r:id="rId19"/>
    <p:sldId id="317" r:id="rId20"/>
    <p:sldId id="318" r:id="rId21"/>
    <p:sldId id="319" r:id="rId22"/>
    <p:sldId id="27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8F9C"/>
    <a:srgbClr val="008080"/>
    <a:srgbClr val="71A4A3"/>
    <a:srgbClr val="4AB2CE"/>
    <a:srgbClr val="009999"/>
    <a:srgbClr val="D4E3E3"/>
    <a:srgbClr val="39AAB9"/>
    <a:srgbClr val="606096"/>
    <a:srgbClr val="D2D2D2"/>
    <a:srgbClr val="4141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40879" autoAdjust="0"/>
  </p:normalViewPr>
  <p:slideViewPr>
    <p:cSldViewPr snapToGrid="0" showGuides="1">
      <p:cViewPr varScale="1">
        <p:scale>
          <a:sx n="27" d="100"/>
          <a:sy n="27" d="100"/>
        </p:scale>
        <p:origin x="2292" y="44"/>
      </p:cViewPr>
      <p:guideLst>
        <p:guide orient="horz" pos="2160"/>
        <p:guide pos="384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CDC04-8C53-42CC-A0E3-2E6E716EC582}" type="datetimeFigureOut">
              <a:rPr lang="zh-CN" altLang="en-US" smtClean="0"/>
              <a:t>2023/8/13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27C65-FA42-4DA6-90D1-389753D8B2FB}" type="slidenum">
              <a:rPr lang="zh-CN" altLang="en-US" smtClean="0"/>
              <a:t>‹#›</a:t>
            </a:fld>
            <a:endParaRPr lang="zh-CN" altLang="en-US"/>
          </a:p>
        </p:txBody>
      </p:sp>
    </p:spTree>
    <p:extLst>
      <p:ext uri="{BB962C8B-B14F-4D97-AF65-F5344CB8AC3E}">
        <p14:creationId xmlns:p14="http://schemas.microsoft.com/office/powerpoint/2010/main" val="3335803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8D27C65-FA42-4DA6-90D1-389753D8B2FB}" type="slidenum">
              <a:rPr lang="zh-CN" altLang="en-US" smtClean="0"/>
              <a:t>1</a:t>
            </a:fld>
            <a:endParaRPr lang="zh-CN" altLang="en-US"/>
          </a:p>
        </p:txBody>
      </p:sp>
    </p:spTree>
    <p:extLst>
      <p:ext uri="{BB962C8B-B14F-4D97-AF65-F5344CB8AC3E}">
        <p14:creationId xmlns:p14="http://schemas.microsoft.com/office/powerpoint/2010/main" val="2712097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8D27C65-FA42-4DA6-90D1-389753D8B2FB}" type="slidenum">
              <a:rPr lang="zh-CN" altLang="en-US" smtClean="0"/>
              <a:t>10</a:t>
            </a:fld>
            <a:endParaRPr lang="zh-CN" altLang="en-US"/>
          </a:p>
        </p:txBody>
      </p:sp>
    </p:spTree>
    <p:extLst>
      <p:ext uri="{BB962C8B-B14F-4D97-AF65-F5344CB8AC3E}">
        <p14:creationId xmlns:p14="http://schemas.microsoft.com/office/powerpoint/2010/main" val="120901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D27C65-FA42-4DA6-90D1-389753D8B2FB}" type="slidenum">
              <a:rPr lang="zh-CN" altLang="en-US" smtClean="0"/>
              <a:t>11</a:t>
            </a:fld>
            <a:endParaRPr lang="zh-CN" altLang="en-US"/>
          </a:p>
        </p:txBody>
      </p:sp>
    </p:spTree>
    <p:extLst>
      <p:ext uri="{BB962C8B-B14F-4D97-AF65-F5344CB8AC3E}">
        <p14:creationId xmlns:p14="http://schemas.microsoft.com/office/powerpoint/2010/main" val="121819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As we know, a zero-knowledge sigma protocol between a prover P and a verifier V, the prover holds a statement x and a witness w for x, and the verifier only x. Both parties engage in an interactive execution, resulting in an initial commitment com sent by the prover, a verifier random challenge </a:t>
                </a:r>
                <a:r>
                  <a:rPr lang="en-US" altLang="zh-CN" sz="1200" kern="1200" dirty="0" err="1">
                    <a:solidFill>
                      <a:schemeClr val="tx1"/>
                    </a:solidFill>
                    <a:effectLst/>
                    <a:latin typeface="+mn-lt"/>
                    <a:ea typeface="+mn-ea"/>
                    <a:cs typeface="+mn-cs"/>
                  </a:rPr>
                  <a:t>ch</a:t>
                </a:r>
                <a:r>
                  <a:rPr lang="en-US" altLang="zh-CN" sz="1200" kern="1200" dirty="0">
                    <a:solidFill>
                      <a:schemeClr val="tx1"/>
                    </a:solidFill>
                    <a:effectLst/>
                    <a:latin typeface="+mn-lt"/>
                    <a:ea typeface="+mn-ea"/>
                    <a:cs typeface="+mn-cs"/>
                  </a:rPr>
                  <a:t>, and a final response resp computed by the prover.</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Given $(S_0,S_1,\dots, S_N)$, $(T_0,T_1,\</a:t>
                </a:r>
                <a:r>
                  <a:rPr lang="en-US" altLang="zh-CN" sz="1200" kern="1200" dirty="0" err="1">
                    <a:solidFill>
                      <a:schemeClr val="tx1"/>
                    </a:solidFill>
                    <a:effectLst/>
                    <a:latin typeface="+mn-lt"/>
                    <a:ea typeface="+mn-ea"/>
                    <a:cs typeface="+mn-cs"/>
                  </a:rPr>
                  <a:t>dots,T_N</a:t>
                </a:r>
                <a:r>
                  <a:rPr lang="en-US" altLang="zh-CN" sz="1200" kern="1200" dirty="0">
                    <a:solidFill>
                      <a:schemeClr val="tx1"/>
                    </a:solidFill>
                    <a:effectLst/>
                    <a:latin typeface="+mn-lt"/>
                    <a:ea typeface="+mn-ea"/>
                    <a:cs typeface="+mn-cs"/>
                  </a:rPr>
                  <a:t>)$, we propose a sigma protocol $(P,V)=((P_1,P_2),(V_1,V_2))$ under binary challenge space, for proving the ring member $\</a:t>
                </a:r>
                <a:r>
                  <a:rPr lang="en-US" altLang="zh-CN" sz="1200" kern="1200" dirty="0" err="1">
                    <a:solidFill>
                      <a:schemeClr val="tx1"/>
                    </a:solidFill>
                    <a:effectLst/>
                    <a:latin typeface="+mn-lt"/>
                    <a:ea typeface="+mn-ea"/>
                    <a:cs typeface="+mn-cs"/>
                  </a:rPr>
                  <a:t>mathcal</a:t>
                </a:r>
                <a:r>
                  <a:rPr lang="en-US" altLang="zh-CN" sz="1200" kern="1200" dirty="0">
                    <a:solidFill>
                      <a:schemeClr val="tx1"/>
                    </a:solidFill>
                    <a:effectLst/>
                    <a:latin typeface="+mn-lt"/>
                    <a:ea typeface="+mn-ea"/>
                    <a:cs typeface="+mn-cs"/>
                  </a:rPr>
                  <a:t>{P}_\pi$ possesses the secret key $</a:t>
                </a:r>
                <a:r>
                  <a:rPr lang="en-US" altLang="zh-CN" sz="1200" kern="1200" dirty="0" err="1">
                    <a:solidFill>
                      <a:schemeClr val="tx1"/>
                    </a:solidFill>
                    <a:effectLst/>
                    <a:latin typeface="+mn-lt"/>
                    <a:ea typeface="+mn-ea"/>
                    <a:cs typeface="+mn-cs"/>
                  </a:rPr>
                  <a:t>sk</a:t>
                </a:r>
                <a:r>
                  <a:rPr lang="en-US" altLang="zh-CN" sz="1200" kern="1200" dirty="0">
                    <a:solidFill>
                      <a:schemeClr val="tx1"/>
                    </a:solidFill>
                    <a:effectLst/>
                    <a:latin typeface="+mn-lt"/>
                    <a:ea typeface="+mn-ea"/>
                    <a:cs typeface="+mn-cs"/>
                  </a:rPr>
                  <a:t>$ that satisfies relation $(R, R')$.</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prover first randomizes the public key set and the tag set, and then generates commitments respectively.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These commitments serve as Merkle tree nodes, forming the description tuples of the two Merkle trees (</a:t>
                </a:r>
                <a:r>
                  <a:rPr lang="en-US" altLang="zh-CN" sz="1200" kern="1200" dirty="0" err="1">
                    <a:solidFill>
                      <a:schemeClr val="tx1"/>
                    </a:solidFill>
                    <a:effectLst/>
                    <a:latin typeface="+mn-lt"/>
                    <a:ea typeface="+mn-ea"/>
                    <a:cs typeface="+mn-cs"/>
                  </a:rPr>
                  <a:t>root_S,tree_S</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root_T,tree_T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Finally, the root nodes of the two trees are hashed to get the final commitment. The prover sends the commitment to the verifier.</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After receiving the commitment, the verifier samples challenge bit </a:t>
                </a:r>
                <a:r>
                  <a:rPr lang="en-US" altLang="zh-CN" sz="1200" i="0" kern="1200">
                    <a:solidFill>
                      <a:schemeClr val="tx1"/>
                    </a:solidFill>
                    <a:effectLst/>
                    <a:latin typeface="+mn-lt"/>
                    <a:ea typeface="+mn-ea"/>
                    <a:cs typeface="+mn-cs"/>
                  </a:rPr>
                  <a:t>𝑐ℎ𝑎𝑙𝑙←{0,1}</a:t>
                </a:r>
                <a:r>
                  <a:rPr lang="en-US" altLang="zh-CN" sz="1200" kern="1200" dirty="0">
                    <a:solidFill>
                      <a:schemeClr val="tx1"/>
                    </a:solidFill>
                    <a:effectLst/>
                    <a:latin typeface="+mn-lt"/>
                    <a:ea typeface="+mn-ea"/>
                    <a:cs typeface="+mn-cs"/>
                  </a:rPr>
                  <a:t> randomly and sends the challenge bit to the prover.</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Fallback>
      </mc:AlternateContent>
      <p:sp>
        <p:nvSpPr>
          <p:cNvPr id="4" name="灯片编号占位符 3"/>
          <p:cNvSpPr>
            <a:spLocks noGrp="1"/>
          </p:cNvSpPr>
          <p:nvPr>
            <p:ph type="sldNum" sz="quarter" idx="5"/>
          </p:nvPr>
        </p:nvSpPr>
        <p:spPr/>
        <p:txBody>
          <a:bodyPr/>
          <a:lstStyle/>
          <a:p>
            <a:fld id="{F8D27C65-FA42-4DA6-90D1-389753D8B2FB}" type="slidenum">
              <a:rPr lang="zh-CN" altLang="en-US" smtClean="0"/>
              <a:t>12</a:t>
            </a:fld>
            <a:endParaRPr lang="zh-CN" altLang="en-US"/>
          </a:p>
        </p:txBody>
      </p:sp>
    </p:spTree>
    <p:extLst>
      <p:ext uri="{BB962C8B-B14F-4D97-AF65-F5344CB8AC3E}">
        <p14:creationId xmlns:p14="http://schemas.microsoft.com/office/powerpoint/2010/main" val="775816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8D27C65-FA42-4DA6-90D1-389753D8B2FB}" type="slidenum">
              <a:rPr lang="zh-CN" altLang="en-US" smtClean="0"/>
              <a:t>13</a:t>
            </a:fld>
            <a:endParaRPr lang="zh-CN" altLang="en-US"/>
          </a:p>
        </p:txBody>
      </p:sp>
    </p:spTree>
    <p:extLst>
      <p:ext uri="{BB962C8B-B14F-4D97-AF65-F5344CB8AC3E}">
        <p14:creationId xmlns:p14="http://schemas.microsoft.com/office/powerpoint/2010/main" val="650617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F8D27C65-FA42-4DA6-90D1-389753D8B2FB}" type="slidenum">
              <a:rPr lang="zh-CN" altLang="en-US" smtClean="0"/>
              <a:t>14</a:t>
            </a:fld>
            <a:endParaRPr lang="zh-CN" altLang="en-US"/>
          </a:p>
        </p:txBody>
      </p:sp>
    </p:spTree>
    <p:extLst>
      <p:ext uri="{BB962C8B-B14F-4D97-AF65-F5344CB8AC3E}">
        <p14:creationId xmlns:p14="http://schemas.microsoft.com/office/powerpoint/2010/main" val="1149525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Through repeating the basic OR sigma protocol under binary space, we construct a OR sigma protocol under large challenge space and optimize it using three optimizations: unbalanced challenge space, Seed tree, and adding salt.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now present two concrete TRS schemes based on isogenies and lattices. The instantiation of both schemes is built on the aforementioned OR sigma protocol, mainly by combining the design principles of Fujisaki and Suzuki with restricted pair of group actions. Given the security parameters $\lambda$, the main OR sigma protocol (P_{main},V_{main}), and the collision-resistant hash function H_1,H_2,H_3,H_4 and H_5, we construct two secure TRS schemes and by applying FS transform to main OR sigma protocol.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Let </a:t>
                </a:r>
                <a:r>
                  <a:rPr lang="en-US" altLang="zh-CN" sz="1200" i="0" kern="1200">
                    <a:solidFill>
                      <a:schemeClr val="tx1"/>
                    </a:solidFill>
                    <a:effectLst/>
                    <a:latin typeface="+mn-lt"/>
                    <a:ea typeface="+mn-ea"/>
                    <a:cs typeface="+mn-cs"/>
                  </a:rPr>
                  <a:t>(S</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0,S</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1,…,S</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N)</a:t>
                </a:r>
                <a:r>
                  <a:rPr lang="en-US" altLang="zh-CN" sz="1200" kern="1200" dirty="0">
                    <a:solidFill>
                      <a:schemeClr val="tx1"/>
                    </a:solidFill>
                    <a:effectLst/>
                    <a:latin typeface="+mn-lt"/>
                    <a:ea typeface="+mn-ea"/>
                    <a:cs typeface="+mn-cs"/>
                  </a:rPr>
                  <a:t> be the public parameter, each member $\</a:t>
                </a:r>
                <a:r>
                  <a:rPr lang="en-US" altLang="zh-CN" sz="1200" kern="1200" dirty="0" err="1">
                    <a:solidFill>
                      <a:schemeClr val="tx1"/>
                    </a:solidFill>
                    <a:effectLst/>
                    <a:latin typeface="+mn-lt"/>
                    <a:ea typeface="+mn-ea"/>
                    <a:cs typeface="+mn-cs"/>
                  </a:rPr>
                  <a:t>mathcal</a:t>
                </a:r>
                <a:r>
                  <a:rPr lang="en-US" altLang="zh-CN" sz="1200" kern="1200" dirty="0">
                    <a:solidFill>
                      <a:schemeClr val="tx1"/>
                    </a:solidFill>
                    <a:effectLst/>
                    <a:latin typeface="+mn-lt"/>
                    <a:ea typeface="+mn-ea"/>
                    <a:cs typeface="+mn-cs"/>
                  </a:rPr>
                  <a:t>{P}_</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possesses a pair of public and secret keys: $</a:t>
                </a:r>
                <a:r>
                  <a:rPr lang="en-US" altLang="zh-CN" sz="1200" kern="1200" dirty="0" err="1">
                    <a:solidFill>
                      <a:schemeClr val="tx1"/>
                    </a:solidFill>
                    <a:effectLst/>
                    <a:latin typeface="+mn-lt"/>
                    <a:ea typeface="+mn-ea"/>
                    <a:cs typeface="+mn-cs"/>
                  </a:rPr>
                  <a:t>sk_i</a:t>
                </a:r>
                <a:r>
                  <a:rPr lang="en-US" altLang="zh-CN" sz="1200" kern="1200" dirty="0">
                    <a:solidFill>
                      <a:schemeClr val="tx1"/>
                    </a:solidFill>
                    <a:effectLst/>
                    <a:latin typeface="+mn-lt"/>
                    <a:ea typeface="+mn-ea"/>
                    <a:cs typeface="+mn-cs"/>
                  </a:rPr>
                  <a:t>=g, </a:t>
                </a:r>
                <a:r>
                  <a:rPr lang="en-US" altLang="zh-CN" sz="1200" kern="1200" dirty="0" err="1">
                    <a:solidFill>
                      <a:schemeClr val="tx1"/>
                    </a:solidFill>
                    <a:effectLst/>
                    <a:latin typeface="+mn-lt"/>
                    <a:ea typeface="+mn-ea"/>
                    <a:cs typeface="+mn-cs"/>
                  </a:rPr>
                  <a:t>pk_i</a:t>
                </a:r>
                <a:r>
                  <a:rPr lang="en-US" altLang="zh-CN" sz="1200" kern="1200" dirty="0">
                    <a:solidFill>
                      <a:schemeClr val="tx1"/>
                    </a:solidFill>
                    <a:effectLst/>
                    <a:latin typeface="+mn-lt"/>
                    <a:ea typeface="+mn-ea"/>
                    <a:cs typeface="+mn-cs"/>
                  </a:rPr>
                  <a:t>=g \star S_0$. Moreover, each member will generate $N$ different tags $(T_0, T_1,\dots ,T_N)$ to link or trace signatures.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During the signature process, the signer generates N tags, which are used to trace the signature later. Subsequently, a zero-knowledge proof is generated for the message, public key set, and tag set, ensuring the validity of the tags and public key.</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During the signature verification phase, the N tag sets are initially reconstructed, followed by the verification of the validity of the zero-knowledge proof.</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During the signature tracing phase, the signature verification algorithm is initially invoked to validate two signatures. Subsequently, two tag sets are extracted from two signatures. In cases where two signatures originate from the same message under the same tag, all elements in the retrieved tag sets will be identical. When the two signatures correspond to different messages, only one element within the two tag sets will be shared. Conversely, if the two signatures are independent, the elements in both tag sets will be distinct.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If two signatures originate from distinct messages, the traceability of the signature can be inferred from the following formula.</a:t>
                </a:r>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5"/>
          </p:nvPr>
        </p:nvSpPr>
        <p:spPr/>
        <p:txBody>
          <a:bodyPr/>
          <a:lstStyle/>
          <a:p>
            <a:fld id="{F8D27C65-FA42-4DA6-90D1-389753D8B2FB}" type="slidenum">
              <a:rPr lang="zh-CN" altLang="en-US" smtClean="0"/>
              <a:t>15</a:t>
            </a:fld>
            <a:endParaRPr lang="zh-CN" altLang="en-US"/>
          </a:p>
        </p:txBody>
      </p:sp>
    </p:spTree>
    <p:extLst>
      <p:ext uri="{BB962C8B-B14F-4D97-AF65-F5344CB8AC3E}">
        <p14:creationId xmlns:p14="http://schemas.microsoft.com/office/powerpoint/2010/main" val="288644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8D27C65-FA42-4DA6-90D1-389753D8B2FB}" type="slidenum">
              <a:rPr lang="zh-CN" altLang="en-US" smtClean="0"/>
              <a:t>16</a:t>
            </a:fld>
            <a:endParaRPr lang="zh-CN" altLang="en-US"/>
          </a:p>
        </p:txBody>
      </p:sp>
    </p:spTree>
    <p:extLst>
      <p:ext uri="{BB962C8B-B14F-4D97-AF65-F5344CB8AC3E}">
        <p14:creationId xmlns:p14="http://schemas.microsoft.com/office/powerpoint/2010/main" val="2555785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8D27C65-FA42-4DA6-90D1-389753D8B2FB}" type="slidenum">
              <a:rPr lang="zh-CN" altLang="en-US" smtClean="0"/>
              <a:t>17</a:t>
            </a:fld>
            <a:endParaRPr lang="zh-CN" altLang="en-US"/>
          </a:p>
        </p:txBody>
      </p:sp>
    </p:spTree>
    <p:extLst>
      <p:ext uri="{BB962C8B-B14F-4D97-AF65-F5344CB8AC3E}">
        <p14:creationId xmlns:p14="http://schemas.microsoft.com/office/powerpoint/2010/main" val="2305162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8D27C65-FA42-4DA6-90D1-389753D8B2FB}" type="slidenum">
              <a:rPr lang="zh-CN" altLang="en-US" smtClean="0"/>
              <a:t>18</a:t>
            </a:fld>
            <a:endParaRPr lang="zh-CN" altLang="en-US"/>
          </a:p>
        </p:txBody>
      </p:sp>
    </p:spTree>
    <p:extLst>
      <p:ext uri="{BB962C8B-B14F-4D97-AF65-F5344CB8AC3E}">
        <p14:creationId xmlns:p14="http://schemas.microsoft.com/office/powerpoint/2010/main" val="2242843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8D27C65-FA42-4DA6-90D1-389753D8B2FB}" type="slidenum">
              <a:rPr lang="zh-CN" altLang="en-US" smtClean="0"/>
              <a:t>19</a:t>
            </a:fld>
            <a:endParaRPr lang="zh-CN" altLang="en-US"/>
          </a:p>
        </p:txBody>
      </p:sp>
    </p:spTree>
    <p:extLst>
      <p:ext uri="{BB962C8B-B14F-4D97-AF65-F5344CB8AC3E}">
        <p14:creationId xmlns:p14="http://schemas.microsoft.com/office/powerpoint/2010/main" val="2520694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D27C65-FA42-4DA6-90D1-389753D8B2FB}" type="slidenum">
              <a:rPr lang="zh-CN" altLang="en-US" smtClean="0"/>
              <a:t>2</a:t>
            </a:fld>
            <a:endParaRPr lang="zh-CN" altLang="en-US"/>
          </a:p>
        </p:txBody>
      </p:sp>
    </p:spTree>
    <p:extLst>
      <p:ext uri="{BB962C8B-B14F-4D97-AF65-F5344CB8AC3E}">
        <p14:creationId xmlns:p14="http://schemas.microsoft.com/office/powerpoint/2010/main" val="210078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With isogeny-based instantiation, our TRS scheme offers flexible customization of signature size and time for signature generation and verification. We adopt the number of group actions to represent the time spent on signature generation and verification. When the parameter satisfies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𝑄@𝐾))&gt;128</a:t>
                </a:r>
                <a:r>
                  <a:rPr lang="en-US" altLang="zh-CN" sz="1200" kern="1200" dirty="0">
                    <a:solidFill>
                      <a:schemeClr val="tx1"/>
                    </a:solidFill>
                    <a:effectLst/>
                    <a:latin typeface="+mn-lt"/>
                    <a:ea typeface="+mn-ea"/>
                    <a:cs typeface="+mn-cs"/>
                  </a:rPr>
                  <a:t>, it can be concluded from the middle figure: the smaller the value of $Q$ is, the less time it takes for signature generation and verification.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To obtain the threshold of $K$, we conducted experiments with $N = 2$ to analyze the relationship between signature size and the value of $K$. The results are presented on the left figure. It can be seen that the minimum signature size is obtained when $K = 36$.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can conclude that if the user prioritizes minimizing the time spent on the signature, they can choose a smaller value for $K$. On the other hand, if the user prioritizes minimizing the signature size, they can choose a specific value $(K=36)$ to achieve a smaller signature.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Users can customize the value of $K$ according to their specific requirements. In addition, we provide three optimal $(Q,K)$ pairs under different ring sizes in right figure, which result in smaller signature sizes and can be selected by users.</a:t>
                </a:r>
                <a:endParaRPr lang="zh-CN" altLang="zh-CN" sz="120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5"/>
          </p:nvPr>
        </p:nvSpPr>
        <p:spPr/>
        <p:txBody>
          <a:bodyPr/>
          <a:lstStyle/>
          <a:p>
            <a:fld id="{F8D27C65-FA42-4DA6-90D1-389753D8B2FB}" type="slidenum">
              <a:rPr lang="zh-CN" altLang="en-US" smtClean="0"/>
              <a:t>20</a:t>
            </a:fld>
            <a:endParaRPr lang="zh-CN" altLang="en-US"/>
          </a:p>
        </p:txBody>
      </p:sp>
    </p:spTree>
    <p:extLst>
      <p:ext uri="{BB962C8B-B14F-4D97-AF65-F5344CB8AC3E}">
        <p14:creationId xmlns:p14="http://schemas.microsoft.com/office/powerpoint/2010/main" val="955250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8D27C65-FA42-4DA6-90D1-389753D8B2FB}" type="slidenum">
              <a:rPr lang="zh-CN" altLang="en-US" smtClean="0"/>
              <a:t>21</a:t>
            </a:fld>
            <a:endParaRPr lang="zh-CN" altLang="en-US"/>
          </a:p>
        </p:txBody>
      </p:sp>
    </p:spTree>
    <p:extLst>
      <p:ext uri="{BB962C8B-B14F-4D97-AF65-F5344CB8AC3E}">
        <p14:creationId xmlns:p14="http://schemas.microsoft.com/office/powerpoint/2010/main" val="662136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D27C65-FA42-4DA6-90D1-389753D8B2FB}" type="slidenum">
              <a:rPr lang="zh-CN" altLang="en-US" smtClean="0"/>
              <a:t>22</a:t>
            </a:fld>
            <a:endParaRPr lang="zh-CN" altLang="en-US"/>
          </a:p>
        </p:txBody>
      </p:sp>
    </p:spTree>
    <p:extLst>
      <p:ext uri="{BB962C8B-B14F-4D97-AF65-F5344CB8AC3E}">
        <p14:creationId xmlns:p14="http://schemas.microsoft.com/office/powerpoint/2010/main" val="1916715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8D27C65-FA42-4DA6-90D1-389753D8B2FB}" type="slidenum">
              <a:rPr lang="zh-CN" altLang="en-US" smtClean="0"/>
              <a:t>3</a:t>
            </a:fld>
            <a:endParaRPr lang="zh-CN" altLang="en-US"/>
          </a:p>
        </p:txBody>
      </p:sp>
    </p:spTree>
    <p:extLst>
      <p:ext uri="{BB962C8B-B14F-4D97-AF65-F5344CB8AC3E}">
        <p14:creationId xmlns:p14="http://schemas.microsoft.com/office/powerpoint/2010/main" val="3383538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D27C65-FA42-4DA6-90D1-389753D8B2FB}" type="slidenum">
              <a:rPr lang="zh-CN" altLang="en-US" smtClean="0"/>
              <a:t>4</a:t>
            </a:fld>
            <a:endParaRPr lang="zh-CN" altLang="en-US"/>
          </a:p>
        </p:txBody>
      </p:sp>
    </p:spTree>
    <p:extLst>
      <p:ext uri="{BB962C8B-B14F-4D97-AF65-F5344CB8AC3E}">
        <p14:creationId xmlns:p14="http://schemas.microsoft.com/office/powerpoint/2010/main" val="1176652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D27C65-FA42-4DA6-90D1-389753D8B2FB}" type="slidenum">
              <a:rPr lang="zh-CN" altLang="en-US" smtClean="0"/>
              <a:t>5</a:t>
            </a:fld>
            <a:endParaRPr lang="zh-CN" altLang="en-US"/>
          </a:p>
        </p:txBody>
      </p:sp>
    </p:spTree>
    <p:extLst>
      <p:ext uri="{BB962C8B-B14F-4D97-AF65-F5344CB8AC3E}">
        <p14:creationId xmlns:p14="http://schemas.microsoft.com/office/powerpoint/2010/main" val="222957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8D27C65-FA42-4DA6-90D1-389753D8B2FB}" type="slidenum">
              <a:rPr lang="zh-CN" altLang="en-US" smtClean="0"/>
              <a:t>6</a:t>
            </a:fld>
            <a:endParaRPr lang="zh-CN" altLang="en-US"/>
          </a:p>
        </p:txBody>
      </p:sp>
    </p:spTree>
    <p:extLst>
      <p:ext uri="{BB962C8B-B14F-4D97-AF65-F5344CB8AC3E}">
        <p14:creationId xmlns:p14="http://schemas.microsoft.com/office/powerpoint/2010/main" val="3844027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D27C65-FA42-4DA6-90D1-389753D8B2FB}" type="slidenum">
              <a:rPr lang="zh-CN" altLang="en-US" smtClean="0"/>
              <a:t>7</a:t>
            </a:fld>
            <a:endParaRPr lang="zh-CN" altLang="en-US"/>
          </a:p>
        </p:txBody>
      </p:sp>
    </p:spTree>
    <p:extLst>
      <p:ext uri="{BB962C8B-B14F-4D97-AF65-F5344CB8AC3E}">
        <p14:creationId xmlns:p14="http://schemas.microsoft.com/office/powerpoint/2010/main" val="175662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en-US" altLang="zh-CN" dirty="0"/>
                  <a:t>Group Action[</a:t>
                </a:r>
                <a:r>
                  <a:rPr lang="en-US" altLang="zh-CN" dirty="0" err="1"/>
                  <a:t>ref:Cryptographic</a:t>
                </a:r>
                <a:r>
                  <a:rPr lang="en-US" altLang="zh-CN" dirty="0"/>
                  <a:t> group actions and applications.]</a:t>
                </a:r>
              </a:p>
              <a:p>
                <a:endParaRPr lang="en-US" altLang="zh-CN" dirty="0"/>
              </a:p>
              <a:p>
                <a:r>
                  <a:rPr lang="en-US" altLang="zh-CN" dirty="0"/>
                  <a:t>Restricted Pair of Group Action</a:t>
                </a:r>
              </a:p>
              <a:p>
                <a:endParaRPr lang="en-US" altLang="zh-CN" dirty="0"/>
              </a:p>
              <a:p>
                <a:pPr algn="just">
                  <a:lnSpc>
                    <a:spcPct val="150000"/>
                  </a:lnSpc>
                </a:pPr>
                <a:r>
                  <a:rPr lang="en-US" altLang="zh-CN" sz="1200" dirty="0">
                    <a:solidFill>
                      <a:schemeClr val="tx1"/>
                    </a:solidFill>
                    <a:latin typeface="Arial" panose="020B0604020202020204" pitchFamily="34" charset="0"/>
                    <a:cs typeface="Arial" panose="020B0604020202020204" pitchFamily="34" charset="0"/>
                  </a:rPr>
                  <a:t>Let </a:t>
                </a:r>
                <a:r>
                  <a:rPr lang="en-US" altLang="zh-CN" sz="1200" b="0" i="0">
                    <a:solidFill>
                      <a:schemeClr val="tx1"/>
                    </a:solidFill>
                    <a:latin typeface="Cambria Math" panose="02040503050406030204" pitchFamily="18" charset="0"/>
                    <a:cs typeface="Arial" panose="020B0604020202020204" pitchFamily="34" charset="0"/>
                  </a:rPr>
                  <a:t>(</a:t>
                </a:r>
                <a:r>
                  <a:rPr lang="zh-CN" altLang="en-US" sz="1200" b="0" i="0">
                    <a:solidFill>
                      <a:schemeClr val="tx1"/>
                    </a:solidFill>
                    <a:latin typeface="Cambria Math" panose="02040503050406030204" pitchFamily="18" charset="0"/>
                    <a:cs typeface="Arial" panose="020B0604020202020204" pitchFamily="34" charset="0"/>
                  </a:rPr>
                  <a:t>𝒢</a:t>
                </a:r>
                <a:r>
                  <a:rPr lang="en-US" altLang="zh-CN" sz="1200" b="0" i="0">
                    <a:solidFill>
                      <a:schemeClr val="tx1"/>
                    </a:solidFill>
                    <a:latin typeface="Cambria Math" panose="02040503050406030204" pitchFamily="18" charset="0"/>
                    <a:cs typeface="Arial" panose="020B0604020202020204" pitchFamily="34" charset="0"/>
                  </a:rPr>
                  <a:t>, ⋅)</a:t>
                </a:r>
                <a:r>
                  <a:rPr lang="zh-CN" altLang="en-US" sz="1200" dirty="0">
                    <a:solidFill>
                      <a:schemeClr val="tx1"/>
                    </a:solidFill>
                    <a:latin typeface="Arial" panose="020B0604020202020204" pitchFamily="34" charset="0"/>
                    <a:cs typeface="Arial" panose="020B0604020202020204" pitchFamily="34" charset="0"/>
                  </a:rPr>
                  <a:t> </a:t>
                </a:r>
                <a:r>
                  <a:rPr lang="en-US" altLang="zh-CN" sz="1200" dirty="0">
                    <a:solidFill>
                      <a:schemeClr val="tx1"/>
                    </a:solidFill>
                    <a:latin typeface="Arial" panose="020B0604020202020204" pitchFamily="34" charset="0"/>
                    <a:cs typeface="Arial" panose="020B0604020202020204" pitchFamily="34" charset="0"/>
                  </a:rPr>
                  <a:t>be a group with identity element </a:t>
                </a:r>
                <a:r>
                  <a:rPr lang="zh-CN" altLang="en-US" sz="1200" i="0">
                    <a:solidFill>
                      <a:schemeClr val="tx1"/>
                    </a:solidFill>
                    <a:latin typeface="Cambria Math" panose="02040503050406030204" pitchFamily="18" charset="0"/>
                    <a:cs typeface="Arial" panose="020B0604020202020204" pitchFamily="34" charset="0"/>
                  </a:rPr>
                  <a:t>𝔢</a:t>
                </a:r>
                <a:r>
                  <a:rPr lang="en-US" altLang="zh-CN" sz="1200" b="0" i="0">
                    <a:solidFill>
                      <a:schemeClr val="tx1"/>
                    </a:solidFill>
                    <a:latin typeface="Cambria Math" panose="02040503050406030204" pitchFamily="18" charset="0"/>
                    <a:cs typeface="Arial" panose="020B0604020202020204" pitchFamily="34" charset="0"/>
                  </a:rPr>
                  <a:t>∈</a:t>
                </a:r>
                <a:r>
                  <a:rPr lang="zh-CN" altLang="en-US" sz="1200" i="0">
                    <a:solidFill>
                      <a:schemeClr val="tx1"/>
                    </a:solidFill>
                    <a:latin typeface="Cambria Math" panose="02040503050406030204" pitchFamily="18" charset="0"/>
                    <a:cs typeface="Arial" panose="020B0604020202020204" pitchFamily="34" charset="0"/>
                  </a:rPr>
                  <a:t>𝒢</a:t>
                </a:r>
                <a:r>
                  <a:rPr lang="zh-CN" altLang="en-US" sz="1200" dirty="0">
                    <a:solidFill>
                      <a:schemeClr val="tx1"/>
                    </a:solidFill>
                    <a:latin typeface="Arial" panose="020B0604020202020204" pitchFamily="34" charset="0"/>
                    <a:cs typeface="Arial" panose="020B0604020202020204" pitchFamily="34" charset="0"/>
                  </a:rPr>
                  <a:t> </a:t>
                </a:r>
                <a:r>
                  <a:rPr lang="en-US" altLang="zh-CN" sz="1200" dirty="0">
                    <a:solidFill>
                      <a:schemeClr val="tx1"/>
                    </a:solidFill>
                    <a:latin typeface="Arial" panose="020B0604020202020204" pitchFamily="34" charset="0"/>
                    <a:cs typeface="Arial" panose="020B0604020202020204" pitchFamily="34" charset="0"/>
                  </a:rPr>
                  <a:t>and </a:t>
                </a:r>
                <a:r>
                  <a:rPr lang="zh-CN" altLang="en-US" sz="1200" i="0">
                    <a:solidFill>
                      <a:schemeClr val="tx1"/>
                    </a:solidFill>
                    <a:latin typeface="Cambria Math" panose="02040503050406030204" pitchFamily="18" charset="0"/>
                    <a:cs typeface="Arial" panose="020B0604020202020204" pitchFamily="34" charset="0"/>
                  </a:rPr>
                  <a:t>𝒳</a:t>
                </a:r>
                <a:r>
                  <a:rPr lang="zh-CN" altLang="en-US" sz="1200" dirty="0">
                    <a:solidFill>
                      <a:schemeClr val="tx1"/>
                    </a:solidFill>
                    <a:latin typeface="Arial" panose="020B0604020202020204" pitchFamily="34" charset="0"/>
                    <a:cs typeface="Arial" panose="020B0604020202020204" pitchFamily="34" charset="0"/>
                  </a:rPr>
                  <a:t> </a:t>
                </a:r>
                <a:r>
                  <a:rPr lang="en-US" altLang="zh-CN" sz="1200" dirty="0">
                    <a:solidFill>
                      <a:schemeClr val="tx1"/>
                    </a:solidFill>
                    <a:latin typeface="Arial" panose="020B0604020202020204" pitchFamily="34" charset="0"/>
                    <a:cs typeface="Arial" panose="020B0604020202020204" pitchFamily="34" charset="0"/>
                  </a:rPr>
                  <a:t>a set. A map </a:t>
                </a:r>
                <a:r>
                  <a:rPr lang="en-US" altLang="zh-CN" sz="1200" b="0" i="0">
                    <a:solidFill>
                      <a:schemeClr val="tx1"/>
                    </a:solidFill>
                    <a:latin typeface="Cambria Math" panose="02040503050406030204" pitchFamily="18" charset="0"/>
                  </a:rPr>
                  <a:t>⋆ </a:t>
                </a:r>
                <a:r>
                  <a:rPr lang="en-US" altLang="zh-CN" sz="1200" i="0">
                    <a:solidFill>
                      <a:schemeClr val="tx1"/>
                    </a:solidFill>
                    <a:latin typeface="Cambria Math" panose="02040503050406030204" pitchFamily="18" charset="0"/>
                  </a:rPr>
                  <a:t>:𝒢×𝒳→𝒳</a:t>
                </a:r>
                <a:r>
                  <a:rPr lang="en-US" altLang="zh-CN" sz="1200" dirty="0">
                    <a:solidFill>
                      <a:schemeClr val="tx1"/>
                    </a:solidFill>
                    <a:latin typeface="Arial" panose="020B0604020202020204" pitchFamily="34" charset="0"/>
                    <a:cs typeface="Arial" panose="020B0604020202020204" pitchFamily="34" charset="0"/>
                  </a:rPr>
                  <a:t> is a group action if it satisfies the following properties:</a:t>
                </a:r>
              </a:p>
              <a:p>
                <a:pPr marL="285750" indent="-285750" algn="just">
                  <a:lnSpc>
                    <a:spcPct val="150000"/>
                  </a:lnSpc>
                  <a:buFont typeface="Wingdings" panose="05000000000000000000" pitchFamily="2" charset="2"/>
                  <a:buChar char="Ø"/>
                </a:pPr>
                <a:r>
                  <a:rPr lang="en-US" altLang="zh-CN" sz="1200" dirty="0">
                    <a:solidFill>
                      <a:srgbClr val="308F9C"/>
                    </a:solidFill>
                    <a:latin typeface="Arial" panose="020B0604020202020204" pitchFamily="34" charset="0"/>
                    <a:cs typeface="Arial" panose="020B0604020202020204" pitchFamily="34" charset="0"/>
                  </a:rPr>
                  <a:t>Compatibility</a:t>
                </a:r>
                <a:r>
                  <a:rPr lang="en-US" altLang="zh-CN" sz="1200" dirty="0">
                    <a:solidFill>
                      <a:schemeClr val="tx1"/>
                    </a:solidFill>
                    <a:latin typeface="Arial" panose="020B0604020202020204" pitchFamily="34" charset="0"/>
                    <a:cs typeface="Arial" panose="020B0604020202020204" pitchFamily="34" charset="0"/>
                  </a:rPr>
                  <a:t>: </a:t>
                </a:r>
                <a:r>
                  <a:rPr lang="en-US" altLang="zh-CN" sz="1200" i="0">
                    <a:solidFill>
                      <a:schemeClr val="tx1"/>
                    </a:solidFill>
                    <a:latin typeface="Cambria Math" panose="02040503050406030204" pitchFamily="18" charset="0"/>
                  </a:rPr>
                  <a:t>(𝔤⋅𝔥)⋆𝑥=(𝔥⋅𝔤)⋆𝑥</a:t>
                </a:r>
                <a:r>
                  <a:rPr lang="en-US" altLang="zh-CN" sz="1200" dirty="0">
                    <a:solidFill>
                      <a:schemeClr val="tx1"/>
                    </a:solidFill>
                    <a:latin typeface="Arial" panose="020B0604020202020204" pitchFamily="34" charset="0"/>
                    <a:cs typeface="Arial" panose="020B0604020202020204" pitchFamily="34" charset="0"/>
                  </a:rPr>
                  <a:t> for all </a:t>
                </a:r>
                <a:r>
                  <a:rPr lang="en-US" altLang="zh-CN" sz="1200" i="0">
                    <a:solidFill>
                      <a:schemeClr val="tx1"/>
                    </a:solidFill>
                    <a:latin typeface="Cambria Math" panose="02040503050406030204" pitchFamily="18" charset="0"/>
                  </a:rPr>
                  <a:t>𝔤,𝔥∈𝒢</a:t>
                </a:r>
                <a:r>
                  <a:rPr lang="en-US" altLang="zh-CN" sz="1200" dirty="0">
                    <a:solidFill>
                      <a:schemeClr val="tx1"/>
                    </a:solidFill>
                    <a:latin typeface="Arial" panose="020B0604020202020204" pitchFamily="34" charset="0"/>
                    <a:cs typeface="Arial" panose="020B0604020202020204" pitchFamily="34" charset="0"/>
                  </a:rPr>
                  <a:t> and </a:t>
                </a:r>
                <a:r>
                  <a:rPr lang="en-US" altLang="zh-CN" sz="1200" i="0">
                    <a:solidFill>
                      <a:schemeClr val="tx1"/>
                    </a:solidFill>
                    <a:latin typeface="Cambria Math" panose="02040503050406030204" pitchFamily="18" charset="0"/>
                  </a:rPr>
                  <a:t>𝑥∈𝒳</a:t>
                </a:r>
                <a:r>
                  <a:rPr lang="en-US" altLang="zh-CN" sz="1200" dirty="0">
                    <a:solidFill>
                      <a:schemeClr val="tx1"/>
                    </a:solidFill>
                    <a:latin typeface="Arial" panose="020B0604020202020204" pitchFamily="34" charset="0"/>
                    <a:cs typeface="Arial" panose="020B0604020202020204" pitchFamily="34" charset="0"/>
                  </a:rPr>
                  <a:t>.</a:t>
                </a:r>
              </a:p>
              <a:p>
                <a:pPr marL="285750" indent="-285750" algn="just">
                  <a:lnSpc>
                    <a:spcPct val="150000"/>
                  </a:lnSpc>
                  <a:buFont typeface="Wingdings" panose="05000000000000000000" pitchFamily="2" charset="2"/>
                  <a:buChar char="Ø"/>
                </a:pPr>
                <a:r>
                  <a:rPr lang="en-US" altLang="zh-CN" sz="1200" dirty="0">
                    <a:solidFill>
                      <a:srgbClr val="308F9C"/>
                    </a:solidFill>
                    <a:latin typeface="Arial" panose="020B0604020202020204" pitchFamily="34" charset="0"/>
                    <a:cs typeface="Arial" panose="020B0604020202020204" pitchFamily="34" charset="0"/>
                  </a:rPr>
                  <a:t>Identity: </a:t>
                </a:r>
                <a:r>
                  <a:rPr lang="en-US" altLang="zh-CN" sz="1200" i="0">
                    <a:solidFill>
                      <a:schemeClr val="tx1"/>
                    </a:solidFill>
                    <a:latin typeface="Cambria Math" panose="02040503050406030204" pitchFamily="18" charset="0"/>
                  </a:rPr>
                  <a:t>𝔢⋆𝑥=𝑥</a:t>
                </a:r>
                <a:r>
                  <a:rPr lang="en-US" altLang="zh-CN" sz="1200" dirty="0">
                    <a:solidFill>
                      <a:schemeClr val="tx1"/>
                    </a:solidFill>
                    <a:latin typeface="Arial" panose="020B0604020202020204" pitchFamily="34" charset="0"/>
                    <a:cs typeface="Arial" panose="020B0604020202020204" pitchFamily="34" charset="0"/>
                  </a:rPr>
                  <a:t> for all </a:t>
                </a:r>
                <a:r>
                  <a:rPr lang="en-US" altLang="zh-CN" sz="1200" i="0">
                    <a:solidFill>
                      <a:schemeClr val="tx1"/>
                    </a:solidFill>
                    <a:latin typeface="Cambria Math" panose="02040503050406030204" pitchFamily="18" charset="0"/>
                  </a:rPr>
                  <a:t>𝑥∈𝒳</a:t>
                </a:r>
                <a:r>
                  <a:rPr lang="en-US" altLang="zh-CN" sz="1200" dirty="0">
                    <a:solidFill>
                      <a:schemeClr val="tx1"/>
                    </a:solidFill>
                    <a:latin typeface="Arial" panose="020B0604020202020204" pitchFamily="34" charset="0"/>
                    <a:cs typeface="Arial" panose="020B0604020202020204" pitchFamily="34" charset="0"/>
                  </a:rPr>
                  <a:t>.</a:t>
                </a:r>
              </a:p>
              <a:p>
                <a:pPr marL="285750" indent="-285750" algn="just">
                  <a:lnSpc>
                    <a:spcPct val="150000"/>
                  </a:lnSpc>
                  <a:buFont typeface="Wingdings" panose="05000000000000000000" pitchFamily="2" charset="2"/>
                  <a:buChar char="Ø"/>
                </a:pPr>
                <a:endParaRPr lang="en-US" altLang="zh-CN" sz="1200" dirty="0">
                  <a:solidFill>
                    <a:schemeClr val="tx1"/>
                  </a:solidFill>
                  <a:latin typeface="Arial" panose="020B0604020202020204" pitchFamily="34" charset="0"/>
                  <a:cs typeface="Arial" panose="020B0604020202020204" pitchFamily="34" charset="0"/>
                </a:endParaRPr>
              </a:p>
              <a:p>
                <a:pPr algn="just">
                  <a:lnSpc>
                    <a:spcPct val="150000"/>
                  </a:lnSpc>
                </a:pPr>
                <a:r>
                  <a:rPr lang="en-US" altLang="zh-CN" sz="1200" dirty="0">
                    <a:solidFill>
                      <a:schemeClr val="tx1"/>
                    </a:solidFill>
                    <a:latin typeface="Arial" panose="020B0604020202020204" pitchFamily="34" charset="0"/>
                    <a:cs typeface="Arial" panose="020B0604020202020204" pitchFamily="34" charset="0"/>
                  </a:rPr>
                  <a:t>Let </a:t>
                </a:r>
                <a:r>
                  <a:rPr lang="en-US" altLang="zh-CN" sz="1200" i="0">
                    <a:solidFill>
                      <a:schemeClr val="tx1"/>
                    </a:solidFill>
                    <a:latin typeface="Cambria Math" panose="02040503050406030204" pitchFamily="18" charset="0"/>
                  </a:rPr>
                  <a:t>(𝒢</a:t>
                </a:r>
                <a:r>
                  <a:rPr lang="en-US" altLang="zh-CN" sz="1200" b="0" i="0">
                    <a:solidFill>
                      <a:schemeClr val="tx1"/>
                    </a:solidFill>
                    <a:latin typeface="Cambria Math" panose="02040503050406030204" pitchFamily="18" charset="0"/>
                  </a:rPr>
                  <a:t>,</a:t>
                </a:r>
                <a:r>
                  <a:rPr lang="en-US" altLang="zh-CN" sz="1200" i="0">
                    <a:solidFill>
                      <a:schemeClr val="tx1"/>
                    </a:solidFill>
                    <a:latin typeface="Cambria Math" panose="02040503050406030204" pitchFamily="18" charset="0"/>
                  </a:rPr>
                  <a:t>𝒳,⋆)</a:t>
                </a:r>
                <a:r>
                  <a:rPr lang="en-US" altLang="zh-CN" sz="1200" dirty="0">
                    <a:solidFill>
                      <a:schemeClr val="tx1"/>
                    </a:solidFill>
                    <a:latin typeface="Arial" panose="020B0604020202020204" pitchFamily="34" charset="0"/>
                    <a:cs typeface="Arial" panose="020B0604020202020204" pitchFamily="34" charset="0"/>
                  </a:rPr>
                  <a:t> be a group action and let </a:t>
                </a:r>
                <a:r>
                  <a:rPr lang="en-US" altLang="zh-CN" sz="1200" i="0">
                    <a:solidFill>
                      <a:schemeClr val="tx1"/>
                    </a:solidFill>
                    <a:latin typeface="Cambria Math" panose="02040503050406030204" pitchFamily="18" charset="0"/>
                  </a:rPr>
                  <a:t>𝔤</a:t>
                </a:r>
                <a:r>
                  <a:rPr lang="zh-CN" altLang="zh-CN" sz="1200" i="0">
                    <a:solidFill>
                      <a:schemeClr val="tx1"/>
                    </a:solidFill>
                    <a:latin typeface="Cambria Math" panose="02040503050406030204" pitchFamily="18" charset="0"/>
                  </a:rPr>
                  <a:t> ⃗</a:t>
                </a:r>
                <a:r>
                  <a:rPr lang="en-US" altLang="zh-CN" sz="1200" i="0">
                    <a:solidFill>
                      <a:schemeClr val="tx1"/>
                    </a:solidFill>
                    <a:latin typeface="Cambria Math" panose="02040503050406030204" pitchFamily="18" charset="0"/>
                  </a:rPr>
                  <a:t>=</a:t>
                </a:r>
                <a:r>
                  <a:rPr lang="zh-CN" altLang="zh-CN" sz="1200" i="0">
                    <a:solidFill>
                      <a:schemeClr val="tx1"/>
                    </a:solidFill>
                    <a:latin typeface="Cambria Math" panose="02040503050406030204" pitchFamily="18" charset="0"/>
                  </a:rPr>
                  <a:t>{</a:t>
                </a:r>
                <a:r>
                  <a:rPr lang="en-US" altLang="zh-CN" sz="1200" i="0">
                    <a:solidFill>
                      <a:schemeClr val="tx1"/>
                    </a:solidFill>
                    <a:latin typeface="Cambria Math" panose="02040503050406030204" pitchFamily="18" charset="0"/>
                  </a:rPr>
                  <a:t>𝔤</a:t>
                </a:r>
                <a:r>
                  <a:rPr lang="zh-CN" altLang="zh-CN" sz="1200" i="0">
                    <a:solidFill>
                      <a:schemeClr val="tx1"/>
                    </a:solidFill>
                    <a:latin typeface="Cambria Math" panose="02040503050406030204" pitchFamily="18" charset="0"/>
                  </a:rPr>
                  <a:t>_</a:t>
                </a:r>
                <a:r>
                  <a:rPr lang="en-US" altLang="zh-CN" sz="1200" i="0">
                    <a:solidFill>
                      <a:schemeClr val="tx1"/>
                    </a:solidFill>
                    <a:latin typeface="Cambria Math" panose="02040503050406030204" pitchFamily="18" charset="0"/>
                  </a:rPr>
                  <a:t>1,⋯,𝔤</a:t>
                </a:r>
                <a:r>
                  <a:rPr lang="zh-CN" altLang="zh-CN" sz="1200" i="0">
                    <a:solidFill>
                      <a:schemeClr val="tx1"/>
                    </a:solidFill>
                    <a:latin typeface="Cambria Math" panose="02040503050406030204" pitchFamily="18" charset="0"/>
                  </a:rPr>
                  <a:t>_</a:t>
                </a:r>
                <a:r>
                  <a:rPr lang="en-US" altLang="zh-CN" sz="1200" i="0">
                    <a:solidFill>
                      <a:schemeClr val="tx1"/>
                    </a:solidFill>
                    <a:latin typeface="Cambria Math" panose="02040503050406030204" pitchFamily="18" charset="0"/>
                  </a:rPr>
                  <a:t>𝑛 }</a:t>
                </a:r>
                <a:r>
                  <a:rPr lang="en-US" altLang="zh-CN" sz="1200" dirty="0">
                    <a:solidFill>
                      <a:schemeClr val="tx1"/>
                    </a:solidFill>
                    <a:latin typeface="Arial" panose="020B0604020202020204" pitchFamily="34" charset="0"/>
                    <a:cs typeface="Arial" panose="020B0604020202020204" pitchFamily="34" charset="0"/>
                  </a:rPr>
                  <a:t> be a generating set for </a:t>
                </a:r>
                <a:r>
                  <a:rPr lang="en-US" altLang="zh-CN" sz="1200" i="0">
                    <a:solidFill>
                      <a:schemeClr val="tx1"/>
                    </a:solidFill>
                    <a:latin typeface="Cambria Math" panose="02040503050406030204" pitchFamily="18" charset="0"/>
                  </a:rPr>
                  <a:t>𝐺</a:t>
                </a:r>
                <a:r>
                  <a:rPr lang="en-US" altLang="zh-CN" sz="1200" dirty="0">
                    <a:solidFill>
                      <a:schemeClr val="tx1"/>
                    </a:solidFill>
                    <a:latin typeface="Arial" panose="020B0604020202020204" pitchFamily="34" charset="0"/>
                    <a:cs typeface="Arial" panose="020B0604020202020204" pitchFamily="34" charset="0"/>
                  </a:rPr>
                  <a:t>. the following properties are satisfied:</a:t>
                </a:r>
              </a:p>
              <a:p>
                <a:pPr marL="342900" lvl="0" indent="-342900" algn="just">
                  <a:lnSpc>
                    <a:spcPct val="150000"/>
                  </a:lnSpc>
                  <a:buFont typeface="+mj-lt"/>
                  <a:buAutoNum type="arabicPeriod"/>
                </a:pPr>
                <a:r>
                  <a:rPr lang="en-US" altLang="zh-CN" sz="1200" dirty="0">
                    <a:solidFill>
                      <a:schemeClr val="tx1"/>
                    </a:solidFill>
                    <a:latin typeface="Arial" panose="020B0604020202020204" pitchFamily="34" charset="0"/>
                    <a:cs typeface="Arial" panose="020B0604020202020204" pitchFamily="34" charset="0"/>
                  </a:rPr>
                  <a:t>The group </a:t>
                </a:r>
                <a:r>
                  <a:rPr lang="en-US" altLang="zh-CN" sz="1200" i="0">
                    <a:solidFill>
                      <a:schemeClr val="tx1"/>
                    </a:solidFill>
                    <a:latin typeface="Cambria Math" panose="02040503050406030204" pitchFamily="18" charset="0"/>
                  </a:rPr>
                  <a:t>𝒢</a:t>
                </a:r>
                <a:r>
                  <a:rPr lang="en-US" altLang="zh-CN" sz="1200" dirty="0">
                    <a:solidFill>
                      <a:schemeClr val="tx1"/>
                    </a:solidFill>
                    <a:latin typeface="Arial" panose="020B0604020202020204" pitchFamily="34" charset="0"/>
                    <a:cs typeface="Arial" panose="020B0604020202020204" pitchFamily="34" charset="0"/>
                  </a:rPr>
                  <a:t> is finite and </a:t>
                </a:r>
                <a:r>
                  <a:rPr lang="en-US" altLang="zh-CN" sz="1200" i="0">
                    <a:solidFill>
                      <a:schemeClr val="tx1"/>
                    </a:solidFill>
                    <a:latin typeface="Cambria Math" panose="02040503050406030204" pitchFamily="18" charset="0"/>
                  </a:rPr>
                  <a:t>𝑛=poly(log(#𝒢))</a:t>
                </a:r>
                <a:r>
                  <a:rPr lang="en-US" altLang="zh-CN" sz="1200" dirty="0">
                    <a:solidFill>
                      <a:schemeClr val="tx1"/>
                    </a:solidFill>
                    <a:latin typeface="Arial" panose="020B0604020202020204" pitchFamily="34" charset="0"/>
                    <a:cs typeface="Arial" panose="020B0604020202020204" pitchFamily="34" charset="0"/>
                  </a:rPr>
                  <a:t>.</a:t>
                </a:r>
              </a:p>
              <a:p>
                <a:pPr marL="342900" lvl="0" indent="-342900" algn="just">
                  <a:lnSpc>
                    <a:spcPct val="150000"/>
                  </a:lnSpc>
                  <a:buFont typeface="+mj-lt"/>
                  <a:buAutoNum type="arabicPeriod"/>
                </a:pPr>
                <a:r>
                  <a:rPr lang="en-US" altLang="zh-CN" sz="1200" dirty="0">
                    <a:solidFill>
                      <a:schemeClr val="tx1"/>
                    </a:solidFill>
                    <a:latin typeface="Arial" panose="020B0604020202020204" pitchFamily="34" charset="0"/>
                    <a:cs typeface="Arial" panose="020B0604020202020204" pitchFamily="34" charset="0"/>
                  </a:rPr>
                  <a:t>The set </a:t>
                </a:r>
                <a:r>
                  <a:rPr lang="en-US" altLang="zh-CN" sz="1200" i="0">
                    <a:solidFill>
                      <a:schemeClr val="tx1"/>
                    </a:solidFill>
                    <a:latin typeface="Cambria Math" panose="02040503050406030204" pitchFamily="18" charset="0"/>
                  </a:rPr>
                  <a:t>𝒳</a:t>
                </a:r>
                <a:r>
                  <a:rPr lang="en-US" altLang="zh-CN" sz="1200" dirty="0">
                    <a:solidFill>
                      <a:schemeClr val="tx1"/>
                    </a:solidFill>
                    <a:latin typeface="Arial" panose="020B0604020202020204" pitchFamily="34" charset="0"/>
                    <a:cs typeface="Arial" panose="020B0604020202020204" pitchFamily="34" charset="0"/>
                  </a:rPr>
                  <a:t> is finite and there exist efficient algorithms for membership testing and to compute a unique representation.</a:t>
                </a:r>
              </a:p>
              <a:p>
                <a:pPr marL="342900" lvl="0" indent="-342900" algn="just">
                  <a:lnSpc>
                    <a:spcPct val="150000"/>
                  </a:lnSpc>
                  <a:buFont typeface="+mj-lt"/>
                  <a:buAutoNum type="arabicPeriod"/>
                </a:pPr>
                <a:r>
                  <a:rPr lang="en-US" altLang="zh-CN" sz="1200" dirty="0">
                    <a:solidFill>
                      <a:schemeClr val="tx1"/>
                    </a:solidFill>
                    <a:latin typeface="Arial" panose="020B0604020202020204" pitchFamily="34" charset="0"/>
                    <a:cs typeface="Arial" panose="020B0604020202020204" pitchFamily="34" charset="0"/>
                  </a:rPr>
                  <a:t>There exists a distinguished element </a:t>
                </a:r>
                <a:r>
                  <a:rPr lang="en-US" altLang="zh-CN" sz="1200" i="0">
                    <a:solidFill>
                      <a:schemeClr val="tx1"/>
                    </a:solidFill>
                    <a:latin typeface="Cambria Math" panose="02040503050406030204" pitchFamily="18" charset="0"/>
                  </a:rPr>
                  <a:t>𝑥</a:t>
                </a:r>
                <a:r>
                  <a:rPr lang="zh-CN" altLang="zh-CN" sz="1200" i="0">
                    <a:solidFill>
                      <a:schemeClr val="tx1"/>
                    </a:solidFill>
                    <a:latin typeface="Cambria Math" panose="02040503050406030204" pitchFamily="18" charset="0"/>
                  </a:rPr>
                  <a:t> ˜</a:t>
                </a:r>
                <a:r>
                  <a:rPr lang="en-US" altLang="zh-CN" sz="1200" i="0">
                    <a:solidFill>
                      <a:schemeClr val="tx1"/>
                    </a:solidFill>
                    <a:latin typeface="Cambria Math" panose="02040503050406030204" pitchFamily="18" charset="0"/>
                  </a:rPr>
                  <a:t>∈𝒳</a:t>
                </a:r>
                <a:r>
                  <a:rPr lang="en-US" altLang="zh-CN" sz="1200" dirty="0">
                    <a:solidFill>
                      <a:schemeClr val="tx1"/>
                    </a:solidFill>
                    <a:latin typeface="Arial" panose="020B0604020202020204" pitchFamily="34" charset="0"/>
                    <a:cs typeface="Arial" panose="020B0604020202020204" pitchFamily="34" charset="0"/>
                  </a:rPr>
                  <a:t> with known representation.</a:t>
                </a:r>
              </a:p>
              <a:p>
                <a:pPr marL="342900" lvl="0" indent="-342900" algn="just">
                  <a:lnSpc>
                    <a:spcPct val="150000"/>
                  </a:lnSpc>
                  <a:buFont typeface="+mj-lt"/>
                  <a:buAutoNum type="arabicPeriod"/>
                </a:pPr>
                <a:r>
                  <a:rPr lang="en-US" altLang="zh-CN" sz="1200" dirty="0">
                    <a:solidFill>
                      <a:schemeClr val="tx1"/>
                    </a:solidFill>
                    <a:latin typeface="Arial" panose="020B0604020202020204" pitchFamily="34" charset="0"/>
                    <a:cs typeface="Arial" panose="020B0604020202020204" pitchFamily="34" charset="0"/>
                  </a:rPr>
                  <a:t>There exists an efficient algorithm that given </a:t>
                </a:r>
                <a:r>
                  <a:rPr lang="en-US" altLang="zh-CN" sz="1200" i="0">
                    <a:solidFill>
                      <a:schemeClr val="tx1"/>
                    </a:solidFill>
                    <a:latin typeface="Cambria Math" panose="02040503050406030204" pitchFamily="18" charset="0"/>
                  </a:rPr>
                  <a:t>𝔤</a:t>
                </a:r>
                <a:r>
                  <a:rPr lang="zh-CN" altLang="zh-CN" sz="1200" i="0">
                    <a:solidFill>
                      <a:schemeClr val="tx1"/>
                    </a:solidFill>
                    <a:latin typeface="Cambria Math" panose="02040503050406030204" pitchFamily="18" charset="0"/>
                  </a:rPr>
                  <a:t>_</a:t>
                </a:r>
                <a:r>
                  <a:rPr lang="en-US" altLang="zh-CN" sz="1200" i="0">
                    <a:solidFill>
                      <a:schemeClr val="tx1"/>
                    </a:solidFill>
                    <a:latin typeface="Cambria Math" panose="02040503050406030204" pitchFamily="18" charset="0"/>
                  </a:rPr>
                  <a:t>𝑖∈𝒢</a:t>
                </a:r>
                <a:r>
                  <a:rPr lang="en-US" altLang="zh-CN" sz="1200" dirty="0">
                    <a:solidFill>
                      <a:schemeClr val="tx1"/>
                    </a:solidFill>
                    <a:latin typeface="Arial" panose="020B0604020202020204" pitchFamily="34" charset="0"/>
                    <a:cs typeface="Arial" panose="020B0604020202020204" pitchFamily="34" charset="0"/>
                  </a:rPr>
                  <a:t> and </a:t>
                </a:r>
                <a:r>
                  <a:rPr lang="en-US" altLang="zh-CN" sz="1200" i="0">
                    <a:solidFill>
                      <a:schemeClr val="tx1"/>
                    </a:solidFill>
                    <a:latin typeface="Cambria Math" panose="02040503050406030204" pitchFamily="18" charset="0"/>
                  </a:rPr>
                  <a:t>𝑥∈𝒳</a:t>
                </a:r>
                <a:r>
                  <a:rPr lang="en-US" altLang="zh-CN" sz="1200" dirty="0">
                    <a:solidFill>
                      <a:schemeClr val="tx1"/>
                    </a:solidFill>
                    <a:latin typeface="Arial" panose="020B0604020202020204" pitchFamily="34" charset="0"/>
                    <a:cs typeface="Arial" panose="020B0604020202020204" pitchFamily="34" charset="0"/>
                  </a:rPr>
                  <a:t>, outputs </a:t>
                </a:r>
                <a:r>
                  <a:rPr lang="en-US" altLang="zh-CN" sz="1200" i="0">
                    <a:solidFill>
                      <a:schemeClr val="tx1"/>
                    </a:solidFill>
                    <a:latin typeface="Cambria Math" panose="02040503050406030204" pitchFamily="18" charset="0"/>
                  </a:rPr>
                  <a:t>𝔤</a:t>
                </a:r>
                <a:r>
                  <a:rPr lang="zh-CN" altLang="zh-CN" sz="1200" i="0">
                    <a:solidFill>
                      <a:schemeClr val="tx1"/>
                    </a:solidFill>
                    <a:latin typeface="Cambria Math" panose="02040503050406030204" pitchFamily="18" charset="0"/>
                  </a:rPr>
                  <a:t>_</a:t>
                </a:r>
                <a:r>
                  <a:rPr lang="en-US" altLang="zh-CN" sz="1200" i="0">
                    <a:solidFill>
                      <a:schemeClr val="tx1"/>
                    </a:solidFill>
                    <a:latin typeface="Cambria Math" panose="02040503050406030204" pitchFamily="18" charset="0"/>
                  </a:rPr>
                  <a:t>𝑖⋆𝑥</a:t>
                </a:r>
                <a:r>
                  <a:rPr lang="en-US" altLang="zh-CN" sz="1200" dirty="0">
                    <a:solidFill>
                      <a:schemeClr val="tx1"/>
                    </a:solidFill>
                    <a:latin typeface="Arial" panose="020B0604020202020204" pitchFamily="34" charset="0"/>
                    <a:cs typeface="Arial" panose="020B0604020202020204" pitchFamily="34" charset="0"/>
                  </a:rPr>
                  <a:t> and </a:t>
                </a:r>
                <a:r>
                  <a:rPr lang="en-US" altLang="zh-CN" sz="1200" i="0">
                    <a:solidFill>
                      <a:schemeClr val="tx1"/>
                    </a:solidFill>
                    <a:latin typeface="Cambria Math" panose="02040503050406030204" pitchFamily="18" charset="0"/>
                  </a:rPr>
                  <a:t>𝔤</a:t>
                </a:r>
                <a:r>
                  <a:rPr lang="zh-CN" altLang="zh-CN" sz="1200" i="0">
                    <a:solidFill>
                      <a:schemeClr val="tx1"/>
                    </a:solidFill>
                    <a:latin typeface="Cambria Math" panose="02040503050406030204" pitchFamily="18" charset="0"/>
                  </a:rPr>
                  <a:t>_</a:t>
                </a:r>
                <a:r>
                  <a:rPr lang="en-US" altLang="zh-CN" sz="1200" i="0">
                    <a:solidFill>
                      <a:schemeClr val="tx1"/>
                    </a:solidFill>
                    <a:latin typeface="Cambria Math" panose="02040503050406030204" pitchFamily="18" charset="0"/>
                  </a:rPr>
                  <a:t>𝑖^</a:t>
                </a:r>
                <a:r>
                  <a:rPr lang="zh-CN" altLang="zh-CN" sz="1200" i="0">
                    <a:solidFill>
                      <a:schemeClr val="tx1"/>
                    </a:solidFill>
                    <a:latin typeface="Cambria Math" panose="02040503050406030204" pitchFamily="18" charset="0"/>
                  </a:rPr>
                  <a:t>(</a:t>
                </a:r>
                <a:r>
                  <a:rPr lang="en-US" altLang="zh-CN" sz="1200" i="0">
                    <a:solidFill>
                      <a:schemeClr val="tx1"/>
                    </a:solidFill>
                    <a:latin typeface="Cambria Math" panose="02040503050406030204" pitchFamily="18" charset="0"/>
                  </a:rPr>
                  <a:t>−1</a:t>
                </a:r>
                <a:r>
                  <a:rPr lang="zh-CN" altLang="zh-CN" sz="1200" i="0">
                    <a:solidFill>
                      <a:schemeClr val="tx1"/>
                    </a:solidFill>
                    <a:latin typeface="Cambria Math" panose="02040503050406030204" pitchFamily="18" charset="0"/>
                  </a:rPr>
                  <a:t>)</a:t>
                </a:r>
                <a:r>
                  <a:rPr lang="en-US" altLang="zh-CN" sz="1200" i="0">
                    <a:solidFill>
                      <a:schemeClr val="tx1"/>
                    </a:solidFill>
                    <a:latin typeface="Cambria Math" panose="02040503050406030204" pitchFamily="18" charset="0"/>
                  </a:rPr>
                  <a:t>⋆𝑥</a:t>
                </a:r>
                <a:r>
                  <a:rPr lang="en-US" altLang="zh-CN" sz="1200" dirty="0">
                    <a:solidFill>
                      <a:schemeClr val="tx1"/>
                    </a:solidFill>
                    <a:latin typeface="Arial" panose="020B0604020202020204" pitchFamily="34" charset="0"/>
                    <a:cs typeface="Arial" panose="020B0604020202020204" pitchFamily="34" charset="0"/>
                  </a:rPr>
                  <a:t>.</a:t>
                </a:r>
              </a:p>
              <a:p>
                <a:pPr lvl="0" algn="just">
                  <a:lnSpc>
                    <a:spcPct val="150000"/>
                  </a:lnSpc>
                </a:pPr>
                <a:r>
                  <a:rPr lang="en-US" altLang="zh-CN" sz="1200" dirty="0">
                    <a:solidFill>
                      <a:schemeClr val="tx1"/>
                    </a:solidFill>
                    <a:latin typeface="Arial" panose="020B0604020202020204" pitchFamily="34" charset="0"/>
                    <a:cs typeface="Arial" panose="020B0604020202020204" pitchFamily="34" charset="0"/>
                  </a:rPr>
                  <a:t>Then we call </a:t>
                </a:r>
                <a:r>
                  <a:rPr lang="en-US" altLang="zh-CN" sz="1200" i="0">
                    <a:solidFill>
                      <a:schemeClr val="tx1"/>
                    </a:solidFill>
                    <a:latin typeface="Cambria Math" panose="02040503050406030204" pitchFamily="18" charset="0"/>
                  </a:rPr>
                  <a:t>(𝒢,𝒳,⋆,𝑥</a:t>
                </a:r>
                <a:r>
                  <a:rPr lang="zh-CN" altLang="zh-CN" sz="1200" i="0">
                    <a:solidFill>
                      <a:schemeClr val="tx1"/>
                    </a:solidFill>
                    <a:latin typeface="Cambria Math" panose="02040503050406030204" pitchFamily="18" charset="0"/>
                  </a:rPr>
                  <a:t> ˜</a:t>
                </a:r>
                <a:r>
                  <a:rPr lang="en-US" altLang="zh-CN" sz="1200" i="0">
                    <a:solidFill>
                      <a:schemeClr val="tx1"/>
                    </a:solidFill>
                    <a:latin typeface="Cambria Math" panose="02040503050406030204" pitchFamily="18" charset="0"/>
                  </a:rPr>
                  <a:t>)</a:t>
                </a:r>
                <a:r>
                  <a:rPr lang="en-US" altLang="zh-CN" sz="1200" dirty="0">
                    <a:solidFill>
                      <a:schemeClr val="tx1"/>
                    </a:solidFill>
                    <a:latin typeface="Arial" panose="020B0604020202020204" pitchFamily="34" charset="0"/>
                    <a:cs typeface="Arial" panose="020B0604020202020204" pitchFamily="34" charset="0"/>
                  </a:rPr>
                  <a:t> a restricted effective group action.</a:t>
                </a:r>
                <a:endParaRPr lang="zh-CN" altLang="zh-CN" sz="1200" dirty="0">
                  <a:solidFill>
                    <a:schemeClr val="tx1"/>
                  </a:solidFill>
                  <a:latin typeface="Arial" panose="020B0604020202020204" pitchFamily="34" charset="0"/>
                  <a:cs typeface="Arial" panose="020B0604020202020204" pitchFamily="34" charset="0"/>
                </a:endParaRPr>
              </a:p>
              <a:p>
                <a:pPr algn="just">
                  <a:lnSpc>
                    <a:spcPct val="150000"/>
                  </a:lnSpc>
                </a:pPr>
                <a:endParaRPr lang="zh-CN" altLang="en-US" sz="1200" dirty="0">
                  <a:solidFill>
                    <a:schemeClr val="tx1"/>
                  </a:solidFill>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endParaRPr lang="en-US" altLang="zh-CN" sz="1200" dirty="0">
                  <a:solidFill>
                    <a:schemeClr val="tx1"/>
                  </a:solidFill>
                  <a:latin typeface="Arial" panose="020B0604020202020204" pitchFamily="34" charset="0"/>
                  <a:cs typeface="Arial" panose="020B0604020202020204" pitchFamily="34"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F8D27C65-FA42-4DA6-90D1-389753D8B2FB}" type="slidenum">
              <a:rPr lang="zh-CN" altLang="en-US" smtClean="0"/>
              <a:t>8</a:t>
            </a:fld>
            <a:endParaRPr lang="zh-CN" altLang="en-US"/>
          </a:p>
        </p:txBody>
      </p:sp>
    </p:spTree>
    <p:extLst>
      <p:ext uri="{BB962C8B-B14F-4D97-AF65-F5344CB8AC3E}">
        <p14:creationId xmlns:p14="http://schemas.microsoft.com/office/powerpoint/2010/main" val="2046286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en-US" altLang="zh-CN" dirty="0"/>
                  <a:t>Group Action[</a:t>
                </a:r>
                <a:r>
                  <a:rPr lang="en-US" altLang="zh-CN" dirty="0" err="1"/>
                  <a:t>ref:Cryptographic</a:t>
                </a:r>
                <a:r>
                  <a:rPr lang="en-US" altLang="zh-CN" dirty="0"/>
                  <a:t> group actions and applications.]</a:t>
                </a:r>
              </a:p>
              <a:p>
                <a:r>
                  <a:rPr lang="en-US" altLang="zh-CN" dirty="0"/>
                  <a:t>Restricted Pair of Group Action</a:t>
                </a:r>
              </a:p>
              <a:p>
                <a:pPr algn="just">
                  <a:lnSpc>
                    <a:spcPct val="150000"/>
                  </a:lnSpc>
                </a:pPr>
                <a:r>
                  <a:rPr lang="en-US" altLang="zh-CN" dirty="0">
                    <a:solidFill>
                      <a:schemeClr val="tx1"/>
                    </a:solidFill>
                    <a:latin typeface="Arial" panose="020B0604020202020204" pitchFamily="34" charset="0"/>
                    <a:cs typeface="Arial" panose="020B0604020202020204" pitchFamily="34" charset="0"/>
                  </a:rPr>
                  <a:t>Given a finite commutative group </a:t>
                </a:r>
                <a:r>
                  <a:rPr lang="en-US" altLang="zh-CN" i="0">
                    <a:solidFill>
                      <a:schemeClr val="tx1"/>
                    </a:solidFill>
                    <a:latin typeface="Cambria Math" panose="02040503050406030204" pitchFamily="18" charset="0"/>
                  </a:rPr>
                  <a:t>𝒢,𝒢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1</a:t>
                </a:r>
                <a:r>
                  <a:rPr lang="en-US" altLang="zh-CN" dirty="0">
                    <a:solidFill>
                      <a:schemeClr val="tx1"/>
                    </a:solidFill>
                    <a:latin typeface="Arial" panose="020B0604020202020204" pitchFamily="34" charset="0"/>
                    <a:cs typeface="Arial" panose="020B0604020202020204" pitchFamily="34" charset="0"/>
                  </a:rPr>
                  <a:t> and </a:t>
                </a:r>
                <a:r>
                  <a:rPr lang="en-US" altLang="zh-CN" i="0">
                    <a:solidFill>
                      <a:schemeClr val="tx1"/>
                    </a:solidFill>
                    <a:latin typeface="Cambria Math" panose="02040503050406030204" pitchFamily="18" charset="0"/>
                  </a:rPr>
                  <a:t>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2</a:t>
                </a:r>
                <a:r>
                  <a:rPr lang="en-US" altLang="zh-CN" dirty="0">
                    <a:solidFill>
                      <a:schemeClr val="tx1"/>
                    </a:solidFill>
                    <a:latin typeface="Arial" panose="020B0604020202020204" pitchFamily="34" charset="0"/>
                    <a:cs typeface="Arial" panose="020B0604020202020204" pitchFamily="34" charset="0"/>
                  </a:rPr>
                  <a:t> are two subsets of </a:t>
                </a:r>
                <a:r>
                  <a:rPr lang="en-US" altLang="zh-CN" i="0">
                    <a:solidFill>
                      <a:schemeClr val="tx1"/>
                    </a:solidFill>
                    <a:latin typeface="Cambria Math" panose="02040503050406030204" pitchFamily="18" charset="0"/>
                  </a:rPr>
                  <a:t>𝒢</a:t>
                </a:r>
                <a:r>
                  <a:rPr lang="en-US" altLang="zh-CN" dirty="0">
                    <a:solidFill>
                      <a:schemeClr val="tx1"/>
                    </a:solidFill>
                    <a:latin typeface="Arial" panose="020B0604020202020204" pitchFamily="34" charset="0"/>
                    <a:cs typeface="Arial" panose="020B0604020202020204" pitchFamily="34" charset="0"/>
                  </a:rPr>
                  <a:t>. Let </a:t>
                </a:r>
                <a:r>
                  <a:rPr lang="en-US" altLang="zh-CN" i="0">
                    <a:solidFill>
                      <a:schemeClr val="tx1"/>
                    </a:solidFill>
                    <a:latin typeface="Cambria Math" panose="02040503050406030204" pitchFamily="18" charset="0"/>
                  </a:rPr>
                  <a:t>𝒮</a:t>
                </a:r>
                <a:r>
                  <a:rPr lang="en-US" altLang="zh-CN" dirty="0">
                    <a:solidFill>
                      <a:schemeClr val="tx1"/>
                    </a:solidFill>
                    <a:latin typeface="Arial" panose="020B0604020202020204" pitchFamily="34" charset="0"/>
                    <a:cs typeface="Arial" panose="020B0604020202020204" pitchFamily="34" charset="0"/>
                  </a:rPr>
                  <a:t> and </a:t>
                </a:r>
                <a:r>
                  <a:rPr lang="en-US" altLang="zh-CN" i="0">
                    <a:solidFill>
                      <a:schemeClr val="tx1"/>
                    </a:solidFill>
                    <a:latin typeface="Cambria Math" panose="02040503050406030204" pitchFamily="18" charset="0"/>
                  </a:rPr>
                  <a:t>𝒯</a:t>
                </a:r>
                <a:r>
                  <a:rPr lang="en-US" altLang="zh-CN" dirty="0">
                    <a:solidFill>
                      <a:schemeClr val="tx1"/>
                    </a:solidFill>
                    <a:latin typeface="Arial" panose="020B0604020202020204" pitchFamily="34" charset="0"/>
                    <a:cs typeface="Arial" panose="020B0604020202020204" pitchFamily="34" charset="0"/>
                  </a:rPr>
                  <a:t> be two finite sets, </a:t>
                </a:r>
                <a:r>
                  <a:rPr lang="en-US" altLang="zh-CN" b="1" i="0">
                    <a:solidFill>
                      <a:schemeClr val="tx1"/>
                    </a:solidFill>
                    <a:latin typeface="Cambria Math" panose="02040503050406030204" pitchFamily="18" charset="0"/>
                  </a:rPr>
                  <a:t>𝑫</a:t>
                </a:r>
                <a:r>
                  <a:rPr lang="zh-CN" altLang="zh-CN" b="1"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𝒮</a:t>
                </a:r>
                <a:r>
                  <a:rPr lang="en-US" altLang="zh-CN" dirty="0">
                    <a:solidFill>
                      <a:schemeClr val="tx1"/>
                    </a:solidFill>
                    <a:latin typeface="Arial" panose="020B0604020202020204" pitchFamily="34" charset="0"/>
                    <a:cs typeface="Arial" panose="020B0604020202020204" pitchFamily="34" charset="0"/>
                  </a:rPr>
                  <a:t> and </a:t>
                </a:r>
                <a:r>
                  <a:rPr lang="en-US" altLang="zh-CN" b="1" i="0">
                    <a:solidFill>
                      <a:schemeClr val="tx1"/>
                    </a:solidFill>
                    <a:latin typeface="Cambria Math" panose="02040503050406030204" pitchFamily="18" charset="0"/>
                  </a:rPr>
                  <a:t>𝑫</a:t>
                </a:r>
                <a:r>
                  <a:rPr lang="zh-CN" altLang="zh-CN" b="1"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𝒯</a:t>
                </a:r>
                <a:r>
                  <a:rPr lang="en-US" altLang="zh-CN" dirty="0">
                    <a:solidFill>
                      <a:schemeClr val="tx1"/>
                    </a:solidFill>
                    <a:latin typeface="Arial" panose="020B0604020202020204" pitchFamily="34" charset="0"/>
                    <a:cs typeface="Arial" panose="020B0604020202020204" pitchFamily="34" charset="0"/>
                  </a:rPr>
                  <a:t> are distributions over two group actions </a:t>
                </a:r>
                <a:r>
                  <a:rPr lang="en-US" altLang="zh-CN" i="0">
                    <a:solidFill>
                      <a:schemeClr val="tx1"/>
                    </a:solidFill>
                    <a:latin typeface="Cambria Math" panose="02040503050406030204" pitchFamily="18" charset="0"/>
                  </a:rPr>
                  <a:t>⋆:𝒢×𝒮→𝒮,𝒢×𝒯→𝒯</a:t>
                </a:r>
                <a:r>
                  <a:rPr lang="en-US" altLang="zh-CN" dirty="0">
                    <a:solidFill>
                      <a:schemeClr val="tx1"/>
                    </a:solidFill>
                    <a:latin typeface="Arial" panose="020B0604020202020204" pitchFamily="34" charset="0"/>
                    <a:cs typeface="Arial" panose="020B0604020202020204" pitchFamily="34" charset="0"/>
                  </a:rPr>
                  <a:t>. For </a:t>
                </a:r>
                <a:r>
                  <a:rPr lang="zh-CN" altLang="zh-CN" i="0">
                    <a:solidFill>
                      <a:schemeClr val="tx1"/>
                    </a:solidFill>
                    <a:latin typeface="Cambria Math" panose="02040503050406030204" pitchFamily="18" charset="0"/>
                  </a:rPr>
                  <a:t>(</a:t>
                </a:r>
                <a:r>
                  <a:rPr lang="en-US" altLang="zh-CN" i="0">
                    <a:solidFill>
                      <a:schemeClr val="tx1"/>
                    </a:solidFill>
                    <a:latin typeface="Cambria Math" panose="02040503050406030204" pitchFamily="18" charset="0"/>
                  </a:rPr>
                  <a:t>𝑆</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0,𝑇</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0 )∈𝒮×𝒯</a:t>
                </a:r>
                <a:r>
                  <a:rPr lang="en-US" altLang="zh-CN" dirty="0">
                    <a:solidFill>
                      <a:schemeClr val="tx1"/>
                    </a:solidFill>
                    <a:latin typeface="Arial" panose="020B0604020202020204" pitchFamily="34" charset="0"/>
                    <a:cs typeface="Arial" panose="020B0604020202020204" pitchFamily="34" charset="0"/>
                  </a:rPr>
                  <a:t>, we say that </a:t>
                </a:r>
                <a:r>
                  <a:rPr lang="en-US" altLang="zh-CN" dirty="0" err="1">
                    <a:solidFill>
                      <a:schemeClr val="tx1"/>
                    </a:solidFill>
                    <a:latin typeface="Arial" panose="020B0604020202020204" pitchFamily="34" charset="0"/>
                    <a:cs typeface="Arial" panose="020B0604020202020204" pitchFamily="34" charset="0"/>
                  </a:rPr>
                  <a:t>ResPGA</a:t>
                </a:r>
                <a:r>
                  <a:rPr lang="en-US" altLang="zh-CN" dirty="0">
                    <a:solidFill>
                      <a:schemeClr val="tx1"/>
                    </a:solidFill>
                    <a:latin typeface="Arial" panose="020B0604020202020204" pitchFamily="34" charset="0"/>
                    <a:cs typeface="Arial" panose="020B0604020202020204" pitchFamily="34" charset="0"/>
                  </a:rPr>
                  <a:t> </a:t>
                </a:r>
                <a:r>
                  <a:rPr lang="en-US" altLang="zh-CN" i="0">
                    <a:solidFill>
                      <a:schemeClr val="tx1"/>
                    </a:solidFill>
                    <a:latin typeface="Cambria Math" panose="02040503050406030204" pitchFamily="18" charset="0"/>
                  </a:rPr>
                  <a:t>=</a:t>
                </a:r>
                <a:r>
                  <a:rPr lang="zh-CN" altLang="zh-CN" i="0">
                    <a:solidFill>
                      <a:schemeClr val="tx1"/>
                    </a:solidFill>
                    <a:latin typeface="Cambria Math" panose="02040503050406030204" pitchFamily="18" charset="0"/>
                  </a:rPr>
                  <a:t>(</a:t>
                </a:r>
                <a:r>
                  <a:rPr lang="en-US" altLang="zh-CN" i="0">
                    <a:solidFill>
                      <a:schemeClr val="tx1"/>
                    </a:solidFill>
                    <a:latin typeface="Cambria Math" panose="02040503050406030204" pitchFamily="18" charset="0"/>
                  </a:rPr>
                  <a:t>𝒢,𝒮,𝒯,𝒢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1,𝒢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2,</a:t>
                </a:r>
                <a:r>
                  <a:rPr lang="en-US" altLang="zh-CN" b="1" i="0">
                    <a:solidFill>
                      <a:schemeClr val="tx1"/>
                    </a:solidFill>
                    <a:latin typeface="Cambria Math" panose="02040503050406030204" pitchFamily="18" charset="0"/>
                  </a:rPr>
                  <a:t>𝑫</a:t>
                </a:r>
                <a:r>
                  <a:rPr lang="zh-CN" altLang="zh-CN" b="1"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𝒮,</a:t>
                </a:r>
                <a:r>
                  <a:rPr lang="en-US" altLang="zh-CN" b="1" i="0">
                    <a:solidFill>
                      <a:schemeClr val="tx1"/>
                    </a:solidFill>
                    <a:latin typeface="Cambria Math" panose="02040503050406030204" pitchFamily="18" charset="0"/>
                  </a:rPr>
                  <a:t>𝑫</a:t>
                </a:r>
                <a:r>
                  <a:rPr lang="zh-CN" altLang="zh-CN" b="1"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𝒯 )</a:t>
                </a:r>
                <a:r>
                  <a:rPr lang="en-US" altLang="zh-CN" dirty="0">
                    <a:solidFill>
                      <a:schemeClr val="tx1"/>
                    </a:solidFill>
                    <a:latin typeface="Arial" panose="020B0604020202020204" pitchFamily="34" charset="0"/>
                    <a:cs typeface="Arial" panose="020B0604020202020204" pitchFamily="34" charset="0"/>
                  </a:rPr>
                  <a:t> is a </a:t>
                </a:r>
                <a:r>
                  <a:rPr lang="en-US" altLang="zh-CN" i="0">
                    <a:solidFill>
                      <a:schemeClr val="tx1"/>
                    </a:solidFill>
                    <a:latin typeface="Cambria Math" panose="02040503050406030204" pitchFamily="18" charset="0"/>
                  </a:rPr>
                  <a:t>𝜉</a:t>
                </a:r>
                <a:r>
                  <a:rPr lang="en-US" altLang="zh-CN" dirty="0">
                    <a:solidFill>
                      <a:schemeClr val="tx1"/>
                    </a:solidFill>
                    <a:latin typeface="Arial" panose="020B0604020202020204" pitchFamily="34" charset="0"/>
                    <a:cs typeface="Arial" panose="020B0604020202020204" pitchFamily="34" charset="0"/>
                  </a:rPr>
                  <a:t>-restricted pair of group actions if the following holds:</a:t>
                </a:r>
              </a:p>
              <a:p>
                <a:pPr marL="285750" indent="-285750" algn="just">
                  <a:lnSpc>
                    <a:spcPct val="150000"/>
                  </a:lnSpc>
                  <a:buFont typeface="Wingdings" panose="05000000000000000000" pitchFamily="2" charset="2"/>
                  <a:buChar char="Ø"/>
                </a:pPr>
                <a:r>
                  <a:rPr lang="en-US" altLang="zh-CN" dirty="0">
                    <a:solidFill>
                      <a:srgbClr val="308F9C"/>
                    </a:solidFill>
                    <a:latin typeface="Arial" panose="020B0604020202020204" pitchFamily="34" charset="0"/>
                    <a:cs typeface="Arial" panose="020B0604020202020204" pitchFamily="34" charset="0"/>
                  </a:rPr>
                  <a:t>Efficient Group Action: </a:t>
                </a:r>
                <a:r>
                  <a:rPr lang="en-US" altLang="zh-CN" dirty="0">
                    <a:solidFill>
                      <a:schemeClr val="tx1"/>
                    </a:solidFill>
                    <a:latin typeface="Arial" panose="020B0604020202020204" pitchFamily="34" charset="0"/>
                    <a:cs typeface="Arial" panose="020B0604020202020204" pitchFamily="34" charset="0"/>
                  </a:rPr>
                  <a:t>For any </a:t>
                </a:r>
                <a:r>
                  <a:rPr lang="en-US" altLang="zh-CN" i="0">
                    <a:solidFill>
                      <a:schemeClr val="tx1"/>
                    </a:solidFill>
                    <a:latin typeface="Cambria Math" panose="02040503050406030204" pitchFamily="18" charset="0"/>
                  </a:rPr>
                  <a:t>𝑔∈𝒢</a:t>
                </a:r>
                <a:r>
                  <a:rPr lang="zh-CN" altLang="zh-CN" i="0">
                    <a:solidFill>
                      <a:schemeClr val="tx1"/>
                    </a:solidFill>
                    <a:latin typeface="Cambria Math" panose="02040503050406030204" pitchFamily="18" charset="0"/>
                  </a:rPr>
                  <a:t>_</a:t>
                </a:r>
                <a:r>
                  <a:rPr lang="en-US" altLang="zh-CN" b="1" i="0">
                    <a:solidFill>
                      <a:schemeClr val="tx1"/>
                    </a:solidFill>
                    <a:latin typeface="Cambria Math" panose="02040503050406030204" pitchFamily="18" charset="0"/>
                  </a:rPr>
                  <a:t>𝟏</a:t>
                </a:r>
                <a:r>
                  <a:rPr lang="en-US" altLang="zh-CN" i="0">
                    <a:solidFill>
                      <a:schemeClr val="tx1"/>
                    </a:solidFill>
                    <a:latin typeface="Cambria Math" panose="02040503050406030204" pitchFamily="18" charset="0"/>
                  </a:rPr>
                  <a:t>∪𝒢</a:t>
                </a:r>
                <a:r>
                  <a:rPr lang="zh-CN" altLang="zh-CN" i="0">
                    <a:solidFill>
                      <a:schemeClr val="tx1"/>
                    </a:solidFill>
                    <a:latin typeface="Cambria Math" panose="02040503050406030204" pitchFamily="18" charset="0"/>
                  </a:rPr>
                  <a:t>_</a:t>
                </a:r>
                <a:r>
                  <a:rPr lang="en-US" altLang="zh-CN" b="1" i="0">
                    <a:solidFill>
                      <a:schemeClr val="tx1"/>
                    </a:solidFill>
                    <a:latin typeface="Cambria Math" panose="02040503050406030204" pitchFamily="18" charset="0"/>
                  </a:rPr>
                  <a:t>𝟐</a:t>
                </a:r>
                <a:r>
                  <a:rPr lang="en-US" altLang="zh-CN" dirty="0">
                    <a:solidFill>
                      <a:schemeClr val="tx1"/>
                    </a:solidFill>
                    <a:latin typeface="Arial" panose="020B0604020202020204" pitchFamily="34" charset="0"/>
                    <a:cs typeface="Arial" panose="020B0604020202020204" pitchFamily="34" charset="0"/>
                  </a:rPr>
                  <a:t> and </a:t>
                </a:r>
                <a:r>
                  <a:rPr lang="en-US" altLang="zh-CN" i="0">
                    <a:solidFill>
                      <a:schemeClr val="tx1"/>
                    </a:solidFill>
                    <a:latin typeface="Cambria Math" panose="02040503050406030204" pitchFamily="18" charset="0"/>
                  </a:rPr>
                  <a:t>(𝑆,𝑇)∈𝒮×𝒯</a:t>
                </a:r>
                <a:r>
                  <a:rPr lang="en-US" altLang="zh-CN" dirty="0">
                    <a:solidFill>
                      <a:schemeClr val="tx1"/>
                    </a:solidFill>
                    <a:latin typeface="Arial" panose="020B0604020202020204" pitchFamily="34" charset="0"/>
                    <a:cs typeface="Arial" panose="020B0604020202020204" pitchFamily="34" charset="0"/>
                  </a:rPr>
                  <a:t>, it is efficient to compute </a:t>
                </a:r>
                <a:r>
                  <a:rPr lang="en-US" altLang="zh-CN" i="0">
                    <a:solidFill>
                      <a:schemeClr val="tx1"/>
                    </a:solidFill>
                    <a:latin typeface="Cambria Math" panose="02040503050406030204" pitchFamily="18" charset="0"/>
                  </a:rPr>
                  <a:t>𝑔⋆𝑆</a:t>
                </a:r>
                <a:r>
                  <a:rPr lang="en-US" altLang="zh-CN" dirty="0">
                    <a:solidFill>
                      <a:schemeClr val="tx1"/>
                    </a:solidFill>
                    <a:latin typeface="Arial" panose="020B0604020202020204" pitchFamily="34" charset="0"/>
                    <a:cs typeface="Arial" panose="020B0604020202020204" pitchFamily="34" charset="0"/>
                  </a:rPr>
                  <a:t> and </a:t>
                </a:r>
                <a:r>
                  <a:rPr lang="en-US" altLang="zh-CN" i="0">
                    <a:solidFill>
                      <a:schemeClr val="tx1"/>
                    </a:solidFill>
                    <a:latin typeface="Cambria Math" panose="02040503050406030204" pitchFamily="18" charset="0"/>
                  </a:rPr>
                  <a:t>𝑔⋆𝑇</a:t>
                </a:r>
                <a:r>
                  <a:rPr lang="en-US" altLang="zh-CN" dirty="0">
                    <a:solidFill>
                      <a:schemeClr val="tx1"/>
                    </a:solidFill>
                    <a:latin typeface="Arial" panose="020B0604020202020204" pitchFamily="34" charset="0"/>
                    <a:cs typeface="Arial" panose="020B0604020202020204" pitchFamily="34" charset="0"/>
                  </a:rPr>
                  <a:t>, and uniquely represent the element of set </a:t>
                </a:r>
                <a:r>
                  <a:rPr lang="en-US" altLang="zh-CN" i="0">
                    <a:solidFill>
                      <a:schemeClr val="tx1"/>
                    </a:solidFill>
                    <a:latin typeface="Cambria Math" panose="02040503050406030204" pitchFamily="18" charset="0"/>
                  </a:rPr>
                  <a:t>𝒢,𝒮</a:t>
                </a:r>
                <a:r>
                  <a:rPr lang="en-US" altLang="zh-CN" dirty="0">
                    <a:solidFill>
                      <a:schemeClr val="tx1"/>
                    </a:solidFill>
                    <a:latin typeface="Arial" panose="020B0604020202020204" pitchFamily="34" charset="0"/>
                    <a:cs typeface="Arial" panose="020B0604020202020204" pitchFamily="34" charset="0"/>
                  </a:rPr>
                  <a:t> and </a:t>
                </a:r>
                <a:r>
                  <a:rPr lang="en-US" altLang="zh-CN" i="0">
                    <a:solidFill>
                      <a:schemeClr val="tx1"/>
                    </a:solidFill>
                    <a:latin typeface="Cambria Math" panose="02040503050406030204" pitchFamily="18" charset="0"/>
                  </a:rPr>
                  <a:t>𝒯</a:t>
                </a:r>
                <a:r>
                  <a:rPr lang="en-US" altLang="zh-CN" dirty="0">
                    <a:solidFill>
                      <a:schemeClr val="tx1"/>
                    </a:solidFill>
                    <a:latin typeface="Arial" panose="020B0604020202020204" pitchFamily="34" charset="0"/>
                    <a:cs typeface="Arial" panose="020B0604020202020204" pitchFamily="34" charset="0"/>
                  </a:rPr>
                  <a:t>.</a:t>
                </a:r>
              </a:p>
              <a:p>
                <a:pPr marL="285750" indent="-285750" algn="just">
                  <a:lnSpc>
                    <a:spcPct val="150000"/>
                  </a:lnSpc>
                  <a:buFont typeface="Wingdings" panose="05000000000000000000" pitchFamily="2" charset="2"/>
                  <a:buChar char="Ø"/>
                </a:pPr>
                <a:r>
                  <a:rPr lang="en-US" altLang="zh-CN" dirty="0">
                    <a:solidFill>
                      <a:srgbClr val="308F9C"/>
                    </a:solidFill>
                    <a:latin typeface="Arial" panose="020B0604020202020204" pitchFamily="34" charset="0"/>
                    <a:cs typeface="Arial" panose="020B0604020202020204" pitchFamily="34" charset="0"/>
                  </a:rPr>
                  <a:t>Efficient Rejection Sampling: </a:t>
                </a:r>
                <a:r>
                  <a:rPr lang="en-US" altLang="zh-CN" dirty="0">
                    <a:solidFill>
                      <a:schemeClr val="tx1"/>
                    </a:solidFill>
                    <a:latin typeface="Arial" panose="020B0604020202020204" pitchFamily="34" charset="0"/>
                    <a:cs typeface="Arial" panose="020B0604020202020204" pitchFamily="34" charset="0"/>
                  </a:rPr>
                  <a:t>For all </a:t>
                </a:r>
                <a:r>
                  <a:rPr lang="en-US" altLang="zh-CN" i="0">
                    <a:solidFill>
                      <a:schemeClr val="tx1"/>
                    </a:solidFill>
                    <a:latin typeface="Cambria Math" panose="02040503050406030204" pitchFamily="18" charset="0"/>
                  </a:rPr>
                  <a:t>𝑔∈𝒢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1</a:t>
                </a:r>
                <a:r>
                  <a:rPr lang="en-US" altLang="zh-CN" dirty="0">
                    <a:solidFill>
                      <a:schemeClr val="tx1"/>
                    </a:solidFill>
                    <a:latin typeface="Arial" panose="020B0604020202020204" pitchFamily="34" charset="0"/>
                    <a:cs typeface="Arial" panose="020B0604020202020204" pitchFamily="34" charset="0"/>
                  </a:rPr>
                  <a:t>, the intersection of all sets </a:t>
                </a:r>
                <a:r>
                  <a:rPr lang="en-US" altLang="zh-CN" i="0">
                    <a:solidFill>
                      <a:schemeClr val="tx1"/>
                    </a:solidFill>
                    <a:latin typeface="Cambria Math" panose="02040503050406030204" pitchFamily="18" charset="0"/>
                  </a:rPr>
                  <a:t>𝒢</a:t>
                </a:r>
                <a:r>
                  <a:rPr lang="zh-CN" altLang="zh-CN" i="0">
                    <a:solidFill>
                      <a:schemeClr val="tx1"/>
                    </a:solidFill>
                    <a:latin typeface="Cambria Math" panose="02040503050406030204" pitchFamily="18" charset="0"/>
                  </a:rPr>
                  <a:t>_</a:t>
                </a:r>
                <a:r>
                  <a:rPr lang="en-US" altLang="zh-CN" b="1" i="0">
                    <a:solidFill>
                      <a:schemeClr val="tx1"/>
                    </a:solidFill>
                    <a:latin typeface="Cambria Math" panose="02040503050406030204" pitchFamily="18" charset="0"/>
                  </a:rPr>
                  <a:t>𝟐</a:t>
                </a:r>
                <a:r>
                  <a:rPr lang="en-US" altLang="zh-CN" i="0">
                    <a:solidFill>
                      <a:schemeClr val="tx1"/>
                    </a:solidFill>
                    <a:latin typeface="Cambria Math" panose="02040503050406030204" pitchFamily="18" charset="0"/>
                  </a:rPr>
                  <a:t>+𝑔</a:t>
                </a:r>
                <a:r>
                  <a:rPr lang="en-US" altLang="zh-CN" dirty="0">
                    <a:solidFill>
                      <a:schemeClr val="tx1"/>
                    </a:solidFill>
                    <a:latin typeface="Arial" panose="020B0604020202020204" pitchFamily="34" charset="0"/>
                    <a:cs typeface="Arial" panose="020B0604020202020204" pitchFamily="34" charset="0"/>
                  </a:rPr>
                  <a:t> is large enough. Let </a:t>
                </a:r>
                <a:r>
                  <a:rPr lang="en-US" altLang="zh-CN" i="0">
                    <a:solidFill>
                      <a:schemeClr val="tx1"/>
                    </a:solidFill>
                    <a:latin typeface="Cambria Math" panose="02040503050406030204" pitchFamily="18" charset="0"/>
                  </a:rPr>
                  <a:t>𝒢</a:t>
                </a:r>
                <a:r>
                  <a:rPr lang="zh-CN" altLang="zh-CN" i="0">
                    <a:solidFill>
                      <a:schemeClr val="tx1"/>
                    </a:solidFill>
                    <a:latin typeface="Cambria Math" panose="02040503050406030204" pitchFamily="18" charset="0"/>
                  </a:rPr>
                  <a:t>_</a:t>
                </a:r>
                <a:r>
                  <a:rPr lang="en-US" altLang="zh-CN" b="1" i="0">
                    <a:solidFill>
                      <a:schemeClr val="tx1"/>
                    </a:solidFill>
                    <a:latin typeface="Cambria Math" panose="02040503050406030204" pitchFamily="18" charset="0"/>
                  </a:rPr>
                  <a:t>𝟑</a:t>
                </a:r>
                <a:r>
                  <a:rPr lang="en-US" altLang="zh-CN" i="0">
                    <a:solidFill>
                      <a:schemeClr val="tx1"/>
                    </a:solidFill>
                    <a:latin typeface="Cambria Math" panose="02040503050406030204" pitchFamily="18" charset="0"/>
                  </a:rPr>
                  <a:t>=⋂</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𝑔∈𝒢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1 </a:t>
                </a:r>
                <a:r>
                  <a:rPr lang="zh-CN" altLang="zh-CN" i="0">
                    <a:solidFill>
                      <a:schemeClr val="tx1"/>
                    </a:solidFill>
                    <a:latin typeface="Cambria Math" panose="02040503050406030204" pitchFamily="18" charset="0"/>
                  </a:rPr>
                  <a:t>)</a:t>
                </a:r>
                <a:r>
                  <a:rPr lang="en-US" altLang="zh-CN" i="0">
                    <a:solidFill>
                      <a:schemeClr val="tx1"/>
                    </a:solidFill>
                    <a:latin typeface="Cambria Math" panose="02040503050406030204" pitchFamily="18" charset="0"/>
                  </a:rPr>
                  <a:t> 𝒢</a:t>
                </a:r>
                <a:r>
                  <a:rPr lang="zh-CN" altLang="zh-CN" i="0">
                    <a:solidFill>
                      <a:schemeClr val="tx1"/>
                    </a:solidFill>
                    <a:latin typeface="Cambria Math" panose="02040503050406030204" pitchFamily="18" charset="0"/>
                  </a:rPr>
                  <a:t>_</a:t>
                </a:r>
                <a:r>
                  <a:rPr lang="en-US" altLang="zh-CN" b="1" i="0">
                    <a:solidFill>
                      <a:schemeClr val="tx1"/>
                    </a:solidFill>
                    <a:latin typeface="Cambria Math" panose="02040503050406030204" pitchFamily="18" charset="0"/>
                  </a:rPr>
                  <a:t>𝟐</a:t>
                </a:r>
                <a:r>
                  <a:rPr lang="en-US" altLang="zh-CN" i="0">
                    <a:solidFill>
                      <a:schemeClr val="tx1"/>
                    </a:solidFill>
                    <a:latin typeface="Cambria Math" panose="02040503050406030204" pitchFamily="18" charset="0"/>
                  </a:rPr>
                  <a:t>+𝑔</a:t>
                </a:r>
                <a:r>
                  <a:rPr lang="en-US" altLang="zh-CN" dirty="0">
                    <a:solidFill>
                      <a:schemeClr val="tx1"/>
                    </a:solidFill>
                    <a:latin typeface="Arial" panose="020B0604020202020204" pitchFamily="34" charset="0"/>
                    <a:cs typeface="Arial" panose="020B0604020202020204" pitchFamily="34" charset="0"/>
                  </a:rPr>
                  <a:t>, then </a:t>
                </a:r>
                <a:r>
                  <a:rPr lang="zh-CN" altLang="zh-CN" i="0">
                    <a:solidFill>
                      <a:schemeClr val="tx1"/>
                    </a:solidFill>
                    <a:latin typeface="Cambria Math" panose="02040503050406030204" pitchFamily="18" charset="0"/>
                  </a:rPr>
                  <a:t>|</a:t>
                </a:r>
                <a:r>
                  <a:rPr lang="en-US" altLang="zh-CN" i="0">
                    <a:solidFill>
                      <a:schemeClr val="tx1"/>
                    </a:solidFill>
                    <a:latin typeface="Cambria Math" panose="02040503050406030204" pitchFamily="18" charset="0"/>
                  </a:rPr>
                  <a:t>𝒢</a:t>
                </a:r>
                <a:r>
                  <a:rPr lang="zh-CN" altLang="zh-CN" i="0">
                    <a:solidFill>
                      <a:schemeClr val="tx1"/>
                    </a:solidFill>
                    <a:latin typeface="Cambria Math" panose="02040503050406030204" pitchFamily="18" charset="0"/>
                  </a:rPr>
                  <a:t>_</a:t>
                </a:r>
                <a:r>
                  <a:rPr lang="en-US" altLang="zh-CN" b="1" i="0">
                    <a:solidFill>
                      <a:schemeClr val="tx1"/>
                    </a:solidFill>
                    <a:latin typeface="Cambria Math" panose="02040503050406030204" pitchFamily="18" charset="0"/>
                  </a:rPr>
                  <a:t>𝟑 |</a:t>
                </a:r>
                <a:r>
                  <a:rPr lang="en-US" altLang="zh-CN" i="0">
                    <a:solidFill>
                      <a:schemeClr val="tx1"/>
                    </a:solidFill>
                    <a:latin typeface="Cambria Math" panose="02040503050406030204" pitchFamily="18" charset="0"/>
                  </a:rPr>
                  <a:t>=𝜉</a:t>
                </a:r>
                <a:r>
                  <a:rPr lang="zh-CN" altLang="zh-CN" i="0">
                    <a:solidFill>
                      <a:schemeClr val="tx1"/>
                    </a:solidFill>
                    <a:latin typeface="Cambria Math" panose="02040503050406030204" pitchFamily="18" charset="0"/>
                  </a:rPr>
                  <a:t>|</a:t>
                </a:r>
                <a:r>
                  <a:rPr lang="en-US" altLang="zh-CN" i="0">
                    <a:solidFill>
                      <a:schemeClr val="tx1"/>
                    </a:solidFill>
                    <a:latin typeface="Cambria Math" panose="02040503050406030204" pitchFamily="18" charset="0"/>
                  </a:rPr>
                  <a:t>𝒢</a:t>
                </a:r>
                <a:r>
                  <a:rPr lang="zh-CN" altLang="zh-CN" i="0">
                    <a:solidFill>
                      <a:schemeClr val="tx1"/>
                    </a:solidFill>
                    <a:latin typeface="Cambria Math" panose="02040503050406030204" pitchFamily="18" charset="0"/>
                  </a:rPr>
                  <a:t>_</a:t>
                </a:r>
                <a:r>
                  <a:rPr lang="en-US" altLang="zh-CN" b="1" i="0">
                    <a:solidFill>
                      <a:schemeClr val="tx1"/>
                    </a:solidFill>
                    <a:latin typeface="Cambria Math" panose="02040503050406030204" pitchFamily="18" charset="0"/>
                  </a:rPr>
                  <a:t>𝟐 |</a:t>
                </a:r>
                <a:r>
                  <a:rPr lang="en-US" altLang="zh-CN" dirty="0">
                    <a:solidFill>
                      <a:schemeClr val="tx1"/>
                    </a:solidFill>
                    <a:latin typeface="Arial" panose="020B0604020202020204" pitchFamily="34" charset="0"/>
                    <a:cs typeface="Arial" panose="020B0604020202020204" pitchFamily="34" charset="0"/>
                  </a:rPr>
                  <a:t>.</a:t>
                </a:r>
                <a:endParaRPr lang="zh-CN" altLang="zh-CN" dirty="0">
                  <a:solidFill>
                    <a:schemeClr val="tx1"/>
                  </a:solidFill>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en-US" altLang="zh-CN" dirty="0">
                    <a:solidFill>
                      <a:srgbClr val="308F9C"/>
                    </a:solidFill>
                    <a:latin typeface="Arial" panose="020B0604020202020204" pitchFamily="34" charset="0"/>
                    <a:cs typeface="Arial" panose="020B0604020202020204" pitchFamily="34" charset="0"/>
                  </a:rPr>
                  <a:t>Efficient Membership Testing: </a:t>
                </a:r>
                <a:r>
                  <a:rPr lang="en-US" altLang="zh-CN" dirty="0">
                    <a:solidFill>
                      <a:schemeClr val="tx1"/>
                    </a:solidFill>
                    <a:latin typeface="Arial" panose="020B0604020202020204" pitchFamily="34" charset="0"/>
                    <a:cs typeface="Arial" panose="020B0604020202020204" pitchFamily="34" charset="0"/>
                  </a:rPr>
                  <a:t>It is efficient to verify that an element </a:t>
                </a:r>
                <a:r>
                  <a:rPr lang="en-US" altLang="zh-CN" i="0">
                    <a:solidFill>
                      <a:schemeClr val="tx1"/>
                    </a:solidFill>
                    <a:latin typeface="Cambria Math" panose="02040503050406030204" pitchFamily="18" charset="0"/>
                  </a:rPr>
                  <a:t>𝑧∈𝒢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1</a:t>
                </a:r>
                <a:r>
                  <a:rPr lang="en-US" altLang="zh-CN" dirty="0">
                    <a:solidFill>
                      <a:schemeClr val="tx1"/>
                    </a:solidFill>
                    <a:latin typeface="Arial" panose="020B0604020202020204" pitchFamily="34" charset="0"/>
                    <a:cs typeface="Arial" panose="020B0604020202020204" pitchFamily="34" charset="0"/>
                  </a:rPr>
                  <a:t>, or </a:t>
                </a:r>
                <a:r>
                  <a:rPr lang="en-US" altLang="zh-CN" i="0">
                    <a:solidFill>
                      <a:schemeClr val="tx1"/>
                    </a:solidFill>
                    <a:latin typeface="Cambria Math" panose="02040503050406030204" pitchFamily="18" charset="0"/>
                  </a:rPr>
                  <a:t>𝑧∈𝒢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2</a:t>
                </a:r>
                <a:r>
                  <a:rPr lang="en-US" altLang="zh-CN" dirty="0">
                    <a:solidFill>
                      <a:schemeClr val="tx1"/>
                    </a:solidFill>
                    <a:latin typeface="Arial" panose="020B0604020202020204" pitchFamily="34" charset="0"/>
                    <a:cs typeface="Arial" panose="020B0604020202020204" pitchFamily="34" charset="0"/>
                  </a:rPr>
                  <a:t>, or </a:t>
                </a:r>
                <a:r>
                  <a:rPr lang="en-US" altLang="zh-CN" i="0">
                    <a:solidFill>
                      <a:schemeClr val="tx1"/>
                    </a:solidFill>
                    <a:latin typeface="Cambria Math" panose="02040503050406030204" pitchFamily="18" charset="0"/>
                  </a:rPr>
                  <a:t>𝑧∈𝒢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3</a:t>
                </a:r>
                <a:r>
                  <a:rPr lang="en-US" altLang="zh-CN" dirty="0">
                    <a:solidFill>
                      <a:schemeClr val="tx1"/>
                    </a:solidFill>
                    <a:latin typeface="Arial" panose="020B0604020202020204" pitchFamily="34" charset="0"/>
                    <a:cs typeface="Arial" panose="020B0604020202020204" pitchFamily="34" charset="0"/>
                  </a:rPr>
                  <a:t>.</a:t>
                </a:r>
                <a:endParaRPr lang="zh-CN" altLang="zh-CN" dirty="0">
                  <a:solidFill>
                    <a:schemeClr val="tx1"/>
                  </a:solidFill>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Given </a:t>
                </a:r>
                <a:r>
                  <a:rPr lang="zh-CN" altLang="zh-CN" i="0">
                    <a:solidFill>
                      <a:schemeClr val="tx1"/>
                    </a:solidFill>
                    <a:latin typeface="Cambria Math" panose="02040503050406030204" pitchFamily="18" charset="0"/>
                  </a:rPr>
                  <a:t>(</a:t>
                </a:r>
                <a:r>
                  <a:rPr lang="en-US" altLang="zh-CN" i="0">
                    <a:solidFill>
                      <a:schemeClr val="tx1"/>
                    </a:solidFill>
                    <a:latin typeface="Cambria Math" panose="02040503050406030204" pitchFamily="18" charset="0"/>
                  </a:rPr>
                  <a:t>𝑔⋆𝑆</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0,𝑔⋆𝑇</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0 )</a:t>
                </a:r>
                <a:r>
                  <a:rPr lang="en-US" altLang="zh-CN" dirty="0">
                    <a:solidFill>
                      <a:schemeClr val="tx1"/>
                    </a:solidFill>
                    <a:latin typeface="Arial" panose="020B0604020202020204" pitchFamily="34" charset="0"/>
                    <a:cs typeface="Arial" panose="020B0604020202020204" pitchFamily="34" charset="0"/>
                  </a:rPr>
                  <a:t> for any element </a:t>
                </a:r>
                <a:r>
                  <a:rPr lang="en-US" altLang="zh-CN" i="0">
                    <a:solidFill>
                      <a:schemeClr val="tx1"/>
                    </a:solidFill>
                    <a:latin typeface="Cambria Math" panose="02040503050406030204" pitchFamily="18" charset="0"/>
                  </a:rPr>
                  <a:t>𝑔</a:t>
                </a:r>
                <a:r>
                  <a:rPr lang="en-US" altLang="zh-CN" dirty="0">
                    <a:solidFill>
                      <a:schemeClr val="tx1"/>
                    </a:solidFill>
                    <a:latin typeface="Arial" panose="020B0604020202020204" pitchFamily="34" charset="0"/>
                    <a:cs typeface="Arial" panose="020B0604020202020204" pitchFamily="34" charset="0"/>
                  </a:rPr>
                  <a:t> sampled from </a:t>
                </a:r>
                <a:r>
                  <a:rPr lang="en-US" altLang="zh-CN" i="0">
                    <a:solidFill>
                      <a:schemeClr val="tx1"/>
                    </a:solidFill>
                    <a:latin typeface="Cambria Math" panose="02040503050406030204" pitchFamily="18" charset="0"/>
                  </a:rPr>
                  <a:t>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1</a:t>
                </a:r>
                <a:r>
                  <a:rPr lang="en-US" altLang="zh-CN" dirty="0">
                    <a:solidFill>
                      <a:schemeClr val="tx1"/>
                    </a:solidFill>
                    <a:latin typeface="Arial" panose="020B0604020202020204" pitchFamily="34" charset="0"/>
                    <a:cs typeface="Arial" panose="020B0604020202020204" pitchFamily="34" charset="0"/>
                  </a:rPr>
                  <a:t> uniformly, it is indistinguishable from the elements </a:t>
                </a:r>
                <a:r>
                  <a:rPr lang="en-US" altLang="zh-CN" i="0">
                    <a:solidFill>
                      <a:schemeClr val="tx1"/>
                    </a:solidFill>
                    <a:latin typeface="Cambria Math" panose="02040503050406030204" pitchFamily="18" charset="0"/>
                  </a:rPr>
                  <a:t>(𝑆,𝑇)</a:t>
                </a:r>
                <a:r>
                  <a:rPr lang="en-US" altLang="zh-CN" dirty="0">
                    <a:solidFill>
                      <a:schemeClr val="tx1"/>
                    </a:solidFill>
                    <a:latin typeface="Arial" panose="020B0604020202020204" pitchFamily="34" charset="0"/>
                    <a:cs typeface="Arial" panose="020B0604020202020204" pitchFamily="34" charset="0"/>
                  </a:rPr>
                  <a:t> sampled from </a:t>
                </a:r>
                <a:r>
                  <a:rPr lang="en-US" altLang="zh-CN" i="0">
                    <a:solidFill>
                      <a:schemeClr val="tx1"/>
                    </a:solidFill>
                    <a:latin typeface="Cambria Math" panose="02040503050406030204" pitchFamily="18" charset="0"/>
                  </a:rPr>
                  <a:t>𝒮×𝒯</a:t>
                </a:r>
                <a:r>
                  <a:rPr lang="en-US" altLang="zh-CN" dirty="0">
                    <a:solidFill>
                      <a:schemeClr val="tx1"/>
                    </a:solidFill>
                    <a:latin typeface="Arial" panose="020B0604020202020204" pitchFamily="34" charset="0"/>
                    <a:cs typeface="Arial" panose="020B0604020202020204" pitchFamily="34" charset="0"/>
                  </a:rPr>
                  <a:t> uniformly.</a:t>
                </a:r>
                <a:endParaRPr lang="zh-CN" altLang="zh-CN" dirty="0">
                  <a:solidFill>
                    <a:schemeClr val="tx1"/>
                  </a:solidFill>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It is difficult to find two elements </a:t>
                </a:r>
                <a:r>
                  <a:rPr lang="en-US" altLang="zh-CN" i="0">
                    <a:solidFill>
                      <a:schemeClr val="tx1"/>
                    </a:solidFill>
                    <a:latin typeface="Cambria Math" panose="02040503050406030204" pitchFamily="18" charset="0"/>
                  </a:rPr>
                  <a:t>𝑔,𝑔</a:t>
                </a:r>
                <a:r>
                  <a:rPr lang="zh-CN" altLang="zh-CN" i="0">
                    <a:solidFill>
                      <a:schemeClr val="tx1"/>
                    </a:solidFill>
                    <a:latin typeface="Cambria Math" panose="02040503050406030204" pitchFamily="18" charset="0"/>
                  </a:rPr>
                  <a:t>^</a:t>
                </a:r>
                <a:r>
                  <a:rPr lang="en-US" altLang="zh-CN" i="0">
                    <a:solidFill>
                      <a:schemeClr val="tx1"/>
                    </a:solidFill>
                    <a:latin typeface="Cambria Math" panose="02040503050406030204" pitchFamily="18" charset="0"/>
                  </a:rPr>
                  <a:t>′∈𝒢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2+𝒢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3</a:t>
                </a:r>
                <a:r>
                  <a:rPr lang="en-US" altLang="zh-CN" dirty="0">
                    <a:solidFill>
                      <a:schemeClr val="tx1"/>
                    </a:solidFill>
                    <a:latin typeface="Arial" panose="020B0604020202020204" pitchFamily="34" charset="0"/>
                    <a:cs typeface="Arial" panose="020B0604020202020204" pitchFamily="34" charset="0"/>
                  </a:rPr>
                  <a:t>, that satisfy </a:t>
                </a:r>
                <a:r>
                  <a:rPr lang="en-US" altLang="zh-CN" i="0">
                    <a:solidFill>
                      <a:schemeClr val="tx1"/>
                    </a:solidFill>
                    <a:latin typeface="Cambria Math" panose="02040503050406030204" pitchFamily="18" charset="0"/>
                  </a:rPr>
                  <a:t>𝑔⋆𝑆</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0=𝑔</a:t>
                </a:r>
                <a:r>
                  <a:rPr lang="zh-CN" altLang="zh-CN" i="0">
                    <a:solidFill>
                      <a:schemeClr val="tx1"/>
                    </a:solidFill>
                    <a:latin typeface="Cambria Math" panose="02040503050406030204" pitchFamily="18" charset="0"/>
                  </a:rPr>
                  <a:t>^</a:t>
                </a:r>
                <a:r>
                  <a:rPr lang="en-US" altLang="zh-CN" i="0">
                    <a:solidFill>
                      <a:schemeClr val="tx1"/>
                    </a:solidFill>
                    <a:latin typeface="Cambria Math" panose="02040503050406030204" pitchFamily="18" charset="0"/>
                  </a:rPr>
                  <a:t>′⋆𝑆</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0</a:t>
                </a:r>
                <a:r>
                  <a:rPr lang="en-US" altLang="zh-CN" dirty="0">
                    <a:solidFill>
                      <a:schemeClr val="tx1"/>
                    </a:solidFill>
                    <a:latin typeface="Arial" panose="020B0604020202020204" pitchFamily="34" charset="0"/>
                    <a:cs typeface="Arial" panose="020B0604020202020204" pitchFamily="34" charset="0"/>
                  </a:rPr>
                  <a:t> and </a:t>
                </a:r>
                <a:r>
                  <a:rPr lang="en-US" altLang="zh-CN" i="0">
                    <a:solidFill>
                      <a:schemeClr val="tx1"/>
                    </a:solidFill>
                    <a:latin typeface="Cambria Math" panose="02040503050406030204" pitchFamily="18" charset="0"/>
                  </a:rPr>
                  <a:t>𝑔⋆𝑇</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0≠𝑔</a:t>
                </a:r>
                <a:r>
                  <a:rPr lang="zh-CN" altLang="zh-CN" i="0">
                    <a:solidFill>
                      <a:schemeClr val="tx1"/>
                    </a:solidFill>
                    <a:latin typeface="Cambria Math" panose="02040503050406030204" pitchFamily="18" charset="0"/>
                  </a:rPr>
                  <a:t>^</a:t>
                </a:r>
                <a:r>
                  <a:rPr lang="en-US" altLang="zh-CN" i="0">
                    <a:solidFill>
                      <a:schemeClr val="tx1"/>
                    </a:solidFill>
                    <a:latin typeface="Cambria Math" panose="02040503050406030204" pitchFamily="18" charset="0"/>
                  </a:rPr>
                  <a:t>′⋆𝑇</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0</a:t>
                </a:r>
                <a:r>
                  <a:rPr lang="en-US" altLang="zh-CN" dirty="0">
                    <a:solidFill>
                      <a:schemeClr val="tx1"/>
                    </a:solidFill>
                    <a:latin typeface="Arial" panose="020B0604020202020204" pitchFamily="34" charset="0"/>
                    <a:cs typeface="Arial" panose="020B0604020202020204" pitchFamily="34" charset="0"/>
                  </a:rPr>
                  <a:t>.</a:t>
                </a:r>
                <a:endParaRPr lang="zh-CN" altLang="zh-CN" dirty="0">
                  <a:solidFill>
                    <a:schemeClr val="tx1"/>
                  </a:solidFill>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For the element </a:t>
                </a:r>
                <a:r>
                  <a:rPr lang="en-US" altLang="zh-CN" i="0">
                    <a:solidFill>
                      <a:schemeClr val="tx1"/>
                    </a:solidFill>
                    <a:latin typeface="Cambria Math" panose="02040503050406030204" pitchFamily="18" charset="0"/>
                  </a:rPr>
                  <a:t>𝑔</a:t>
                </a:r>
                <a:r>
                  <a:rPr lang="en-US" altLang="zh-CN" dirty="0">
                    <a:solidFill>
                      <a:schemeClr val="tx1"/>
                    </a:solidFill>
                    <a:latin typeface="Arial" panose="020B0604020202020204" pitchFamily="34" charset="0"/>
                    <a:cs typeface="Arial" panose="020B0604020202020204" pitchFamily="34" charset="0"/>
                  </a:rPr>
                  <a:t> sampled from set </a:t>
                </a:r>
                <a:r>
                  <a:rPr lang="en-US" altLang="zh-CN" i="0">
                    <a:solidFill>
                      <a:schemeClr val="tx1"/>
                    </a:solidFill>
                    <a:latin typeface="Cambria Math" panose="02040503050406030204" pitchFamily="18" charset="0"/>
                  </a:rPr>
                  <a:t>𝒢</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1</a:t>
                </a:r>
                <a:r>
                  <a:rPr lang="en-US" altLang="zh-CN" dirty="0">
                    <a:solidFill>
                      <a:schemeClr val="tx1"/>
                    </a:solidFill>
                    <a:latin typeface="Arial" panose="020B0604020202020204" pitchFamily="34" charset="0"/>
                    <a:cs typeface="Arial" panose="020B0604020202020204" pitchFamily="34" charset="0"/>
                  </a:rPr>
                  <a:t> uniformly, given </a:t>
                </a:r>
                <a:r>
                  <a:rPr lang="en-US" altLang="zh-CN" i="0">
                    <a:solidFill>
                      <a:schemeClr val="tx1"/>
                    </a:solidFill>
                    <a:latin typeface="Cambria Math" panose="02040503050406030204" pitchFamily="18" charset="0"/>
                  </a:rPr>
                  <a:t>𝑆=𝑔⋆𝑆</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0</a:t>
                </a:r>
                <a:r>
                  <a:rPr lang="en-US" altLang="zh-CN" dirty="0">
                    <a:solidFill>
                      <a:schemeClr val="tx1"/>
                    </a:solidFill>
                    <a:latin typeface="Arial" panose="020B0604020202020204" pitchFamily="34" charset="0"/>
                    <a:cs typeface="Arial" panose="020B0604020202020204" pitchFamily="34" charset="0"/>
                  </a:rPr>
                  <a:t> and </a:t>
                </a:r>
                <a:r>
                  <a:rPr lang="en-US" altLang="zh-CN" i="0">
                    <a:solidFill>
                      <a:schemeClr val="tx1"/>
                    </a:solidFill>
                    <a:latin typeface="Cambria Math" panose="02040503050406030204" pitchFamily="18" charset="0"/>
                  </a:rPr>
                  <a:t>𝑇=𝑔⋆𝑇</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0</a:t>
                </a:r>
                <a:r>
                  <a:rPr lang="en-US" altLang="zh-CN" dirty="0">
                    <a:solidFill>
                      <a:schemeClr val="tx1"/>
                    </a:solidFill>
                    <a:latin typeface="Arial" panose="020B0604020202020204" pitchFamily="34" charset="0"/>
                    <a:cs typeface="Arial" panose="020B0604020202020204" pitchFamily="34" charset="0"/>
                  </a:rPr>
                  <a:t>, it is difficult to find </a:t>
                </a:r>
                <a:r>
                  <a:rPr lang="en-US" altLang="zh-CN" i="0">
                    <a:solidFill>
                      <a:schemeClr val="tx1"/>
                    </a:solidFill>
                    <a:latin typeface="Cambria Math" panose="02040503050406030204" pitchFamily="18" charset="0"/>
                  </a:rPr>
                  <a:t>𝑔</a:t>
                </a:r>
                <a:r>
                  <a:rPr lang="zh-CN" altLang="zh-CN" i="0">
                    <a:solidFill>
                      <a:schemeClr val="tx1"/>
                    </a:solidFill>
                    <a:latin typeface="Cambria Math" panose="02040503050406030204" pitchFamily="18" charset="0"/>
                  </a:rPr>
                  <a:t>^</a:t>
                </a:r>
                <a:r>
                  <a:rPr lang="en-US" altLang="zh-CN" i="0">
                    <a:solidFill>
                      <a:schemeClr val="tx1"/>
                    </a:solidFill>
                    <a:latin typeface="Cambria Math" panose="02040503050406030204" pitchFamily="18" charset="0"/>
                  </a:rPr>
                  <a:t>′∈𝒢</a:t>
                </a:r>
                <a:r>
                  <a:rPr lang="zh-CN" altLang="zh-CN" i="0">
                    <a:solidFill>
                      <a:schemeClr val="tx1"/>
                    </a:solidFill>
                    <a:latin typeface="Cambria Math" panose="02040503050406030204" pitchFamily="18" charset="0"/>
                  </a:rPr>
                  <a:t>_</a:t>
                </a:r>
                <a:r>
                  <a:rPr lang="en-US" altLang="zh-CN" b="1" i="0">
                    <a:solidFill>
                      <a:schemeClr val="tx1"/>
                    </a:solidFill>
                    <a:latin typeface="Cambria Math" panose="02040503050406030204" pitchFamily="18" charset="0"/>
                  </a:rPr>
                  <a:t>𝟐</a:t>
                </a:r>
                <a:r>
                  <a:rPr lang="en-US" altLang="zh-CN" i="0">
                    <a:solidFill>
                      <a:schemeClr val="tx1"/>
                    </a:solidFill>
                    <a:latin typeface="Cambria Math" panose="02040503050406030204" pitchFamily="18" charset="0"/>
                  </a:rPr>
                  <a:t>+𝒢</a:t>
                </a:r>
                <a:r>
                  <a:rPr lang="zh-CN" altLang="zh-CN" i="0">
                    <a:solidFill>
                      <a:schemeClr val="tx1"/>
                    </a:solidFill>
                    <a:latin typeface="Cambria Math" panose="02040503050406030204" pitchFamily="18" charset="0"/>
                  </a:rPr>
                  <a:t>_</a:t>
                </a:r>
                <a:r>
                  <a:rPr lang="en-US" altLang="zh-CN" b="1" i="0">
                    <a:solidFill>
                      <a:schemeClr val="tx1"/>
                    </a:solidFill>
                    <a:latin typeface="Cambria Math" panose="02040503050406030204" pitchFamily="18" charset="0"/>
                  </a:rPr>
                  <a:t>𝟑</a:t>
                </a:r>
                <a:r>
                  <a:rPr lang="en-US" altLang="zh-CN" dirty="0">
                    <a:solidFill>
                      <a:schemeClr val="tx1"/>
                    </a:solidFill>
                    <a:latin typeface="Arial" panose="020B0604020202020204" pitchFamily="34" charset="0"/>
                    <a:cs typeface="Arial" panose="020B0604020202020204" pitchFamily="34" charset="0"/>
                  </a:rPr>
                  <a:t> such that </a:t>
                </a:r>
                <a:r>
                  <a:rPr lang="en-US" altLang="zh-CN" i="0">
                    <a:solidFill>
                      <a:schemeClr val="tx1"/>
                    </a:solidFill>
                    <a:latin typeface="Cambria Math" panose="02040503050406030204" pitchFamily="18" charset="0"/>
                  </a:rPr>
                  <a:t>𝑇=𝑔</a:t>
                </a:r>
                <a:r>
                  <a:rPr lang="zh-CN" altLang="zh-CN" i="0">
                    <a:solidFill>
                      <a:schemeClr val="tx1"/>
                    </a:solidFill>
                    <a:latin typeface="Cambria Math" panose="02040503050406030204" pitchFamily="18" charset="0"/>
                  </a:rPr>
                  <a:t>^</a:t>
                </a:r>
                <a:r>
                  <a:rPr lang="en-US" altLang="zh-CN" i="0">
                    <a:solidFill>
                      <a:schemeClr val="tx1"/>
                    </a:solidFill>
                    <a:latin typeface="Cambria Math" panose="02040503050406030204" pitchFamily="18" charset="0"/>
                  </a:rPr>
                  <a:t>′⋆𝑇</a:t>
                </a:r>
                <a:r>
                  <a:rPr lang="zh-CN" altLang="zh-CN" i="0">
                    <a:solidFill>
                      <a:schemeClr val="tx1"/>
                    </a:solidFill>
                    <a:latin typeface="Cambria Math" panose="02040503050406030204" pitchFamily="18" charset="0"/>
                  </a:rPr>
                  <a:t>_</a:t>
                </a:r>
                <a:r>
                  <a:rPr lang="en-US" altLang="zh-CN" i="0">
                    <a:solidFill>
                      <a:schemeClr val="tx1"/>
                    </a:solidFill>
                    <a:latin typeface="Cambria Math" panose="02040503050406030204" pitchFamily="18" charset="0"/>
                  </a:rPr>
                  <a:t>0</a:t>
                </a:r>
                <a:r>
                  <a:rPr lang="en-US" altLang="zh-CN" dirty="0">
                    <a:solidFill>
                      <a:schemeClr val="tx1"/>
                    </a:solidFill>
                    <a:latin typeface="Arial" panose="020B0604020202020204" pitchFamily="34" charset="0"/>
                    <a:cs typeface="Arial" panose="020B0604020202020204" pitchFamily="34" charset="0"/>
                  </a:rPr>
                  <a:t>.</a:t>
                </a:r>
              </a:p>
              <a:p>
                <a:pPr algn="just">
                  <a:lnSpc>
                    <a:spcPct val="150000"/>
                  </a:lnSpc>
                </a:pPr>
                <a:endParaRPr lang="zh-CN" altLang="en-US" sz="1100" dirty="0">
                  <a:solidFill>
                    <a:schemeClr val="tx1"/>
                  </a:solidFill>
                  <a:latin typeface="Arial" panose="020B0604020202020204" pitchFamily="34" charset="0"/>
                  <a:cs typeface="Arial" panose="020B0604020202020204" pitchFamily="34" charset="0"/>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F8D27C65-FA42-4DA6-90D1-389753D8B2FB}" type="slidenum">
              <a:rPr lang="zh-CN" altLang="en-US" smtClean="0"/>
              <a:t>9</a:t>
            </a:fld>
            <a:endParaRPr lang="zh-CN" altLang="en-US"/>
          </a:p>
        </p:txBody>
      </p:sp>
    </p:spTree>
    <p:extLst>
      <p:ext uri="{BB962C8B-B14F-4D97-AF65-F5344CB8AC3E}">
        <p14:creationId xmlns:p14="http://schemas.microsoft.com/office/powerpoint/2010/main" val="3378650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C4C83-14B5-4404-A85E-ADD08969C14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DDFEA1-CD8D-415D-8878-6BAE15DA17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DA4639-DF9A-40FA-8903-D893D6BB780B}"/>
              </a:ext>
            </a:extLst>
          </p:cNvPr>
          <p:cNvSpPr>
            <a:spLocks noGrp="1"/>
          </p:cNvSpPr>
          <p:nvPr>
            <p:ph type="dt" sz="half" idx="10"/>
          </p:nvPr>
        </p:nvSpPr>
        <p:spPr/>
        <p:txBody>
          <a:bodyPr/>
          <a:lstStyle/>
          <a:p>
            <a:fld id="{D42F380F-667A-45C6-A87B-F3D007B965AA}" type="datetime1">
              <a:rPr lang="zh-CN" altLang="en-US" smtClean="0"/>
              <a:t>2023/8/13</a:t>
            </a:fld>
            <a:endParaRPr lang="zh-CN" altLang="en-US"/>
          </a:p>
        </p:txBody>
      </p:sp>
      <p:sp>
        <p:nvSpPr>
          <p:cNvPr id="5" name="页脚占位符 4">
            <a:extLst>
              <a:ext uri="{FF2B5EF4-FFF2-40B4-BE49-F238E27FC236}">
                <a16:creationId xmlns:a16="http://schemas.microsoft.com/office/drawing/2014/main" id="{1000BFF3-9CD2-4C0D-9D37-4A29067FF7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0096F1-BEBF-4223-A009-E82210FAF288}"/>
              </a:ext>
            </a:extLst>
          </p:cNvPr>
          <p:cNvSpPr>
            <a:spLocks noGrp="1"/>
          </p:cNvSpPr>
          <p:nvPr>
            <p:ph type="sldNum" sz="quarter" idx="12"/>
          </p:nvPr>
        </p:nvSpPr>
        <p:spPr/>
        <p:txBody>
          <a:bodyPr/>
          <a:lstStyle/>
          <a:p>
            <a:fld id="{D1BD0553-4B87-41AA-B373-9DD9E94C41BB}" type="slidenum">
              <a:rPr lang="zh-CN" altLang="en-US" smtClean="0"/>
              <a:t>‹#›</a:t>
            </a:fld>
            <a:endParaRPr lang="zh-CN" altLang="en-US"/>
          </a:p>
        </p:txBody>
      </p:sp>
    </p:spTree>
    <p:extLst>
      <p:ext uri="{BB962C8B-B14F-4D97-AF65-F5344CB8AC3E}">
        <p14:creationId xmlns:p14="http://schemas.microsoft.com/office/powerpoint/2010/main" val="421089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B1991-421C-48E6-B50F-040870D3E2C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FB5F951-8D6B-4343-9865-76387D8CD8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CA40D6-51C7-4595-BD5F-551440CE0E26}"/>
              </a:ext>
            </a:extLst>
          </p:cNvPr>
          <p:cNvSpPr>
            <a:spLocks noGrp="1"/>
          </p:cNvSpPr>
          <p:nvPr>
            <p:ph type="dt" sz="half" idx="10"/>
          </p:nvPr>
        </p:nvSpPr>
        <p:spPr/>
        <p:txBody>
          <a:bodyPr/>
          <a:lstStyle/>
          <a:p>
            <a:fld id="{786020DB-2FA7-4A84-9813-A41111A8A04A}" type="datetime1">
              <a:rPr lang="zh-CN" altLang="en-US" smtClean="0"/>
              <a:t>2023/8/13</a:t>
            </a:fld>
            <a:endParaRPr lang="zh-CN" altLang="en-US"/>
          </a:p>
        </p:txBody>
      </p:sp>
      <p:sp>
        <p:nvSpPr>
          <p:cNvPr id="5" name="页脚占位符 4">
            <a:extLst>
              <a:ext uri="{FF2B5EF4-FFF2-40B4-BE49-F238E27FC236}">
                <a16:creationId xmlns:a16="http://schemas.microsoft.com/office/drawing/2014/main" id="{087804EC-D3B7-4E82-8CB6-22A6904CFE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A5B8DF-3B82-491A-81C2-E9AF860C052C}"/>
              </a:ext>
            </a:extLst>
          </p:cNvPr>
          <p:cNvSpPr>
            <a:spLocks noGrp="1"/>
          </p:cNvSpPr>
          <p:nvPr>
            <p:ph type="sldNum" sz="quarter" idx="12"/>
          </p:nvPr>
        </p:nvSpPr>
        <p:spPr/>
        <p:txBody>
          <a:bodyPr/>
          <a:lstStyle/>
          <a:p>
            <a:fld id="{D1BD0553-4B87-41AA-B373-9DD9E94C41BB}" type="slidenum">
              <a:rPr lang="zh-CN" altLang="en-US" smtClean="0"/>
              <a:t>‹#›</a:t>
            </a:fld>
            <a:endParaRPr lang="zh-CN" altLang="en-US"/>
          </a:p>
        </p:txBody>
      </p:sp>
    </p:spTree>
    <p:extLst>
      <p:ext uri="{BB962C8B-B14F-4D97-AF65-F5344CB8AC3E}">
        <p14:creationId xmlns:p14="http://schemas.microsoft.com/office/powerpoint/2010/main" val="3546311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6E8427-1CC2-4398-8DD0-54C8BF47944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969941C-9695-4D48-8296-1BE28C01795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70A3E8F-4F3A-4CFE-8553-74634F721C35}"/>
              </a:ext>
            </a:extLst>
          </p:cNvPr>
          <p:cNvSpPr>
            <a:spLocks noGrp="1"/>
          </p:cNvSpPr>
          <p:nvPr>
            <p:ph type="dt" sz="half" idx="10"/>
          </p:nvPr>
        </p:nvSpPr>
        <p:spPr/>
        <p:txBody>
          <a:bodyPr/>
          <a:lstStyle/>
          <a:p>
            <a:fld id="{4949148A-5563-4FD7-866B-0953A9C1CDB9}" type="datetime1">
              <a:rPr lang="zh-CN" altLang="en-US" smtClean="0"/>
              <a:t>2023/8/13</a:t>
            </a:fld>
            <a:endParaRPr lang="zh-CN" altLang="en-US"/>
          </a:p>
        </p:txBody>
      </p:sp>
      <p:sp>
        <p:nvSpPr>
          <p:cNvPr id="5" name="页脚占位符 4">
            <a:extLst>
              <a:ext uri="{FF2B5EF4-FFF2-40B4-BE49-F238E27FC236}">
                <a16:creationId xmlns:a16="http://schemas.microsoft.com/office/drawing/2014/main" id="{1038EA91-364F-445F-B552-02A6BA8F99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979DAB-ACE1-461D-AD1B-108C8709B90F}"/>
              </a:ext>
            </a:extLst>
          </p:cNvPr>
          <p:cNvSpPr>
            <a:spLocks noGrp="1"/>
          </p:cNvSpPr>
          <p:nvPr>
            <p:ph type="sldNum" sz="quarter" idx="12"/>
          </p:nvPr>
        </p:nvSpPr>
        <p:spPr/>
        <p:txBody>
          <a:bodyPr/>
          <a:lstStyle/>
          <a:p>
            <a:fld id="{D1BD0553-4B87-41AA-B373-9DD9E94C41BB}" type="slidenum">
              <a:rPr lang="zh-CN" altLang="en-US" smtClean="0"/>
              <a:t>‹#›</a:t>
            </a:fld>
            <a:endParaRPr lang="zh-CN" altLang="en-US"/>
          </a:p>
        </p:txBody>
      </p:sp>
    </p:spTree>
    <p:extLst>
      <p:ext uri="{BB962C8B-B14F-4D97-AF65-F5344CB8AC3E}">
        <p14:creationId xmlns:p14="http://schemas.microsoft.com/office/powerpoint/2010/main" val="260813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E4D2C-A86D-4F21-8215-31B190CA2B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95DB1F-F924-4791-AE61-2AAF686A586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DF1F31-F7DC-407C-951A-C600F44F40C6}"/>
              </a:ext>
            </a:extLst>
          </p:cNvPr>
          <p:cNvSpPr>
            <a:spLocks noGrp="1"/>
          </p:cNvSpPr>
          <p:nvPr>
            <p:ph type="dt" sz="half" idx="10"/>
          </p:nvPr>
        </p:nvSpPr>
        <p:spPr/>
        <p:txBody>
          <a:bodyPr/>
          <a:lstStyle/>
          <a:p>
            <a:fld id="{C7B9F99C-A125-4FD2-A3ED-72276D78B8BF}" type="datetime1">
              <a:rPr lang="zh-CN" altLang="en-US" smtClean="0"/>
              <a:t>2023/8/13</a:t>
            </a:fld>
            <a:endParaRPr lang="zh-CN" altLang="en-US"/>
          </a:p>
        </p:txBody>
      </p:sp>
      <p:sp>
        <p:nvSpPr>
          <p:cNvPr id="5" name="页脚占位符 4">
            <a:extLst>
              <a:ext uri="{FF2B5EF4-FFF2-40B4-BE49-F238E27FC236}">
                <a16:creationId xmlns:a16="http://schemas.microsoft.com/office/drawing/2014/main" id="{419D1AF6-D3F5-46D2-9622-3C0617BBE6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CE8315-5703-48FA-AD07-6418FE1A420C}"/>
              </a:ext>
            </a:extLst>
          </p:cNvPr>
          <p:cNvSpPr>
            <a:spLocks noGrp="1"/>
          </p:cNvSpPr>
          <p:nvPr>
            <p:ph type="sldNum" sz="quarter" idx="12"/>
          </p:nvPr>
        </p:nvSpPr>
        <p:spPr/>
        <p:txBody>
          <a:bodyPr/>
          <a:lstStyle/>
          <a:p>
            <a:fld id="{D1BD0553-4B87-41AA-B373-9DD9E94C41BB}" type="slidenum">
              <a:rPr lang="zh-CN" altLang="en-US" smtClean="0"/>
              <a:t>‹#›</a:t>
            </a:fld>
            <a:endParaRPr lang="zh-CN" altLang="en-US"/>
          </a:p>
        </p:txBody>
      </p:sp>
    </p:spTree>
    <p:extLst>
      <p:ext uri="{BB962C8B-B14F-4D97-AF65-F5344CB8AC3E}">
        <p14:creationId xmlns:p14="http://schemas.microsoft.com/office/powerpoint/2010/main" val="1860956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C5989-2FAC-42B0-83D8-C2C173E13CE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087E81-929A-4596-A2BA-0FE6F5E55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10232B1-0768-48DA-9832-4EA868856D29}"/>
              </a:ext>
            </a:extLst>
          </p:cNvPr>
          <p:cNvSpPr>
            <a:spLocks noGrp="1"/>
          </p:cNvSpPr>
          <p:nvPr>
            <p:ph type="dt" sz="half" idx="10"/>
          </p:nvPr>
        </p:nvSpPr>
        <p:spPr/>
        <p:txBody>
          <a:bodyPr/>
          <a:lstStyle/>
          <a:p>
            <a:fld id="{926C162A-0582-4076-ACCB-4EEB666FC6F2}" type="datetime1">
              <a:rPr lang="zh-CN" altLang="en-US" smtClean="0"/>
              <a:t>2023/8/13</a:t>
            </a:fld>
            <a:endParaRPr lang="zh-CN" altLang="en-US"/>
          </a:p>
        </p:txBody>
      </p:sp>
      <p:sp>
        <p:nvSpPr>
          <p:cNvPr id="5" name="页脚占位符 4">
            <a:extLst>
              <a:ext uri="{FF2B5EF4-FFF2-40B4-BE49-F238E27FC236}">
                <a16:creationId xmlns:a16="http://schemas.microsoft.com/office/drawing/2014/main" id="{B4DF2774-40E3-4738-935F-9B8BA71AE6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0AFB6C-6168-4A0E-873E-B52AFE62F3F6}"/>
              </a:ext>
            </a:extLst>
          </p:cNvPr>
          <p:cNvSpPr>
            <a:spLocks noGrp="1"/>
          </p:cNvSpPr>
          <p:nvPr>
            <p:ph type="sldNum" sz="quarter" idx="12"/>
          </p:nvPr>
        </p:nvSpPr>
        <p:spPr/>
        <p:txBody>
          <a:bodyPr/>
          <a:lstStyle/>
          <a:p>
            <a:fld id="{D1BD0553-4B87-41AA-B373-9DD9E94C41BB}" type="slidenum">
              <a:rPr lang="zh-CN" altLang="en-US" smtClean="0"/>
              <a:t>‹#›</a:t>
            </a:fld>
            <a:endParaRPr lang="zh-CN" altLang="en-US"/>
          </a:p>
        </p:txBody>
      </p:sp>
    </p:spTree>
    <p:extLst>
      <p:ext uri="{BB962C8B-B14F-4D97-AF65-F5344CB8AC3E}">
        <p14:creationId xmlns:p14="http://schemas.microsoft.com/office/powerpoint/2010/main" val="4128407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207ED-FA99-4300-A112-D7F5D2072B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5C748D-77B7-4CD6-9A3E-E4C6184E07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EB9532F-9A03-4CFD-A86F-A839D534A1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B779119-008A-445E-9B77-F0EA56F22340}"/>
              </a:ext>
            </a:extLst>
          </p:cNvPr>
          <p:cNvSpPr>
            <a:spLocks noGrp="1"/>
          </p:cNvSpPr>
          <p:nvPr>
            <p:ph type="dt" sz="half" idx="10"/>
          </p:nvPr>
        </p:nvSpPr>
        <p:spPr/>
        <p:txBody>
          <a:bodyPr/>
          <a:lstStyle/>
          <a:p>
            <a:fld id="{AC6ACC01-9B0F-45AB-8A54-36D18D91E410}" type="datetime1">
              <a:rPr lang="zh-CN" altLang="en-US" smtClean="0"/>
              <a:t>2023/8/13</a:t>
            </a:fld>
            <a:endParaRPr lang="zh-CN" altLang="en-US"/>
          </a:p>
        </p:txBody>
      </p:sp>
      <p:sp>
        <p:nvSpPr>
          <p:cNvPr id="6" name="页脚占位符 5">
            <a:extLst>
              <a:ext uri="{FF2B5EF4-FFF2-40B4-BE49-F238E27FC236}">
                <a16:creationId xmlns:a16="http://schemas.microsoft.com/office/drawing/2014/main" id="{9CDCD240-379F-4E79-8A43-A92F3D2BE5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7C3128-4C9E-4D36-B355-428D36675202}"/>
              </a:ext>
            </a:extLst>
          </p:cNvPr>
          <p:cNvSpPr>
            <a:spLocks noGrp="1"/>
          </p:cNvSpPr>
          <p:nvPr>
            <p:ph type="sldNum" sz="quarter" idx="12"/>
          </p:nvPr>
        </p:nvSpPr>
        <p:spPr/>
        <p:txBody>
          <a:bodyPr/>
          <a:lstStyle/>
          <a:p>
            <a:fld id="{D1BD0553-4B87-41AA-B373-9DD9E94C41BB}" type="slidenum">
              <a:rPr lang="zh-CN" altLang="en-US" smtClean="0"/>
              <a:t>‹#›</a:t>
            </a:fld>
            <a:endParaRPr lang="zh-CN" altLang="en-US"/>
          </a:p>
        </p:txBody>
      </p:sp>
    </p:spTree>
    <p:extLst>
      <p:ext uri="{BB962C8B-B14F-4D97-AF65-F5344CB8AC3E}">
        <p14:creationId xmlns:p14="http://schemas.microsoft.com/office/powerpoint/2010/main" val="374878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984EB-D1FB-48AB-BE03-5C3CE61126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2AF2921-4007-4F26-9D03-7270DB527C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96A5DC2-4EB3-4B57-B3A2-572BC23EC81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E1A7C65-C793-4A0B-8B0C-887B35481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043C213-E563-4DD8-8376-69A8D27ADAE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FCB3329-6CFB-48E7-9D9A-782594F69B95}"/>
              </a:ext>
            </a:extLst>
          </p:cNvPr>
          <p:cNvSpPr>
            <a:spLocks noGrp="1"/>
          </p:cNvSpPr>
          <p:nvPr>
            <p:ph type="dt" sz="half" idx="10"/>
          </p:nvPr>
        </p:nvSpPr>
        <p:spPr/>
        <p:txBody>
          <a:bodyPr/>
          <a:lstStyle/>
          <a:p>
            <a:fld id="{909E3482-4D07-454C-952D-683EECD61F39}" type="datetime1">
              <a:rPr lang="zh-CN" altLang="en-US" smtClean="0"/>
              <a:t>2023/8/13</a:t>
            </a:fld>
            <a:endParaRPr lang="zh-CN" altLang="en-US"/>
          </a:p>
        </p:txBody>
      </p:sp>
      <p:sp>
        <p:nvSpPr>
          <p:cNvPr id="8" name="页脚占位符 7">
            <a:extLst>
              <a:ext uri="{FF2B5EF4-FFF2-40B4-BE49-F238E27FC236}">
                <a16:creationId xmlns:a16="http://schemas.microsoft.com/office/drawing/2014/main" id="{2E98ED0E-9289-4B75-8593-6A3D6CD804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0FC12FC-7643-4163-97FF-0C4FD18AA3CB}"/>
              </a:ext>
            </a:extLst>
          </p:cNvPr>
          <p:cNvSpPr>
            <a:spLocks noGrp="1"/>
          </p:cNvSpPr>
          <p:nvPr>
            <p:ph type="sldNum" sz="quarter" idx="12"/>
          </p:nvPr>
        </p:nvSpPr>
        <p:spPr/>
        <p:txBody>
          <a:bodyPr/>
          <a:lstStyle/>
          <a:p>
            <a:fld id="{D1BD0553-4B87-41AA-B373-9DD9E94C41BB}" type="slidenum">
              <a:rPr lang="zh-CN" altLang="en-US" smtClean="0"/>
              <a:t>‹#›</a:t>
            </a:fld>
            <a:endParaRPr lang="zh-CN" altLang="en-US"/>
          </a:p>
        </p:txBody>
      </p:sp>
    </p:spTree>
    <p:extLst>
      <p:ext uri="{BB962C8B-B14F-4D97-AF65-F5344CB8AC3E}">
        <p14:creationId xmlns:p14="http://schemas.microsoft.com/office/powerpoint/2010/main" val="2782257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69CE7-DD5B-4628-A1B1-ADED4A582D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80D596D-8767-4192-8F7C-92EC3C37BE90}"/>
              </a:ext>
            </a:extLst>
          </p:cNvPr>
          <p:cNvSpPr>
            <a:spLocks noGrp="1"/>
          </p:cNvSpPr>
          <p:nvPr>
            <p:ph type="dt" sz="half" idx="10"/>
          </p:nvPr>
        </p:nvSpPr>
        <p:spPr/>
        <p:txBody>
          <a:bodyPr/>
          <a:lstStyle/>
          <a:p>
            <a:fld id="{4BD4E7BE-A76E-4C02-A41A-C12A2BAE5FF2}" type="datetime1">
              <a:rPr lang="zh-CN" altLang="en-US" smtClean="0"/>
              <a:t>2023/8/13</a:t>
            </a:fld>
            <a:endParaRPr lang="zh-CN" altLang="en-US"/>
          </a:p>
        </p:txBody>
      </p:sp>
      <p:sp>
        <p:nvSpPr>
          <p:cNvPr id="4" name="页脚占位符 3">
            <a:extLst>
              <a:ext uri="{FF2B5EF4-FFF2-40B4-BE49-F238E27FC236}">
                <a16:creationId xmlns:a16="http://schemas.microsoft.com/office/drawing/2014/main" id="{405659CB-6111-438F-A737-EAA2E4A37EF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2D6A29-A65D-408C-B11D-68E938FB639D}"/>
              </a:ext>
            </a:extLst>
          </p:cNvPr>
          <p:cNvSpPr>
            <a:spLocks noGrp="1"/>
          </p:cNvSpPr>
          <p:nvPr>
            <p:ph type="sldNum" sz="quarter" idx="12"/>
          </p:nvPr>
        </p:nvSpPr>
        <p:spPr/>
        <p:txBody>
          <a:bodyPr/>
          <a:lstStyle/>
          <a:p>
            <a:fld id="{D1BD0553-4B87-41AA-B373-9DD9E94C41BB}" type="slidenum">
              <a:rPr lang="zh-CN" altLang="en-US" smtClean="0"/>
              <a:t>‹#›</a:t>
            </a:fld>
            <a:endParaRPr lang="zh-CN" altLang="en-US"/>
          </a:p>
        </p:txBody>
      </p:sp>
    </p:spTree>
    <p:extLst>
      <p:ext uri="{BB962C8B-B14F-4D97-AF65-F5344CB8AC3E}">
        <p14:creationId xmlns:p14="http://schemas.microsoft.com/office/powerpoint/2010/main" val="3721896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0AEAD9-6687-493A-85A0-26BD9C47371D}"/>
              </a:ext>
            </a:extLst>
          </p:cNvPr>
          <p:cNvSpPr>
            <a:spLocks noGrp="1"/>
          </p:cNvSpPr>
          <p:nvPr>
            <p:ph type="dt" sz="half" idx="10"/>
          </p:nvPr>
        </p:nvSpPr>
        <p:spPr/>
        <p:txBody>
          <a:bodyPr/>
          <a:lstStyle/>
          <a:p>
            <a:fld id="{2AC4A9A9-7D16-4211-B32F-C52E4CC3607D}" type="datetime1">
              <a:rPr lang="zh-CN" altLang="en-US" smtClean="0"/>
              <a:t>2023/8/13</a:t>
            </a:fld>
            <a:endParaRPr lang="zh-CN" altLang="en-US"/>
          </a:p>
        </p:txBody>
      </p:sp>
      <p:sp>
        <p:nvSpPr>
          <p:cNvPr id="3" name="页脚占位符 2">
            <a:extLst>
              <a:ext uri="{FF2B5EF4-FFF2-40B4-BE49-F238E27FC236}">
                <a16:creationId xmlns:a16="http://schemas.microsoft.com/office/drawing/2014/main" id="{ED6A0991-DA77-4EB3-B03A-B2E4B97B2B2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3B00673-C7B3-4665-8F47-184E7223DC30}"/>
              </a:ext>
            </a:extLst>
          </p:cNvPr>
          <p:cNvSpPr>
            <a:spLocks noGrp="1"/>
          </p:cNvSpPr>
          <p:nvPr>
            <p:ph type="sldNum" sz="quarter" idx="12"/>
          </p:nvPr>
        </p:nvSpPr>
        <p:spPr/>
        <p:txBody>
          <a:bodyPr/>
          <a:lstStyle/>
          <a:p>
            <a:fld id="{D1BD0553-4B87-41AA-B373-9DD9E94C41BB}" type="slidenum">
              <a:rPr lang="zh-CN" altLang="en-US" smtClean="0"/>
              <a:t>‹#›</a:t>
            </a:fld>
            <a:endParaRPr lang="zh-CN" altLang="en-US"/>
          </a:p>
        </p:txBody>
      </p:sp>
    </p:spTree>
    <p:extLst>
      <p:ext uri="{BB962C8B-B14F-4D97-AF65-F5344CB8AC3E}">
        <p14:creationId xmlns:p14="http://schemas.microsoft.com/office/powerpoint/2010/main" val="379843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47336-2311-410F-A97D-05D6B2E80F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C4BAD1-3874-4195-BE7D-0433538A8C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83EE6B5-0463-4999-A234-8CC72A9B1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154C8AA-6175-4A91-8673-A769F1D53036}"/>
              </a:ext>
            </a:extLst>
          </p:cNvPr>
          <p:cNvSpPr>
            <a:spLocks noGrp="1"/>
          </p:cNvSpPr>
          <p:nvPr>
            <p:ph type="dt" sz="half" idx="10"/>
          </p:nvPr>
        </p:nvSpPr>
        <p:spPr/>
        <p:txBody>
          <a:bodyPr/>
          <a:lstStyle/>
          <a:p>
            <a:fld id="{AC133FB9-8EA5-4390-B79D-19164A6C7AC6}" type="datetime1">
              <a:rPr lang="zh-CN" altLang="en-US" smtClean="0"/>
              <a:t>2023/8/13</a:t>
            </a:fld>
            <a:endParaRPr lang="zh-CN" altLang="en-US"/>
          </a:p>
        </p:txBody>
      </p:sp>
      <p:sp>
        <p:nvSpPr>
          <p:cNvPr id="6" name="页脚占位符 5">
            <a:extLst>
              <a:ext uri="{FF2B5EF4-FFF2-40B4-BE49-F238E27FC236}">
                <a16:creationId xmlns:a16="http://schemas.microsoft.com/office/drawing/2014/main" id="{41D206E9-78B8-40D0-BAB2-C08DC7A68F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1EC921-D674-475C-9221-9F59D756592F}"/>
              </a:ext>
            </a:extLst>
          </p:cNvPr>
          <p:cNvSpPr>
            <a:spLocks noGrp="1"/>
          </p:cNvSpPr>
          <p:nvPr>
            <p:ph type="sldNum" sz="quarter" idx="12"/>
          </p:nvPr>
        </p:nvSpPr>
        <p:spPr/>
        <p:txBody>
          <a:bodyPr/>
          <a:lstStyle/>
          <a:p>
            <a:fld id="{D1BD0553-4B87-41AA-B373-9DD9E94C41BB}" type="slidenum">
              <a:rPr lang="zh-CN" altLang="en-US" smtClean="0"/>
              <a:t>‹#›</a:t>
            </a:fld>
            <a:endParaRPr lang="zh-CN" altLang="en-US"/>
          </a:p>
        </p:txBody>
      </p:sp>
    </p:spTree>
    <p:extLst>
      <p:ext uri="{BB962C8B-B14F-4D97-AF65-F5344CB8AC3E}">
        <p14:creationId xmlns:p14="http://schemas.microsoft.com/office/powerpoint/2010/main" val="3101664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86EDC-8086-4C19-99A2-AB6F89FC5A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461AB7-ADB9-438E-91CB-34CEAC60D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E69472-3CAC-46A9-BB2C-CDA12AA06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52F4706-EFCD-4839-8D64-A5D8C091E42B}"/>
              </a:ext>
            </a:extLst>
          </p:cNvPr>
          <p:cNvSpPr>
            <a:spLocks noGrp="1"/>
          </p:cNvSpPr>
          <p:nvPr>
            <p:ph type="dt" sz="half" idx="10"/>
          </p:nvPr>
        </p:nvSpPr>
        <p:spPr/>
        <p:txBody>
          <a:bodyPr/>
          <a:lstStyle/>
          <a:p>
            <a:fld id="{81A19ACF-3536-47D0-B975-0D78D983744F}" type="datetime1">
              <a:rPr lang="zh-CN" altLang="en-US" smtClean="0"/>
              <a:t>2023/8/13</a:t>
            </a:fld>
            <a:endParaRPr lang="zh-CN" altLang="en-US"/>
          </a:p>
        </p:txBody>
      </p:sp>
      <p:sp>
        <p:nvSpPr>
          <p:cNvPr id="6" name="页脚占位符 5">
            <a:extLst>
              <a:ext uri="{FF2B5EF4-FFF2-40B4-BE49-F238E27FC236}">
                <a16:creationId xmlns:a16="http://schemas.microsoft.com/office/drawing/2014/main" id="{A0A823CE-3D1F-4468-A212-F74533E4DC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6F22D7-79CD-41AF-8D03-3FE89E3655D6}"/>
              </a:ext>
            </a:extLst>
          </p:cNvPr>
          <p:cNvSpPr>
            <a:spLocks noGrp="1"/>
          </p:cNvSpPr>
          <p:nvPr>
            <p:ph type="sldNum" sz="quarter" idx="12"/>
          </p:nvPr>
        </p:nvSpPr>
        <p:spPr/>
        <p:txBody>
          <a:bodyPr/>
          <a:lstStyle/>
          <a:p>
            <a:fld id="{D1BD0553-4B87-41AA-B373-9DD9E94C41BB}" type="slidenum">
              <a:rPr lang="zh-CN" altLang="en-US" smtClean="0"/>
              <a:t>‹#›</a:t>
            </a:fld>
            <a:endParaRPr lang="zh-CN" altLang="en-US"/>
          </a:p>
        </p:txBody>
      </p:sp>
    </p:spTree>
    <p:extLst>
      <p:ext uri="{BB962C8B-B14F-4D97-AF65-F5344CB8AC3E}">
        <p14:creationId xmlns:p14="http://schemas.microsoft.com/office/powerpoint/2010/main" val="127495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EB5C21-03BC-45D2-A1D6-21A36DFF6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68D270-F000-4051-A299-CC2B9E8F7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B0FD9B-785E-4577-87CC-844AC0A62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87D28-9DCC-4E54-BB46-1FC52DB4B0A5}" type="datetime1">
              <a:rPr lang="zh-CN" altLang="en-US" smtClean="0"/>
              <a:t>2023/8/13</a:t>
            </a:fld>
            <a:endParaRPr lang="zh-CN" altLang="en-US"/>
          </a:p>
        </p:txBody>
      </p:sp>
      <p:sp>
        <p:nvSpPr>
          <p:cNvPr id="5" name="页脚占位符 4">
            <a:extLst>
              <a:ext uri="{FF2B5EF4-FFF2-40B4-BE49-F238E27FC236}">
                <a16:creationId xmlns:a16="http://schemas.microsoft.com/office/drawing/2014/main" id="{F2BFFBDF-F13F-4D71-97C2-A862F9A92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A56728F-C4AA-493F-96DC-57684D53B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D0553-4B87-41AA-B373-9DD9E94C41BB}" type="slidenum">
              <a:rPr lang="zh-CN" altLang="en-US" smtClean="0"/>
              <a:t>‹#›</a:t>
            </a:fld>
            <a:endParaRPr lang="zh-CN" altLang="en-US"/>
          </a:p>
        </p:txBody>
      </p:sp>
    </p:spTree>
    <p:extLst>
      <p:ext uri="{BB962C8B-B14F-4D97-AF65-F5344CB8AC3E}">
        <p14:creationId xmlns:p14="http://schemas.microsoft.com/office/powerpoint/2010/main" val="236244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19.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09235E7-F612-4C93-AEC6-CB1E396DAE0F}"/>
              </a:ext>
            </a:extLst>
          </p:cNvPr>
          <p:cNvSpPr txBox="1">
            <a:spLocks/>
          </p:cNvSpPr>
          <p:nvPr/>
        </p:nvSpPr>
        <p:spPr>
          <a:xfrm>
            <a:off x="749696" y="2045862"/>
            <a:ext cx="10850563" cy="11981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b="1" dirty="0">
                <a:latin typeface="Arial" panose="020B0604020202020204" pitchFamily="34" charset="0"/>
                <a:ea typeface="+mn-ea"/>
                <a:cs typeface="Arial" panose="020B0604020202020204" pitchFamily="34" charset="0"/>
                <a:sym typeface="+mn-lt"/>
              </a:rPr>
              <a:t>Traceable Ring Signatures from Group Actions: Logarithmic, Flexible, and Quantum Resistant</a:t>
            </a:r>
            <a:endParaRPr lang="zh-CN" altLang="en-US" sz="3600" b="1" dirty="0">
              <a:latin typeface="Arial" panose="020B0604020202020204" pitchFamily="34" charset="0"/>
              <a:ea typeface="+mn-ea"/>
              <a:cs typeface="Arial" panose="020B0604020202020204" pitchFamily="34" charset="0"/>
              <a:sym typeface="+mn-lt"/>
            </a:endParaRPr>
          </a:p>
        </p:txBody>
      </p:sp>
      <p:sp>
        <p:nvSpPr>
          <p:cNvPr id="3" name="矩形 2">
            <a:extLst>
              <a:ext uri="{FF2B5EF4-FFF2-40B4-BE49-F238E27FC236}">
                <a16:creationId xmlns:a16="http://schemas.microsoft.com/office/drawing/2014/main" id="{F1F671E1-18A2-46F0-B721-D04ECDCCCB9B}"/>
              </a:ext>
            </a:extLst>
          </p:cNvPr>
          <p:cNvSpPr/>
          <p:nvPr/>
        </p:nvSpPr>
        <p:spPr>
          <a:xfrm>
            <a:off x="333375" y="1"/>
            <a:ext cx="11515725" cy="1123941"/>
          </a:xfrm>
          <a:prstGeom prst="rect">
            <a:avLst/>
          </a:prstGeom>
          <a:solidFill>
            <a:srgbClr val="308F9C"/>
          </a:solidFill>
          <a:ln>
            <a:solidFill>
              <a:srgbClr val="308F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Arial" panose="020B0604020202020204" pitchFamily="34" charset="0"/>
                <a:cs typeface="Arial" panose="020B0604020202020204" pitchFamily="34" charset="0"/>
              </a:rPr>
              <a:t>30th Selected Areas in Cryptography</a:t>
            </a:r>
            <a:endParaRPr lang="zh-CN" altLang="en-US" sz="2800" b="1" dirty="0">
              <a:solidFill>
                <a:schemeClr val="tx1"/>
              </a:solidFill>
              <a:latin typeface="Arial" panose="020B060402020202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D75349B3-39B8-4518-9DCB-D1EECB4B312D}"/>
              </a:ext>
            </a:extLst>
          </p:cNvPr>
          <p:cNvCxnSpPr/>
          <p:nvPr/>
        </p:nvCxnSpPr>
        <p:spPr>
          <a:xfrm>
            <a:off x="749696" y="3552825"/>
            <a:ext cx="10692607" cy="0"/>
          </a:xfrm>
          <a:prstGeom prst="line">
            <a:avLst/>
          </a:prstGeom>
          <a:ln w="57150">
            <a:solidFill>
              <a:srgbClr val="308F9C"/>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70733CF-2E73-4EB3-9300-FFD27D4BC00F}"/>
              </a:ext>
            </a:extLst>
          </p:cNvPr>
          <p:cNvSpPr txBox="1"/>
          <p:nvPr/>
        </p:nvSpPr>
        <p:spPr>
          <a:xfrm>
            <a:off x="2406520" y="4247419"/>
            <a:ext cx="7369434" cy="1703030"/>
          </a:xfrm>
          <a:prstGeom prst="rect">
            <a:avLst/>
          </a:prstGeom>
          <a:noFill/>
        </p:spPr>
        <p:txBody>
          <a:bodyPr wrap="square" rtlCol="0">
            <a:spAutoFit/>
          </a:bodyPr>
          <a:lstStyle/>
          <a:p>
            <a:pPr>
              <a:lnSpc>
                <a:spcPct val="150000"/>
              </a:lnSpc>
            </a:pPr>
            <a:r>
              <a:rPr lang="en-US" altLang="zh-CN" dirty="0">
                <a:latin typeface="Arial" panose="020B0604020202020204" pitchFamily="34" charset="0"/>
                <a:cs typeface="Arial" panose="020B0604020202020204" pitchFamily="34" charset="0"/>
              </a:rPr>
              <a:t>Reporter: Wei </a:t>
            </a:r>
            <a:r>
              <a:rPr lang="en-US" altLang="zh-CN" dirty="0" err="1">
                <a:latin typeface="Arial" panose="020B0604020202020204" pitchFamily="34" charset="0"/>
                <a:cs typeface="Arial" panose="020B0604020202020204" pitchFamily="34" charset="0"/>
              </a:rPr>
              <a:t>Wei</a:t>
            </a:r>
            <a:endParaRPr lang="en-US" altLang="zh-CN" dirty="0">
              <a:latin typeface="Arial" panose="020B0604020202020204" pitchFamily="34" charset="0"/>
              <a:cs typeface="Arial" panose="020B0604020202020204" pitchFamily="34" charset="0"/>
            </a:endParaRPr>
          </a:p>
          <a:p>
            <a:pPr>
              <a:lnSpc>
                <a:spcPct val="150000"/>
              </a:lnSpc>
            </a:pPr>
            <a:r>
              <a:rPr lang="en-US" altLang="zh-CN" dirty="0">
                <a:latin typeface="Arial" panose="020B0604020202020204" pitchFamily="34" charset="0"/>
                <a:cs typeface="Arial" panose="020B0604020202020204" pitchFamily="34" charset="0"/>
              </a:rPr>
              <a:t>Authors: </a:t>
            </a:r>
            <a:r>
              <a:rPr lang="en-US" altLang="zh-CN" b="1" u="sng" dirty="0">
                <a:latin typeface="Arial" panose="020B0604020202020204" pitchFamily="34" charset="0"/>
                <a:cs typeface="Arial" panose="020B0604020202020204" pitchFamily="34" charset="0"/>
              </a:rPr>
              <a:t>Wei </a:t>
            </a:r>
            <a:r>
              <a:rPr lang="en-US" altLang="zh-CN" b="1" u="sng" dirty="0" err="1">
                <a:latin typeface="Arial" panose="020B0604020202020204" pitchFamily="34" charset="0"/>
                <a:cs typeface="Arial" panose="020B0604020202020204" pitchFamily="34" charset="0"/>
              </a:rPr>
              <a:t>Wei</a:t>
            </a:r>
            <a:r>
              <a:rPr lang="en-US" altLang="zh-CN" dirty="0">
                <a:latin typeface="Arial" panose="020B0604020202020204" pitchFamily="34" charset="0"/>
                <a:cs typeface="Arial" panose="020B0604020202020204" pitchFamily="34" charset="0"/>
              </a:rPr>
              <a:t>, Min Luo*, </a:t>
            </a:r>
            <a:r>
              <a:rPr lang="en-US" altLang="zh-CN" dirty="0" err="1">
                <a:latin typeface="Arial" panose="020B0604020202020204" pitchFamily="34" charset="0"/>
                <a:cs typeface="Arial" panose="020B0604020202020204" pitchFamily="34" charset="0"/>
              </a:rPr>
              <a:t>Zijian</a:t>
            </a:r>
            <a:r>
              <a:rPr lang="en-US" altLang="zh-CN" dirty="0">
                <a:latin typeface="Arial" panose="020B0604020202020204" pitchFamily="34" charset="0"/>
                <a:cs typeface="Arial" panose="020B0604020202020204" pitchFamily="34" charset="0"/>
              </a:rPr>
              <a:t> Bao, Cong Peng and </a:t>
            </a:r>
            <a:r>
              <a:rPr lang="en-US" altLang="zh-CN" dirty="0" err="1">
                <a:latin typeface="Arial" panose="020B0604020202020204" pitchFamily="34" charset="0"/>
                <a:cs typeface="Arial" panose="020B0604020202020204" pitchFamily="34" charset="0"/>
              </a:rPr>
              <a:t>Debiao</a:t>
            </a:r>
            <a:r>
              <a:rPr lang="en-US" altLang="zh-CN" dirty="0">
                <a:latin typeface="Arial" panose="020B0604020202020204" pitchFamily="34" charset="0"/>
                <a:cs typeface="Arial" panose="020B0604020202020204" pitchFamily="34" charset="0"/>
              </a:rPr>
              <a:t> He*</a:t>
            </a:r>
          </a:p>
          <a:p>
            <a:pPr>
              <a:lnSpc>
                <a:spcPct val="150000"/>
              </a:lnSpc>
            </a:pPr>
            <a:r>
              <a:rPr lang="en-US" altLang="zh-CN" dirty="0">
                <a:latin typeface="Arial" panose="020B0604020202020204" pitchFamily="34" charset="0"/>
                <a:cs typeface="Arial" panose="020B0604020202020204" pitchFamily="34" charset="0"/>
              </a:rPr>
              <a:t>Wuhan University</a:t>
            </a:r>
          </a:p>
          <a:p>
            <a:pPr>
              <a:lnSpc>
                <a:spcPct val="150000"/>
              </a:lnSpc>
            </a:pPr>
            <a:r>
              <a:rPr lang="en-US" altLang="zh-CN" dirty="0">
                <a:latin typeface="Arial" panose="020B0604020202020204" pitchFamily="34" charset="0"/>
                <a:cs typeface="Arial" panose="020B0604020202020204" pitchFamily="34" charset="0"/>
              </a:rPr>
              <a:t>2023-08-16</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4084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3759994" y="167718"/>
            <a:ext cx="4672012"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Construction — </a:t>
            </a:r>
            <a:r>
              <a:rPr lang="en-US" altLang="zh-CN" sz="3600" dirty="0">
                <a:latin typeface="Arial" panose="020B0604020202020204" pitchFamily="34" charset="0"/>
                <a:cs typeface="Arial" panose="020B0604020202020204" pitchFamily="34" charset="0"/>
              </a:rPr>
              <a:t>Idea</a:t>
            </a:r>
          </a:p>
        </p:txBody>
      </p:sp>
      <p:sp>
        <p:nvSpPr>
          <p:cNvPr id="13" name="文本框 12">
            <a:extLst>
              <a:ext uri="{FF2B5EF4-FFF2-40B4-BE49-F238E27FC236}">
                <a16:creationId xmlns:a16="http://schemas.microsoft.com/office/drawing/2014/main" id="{E63E69F6-9A2B-4BA7-B38A-1D8A188649D1}"/>
              </a:ext>
            </a:extLst>
          </p:cNvPr>
          <p:cNvSpPr txBox="1"/>
          <p:nvPr/>
        </p:nvSpPr>
        <p:spPr>
          <a:xfrm>
            <a:off x="810704" y="1926135"/>
            <a:ext cx="10570592" cy="3266985"/>
          </a:xfrm>
          <a:prstGeom prst="rect">
            <a:avLst/>
          </a:prstGeom>
          <a:noFill/>
        </p:spPr>
        <p:txBody>
          <a:bodyPr wrap="square" rtlCol="0">
            <a:spAutoFit/>
          </a:bodyPr>
          <a:lstStyle/>
          <a:p>
            <a:pPr algn="just">
              <a:lnSpc>
                <a:spcPct val="150000"/>
              </a:lnSpc>
            </a:pPr>
            <a:r>
              <a:rPr lang="en-US" altLang="zh-CN" sz="2000" dirty="0">
                <a:latin typeface="Arial" panose="020B0604020202020204" pitchFamily="34" charset="0"/>
                <a:ea typeface="Tahoma" panose="020B0604030504040204" pitchFamily="34" charset="0"/>
                <a:cs typeface="Arial" panose="020B0604020202020204" pitchFamily="34" charset="0"/>
              </a:rPr>
              <a:t>We introduce tag sets to build traceable ring signatures </a:t>
            </a:r>
            <a:r>
              <a:rPr lang="en-US" altLang="zh-CN" sz="2000" dirty="0">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altLang="zh-CN" sz="2000" dirty="0">
                <a:latin typeface="Arial" panose="020B0604020202020204" pitchFamily="34" charset="0"/>
                <a:ea typeface="Tahoma" panose="020B0604030504040204" pitchFamily="34" charset="0"/>
                <a:cs typeface="Arial" panose="020B0604020202020204" pitchFamily="34" charset="0"/>
              </a:rPr>
              <a:t>validity and traceability</a:t>
            </a:r>
          </a:p>
          <a:p>
            <a:pPr marL="342900" indent="-342900" algn="just">
              <a:lnSpc>
                <a:spcPct val="150000"/>
              </a:lnSpc>
              <a:buFont typeface="Wingdings" panose="05000000000000000000" pitchFamily="2" charset="2"/>
              <a:buChar char=""/>
            </a:pPr>
            <a:r>
              <a:rPr lang="en-US" altLang="zh-CN" sz="2000" dirty="0">
                <a:latin typeface="Arial" panose="020B0604020202020204" pitchFamily="34" charset="0"/>
                <a:ea typeface="Tahoma" panose="020B0604030504040204" pitchFamily="34" charset="0"/>
                <a:cs typeface="Arial" panose="020B0604020202020204" pitchFamily="34" charset="0"/>
              </a:rPr>
              <a:t>A </a:t>
            </a:r>
            <a:r>
              <a:rPr lang="en-US" altLang="zh-CN" sz="2000" b="1" dirty="0">
                <a:solidFill>
                  <a:srgbClr val="008080"/>
                </a:solidFill>
                <a:latin typeface="Arial" panose="020B0604020202020204" pitchFamily="34" charset="0"/>
                <a:ea typeface="Tahoma" panose="020B0604030504040204" pitchFamily="34" charset="0"/>
                <a:cs typeface="Arial" panose="020B0604020202020204" pitchFamily="34" charset="0"/>
              </a:rPr>
              <a:t>general traceable ring signature scheme </a:t>
            </a:r>
            <a:r>
              <a:rPr lang="en-US" altLang="zh-CN" sz="2000" dirty="0">
                <a:latin typeface="Arial" panose="020B0604020202020204" pitchFamily="34" charset="0"/>
                <a:ea typeface="Tahoma" panose="020B0604030504040204" pitchFamily="34" charset="0"/>
                <a:cs typeface="Arial" panose="020B0604020202020204" pitchFamily="34" charset="0"/>
              </a:rPr>
              <a:t>is constructed based on OR sigma protocol and group action.</a:t>
            </a:r>
          </a:p>
          <a:p>
            <a:pPr marL="342900" indent="-342900" algn="just">
              <a:lnSpc>
                <a:spcPct val="150000"/>
              </a:lnSpc>
              <a:buFont typeface="Wingdings" panose="05000000000000000000" pitchFamily="2" charset="2"/>
              <a:buChar char=""/>
            </a:pPr>
            <a:r>
              <a:rPr lang="en-US" altLang="zh-CN" sz="2000" dirty="0">
                <a:latin typeface="Arial" panose="020B0604020202020204" pitchFamily="34" charset="0"/>
                <a:ea typeface="Tahoma" panose="020B0604030504040204" pitchFamily="34" charset="0"/>
                <a:cs typeface="Arial" panose="020B0604020202020204" pitchFamily="34" charset="0"/>
              </a:rPr>
              <a:t>Each user generates a </a:t>
            </a:r>
            <a:r>
              <a:rPr lang="en-US" altLang="zh-CN" sz="2000" b="1" dirty="0">
                <a:solidFill>
                  <a:srgbClr val="008080"/>
                </a:solidFill>
                <a:latin typeface="Arial" panose="020B0604020202020204" pitchFamily="34" charset="0"/>
                <a:ea typeface="Tahoma" panose="020B0604030504040204" pitchFamily="34" charset="0"/>
                <a:cs typeface="Arial" panose="020B0604020202020204" pitchFamily="34" charset="0"/>
              </a:rPr>
              <a:t>tag set </a:t>
            </a:r>
            <a:r>
              <a:rPr lang="en-US" altLang="zh-CN" sz="2000" dirty="0">
                <a:latin typeface="Arial" panose="020B0604020202020204" pitchFamily="34" charset="0"/>
                <a:ea typeface="Tahoma" panose="020B0604030504040204" pitchFamily="34" charset="0"/>
                <a:cs typeface="Arial" panose="020B0604020202020204" pitchFamily="34" charset="0"/>
              </a:rPr>
              <a:t>based on message.</a:t>
            </a:r>
          </a:p>
          <a:p>
            <a:pPr marL="342900" indent="-342900" algn="just">
              <a:lnSpc>
                <a:spcPct val="150000"/>
              </a:lnSpc>
              <a:buFont typeface="Wingdings" panose="05000000000000000000" pitchFamily="2" charset="2"/>
              <a:buChar char=""/>
            </a:pPr>
            <a:r>
              <a:rPr lang="en-US" altLang="zh-CN" sz="2000" b="1" dirty="0">
                <a:solidFill>
                  <a:srgbClr val="008080"/>
                </a:solidFill>
                <a:latin typeface="Arial" panose="020B0604020202020204" pitchFamily="34" charset="0"/>
                <a:ea typeface="Tahoma" panose="020B0604030504040204" pitchFamily="34" charset="0"/>
                <a:cs typeface="Arial" panose="020B0604020202020204" pitchFamily="34" charset="0"/>
              </a:rPr>
              <a:t>Traceability</a:t>
            </a:r>
            <a:r>
              <a:rPr lang="en-US" altLang="zh-CN" sz="2000" dirty="0">
                <a:latin typeface="Arial" panose="020B0604020202020204" pitchFamily="34" charset="0"/>
                <a:ea typeface="Tahoma" panose="020B0604030504040204" pitchFamily="34" charset="0"/>
                <a:cs typeface="Arial" panose="020B0604020202020204" pitchFamily="34" charset="0"/>
              </a:rPr>
              <a:t> will be possible by checking whether each tag/vector in the two sets is equal.</a:t>
            </a:r>
          </a:p>
          <a:p>
            <a:pPr marL="342900" indent="-342900" algn="just">
              <a:lnSpc>
                <a:spcPct val="150000"/>
              </a:lnSpc>
              <a:buFont typeface="Wingdings" panose="05000000000000000000" pitchFamily="2" charset="2"/>
              <a:buChar char=""/>
            </a:pPr>
            <a:r>
              <a:rPr lang="en-US" altLang="zh-CN" sz="2000" b="1" dirty="0">
                <a:solidFill>
                  <a:srgbClr val="008080"/>
                </a:solidFill>
                <a:latin typeface="Arial" panose="020B0604020202020204" pitchFamily="34" charset="0"/>
                <a:ea typeface="Tahoma" panose="020B0604030504040204" pitchFamily="34" charset="0"/>
                <a:cs typeface="Arial" panose="020B0604020202020204" pitchFamily="34" charset="0"/>
              </a:rPr>
              <a:t>Validity</a:t>
            </a:r>
            <a:r>
              <a:rPr lang="en-US" altLang="zh-CN" sz="2000" dirty="0">
                <a:latin typeface="Arial" panose="020B0604020202020204" pitchFamily="34" charset="0"/>
                <a:ea typeface="Tahoma" panose="020B0604030504040204" pitchFamily="34" charset="0"/>
                <a:cs typeface="Arial" panose="020B0604020202020204" pitchFamily="34" charset="0"/>
              </a:rPr>
              <a:t> will be ensured by adding the tag set to OR-proof. </a:t>
            </a:r>
          </a:p>
          <a:p>
            <a:pPr marL="342900" indent="-342900" algn="just">
              <a:lnSpc>
                <a:spcPct val="150000"/>
              </a:lnSpc>
              <a:buFont typeface="Wingdings" panose="05000000000000000000" pitchFamily="2" charset="2"/>
              <a:buChar char=""/>
            </a:pPr>
            <a:r>
              <a:rPr lang="en-US" altLang="zh-CN" sz="2000" b="1" dirty="0">
                <a:solidFill>
                  <a:srgbClr val="008080"/>
                </a:solidFill>
                <a:latin typeface="Arial" panose="020B0604020202020204" pitchFamily="34" charset="0"/>
                <a:ea typeface="Tahoma" panose="020B0604030504040204" pitchFamily="34" charset="0"/>
                <a:cs typeface="Arial" panose="020B0604020202020204" pitchFamily="34" charset="0"/>
              </a:rPr>
              <a:t>Logarithmic signature size</a:t>
            </a:r>
            <a:r>
              <a:rPr lang="zh-CN" altLang="en-US" sz="2000" b="1" dirty="0">
                <a:solidFill>
                  <a:srgbClr val="008080"/>
                </a:solidFill>
                <a:latin typeface="Arial" panose="020B0604020202020204" pitchFamily="34" charset="0"/>
                <a:ea typeface="Tahoma" panose="020B0604030504040204" pitchFamily="34" charset="0"/>
                <a:cs typeface="Arial" panose="020B0604020202020204" pitchFamily="34" charset="0"/>
              </a:rPr>
              <a:t> </a:t>
            </a:r>
            <a:r>
              <a:rPr lang="en-US" altLang="zh-CN" sz="2000" b="1" dirty="0">
                <a:solidFill>
                  <a:srgbClr val="008080"/>
                </a:solidFill>
                <a:latin typeface="Arial" panose="020B0604020202020204" pitchFamily="34" charset="0"/>
                <a:ea typeface="Tahoma" panose="020B0604030504040204" pitchFamily="34" charset="0"/>
                <a:cs typeface="Arial" panose="020B0604020202020204" pitchFamily="34" charset="0"/>
              </a:rPr>
              <a:t>under </a:t>
            </a:r>
            <a:r>
              <a:rPr lang="en-US" altLang="zh-CN" sz="2000" dirty="0">
                <a:latin typeface="Arial" panose="020B0604020202020204" pitchFamily="34" charset="0"/>
                <a:ea typeface="Tahoma" panose="020B0604030504040204" pitchFamily="34" charset="0"/>
                <a:cs typeface="Arial" panose="020B0604020202020204" pitchFamily="34" charset="0"/>
              </a:rPr>
              <a:t>Isogeny-based and lattice-based Instantiation.</a:t>
            </a:r>
          </a:p>
        </p:txBody>
      </p:sp>
    </p:spTree>
    <p:extLst>
      <p:ext uri="{BB962C8B-B14F-4D97-AF65-F5344CB8AC3E}">
        <p14:creationId xmlns:p14="http://schemas.microsoft.com/office/powerpoint/2010/main" val="117010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2199213" y="167718"/>
            <a:ext cx="7793574"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Construction — </a:t>
            </a:r>
            <a:r>
              <a:rPr lang="en-US" altLang="zh-CN" sz="3600" dirty="0">
                <a:latin typeface="Arial" panose="020B0604020202020204" pitchFamily="34" charset="0"/>
                <a:cs typeface="Arial" panose="020B0604020202020204" pitchFamily="34" charset="0"/>
              </a:rPr>
              <a:t>Definition of relation</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63E69F6-9A2B-4BA7-B38A-1D8A188649D1}"/>
                  </a:ext>
                </a:extLst>
              </p:cNvPr>
              <p:cNvSpPr txBox="1"/>
              <p:nvPr/>
            </p:nvSpPr>
            <p:spPr>
              <a:xfrm>
                <a:off x="810704" y="1520689"/>
                <a:ext cx="10570592" cy="142032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l"/>
                </a:pPr>
                <a:r>
                  <a:rPr lang="en-US" altLang="zh-CN" sz="2000" dirty="0">
                    <a:latin typeface="Arial" panose="020B0604020202020204" pitchFamily="34" charset="0"/>
                    <a:ea typeface="Tahoma" panose="020B0604030504040204" pitchFamily="34" charset="0"/>
                    <a:cs typeface="Arial" panose="020B0604020202020204" pitchFamily="34" charset="0"/>
                  </a:rPr>
                  <a:t>The relation </a:t>
                </a:r>
                <a14:m>
                  <m:oMath xmlns:m="http://schemas.openxmlformats.org/officeDocument/2006/math">
                    <m:r>
                      <a:rPr lang="en-US" altLang="zh-CN" sz="2000" i="1" dirty="0">
                        <a:latin typeface="Cambria Math" panose="02040503050406030204" pitchFamily="18" charset="0"/>
                        <a:ea typeface="Tahoma" panose="020B0604030504040204" pitchFamily="34" charset="0"/>
                        <a:cs typeface="Arial" panose="020B0604020202020204" pitchFamily="34" charset="0"/>
                      </a:rPr>
                      <m:t>𝑅</m:t>
                    </m:r>
                    <m:r>
                      <a:rPr lang="en-US" altLang="zh-CN" sz="2000" i="1" dirty="0">
                        <a:latin typeface="Cambria Math" panose="02040503050406030204" pitchFamily="18" charset="0"/>
                        <a:ea typeface="Tahoma" panose="020B0604030504040204" pitchFamily="34" charset="0"/>
                        <a:cs typeface="Arial" panose="020B0604020202020204" pitchFamily="34" charset="0"/>
                      </a:rPr>
                      <m:t>⊂</m:t>
                    </m:r>
                    <m:sSup>
                      <m:sSup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pPr>
                      <m:e>
                        <m:r>
                          <a:rPr lang="zh-CN" altLang="en-US" sz="2000" i="1" dirty="0">
                            <a:latin typeface="Cambria Math" panose="02040503050406030204" pitchFamily="18" charset="0"/>
                            <a:ea typeface="Tahoma" panose="020B0604030504040204" pitchFamily="34" charset="0"/>
                            <a:cs typeface="Arial" panose="020B0604020202020204" pitchFamily="34" charset="0"/>
                          </a:rPr>
                          <m:t>𝒮</m:t>
                        </m:r>
                      </m:e>
                      <m:sup>
                        <m:r>
                          <a:rPr lang="en-US" altLang="zh-CN" sz="2000" i="1" dirty="0">
                            <a:latin typeface="Cambria Math" panose="02040503050406030204" pitchFamily="18" charset="0"/>
                            <a:ea typeface="Tahoma" panose="020B0604030504040204" pitchFamily="34" charset="0"/>
                            <a:cs typeface="Arial" panose="020B0604020202020204" pitchFamily="34" charset="0"/>
                          </a:rPr>
                          <m:t>𝑁</m:t>
                        </m:r>
                        <m:r>
                          <a:rPr lang="en-US" altLang="zh-CN" sz="2000" i="1" dirty="0">
                            <a:latin typeface="Cambria Math" panose="02040503050406030204" pitchFamily="18" charset="0"/>
                            <a:ea typeface="Tahoma" panose="020B0604030504040204" pitchFamily="34" charset="0"/>
                            <a:cs typeface="Arial" panose="020B0604020202020204" pitchFamily="34" charset="0"/>
                          </a:rPr>
                          <m:t>+1</m:t>
                        </m:r>
                      </m:sup>
                    </m:sSup>
                    <m:r>
                      <a:rPr lang="en-US" altLang="zh-CN" sz="2000" i="1" dirty="0">
                        <a:latin typeface="Cambria Math" panose="02040503050406030204" pitchFamily="18" charset="0"/>
                        <a:ea typeface="Tahoma" panose="020B0604030504040204" pitchFamily="34" charset="0"/>
                        <a:cs typeface="Arial" panose="020B0604020202020204" pitchFamily="34" charset="0"/>
                      </a:rPr>
                      <m:t>×</m:t>
                    </m:r>
                    <m:sSup>
                      <m:sSup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pPr>
                      <m:e>
                        <m:r>
                          <a:rPr lang="zh-CN" altLang="en-US" sz="2000" i="1" dirty="0">
                            <a:latin typeface="Cambria Math" panose="02040503050406030204" pitchFamily="18" charset="0"/>
                            <a:ea typeface="Tahoma" panose="020B0604030504040204" pitchFamily="34" charset="0"/>
                            <a:cs typeface="Arial" panose="020B0604020202020204" pitchFamily="34" charset="0"/>
                          </a:rPr>
                          <m:t>𝒯</m:t>
                        </m:r>
                      </m:e>
                      <m:sup>
                        <m:r>
                          <a:rPr lang="en-US" altLang="zh-CN" sz="2000" i="1" dirty="0">
                            <a:latin typeface="Cambria Math" panose="02040503050406030204" pitchFamily="18" charset="0"/>
                            <a:ea typeface="Tahoma" panose="020B0604030504040204" pitchFamily="34" charset="0"/>
                            <a:cs typeface="Arial" panose="020B0604020202020204" pitchFamily="34" charset="0"/>
                          </a:rPr>
                          <m:t>𝑁</m:t>
                        </m:r>
                        <m:r>
                          <a:rPr lang="en-US" altLang="zh-CN" sz="2000" i="1" dirty="0">
                            <a:latin typeface="Cambria Math" panose="02040503050406030204" pitchFamily="18" charset="0"/>
                            <a:ea typeface="Tahoma" panose="020B0604030504040204" pitchFamily="34" charset="0"/>
                            <a:cs typeface="Arial" panose="020B0604020202020204" pitchFamily="34" charset="0"/>
                          </a:rPr>
                          <m:t>+1</m:t>
                        </m:r>
                      </m:sup>
                    </m:sSup>
                    <m:r>
                      <a:rPr lang="en-US" altLang="zh-CN" sz="2000" i="1" dirty="0">
                        <a:latin typeface="Cambria Math" panose="02040503050406030204" pitchFamily="18" charset="0"/>
                        <a:ea typeface="Tahoma" panose="020B0604030504040204" pitchFamily="34" charset="0"/>
                        <a:cs typeface="Arial" panose="020B0604020202020204" pitchFamily="34" charset="0"/>
                      </a:rPr>
                      <m:t>×</m:t>
                    </m:r>
                    <m:d>
                      <m:d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dPr>
                      <m:e>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zh-CN" altLang="en-US" sz="2000" i="1" dirty="0">
                                <a:latin typeface="Cambria Math" panose="02040503050406030204" pitchFamily="18" charset="0"/>
                                <a:ea typeface="Tahoma" panose="020B0604030504040204" pitchFamily="34" charset="0"/>
                                <a:cs typeface="Arial" panose="020B0604020202020204" pitchFamily="34" charset="0"/>
                              </a:rPr>
                              <m:t>𝒢</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1</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Cambria Math" panose="02040503050406030204" pitchFamily="18" charset="0"/>
                                <a:cs typeface="Arial" panose="020B0604020202020204" pitchFamily="34" charset="0"/>
                              </a:rPr>
                              <m:t>ℤ</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𝑁</m:t>
                            </m:r>
                          </m:sub>
                        </m:sSub>
                      </m:e>
                    </m:d>
                  </m:oMath>
                </a14:m>
                <a:endParaRPr lang="en-US" altLang="zh-CN" sz="2000" dirty="0">
                  <a:latin typeface="Arial" panose="020B0604020202020204" pitchFamily="34" charset="0"/>
                  <a:ea typeface="Tahoma" panose="020B0604030504040204" pitchFamily="34" charset="0"/>
                  <a:cs typeface="Arial" panose="020B0604020202020204" pitchFamily="34" charset="0"/>
                </a:endParaRPr>
              </a:p>
              <a:p>
                <a:pPr algn="just">
                  <a:lnSpc>
                    <a:spcPct val="150000"/>
                  </a:lnSpc>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ea typeface="Tahoma" panose="020B0604030504040204" pitchFamily="34" charset="0"/>
                          <a:cs typeface="Arial" panose="020B0604020202020204" pitchFamily="34" charset="0"/>
                        </a:rPr>
                        <m:t>𝑅</m:t>
                      </m:r>
                      <m:r>
                        <a:rPr lang="en-US" altLang="zh-CN" sz="2000" i="1" dirty="0" smtClean="0">
                          <a:latin typeface="Cambria Math" panose="02040503050406030204" pitchFamily="18" charset="0"/>
                          <a:ea typeface="Tahoma" panose="020B0604030504040204" pitchFamily="34" charset="0"/>
                          <a:cs typeface="Arial" panose="020B0604020202020204" pitchFamily="34" charset="0"/>
                        </a:rPr>
                        <m:t>=</m:t>
                      </m:r>
                      <m:r>
                        <m:rPr>
                          <m:lit/>
                        </m:rPr>
                        <a:rPr lang="en-US" altLang="zh-CN" sz="2000" i="1" dirty="0">
                          <a:latin typeface="Cambria Math" panose="02040503050406030204" pitchFamily="18" charset="0"/>
                          <a:ea typeface="Tahoma" panose="020B0604030504040204" pitchFamily="34" charset="0"/>
                          <a:cs typeface="Arial" panose="020B0604020202020204" pitchFamily="34" charset="0"/>
                        </a:rPr>
                        <m:t>{</m:t>
                      </m:r>
                      <m:r>
                        <a:rPr lang="en-US" altLang="zh-CN" sz="2000" i="1" dirty="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𝑆</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0</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 </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𝑆</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1</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𝑆</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𝑁</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 (</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𝑇</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0</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𝑇</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1</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𝑇</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𝑁</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r>
                        <a:rPr lang="en-US" altLang="zh-CN" sz="2000" i="1" dirty="0">
                          <a:latin typeface="Cambria Math" panose="02040503050406030204" pitchFamily="18" charset="0"/>
                          <a:ea typeface="Tahoma" panose="020B0604030504040204" pitchFamily="34" charset="0"/>
                          <a:cs typeface="Arial" panose="020B0604020202020204" pitchFamily="34" charset="0"/>
                        </a:rPr>
                        <m:t>𝑔</m:t>
                      </m:r>
                      <m:r>
                        <a:rPr lang="en-US" altLang="zh-CN" sz="2000" i="1" dirty="0">
                          <a:latin typeface="Cambria Math" panose="02040503050406030204" pitchFamily="18" charset="0"/>
                          <a:ea typeface="Tahoma" panose="020B0604030504040204" pitchFamily="34" charset="0"/>
                          <a:cs typeface="Arial" panose="020B0604020202020204" pitchFamily="34" charset="0"/>
                        </a:rPr>
                        <m:t>,</m:t>
                      </m:r>
                      <m:r>
                        <a:rPr lang="en-US" altLang="zh-CN" sz="2000" i="1" dirty="0">
                          <a:latin typeface="Cambria Math" panose="02040503050406030204" pitchFamily="18" charset="0"/>
                          <a:ea typeface="Tahoma" panose="020B0604030504040204" pitchFamily="34" charset="0"/>
                          <a:cs typeface="Arial" panose="020B0604020202020204" pitchFamily="34" charset="0"/>
                        </a:rPr>
                        <m:t>𝜋</m:t>
                      </m:r>
                      <m:r>
                        <a:rPr lang="en-US" altLang="zh-CN" sz="2000" i="1" dirty="0">
                          <a:latin typeface="Cambria Math" panose="02040503050406030204" pitchFamily="18" charset="0"/>
                          <a:ea typeface="Tahoma" panose="020B0604030504040204" pitchFamily="34" charset="0"/>
                          <a:cs typeface="Arial" panose="020B0604020202020204" pitchFamily="34" charset="0"/>
                        </a:rPr>
                        <m:t>),| </m:t>
                      </m:r>
                      <m:r>
                        <a:rPr lang="en-US" altLang="zh-CN" sz="2000" i="1" dirty="0">
                          <a:latin typeface="Cambria Math" panose="02040503050406030204" pitchFamily="18" charset="0"/>
                          <a:ea typeface="Tahoma" panose="020B0604030504040204" pitchFamily="34" charset="0"/>
                          <a:cs typeface="Arial" panose="020B0604020202020204" pitchFamily="34" charset="0"/>
                        </a:rPr>
                        <m:t>𝑔</m:t>
                      </m:r>
                      <m:r>
                        <a:rPr lang="en-US" altLang="zh-CN" sz="2000" i="1" dirty="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zh-CN" altLang="en-US" sz="2000" i="1" dirty="0">
                              <a:latin typeface="Cambria Math" panose="02040503050406030204" pitchFamily="18" charset="0"/>
                              <a:ea typeface="Tahoma" panose="020B0604030504040204" pitchFamily="34" charset="0"/>
                              <a:cs typeface="Arial" panose="020B0604020202020204" pitchFamily="34" charset="0"/>
                            </a:rPr>
                            <m:t>𝒢</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1</m:t>
                          </m:r>
                        </m:sub>
                      </m:s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err="1">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err="1">
                              <a:latin typeface="Cambria Math" panose="02040503050406030204" pitchFamily="18" charset="0"/>
                              <a:ea typeface="Tahoma" panose="020B0604030504040204" pitchFamily="34" charset="0"/>
                              <a:cs typeface="Arial" panose="020B0604020202020204" pitchFamily="34" charset="0"/>
                            </a:rPr>
                            <m:t>𝑆</m:t>
                          </m:r>
                        </m:e>
                        <m:sub>
                          <m:r>
                            <a:rPr lang="en-US" altLang="zh-CN" sz="2000" i="1" dirty="0" err="1">
                              <a:latin typeface="Cambria Math" panose="02040503050406030204" pitchFamily="18" charset="0"/>
                              <a:ea typeface="Tahoma" panose="020B0604030504040204" pitchFamily="34" charset="0"/>
                              <a:cs typeface="Arial" panose="020B0604020202020204" pitchFamily="34" charset="0"/>
                            </a:rPr>
                            <m:t>𝑖</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r>
                        <a:rPr lang="zh-CN" altLang="en-US" sz="2000" i="1" dirty="0" smtClean="0">
                          <a:latin typeface="Cambria Math" panose="02040503050406030204" pitchFamily="18" charset="0"/>
                          <a:ea typeface="Tahoma" panose="020B0604030504040204" pitchFamily="34" charset="0"/>
                          <a:cs typeface="Arial" panose="020B0604020202020204" pitchFamily="34" charset="0"/>
                        </a:rPr>
                        <m:t>𝒮</m:t>
                      </m:r>
                      <m:r>
                        <a:rPr lang="en-US" altLang="zh-CN" sz="2000" i="1" dirty="0">
                          <a:latin typeface="Cambria Math" panose="02040503050406030204" pitchFamily="18" charset="0"/>
                          <a:ea typeface="Tahoma" panose="020B0604030504040204" pitchFamily="34" charset="0"/>
                          <a:cs typeface="Arial" panose="020B0604020202020204" pitchFamily="34" charset="0"/>
                        </a:rPr>
                        <m:t>, </m:t>
                      </m:r>
                      <m:sSub>
                        <m:sSubPr>
                          <m:ctrlPr>
                            <a:rPr lang="en-US" altLang="zh-CN" sz="2000" i="1" dirty="0" err="1">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err="1">
                              <a:latin typeface="Cambria Math" panose="02040503050406030204" pitchFamily="18" charset="0"/>
                              <a:ea typeface="Tahoma" panose="020B0604030504040204" pitchFamily="34" charset="0"/>
                              <a:cs typeface="Arial" panose="020B0604020202020204" pitchFamily="34" charset="0"/>
                            </a:rPr>
                            <m:t>𝑇</m:t>
                          </m:r>
                        </m:e>
                        <m:sub>
                          <m:r>
                            <a:rPr lang="en-US" altLang="zh-CN" sz="2000" i="1" dirty="0" err="1">
                              <a:latin typeface="Cambria Math" panose="02040503050406030204" pitchFamily="18" charset="0"/>
                              <a:ea typeface="Tahoma" panose="020B0604030504040204" pitchFamily="34" charset="0"/>
                              <a:cs typeface="Arial" panose="020B0604020202020204" pitchFamily="34" charset="0"/>
                            </a:rPr>
                            <m:t>𝑖</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r>
                        <a:rPr lang="zh-CN" altLang="en-US" sz="2000" i="1" dirty="0">
                          <a:latin typeface="Cambria Math" panose="02040503050406030204" pitchFamily="18" charset="0"/>
                          <a:ea typeface="Tahoma" panose="020B0604030504040204" pitchFamily="34" charset="0"/>
                          <a:cs typeface="Arial" panose="020B0604020202020204" pitchFamily="34" charset="0"/>
                        </a:rPr>
                        <m:t>𝒯</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𝑆</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𝜋</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r>
                        <a:rPr lang="en-US" altLang="zh-CN" sz="2000" i="1" dirty="0">
                          <a:latin typeface="Cambria Math" panose="02040503050406030204" pitchFamily="18" charset="0"/>
                          <a:ea typeface="Tahoma" panose="020B0604030504040204" pitchFamily="34" charset="0"/>
                          <a:cs typeface="Arial" panose="020B0604020202020204" pitchFamily="34" charset="0"/>
                        </a:rPr>
                        <m:t>𝑔</m:t>
                      </m:r>
                      <m:r>
                        <a:rPr lang="en-US" altLang="zh-CN" sz="2000" i="1" dirty="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𝑆</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0</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 </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𝑇</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𝜋</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r>
                        <a:rPr lang="en-US" altLang="zh-CN" sz="2000" i="1" dirty="0">
                          <a:latin typeface="Cambria Math" panose="02040503050406030204" pitchFamily="18" charset="0"/>
                          <a:ea typeface="Tahoma" panose="020B0604030504040204" pitchFamily="34" charset="0"/>
                          <a:cs typeface="Arial" panose="020B0604020202020204" pitchFamily="34" charset="0"/>
                        </a:rPr>
                        <m:t>𝑔</m:t>
                      </m:r>
                      <m:r>
                        <a:rPr lang="en-US" altLang="zh-CN" sz="2000" i="1" dirty="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𝑇</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0</m:t>
                          </m:r>
                        </m:sub>
                      </m:sSub>
                      <m:r>
                        <m:rPr>
                          <m:lit/>
                        </m:rPr>
                        <a:rPr lang="en-US" altLang="zh-CN" sz="2000" i="1" dirty="0">
                          <a:latin typeface="Cambria Math" panose="02040503050406030204" pitchFamily="18" charset="0"/>
                          <a:ea typeface="Tahoma" panose="020B0604030504040204" pitchFamily="34" charset="0"/>
                          <a:cs typeface="Arial" panose="020B0604020202020204" pitchFamily="34" charset="0"/>
                        </a:rPr>
                        <m:t>}</m:t>
                      </m:r>
                    </m:oMath>
                  </m:oMathPara>
                </a14:m>
                <a:endParaRPr lang="en-US" altLang="zh-CN" sz="2000" dirty="0">
                  <a:latin typeface="Arial" panose="020B0604020202020204" pitchFamily="34" charset="0"/>
                  <a:ea typeface="Tahoma" panose="020B0604030504040204" pitchFamily="34" charset="0"/>
                  <a:cs typeface="Arial" panose="020B0604020202020204" pitchFamily="34" charset="0"/>
                </a:endParaRPr>
              </a:p>
              <a:p>
                <a:pPr marL="342900" indent="-342900" algn="just">
                  <a:lnSpc>
                    <a:spcPct val="150000"/>
                  </a:lnSpc>
                  <a:buFont typeface="Wingdings" panose="05000000000000000000" pitchFamily="2" charset="2"/>
                  <a:buChar char="l"/>
                </a:pPr>
                <a:r>
                  <a:rPr lang="en-US" altLang="zh-CN" sz="2000" dirty="0">
                    <a:latin typeface="Arial" panose="020B0604020202020204" pitchFamily="34" charset="0"/>
                    <a:ea typeface="Tahoma" panose="020B0604030504040204" pitchFamily="34" charset="0"/>
                    <a:cs typeface="Arial" panose="020B0604020202020204" pitchFamily="34" charset="0"/>
                  </a:rPr>
                  <a:t>The relation </a:t>
                </a:r>
                <a14:m>
                  <m:oMath xmlns:m="http://schemas.openxmlformats.org/officeDocument/2006/math">
                    <m:r>
                      <a:rPr lang="en-US" altLang="zh-CN" sz="2000" i="1" dirty="0">
                        <a:latin typeface="Cambria Math" panose="02040503050406030204" pitchFamily="18" charset="0"/>
                        <a:ea typeface="Tahoma" panose="020B0604030504040204" pitchFamily="34" charset="0"/>
                        <a:cs typeface="Arial" panose="020B0604020202020204" pitchFamily="34" charset="0"/>
                      </a:rPr>
                      <m:t>𝑅</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oMath>
                </a14:m>
                <a:r>
                  <a:rPr lang="en-US" altLang="zh-CN" sz="2000" dirty="0">
                    <a:latin typeface="Arial" panose="020B0604020202020204" pitchFamily="34" charset="0"/>
                    <a:ea typeface="Tahoma" panose="020B0604030504040204" pitchFamily="34" charset="0"/>
                    <a:cs typeface="Arial" panose="020B0604020202020204" pitchFamily="34" charset="0"/>
                  </a:rPr>
                  <a:t> slightly wider than the relation </a:t>
                </a:r>
                <a14:m>
                  <m:oMath xmlns:m="http://schemas.openxmlformats.org/officeDocument/2006/math">
                    <m:r>
                      <a:rPr lang="en-US" altLang="zh-CN" sz="2000" i="1" dirty="0">
                        <a:latin typeface="Cambria Math" panose="02040503050406030204" pitchFamily="18" charset="0"/>
                        <a:ea typeface="Tahoma" panose="020B0604030504040204" pitchFamily="34" charset="0"/>
                        <a:cs typeface="Arial" panose="020B0604020202020204" pitchFamily="34" charset="0"/>
                      </a:rPr>
                      <m:t>𝑅</m:t>
                    </m:r>
                  </m:oMath>
                </a14:m>
                <a:r>
                  <a:rPr lang="en-US" altLang="zh-CN" sz="2000" dirty="0">
                    <a:latin typeface="Arial" panose="020B0604020202020204" pitchFamily="34" charset="0"/>
                    <a:ea typeface="Tahoma" panose="020B0604030504040204" pitchFamily="34" charset="0"/>
                    <a:cs typeface="Arial" panose="020B0604020202020204" pitchFamily="34" charset="0"/>
                  </a:rPr>
                  <a:t>: </a:t>
                </a:r>
                <a14:m>
                  <m:oMath xmlns:m="http://schemas.openxmlformats.org/officeDocument/2006/math">
                    <m:r>
                      <a:rPr lang="en-US" altLang="zh-CN" sz="2000" i="1" dirty="0">
                        <a:latin typeface="Cambria Math" panose="02040503050406030204" pitchFamily="18" charset="0"/>
                        <a:ea typeface="Tahoma" panose="020B0604030504040204" pitchFamily="34" charset="0"/>
                        <a:cs typeface="Arial" panose="020B0604020202020204" pitchFamily="34" charset="0"/>
                      </a:rPr>
                      <m:t>𝑅</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𝑅</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oMath>
                </a14:m>
                <a:endParaRPr lang="en-US" altLang="zh-CN" sz="2000" dirty="0">
                  <a:latin typeface="Arial" panose="020B0604020202020204" pitchFamily="34" charset="0"/>
                  <a:ea typeface="Tahoma" panose="020B0604030504040204" pitchFamily="34" charset="0"/>
                  <a:cs typeface="Arial" panose="020B0604020202020204" pitchFamily="34" charset="0"/>
                </a:endParaRPr>
              </a:p>
            </p:txBody>
          </p:sp>
        </mc:Choice>
        <mc:Fallback xmlns="">
          <p:sp>
            <p:nvSpPr>
              <p:cNvPr id="13" name="文本框 12">
                <a:extLst>
                  <a:ext uri="{FF2B5EF4-FFF2-40B4-BE49-F238E27FC236}">
                    <a16:creationId xmlns:a16="http://schemas.microsoft.com/office/drawing/2014/main" id="{E63E69F6-9A2B-4BA7-B38A-1D8A188649D1}"/>
                  </a:ext>
                </a:extLst>
              </p:cNvPr>
              <p:cNvSpPr txBox="1">
                <a:spLocks noRot="1" noChangeAspect="1" noMove="1" noResize="1" noEditPoints="1" noAdjustHandles="1" noChangeArrowheads="1" noChangeShapeType="1" noTextEdit="1"/>
              </p:cNvSpPr>
              <p:nvPr/>
            </p:nvSpPr>
            <p:spPr>
              <a:xfrm>
                <a:off x="810704" y="1520689"/>
                <a:ext cx="10570592" cy="1420325"/>
              </a:xfrm>
              <a:prstGeom prst="rect">
                <a:avLst/>
              </a:prstGeom>
              <a:blipFill>
                <a:blip r:embed="rId3"/>
                <a:stretch>
                  <a:fillRect l="-519" b="-68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34F159EC-3287-4D54-9AE2-1AA27687548F}"/>
                  </a:ext>
                </a:extLst>
              </p:cNvPr>
              <p:cNvSpPr/>
              <p:nvPr/>
            </p:nvSpPr>
            <p:spPr>
              <a:xfrm>
                <a:off x="810704" y="5228094"/>
                <a:ext cx="10570592" cy="504946"/>
              </a:xfrm>
              <a:prstGeom prst="rect">
                <a:avLst/>
              </a:prstGeom>
            </p:spPr>
            <p:txBody>
              <a:bodyPr wrap="square">
                <a:spAutoFit/>
              </a:bodyPr>
              <a:lstStyle/>
              <a:p>
                <a:pPr>
                  <a:lnSpc>
                    <a:spcPct val="150000"/>
                  </a:lnSpc>
                </a:pPr>
                <a:r>
                  <a:rPr lang="en-US" altLang="zh-CN" sz="2000" dirty="0">
                    <a:latin typeface="Arial" panose="020B0604020202020204" pitchFamily="34" charset="0"/>
                    <a:ea typeface="Tahoma" panose="020B0604030504040204" pitchFamily="34" charset="0"/>
                    <a:cs typeface="Arial" panose="020B0604020202020204" pitchFamily="34" charset="0"/>
                  </a:rPr>
                  <a:t>Under </a:t>
                </a:r>
                <a14:m>
                  <m:oMath xmlns:m="http://schemas.openxmlformats.org/officeDocument/2006/math">
                    <m:r>
                      <a:rPr lang="en-US" altLang="zh-CN" sz="2000" b="0" i="1" smtClean="0">
                        <a:latin typeface="Cambria Math" panose="02040503050406030204" pitchFamily="18" charset="0"/>
                        <a:ea typeface="Tahoma" panose="020B0604030504040204" pitchFamily="34" charset="0"/>
                        <a:cs typeface="Arial" panose="020B0604020202020204" pitchFamily="34" charset="0"/>
                      </a:rPr>
                      <m:t>(</m:t>
                    </m:r>
                    <m:r>
                      <a:rPr lang="en-US" altLang="zh-CN" sz="2000" b="0" i="1" smtClean="0">
                        <a:latin typeface="Cambria Math" panose="02040503050406030204" pitchFamily="18" charset="0"/>
                        <a:ea typeface="Tahoma" panose="020B0604030504040204" pitchFamily="34" charset="0"/>
                        <a:cs typeface="Arial" panose="020B0604020202020204" pitchFamily="34" charset="0"/>
                      </a:rPr>
                      <m:t>𝑅</m:t>
                    </m:r>
                    <m:r>
                      <a:rPr lang="en-US" altLang="zh-CN" sz="2000" b="0" i="1" smtClean="0">
                        <a:latin typeface="Cambria Math" panose="02040503050406030204" pitchFamily="18" charset="0"/>
                        <a:ea typeface="Tahoma" panose="020B0604030504040204" pitchFamily="34" charset="0"/>
                        <a:cs typeface="Arial" panose="020B0604020202020204" pitchFamily="34" charset="0"/>
                      </a:rPr>
                      <m:t>,</m:t>
                    </m:r>
                    <m:r>
                      <a:rPr lang="en-US" altLang="zh-CN" sz="2000" b="0" i="1" smtClean="0">
                        <a:latin typeface="Cambria Math" panose="02040503050406030204" pitchFamily="18" charset="0"/>
                        <a:ea typeface="Tahoma" panose="020B0604030504040204" pitchFamily="34" charset="0"/>
                        <a:cs typeface="Arial" panose="020B0604020202020204" pitchFamily="34" charset="0"/>
                      </a:rPr>
                      <m:t>𝑅</m:t>
                    </m:r>
                    <m:r>
                      <a:rPr lang="en-US" altLang="zh-CN" sz="2000" b="0" i="1" smtClean="0">
                        <a:latin typeface="Cambria Math" panose="02040503050406030204" pitchFamily="18" charset="0"/>
                        <a:ea typeface="Tahoma" panose="020B0604030504040204" pitchFamily="34" charset="0"/>
                        <a:cs typeface="Arial" panose="020B0604020202020204" pitchFamily="34" charset="0"/>
                      </a:rPr>
                      <m:t>′)</m:t>
                    </m:r>
                  </m:oMath>
                </a14:m>
                <a:r>
                  <a:rPr lang="en-US" altLang="zh-CN" sz="2000" dirty="0">
                    <a:latin typeface="Arial" panose="020B0604020202020204" pitchFamily="34" charset="0"/>
                    <a:ea typeface="Tahoma" panose="020B0604030504040204" pitchFamily="34" charset="0"/>
                    <a:cs typeface="Arial" panose="020B0604020202020204" pitchFamily="34" charset="0"/>
                  </a:rPr>
                  <a:t>, the OR sigma protocol is still useful as long as  </a:t>
                </a:r>
                <a14:m>
                  <m:oMath xmlns:m="http://schemas.openxmlformats.org/officeDocument/2006/math">
                    <m:d>
                      <m:dPr>
                        <m:ctrlPr>
                          <a:rPr lang="en-US" altLang="zh-CN" sz="2000" i="1">
                            <a:latin typeface="Cambria Math" panose="02040503050406030204" pitchFamily="18" charset="0"/>
                            <a:ea typeface="Tahoma" panose="020B0604030504040204" pitchFamily="34" charset="0"/>
                            <a:cs typeface="Arial" panose="020B0604020202020204" pitchFamily="34" charset="0"/>
                          </a:rPr>
                        </m:ctrlPr>
                      </m:dPr>
                      <m:e>
                        <m:r>
                          <a:rPr lang="en-US" altLang="zh-CN" sz="2000" i="1">
                            <a:latin typeface="Cambria Math" panose="02040503050406030204" pitchFamily="18" charset="0"/>
                            <a:ea typeface="Tahoma" panose="020B0604030504040204" pitchFamily="34" charset="0"/>
                            <a:cs typeface="Arial" panose="020B0604020202020204" pitchFamily="34" charset="0"/>
                          </a:rPr>
                          <m:t>𝑅</m:t>
                        </m:r>
                        <m:r>
                          <a:rPr lang="en-US" altLang="zh-CN" sz="2000" i="1">
                            <a:latin typeface="Cambria Math" panose="02040503050406030204" pitchFamily="18" charset="0"/>
                            <a:ea typeface="Tahoma" panose="020B0604030504040204" pitchFamily="34" charset="0"/>
                            <a:cs typeface="Arial" panose="020B0604020202020204" pitchFamily="34" charset="0"/>
                          </a:rPr>
                          <m:t>,</m:t>
                        </m:r>
                        <m:sSup>
                          <m:sSupPr>
                            <m:ctrlPr>
                              <a:rPr lang="en-US" altLang="zh-CN" sz="2000" i="1">
                                <a:latin typeface="Cambria Math" panose="02040503050406030204" pitchFamily="18" charset="0"/>
                                <a:ea typeface="Tahoma" panose="020B0604030504040204" pitchFamily="34" charset="0"/>
                                <a:cs typeface="Arial" panose="020B0604020202020204" pitchFamily="34" charset="0"/>
                              </a:rPr>
                            </m:ctrlPr>
                          </m:sSupPr>
                          <m:e>
                            <m:r>
                              <a:rPr lang="en-US" altLang="zh-CN" sz="2000" i="1">
                                <a:latin typeface="Cambria Math" panose="02040503050406030204" pitchFamily="18" charset="0"/>
                                <a:ea typeface="Tahoma" panose="020B0604030504040204" pitchFamily="34" charset="0"/>
                                <a:cs typeface="Arial" panose="020B0604020202020204" pitchFamily="34" charset="0"/>
                              </a:rPr>
                              <m:t>𝑅</m:t>
                            </m:r>
                          </m:e>
                          <m:sup>
                            <m:r>
                              <a:rPr lang="en-US" altLang="zh-CN" sz="2000" i="1">
                                <a:latin typeface="Cambria Math" panose="02040503050406030204" pitchFamily="18" charset="0"/>
                                <a:ea typeface="Tahoma" panose="020B0604030504040204" pitchFamily="34" charset="0"/>
                                <a:cs typeface="Arial" panose="020B0604020202020204" pitchFamily="34" charset="0"/>
                              </a:rPr>
                              <m:t>′</m:t>
                            </m:r>
                          </m:sup>
                        </m:sSup>
                      </m:e>
                    </m:d>
                  </m:oMath>
                </a14:m>
                <a:r>
                  <a:rPr lang="en-US" altLang="zh-CN" sz="2000" dirty="0">
                    <a:latin typeface="Arial" panose="020B0604020202020204" pitchFamily="34" charset="0"/>
                    <a:ea typeface="Tahoma" panose="020B0604030504040204" pitchFamily="34" charset="0"/>
                    <a:cs typeface="Arial" panose="020B0604020202020204" pitchFamily="34" charset="0"/>
                  </a:rPr>
                  <a:t> is sufficiently difficult.</a:t>
                </a:r>
                <a:endParaRPr lang="zh-CN" altLang="en-US" sz="2000" dirty="0"/>
              </a:p>
            </p:txBody>
          </p:sp>
        </mc:Choice>
        <mc:Fallback xmlns="">
          <p:sp>
            <p:nvSpPr>
              <p:cNvPr id="3" name="矩形 2">
                <a:extLst>
                  <a:ext uri="{FF2B5EF4-FFF2-40B4-BE49-F238E27FC236}">
                    <a16:creationId xmlns:a16="http://schemas.microsoft.com/office/drawing/2014/main" id="{34F159EC-3287-4D54-9AE2-1AA27687548F}"/>
                  </a:ext>
                </a:extLst>
              </p:cNvPr>
              <p:cNvSpPr>
                <a:spLocks noRot="1" noChangeAspect="1" noMove="1" noResize="1" noEditPoints="1" noAdjustHandles="1" noChangeArrowheads="1" noChangeShapeType="1" noTextEdit="1"/>
              </p:cNvSpPr>
              <p:nvPr/>
            </p:nvSpPr>
            <p:spPr>
              <a:xfrm>
                <a:off x="810704" y="5228094"/>
                <a:ext cx="10570592" cy="504946"/>
              </a:xfrm>
              <a:prstGeom prst="rect">
                <a:avLst/>
              </a:prstGeom>
              <a:blipFill>
                <a:blip r:embed="rId4"/>
                <a:stretch>
                  <a:fillRect l="-634" b="-207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AC00483E-E1B6-4732-A748-C05902F1349D}"/>
                  </a:ext>
                </a:extLst>
              </p:cNvPr>
              <p:cNvSpPr/>
              <p:nvPr/>
            </p:nvSpPr>
            <p:spPr>
              <a:xfrm>
                <a:off x="1156694" y="3112754"/>
                <a:ext cx="7892673" cy="13362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dirty="0" smtClean="0">
                              <a:latin typeface="Cambria Math" panose="02040503050406030204" pitchFamily="18" charset="0"/>
                              <a:ea typeface="Tahoma" panose="020B0604030504040204" pitchFamily="34" charset="0"/>
                              <a:cs typeface="Arial" panose="020B0604020202020204" pitchFamily="34" charset="0"/>
                            </a:rPr>
                          </m:ctrlPr>
                        </m:dPr>
                        <m:e>
                          <m:d>
                            <m:d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dPr>
                            <m:e>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𝑆</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0</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 </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𝑆</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1</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𝑆</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𝑁</m:t>
                                  </m:r>
                                </m:sub>
                              </m:sSub>
                            </m:e>
                          </m:d>
                          <m:r>
                            <a:rPr lang="en-US" altLang="zh-CN" sz="2000" i="1" dirty="0">
                              <a:latin typeface="Cambria Math" panose="02040503050406030204" pitchFamily="18" charset="0"/>
                              <a:ea typeface="Tahoma" panose="020B0604030504040204" pitchFamily="34" charset="0"/>
                              <a:cs typeface="Arial" panose="020B0604020202020204" pitchFamily="34" charset="0"/>
                            </a:rPr>
                            <m:t>, </m:t>
                          </m:r>
                          <m:d>
                            <m:d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dPr>
                            <m:e>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𝑇</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0</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𝑇</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1</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a:latin typeface="Cambria Math" panose="02040503050406030204" pitchFamily="18" charset="0"/>
                                      <a:ea typeface="Tahoma" panose="020B0604030504040204" pitchFamily="34" charset="0"/>
                                      <a:cs typeface="Arial" panose="020B0604020202020204" pitchFamily="34" charset="0"/>
                                    </a:rPr>
                                    <m:t>𝑇</m:t>
                                  </m:r>
                                </m:e>
                                <m:sub>
                                  <m:r>
                                    <a:rPr lang="en-US" altLang="zh-CN" sz="2000" i="1" dirty="0">
                                      <a:latin typeface="Cambria Math" panose="02040503050406030204" pitchFamily="18" charset="0"/>
                                      <a:ea typeface="Tahoma" panose="020B0604030504040204" pitchFamily="34" charset="0"/>
                                      <a:cs typeface="Arial" panose="020B0604020202020204" pitchFamily="34" charset="0"/>
                                    </a:rPr>
                                    <m:t>𝑁</m:t>
                                  </m:r>
                                </m:sub>
                              </m:sSub>
                            </m:e>
                          </m:d>
                          <m:r>
                            <a:rPr lang="en-US" altLang="zh-CN" sz="2000" i="1" dirty="0">
                              <a:latin typeface="Cambria Math" panose="02040503050406030204" pitchFamily="18" charset="0"/>
                              <a:ea typeface="Tahoma" panose="020B0604030504040204" pitchFamily="34" charset="0"/>
                              <a:cs typeface="Arial" panose="020B0604020202020204" pitchFamily="34" charset="0"/>
                            </a:rPr>
                            <m:t>,</m:t>
                          </m:r>
                          <m:r>
                            <a:rPr lang="en-US" altLang="zh-CN" sz="2000" i="1" dirty="0">
                              <a:latin typeface="Cambria Math" panose="02040503050406030204" pitchFamily="18" charset="0"/>
                              <a:ea typeface="Tahoma" panose="020B0604030504040204" pitchFamily="34" charset="0"/>
                              <a:cs typeface="Arial" panose="020B0604020202020204" pitchFamily="34" charset="0"/>
                            </a:rPr>
                            <m:t>𝑤</m:t>
                          </m:r>
                        </m:e>
                        <m:e>
                          <m:m>
                            <m:mPr>
                              <m:mcs>
                                <m:mc>
                                  <m:mcPr>
                                    <m:count m:val="1"/>
                                    <m:mcJc m:val="center"/>
                                  </m:mcPr>
                                </m:mc>
                              </m:mcs>
                              <m:ctrlPr>
                                <a:rPr lang="en-US" altLang="zh-CN" sz="2000" i="1" dirty="0" smtClean="0">
                                  <a:latin typeface="Cambria Math" panose="02040503050406030204" pitchFamily="18" charset="0"/>
                                  <a:ea typeface="Tahoma" panose="020B0604030504040204" pitchFamily="34" charset="0"/>
                                  <a:cs typeface="Arial" panose="020B0604020202020204" pitchFamily="34" charset="0"/>
                                </a:rPr>
                              </m:ctrlPr>
                            </m:mPr>
                            <m:mr>
                              <m:e>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err="1">
                                        <a:latin typeface="Cambria Math" panose="02040503050406030204" pitchFamily="18" charset="0"/>
                                        <a:ea typeface="Tahoma" panose="020B0604030504040204" pitchFamily="34" charset="0"/>
                                        <a:cs typeface="Arial" panose="020B0604020202020204" pitchFamily="34" charset="0"/>
                                      </a:rPr>
                                      <m:t>𝑆</m:t>
                                    </m:r>
                                  </m:e>
                                  <m:sub>
                                    <m:r>
                                      <a:rPr lang="en-US" altLang="zh-CN" sz="2000" i="1" dirty="0" err="1">
                                        <a:latin typeface="Cambria Math" panose="02040503050406030204" pitchFamily="18" charset="0"/>
                                        <a:ea typeface="Tahoma" panose="020B0604030504040204" pitchFamily="34" charset="0"/>
                                        <a:cs typeface="Arial" panose="020B0604020202020204" pitchFamily="34" charset="0"/>
                                      </a:rPr>
                                      <m:t>𝑖</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r>
                                  <a:rPr lang="zh-CN" altLang="en-US" sz="2000" i="1" dirty="0">
                                    <a:latin typeface="Cambria Math" panose="02040503050406030204" pitchFamily="18" charset="0"/>
                                    <a:ea typeface="Tahoma" panose="020B0604030504040204" pitchFamily="34" charset="0"/>
                                    <a:cs typeface="Arial" panose="020B0604020202020204" pitchFamily="34" charset="0"/>
                                  </a:rPr>
                                  <m:t>𝒮</m:t>
                                </m:r>
                                <m:r>
                                  <a:rPr lang="en-US" altLang="zh-CN" sz="2000" i="1" dirty="0">
                                    <a:latin typeface="Cambria Math" panose="02040503050406030204" pitchFamily="18" charset="0"/>
                                    <a:ea typeface="Tahoma" panose="020B0604030504040204" pitchFamily="34" charset="0"/>
                                    <a:cs typeface="Arial" panose="020B0604020202020204" pitchFamily="34" charset="0"/>
                                  </a:rPr>
                                  <m:t>, </m:t>
                                </m:r>
                                <m:sSub>
                                  <m:sSubPr>
                                    <m:ctrlPr>
                                      <a:rPr lang="en-US" altLang="zh-CN" sz="2000" i="1" dirty="0" err="1">
                                        <a:latin typeface="Cambria Math" panose="02040503050406030204" pitchFamily="18" charset="0"/>
                                        <a:ea typeface="Tahoma" panose="020B0604030504040204" pitchFamily="34" charset="0"/>
                                        <a:cs typeface="Arial" panose="020B0604020202020204" pitchFamily="34" charset="0"/>
                                      </a:rPr>
                                    </m:ctrlPr>
                                  </m:sSubPr>
                                  <m:e>
                                    <m:r>
                                      <a:rPr lang="en-US" altLang="zh-CN" sz="2000" i="1" dirty="0" err="1">
                                        <a:latin typeface="Cambria Math" panose="02040503050406030204" pitchFamily="18" charset="0"/>
                                        <a:ea typeface="Tahoma" panose="020B0604030504040204" pitchFamily="34" charset="0"/>
                                        <a:cs typeface="Arial" panose="020B0604020202020204" pitchFamily="34" charset="0"/>
                                      </a:rPr>
                                      <m:t>𝑇</m:t>
                                    </m:r>
                                  </m:e>
                                  <m:sub>
                                    <m:r>
                                      <a:rPr lang="en-US" altLang="zh-CN" sz="2000" i="1" dirty="0" err="1">
                                        <a:latin typeface="Cambria Math" panose="02040503050406030204" pitchFamily="18" charset="0"/>
                                        <a:ea typeface="Tahoma" panose="020B0604030504040204" pitchFamily="34" charset="0"/>
                                        <a:cs typeface="Arial" panose="020B0604020202020204" pitchFamily="34" charset="0"/>
                                      </a:rPr>
                                      <m:t>𝑖</m:t>
                                    </m:r>
                                  </m:sub>
                                </m:sSub>
                                <m:r>
                                  <a:rPr lang="en-US" altLang="zh-CN" sz="2000" i="1" dirty="0">
                                    <a:latin typeface="Cambria Math" panose="02040503050406030204" pitchFamily="18" charset="0"/>
                                    <a:ea typeface="Tahoma" panose="020B0604030504040204" pitchFamily="34" charset="0"/>
                                    <a:cs typeface="Arial" panose="020B0604020202020204" pitchFamily="34" charset="0"/>
                                  </a:rPr>
                                  <m:t>∈</m:t>
                                </m:r>
                                <m:r>
                                  <a:rPr lang="zh-CN" altLang="en-US" sz="2000" i="1" dirty="0">
                                    <a:latin typeface="Cambria Math" panose="02040503050406030204" pitchFamily="18" charset="0"/>
                                    <a:ea typeface="Tahoma" panose="020B0604030504040204" pitchFamily="34" charset="0"/>
                                    <a:cs typeface="Arial" panose="020B0604020202020204" pitchFamily="34" charset="0"/>
                                  </a:rPr>
                                  <m:t>𝒯</m:t>
                                </m:r>
                                <m:r>
                                  <a:rPr lang="en-US" altLang="zh-CN" sz="2000" i="1" dirty="0">
                                    <a:latin typeface="Cambria Math" panose="02040503050406030204" pitchFamily="18" charset="0"/>
                                    <a:ea typeface="Tahoma" panose="020B0604030504040204" pitchFamily="34" charset="0"/>
                                    <a:cs typeface="Arial" panose="020B0604020202020204" pitchFamily="34" charset="0"/>
                                  </a:rPr>
                                  <m:t>  </m:t>
                                </m:r>
                                <m:r>
                                  <a:rPr lang="en-US" altLang="zh-CN" sz="2000" i="1" dirty="0">
                                    <a:latin typeface="Cambria Math" panose="02040503050406030204" pitchFamily="18" charset="0"/>
                                    <a:ea typeface="Tahoma" panose="020B0604030504040204" pitchFamily="34" charset="0"/>
                                    <a:cs typeface="Arial" panose="020B0604020202020204" pitchFamily="34" charset="0"/>
                                  </a:rPr>
                                  <m:t>𝑎𝑛𝑑</m:t>
                                </m:r>
                              </m:e>
                            </m:mr>
                            <m:mr>
                              <m:e>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𝑤</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d>
                                  <m:dPr>
                                    <m:ctrlPr>
                                      <a:rPr lang="en-US" altLang="zh-CN" sz="2000" b="0" i="1" dirty="0" smtClean="0">
                                        <a:latin typeface="Cambria Math" panose="02040503050406030204" pitchFamily="18" charset="0"/>
                                        <a:ea typeface="Tahoma" panose="020B0604030504040204" pitchFamily="34" charset="0"/>
                                        <a:cs typeface="Arial" panose="020B0604020202020204" pitchFamily="34" charset="0"/>
                                      </a:rPr>
                                    </m:ctrlPr>
                                  </m:dPr>
                                  <m:e>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𝑔</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𝜋</m:t>
                                    </m:r>
                                  </m:e>
                                </m:d>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𝑔</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sSubPr>
                                  <m:e>
                                    <m:r>
                                      <a:rPr lang="zh-CN" altLang="en-US" sz="2000" i="1" dirty="0">
                                        <a:latin typeface="Cambria Math" panose="02040503050406030204" pitchFamily="18" charset="0"/>
                                        <a:ea typeface="Tahoma" panose="020B0604030504040204" pitchFamily="34" charset="0"/>
                                        <a:cs typeface="Arial" panose="020B0604020202020204" pitchFamily="34" charset="0"/>
                                      </a:rPr>
                                      <m:t>𝒢</m:t>
                                    </m:r>
                                  </m:e>
                                  <m: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1</m:t>
                                    </m:r>
                                  </m:sub>
                                </m:s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b="0" i="1" dirty="0" smtClean="0">
                                        <a:latin typeface="Cambria Math" panose="02040503050406030204" pitchFamily="18" charset="0"/>
                                        <a:ea typeface="Tahoma" panose="020B0604030504040204" pitchFamily="34" charset="0"/>
                                        <a:cs typeface="Arial" panose="020B0604020202020204" pitchFamily="34" charset="0"/>
                                      </a:rPr>
                                    </m:ctrlPr>
                                  </m:sSubPr>
                                  <m:e>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𝑆</m:t>
                                    </m:r>
                                  </m:e>
                                  <m: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𝜋</m:t>
                                    </m:r>
                                  </m:sub>
                                </m:s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𝑔</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b="0" i="1" dirty="0" smtClean="0">
                                        <a:latin typeface="Cambria Math" panose="02040503050406030204" pitchFamily="18" charset="0"/>
                                        <a:ea typeface="Tahoma" panose="020B0604030504040204" pitchFamily="34" charset="0"/>
                                        <a:cs typeface="Arial" panose="020B0604020202020204" pitchFamily="34" charset="0"/>
                                      </a:rPr>
                                    </m:ctrlPr>
                                  </m:sSubPr>
                                  <m:e>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𝑆</m:t>
                                    </m:r>
                                  </m:e>
                                  <m: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0</m:t>
                                    </m:r>
                                  </m:sub>
                                </m:sSub>
                              </m:e>
                            </m:mr>
                            <m:mr>
                              <m:e>
                                <m:eqArr>
                                  <m:eqArrPr>
                                    <m:ctrlPr>
                                      <a:rPr lang="en-US" altLang="zh-CN" sz="2000" i="1" dirty="0" smtClean="0">
                                        <a:latin typeface="Cambria Math" panose="02040503050406030204" pitchFamily="18" charset="0"/>
                                        <a:ea typeface="Tahoma" panose="020B0604030504040204" pitchFamily="34" charset="0"/>
                                        <a:cs typeface="Arial" panose="020B0604020202020204" pitchFamily="34" charset="0"/>
                                      </a:rPr>
                                    </m:ctrlPr>
                                  </m:eqArrPr>
                                  <m:e>
                                    <m:sSub>
                                      <m:sSubPr>
                                        <m:ctrlPr>
                                          <a:rPr lang="en-US" altLang="zh-CN" sz="2000" b="0" i="1" dirty="0" smtClean="0">
                                            <a:latin typeface="Cambria Math" panose="02040503050406030204" pitchFamily="18" charset="0"/>
                                            <a:ea typeface="Tahoma" panose="020B0604030504040204" pitchFamily="34" charset="0"/>
                                            <a:cs typeface="Arial" panose="020B0604020202020204" pitchFamily="34" charset="0"/>
                                          </a:rPr>
                                        </m:ctrlPr>
                                      </m:sSubPr>
                                      <m:e>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𝑇</m:t>
                                        </m:r>
                                      </m:e>
                                      <m: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𝜋</m:t>
                                        </m:r>
                                      </m:sub>
                                    </m:s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𝑔</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b="0" i="1" dirty="0" smtClean="0">
                                            <a:latin typeface="Cambria Math" panose="02040503050406030204" pitchFamily="18" charset="0"/>
                                            <a:ea typeface="Tahoma" panose="020B0604030504040204" pitchFamily="34" charset="0"/>
                                            <a:cs typeface="Arial" panose="020B0604020202020204" pitchFamily="34" charset="0"/>
                                          </a:rPr>
                                        </m:ctrlPr>
                                      </m:sSubPr>
                                      <m:e>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𝑇</m:t>
                                        </m:r>
                                      </m:e>
                                      <m: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0</m:t>
                                        </m:r>
                                      </m:sub>
                                    </m:s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 </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𝑜𝑟</m:t>
                                    </m:r>
                                  </m:e>
                                  <m:e>
                                    <m:r>
                                      <a:rPr lang="en-US" altLang="zh-CN" sz="2000" i="1" dirty="0">
                                        <a:latin typeface="Cambria Math" panose="02040503050406030204" pitchFamily="18" charset="0"/>
                                        <a:ea typeface="Tahoma" panose="020B0604030504040204" pitchFamily="34" charset="0"/>
                                        <a:cs typeface="Arial" panose="020B0604020202020204" pitchFamily="34" charset="0"/>
                                      </a:rPr>
                                      <m:t>𝑤</m:t>
                                    </m:r>
                                    <m:r>
                                      <a:rPr lang="en-US" altLang="zh-CN" sz="2000" i="1" dirty="0">
                                        <a:latin typeface="Cambria Math" panose="02040503050406030204" pitchFamily="18" charset="0"/>
                                        <a:ea typeface="Tahoma" panose="020B0604030504040204" pitchFamily="34" charset="0"/>
                                        <a:cs typeface="Arial" panose="020B0604020202020204" pitchFamily="34" charset="0"/>
                                      </a:rPr>
                                      <m:t>=</m:t>
                                    </m:r>
                                    <m:d>
                                      <m:dPr>
                                        <m:ctrlPr>
                                          <a:rPr lang="en-US" altLang="zh-CN" sz="2000" i="1" dirty="0">
                                            <a:latin typeface="Cambria Math" panose="02040503050406030204" pitchFamily="18" charset="0"/>
                                            <a:ea typeface="Tahoma" panose="020B0604030504040204" pitchFamily="34" charset="0"/>
                                            <a:cs typeface="Arial" panose="020B0604020202020204" pitchFamily="34" charset="0"/>
                                          </a:rPr>
                                        </m:ctrlPr>
                                      </m:dPr>
                                      <m:e>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𝑥</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𝑥</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e>
                                    </m:d>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𝑥</m:t>
                                    </m:r>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sSup>
                                      <m:sSupPr>
                                        <m:ctrlPr>
                                          <a:rPr lang="en-US" altLang="zh-CN" sz="2000" b="0" i="1" dirty="0" smtClean="0">
                                            <a:latin typeface="Cambria Math" panose="02040503050406030204" pitchFamily="18" charset="0"/>
                                            <a:ea typeface="Tahoma" panose="020B0604030504040204" pitchFamily="34" charset="0"/>
                                            <a:cs typeface="Arial" panose="020B0604020202020204" pitchFamily="34" charset="0"/>
                                          </a:rPr>
                                        </m:ctrlPr>
                                      </m:sSupPr>
                                      <m:e>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𝑥</m:t>
                                        </m:r>
                                      </m:e>
                                      <m:sup>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sup>
                                    </m:sSup>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b="0" i="1" dirty="0" smtClean="0">
                                            <a:latin typeface="Cambria Math" panose="02040503050406030204" pitchFamily="18" charset="0"/>
                                            <a:ea typeface="Tahoma" panose="020B0604030504040204" pitchFamily="34" charset="0"/>
                                            <a:cs typeface="Arial" panose="020B0604020202020204" pitchFamily="34" charset="0"/>
                                          </a:rPr>
                                        </m:ctrlPr>
                                      </m:sSubPr>
                                      <m:e>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𝐻</m:t>
                                        </m:r>
                                      </m:e>
                                      <m: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2</m:t>
                                        </m:r>
                                      </m:sub>
                                    </m:sSub>
                                    <m:d>
                                      <m:dPr>
                                        <m:ctrlPr>
                                          <a:rPr lang="en-US" altLang="zh-CN" sz="2000" b="0" i="1" dirty="0" smtClean="0">
                                            <a:latin typeface="Cambria Math" panose="02040503050406030204" pitchFamily="18" charset="0"/>
                                            <a:ea typeface="Tahoma" panose="020B0604030504040204" pitchFamily="34" charset="0"/>
                                            <a:cs typeface="Arial" panose="020B0604020202020204" pitchFamily="34" charset="0"/>
                                          </a:rPr>
                                        </m:ctrlPr>
                                      </m:dPr>
                                      <m:e>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𝑥</m:t>
                                        </m:r>
                                      </m:e>
                                    </m:d>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sSub>
                                      <m:sSubPr>
                                        <m:ctrlPr>
                                          <a:rPr lang="en-US" altLang="zh-CN" sz="2000" b="0" i="1" dirty="0" smtClean="0">
                                            <a:latin typeface="Cambria Math" panose="02040503050406030204" pitchFamily="18" charset="0"/>
                                            <a:ea typeface="Tahoma" panose="020B0604030504040204" pitchFamily="34" charset="0"/>
                                            <a:cs typeface="Arial" panose="020B0604020202020204" pitchFamily="34" charset="0"/>
                                          </a:rPr>
                                        </m:ctrlPr>
                                      </m:sSubPr>
                                      <m:e>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𝐻</m:t>
                                        </m:r>
                                      </m:e>
                                      <m: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2</m:t>
                                        </m:r>
                                      </m:sub>
                                    </m:sSub>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sSup>
                                      <m:sSupPr>
                                        <m:ctrlPr>
                                          <a:rPr lang="en-US" altLang="zh-CN" sz="2000" b="0" i="1" dirty="0" smtClean="0">
                                            <a:latin typeface="Cambria Math" panose="02040503050406030204" pitchFamily="18" charset="0"/>
                                            <a:ea typeface="Tahoma" panose="020B0604030504040204" pitchFamily="34" charset="0"/>
                                            <a:cs typeface="Arial" panose="020B0604020202020204" pitchFamily="34" charset="0"/>
                                          </a:rPr>
                                        </m:ctrlPr>
                                      </m:sSupPr>
                                      <m:e>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𝑥</m:t>
                                        </m:r>
                                      </m:e>
                                      <m:sup>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sup>
                                    </m:sSup>
                                    <m:r>
                                      <a:rPr lang="en-US" altLang="zh-CN" sz="2000" b="0" i="1" dirty="0" smtClean="0">
                                        <a:latin typeface="Cambria Math" panose="02040503050406030204" pitchFamily="18" charset="0"/>
                                        <a:ea typeface="Tahoma" panose="020B0604030504040204" pitchFamily="34" charset="0"/>
                                        <a:cs typeface="Arial" panose="020B0604020202020204" pitchFamily="34" charset="0"/>
                                      </a:rPr>
                                      <m:t>)</m:t>
                                    </m:r>
                                  </m:e>
                                </m:eqArr>
                              </m:e>
                            </m:mr>
                          </m:m>
                        </m:e>
                      </m:d>
                    </m:oMath>
                  </m:oMathPara>
                </a14:m>
                <a:endParaRPr lang="zh-CN" altLang="en-US" sz="2000" dirty="0"/>
              </a:p>
            </p:txBody>
          </p:sp>
        </mc:Choice>
        <mc:Fallback xmlns="">
          <p:sp>
            <p:nvSpPr>
              <p:cNvPr id="5" name="矩形 4">
                <a:extLst>
                  <a:ext uri="{FF2B5EF4-FFF2-40B4-BE49-F238E27FC236}">
                    <a16:creationId xmlns:a16="http://schemas.microsoft.com/office/drawing/2014/main" id="{AC00483E-E1B6-4732-A748-C05902F1349D}"/>
                  </a:ext>
                </a:extLst>
              </p:cNvPr>
              <p:cNvSpPr>
                <a:spLocks noRot="1" noChangeAspect="1" noMove="1" noResize="1" noEditPoints="1" noAdjustHandles="1" noChangeArrowheads="1" noChangeShapeType="1" noTextEdit="1"/>
              </p:cNvSpPr>
              <p:nvPr/>
            </p:nvSpPr>
            <p:spPr>
              <a:xfrm>
                <a:off x="1156694" y="3112754"/>
                <a:ext cx="7892673" cy="1336200"/>
              </a:xfrm>
              <a:prstGeom prst="rect">
                <a:avLst/>
              </a:prstGeom>
              <a:blipFill>
                <a:blip r:embed="rId5"/>
                <a:stretch>
                  <a:fillRect/>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98FB39E2-9258-4A04-BD6F-ADB44DE605B7}"/>
              </a:ext>
            </a:extLst>
          </p:cNvPr>
          <p:cNvGrpSpPr/>
          <p:nvPr/>
        </p:nvGrpSpPr>
        <p:grpSpPr>
          <a:xfrm>
            <a:off x="9142371" y="3138640"/>
            <a:ext cx="2424275" cy="1420325"/>
            <a:chOff x="8957021" y="3298755"/>
            <a:chExt cx="2424275" cy="1420325"/>
          </a:xfrm>
        </p:grpSpPr>
        <p:sp>
          <p:nvSpPr>
            <p:cNvPr id="6" name="椭圆 5">
              <a:extLst>
                <a:ext uri="{FF2B5EF4-FFF2-40B4-BE49-F238E27FC236}">
                  <a16:creationId xmlns:a16="http://schemas.microsoft.com/office/drawing/2014/main" id="{60D0377B-DA23-4728-8026-459C1A62F2DE}"/>
                </a:ext>
              </a:extLst>
            </p:cNvPr>
            <p:cNvSpPr/>
            <p:nvPr/>
          </p:nvSpPr>
          <p:spPr>
            <a:xfrm>
              <a:off x="8957022" y="3298755"/>
              <a:ext cx="2424274" cy="1420325"/>
            </a:xfrm>
            <a:prstGeom prst="ellipse">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538AC50F-7602-4216-96BE-BDCFCA470F5D}"/>
                    </a:ext>
                  </a:extLst>
                </p:cNvPr>
                <p:cNvSpPr/>
                <p:nvPr/>
              </p:nvSpPr>
              <p:spPr>
                <a:xfrm>
                  <a:off x="8957021" y="3429000"/>
                  <a:ext cx="2089919" cy="1180069"/>
                </a:xfrm>
                <a:prstGeom prst="ellipse">
                  <a:avLst/>
                </a:prstGeom>
                <a:solidFill>
                  <a:srgbClr val="4AB2CE"/>
                </a:solidFill>
                <a:ln>
                  <a:solidFill>
                    <a:srgbClr val="71A4A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b="0" i="1" smtClean="0">
                            <a:solidFill>
                              <a:schemeClr val="tx1"/>
                            </a:solidFill>
                            <a:latin typeface="Cambria Math" panose="02040503050406030204" pitchFamily="18" charset="0"/>
                          </a:rPr>
                          <m:t>𝑅</m:t>
                        </m:r>
                      </m:oMath>
                    </m:oMathPara>
                  </a14:m>
                  <a:endParaRPr lang="zh-CN" altLang="en-US" dirty="0">
                    <a:solidFill>
                      <a:schemeClr val="tx1"/>
                    </a:solidFill>
                  </a:endParaRPr>
                </a:p>
              </p:txBody>
            </p:sp>
          </mc:Choice>
          <mc:Fallback xmlns="">
            <p:sp>
              <p:nvSpPr>
                <p:cNvPr id="8" name="椭圆 7">
                  <a:extLst>
                    <a:ext uri="{FF2B5EF4-FFF2-40B4-BE49-F238E27FC236}">
                      <a16:creationId xmlns:a16="http://schemas.microsoft.com/office/drawing/2014/main" id="{538AC50F-7602-4216-96BE-BDCFCA470F5D}"/>
                    </a:ext>
                  </a:extLst>
                </p:cNvPr>
                <p:cNvSpPr>
                  <a:spLocks noRot="1" noChangeAspect="1" noMove="1" noResize="1" noEditPoints="1" noAdjustHandles="1" noChangeArrowheads="1" noChangeShapeType="1" noTextEdit="1"/>
                </p:cNvSpPr>
                <p:nvPr/>
              </p:nvSpPr>
              <p:spPr>
                <a:xfrm>
                  <a:off x="8957021" y="3429000"/>
                  <a:ext cx="2089919" cy="1180069"/>
                </a:xfrm>
                <a:prstGeom prst="ellipse">
                  <a:avLst/>
                </a:prstGeom>
                <a:blipFill>
                  <a:blip r:embed="rId6"/>
                  <a:stretch>
                    <a:fillRect/>
                  </a:stretch>
                </a:blipFill>
                <a:ln>
                  <a:solidFill>
                    <a:srgbClr val="71A4A3"/>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6DAF82A3-4D88-4F8B-A392-AF631B9E0ADF}"/>
                    </a:ext>
                  </a:extLst>
                </p:cNvPr>
                <p:cNvSpPr/>
                <p:nvPr/>
              </p:nvSpPr>
              <p:spPr>
                <a:xfrm>
                  <a:off x="10927326" y="3824251"/>
                  <a:ext cx="453970" cy="369332"/>
                </a:xfrm>
                <a:prstGeom prst="rect">
                  <a:avLst/>
                </a:prstGeom>
              </p:spPr>
              <p:txBody>
                <a:bodyPr wrap="none">
                  <a:spAutoFit/>
                </a:bodyPr>
                <a:lstStyle/>
                <a:p>
                  <a:pPr algn="ctr"/>
                  <a14:m>
                    <m:oMathPara xmlns:m="http://schemas.openxmlformats.org/officeDocument/2006/math">
                      <m:oMathParaPr>
                        <m:jc m:val="right"/>
                      </m:oMathParaPr>
                      <m:oMath xmlns:m="http://schemas.openxmlformats.org/officeDocument/2006/math">
                        <m:r>
                          <a:rPr lang="en-US" altLang="zh-CN" i="1">
                            <a:latin typeface="Cambria Math" panose="02040503050406030204" pitchFamily="18" charset="0"/>
                          </a:rPr>
                          <m:t>𝑅</m:t>
                        </m:r>
                        <m:r>
                          <a:rPr lang="en-US" altLang="zh-CN" i="1">
                            <a:latin typeface="Cambria Math" panose="02040503050406030204" pitchFamily="18" charset="0"/>
                          </a:rPr>
                          <m:t>′</m:t>
                        </m:r>
                      </m:oMath>
                    </m:oMathPara>
                  </a14:m>
                  <a:endParaRPr lang="zh-CN" altLang="en-US" dirty="0"/>
                </a:p>
              </p:txBody>
            </p:sp>
          </mc:Choice>
          <mc:Fallback xmlns="">
            <p:sp>
              <p:nvSpPr>
                <p:cNvPr id="7" name="矩形 6">
                  <a:extLst>
                    <a:ext uri="{FF2B5EF4-FFF2-40B4-BE49-F238E27FC236}">
                      <a16:creationId xmlns:a16="http://schemas.microsoft.com/office/drawing/2014/main" id="{6DAF82A3-4D88-4F8B-A392-AF631B9E0ADF}"/>
                    </a:ext>
                  </a:extLst>
                </p:cNvPr>
                <p:cNvSpPr>
                  <a:spLocks noRot="1" noChangeAspect="1" noMove="1" noResize="1" noEditPoints="1" noAdjustHandles="1" noChangeArrowheads="1" noChangeShapeType="1" noTextEdit="1"/>
                </p:cNvSpPr>
                <p:nvPr/>
              </p:nvSpPr>
              <p:spPr>
                <a:xfrm>
                  <a:off x="10927326" y="3824251"/>
                  <a:ext cx="453970" cy="369332"/>
                </a:xfrm>
                <a:prstGeom prst="rect">
                  <a:avLst/>
                </a:prstGeom>
                <a:blipFill>
                  <a:blip r:embed="rId7"/>
                  <a:stretch>
                    <a:fillRect r="-135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82549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1685327" y="173344"/>
            <a:ext cx="8821340"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Construction — </a:t>
            </a:r>
            <a:r>
              <a:rPr lang="en-US" altLang="zh-CN" sz="3600" dirty="0">
                <a:latin typeface="Arial" panose="020B0604020202020204" pitchFamily="34" charset="0"/>
                <a:cs typeface="Arial" panose="020B0604020202020204" pitchFamily="34" charset="0"/>
              </a:rPr>
              <a:t>OR sigma protocol</a:t>
            </a:r>
          </a:p>
        </p:txBody>
      </p:sp>
      <p:pic>
        <p:nvPicPr>
          <p:cNvPr id="15" name="图片 14">
            <a:extLst>
              <a:ext uri="{FF2B5EF4-FFF2-40B4-BE49-F238E27FC236}">
                <a16:creationId xmlns:a16="http://schemas.microsoft.com/office/drawing/2014/main" id="{4B79DE29-E433-4D29-A10C-8F9A72C9A82E}"/>
              </a:ext>
            </a:extLst>
          </p:cNvPr>
          <p:cNvPicPr>
            <a:picLocks noChangeAspect="1"/>
          </p:cNvPicPr>
          <p:nvPr/>
        </p:nvPicPr>
        <p:blipFill>
          <a:blip r:embed="rId3"/>
          <a:stretch>
            <a:fillRect/>
          </a:stretch>
        </p:blipFill>
        <p:spPr>
          <a:xfrm>
            <a:off x="4486275" y="1395549"/>
            <a:ext cx="7324725" cy="4471850"/>
          </a:xfrm>
          <a:prstGeom prst="rect">
            <a:avLst/>
          </a:prstGeom>
          <a:ln>
            <a:noFill/>
          </a:ln>
          <a:effectLst>
            <a:outerShdw blurRad="292100" dist="139700" dir="2700000" algn="tl" rotWithShape="0">
              <a:srgbClr val="333333">
                <a:alpha val="65000"/>
              </a:srgbClr>
            </a:outerShdw>
          </a:effectLst>
        </p:spPr>
      </p:pic>
      <p:grpSp>
        <p:nvGrpSpPr>
          <p:cNvPr id="20" name="组合 19">
            <a:extLst>
              <a:ext uri="{FF2B5EF4-FFF2-40B4-BE49-F238E27FC236}">
                <a16:creationId xmlns:a16="http://schemas.microsoft.com/office/drawing/2014/main" id="{3E3C331A-F92B-4AC3-BB06-1C28C8E50680}"/>
              </a:ext>
            </a:extLst>
          </p:cNvPr>
          <p:cNvGrpSpPr/>
          <p:nvPr/>
        </p:nvGrpSpPr>
        <p:grpSpPr>
          <a:xfrm>
            <a:off x="234811" y="2923843"/>
            <a:ext cx="4463609" cy="2626360"/>
            <a:chOff x="381000" y="2161986"/>
            <a:chExt cx="3705225" cy="2626360"/>
          </a:xfrm>
        </p:grpSpPr>
        <p:sp>
          <p:nvSpPr>
            <p:cNvPr id="16" name="矩形 15">
              <a:extLst>
                <a:ext uri="{FF2B5EF4-FFF2-40B4-BE49-F238E27FC236}">
                  <a16:creationId xmlns:a16="http://schemas.microsoft.com/office/drawing/2014/main" id="{6EEF3FBF-8030-4CBA-88BA-8CC7772EE8E5}"/>
                </a:ext>
              </a:extLst>
            </p:cNvPr>
            <p:cNvSpPr/>
            <p:nvPr/>
          </p:nvSpPr>
          <p:spPr>
            <a:xfrm>
              <a:off x="381000" y="2161986"/>
              <a:ext cx="3705225" cy="496996"/>
            </a:xfrm>
            <a:prstGeom prst="rect">
              <a:avLst/>
            </a:prstGeom>
          </p:spPr>
          <p:txBody>
            <a:bodyPr wrap="square">
              <a:spAutoFit/>
            </a:bodyPr>
            <a:lstStyle/>
            <a:p>
              <a:pPr marL="285750" indent="-285750" algn="just">
                <a:lnSpc>
                  <a:spcPct val="150000"/>
                </a:lnSpc>
                <a:buFont typeface="Wingdings" panose="05000000000000000000" pitchFamily="2" charset="2"/>
                <a:buChar char="l"/>
              </a:pPr>
              <a:r>
                <a:rPr lang="en-US" altLang="zh-CN" sz="2000" b="1" dirty="0">
                  <a:latin typeface="Arial" panose="020B0604020202020204" pitchFamily="34" charset="0"/>
                  <a:cs typeface="Arial" panose="020B0604020202020204" pitchFamily="34" charset="0"/>
                </a:rPr>
                <a:t>Commitment</a:t>
              </a: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AA45ADD1-AEB1-4585-AB06-CBB1EE5BB9C9}"/>
                    </a:ext>
                  </a:extLst>
                </p:cNvPr>
                <p:cNvSpPr/>
                <p:nvPr/>
              </p:nvSpPr>
              <p:spPr>
                <a:xfrm>
                  <a:off x="642937" y="2618521"/>
                  <a:ext cx="3328988" cy="2169825"/>
                </a:xfrm>
                <a:prstGeom prst="rect">
                  <a:avLst/>
                </a:prstGeom>
              </p:spPr>
              <p:txBody>
                <a:bodyPr wrap="square">
                  <a:spAutoFit/>
                </a:bodyPr>
                <a:lstStyle/>
                <a:p>
                  <a:pPr marL="342900" indent="-342900" algn="just">
                    <a:lnSpc>
                      <a:spcPct val="150000"/>
                    </a:lnSpc>
                    <a:buAutoNum type="arabicPeriod"/>
                  </a:pPr>
                  <a:r>
                    <a:rPr lang="en-US" altLang="zh-CN" dirty="0">
                      <a:latin typeface="Arial" panose="020B0604020202020204" pitchFamily="34" charset="0"/>
                      <a:cs typeface="Arial" panose="020B0604020202020204" pitchFamily="34" charset="0"/>
                    </a:rPr>
                    <a:t>Randomize </a:t>
                  </a:r>
                  <a:r>
                    <a:rPr lang="en-US" altLang="zh-CN" dirty="0" err="1">
                      <a:latin typeface="Arial" panose="020B0604020202020204" pitchFamily="34" charset="0"/>
                      <a:cs typeface="Arial" panose="020B0604020202020204" pitchFamily="34" charset="0"/>
                    </a:rPr>
                    <a:t>rpk</a:t>
                  </a:r>
                  <a:r>
                    <a:rPr lang="en-US" altLang="zh-CN" dirty="0">
                      <a:latin typeface="Arial" panose="020B0604020202020204" pitchFamily="34" charset="0"/>
                      <a:cs typeface="Arial" panose="020B0604020202020204" pitchFamily="34" charset="0"/>
                    </a:rPr>
                    <a:t> and </a:t>
                  </a:r>
                  <a:r>
                    <a:rPr lang="en-US" altLang="zh-CN" dirty="0" err="1">
                      <a:latin typeface="Arial" panose="020B0604020202020204" pitchFamily="34" charset="0"/>
                      <a:cs typeface="Arial" panose="020B0604020202020204" pitchFamily="34" charset="0"/>
                    </a:rPr>
                    <a:t>TagSet</a:t>
                  </a:r>
                  <a:endParaRPr lang="en-US" altLang="zh-CN" dirty="0">
                    <a:latin typeface="Arial" panose="020B0604020202020204" pitchFamily="34" charset="0"/>
                    <a:cs typeface="Arial" panose="020B0604020202020204" pitchFamily="34" charset="0"/>
                  </a:endParaRPr>
                </a:p>
                <a:p>
                  <a:pPr marL="342900" indent="-342900" algn="just">
                    <a:lnSpc>
                      <a:spcPct val="150000"/>
                    </a:lnSpc>
                    <a:buAutoNum type="arabicPeriod"/>
                  </a:pPr>
                  <a:r>
                    <a:rPr lang="en-US" altLang="zh-CN" dirty="0">
                      <a:latin typeface="Arial" panose="020B0604020202020204" pitchFamily="34" charset="0"/>
                      <a:cs typeface="Arial" panose="020B0604020202020204" pitchFamily="34" charset="0"/>
                    </a:rPr>
                    <a:t>Create commitments </a:t>
                  </a:r>
                  <a14:m>
                    <m:oMath xmlns:m="http://schemas.openxmlformats.org/officeDocument/2006/math">
                      <m:sSub>
                        <m:sSubPr>
                          <m:ctrlPr>
                            <a:rPr lang="en-US" altLang="zh-CN" i="1" dirty="0" smtClean="0">
                              <a:latin typeface="Cambria Math" panose="02040503050406030204" pitchFamily="18" charset="0"/>
                              <a:cs typeface="Arial" panose="020B0604020202020204" pitchFamily="34" charset="0"/>
                            </a:rPr>
                          </m:ctrlPr>
                        </m:sSubPr>
                        <m:e>
                          <m:r>
                            <a:rPr lang="en-US" altLang="zh-CN" i="1" dirty="0" smtClean="0">
                              <a:latin typeface="Cambria Math" panose="02040503050406030204" pitchFamily="18" charset="0"/>
                              <a:cs typeface="Arial" panose="020B0604020202020204" pitchFamily="34" charset="0"/>
                            </a:rPr>
                            <m:t>𝐶</m:t>
                          </m:r>
                        </m:e>
                        <m:sub>
                          <m:r>
                            <a:rPr lang="en-US" altLang="zh-CN" i="1" dirty="0" smtClean="0">
                              <a:latin typeface="Cambria Math" panose="02040503050406030204" pitchFamily="18" charset="0"/>
                              <a:cs typeface="Arial" panose="020B0604020202020204" pitchFamily="34" charset="0"/>
                            </a:rPr>
                            <m:t>𝑖</m:t>
                          </m:r>
                        </m:sub>
                      </m:sSub>
                      <m:r>
                        <a:rPr lang="en-US" altLang="zh-CN" b="0" i="1" dirty="0" smtClean="0">
                          <a:latin typeface="Cambria Math" panose="02040503050406030204" pitchFamily="18" charset="0"/>
                          <a:cs typeface="Arial" panose="020B0604020202020204" pitchFamily="34" charset="0"/>
                        </a:rPr>
                        <m:t>,</m:t>
                      </m:r>
                      <m:sSub>
                        <m:sSubPr>
                          <m:ctrlPr>
                            <a:rPr lang="en-US" altLang="zh-CN" b="0" i="1" dirty="0" smtClean="0">
                              <a:latin typeface="Cambria Math" panose="02040503050406030204" pitchFamily="18" charset="0"/>
                              <a:cs typeface="Arial" panose="020B0604020202020204" pitchFamily="34" charset="0"/>
                            </a:rPr>
                          </m:ctrlPr>
                        </m:sSubPr>
                        <m:e>
                          <m:r>
                            <a:rPr lang="en-US" altLang="zh-CN" b="0" i="1" dirty="0" smtClean="0">
                              <a:latin typeface="Cambria Math" panose="02040503050406030204" pitchFamily="18" charset="0"/>
                              <a:cs typeface="Arial" panose="020B0604020202020204" pitchFamily="34" charset="0"/>
                            </a:rPr>
                            <m:t>𝐶</m:t>
                          </m:r>
                        </m:e>
                        <m:sub>
                          <m:r>
                            <a:rPr lang="en-US" altLang="zh-CN" b="0" i="1" dirty="0" smtClean="0">
                              <a:latin typeface="Cambria Math" panose="02040503050406030204" pitchFamily="18" charset="0"/>
                              <a:cs typeface="Arial" panose="020B0604020202020204" pitchFamily="34" charset="0"/>
                            </a:rPr>
                            <m:t>𝑖</m:t>
                          </m:r>
                        </m:sub>
                      </m:sSub>
                      <m:r>
                        <a:rPr lang="en-US" altLang="zh-CN" b="0" i="1" dirty="0" smtClean="0">
                          <a:latin typeface="Cambria Math" panose="02040503050406030204" pitchFamily="18" charset="0"/>
                          <a:cs typeface="Arial" panose="020B0604020202020204" pitchFamily="34" charset="0"/>
                        </a:rPr>
                        <m:t>′</m:t>
                      </m:r>
                    </m:oMath>
                  </a14:m>
                  <a:endParaRPr lang="en-US" altLang="zh-CN" dirty="0">
                    <a:latin typeface="Arial" panose="020B0604020202020204" pitchFamily="34" charset="0"/>
                    <a:cs typeface="Arial" panose="020B0604020202020204" pitchFamily="34" charset="0"/>
                  </a:endParaRPr>
                </a:p>
                <a:p>
                  <a:pPr marL="342900" indent="-342900" algn="just">
                    <a:lnSpc>
                      <a:spcPct val="150000"/>
                    </a:lnSpc>
                    <a:buAutoNum type="arabicPeriod"/>
                  </a:pPr>
                  <a:r>
                    <a:rPr lang="en-US" altLang="zh-CN" dirty="0">
                      <a:latin typeface="Arial" panose="020B0604020202020204" pitchFamily="34" charset="0"/>
                      <a:cs typeface="Arial" panose="020B0604020202020204" pitchFamily="34" charset="0"/>
                    </a:rPr>
                    <a:t>Create Merkle Tree</a:t>
                  </a:r>
                </a:p>
                <a:p>
                  <a:pPr marL="342900" indent="-342900" algn="just">
                    <a:lnSpc>
                      <a:spcPct val="150000"/>
                    </a:lnSpc>
                    <a:buAutoNum type="arabicPeriod"/>
                  </a:pPr>
                  <a:r>
                    <a:rPr lang="en-US" altLang="zh-CN" dirty="0">
                      <a:latin typeface="Arial" panose="020B0604020202020204" pitchFamily="34" charset="0"/>
                      <a:cs typeface="Arial" panose="020B0604020202020204" pitchFamily="34" charset="0"/>
                    </a:rPr>
                    <a:t>Create the final commitment </a:t>
                  </a:r>
                  <a:endParaRPr lang="en-US" altLang="zh-CN" i="1" dirty="0">
                    <a:latin typeface="Cambria Math" panose="02040503050406030204" pitchFamily="18" charset="0"/>
                    <a:cs typeface="Arial" panose="020B0604020202020204" pitchFamily="34" charset="0"/>
                  </a:endParaRPr>
                </a:p>
                <a:p>
                  <a:pPr algn="just">
                    <a:lnSpc>
                      <a:spcPct val="150000"/>
                    </a:lnSpc>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cs typeface="Arial" panose="020B0604020202020204" pitchFamily="34" charset="0"/>
                          </a:rPr>
                          <m:t>𝑐</m:t>
                        </m:r>
                        <m:r>
                          <a:rPr lang="en-US" altLang="zh-CN" b="0" i="1" dirty="0" smtClean="0">
                            <a:latin typeface="Cambria Math" panose="02040503050406030204" pitchFamily="18" charset="0"/>
                            <a:cs typeface="Arial" panose="020B0604020202020204" pitchFamily="34" charset="0"/>
                          </a:rPr>
                          <m:t>𝑜𝑚</m:t>
                        </m:r>
                        <m:r>
                          <a:rPr lang="en-US" altLang="zh-CN" b="0" i="1" dirty="0" smtClean="0">
                            <a:latin typeface="Cambria Math" panose="02040503050406030204" pitchFamily="18" charset="0"/>
                            <a:cs typeface="Arial" panose="020B0604020202020204" pitchFamily="34" charset="0"/>
                          </a:rPr>
                          <m:t>←</m:t>
                        </m:r>
                        <m:sSub>
                          <m:sSubPr>
                            <m:ctrlPr>
                              <a:rPr lang="en-US" altLang="zh-CN" b="0" i="1" dirty="0" smtClean="0">
                                <a:latin typeface="Cambria Math" panose="02040503050406030204" pitchFamily="18" charset="0"/>
                                <a:cs typeface="Arial" panose="020B0604020202020204" pitchFamily="34" charset="0"/>
                              </a:rPr>
                            </m:ctrlPr>
                          </m:sSubPr>
                          <m:e>
                            <m:r>
                              <a:rPr lang="en-US" altLang="zh-CN" b="0" i="1" dirty="0" smtClean="0">
                                <a:latin typeface="Cambria Math" panose="02040503050406030204" pitchFamily="18" charset="0"/>
                                <a:cs typeface="Arial" panose="020B0604020202020204" pitchFamily="34" charset="0"/>
                              </a:rPr>
                              <m:t>𝐻</m:t>
                            </m:r>
                          </m:e>
                          <m:sub>
                            <m:r>
                              <a:rPr lang="en-US" altLang="zh-CN" b="0" i="1" dirty="0" smtClean="0">
                                <a:latin typeface="Cambria Math" panose="02040503050406030204" pitchFamily="18" charset="0"/>
                                <a:cs typeface="Arial" panose="020B0604020202020204" pitchFamily="34" charset="0"/>
                              </a:rPr>
                              <m:t>2</m:t>
                            </m:r>
                          </m:sub>
                        </m:sSub>
                        <m:r>
                          <a:rPr lang="en-US" altLang="zh-CN" b="0" i="1" dirty="0" smtClean="0">
                            <a:latin typeface="Cambria Math" panose="02040503050406030204" pitchFamily="18" charset="0"/>
                            <a:cs typeface="Arial" panose="020B0604020202020204" pitchFamily="34" charset="0"/>
                          </a:rPr>
                          <m:t>(</m:t>
                        </m:r>
                        <m:r>
                          <a:rPr lang="en-US" altLang="zh-CN" b="0" i="1" dirty="0" smtClean="0">
                            <a:latin typeface="Cambria Math" panose="02040503050406030204" pitchFamily="18" charset="0"/>
                            <a:cs typeface="Arial" panose="020B0604020202020204" pitchFamily="34" charset="0"/>
                          </a:rPr>
                          <m:t>𝑟𝑜𝑜</m:t>
                        </m:r>
                        <m:sSub>
                          <m:sSubPr>
                            <m:ctrlPr>
                              <a:rPr lang="en-US" altLang="zh-CN" b="0" i="1" dirty="0" smtClean="0">
                                <a:latin typeface="Cambria Math" panose="02040503050406030204" pitchFamily="18" charset="0"/>
                                <a:cs typeface="Arial" panose="020B0604020202020204" pitchFamily="34" charset="0"/>
                              </a:rPr>
                            </m:ctrlPr>
                          </m:sSubPr>
                          <m:e>
                            <m:r>
                              <a:rPr lang="en-US" altLang="zh-CN" b="0" i="1" dirty="0" smtClean="0">
                                <a:latin typeface="Cambria Math" panose="02040503050406030204" pitchFamily="18" charset="0"/>
                                <a:cs typeface="Arial" panose="020B0604020202020204" pitchFamily="34" charset="0"/>
                              </a:rPr>
                              <m:t>𝑡</m:t>
                            </m:r>
                          </m:e>
                          <m:sub>
                            <m:r>
                              <a:rPr lang="en-US" altLang="zh-CN" b="0" i="1" dirty="0" smtClean="0">
                                <a:latin typeface="Cambria Math" panose="02040503050406030204" pitchFamily="18" charset="0"/>
                                <a:cs typeface="Arial" panose="020B0604020202020204" pitchFamily="34" charset="0"/>
                              </a:rPr>
                              <m:t>𝑆</m:t>
                            </m:r>
                          </m:sub>
                        </m:sSub>
                        <m:r>
                          <a:rPr lang="en-US" altLang="zh-CN" b="0" i="1" dirty="0" smtClean="0">
                            <a:latin typeface="Cambria Math" panose="02040503050406030204" pitchFamily="18" charset="0"/>
                            <a:cs typeface="Arial" panose="020B0604020202020204" pitchFamily="34" charset="0"/>
                          </a:rPr>
                          <m:t>,</m:t>
                        </m:r>
                        <m:r>
                          <a:rPr lang="en-US" altLang="zh-CN" b="0" i="1" dirty="0" smtClean="0">
                            <a:latin typeface="Cambria Math" panose="02040503050406030204" pitchFamily="18" charset="0"/>
                            <a:cs typeface="Arial" panose="020B0604020202020204" pitchFamily="34" charset="0"/>
                          </a:rPr>
                          <m:t>𝑟𝑜𝑜</m:t>
                        </m:r>
                        <m:sSub>
                          <m:sSubPr>
                            <m:ctrlPr>
                              <a:rPr lang="en-US" altLang="zh-CN" b="0" i="1" dirty="0" smtClean="0">
                                <a:latin typeface="Cambria Math" panose="02040503050406030204" pitchFamily="18" charset="0"/>
                                <a:cs typeface="Arial" panose="020B0604020202020204" pitchFamily="34" charset="0"/>
                              </a:rPr>
                            </m:ctrlPr>
                          </m:sSubPr>
                          <m:e>
                            <m:r>
                              <a:rPr lang="en-US" altLang="zh-CN" b="0" i="1" dirty="0" smtClean="0">
                                <a:latin typeface="Cambria Math" panose="02040503050406030204" pitchFamily="18" charset="0"/>
                                <a:cs typeface="Arial" panose="020B0604020202020204" pitchFamily="34" charset="0"/>
                              </a:rPr>
                              <m:t>𝑡</m:t>
                            </m:r>
                          </m:e>
                          <m:sub>
                            <m:r>
                              <a:rPr lang="en-US" altLang="zh-CN" b="0" i="1" dirty="0" smtClean="0">
                                <a:latin typeface="Cambria Math" panose="02040503050406030204" pitchFamily="18" charset="0"/>
                                <a:cs typeface="Arial" panose="020B0604020202020204" pitchFamily="34" charset="0"/>
                              </a:rPr>
                              <m:t>𝑇</m:t>
                            </m:r>
                          </m:sub>
                        </m:sSub>
                        <m:r>
                          <a:rPr lang="en-US" altLang="zh-CN" b="0" i="1" dirty="0" smtClean="0">
                            <a:latin typeface="Cambria Math" panose="02040503050406030204" pitchFamily="18" charset="0"/>
                            <a:cs typeface="Arial" panose="020B0604020202020204" pitchFamily="34" charset="0"/>
                          </a:rPr>
                          <m:t>)</m:t>
                        </m:r>
                      </m:oMath>
                    </m:oMathPara>
                  </a14:m>
                  <a:endParaRPr lang="en-US" altLang="zh-CN" dirty="0">
                    <a:latin typeface="Arial" panose="020B0604020202020204" pitchFamily="34" charset="0"/>
                    <a:cs typeface="Arial" panose="020B0604020202020204" pitchFamily="34" charset="0"/>
                  </a:endParaRPr>
                </a:p>
              </p:txBody>
            </p:sp>
          </mc:Choice>
          <mc:Fallback xmlns="">
            <p:sp>
              <p:nvSpPr>
                <p:cNvPr id="17" name="矩形 16">
                  <a:extLst>
                    <a:ext uri="{FF2B5EF4-FFF2-40B4-BE49-F238E27FC236}">
                      <a16:creationId xmlns:a16="http://schemas.microsoft.com/office/drawing/2014/main" id="{AA45ADD1-AEB1-4585-AB06-CBB1EE5BB9C9}"/>
                    </a:ext>
                  </a:extLst>
                </p:cNvPr>
                <p:cNvSpPr>
                  <a:spLocks noRot="1" noChangeAspect="1" noMove="1" noResize="1" noEditPoints="1" noAdjustHandles="1" noChangeArrowheads="1" noChangeShapeType="1" noTextEdit="1"/>
                </p:cNvSpPr>
                <p:nvPr/>
              </p:nvSpPr>
              <p:spPr>
                <a:xfrm>
                  <a:off x="642937" y="2618521"/>
                  <a:ext cx="3328988" cy="2169825"/>
                </a:xfrm>
                <a:prstGeom prst="rect">
                  <a:avLst/>
                </a:prstGeom>
                <a:blipFill>
                  <a:blip r:embed="rId4"/>
                  <a:stretch>
                    <a:fillRect l="-912"/>
                  </a:stretch>
                </a:blipFill>
              </p:spPr>
              <p:txBody>
                <a:bodyPr/>
                <a:lstStyle/>
                <a:p>
                  <a:r>
                    <a:rPr lang="zh-CN" altLang="en-US">
                      <a:noFill/>
                    </a:rPr>
                    <a:t> </a:t>
                  </a:r>
                </a:p>
              </p:txBody>
            </p:sp>
          </mc:Fallback>
        </mc:AlternateContent>
      </p:grpSp>
      <p:pic>
        <p:nvPicPr>
          <p:cNvPr id="23" name="图片 22">
            <a:extLst>
              <a:ext uri="{FF2B5EF4-FFF2-40B4-BE49-F238E27FC236}">
                <a16:creationId xmlns:a16="http://schemas.microsoft.com/office/drawing/2014/main" id="{461340B5-60E5-4871-9F7B-9BE8507043CE}"/>
              </a:ext>
            </a:extLst>
          </p:cNvPr>
          <p:cNvPicPr>
            <a:picLocks noChangeAspect="1"/>
          </p:cNvPicPr>
          <p:nvPr/>
        </p:nvPicPr>
        <p:blipFill rotWithShape="1">
          <a:blip r:embed="rId5"/>
          <a:srcRect t="12564"/>
          <a:stretch/>
        </p:blipFill>
        <p:spPr>
          <a:xfrm>
            <a:off x="6438122" y="6290251"/>
            <a:ext cx="3550199" cy="306043"/>
          </a:xfrm>
          <a:prstGeom prst="rect">
            <a:avLst/>
          </a:prstGeom>
        </p:spPr>
      </p:pic>
      <p:sp>
        <p:nvSpPr>
          <p:cNvPr id="11" name="矩形: 圆角 10">
            <a:extLst>
              <a:ext uri="{FF2B5EF4-FFF2-40B4-BE49-F238E27FC236}">
                <a16:creationId xmlns:a16="http://schemas.microsoft.com/office/drawing/2014/main" id="{69E8DE35-5DDD-40B8-A779-1110A9B9F78D}"/>
              </a:ext>
            </a:extLst>
          </p:cNvPr>
          <p:cNvSpPr/>
          <p:nvPr/>
        </p:nvSpPr>
        <p:spPr>
          <a:xfrm>
            <a:off x="7347392" y="4533984"/>
            <a:ext cx="4357804" cy="928468"/>
          </a:xfrm>
          <a:prstGeom prst="roundRect">
            <a:avLst/>
          </a:prstGeom>
          <a:noFill/>
          <a:ln w="28575">
            <a:solidFill>
              <a:srgbClr val="00808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8564D067-0ADA-4ECC-9728-65970C6C8670}"/>
              </a:ext>
            </a:extLst>
          </p:cNvPr>
          <p:cNvSpPr/>
          <p:nvPr/>
        </p:nvSpPr>
        <p:spPr>
          <a:xfrm>
            <a:off x="7347392" y="2940908"/>
            <a:ext cx="4357804" cy="1017201"/>
          </a:xfrm>
          <a:prstGeom prst="roundRect">
            <a:avLst/>
          </a:prstGeom>
          <a:noFill/>
          <a:ln w="28575">
            <a:solidFill>
              <a:srgbClr val="00808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EF7290FB-F48A-4D33-8241-5AEED0645C67}"/>
              </a:ext>
            </a:extLst>
          </p:cNvPr>
          <p:cNvCxnSpPr>
            <a:cxnSpLocks/>
          </p:cNvCxnSpPr>
          <p:nvPr/>
        </p:nvCxnSpPr>
        <p:spPr>
          <a:xfrm>
            <a:off x="1208199" y="1692878"/>
            <a:ext cx="1819209" cy="0"/>
          </a:xfrm>
          <a:prstGeom prst="straightConnector1">
            <a:avLst/>
          </a:prstGeom>
          <a:ln>
            <a:solidFill>
              <a:srgbClr val="308F9C"/>
            </a:solidFill>
            <a:tailEnd type="triangle"/>
          </a:ln>
        </p:spPr>
        <p:style>
          <a:lnRef idx="3">
            <a:schemeClr val="accent1"/>
          </a:lnRef>
          <a:fillRef idx="0">
            <a:schemeClr val="accent1"/>
          </a:fillRef>
          <a:effectRef idx="2">
            <a:schemeClr val="accent1"/>
          </a:effectRef>
          <a:fontRef idx="minor">
            <a:schemeClr val="tx1"/>
          </a:fontRef>
        </p:style>
      </p:cxnSp>
      <p:cxnSp>
        <p:nvCxnSpPr>
          <p:cNvPr id="14" name="直接箭头连接符 13">
            <a:extLst>
              <a:ext uri="{FF2B5EF4-FFF2-40B4-BE49-F238E27FC236}">
                <a16:creationId xmlns:a16="http://schemas.microsoft.com/office/drawing/2014/main" id="{23EC133B-2F1E-441B-8D92-95C2B4FF35BF}"/>
              </a:ext>
            </a:extLst>
          </p:cNvPr>
          <p:cNvCxnSpPr>
            <a:cxnSpLocks/>
          </p:cNvCxnSpPr>
          <p:nvPr/>
        </p:nvCxnSpPr>
        <p:spPr>
          <a:xfrm flipH="1">
            <a:off x="1208199" y="2061206"/>
            <a:ext cx="1819209" cy="0"/>
          </a:xfrm>
          <a:prstGeom prst="straightConnector1">
            <a:avLst/>
          </a:prstGeom>
          <a:ln>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
        <p:nvSpPr>
          <p:cNvPr id="5" name="矩形: 圆角 4">
            <a:extLst>
              <a:ext uri="{FF2B5EF4-FFF2-40B4-BE49-F238E27FC236}">
                <a16:creationId xmlns:a16="http://schemas.microsoft.com/office/drawing/2014/main" id="{62611906-4F67-4249-8B1A-DA01BA7A9F38}"/>
              </a:ext>
            </a:extLst>
          </p:cNvPr>
          <p:cNvSpPr/>
          <p:nvPr/>
        </p:nvSpPr>
        <p:spPr>
          <a:xfrm>
            <a:off x="82360" y="1295442"/>
            <a:ext cx="1096986" cy="134688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Prover</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2" name="矩形: 圆角 21">
            <a:extLst>
              <a:ext uri="{FF2B5EF4-FFF2-40B4-BE49-F238E27FC236}">
                <a16:creationId xmlns:a16="http://schemas.microsoft.com/office/drawing/2014/main" id="{390E944A-7CEC-4189-AF88-BA7222ADF877}"/>
              </a:ext>
            </a:extLst>
          </p:cNvPr>
          <p:cNvSpPr/>
          <p:nvPr/>
        </p:nvSpPr>
        <p:spPr>
          <a:xfrm>
            <a:off x="3109089" y="1331932"/>
            <a:ext cx="1096986" cy="134688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Verifier</a:t>
            </a:r>
            <a:endParaRPr lang="zh-CN" altLang="en-US" sz="2000" dirty="0">
              <a:solidFill>
                <a:schemeClr val="tx1"/>
              </a:solidFill>
              <a:latin typeface="Arial" panose="020B0604020202020204" pitchFamily="34" charset="0"/>
              <a:cs typeface="Arial" panose="020B0604020202020204" pitchFamily="34" charset="0"/>
            </a:endParaRPr>
          </a:p>
        </p:txBody>
      </p:sp>
      <p:cxnSp>
        <p:nvCxnSpPr>
          <p:cNvPr id="24" name="直接箭头连接符 23">
            <a:extLst>
              <a:ext uri="{FF2B5EF4-FFF2-40B4-BE49-F238E27FC236}">
                <a16:creationId xmlns:a16="http://schemas.microsoft.com/office/drawing/2014/main" id="{70AD72C3-EC95-483F-B5CE-54DABE32BA44}"/>
              </a:ext>
            </a:extLst>
          </p:cNvPr>
          <p:cNvCxnSpPr>
            <a:cxnSpLocks/>
          </p:cNvCxnSpPr>
          <p:nvPr/>
        </p:nvCxnSpPr>
        <p:spPr>
          <a:xfrm>
            <a:off x="1208199" y="2421924"/>
            <a:ext cx="1819209" cy="0"/>
          </a:xfrm>
          <a:prstGeom prst="straightConnector1">
            <a:avLst/>
          </a:prstGeom>
          <a:ln>
            <a:solidFill>
              <a:srgbClr val="308F9C"/>
            </a:solidFill>
            <a:tailEnd type="triangle"/>
          </a:ln>
        </p:spPr>
        <p:style>
          <a:lnRef idx="3">
            <a:schemeClr val="accent1"/>
          </a:lnRef>
          <a:fillRef idx="0">
            <a:schemeClr val="accent1"/>
          </a:fillRef>
          <a:effectRef idx="2">
            <a:schemeClr val="accent1"/>
          </a:effectRef>
          <a:fontRef idx="minor">
            <a:schemeClr val="tx1"/>
          </a:fontRef>
        </p:style>
      </p:cxnSp>
      <p:sp>
        <p:nvSpPr>
          <p:cNvPr id="25" name="矩形 24">
            <a:extLst>
              <a:ext uri="{FF2B5EF4-FFF2-40B4-BE49-F238E27FC236}">
                <a16:creationId xmlns:a16="http://schemas.microsoft.com/office/drawing/2014/main" id="{584BD680-AB26-4922-88BA-C87322D97370}"/>
              </a:ext>
            </a:extLst>
          </p:cNvPr>
          <p:cNvSpPr/>
          <p:nvPr/>
        </p:nvSpPr>
        <p:spPr>
          <a:xfrm>
            <a:off x="1807461" y="1329223"/>
            <a:ext cx="620683" cy="369332"/>
          </a:xfrm>
          <a:prstGeom prst="rect">
            <a:avLst/>
          </a:prstGeom>
        </p:spPr>
        <p:txBody>
          <a:bodyPr wrap="none">
            <a:spAutoFit/>
          </a:bodyPr>
          <a:lstStyle/>
          <a:p>
            <a:r>
              <a:rPr lang="en-US" altLang="zh-CN" dirty="0">
                <a:latin typeface="Arial" panose="020B0604020202020204" pitchFamily="34" charset="0"/>
                <a:cs typeface="Arial" panose="020B0604020202020204" pitchFamily="34" charset="0"/>
              </a:rPr>
              <a:t>com</a:t>
            </a:r>
            <a:endParaRPr lang="zh-CN" altLang="en-US" dirty="0"/>
          </a:p>
        </p:txBody>
      </p:sp>
      <p:sp>
        <p:nvSpPr>
          <p:cNvPr id="26" name="矩形 25">
            <a:extLst>
              <a:ext uri="{FF2B5EF4-FFF2-40B4-BE49-F238E27FC236}">
                <a16:creationId xmlns:a16="http://schemas.microsoft.com/office/drawing/2014/main" id="{5ADA1A58-0B8A-4891-88C4-68F06A726792}"/>
              </a:ext>
            </a:extLst>
          </p:cNvPr>
          <p:cNvSpPr/>
          <p:nvPr/>
        </p:nvSpPr>
        <p:spPr>
          <a:xfrm>
            <a:off x="1807461" y="1692377"/>
            <a:ext cx="659155" cy="369332"/>
          </a:xfrm>
          <a:prstGeom prst="rect">
            <a:avLst/>
          </a:prstGeom>
        </p:spPr>
        <p:txBody>
          <a:bodyPr wrap="none">
            <a:spAutoFit/>
          </a:bodyPr>
          <a:lstStyle/>
          <a:p>
            <a:r>
              <a:rPr lang="en-US" altLang="zh-CN" dirty="0" err="1">
                <a:latin typeface="Arial" panose="020B0604020202020204" pitchFamily="34" charset="0"/>
                <a:cs typeface="Arial" panose="020B0604020202020204" pitchFamily="34" charset="0"/>
              </a:rPr>
              <a:t>chall</a:t>
            </a:r>
            <a:endParaRPr lang="zh-CN" altLang="en-US" dirty="0"/>
          </a:p>
        </p:txBody>
      </p:sp>
      <p:sp>
        <p:nvSpPr>
          <p:cNvPr id="27" name="矩形 26">
            <a:extLst>
              <a:ext uri="{FF2B5EF4-FFF2-40B4-BE49-F238E27FC236}">
                <a16:creationId xmlns:a16="http://schemas.microsoft.com/office/drawing/2014/main" id="{E1E644A3-EAB5-49A4-AB75-15449400F2DD}"/>
              </a:ext>
            </a:extLst>
          </p:cNvPr>
          <p:cNvSpPr/>
          <p:nvPr/>
        </p:nvSpPr>
        <p:spPr>
          <a:xfrm>
            <a:off x="1865168" y="2062210"/>
            <a:ext cx="505267" cy="369332"/>
          </a:xfrm>
          <a:prstGeom prst="rect">
            <a:avLst/>
          </a:prstGeom>
        </p:spPr>
        <p:txBody>
          <a:bodyPr wrap="none">
            <a:spAutoFit/>
          </a:bodyPr>
          <a:lstStyle/>
          <a:p>
            <a:r>
              <a:rPr lang="en-US" altLang="zh-CN" dirty="0" err="1">
                <a:latin typeface="Arial" panose="020B0604020202020204" pitchFamily="34" charset="0"/>
                <a:cs typeface="Arial" panose="020B0604020202020204" pitchFamily="34" charset="0"/>
              </a:rPr>
              <a:t>rsp</a:t>
            </a:r>
            <a:endParaRPr lang="zh-CN" altLang="en-US" dirty="0"/>
          </a:p>
        </p:txBody>
      </p:sp>
      <p:sp>
        <p:nvSpPr>
          <p:cNvPr id="28" name="矩形: 圆角 27">
            <a:extLst>
              <a:ext uri="{FF2B5EF4-FFF2-40B4-BE49-F238E27FC236}">
                <a16:creationId xmlns:a16="http://schemas.microsoft.com/office/drawing/2014/main" id="{A21994B8-FC78-4B23-828A-552A68C9F9EA}"/>
              </a:ext>
            </a:extLst>
          </p:cNvPr>
          <p:cNvSpPr/>
          <p:nvPr/>
        </p:nvSpPr>
        <p:spPr>
          <a:xfrm>
            <a:off x="7347392" y="1692378"/>
            <a:ext cx="4357804" cy="1181256"/>
          </a:xfrm>
          <a:prstGeom prst="roundRect">
            <a:avLst/>
          </a:prstGeom>
          <a:noFill/>
          <a:ln w="28575">
            <a:solidFill>
              <a:srgbClr val="00808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CBF24D20-957D-49E9-9118-BBB7231543B9}"/>
              </a:ext>
            </a:extLst>
          </p:cNvPr>
          <p:cNvGrpSpPr/>
          <p:nvPr/>
        </p:nvGrpSpPr>
        <p:grpSpPr>
          <a:xfrm>
            <a:off x="234810" y="5644130"/>
            <a:ext cx="4463609" cy="964366"/>
            <a:chOff x="381000" y="2161986"/>
            <a:chExt cx="3705225" cy="964366"/>
          </a:xfrm>
        </p:grpSpPr>
        <p:sp>
          <p:nvSpPr>
            <p:cNvPr id="30" name="矩形 29">
              <a:extLst>
                <a:ext uri="{FF2B5EF4-FFF2-40B4-BE49-F238E27FC236}">
                  <a16:creationId xmlns:a16="http://schemas.microsoft.com/office/drawing/2014/main" id="{8CBE2552-B274-4B63-8A46-C09BC161F10C}"/>
                </a:ext>
              </a:extLst>
            </p:cNvPr>
            <p:cNvSpPr/>
            <p:nvPr/>
          </p:nvSpPr>
          <p:spPr>
            <a:xfrm>
              <a:off x="381000" y="2161986"/>
              <a:ext cx="3705225" cy="496996"/>
            </a:xfrm>
            <a:prstGeom prst="rect">
              <a:avLst/>
            </a:prstGeom>
          </p:spPr>
          <p:txBody>
            <a:bodyPr wrap="square">
              <a:spAutoFit/>
            </a:bodyPr>
            <a:lstStyle/>
            <a:p>
              <a:pPr marL="285750" indent="-285750" algn="just">
                <a:lnSpc>
                  <a:spcPct val="150000"/>
                </a:lnSpc>
                <a:buFont typeface="Wingdings" panose="05000000000000000000" pitchFamily="2" charset="2"/>
                <a:buChar char="l"/>
              </a:pPr>
              <a:r>
                <a:rPr lang="en-US" altLang="zh-CN" sz="2000" b="1" dirty="0">
                  <a:latin typeface="Arial" panose="020B0604020202020204" pitchFamily="34" charset="0"/>
                  <a:cs typeface="Arial" panose="020B0604020202020204" pitchFamily="34" charset="0"/>
                </a:rPr>
                <a:t>Challenge</a:t>
              </a:r>
            </a:p>
          </p:txBody>
        </p:sp>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D028AE85-CD91-4105-A3FD-A0209FD7EEF5}"/>
                    </a:ext>
                  </a:extLst>
                </p:cNvPr>
                <p:cNvSpPr/>
                <p:nvPr/>
              </p:nvSpPr>
              <p:spPr>
                <a:xfrm>
                  <a:off x="642937" y="2618521"/>
                  <a:ext cx="3328988" cy="507831"/>
                </a:xfrm>
                <a:prstGeom prst="rect">
                  <a:avLst/>
                </a:prstGeom>
              </p:spPr>
              <p:txBody>
                <a:bodyPr wrap="square">
                  <a:spAutoFit/>
                </a:bodyPr>
                <a:lstStyle/>
                <a:p>
                  <a:pPr algn="just">
                    <a:lnSpc>
                      <a:spcPct val="150000"/>
                    </a:lnSpc>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cs typeface="Arial" panose="020B0604020202020204" pitchFamily="34" charset="0"/>
                          </a:rPr>
                          <m:t>𝑐h𝑎𝑙𝑙</m:t>
                        </m:r>
                        <m:r>
                          <a:rPr lang="en-US" altLang="zh-CN" b="0" i="1" dirty="0" smtClean="0">
                            <a:latin typeface="Cambria Math" panose="02040503050406030204" pitchFamily="18" charset="0"/>
                            <a:cs typeface="Arial" panose="020B0604020202020204" pitchFamily="34" charset="0"/>
                          </a:rPr>
                          <m:t>←{0,1}</m:t>
                        </m:r>
                      </m:oMath>
                    </m:oMathPara>
                  </a14:m>
                  <a:endParaRPr lang="en-US" altLang="zh-CN" dirty="0">
                    <a:latin typeface="Arial" panose="020B0604020202020204" pitchFamily="34" charset="0"/>
                    <a:cs typeface="Arial" panose="020B0604020202020204" pitchFamily="34" charset="0"/>
                  </a:endParaRPr>
                </a:p>
              </p:txBody>
            </p:sp>
          </mc:Choice>
          <mc:Fallback xmlns="">
            <p:sp>
              <p:nvSpPr>
                <p:cNvPr id="31" name="矩形 30">
                  <a:extLst>
                    <a:ext uri="{FF2B5EF4-FFF2-40B4-BE49-F238E27FC236}">
                      <a16:creationId xmlns:a16="http://schemas.microsoft.com/office/drawing/2014/main" id="{D028AE85-CD91-4105-A3FD-A0209FD7EEF5}"/>
                    </a:ext>
                  </a:extLst>
                </p:cNvPr>
                <p:cNvSpPr>
                  <a:spLocks noRot="1" noChangeAspect="1" noMove="1" noResize="1" noEditPoints="1" noAdjustHandles="1" noChangeArrowheads="1" noChangeShapeType="1" noTextEdit="1"/>
                </p:cNvSpPr>
                <p:nvPr/>
              </p:nvSpPr>
              <p:spPr>
                <a:xfrm>
                  <a:off x="642937" y="2618521"/>
                  <a:ext cx="3328988" cy="507831"/>
                </a:xfrm>
                <a:prstGeom prst="rect">
                  <a:avLst/>
                </a:prstGeom>
                <a:blipFill>
                  <a:blip r:embed="rId6"/>
                  <a:stretch>
                    <a:fillRect/>
                  </a:stretch>
                </a:blipFill>
              </p:spPr>
              <p:txBody>
                <a:bodyPr/>
                <a:lstStyle/>
                <a:p>
                  <a:r>
                    <a:rPr lang="zh-CN" altLang="en-US">
                      <a:noFill/>
                    </a:rPr>
                    <a:t> </a:t>
                  </a:r>
                </a:p>
              </p:txBody>
            </p:sp>
          </mc:Fallback>
        </mc:AlternateContent>
      </p:grpSp>
      <p:sp>
        <p:nvSpPr>
          <p:cNvPr id="32" name="矩形: 圆角 31">
            <a:extLst>
              <a:ext uri="{FF2B5EF4-FFF2-40B4-BE49-F238E27FC236}">
                <a16:creationId xmlns:a16="http://schemas.microsoft.com/office/drawing/2014/main" id="{0F582B75-9BAC-48A7-80A7-71CBB53D33FD}"/>
              </a:ext>
            </a:extLst>
          </p:cNvPr>
          <p:cNvSpPr/>
          <p:nvPr/>
        </p:nvSpPr>
        <p:spPr>
          <a:xfrm>
            <a:off x="6994580" y="4893277"/>
            <a:ext cx="352812" cy="395416"/>
          </a:xfrm>
          <a:prstGeom prst="roundRect">
            <a:avLst>
              <a:gd name="adj" fmla="val 50000"/>
            </a:avLst>
          </a:prstGeom>
          <a:solidFill>
            <a:schemeClr val="bg1">
              <a:lumMod val="8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33" name="矩形: 圆角 32">
            <a:extLst>
              <a:ext uri="{FF2B5EF4-FFF2-40B4-BE49-F238E27FC236}">
                <a16:creationId xmlns:a16="http://schemas.microsoft.com/office/drawing/2014/main" id="{3023B738-5695-4CF3-816B-CF50D5797038}"/>
              </a:ext>
            </a:extLst>
          </p:cNvPr>
          <p:cNvSpPr/>
          <p:nvPr/>
        </p:nvSpPr>
        <p:spPr>
          <a:xfrm>
            <a:off x="6994580" y="3231292"/>
            <a:ext cx="352812" cy="395416"/>
          </a:xfrm>
          <a:prstGeom prst="roundRect">
            <a:avLst>
              <a:gd name="adj" fmla="val 50000"/>
            </a:avLst>
          </a:prstGeom>
          <a:solidFill>
            <a:schemeClr val="bg1">
              <a:lumMod val="8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34" name="矩形: 圆角 33">
            <a:extLst>
              <a:ext uri="{FF2B5EF4-FFF2-40B4-BE49-F238E27FC236}">
                <a16:creationId xmlns:a16="http://schemas.microsoft.com/office/drawing/2014/main" id="{24803345-82AE-46D9-9E76-DA261C355E0F}"/>
              </a:ext>
            </a:extLst>
          </p:cNvPr>
          <p:cNvSpPr/>
          <p:nvPr/>
        </p:nvSpPr>
        <p:spPr>
          <a:xfrm>
            <a:off x="6994580" y="2026508"/>
            <a:ext cx="352812" cy="395416"/>
          </a:xfrm>
          <a:prstGeom prst="roundRect">
            <a:avLst>
              <a:gd name="adj" fmla="val 50000"/>
            </a:avLst>
          </a:prstGeom>
          <a:solidFill>
            <a:schemeClr val="bg1">
              <a:lumMod val="85000"/>
            </a:schemeClr>
          </a:solid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644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1685327" y="173344"/>
            <a:ext cx="8821340"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Construction — </a:t>
            </a:r>
            <a:r>
              <a:rPr lang="en-US" altLang="zh-CN" sz="3600" dirty="0">
                <a:latin typeface="Arial" panose="020B0604020202020204" pitchFamily="34" charset="0"/>
                <a:cs typeface="Arial" panose="020B0604020202020204" pitchFamily="34" charset="0"/>
              </a:rPr>
              <a:t>OR sigma protocol</a:t>
            </a:r>
          </a:p>
        </p:txBody>
      </p:sp>
      <p:pic>
        <p:nvPicPr>
          <p:cNvPr id="15" name="图片 14">
            <a:extLst>
              <a:ext uri="{FF2B5EF4-FFF2-40B4-BE49-F238E27FC236}">
                <a16:creationId xmlns:a16="http://schemas.microsoft.com/office/drawing/2014/main" id="{4B79DE29-E433-4D29-A10C-8F9A72C9A82E}"/>
              </a:ext>
            </a:extLst>
          </p:cNvPr>
          <p:cNvPicPr>
            <a:picLocks noChangeAspect="1"/>
          </p:cNvPicPr>
          <p:nvPr/>
        </p:nvPicPr>
        <p:blipFill>
          <a:blip r:embed="rId3"/>
          <a:stretch>
            <a:fillRect/>
          </a:stretch>
        </p:blipFill>
        <p:spPr>
          <a:xfrm>
            <a:off x="4486275" y="1395549"/>
            <a:ext cx="7324725" cy="4471850"/>
          </a:xfrm>
          <a:prstGeom prst="rect">
            <a:avLst/>
          </a:prstGeom>
          <a:ln>
            <a:noFill/>
          </a:ln>
          <a:effectLst>
            <a:outerShdw blurRad="292100" dist="139700" dir="2700000" algn="tl" rotWithShape="0">
              <a:srgbClr val="333333">
                <a:alpha val="65000"/>
              </a:srgbClr>
            </a:outerShdw>
          </a:effectLst>
        </p:spPr>
      </p:pic>
      <p:pic>
        <p:nvPicPr>
          <p:cNvPr id="23" name="图片 22">
            <a:extLst>
              <a:ext uri="{FF2B5EF4-FFF2-40B4-BE49-F238E27FC236}">
                <a16:creationId xmlns:a16="http://schemas.microsoft.com/office/drawing/2014/main" id="{461340B5-60E5-4871-9F7B-9BE8507043CE}"/>
              </a:ext>
            </a:extLst>
          </p:cNvPr>
          <p:cNvPicPr>
            <a:picLocks noChangeAspect="1"/>
          </p:cNvPicPr>
          <p:nvPr/>
        </p:nvPicPr>
        <p:blipFill rotWithShape="1">
          <a:blip r:embed="rId4"/>
          <a:srcRect t="12564"/>
          <a:stretch/>
        </p:blipFill>
        <p:spPr>
          <a:xfrm>
            <a:off x="6438122" y="6290251"/>
            <a:ext cx="3550199" cy="306043"/>
          </a:xfrm>
          <a:prstGeom prst="rect">
            <a:avLst/>
          </a:prstGeom>
        </p:spPr>
      </p:pic>
      <p:cxnSp>
        <p:nvCxnSpPr>
          <p:cNvPr id="13" name="直接箭头连接符 12">
            <a:extLst>
              <a:ext uri="{FF2B5EF4-FFF2-40B4-BE49-F238E27FC236}">
                <a16:creationId xmlns:a16="http://schemas.microsoft.com/office/drawing/2014/main" id="{EF7290FB-F48A-4D33-8241-5AEED0645C67}"/>
              </a:ext>
            </a:extLst>
          </p:cNvPr>
          <p:cNvCxnSpPr>
            <a:cxnSpLocks/>
          </p:cNvCxnSpPr>
          <p:nvPr/>
        </p:nvCxnSpPr>
        <p:spPr>
          <a:xfrm>
            <a:off x="1208199" y="1692878"/>
            <a:ext cx="1819209" cy="0"/>
          </a:xfrm>
          <a:prstGeom prst="straightConnector1">
            <a:avLst/>
          </a:prstGeom>
          <a:ln>
            <a:solidFill>
              <a:srgbClr val="308F9C"/>
            </a:solidFill>
            <a:tailEnd type="triangle"/>
          </a:ln>
        </p:spPr>
        <p:style>
          <a:lnRef idx="3">
            <a:schemeClr val="accent1"/>
          </a:lnRef>
          <a:fillRef idx="0">
            <a:schemeClr val="accent1"/>
          </a:fillRef>
          <a:effectRef idx="2">
            <a:schemeClr val="accent1"/>
          </a:effectRef>
          <a:fontRef idx="minor">
            <a:schemeClr val="tx1"/>
          </a:fontRef>
        </p:style>
      </p:cxnSp>
      <p:cxnSp>
        <p:nvCxnSpPr>
          <p:cNvPr id="14" name="直接箭头连接符 13">
            <a:extLst>
              <a:ext uri="{FF2B5EF4-FFF2-40B4-BE49-F238E27FC236}">
                <a16:creationId xmlns:a16="http://schemas.microsoft.com/office/drawing/2014/main" id="{23EC133B-2F1E-441B-8D92-95C2B4FF35BF}"/>
              </a:ext>
            </a:extLst>
          </p:cNvPr>
          <p:cNvCxnSpPr>
            <a:cxnSpLocks/>
          </p:cNvCxnSpPr>
          <p:nvPr/>
        </p:nvCxnSpPr>
        <p:spPr>
          <a:xfrm flipH="1">
            <a:off x="1208199" y="2061206"/>
            <a:ext cx="1819209" cy="0"/>
          </a:xfrm>
          <a:prstGeom prst="straightConnector1">
            <a:avLst/>
          </a:prstGeom>
          <a:ln>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
        <p:nvSpPr>
          <p:cNvPr id="5" name="矩形: 圆角 4">
            <a:extLst>
              <a:ext uri="{FF2B5EF4-FFF2-40B4-BE49-F238E27FC236}">
                <a16:creationId xmlns:a16="http://schemas.microsoft.com/office/drawing/2014/main" id="{62611906-4F67-4249-8B1A-DA01BA7A9F38}"/>
              </a:ext>
            </a:extLst>
          </p:cNvPr>
          <p:cNvSpPr/>
          <p:nvPr/>
        </p:nvSpPr>
        <p:spPr>
          <a:xfrm>
            <a:off x="82360" y="1295442"/>
            <a:ext cx="1096986" cy="134688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Prover</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2" name="矩形: 圆角 21">
            <a:extLst>
              <a:ext uri="{FF2B5EF4-FFF2-40B4-BE49-F238E27FC236}">
                <a16:creationId xmlns:a16="http://schemas.microsoft.com/office/drawing/2014/main" id="{390E944A-7CEC-4189-AF88-BA7222ADF877}"/>
              </a:ext>
            </a:extLst>
          </p:cNvPr>
          <p:cNvSpPr/>
          <p:nvPr/>
        </p:nvSpPr>
        <p:spPr>
          <a:xfrm>
            <a:off x="3109089" y="1331932"/>
            <a:ext cx="1096986" cy="134688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Verifier</a:t>
            </a:r>
            <a:endParaRPr lang="zh-CN" altLang="en-US" sz="2000" dirty="0">
              <a:solidFill>
                <a:schemeClr val="tx1"/>
              </a:solidFill>
              <a:latin typeface="Arial" panose="020B0604020202020204" pitchFamily="34" charset="0"/>
              <a:cs typeface="Arial" panose="020B0604020202020204" pitchFamily="34" charset="0"/>
            </a:endParaRPr>
          </a:p>
        </p:txBody>
      </p:sp>
      <p:cxnSp>
        <p:nvCxnSpPr>
          <p:cNvPr id="24" name="直接箭头连接符 23">
            <a:extLst>
              <a:ext uri="{FF2B5EF4-FFF2-40B4-BE49-F238E27FC236}">
                <a16:creationId xmlns:a16="http://schemas.microsoft.com/office/drawing/2014/main" id="{70AD72C3-EC95-483F-B5CE-54DABE32BA44}"/>
              </a:ext>
            </a:extLst>
          </p:cNvPr>
          <p:cNvCxnSpPr>
            <a:cxnSpLocks/>
          </p:cNvCxnSpPr>
          <p:nvPr/>
        </p:nvCxnSpPr>
        <p:spPr>
          <a:xfrm>
            <a:off x="1208199" y="2421924"/>
            <a:ext cx="1819209" cy="0"/>
          </a:xfrm>
          <a:prstGeom prst="straightConnector1">
            <a:avLst/>
          </a:prstGeom>
          <a:ln>
            <a:solidFill>
              <a:srgbClr val="308F9C"/>
            </a:solidFill>
            <a:tailEnd type="triangle"/>
          </a:ln>
        </p:spPr>
        <p:style>
          <a:lnRef idx="3">
            <a:schemeClr val="accent1"/>
          </a:lnRef>
          <a:fillRef idx="0">
            <a:schemeClr val="accent1"/>
          </a:fillRef>
          <a:effectRef idx="2">
            <a:schemeClr val="accent1"/>
          </a:effectRef>
          <a:fontRef idx="minor">
            <a:schemeClr val="tx1"/>
          </a:fontRef>
        </p:style>
      </p:cxnSp>
      <p:sp>
        <p:nvSpPr>
          <p:cNvPr id="25" name="矩形 24">
            <a:extLst>
              <a:ext uri="{FF2B5EF4-FFF2-40B4-BE49-F238E27FC236}">
                <a16:creationId xmlns:a16="http://schemas.microsoft.com/office/drawing/2014/main" id="{584BD680-AB26-4922-88BA-C87322D97370}"/>
              </a:ext>
            </a:extLst>
          </p:cNvPr>
          <p:cNvSpPr/>
          <p:nvPr/>
        </p:nvSpPr>
        <p:spPr>
          <a:xfrm>
            <a:off x="1807461" y="1329223"/>
            <a:ext cx="620683" cy="369332"/>
          </a:xfrm>
          <a:prstGeom prst="rect">
            <a:avLst/>
          </a:prstGeom>
        </p:spPr>
        <p:txBody>
          <a:bodyPr wrap="none">
            <a:spAutoFit/>
          </a:bodyPr>
          <a:lstStyle/>
          <a:p>
            <a:r>
              <a:rPr lang="en-US" altLang="zh-CN" dirty="0">
                <a:latin typeface="Arial" panose="020B0604020202020204" pitchFamily="34" charset="0"/>
                <a:cs typeface="Arial" panose="020B0604020202020204" pitchFamily="34" charset="0"/>
              </a:rPr>
              <a:t>com</a:t>
            </a:r>
            <a:endParaRPr lang="zh-CN" altLang="en-US" dirty="0"/>
          </a:p>
        </p:txBody>
      </p:sp>
      <p:sp>
        <p:nvSpPr>
          <p:cNvPr id="26" name="矩形 25">
            <a:extLst>
              <a:ext uri="{FF2B5EF4-FFF2-40B4-BE49-F238E27FC236}">
                <a16:creationId xmlns:a16="http://schemas.microsoft.com/office/drawing/2014/main" id="{5ADA1A58-0B8A-4891-88C4-68F06A726792}"/>
              </a:ext>
            </a:extLst>
          </p:cNvPr>
          <p:cNvSpPr/>
          <p:nvPr/>
        </p:nvSpPr>
        <p:spPr>
          <a:xfrm>
            <a:off x="1807461" y="1692377"/>
            <a:ext cx="659155" cy="369332"/>
          </a:xfrm>
          <a:prstGeom prst="rect">
            <a:avLst/>
          </a:prstGeom>
        </p:spPr>
        <p:txBody>
          <a:bodyPr wrap="none">
            <a:spAutoFit/>
          </a:bodyPr>
          <a:lstStyle/>
          <a:p>
            <a:r>
              <a:rPr lang="en-US" altLang="zh-CN" dirty="0" err="1">
                <a:latin typeface="Arial" panose="020B0604020202020204" pitchFamily="34" charset="0"/>
                <a:cs typeface="Arial" panose="020B0604020202020204" pitchFamily="34" charset="0"/>
              </a:rPr>
              <a:t>chall</a:t>
            </a:r>
            <a:endParaRPr lang="zh-CN" altLang="en-US" dirty="0"/>
          </a:p>
        </p:txBody>
      </p:sp>
      <p:sp>
        <p:nvSpPr>
          <p:cNvPr id="27" name="矩形 26">
            <a:extLst>
              <a:ext uri="{FF2B5EF4-FFF2-40B4-BE49-F238E27FC236}">
                <a16:creationId xmlns:a16="http://schemas.microsoft.com/office/drawing/2014/main" id="{E1E644A3-EAB5-49A4-AB75-15449400F2DD}"/>
              </a:ext>
            </a:extLst>
          </p:cNvPr>
          <p:cNvSpPr/>
          <p:nvPr/>
        </p:nvSpPr>
        <p:spPr>
          <a:xfrm>
            <a:off x="1865168" y="2062210"/>
            <a:ext cx="505267" cy="369332"/>
          </a:xfrm>
          <a:prstGeom prst="rect">
            <a:avLst/>
          </a:prstGeom>
        </p:spPr>
        <p:txBody>
          <a:bodyPr wrap="none">
            <a:spAutoFit/>
          </a:bodyPr>
          <a:lstStyle/>
          <a:p>
            <a:r>
              <a:rPr lang="en-US" altLang="zh-CN" dirty="0" err="1">
                <a:latin typeface="Arial" panose="020B0604020202020204" pitchFamily="34" charset="0"/>
                <a:cs typeface="Arial" panose="020B0604020202020204" pitchFamily="34" charset="0"/>
              </a:rPr>
              <a:t>rsp</a:t>
            </a:r>
            <a:endParaRPr lang="zh-CN" altLang="en-US" dirty="0"/>
          </a:p>
        </p:txBody>
      </p:sp>
      <p:grpSp>
        <p:nvGrpSpPr>
          <p:cNvPr id="35" name="组合 34">
            <a:extLst>
              <a:ext uri="{FF2B5EF4-FFF2-40B4-BE49-F238E27FC236}">
                <a16:creationId xmlns:a16="http://schemas.microsoft.com/office/drawing/2014/main" id="{0826621F-8600-42E6-A819-961FE8153C79}"/>
              </a:ext>
            </a:extLst>
          </p:cNvPr>
          <p:cNvGrpSpPr/>
          <p:nvPr/>
        </p:nvGrpSpPr>
        <p:grpSpPr>
          <a:xfrm>
            <a:off x="112016" y="3007416"/>
            <a:ext cx="4374259" cy="2575064"/>
            <a:chOff x="381000" y="2161986"/>
            <a:chExt cx="3705225" cy="2575064"/>
          </a:xfrm>
        </p:grpSpPr>
        <p:sp>
          <p:nvSpPr>
            <p:cNvPr id="36" name="矩形 35">
              <a:extLst>
                <a:ext uri="{FF2B5EF4-FFF2-40B4-BE49-F238E27FC236}">
                  <a16:creationId xmlns:a16="http://schemas.microsoft.com/office/drawing/2014/main" id="{A3CA639B-2306-403F-9243-5079B6200FC9}"/>
                </a:ext>
              </a:extLst>
            </p:cNvPr>
            <p:cNvSpPr/>
            <p:nvPr/>
          </p:nvSpPr>
          <p:spPr>
            <a:xfrm>
              <a:off x="381000" y="2161986"/>
              <a:ext cx="3705225" cy="496996"/>
            </a:xfrm>
            <a:prstGeom prst="rect">
              <a:avLst/>
            </a:prstGeom>
          </p:spPr>
          <p:txBody>
            <a:bodyPr wrap="square">
              <a:spAutoFit/>
            </a:bodyPr>
            <a:lstStyle/>
            <a:p>
              <a:pPr marL="285750" indent="-285750" algn="just">
                <a:lnSpc>
                  <a:spcPct val="150000"/>
                </a:lnSpc>
                <a:buFont typeface="Wingdings" panose="05000000000000000000" pitchFamily="2" charset="2"/>
                <a:buChar char="l"/>
              </a:pPr>
              <a:r>
                <a:rPr lang="en-US" altLang="zh-CN" sz="2000" b="1" dirty="0">
                  <a:latin typeface="Arial" panose="020B0604020202020204" pitchFamily="34" charset="0"/>
                  <a:cs typeface="Arial" panose="020B0604020202020204" pitchFamily="34" charset="0"/>
                </a:rPr>
                <a:t>Response</a:t>
              </a:r>
            </a:p>
          </p:txBody>
        </p:sp>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21A9A93F-0745-43C8-9D65-30CE562B0261}"/>
                    </a:ext>
                  </a:extLst>
                </p:cNvPr>
                <p:cNvSpPr/>
                <p:nvPr/>
              </p:nvSpPr>
              <p:spPr>
                <a:xfrm>
                  <a:off x="642938" y="2618521"/>
                  <a:ext cx="3150217" cy="2118529"/>
                </a:xfrm>
                <a:prstGeom prst="rect">
                  <a:avLst/>
                </a:prstGeom>
              </p:spPr>
              <p:txBody>
                <a:bodyPr wrap="square">
                  <a:spAutoFit/>
                </a:bodyPr>
                <a:lstStyle/>
                <a:p>
                  <a:pPr algn="just">
                    <a:lnSpc>
                      <a:spcPct val="150000"/>
                    </a:lnSpc>
                  </a:pPr>
                  <a:r>
                    <a:rPr lang="en-US" altLang="zh-CN" dirty="0">
                      <a:latin typeface="Arial" panose="020B0604020202020204" pitchFamily="34" charset="0"/>
                      <a:cs typeface="Arial" panose="020B0604020202020204" pitchFamily="34" charset="0"/>
                    </a:rPr>
                    <a:t>If </a:t>
                  </a:r>
                  <a:r>
                    <a:rPr lang="en-US" altLang="zh-CN" dirty="0" err="1">
                      <a:latin typeface="Arial" panose="020B0604020202020204" pitchFamily="34" charset="0"/>
                      <a:cs typeface="Arial" panose="020B0604020202020204" pitchFamily="34" charset="0"/>
                    </a:rPr>
                    <a:t>chall</a:t>
                  </a:r>
                  <a:r>
                    <a:rPr lang="en-US" altLang="zh-CN" dirty="0">
                      <a:latin typeface="Arial" panose="020B0604020202020204" pitchFamily="34" charset="0"/>
                      <a:cs typeface="Arial" panose="020B0604020202020204" pitchFamily="34" charset="0"/>
                    </a:rPr>
                    <a:t>=0: T</a:t>
                  </a:r>
                  <a:r>
                    <a:rPr lang="zh-CN" altLang="en-US" dirty="0">
                      <a:latin typeface="Arial" panose="020B0604020202020204" pitchFamily="34" charset="0"/>
                      <a:cs typeface="Arial" panose="020B0604020202020204" pitchFamily="34" charset="0"/>
                    </a:rPr>
                    <a:t>he commitments </a:t>
                  </a:r>
                  <a14:m>
                    <m:oMath xmlns:m="http://schemas.openxmlformats.org/officeDocument/2006/math">
                      <m:sSub>
                        <m:sSubPr>
                          <m:ctrlPr>
                            <a:rPr lang="zh-CN" altLang="en-US" i="1" dirty="0">
                              <a:latin typeface="Cambria Math" panose="02040503050406030204" pitchFamily="18" charset="0"/>
                              <a:cs typeface="Arial" panose="020B0604020202020204" pitchFamily="34" charset="0"/>
                            </a:rPr>
                          </m:ctrlPr>
                        </m:sSubPr>
                        <m:e>
                          <m:r>
                            <a:rPr lang="zh-CN" altLang="en-US" i="1" dirty="0">
                              <a:latin typeface="Cambria Math" panose="02040503050406030204" pitchFamily="18" charset="0"/>
                              <a:cs typeface="Arial" panose="020B0604020202020204" pitchFamily="34" charset="0"/>
                            </a:rPr>
                            <m:t>𝐶</m:t>
                          </m:r>
                        </m:e>
                        <m:sub>
                          <m:r>
                            <a:rPr lang="zh-CN" altLang="en-US" i="1" dirty="0">
                              <a:latin typeface="Cambria Math" panose="02040503050406030204" pitchFamily="18" charset="0"/>
                              <a:cs typeface="Arial" panose="020B0604020202020204" pitchFamily="34" charset="0"/>
                            </a:rPr>
                            <m:t>𝜋</m:t>
                          </m:r>
                        </m:sub>
                      </m:sSub>
                    </m:oMath>
                  </a14:m>
                  <a:r>
                    <a:rPr lang="zh-CN" altLang="en-US" dirty="0">
                      <a:latin typeface="Arial" panose="020B0604020202020204" pitchFamily="34" charset="0"/>
                      <a:cs typeface="Arial" panose="020B0604020202020204" pitchFamily="34" charset="0"/>
                    </a:rPr>
                    <a:t> and </a:t>
                  </a:r>
                  <a14:m>
                    <m:oMath xmlns:m="http://schemas.openxmlformats.org/officeDocument/2006/math">
                      <m:sSub>
                        <m:sSubPr>
                          <m:ctrlPr>
                            <a:rPr lang="zh-CN" altLang="en-US" i="1" dirty="0">
                              <a:latin typeface="Cambria Math" panose="02040503050406030204" pitchFamily="18" charset="0"/>
                              <a:cs typeface="Arial" panose="020B0604020202020204" pitchFamily="34" charset="0"/>
                            </a:rPr>
                          </m:ctrlPr>
                        </m:sSubPr>
                        <m:e>
                          <m:r>
                            <a:rPr lang="zh-CN" altLang="en-US" i="1" dirty="0">
                              <a:latin typeface="Cambria Math" panose="02040503050406030204" pitchFamily="18" charset="0"/>
                              <a:cs typeface="Arial" panose="020B0604020202020204" pitchFamily="34" charset="0"/>
                            </a:rPr>
                            <m:t>𝐶</m:t>
                          </m:r>
                        </m:e>
                        <m:sub>
                          <m:r>
                            <a:rPr lang="zh-CN" altLang="en-US" i="1" dirty="0">
                              <a:latin typeface="Cambria Math" panose="02040503050406030204" pitchFamily="18" charset="0"/>
                              <a:cs typeface="Arial" panose="020B0604020202020204" pitchFamily="34" charset="0"/>
                            </a:rPr>
                            <m:t>𝜋</m:t>
                          </m:r>
                          <m:r>
                            <a:rPr lang="zh-CN" altLang="en-US" i="1" dirty="0">
                              <a:latin typeface="Cambria Math" panose="02040503050406030204" pitchFamily="18" charset="0"/>
                              <a:cs typeface="Arial" panose="020B0604020202020204" pitchFamily="34" charset="0"/>
                            </a:rPr>
                            <m:t>‘</m:t>
                          </m:r>
                        </m:sub>
                      </m:sSub>
                    </m:oMath>
                  </a14:m>
                  <a:r>
                    <a:rPr lang="zh-CN" altLang="en-US" dirty="0">
                      <a:latin typeface="Arial" panose="020B0604020202020204" pitchFamily="34" charset="0"/>
                      <a:cs typeface="Arial" panose="020B0604020202020204" pitchFamily="34" charset="0"/>
                    </a:rPr>
                    <a:t> will be revealed</a:t>
                  </a:r>
                  <a:r>
                    <a:rPr lang="en-US" altLang="zh-CN" dirty="0">
                      <a:latin typeface="Arial" panose="020B0604020202020204" pitchFamily="34" charset="0"/>
                      <a:cs typeface="Arial" panose="020B0604020202020204" pitchFamily="34" charset="0"/>
                    </a:rPr>
                    <a:t>.</a:t>
                  </a:r>
                </a:p>
                <a:p>
                  <a:pPr algn="just">
                    <a:lnSpc>
                      <a:spcPct val="150000"/>
                    </a:lnSpc>
                  </a:pP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If </a:t>
                  </a:r>
                  <a:r>
                    <a:rPr lang="en-US" altLang="zh-CN" dirty="0" err="1">
                      <a:latin typeface="Arial" panose="020B0604020202020204" pitchFamily="34" charset="0"/>
                      <a:cs typeface="Arial" panose="020B0604020202020204" pitchFamily="34" charset="0"/>
                    </a:rPr>
                    <a:t>chall</a:t>
                  </a:r>
                  <a:r>
                    <a:rPr lang="en-US" altLang="zh-CN" dirty="0">
                      <a:latin typeface="Arial" panose="020B0604020202020204" pitchFamily="34" charset="0"/>
                      <a:cs typeface="Arial" panose="020B0604020202020204" pitchFamily="34" charset="0"/>
                    </a:rPr>
                    <a:t>=1: A</a:t>
                  </a:r>
                  <a:r>
                    <a:rPr lang="zh-CN" altLang="en-US" dirty="0">
                      <a:latin typeface="Arial" panose="020B0604020202020204" pitchFamily="34" charset="0"/>
                      <a:cs typeface="Arial" panose="020B0604020202020204" pitchFamily="34" charset="0"/>
                    </a:rPr>
                    <a:t>ll commitments will be revealed.</a:t>
                  </a:r>
                  <a:endParaRPr lang="en-US" altLang="zh-CN" dirty="0">
                    <a:latin typeface="Arial" panose="020B0604020202020204" pitchFamily="34" charset="0"/>
                    <a:cs typeface="Arial" panose="020B0604020202020204" pitchFamily="34" charset="0"/>
                  </a:endParaRPr>
                </a:p>
              </p:txBody>
            </p:sp>
          </mc:Choice>
          <mc:Fallback xmlns="">
            <p:sp>
              <p:nvSpPr>
                <p:cNvPr id="37" name="矩形 36">
                  <a:extLst>
                    <a:ext uri="{FF2B5EF4-FFF2-40B4-BE49-F238E27FC236}">
                      <a16:creationId xmlns:a16="http://schemas.microsoft.com/office/drawing/2014/main" id="{21A9A93F-0745-43C8-9D65-30CE562B0261}"/>
                    </a:ext>
                  </a:extLst>
                </p:cNvPr>
                <p:cNvSpPr>
                  <a:spLocks noRot="1" noChangeAspect="1" noMove="1" noResize="1" noEditPoints="1" noAdjustHandles="1" noChangeArrowheads="1" noChangeShapeType="1" noTextEdit="1"/>
                </p:cNvSpPr>
                <p:nvPr/>
              </p:nvSpPr>
              <p:spPr>
                <a:xfrm>
                  <a:off x="642938" y="2618521"/>
                  <a:ext cx="3150217" cy="2118529"/>
                </a:xfrm>
                <a:prstGeom prst="rect">
                  <a:avLst/>
                </a:prstGeom>
                <a:blipFill>
                  <a:blip r:embed="rId5"/>
                  <a:stretch>
                    <a:fillRect l="-1311" r="-1475" b="-3736"/>
                  </a:stretch>
                </a:blipFill>
              </p:spPr>
              <p:txBody>
                <a:bodyPr/>
                <a:lstStyle/>
                <a:p>
                  <a:r>
                    <a:rPr lang="zh-CN" altLang="en-US">
                      <a:noFill/>
                    </a:rPr>
                    <a:t> </a:t>
                  </a:r>
                </a:p>
              </p:txBody>
            </p:sp>
          </mc:Fallback>
        </mc:AlternateContent>
      </p:grpSp>
      <p:sp>
        <p:nvSpPr>
          <p:cNvPr id="38" name="矩形: 圆角 37">
            <a:extLst>
              <a:ext uri="{FF2B5EF4-FFF2-40B4-BE49-F238E27FC236}">
                <a16:creationId xmlns:a16="http://schemas.microsoft.com/office/drawing/2014/main" id="{35954B45-DD06-4D2A-86F8-1C624F8DCF81}"/>
              </a:ext>
            </a:extLst>
          </p:cNvPr>
          <p:cNvSpPr/>
          <p:nvPr/>
        </p:nvSpPr>
        <p:spPr>
          <a:xfrm>
            <a:off x="5160247" y="5486146"/>
            <a:ext cx="1030489" cy="387391"/>
          </a:xfrm>
          <a:prstGeom prst="roundRect">
            <a:avLst/>
          </a:prstGeom>
          <a:noFill/>
          <a:ln w="28575">
            <a:solidFill>
              <a:srgbClr val="00808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8B98F218-EA4E-47F0-9E8D-6FAB1E0630BB}"/>
              </a:ext>
            </a:extLst>
          </p:cNvPr>
          <p:cNvSpPr/>
          <p:nvPr/>
        </p:nvSpPr>
        <p:spPr>
          <a:xfrm>
            <a:off x="9316236" y="5486146"/>
            <a:ext cx="1030489" cy="387391"/>
          </a:xfrm>
          <a:prstGeom prst="roundRect">
            <a:avLst/>
          </a:prstGeom>
          <a:noFill/>
          <a:ln w="28575">
            <a:solidFill>
              <a:srgbClr val="00808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00011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1685327" y="173344"/>
            <a:ext cx="8821340"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Construction — </a:t>
            </a:r>
            <a:r>
              <a:rPr lang="en-US" altLang="zh-CN" sz="3600" dirty="0">
                <a:latin typeface="Arial" panose="020B0604020202020204" pitchFamily="34" charset="0"/>
                <a:cs typeface="Arial" panose="020B0604020202020204" pitchFamily="34" charset="0"/>
              </a:rPr>
              <a:t>OR sigma protocol</a:t>
            </a:r>
          </a:p>
        </p:txBody>
      </p:sp>
      <p:pic>
        <p:nvPicPr>
          <p:cNvPr id="15" name="图片 14">
            <a:extLst>
              <a:ext uri="{FF2B5EF4-FFF2-40B4-BE49-F238E27FC236}">
                <a16:creationId xmlns:a16="http://schemas.microsoft.com/office/drawing/2014/main" id="{4B79DE29-E433-4D29-A10C-8F9A72C9A82E}"/>
              </a:ext>
            </a:extLst>
          </p:cNvPr>
          <p:cNvPicPr>
            <a:picLocks noChangeAspect="1"/>
          </p:cNvPicPr>
          <p:nvPr/>
        </p:nvPicPr>
        <p:blipFill>
          <a:blip r:embed="rId3"/>
          <a:stretch>
            <a:fillRect/>
          </a:stretch>
        </p:blipFill>
        <p:spPr>
          <a:xfrm>
            <a:off x="4486275" y="1395549"/>
            <a:ext cx="7324725" cy="4471850"/>
          </a:xfrm>
          <a:prstGeom prst="rect">
            <a:avLst/>
          </a:prstGeom>
          <a:ln>
            <a:noFill/>
          </a:ln>
          <a:effectLst>
            <a:outerShdw blurRad="292100" dist="139700" dir="2700000" algn="tl" rotWithShape="0">
              <a:srgbClr val="333333">
                <a:alpha val="65000"/>
              </a:srgbClr>
            </a:outerShdw>
          </a:effectLst>
        </p:spPr>
      </p:pic>
      <p:pic>
        <p:nvPicPr>
          <p:cNvPr id="23" name="图片 22">
            <a:extLst>
              <a:ext uri="{FF2B5EF4-FFF2-40B4-BE49-F238E27FC236}">
                <a16:creationId xmlns:a16="http://schemas.microsoft.com/office/drawing/2014/main" id="{461340B5-60E5-4871-9F7B-9BE8507043CE}"/>
              </a:ext>
            </a:extLst>
          </p:cNvPr>
          <p:cNvPicPr>
            <a:picLocks noChangeAspect="1"/>
          </p:cNvPicPr>
          <p:nvPr/>
        </p:nvPicPr>
        <p:blipFill rotWithShape="1">
          <a:blip r:embed="rId4"/>
          <a:srcRect t="12564"/>
          <a:stretch/>
        </p:blipFill>
        <p:spPr>
          <a:xfrm>
            <a:off x="6438122" y="6290251"/>
            <a:ext cx="3550199" cy="306043"/>
          </a:xfrm>
          <a:prstGeom prst="rect">
            <a:avLst/>
          </a:prstGeom>
        </p:spPr>
      </p:pic>
      <p:cxnSp>
        <p:nvCxnSpPr>
          <p:cNvPr id="13" name="直接箭头连接符 12">
            <a:extLst>
              <a:ext uri="{FF2B5EF4-FFF2-40B4-BE49-F238E27FC236}">
                <a16:creationId xmlns:a16="http://schemas.microsoft.com/office/drawing/2014/main" id="{EF7290FB-F48A-4D33-8241-5AEED0645C67}"/>
              </a:ext>
            </a:extLst>
          </p:cNvPr>
          <p:cNvCxnSpPr>
            <a:cxnSpLocks/>
          </p:cNvCxnSpPr>
          <p:nvPr/>
        </p:nvCxnSpPr>
        <p:spPr>
          <a:xfrm>
            <a:off x="1208199" y="1692878"/>
            <a:ext cx="1819209" cy="0"/>
          </a:xfrm>
          <a:prstGeom prst="straightConnector1">
            <a:avLst/>
          </a:prstGeom>
          <a:ln>
            <a:solidFill>
              <a:srgbClr val="308F9C"/>
            </a:solidFill>
            <a:tailEnd type="triangle"/>
          </a:ln>
        </p:spPr>
        <p:style>
          <a:lnRef idx="3">
            <a:schemeClr val="accent1"/>
          </a:lnRef>
          <a:fillRef idx="0">
            <a:schemeClr val="accent1"/>
          </a:fillRef>
          <a:effectRef idx="2">
            <a:schemeClr val="accent1"/>
          </a:effectRef>
          <a:fontRef idx="minor">
            <a:schemeClr val="tx1"/>
          </a:fontRef>
        </p:style>
      </p:cxnSp>
      <p:cxnSp>
        <p:nvCxnSpPr>
          <p:cNvPr id="14" name="直接箭头连接符 13">
            <a:extLst>
              <a:ext uri="{FF2B5EF4-FFF2-40B4-BE49-F238E27FC236}">
                <a16:creationId xmlns:a16="http://schemas.microsoft.com/office/drawing/2014/main" id="{23EC133B-2F1E-441B-8D92-95C2B4FF35BF}"/>
              </a:ext>
            </a:extLst>
          </p:cNvPr>
          <p:cNvCxnSpPr>
            <a:cxnSpLocks/>
          </p:cNvCxnSpPr>
          <p:nvPr/>
        </p:nvCxnSpPr>
        <p:spPr>
          <a:xfrm flipH="1">
            <a:off x="1208199" y="2061206"/>
            <a:ext cx="1819209" cy="0"/>
          </a:xfrm>
          <a:prstGeom prst="straightConnector1">
            <a:avLst/>
          </a:prstGeom>
          <a:ln>
            <a:solidFill>
              <a:schemeClr val="accent5"/>
            </a:solidFill>
            <a:tailEnd type="triangle"/>
          </a:ln>
        </p:spPr>
        <p:style>
          <a:lnRef idx="3">
            <a:schemeClr val="accent1"/>
          </a:lnRef>
          <a:fillRef idx="0">
            <a:schemeClr val="accent1"/>
          </a:fillRef>
          <a:effectRef idx="2">
            <a:schemeClr val="accent1"/>
          </a:effectRef>
          <a:fontRef idx="minor">
            <a:schemeClr val="tx1"/>
          </a:fontRef>
        </p:style>
      </p:cxnSp>
      <p:sp>
        <p:nvSpPr>
          <p:cNvPr id="5" name="矩形: 圆角 4">
            <a:extLst>
              <a:ext uri="{FF2B5EF4-FFF2-40B4-BE49-F238E27FC236}">
                <a16:creationId xmlns:a16="http://schemas.microsoft.com/office/drawing/2014/main" id="{62611906-4F67-4249-8B1A-DA01BA7A9F38}"/>
              </a:ext>
            </a:extLst>
          </p:cNvPr>
          <p:cNvSpPr/>
          <p:nvPr/>
        </p:nvSpPr>
        <p:spPr>
          <a:xfrm>
            <a:off x="82360" y="1295442"/>
            <a:ext cx="1096986" cy="134688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Prover</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2" name="矩形: 圆角 21">
            <a:extLst>
              <a:ext uri="{FF2B5EF4-FFF2-40B4-BE49-F238E27FC236}">
                <a16:creationId xmlns:a16="http://schemas.microsoft.com/office/drawing/2014/main" id="{390E944A-7CEC-4189-AF88-BA7222ADF877}"/>
              </a:ext>
            </a:extLst>
          </p:cNvPr>
          <p:cNvSpPr/>
          <p:nvPr/>
        </p:nvSpPr>
        <p:spPr>
          <a:xfrm>
            <a:off x="3109089" y="1331932"/>
            <a:ext cx="1096986" cy="1346886"/>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Verifier</a:t>
            </a:r>
            <a:endParaRPr lang="zh-CN" altLang="en-US" sz="2000" dirty="0">
              <a:solidFill>
                <a:schemeClr val="tx1"/>
              </a:solidFill>
              <a:latin typeface="Arial" panose="020B0604020202020204" pitchFamily="34" charset="0"/>
              <a:cs typeface="Arial" panose="020B0604020202020204" pitchFamily="34" charset="0"/>
            </a:endParaRPr>
          </a:p>
        </p:txBody>
      </p:sp>
      <p:cxnSp>
        <p:nvCxnSpPr>
          <p:cNvPr id="24" name="直接箭头连接符 23">
            <a:extLst>
              <a:ext uri="{FF2B5EF4-FFF2-40B4-BE49-F238E27FC236}">
                <a16:creationId xmlns:a16="http://schemas.microsoft.com/office/drawing/2014/main" id="{70AD72C3-EC95-483F-B5CE-54DABE32BA44}"/>
              </a:ext>
            </a:extLst>
          </p:cNvPr>
          <p:cNvCxnSpPr>
            <a:cxnSpLocks/>
          </p:cNvCxnSpPr>
          <p:nvPr/>
        </p:nvCxnSpPr>
        <p:spPr>
          <a:xfrm>
            <a:off x="1208199" y="2421924"/>
            <a:ext cx="1819209" cy="0"/>
          </a:xfrm>
          <a:prstGeom prst="straightConnector1">
            <a:avLst/>
          </a:prstGeom>
          <a:ln>
            <a:solidFill>
              <a:srgbClr val="308F9C"/>
            </a:solidFill>
            <a:tailEnd type="triangle"/>
          </a:ln>
        </p:spPr>
        <p:style>
          <a:lnRef idx="3">
            <a:schemeClr val="accent1"/>
          </a:lnRef>
          <a:fillRef idx="0">
            <a:schemeClr val="accent1"/>
          </a:fillRef>
          <a:effectRef idx="2">
            <a:schemeClr val="accent1"/>
          </a:effectRef>
          <a:fontRef idx="minor">
            <a:schemeClr val="tx1"/>
          </a:fontRef>
        </p:style>
      </p:cxnSp>
      <p:sp>
        <p:nvSpPr>
          <p:cNvPr id="25" name="矩形 24">
            <a:extLst>
              <a:ext uri="{FF2B5EF4-FFF2-40B4-BE49-F238E27FC236}">
                <a16:creationId xmlns:a16="http://schemas.microsoft.com/office/drawing/2014/main" id="{584BD680-AB26-4922-88BA-C87322D97370}"/>
              </a:ext>
            </a:extLst>
          </p:cNvPr>
          <p:cNvSpPr/>
          <p:nvPr/>
        </p:nvSpPr>
        <p:spPr>
          <a:xfrm>
            <a:off x="1807461" y="1329223"/>
            <a:ext cx="620683" cy="369332"/>
          </a:xfrm>
          <a:prstGeom prst="rect">
            <a:avLst/>
          </a:prstGeom>
        </p:spPr>
        <p:txBody>
          <a:bodyPr wrap="none">
            <a:spAutoFit/>
          </a:bodyPr>
          <a:lstStyle/>
          <a:p>
            <a:r>
              <a:rPr lang="en-US" altLang="zh-CN" dirty="0">
                <a:latin typeface="Arial" panose="020B0604020202020204" pitchFamily="34" charset="0"/>
                <a:cs typeface="Arial" panose="020B0604020202020204" pitchFamily="34" charset="0"/>
              </a:rPr>
              <a:t>com</a:t>
            </a:r>
            <a:endParaRPr lang="zh-CN" altLang="en-US" dirty="0"/>
          </a:p>
        </p:txBody>
      </p:sp>
      <p:sp>
        <p:nvSpPr>
          <p:cNvPr id="26" name="矩形 25">
            <a:extLst>
              <a:ext uri="{FF2B5EF4-FFF2-40B4-BE49-F238E27FC236}">
                <a16:creationId xmlns:a16="http://schemas.microsoft.com/office/drawing/2014/main" id="{5ADA1A58-0B8A-4891-88C4-68F06A726792}"/>
              </a:ext>
            </a:extLst>
          </p:cNvPr>
          <p:cNvSpPr/>
          <p:nvPr/>
        </p:nvSpPr>
        <p:spPr>
          <a:xfrm>
            <a:off x="1807461" y="1692377"/>
            <a:ext cx="659155" cy="369332"/>
          </a:xfrm>
          <a:prstGeom prst="rect">
            <a:avLst/>
          </a:prstGeom>
        </p:spPr>
        <p:txBody>
          <a:bodyPr wrap="none">
            <a:spAutoFit/>
          </a:bodyPr>
          <a:lstStyle/>
          <a:p>
            <a:r>
              <a:rPr lang="en-US" altLang="zh-CN" dirty="0" err="1">
                <a:latin typeface="Arial" panose="020B0604020202020204" pitchFamily="34" charset="0"/>
                <a:cs typeface="Arial" panose="020B0604020202020204" pitchFamily="34" charset="0"/>
              </a:rPr>
              <a:t>chall</a:t>
            </a:r>
            <a:endParaRPr lang="zh-CN" altLang="en-US" dirty="0"/>
          </a:p>
        </p:txBody>
      </p:sp>
      <p:sp>
        <p:nvSpPr>
          <p:cNvPr id="27" name="矩形 26">
            <a:extLst>
              <a:ext uri="{FF2B5EF4-FFF2-40B4-BE49-F238E27FC236}">
                <a16:creationId xmlns:a16="http://schemas.microsoft.com/office/drawing/2014/main" id="{E1E644A3-EAB5-49A4-AB75-15449400F2DD}"/>
              </a:ext>
            </a:extLst>
          </p:cNvPr>
          <p:cNvSpPr/>
          <p:nvPr/>
        </p:nvSpPr>
        <p:spPr>
          <a:xfrm>
            <a:off x="1865168" y="2062210"/>
            <a:ext cx="505267" cy="369332"/>
          </a:xfrm>
          <a:prstGeom prst="rect">
            <a:avLst/>
          </a:prstGeom>
        </p:spPr>
        <p:txBody>
          <a:bodyPr wrap="none">
            <a:spAutoFit/>
          </a:bodyPr>
          <a:lstStyle/>
          <a:p>
            <a:r>
              <a:rPr lang="en-US" altLang="zh-CN" dirty="0" err="1">
                <a:latin typeface="Arial" panose="020B0604020202020204" pitchFamily="34" charset="0"/>
                <a:cs typeface="Arial" panose="020B0604020202020204" pitchFamily="34" charset="0"/>
              </a:rPr>
              <a:t>rsp</a:t>
            </a:r>
            <a:endParaRPr lang="zh-CN" altLang="en-US" dirty="0"/>
          </a:p>
        </p:txBody>
      </p:sp>
      <p:grpSp>
        <p:nvGrpSpPr>
          <p:cNvPr id="4" name="组合 3">
            <a:extLst>
              <a:ext uri="{FF2B5EF4-FFF2-40B4-BE49-F238E27FC236}">
                <a16:creationId xmlns:a16="http://schemas.microsoft.com/office/drawing/2014/main" id="{D319267A-F7F6-4346-BC5B-CE115BEF2C84}"/>
              </a:ext>
            </a:extLst>
          </p:cNvPr>
          <p:cNvGrpSpPr/>
          <p:nvPr/>
        </p:nvGrpSpPr>
        <p:grpSpPr>
          <a:xfrm>
            <a:off x="82360" y="2897608"/>
            <a:ext cx="4893095" cy="3787048"/>
            <a:chOff x="112016" y="3007416"/>
            <a:chExt cx="4893095" cy="3787048"/>
          </a:xfrm>
        </p:grpSpPr>
        <p:grpSp>
          <p:nvGrpSpPr>
            <p:cNvPr id="35" name="组合 34">
              <a:extLst>
                <a:ext uri="{FF2B5EF4-FFF2-40B4-BE49-F238E27FC236}">
                  <a16:creationId xmlns:a16="http://schemas.microsoft.com/office/drawing/2014/main" id="{0826621F-8600-42E6-A819-961FE8153C79}"/>
                </a:ext>
              </a:extLst>
            </p:cNvPr>
            <p:cNvGrpSpPr/>
            <p:nvPr/>
          </p:nvGrpSpPr>
          <p:grpSpPr>
            <a:xfrm>
              <a:off x="112016" y="3007416"/>
              <a:ext cx="4374259" cy="913070"/>
              <a:chOff x="381000" y="2161986"/>
              <a:chExt cx="3705225" cy="913070"/>
            </a:xfrm>
          </p:grpSpPr>
          <p:sp>
            <p:nvSpPr>
              <p:cNvPr id="36" name="矩形 35">
                <a:extLst>
                  <a:ext uri="{FF2B5EF4-FFF2-40B4-BE49-F238E27FC236}">
                    <a16:creationId xmlns:a16="http://schemas.microsoft.com/office/drawing/2014/main" id="{A3CA639B-2306-403F-9243-5079B6200FC9}"/>
                  </a:ext>
                </a:extLst>
              </p:cNvPr>
              <p:cNvSpPr/>
              <p:nvPr/>
            </p:nvSpPr>
            <p:spPr>
              <a:xfrm>
                <a:off x="381000" y="2161986"/>
                <a:ext cx="3705225" cy="496996"/>
              </a:xfrm>
              <a:prstGeom prst="rect">
                <a:avLst/>
              </a:prstGeom>
            </p:spPr>
            <p:txBody>
              <a:bodyPr wrap="square">
                <a:spAutoFit/>
              </a:bodyPr>
              <a:lstStyle/>
              <a:p>
                <a:pPr marL="285750" indent="-285750" algn="just">
                  <a:lnSpc>
                    <a:spcPct val="150000"/>
                  </a:lnSpc>
                  <a:buFont typeface="Wingdings" panose="05000000000000000000" pitchFamily="2" charset="2"/>
                  <a:buChar char="l"/>
                </a:pPr>
                <a:r>
                  <a:rPr lang="en-US" altLang="zh-CN" sz="2000" b="1" dirty="0">
                    <a:latin typeface="Arial" panose="020B0604020202020204" pitchFamily="34" charset="0"/>
                    <a:cs typeface="Arial" panose="020B0604020202020204" pitchFamily="34" charset="0"/>
                  </a:rPr>
                  <a:t>Verification</a:t>
                </a:r>
              </a:p>
            </p:txBody>
          </p:sp>
          <p:sp>
            <p:nvSpPr>
              <p:cNvPr id="37" name="矩形 36">
                <a:extLst>
                  <a:ext uri="{FF2B5EF4-FFF2-40B4-BE49-F238E27FC236}">
                    <a16:creationId xmlns:a16="http://schemas.microsoft.com/office/drawing/2014/main" id="{21A9A93F-0745-43C8-9D65-30CE562B0261}"/>
                  </a:ext>
                </a:extLst>
              </p:cNvPr>
              <p:cNvSpPr/>
              <p:nvPr/>
            </p:nvSpPr>
            <p:spPr>
              <a:xfrm>
                <a:off x="642938" y="2618521"/>
                <a:ext cx="3150217" cy="456535"/>
              </a:xfrm>
              <a:prstGeom prst="rect">
                <a:avLst/>
              </a:prstGeom>
            </p:spPr>
            <p:txBody>
              <a:bodyPr wrap="square">
                <a:spAutoFit/>
              </a:bodyPr>
              <a:lstStyle/>
              <a:p>
                <a:pPr algn="just">
                  <a:lnSpc>
                    <a:spcPct val="150000"/>
                  </a:lnSpc>
                </a:pPr>
                <a:r>
                  <a:rPr lang="en-US" altLang="zh-CN" dirty="0">
                    <a:latin typeface="Arial" panose="020B0604020202020204" pitchFamily="34" charset="0"/>
                    <a:cs typeface="Arial" panose="020B0604020202020204" pitchFamily="34" charset="0"/>
                  </a:rPr>
                  <a:t>If </a:t>
                </a:r>
                <a:r>
                  <a:rPr lang="en-US" altLang="zh-CN" dirty="0" err="1">
                    <a:latin typeface="Arial" panose="020B0604020202020204" pitchFamily="34" charset="0"/>
                    <a:cs typeface="Arial" panose="020B0604020202020204" pitchFamily="34" charset="0"/>
                  </a:rPr>
                  <a:t>chall</a:t>
                </a:r>
                <a:r>
                  <a:rPr lang="en-US" altLang="zh-CN" dirty="0">
                    <a:latin typeface="Arial" panose="020B0604020202020204" pitchFamily="34" charset="0"/>
                    <a:cs typeface="Arial" panose="020B0604020202020204" pitchFamily="34" charset="0"/>
                  </a:rPr>
                  <a:t>=0</a:t>
                </a:r>
              </a:p>
            </p:txBody>
          </p:sp>
        </p:grpSp>
        <p:sp>
          <p:nvSpPr>
            <p:cNvPr id="3" name="矩形 2">
              <a:extLst>
                <a:ext uri="{FF2B5EF4-FFF2-40B4-BE49-F238E27FC236}">
                  <a16:creationId xmlns:a16="http://schemas.microsoft.com/office/drawing/2014/main" id="{8C4E765C-7344-4DFC-851A-85BFF1247A32}"/>
                </a:ext>
              </a:extLst>
            </p:cNvPr>
            <p:cNvSpPr/>
            <p:nvPr/>
          </p:nvSpPr>
          <p:spPr>
            <a:xfrm>
              <a:off x="421909" y="5397084"/>
              <a:ext cx="1264076" cy="456535"/>
            </a:xfrm>
            <a:prstGeom prst="rect">
              <a:avLst/>
            </a:prstGeom>
          </p:spPr>
          <p:txBody>
            <a:bodyPr wrap="square">
              <a:spAutoFit/>
            </a:bodyPr>
            <a:lstStyle/>
            <a:p>
              <a:pPr algn="just">
                <a:lnSpc>
                  <a:spcPct val="150000"/>
                </a:lnSpc>
              </a:pPr>
              <a:r>
                <a:rPr lang="en-US" altLang="zh-CN" dirty="0">
                  <a:latin typeface="Arial" panose="020B0604020202020204" pitchFamily="34" charset="0"/>
                  <a:cs typeface="Arial" panose="020B0604020202020204" pitchFamily="34" charset="0"/>
                </a:rPr>
                <a:t>If </a:t>
              </a:r>
              <a:r>
                <a:rPr lang="en-US" altLang="zh-CN" dirty="0" err="1">
                  <a:latin typeface="Arial" panose="020B0604020202020204" pitchFamily="34" charset="0"/>
                  <a:cs typeface="Arial" panose="020B0604020202020204" pitchFamily="34" charset="0"/>
                </a:rPr>
                <a:t>chall</a:t>
              </a:r>
              <a:r>
                <a:rPr lang="en-US" altLang="zh-CN" dirty="0">
                  <a:latin typeface="Arial" panose="020B0604020202020204" pitchFamily="34" charset="0"/>
                  <a:cs typeface="Arial" panose="020B0604020202020204" pitchFamily="34" charset="0"/>
                </a:rPr>
                <a:t>=1</a:t>
              </a: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9DF97352-7A8A-45A2-A0CF-17F9F1036A58}"/>
                    </a:ext>
                  </a:extLst>
                </p:cNvPr>
                <p:cNvSpPr/>
                <p:nvPr/>
              </p:nvSpPr>
              <p:spPr>
                <a:xfrm>
                  <a:off x="630853" y="3975517"/>
                  <a:ext cx="3719036" cy="1287532"/>
                </a:xfrm>
                <a:prstGeom prst="rect">
                  <a:avLst/>
                </a:prstGeom>
              </p:spPr>
              <p:txBody>
                <a:bodyPr wrap="square">
                  <a:spAutoFit/>
                </a:bodyPr>
                <a:lstStyle/>
                <a:p>
                  <a:pPr marL="342900" indent="-342900" algn="just">
                    <a:lnSpc>
                      <a:spcPct val="150000"/>
                    </a:lnSpc>
                    <a:buAutoNum type="arabicPeriod"/>
                  </a:pPr>
                  <a:r>
                    <a:rPr lang="en-US" altLang="zh-CN" dirty="0">
                      <a:latin typeface="Arial" panose="020B0604020202020204" pitchFamily="34" charset="0"/>
                      <a:cs typeface="Arial" panose="020B0604020202020204" pitchFamily="34" charset="0"/>
                    </a:rPr>
                    <a:t>Recovery root for </a:t>
                  </a:r>
                  <a:r>
                    <a:rPr lang="en-US" altLang="zh-CN" dirty="0" err="1">
                      <a:latin typeface="Arial" panose="020B0604020202020204" pitchFamily="34" charset="0"/>
                      <a:cs typeface="Arial" panose="020B0604020202020204" pitchFamily="34" charset="0"/>
                    </a:rPr>
                    <a:t>rpk</a:t>
                  </a:r>
                  <a:r>
                    <a:rPr lang="en-US" altLang="zh-CN" dirty="0">
                      <a:latin typeface="Arial" panose="020B0604020202020204" pitchFamily="34" charset="0"/>
                      <a:cs typeface="Arial" panose="020B0604020202020204" pitchFamily="34" charset="0"/>
                    </a:rPr>
                    <a:t> and </a:t>
                  </a:r>
                  <a:r>
                    <a:rPr lang="en-US" altLang="zh-CN" dirty="0" err="1">
                      <a:latin typeface="Arial" panose="020B0604020202020204" pitchFamily="34" charset="0"/>
                      <a:cs typeface="Arial" panose="020B0604020202020204" pitchFamily="34" charset="0"/>
                    </a:rPr>
                    <a:t>TagSet</a:t>
                  </a:r>
                  <a:r>
                    <a:rPr lang="en-US" altLang="zh-CN" dirty="0">
                      <a:latin typeface="Arial" panose="020B0604020202020204" pitchFamily="34" charset="0"/>
                      <a:cs typeface="Arial" panose="020B0604020202020204" pitchFamily="34" charset="0"/>
                    </a:rPr>
                    <a:t> from </a:t>
                  </a:r>
                  <a14:m>
                    <m:oMath xmlns:m="http://schemas.openxmlformats.org/officeDocument/2006/math">
                      <m:r>
                        <m:rPr>
                          <m:sty m:val="p"/>
                        </m:rPr>
                        <a:rPr lang="en-US" altLang="zh-CN" i="0" dirty="0" smtClean="0">
                          <a:latin typeface="Cambria Math" panose="02040503050406030204" pitchFamily="18" charset="0"/>
                          <a:cs typeface="Arial" panose="020B0604020202020204" pitchFamily="34" charset="0"/>
                        </a:rPr>
                        <m:t>pat</m:t>
                      </m:r>
                      <m:sSub>
                        <m:sSubPr>
                          <m:ctrlPr>
                            <a:rPr lang="en-US" altLang="zh-CN" i="1" dirty="0" smtClean="0">
                              <a:latin typeface="Cambria Math" panose="02040503050406030204" pitchFamily="18" charset="0"/>
                              <a:cs typeface="Arial" panose="020B0604020202020204" pitchFamily="34" charset="0"/>
                            </a:rPr>
                          </m:ctrlPr>
                        </m:sSubPr>
                        <m:e>
                          <m:r>
                            <m:rPr>
                              <m:sty m:val="p"/>
                            </m:rPr>
                            <a:rPr lang="en-US" altLang="zh-CN" i="0" dirty="0" smtClean="0">
                              <a:latin typeface="Cambria Math" panose="02040503050406030204" pitchFamily="18" charset="0"/>
                              <a:cs typeface="Arial" panose="020B0604020202020204" pitchFamily="34" charset="0"/>
                            </a:rPr>
                            <m:t>h</m:t>
                          </m:r>
                        </m:e>
                        <m:sub>
                          <m:r>
                            <m:rPr>
                              <m:sty m:val="p"/>
                            </m:rPr>
                            <a:rPr lang="en-US" altLang="zh-CN" i="0" dirty="0" smtClean="0">
                              <a:latin typeface="Cambria Math" panose="02040503050406030204" pitchFamily="18" charset="0"/>
                              <a:cs typeface="Arial" panose="020B0604020202020204" pitchFamily="34" charset="0"/>
                            </a:rPr>
                            <m:t>T</m:t>
                          </m:r>
                        </m:sub>
                      </m:sSub>
                    </m:oMath>
                  </a14:m>
                  <a:r>
                    <a:rPr lang="en-US" altLang="zh-CN" dirty="0">
                      <a:latin typeface="Arial" panose="020B0604020202020204" pitchFamily="34" charset="0"/>
                      <a:cs typeface="Arial" panose="020B0604020202020204" pitchFamily="34" charset="0"/>
                    </a:rPr>
                    <a:t> and </a:t>
                  </a:r>
                  <a14:m>
                    <m:oMath xmlns:m="http://schemas.openxmlformats.org/officeDocument/2006/math">
                      <m:r>
                        <m:rPr>
                          <m:sty m:val="p"/>
                        </m:rPr>
                        <a:rPr lang="en-US" altLang="zh-CN" i="0" dirty="0" smtClean="0">
                          <a:latin typeface="Cambria Math" panose="02040503050406030204" pitchFamily="18" charset="0"/>
                          <a:cs typeface="Arial" panose="020B0604020202020204" pitchFamily="34" charset="0"/>
                        </a:rPr>
                        <m:t>pat</m:t>
                      </m:r>
                      <m:sSub>
                        <m:sSubPr>
                          <m:ctrlPr>
                            <a:rPr lang="en-US" altLang="zh-CN" i="1" dirty="0" smtClean="0">
                              <a:latin typeface="Cambria Math" panose="02040503050406030204" pitchFamily="18" charset="0"/>
                              <a:cs typeface="Arial" panose="020B0604020202020204" pitchFamily="34" charset="0"/>
                            </a:rPr>
                          </m:ctrlPr>
                        </m:sSubPr>
                        <m:e>
                          <m:r>
                            <m:rPr>
                              <m:sty m:val="p"/>
                            </m:rPr>
                            <a:rPr lang="en-US" altLang="zh-CN" i="0" dirty="0" smtClean="0">
                              <a:latin typeface="Cambria Math" panose="02040503050406030204" pitchFamily="18" charset="0"/>
                              <a:cs typeface="Arial" panose="020B0604020202020204" pitchFamily="34" charset="0"/>
                            </a:rPr>
                            <m:t>h</m:t>
                          </m:r>
                        </m:e>
                        <m:sub>
                          <m:r>
                            <m:rPr>
                              <m:sty m:val="p"/>
                            </m:rPr>
                            <a:rPr lang="en-US" altLang="zh-CN" i="0" dirty="0" smtClean="0">
                              <a:latin typeface="Cambria Math" panose="02040503050406030204" pitchFamily="18" charset="0"/>
                              <a:cs typeface="Arial" panose="020B0604020202020204" pitchFamily="34" charset="0"/>
                            </a:rPr>
                            <m:t>S</m:t>
                          </m:r>
                        </m:sub>
                      </m:sSub>
                    </m:oMath>
                  </a14:m>
                  <a:endParaRPr lang="en-US" altLang="zh-CN" dirty="0">
                    <a:latin typeface="Arial" panose="020B0604020202020204" pitchFamily="34" charset="0"/>
                    <a:cs typeface="Arial" panose="020B0604020202020204" pitchFamily="34" charset="0"/>
                  </a:endParaRPr>
                </a:p>
                <a:p>
                  <a:pPr marL="342900" indent="-342900" algn="just">
                    <a:lnSpc>
                      <a:spcPct val="150000"/>
                    </a:lnSpc>
                    <a:buAutoNum type="arabicPeriod"/>
                  </a:pPr>
                  <a:r>
                    <a:rPr lang="en-US" altLang="zh-CN" dirty="0">
                      <a:latin typeface="Arial" panose="020B0604020202020204" pitchFamily="34" charset="0"/>
                      <a:cs typeface="Arial" panose="020B0604020202020204" pitchFamily="34" charset="0"/>
                    </a:rPr>
                    <a:t>Verify the final commitment</a:t>
                  </a:r>
                </a:p>
              </p:txBody>
            </p:sp>
          </mc:Choice>
          <mc:Fallback xmlns="">
            <p:sp>
              <p:nvSpPr>
                <p:cNvPr id="19" name="矩形 18">
                  <a:extLst>
                    <a:ext uri="{FF2B5EF4-FFF2-40B4-BE49-F238E27FC236}">
                      <a16:creationId xmlns:a16="http://schemas.microsoft.com/office/drawing/2014/main" id="{9DF97352-7A8A-45A2-A0CF-17F9F1036A58}"/>
                    </a:ext>
                  </a:extLst>
                </p:cNvPr>
                <p:cNvSpPr>
                  <a:spLocks noRot="1" noChangeAspect="1" noMove="1" noResize="1" noEditPoints="1" noAdjustHandles="1" noChangeArrowheads="1" noChangeShapeType="1" noTextEdit="1"/>
                </p:cNvSpPr>
                <p:nvPr/>
              </p:nvSpPr>
              <p:spPr>
                <a:xfrm>
                  <a:off x="630853" y="3975517"/>
                  <a:ext cx="3719036" cy="1287532"/>
                </a:xfrm>
                <a:prstGeom prst="rect">
                  <a:avLst/>
                </a:prstGeom>
                <a:blipFill>
                  <a:blip r:embed="rId5"/>
                  <a:stretch>
                    <a:fillRect l="-1148" r="-1311" b="-7109"/>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5F72632B-BA07-4449-A4D7-AE021887265C}"/>
                </a:ext>
              </a:extLst>
            </p:cNvPr>
            <p:cNvSpPr/>
            <p:nvPr/>
          </p:nvSpPr>
          <p:spPr>
            <a:xfrm>
              <a:off x="630853" y="5922430"/>
              <a:ext cx="4374258" cy="872034"/>
            </a:xfrm>
            <a:prstGeom prst="rect">
              <a:avLst/>
            </a:prstGeom>
          </p:spPr>
          <p:txBody>
            <a:bodyPr wrap="square">
              <a:spAutoFit/>
            </a:bodyPr>
            <a:lstStyle/>
            <a:p>
              <a:pPr marL="342900" indent="-342900" algn="just">
                <a:lnSpc>
                  <a:spcPct val="150000"/>
                </a:lnSpc>
                <a:buAutoNum type="arabicPeriod"/>
              </a:pPr>
              <a:r>
                <a:rPr lang="en-US" altLang="zh-CN" dirty="0">
                  <a:latin typeface="Arial" panose="020B0604020202020204" pitchFamily="34" charset="0"/>
                  <a:cs typeface="Arial" panose="020B0604020202020204" pitchFamily="34" charset="0"/>
                </a:rPr>
                <a:t>Recovery root from all</a:t>
              </a:r>
              <a:r>
                <a:rPr lang="zh-CN" altLang="en-US" dirty="0">
                  <a:latin typeface="Arial" panose="020B0604020202020204" pitchFamily="34" charset="0"/>
                  <a:cs typeface="Arial" panose="020B0604020202020204" pitchFamily="34" charset="0"/>
                </a:rPr>
                <a:t> commitments </a:t>
              </a:r>
              <a:endParaRPr lang="en-US" altLang="zh-CN" dirty="0">
                <a:latin typeface="Arial" panose="020B0604020202020204" pitchFamily="34" charset="0"/>
                <a:cs typeface="Arial" panose="020B0604020202020204" pitchFamily="34" charset="0"/>
              </a:endParaRPr>
            </a:p>
            <a:p>
              <a:pPr marL="342900" indent="-342900" algn="just">
                <a:lnSpc>
                  <a:spcPct val="150000"/>
                </a:lnSpc>
                <a:buAutoNum type="arabicPeriod"/>
              </a:pPr>
              <a:r>
                <a:rPr lang="en-US" altLang="zh-CN" dirty="0">
                  <a:latin typeface="Arial" panose="020B0604020202020204" pitchFamily="34" charset="0"/>
                  <a:cs typeface="Arial" panose="020B0604020202020204" pitchFamily="34" charset="0"/>
                </a:rPr>
                <a:t>Verify the final commitment</a:t>
              </a:r>
            </a:p>
          </p:txBody>
        </p:sp>
      </p:grpSp>
    </p:spTree>
    <p:extLst>
      <p:ext uri="{BB962C8B-B14F-4D97-AF65-F5344CB8AC3E}">
        <p14:creationId xmlns:p14="http://schemas.microsoft.com/office/powerpoint/2010/main" val="4191997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1242325" y="173344"/>
            <a:ext cx="9707351"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Construction — </a:t>
            </a:r>
            <a:r>
              <a:rPr lang="en-US" altLang="zh-CN" sz="3600" dirty="0">
                <a:latin typeface="Arial" panose="020B0604020202020204" pitchFamily="34" charset="0"/>
                <a:cs typeface="Arial" panose="020B0604020202020204" pitchFamily="34" charset="0"/>
              </a:rPr>
              <a:t> Isogeny-based TRS scheme</a:t>
            </a:r>
          </a:p>
        </p:txBody>
      </p:sp>
      <p:pic>
        <p:nvPicPr>
          <p:cNvPr id="3" name="图片 2">
            <a:extLst>
              <a:ext uri="{FF2B5EF4-FFF2-40B4-BE49-F238E27FC236}">
                <a16:creationId xmlns:a16="http://schemas.microsoft.com/office/drawing/2014/main" id="{9C3DF0C2-3382-4937-8BBC-AB2019B27751}"/>
              </a:ext>
            </a:extLst>
          </p:cNvPr>
          <p:cNvPicPr>
            <a:picLocks noChangeAspect="1"/>
          </p:cNvPicPr>
          <p:nvPr/>
        </p:nvPicPr>
        <p:blipFill rotWithShape="1">
          <a:blip r:embed="rId3"/>
          <a:srcRect r="5188" b="68666"/>
          <a:stretch/>
        </p:blipFill>
        <p:spPr>
          <a:xfrm>
            <a:off x="27993" y="1657013"/>
            <a:ext cx="3906774" cy="3543973"/>
          </a:xfrm>
          <a:prstGeom prst="rect">
            <a:avLst/>
          </a:prstGeom>
        </p:spPr>
      </p:pic>
      <p:pic>
        <p:nvPicPr>
          <p:cNvPr id="23" name="图片 22">
            <a:extLst>
              <a:ext uri="{FF2B5EF4-FFF2-40B4-BE49-F238E27FC236}">
                <a16:creationId xmlns:a16="http://schemas.microsoft.com/office/drawing/2014/main" id="{5DCF6138-BF61-42A0-A2CA-E29E01523B9A}"/>
              </a:ext>
            </a:extLst>
          </p:cNvPr>
          <p:cNvPicPr>
            <a:picLocks noChangeAspect="1"/>
          </p:cNvPicPr>
          <p:nvPr/>
        </p:nvPicPr>
        <p:blipFill rotWithShape="1">
          <a:blip r:embed="rId3"/>
          <a:srcRect t="32030" r="5188" b="37085"/>
          <a:stretch/>
        </p:blipFill>
        <p:spPr>
          <a:xfrm>
            <a:off x="4142613" y="1657013"/>
            <a:ext cx="3906774" cy="3493190"/>
          </a:xfrm>
          <a:prstGeom prst="rect">
            <a:avLst/>
          </a:prstGeom>
        </p:spPr>
      </p:pic>
      <p:pic>
        <p:nvPicPr>
          <p:cNvPr id="27" name="图片 26">
            <a:extLst>
              <a:ext uri="{FF2B5EF4-FFF2-40B4-BE49-F238E27FC236}">
                <a16:creationId xmlns:a16="http://schemas.microsoft.com/office/drawing/2014/main" id="{1ACBEAE7-7059-498A-8512-D399CC838A44}"/>
              </a:ext>
            </a:extLst>
          </p:cNvPr>
          <p:cNvPicPr>
            <a:picLocks noChangeAspect="1"/>
          </p:cNvPicPr>
          <p:nvPr/>
        </p:nvPicPr>
        <p:blipFill rotWithShape="1">
          <a:blip r:embed="rId3"/>
          <a:srcRect t="64003"/>
          <a:stretch/>
        </p:blipFill>
        <p:spPr>
          <a:xfrm>
            <a:off x="8257233" y="1657013"/>
            <a:ext cx="3825729" cy="3780171"/>
          </a:xfrm>
          <a:prstGeom prst="rect">
            <a:avLst/>
          </a:prstGeom>
        </p:spPr>
      </p:pic>
      <p:sp>
        <p:nvSpPr>
          <p:cNvPr id="28" name="矩形: 圆角 27">
            <a:extLst>
              <a:ext uri="{FF2B5EF4-FFF2-40B4-BE49-F238E27FC236}">
                <a16:creationId xmlns:a16="http://schemas.microsoft.com/office/drawing/2014/main" id="{6CCD66C7-1F46-46F0-9214-6DC06B4EF541}"/>
              </a:ext>
            </a:extLst>
          </p:cNvPr>
          <p:cNvSpPr/>
          <p:nvPr/>
        </p:nvSpPr>
        <p:spPr>
          <a:xfrm>
            <a:off x="461508" y="2910840"/>
            <a:ext cx="1703195" cy="840066"/>
          </a:xfrm>
          <a:prstGeom prst="roundRect">
            <a:avLst/>
          </a:prstGeom>
          <a:noFill/>
          <a:ln w="28575">
            <a:solidFill>
              <a:srgbClr val="00808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9" name="连接符: 曲线 28">
            <a:extLst>
              <a:ext uri="{FF2B5EF4-FFF2-40B4-BE49-F238E27FC236}">
                <a16:creationId xmlns:a16="http://schemas.microsoft.com/office/drawing/2014/main" id="{9355D97E-196F-4DC1-AC32-0F267F9729E6}"/>
              </a:ext>
            </a:extLst>
          </p:cNvPr>
          <p:cNvCxnSpPr>
            <a:cxnSpLocks/>
            <a:stCxn id="28" idx="1"/>
            <a:endCxn id="30" idx="1"/>
          </p:cNvCxnSpPr>
          <p:nvPr/>
        </p:nvCxnSpPr>
        <p:spPr>
          <a:xfrm rot="10800000" flipH="1">
            <a:off x="461508" y="1326041"/>
            <a:ext cx="917260" cy="2004833"/>
          </a:xfrm>
          <a:prstGeom prst="curvedConnector3">
            <a:avLst>
              <a:gd name="adj1" fmla="val -24922"/>
            </a:avLst>
          </a:prstGeom>
          <a:ln w="12700">
            <a:solidFill>
              <a:srgbClr val="00808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7162915-B590-48A9-9DA4-E5D5926DC0ED}"/>
              </a:ext>
            </a:extLst>
          </p:cNvPr>
          <p:cNvSpPr txBox="1"/>
          <p:nvPr/>
        </p:nvSpPr>
        <p:spPr>
          <a:xfrm>
            <a:off x="1378768" y="1141374"/>
            <a:ext cx="2467878" cy="369332"/>
          </a:xfrm>
          <a:prstGeom prst="rect">
            <a:avLst/>
          </a:prstGeom>
          <a:noFill/>
        </p:spPr>
        <p:txBody>
          <a:bodyPr wrap="square" rtlCol="0">
            <a:spAutoFit/>
          </a:bodyPr>
          <a:lstStyle/>
          <a:p>
            <a:r>
              <a:rPr lang="en-US" altLang="zh-CN" b="1" dirty="0">
                <a:solidFill>
                  <a:srgbClr val="008080"/>
                </a:solidFill>
                <a:latin typeface="Arial" panose="020B0604020202020204" pitchFamily="34" charset="0"/>
                <a:cs typeface="Arial" panose="020B0604020202020204" pitchFamily="34" charset="0"/>
              </a:rPr>
              <a:t>Generate Tag Set</a:t>
            </a:r>
            <a:endParaRPr lang="zh-CN" altLang="en-US" b="1" dirty="0">
              <a:solidFill>
                <a:srgbClr val="008080"/>
              </a:solidFill>
              <a:latin typeface="Arial" panose="020B0604020202020204" pitchFamily="34" charset="0"/>
              <a:cs typeface="Arial" panose="020B0604020202020204" pitchFamily="34" charset="0"/>
            </a:endParaRPr>
          </a:p>
        </p:txBody>
      </p:sp>
      <p:sp>
        <p:nvSpPr>
          <p:cNvPr id="32" name="矩形: 圆角 31">
            <a:extLst>
              <a:ext uri="{FF2B5EF4-FFF2-40B4-BE49-F238E27FC236}">
                <a16:creationId xmlns:a16="http://schemas.microsoft.com/office/drawing/2014/main" id="{BE944F15-0EC8-4389-8CAB-9BE075D07B0A}"/>
              </a:ext>
            </a:extLst>
          </p:cNvPr>
          <p:cNvSpPr/>
          <p:nvPr/>
        </p:nvSpPr>
        <p:spPr>
          <a:xfrm>
            <a:off x="448807" y="4010012"/>
            <a:ext cx="3397839" cy="916551"/>
          </a:xfrm>
          <a:prstGeom prst="roundRect">
            <a:avLst>
              <a:gd name="adj" fmla="val 11052"/>
            </a:avLst>
          </a:prstGeom>
          <a:noFill/>
          <a:ln w="28575">
            <a:solidFill>
              <a:srgbClr val="71A4A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4799FEF8-762C-4F02-B0BB-633FFE871226}"/>
              </a:ext>
            </a:extLst>
          </p:cNvPr>
          <p:cNvSpPr txBox="1"/>
          <p:nvPr/>
        </p:nvSpPr>
        <p:spPr>
          <a:xfrm>
            <a:off x="448807" y="5522685"/>
            <a:ext cx="3646043" cy="369332"/>
          </a:xfrm>
          <a:prstGeom prst="rect">
            <a:avLst/>
          </a:prstGeom>
          <a:noFill/>
        </p:spPr>
        <p:txBody>
          <a:bodyPr wrap="square" rtlCol="0">
            <a:spAutoFit/>
          </a:bodyPr>
          <a:lstStyle/>
          <a:p>
            <a:r>
              <a:rPr lang="en-US" altLang="zh-CN" b="1" dirty="0">
                <a:solidFill>
                  <a:srgbClr val="71A4A3"/>
                </a:solidFill>
                <a:latin typeface="Arial" panose="020B0604020202020204" pitchFamily="34" charset="0"/>
                <a:cs typeface="Arial" panose="020B0604020202020204" pitchFamily="34" charset="0"/>
              </a:rPr>
              <a:t>Add the </a:t>
            </a:r>
            <a:r>
              <a:rPr lang="en-US" altLang="zh-CN" b="1" dirty="0" err="1">
                <a:solidFill>
                  <a:srgbClr val="71A4A3"/>
                </a:solidFill>
                <a:latin typeface="Arial" panose="020B0604020202020204" pitchFamily="34" charset="0"/>
                <a:cs typeface="Arial" panose="020B0604020202020204" pitchFamily="34" charset="0"/>
              </a:rPr>
              <a:t>tagSet</a:t>
            </a:r>
            <a:r>
              <a:rPr lang="en-US" altLang="zh-CN" b="1" dirty="0">
                <a:solidFill>
                  <a:srgbClr val="71A4A3"/>
                </a:solidFill>
                <a:latin typeface="Arial" panose="020B0604020202020204" pitchFamily="34" charset="0"/>
                <a:cs typeface="Arial" panose="020B0604020202020204" pitchFamily="34" charset="0"/>
              </a:rPr>
              <a:t> to the OR-proof</a:t>
            </a:r>
            <a:endParaRPr lang="zh-CN" altLang="en-US" b="1" dirty="0">
              <a:solidFill>
                <a:srgbClr val="71A4A3"/>
              </a:solidFill>
              <a:latin typeface="Arial" panose="020B0604020202020204" pitchFamily="34" charset="0"/>
              <a:cs typeface="Arial" panose="020B0604020202020204" pitchFamily="34" charset="0"/>
            </a:endParaRPr>
          </a:p>
        </p:txBody>
      </p:sp>
      <p:cxnSp>
        <p:nvCxnSpPr>
          <p:cNvPr id="34" name="连接符: 曲线 33">
            <a:extLst>
              <a:ext uri="{FF2B5EF4-FFF2-40B4-BE49-F238E27FC236}">
                <a16:creationId xmlns:a16="http://schemas.microsoft.com/office/drawing/2014/main" id="{CE129089-2603-4EBD-9E0D-765D8AE22800}"/>
              </a:ext>
            </a:extLst>
          </p:cNvPr>
          <p:cNvCxnSpPr>
            <a:cxnSpLocks/>
            <a:stCxn id="32" idx="1"/>
            <a:endCxn id="33" idx="1"/>
          </p:cNvCxnSpPr>
          <p:nvPr/>
        </p:nvCxnSpPr>
        <p:spPr>
          <a:xfrm rot="10800000" flipV="1">
            <a:off x="448807" y="4468287"/>
            <a:ext cx="12700" cy="1239063"/>
          </a:xfrm>
          <a:prstGeom prst="curvedConnector3">
            <a:avLst>
              <a:gd name="adj1" fmla="val 1800000"/>
            </a:avLst>
          </a:prstGeom>
          <a:ln>
            <a:solidFill>
              <a:srgbClr val="71A4A3"/>
            </a:solidFill>
            <a:prstDash val="dash"/>
            <a:tailEnd type="triangle"/>
          </a:ln>
        </p:spPr>
        <p:style>
          <a:lnRef idx="3">
            <a:schemeClr val="accent1"/>
          </a:lnRef>
          <a:fillRef idx="0">
            <a:schemeClr val="accent1"/>
          </a:fillRef>
          <a:effectRef idx="2">
            <a:schemeClr val="accent1"/>
          </a:effectRef>
          <a:fontRef idx="minor">
            <a:schemeClr val="tx1"/>
          </a:fontRef>
        </p:style>
      </p:cxnSp>
      <p:sp>
        <p:nvSpPr>
          <p:cNvPr id="39" name="矩形: 圆角 38">
            <a:extLst>
              <a:ext uri="{FF2B5EF4-FFF2-40B4-BE49-F238E27FC236}">
                <a16:creationId xmlns:a16="http://schemas.microsoft.com/office/drawing/2014/main" id="{74F00541-6512-4128-B7A4-FA14CEEC4739}"/>
              </a:ext>
            </a:extLst>
          </p:cNvPr>
          <p:cNvSpPr/>
          <p:nvPr/>
        </p:nvSpPr>
        <p:spPr>
          <a:xfrm>
            <a:off x="8668148" y="3093720"/>
            <a:ext cx="2879497" cy="747732"/>
          </a:xfrm>
          <a:prstGeom prst="roundRect">
            <a:avLst/>
          </a:prstGeom>
          <a:noFill/>
          <a:ln w="28575">
            <a:solidFill>
              <a:srgbClr val="00808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5C2C1737-DC6A-4A5D-9394-95A08E9FE1E4}"/>
              </a:ext>
            </a:extLst>
          </p:cNvPr>
          <p:cNvSpPr txBox="1"/>
          <p:nvPr/>
        </p:nvSpPr>
        <p:spPr>
          <a:xfrm>
            <a:off x="9091232" y="1141374"/>
            <a:ext cx="2553406" cy="369332"/>
          </a:xfrm>
          <a:prstGeom prst="rect">
            <a:avLst/>
          </a:prstGeom>
          <a:noFill/>
        </p:spPr>
        <p:txBody>
          <a:bodyPr wrap="square" rtlCol="0">
            <a:spAutoFit/>
          </a:bodyPr>
          <a:lstStyle/>
          <a:p>
            <a:r>
              <a:rPr lang="en-US" altLang="zh-CN" b="1" dirty="0">
                <a:solidFill>
                  <a:srgbClr val="008080"/>
                </a:solidFill>
                <a:latin typeface="Arial" panose="020B0604020202020204" pitchFamily="34" charset="0"/>
                <a:cs typeface="Arial" panose="020B0604020202020204" pitchFamily="34" charset="0"/>
              </a:rPr>
              <a:t>Recover two Tag Sets</a:t>
            </a:r>
            <a:endParaRPr lang="zh-CN" altLang="en-US" b="1" dirty="0">
              <a:solidFill>
                <a:srgbClr val="008080"/>
              </a:solidFill>
              <a:latin typeface="Arial" panose="020B0604020202020204" pitchFamily="34" charset="0"/>
              <a:cs typeface="Arial" panose="020B0604020202020204" pitchFamily="34" charset="0"/>
            </a:endParaRPr>
          </a:p>
        </p:txBody>
      </p:sp>
      <p:sp>
        <p:nvSpPr>
          <p:cNvPr id="46" name="矩形: 圆角 45">
            <a:extLst>
              <a:ext uri="{FF2B5EF4-FFF2-40B4-BE49-F238E27FC236}">
                <a16:creationId xmlns:a16="http://schemas.microsoft.com/office/drawing/2014/main" id="{EE9C0621-7DDD-49C6-85E4-07111E3C595E}"/>
              </a:ext>
            </a:extLst>
          </p:cNvPr>
          <p:cNvSpPr/>
          <p:nvPr/>
        </p:nvSpPr>
        <p:spPr>
          <a:xfrm>
            <a:off x="8652908" y="3863805"/>
            <a:ext cx="3430054" cy="1286397"/>
          </a:xfrm>
          <a:prstGeom prst="roundRect">
            <a:avLst>
              <a:gd name="adj" fmla="val 11052"/>
            </a:avLst>
          </a:prstGeom>
          <a:noFill/>
          <a:ln w="28575">
            <a:solidFill>
              <a:srgbClr val="71A4A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A88FD467-00CE-4C89-9906-5829878A5A59}"/>
              </a:ext>
            </a:extLst>
          </p:cNvPr>
          <p:cNvSpPr txBox="1"/>
          <p:nvPr/>
        </p:nvSpPr>
        <p:spPr>
          <a:xfrm>
            <a:off x="8652908" y="5572354"/>
            <a:ext cx="3153884" cy="369332"/>
          </a:xfrm>
          <a:prstGeom prst="rect">
            <a:avLst/>
          </a:prstGeom>
          <a:noFill/>
        </p:spPr>
        <p:txBody>
          <a:bodyPr wrap="square" rtlCol="0">
            <a:spAutoFit/>
          </a:bodyPr>
          <a:lstStyle/>
          <a:p>
            <a:r>
              <a:rPr lang="en-US" altLang="zh-CN" b="1" dirty="0">
                <a:solidFill>
                  <a:srgbClr val="71A4A3"/>
                </a:solidFill>
                <a:latin typeface="Arial" panose="020B0604020202020204" pitchFamily="34" charset="0"/>
                <a:cs typeface="Arial" panose="020B0604020202020204" pitchFamily="34" charset="0"/>
              </a:rPr>
              <a:t>Link</a:t>
            </a:r>
            <a:r>
              <a:rPr lang="zh-CN" altLang="en-US" b="1" dirty="0">
                <a:solidFill>
                  <a:srgbClr val="71A4A3"/>
                </a:solidFill>
                <a:latin typeface="Arial" panose="020B0604020202020204" pitchFamily="34" charset="0"/>
                <a:cs typeface="Arial" panose="020B0604020202020204" pitchFamily="34" charset="0"/>
              </a:rPr>
              <a:t> </a:t>
            </a:r>
            <a:r>
              <a:rPr lang="en-US" altLang="zh-CN" b="1" dirty="0">
                <a:solidFill>
                  <a:srgbClr val="71A4A3"/>
                </a:solidFill>
                <a:latin typeface="Arial" panose="020B0604020202020204" pitchFamily="34" charset="0"/>
                <a:cs typeface="Arial" panose="020B0604020202020204" pitchFamily="34" charset="0"/>
              </a:rPr>
              <a:t>/Trace two signatures</a:t>
            </a:r>
          </a:p>
        </p:txBody>
      </p:sp>
      <p:cxnSp>
        <p:nvCxnSpPr>
          <p:cNvPr id="48" name="连接符: 曲线 47">
            <a:extLst>
              <a:ext uri="{FF2B5EF4-FFF2-40B4-BE49-F238E27FC236}">
                <a16:creationId xmlns:a16="http://schemas.microsoft.com/office/drawing/2014/main" id="{FD02E485-7A2B-462C-969F-62BEA24AD813}"/>
              </a:ext>
            </a:extLst>
          </p:cNvPr>
          <p:cNvCxnSpPr>
            <a:cxnSpLocks/>
            <a:stCxn id="46" idx="1"/>
            <a:endCxn id="47" idx="1"/>
          </p:cNvCxnSpPr>
          <p:nvPr/>
        </p:nvCxnSpPr>
        <p:spPr>
          <a:xfrm rot="10800000" flipV="1">
            <a:off x="8652908" y="4507004"/>
            <a:ext cx="12700" cy="1250016"/>
          </a:xfrm>
          <a:prstGeom prst="curvedConnector3">
            <a:avLst>
              <a:gd name="adj1" fmla="val 1800000"/>
            </a:avLst>
          </a:prstGeom>
          <a:ln>
            <a:solidFill>
              <a:srgbClr val="71A4A3"/>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49" name="连接符: 曲线 48">
            <a:extLst>
              <a:ext uri="{FF2B5EF4-FFF2-40B4-BE49-F238E27FC236}">
                <a16:creationId xmlns:a16="http://schemas.microsoft.com/office/drawing/2014/main" id="{B2E8C191-3F16-441B-BD41-D455D3A5813E}"/>
              </a:ext>
            </a:extLst>
          </p:cNvPr>
          <p:cNvCxnSpPr>
            <a:cxnSpLocks/>
            <a:stCxn id="39" idx="1"/>
            <a:endCxn id="45" idx="1"/>
          </p:cNvCxnSpPr>
          <p:nvPr/>
        </p:nvCxnSpPr>
        <p:spPr>
          <a:xfrm rot="10800000" flipH="1">
            <a:off x="8668148" y="1326040"/>
            <a:ext cx="423084" cy="2141546"/>
          </a:xfrm>
          <a:prstGeom prst="curvedConnector3">
            <a:avLst>
              <a:gd name="adj1" fmla="val -54032"/>
            </a:avLst>
          </a:prstGeom>
          <a:ln w="12700">
            <a:solidFill>
              <a:srgbClr val="00808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E208ED68-4A87-4E83-897A-23F17F29DADD}"/>
              </a:ext>
            </a:extLst>
          </p:cNvPr>
          <p:cNvGrpSpPr/>
          <p:nvPr/>
        </p:nvGrpSpPr>
        <p:grpSpPr>
          <a:xfrm>
            <a:off x="1628775" y="6027187"/>
            <a:ext cx="8934450" cy="556134"/>
            <a:chOff x="1874520" y="6016816"/>
            <a:chExt cx="8934450" cy="556134"/>
          </a:xfrm>
        </p:grpSpPr>
        <p:grpSp>
          <p:nvGrpSpPr>
            <p:cNvPr id="6" name="组合 5">
              <a:extLst>
                <a:ext uri="{FF2B5EF4-FFF2-40B4-BE49-F238E27FC236}">
                  <a16:creationId xmlns:a16="http://schemas.microsoft.com/office/drawing/2014/main" id="{BB80C3ED-EB7E-4E60-B6BD-ACA7352E2C77}"/>
                </a:ext>
              </a:extLst>
            </p:cNvPr>
            <p:cNvGrpSpPr/>
            <p:nvPr/>
          </p:nvGrpSpPr>
          <p:grpSpPr>
            <a:xfrm>
              <a:off x="1874520" y="6016816"/>
              <a:ext cx="8704580" cy="556134"/>
              <a:chOff x="2095500" y="5987541"/>
              <a:chExt cx="8704580" cy="556134"/>
            </a:xfrm>
          </p:grpSpPr>
          <p:sp>
            <p:nvSpPr>
              <p:cNvPr id="5" name="矩形: 圆角 4">
                <a:extLst>
                  <a:ext uri="{FF2B5EF4-FFF2-40B4-BE49-F238E27FC236}">
                    <a16:creationId xmlns:a16="http://schemas.microsoft.com/office/drawing/2014/main" id="{5875D44E-10BB-41B0-8EBF-ADEB579D2AD9}"/>
                  </a:ext>
                </a:extLst>
              </p:cNvPr>
              <p:cNvSpPr/>
              <p:nvPr/>
            </p:nvSpPr>
            <p:spPr>
              <a:xfrm>
                <a:off x="2095500" y="5987541"/>
                <a:ext cx="8704580" cy="5561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8B2626F-068E-408F-9F67-E5B6B4463878}"/>
                      </a:ext>
                    </a:extLst>
                  </p:cNvPr>
                  <p:cNvSpPr txBox="1"/>
                  <p:nvPr/>
                </p:nvSpPr>
                <p:spPr>
                  <a:xfrm>
                    <a:off x="2271828" y="6070981"/>
                    <a:ext cx="4894545" cy="414537"/>
                  </a:xfrm>
                  <a:prstGeom prst="rect">
                    <a:avLst/>
                  </a:prstGeom>
                  <a:noFill/>
                </p:spPr>
                <p:txBody>
                  <a:bodyPr wrap="none" lIns="0" tIns="0" rIns="0" bIns="0"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m:rPr>
                                        <m:sty m:val="p"/>
                                      </m:rPr>
                                      <a:rPr lang="en-US" altLang="zh-CN" i="0" smtClean="0">
                                        <a:latin typeface="Cambria Math" panose="02040503050406030204" pitchFamily="18" charset="0"/>
                                      </a:rPr>
                                      <m:t>s</m:t>
                                    </m:r>
                                    <m:r>
                                      <m:rPr>
                                        <m:sty m:val="p"/>
                                      </m:rPr>
                                      <a:rPr lang="en-US" altLang="zh-CN" i="0">
                                        <a:latin typeface="Cambria Math" panose="02040503050406030204" pitchFamily="18" charset="0"/>
                                      </a:rPr>
                                      <m:t>k</m:t>
                                    </m:r>
                                  </m:e>
                                  <m:sub>
                                    <m:r>
                                      <a:rPr lang="en-US" altLang="zh-CN" b="0" i="1" smtClean="0">
                                        <a:latin typeface="Cambria Math" panose="02040503050406030204" pitchFamily="18" charset="0"/>
                                      </a:rPr>
                                      <m:t>𝜋</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e>
                        </m:d>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sk</m:t>
                            </m:r>
                          </m:e>
                          <m:sub>
                            <m:r>
                              <a:rPr lang="en-US" altLang="zh-CN" i="1">
                                <a:latin typeface="Cambria Math" panose="02040503050406030204" pitchFamily="18" charset="0"/>
                              </a:rPr>
                              <m:t>𝜋</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𝜋</m:t>
                            </m:r>
                          </m:sub>
                        </m:sSub>
                      </m:oMath>
                    </a14:m>
                    <a:endParaRPr lang="zh-CN" altLang="en-US" dirty="0"/>
                  </a:p>
                </p:txBody>
              </p:sp>
            </mc:Choice>
            <mc:Fallback xmlns="">
              <p:sp>
                <p:nvSpPr>
                  <p:cNvPr id="4" name="文本框 3">
                    <a:extLst>
                      <a:ext uri="{FF2B5EF4-FFF2-40B4-BE49-F238E27FC236}">
                        <a16:creationId xmlns:a16="http://schemas.microsoft.com/office/drawing/2014/main" id="{D8B2626F-068E-408F-9F67-E5B6B4463878}"/>
                      </a:ext>
                    </a:extLst>
                  </p:cNvPr>
                  <p:cNvSpPr txBox="1">
                    <a:spLocks noRot="1" noChangeAspect="1" noMove="1" noResize="1" noEditPoints="1" noAdjustHandles="1" noChangeArrowheads="1" noChangeShapeType="1" noTextEdit="1"/>
                  </p:cNvSpPr>
                  <p:nvPr/>
                </p:nvSpPr>
                <p:spPr>
                  <a:xfrm>
                    <a:off x="2271828" y="6070981"/>
                    <a:ext cx="4894545" cy="414537"/>
                  </a:xfrm>
                  <a:prstGeom prst="rect">
                    <a:avLst/>
                  </a:prstGeom>
                  <a:blipFill>
                    <a:blip r:embed="rId4"/>
                    <a:stretch>
                      <a:fillRect l="-1619" t="-1471" b="-1911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C8ABD36-B34E-4B01-A3E5-E9FEDDDBE763}"/>
                    </a:ext>
                  </a:extLst>
                </p:cNvPr>
                <p:cNvSpPr txBox="1"/>
                <p:nvPr/>
              </p:nvSpPr>
              <p:spPr>
                <a:xfrm>
                  <a:off x="7506970" y="6103997"/>
                  <a:ext cx="3302000" cy="369332"/>
                </a:xfrm>
                <a:prstGeom prst="rect">
                  <a:avLst/>
                </a:prstGeom>
                <a:noFill/>
              </p:spPr>
              <p:txBody>
                <a:bodyPr wrap="square" rtlCol="0">
                  <a:spAutoFit/>
                </a:bodyPr>
                <a:lstStyle/>
                <a:p>
                  <a:r>
                    <a:rPr lang="en-US" altLang="zh-CN" b="1" dirty="0">
                      <a:solidFill>
                        <a:srgbClr val="008080"/>
                      </a:solidFill>
                      <a:latin typeface="Arial" panose="020B0604020202020204" pitchFamily="34" charset="0"/>
                      <a:cs typeface="Arial" panose="020B0604020202020204" pitchFamily="34" charset="0"/>
                    </a:rPr>
                    <a:t>Tracing the ring member </a:t>
                  </a:r>
                  <a14:m>
                    <m:oMath xmlns:m="http://schemas.openxmlformats.org/officeDocument/2006/math">
                      <m:r>
                        <a:rPr lang="en-US" altLang="zh-CN" b="1" i="1" dirty="0" smtClean="0">
                          <a:solidFill>
                            <a:srgbClr val="008080"/>
                          </a:solidFill>
                          <a:latin typeface="Cambria Math" panose="02040503050406030204" pitchFamily="18" charset="0"/>
                          <a:cs typeface="Arial" panose="020B0604020202020204" pitchFamily="34" charset="0"/>
                        </a:rPr>
                        <m:t>𝝅</m:t>
                      </m:r>
                    </m:oMath>
                  </a14:m>
                  <a:endParaRPr lang="zh-CN" altLang="en-US" b="1" dirty="0">
                    <a:solidFill>
                      <a:srgbClr val="008080"/>
                    </a:solidFill>
                    <a:latin typeface="Arial" panose="020B0604020202020204" pitchFamily="34" charset="0"/>
                    <a:cs typeface="Arial" panose="020B0604020202020204" pitchFamily="34" charset="0"/>
                  </a:endParaRPr>
                </a:p>
              </p:txBody>
            </p:sp>
          </mc:Choice>
          <mc:Fallback xmlns="">
            <p:sp>
              <p:nvSpPr>
                <p:cNvPr id="7" name="文本框 6">
                  <a:extLst>
                    <a:ext uri="{FF2B5EF4-FFF2-40B4-BE49-F238E27FC236}">
                      <a16:creationId xmlns:a16="http://schemas.microsoft.com/office/drawing/2014/main" id="{FC8ABD36-B34E-4B01-A3E5-E9FEDDDBE763}"/>
                    </a:ext>
                  </a:extLst>
                </p:cNvPr>
                <p:cNvSpPr txBox="1">
                  <a:spLocks noRot="1" noChangeAspect="1" noMove="1" noResize="1" noEditPoints="1" noAdjustHandles="1" noChangeArrowheads="1" noChangeShapeType="1" noTextEdit="1"/>
                </p:cNvSpPr>
                <p:nvPr/>
              </p:nvSpPr>
              <p:spPr>
                <a:xfrm>
                  <a:off x="7506970" y="6103997"/>
                  <a:ext cx="3302000" cy="369332"/>
                </a:xfrm>
                <a:prstGeom prst="rect">
                  <a:avLst/>
                </a:prstGeom>
                <a:blipFill>
                  <a:blip r:embed="rId5"/>
                  <a:stretch>
                    <a:fillRect l="-1476" t="-8197" b="-2459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375437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457D8C7-2C20-4190-BC7B-4FA9B7647BBD}"/>
              </a:ext>
            </a:extLst>
          </p:cNvPr>
          <p:cNvPicPr>
            <a:picLocks noChangeAspect="1"/>
          </p:cNvPicPr>
          <p:nvPr/>
        </p:nvPicPr>
        <p:blipFill>
          <a:blip r:embed="rId3"/>
          <a:stretch>
            <a:fillRect/>
          </a:stretch>
        </p:blipFill>
        <p:spPr>
          <a:xfrm>
            <a:off x="8004860" y="1652917"/>
            <a:ext cx="4187140" cy="4063709"/>
          </a:xfrm>
          <a:prstGeom prst="rect">
            <a:avLst/>
          </a:prstGeom>
        </p:spPr>
      </p:pic>
      <p:pic>
        <p:nvPicPr>
          <p:cNvPr id="4" name="图片 3">
            <a:extLst>
              <a:ext uri="{FF2B5EF4-FFF2-40B4-BE49-F238E27FC236}">
                <a16:creationId xmlns:a16="http://schemas.microsoft.com/office/drawing/2014/main" id="{E4970260-1674-47AC-B3A0-815F8CF9A2E3}"/>
              </a:ext>
            </a:extLst>
          </p:cNvPr>
          <p:cNvPicPr>
            <a:picLocks noChangeAspect="1"/>
          </p:cNvPicPr>
          <p:nvPr/>
        </p:nvPicPr>
        <p:blipFill rotWithShape="1">
          <a:blip r:embed="rId4"/>
          <a:srcRect l="3718" t="1" r="5019" b="68576"/>
          <a:stretch/>
        </p:blipFill>
        <p:spPr>
          <a:xfrm>
            <a:off x="138373" y="1682236"/>
            <a:ext cx="3724972" cy="3461143"/>
          </a:xfrm>
          <a:prstGeom prst="rect">
            <a:avLst/>
          </a:prstGeom>
        </p:spPr>
      </p:pic>
      <p:sp>
        <p:nvSpPr>
          <p:cNvPr id="2" name="文本框 1">
            <a:extLst>
              <a:ext uri="{FF2B5EF4-FFF2-40B4-BE49-F238E27FC236}">
                <a16:creationId xmlns:a16="http://schemas.microsoft.com/office/drawing/2014/main" id="{CBB9EF9D-F21E-4DAD-953D-D549DF2935F6}"/>
              </a:ext>
            </a:extLst>
          </p:cNvPr>
          <p:cNvSpPr txBox="1"/>
          <p:nvPr/>
        </p:nvSpPr>
        <p:spPr>
          <a:xfrm>
            <a:off x="1242325" y="173344"/>
            <a:ext cx="9707351"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Construction — </a:t>
            </a:r>
            <a:r>
              <a:rPr lang="en-US" altLang="zh-CN" sz="3600" dirty="0">
                <a:latin typeface="Arial" panose="020B0604020202020204" pitchFamily="34" charset="0"/>
                <a:cs typeface="Arial" panose="020B0604020202020204" pitchFamily="34" charset="0"/>
              </a:rPr>
              <a:t> Lattice-based TRS scheme</a:t>
            </a:r>
          </a:p>
        </p:txBody>
      </p:sp>
      <p:sp>
        <p:nvSpPr>
          <p:cNvPr id="28" name="矩形: 圆角 27">
            <a:extLst>
              <a:ext uri="{FF2B5EF4-FFF2-40B4-BE49-F238E27FC236}">
                <a16:creationId xmlns:a16="http://schemas.microsoft.com/office/drawing/2014/main" id="{6CCD66C7-1F46-46F0-9214-6DC06B4EF541}"/>
              </a:ext>
            </a:extLst>
          </p:cNvPr>
          <p:cNvSpPr/>
          <p:nvPr/>
        </p:nvSpPr>
        <p:spPr>
          <a:xfrm>
            <a:off x="561975" y="2907360"/>
            <a:ext cx="2028825" cy="840066"/>
          </a:xfrm>
          <a:prstGeom prst="roundRect">
            <a:avLst/>
          </a:prstGeom>
          <a:noFill/>
          <a:ln w="28575">
            <a:solidFill>
              <a:srgbClr val="00808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9" name="连接符: 曲线 28">
            <a:extLst>
              <a:ext uri="{FF2B5EF4-FFF2-40B4-BE49-F238E27FC236}">
                <a16:creationId xmlns:a16="http://schemas.microsoft.com/office/drawing/2014/main" id="{9355D97E-196F-4DC1-AC32-0F267F9729E6}"/>
              </a:ext>
            </a:extLst>
          </p:cNvPr>
          <p:cNvCxnSpPr>
            <a:cxnSpLocks/>
            <a:stCxn id="28" idx="1"/>
            <a:endCxn id="30" idx="1"/>
          </p:cNvCxnSpPr>
          <p:nvPr/>
        </p:nvCxnSpPr>
        <p:spPr>
          <a:xfrm rot="10800000" flipH="1">
            <a:off x="561974" y="1326041"/>
            <a:ext cx="816793" cy="2001353"/>
          </a:xfrm>
          <a:prstGeom prst="curvedConnector3">
            <a:avLst>
              <a:gd name="adj1" fmla="val -27988"/>
            </a:avLst>
          </a:prstGeom>
          <a:ln w="12700">
            <a:solidFill>
              <a:srgbClr val="00808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7162915-B590-48A9-9DA4-E5D5926DC0ED}"/>
              </a:ext>
            </a:extLst>
          </p:cNvPr>
          <p:cNvSpPr txBox="1"/>
          <p:nvPr/>
        </p:nvSpPr>
        <p:spPr>
          <a:xfrm>
            <a:off x="1378768" y="1141374"/>
            <a:ext cx="2467878" cy="369332"/>
          </a:xfrm>
          <a:prstGeom prst="rect">
            <a:avLst/>
          </a:prstGeom>
          <a:noFill/>
        </p:spPr>
        <p:txBody>
          <a:bodyPr wrap="square" rtlCol="0">
            <a:spAutoFit/>
          </a:bodyPr>
          <a:lstStyle/>
          <a:p>
            <a:r>
              <a:rPr lang="en-US" altLang="zh-CN" b="1" dirty="0">
                <a:solidFill>
                  <a:srgbClr val="008080"/>
                </a:solidFill>
                <a:latin typeface="Arial" panose="020B0604020202020204" pitchFamily="34" charset="0"/>
                <a:cs typeface="Arial" panose="020B0604020202020204" pitchFamily="34" charset="0"/>
              </a:rPr>
              <a:t>Generate Tag Set</a:t>
            </a:r>
            <a:endParaRPr lang="zh-CN" altLang="en-US" b="1" dirty="0">
              <a:solidFill>
                <a:srgbClr val="008080"/>
              </a:solidFill>
              <a:latin typeface="Arial" panose="020B0604020202020204" pitchFamily="34" charset="0"/>
              <a:cs typeface="Arial" panose="020B0604020202020204" pitchFamily="34" charset="0"/>
            </a:endParaRPr>
          </a:p>
        </p:txBody>
      </p:sp>
      <p:sp>
        <p:nvSpPr>
          <p:cNvPr id="32" name="矩形: 圆角 31">
            <a:extLst>
              <a:ext uri="{FF2B5EF4-FFF2-40B4-BE49-F238E27FC236}">
                <a16:creationId xmlns:a16="http://schemas.microsoft.com/office/drawing/2014/main" id="{BE944F15-0EC8-4389-8CAB-9BE075D07B0A}"/>
              </a:ext>
            </a:extLst>
          </p:cNvPr>
          <p:cNvSpPr/>
          <p:nvPr/>
        </p:nvSpPr>
        <p:spPr>
          <a:xfrm>
            <a:off x="556292" y="4019538"/>
            <a:ext cx="3290354" cy="840066"/>
          </a:xfrm>
          <a:prstGeom prst="roundRect">
            <a:avLst>
              <a:gd name="adj" fmla="val 11052"/>
            </a:avLst>
          </a:prstGeom>
          <a:noFill/>
          <a:ln w="28575">
            <a:solidFill>
              <a:srgbClr val="71A4A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4799FEF8-762C-4F02-B0BB-633FFE871226}"/>
              </a:ext>
            </a:extLst>
          </p:cNvPr>
          <p:cNvSpPr txBox="1"/>
          <p:nvPr/>
        </p:nvSpPr>
        <p:spPr>
          <a:xfrm>
            <a:off x="448807" y="5522685"/>
            <a:ext cx="3646043" cy="369332"/>
          </a:xfrm>
          <a:prstGeom prst="rect">
            <a:avLst/>
          </a:prstGeom>
          <a:noFill/>
        </p:spPr>
        <p:txBody>
          <a:bodyPr wrap="square" rtlCol="0">
            <a:spAutoFit/>
          </a:bodyPr>
          <a:lstStyle/>
          <a:p>
            <a:r>
              <a:rPr lang="en-US" altLang="zh-CN" b="1" dirty="0">
                <a:solidFill>
                  <a:srgbClr val="71A4A3"/>
                </a:solidFill>
                <a:latin typeface="Arial" panose="020B0604020202020204" pitchFamily="34" charset="0"/>
                <a:cs typeface="Arial" panose="020B0604020202020204" pitchFamily="34" charset="0"/>
              </a:rPr>
              <a:t>Add the </a:t>
            </a:r>
            <a:r>
              <a:rPr lang="en-US" altLang="zh-CN" b="1" dirty="0" err="1">
                <a:solidFill>
                  <a:srgbClr val="71A4A3"/>
                </a:solidFill>
                <a:latin typeface="Arial" panose="020B0604020202020204" pitchFamily="34" charset="0"/>
                <a:cs typeface="Arial" panose="020B0604020202020204" pitchFamily="34" charset="0"/>
              </a:rPr>
              <a:t>tagSet</a:t>
            </a:r>
            <a:r>
              <a:rPr lang="en-US" altLang="zh-CN" b="1" dirty="0">
                <a:solidFill>
                  <a:srgbClr val="71A4A3"/>
                </a:solidFill>
                <a:latin typeface="Arial" panose="020B0604020202020204" pitchFamily="34" charset="0"/>
                <a:cs typeface="Arial" panose="020B0604020202020204" pitchFamily="34" charset="0"/>
              </a:rPr>
              <a:t> to the OR-proof</a:t>
            </a:r>
            <a:endParaRPr lang="zh-CN" altLang="en-US" b="1" dirty="0">
              <a:solidFill>
                <a:srgbClr val="71A4A3"/>
              </a:solidFill>
              <a:latin typeface="Arial" panose="020B0604020202020204" pitchFamily="34" charset="0"/>
              <a:cs typeface="Arial" panose="020B0604020202020204" pitchFamily="34" charset="0"/>
            </a:endParaRPr>
          </a:p>
        </p:txBody>
      </p:sp>
      <p:cxnSp>
        <p:nvCxnSpPr>
          <p:cNvPr id="34" name="连接符: 曲线 33">
            <a:extLst>
              <a:ext uri="{FF2B5EF4-FFF2-40B4-BE49-F238E27FC236}">
                <a16:creationId xmlns:a16="http://schemas.microsoft.com/office/drawing/2014/main" id="{CE129089-2603-4EBD-9E0D-765D8AE22800}"/>
              </a:ext>
            </a:extLst>
          </p:cNvPr>
          <p:cNvCxnSpPr>
            <a:cxnSpLocks/>
            <a:stCxn id="32" idx="1"/>
            <a:endCxn id="33" idx="1"/>
          </p:cNvCxnSpPr>
          <p:nvPr/>
        </p:nvCxnSpPr>
        <p:spPr>
          <a:xfrm rot="10800000" flipV="1">
            <a:off x="448808" y="4439571"/>
            <a:ext cx="107485" cy="1267780"/>
          </a:xfrm>
          <a:prstGeom prst="curvedConnector3">
            <a:avLst>
              <a:gd name="adj1" fmla="val 312681"/>
            </a:avLst>
          </a:prstGeom>
          <a:ln>
            <a:solidFill>
              <a:srgbClr val="71A4A3"/>
            </a:solidFill>
            <a:prstDash val="dash"/>
            <a:tailEnd type="triangle"/>
          </a:ln>
        </p:spPr>
        <p:style>
          <a:lnRef idx="3">
            <a:schemeClr val="accent1"/>
          </a:lnRef>
          <a:fillRef idx="0">
            <a:schemeClr val="accent1"/>
          </a:fillRef>
          <a:effectRef idx="2">
            <a:schemeClr val="accent1"/>
          </a:effectRef>
          <a:fontRef idx="minor">
            <a:schemeClr val="tx1"/>
          </a:fontRef>
        </p:style>
      </p:cxnSp>
      <p:sp>
        <p:nvSpPr>
          <p:cNvPr id="39" name="矩形: 圆角 38">
            <a:extLst>
              <a:ext uri="{FF2B5EF4-FFF2-40B4-BE49-F238E27FC236}">
                <a16:creationId xmlns:a16="http://schemas.microsoft.com/office/drawing/2014/main" id="{74F00541-6512-4128-B7A4-FA14CEEC4739}"/>
              </a:ext>
            </a:extLst>
          </p:cNvPr>
          <p:cNvSpPr/>
          <p:nvPr/>
        </p:nvSpPr>
        <p:spPr>
          <a:xfrm>
            <a:off x="8492592" y="3186296"/>
            <a:ext cx="2114923" cy="833242"/>
          </a:xfrm>
          <a:prstGeom prst="roundRect">
            <a:avLst/>
          </a:prstGeom>
          <a:noFill/>
          <a:ln w="28575">
            <a:solidFill>
              <a:srgbClr val="00808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5C2C1737-DC6A-4A5D-9394-95A08E9FE1E4}"/>
              </a:ext>
            </a:extLst>
          </p:cNvPr>
          <p:cNvSpPr txBox="1"/>
          <p:nvPr/>
        </p:nvSpPr>
        <p:spPr>
          <a:xfrm>
            <a:off x="9091232" y="1141374"/>
            <a:ext cx="2553406" cy="369332"/>
          </a:xfrm>
          <a:prstGeom prst="rect">
            <a:avLst/>
          </a:prstGeom>
          <a:noFill/>
        </p:spPr>
        <p:txBody>
          <a:bodyPr wrap="square" rtlCol="0">
            <a:spAutoFit/>
          </a:bodyPr>
          <a:lstStyle/>
          <a:p>
            <a:r>
              <a:rPr lang="en-US" altLang="zh-CN" b="1" dirty="0">
                <a:solidFill>
                  <a:srgbClr val="008080"/>
                </a:solidFill>
                <a:latin typeface="Arial" panose="020B0604020202020204" pitchFamily="34" charset="0"/>
                <a:cs typeface="Arial" panose="020B0604020202020204" pitchFamily="34" charset="0"/>
              </a:rPr>
              <a:t>Recover two Tag Sets</a:t>
            </a:r>
            <a:endParaRPr lang="zh-CN" altLang="en-US" b="1" dirty="0">
              <a:solidFill>
                <a:srgbClr val="008080"/>
              </a:solidFill>
              <a:latin typeface="Arial" panose="020B0604020202020204" pitchFamily="34" charset="0"/>
              <a:cs typeface="Arial" panose="020B0604020202020204" pitchFamily="34" charset="0"/>
            </a:endParaRPr>
          </a:p>
        </p:txBody>
      </p:sp>
      <p:sp>
        <p:nvSpPr>
          <p:cNvPr id="46" name="矩形: 圆角 45">
            <a:extLst>
              <a:ext uri="{FF2B5EF4-FFF2-40B4-BE49-F238E27FC236}">
                <a16:creationId xmlns:a16="http://schemas.microsoft.com/office/drawing/2014/main" id="{EE9C0621-7DDD-49C6-85E4-07111E3C595E}"/>
              </a:ext>
            </a:extLst>
          </p:cNvPr>
          <p:cNvSpPr/>
          <p:nvPr/>
        </p:nvSpPr>
        <p:spPr>
          <a:xfrm>
            <a:off x="8492592" y="4019538"/>
            <a:ext cx="3630828" cy="1410605"/>
          </a:xfrm>
          <a:prstGeom prst="roundRect">
            <a:avLst>
              <a:gd name="adj" fmla="val 11052"/>
            </a:avLst>
          </a:prstGeom>
          <a:noFill/>
          <a:ln w="28575">
            <a:solidFill>
              <a:srgbClr val="71A4A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A88FD467-00CE-4C89-9906-5829878A5A59}"/>
              </a:ext>
            </a:extLst>
          </p:cNvPr>
          <p:cNvSpPr txBox="1"/>
          <p:nvPr/>
        </p:nvSpPr>
        <p:spPr>
          <a:xfrm>
            <a:off x="8652908" y="5772659"/>
            <a:ext cx="3153884" cy="369332"/>
          </a:xfrm>
          <a:prstGeom prst="rect">
            <a:avLst/>
          </a:prstGeom>
          <a:noFill/>
        </p:spPr>
        <p:txBody>
          <a:bodyPr wrap="square" rtlCol="0">
            <a:spAutoFit/>
          </a:bodyPr>
          <a:lstStyle/>
          <a:p>
            <a:r>
              <a:rPr lang="en-US" altLang="zh-CN" b="1" dirty="0">
                <a:solidFill>
                  <a:srgbClr val="71A4A3"/>
                </a:solidFill>
                <a:latin typeface="Arial" panose="020B0604020202020204" pitchFamily="34" charset="0"/>
                <a:cs typeface="Arial" panose="020B0604020202020204" pitchFamily="34" charset="0"/>
              </a:rPr>
              <a:t>Link</a:t>
            </a:r>
            <a:r>
              <a:rPr lang="zh-CN" altLang="en-US" b="1" dirty="0">
                <a:solidFill>
                  <a:srgbClr val="71A4A3"/>
                </a:solidFill>
                <a:latin typeface="Arial" panose="020B0604020202020204" pitchFamily="34" charset="0"/>
                <a:cs typeface="Arial" panose="020B0604020202020204" pitchFamily="34" charset="0"/>
              </a:rPr>
              <a:t> </a:t>
            </a:r>
            <a:r>
              <a:rPr lang="en-US" altLang="zh-CN" b="1" dirty="0">
                <a:solidFill>
                  <a:srgbClr val="71A4A3"/>
                </a:solidFill>
                <a:latin typeface="Arial" panose="020B0604020202020204" pitchFamily="34" charset="0"/>
                <a:cs typeface="Arial" panose="020B0604020202020204" pitchFamily="34" charset="0"/>
              </a:rPr>
              <a:t>/Trace two signatures</a:t>
            </a:r>
          </a:p>
        </p:txBody>
      </p:sp>
      <p:cxnSp>
        <p:nvCxnSpPr>
          <p:cNvPr id="48" name="连接符: 曲线 47">
            <a:extLst>
              <a:ext uri="{FF2B5EF4-FFF2-40B4-BE49-F238E27FC236}">
                <a16:creationId xmlns:a16="http://schemas.microsoft.com/office/drawing/2014/main" id="{FD02E485-7A2B-462C-969F-62BEA24AD813}"/>
              </a:ext>
            </a:extLst>
          </p:cNvPr>
          <p:cNvCxnSpPr>
            <a:cxnSpLocks/>
            <a:stCxn id="46" idx="1"/>
            <a:endCxn id="47" idx="1"/>
          </p:cNvCxnSpPr>
          <p:nvPr/>
        </p:nvCxnSpPr>
        <p:spPr>
          <a:xfrm rot="10800000" flipH="1" flipV="1">
            <a:off x="8492592" y="4724841"/>
            <a:ext cx="160316" cy="1232484"/>
          </a:xfrm>
          <a:prstGeom prst="curvedConnector3">
            <a:avLst>
              <a:gd name="adj1" fmla="val -142593"/>
            </a:avLst>
          </a:prstGeom>
          <a:ln>
            <a:solidFill>
              <a:srgbClr val="71A4A3"/>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49" name="连接符: 曲线 48">
            <a:extLst>
              <a:ext uri="{FF2B5EF4-FFF2-40B4-BE49-F238E27FC236}">
                <a16:creationId xmlns:a16="http://schemas.microsoft.com/office/drawing/2014/main" id="{B2E8C191-3F16-441B-BD41-D455D3A5813E}"/>
              </a:ext>
            </a:extLst>
          </p:cNvPr>
          <p:cNvCxnSpPr>
            <a:cxnSpLocks/>
            <a:stCxn id="39" idx="1"/>
            <a:endCxn id="45" idx="1"/>
          </p:cNvCxnSpPr>
          <p:nvPr/>
        </p:nvCxnSpPr>
        <p:spPr>
          <a:xfrm rot="10800000" flipH="1">
            <a:off x="8492592" y="1326041"/>
            <a:ext cx="598640" cy="2276877"/>
          </a:xfrm>
          <a:prstGeom prst="curvedConnector3">
            <a:avLst>
              <a:gd name="adj1" fmla="val -38187"/>
            </a:avLst>
          </a:prstGeom>
          <a:ln w="12700">
            <a:solidFill>
              <a:srgbClr val="00808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77C09418-F074-4562-9978-D481DFC5AC68}"/>
              </a:ext>
            </a:extLst>
          </p:cNvPr>
          <p:cNvPicPr>
            <a:picLocks noChangeAspect="1"/>
          </p:cNvPicPr>
          <p:nvPr/>
        </p:nvPicPr>
        <p:blipFill rotWithShape="1">
          <a:blip r:embed="rId4"/>
          <a:srcRect l="3048" t="31933" b="36502"/>
          <a:stretch/>
        </p:blipFill>
        <p:spPr>
          <a:xfrm>
            <a:off x="3973646" y="1638486"/>
            <a:ext cx="4038990" cy="3548645"/>
          </a:xfrm>
          <a:prstGeom prst="rect">
            <a:avLst/>
          </a:prstGeom>
        </p:spPr>
      </p:pic>
      <p:grpSp>
        <p:nvGrpSpPr>
          <p:cNvPr id="20" name="组合 19">
            <a:extLst>
              <a:ext uri="{FF2B5EF4-FFF2-40B4-BE49-F238E27FC236}">
                <a16:creationId xmlns:a16="http://schemas.microsoft.com/office/drawing/2014/main" id="{8C95798F-1FD6-429E-839B-FAF39B6B324C}"/>
              </a:ext>
            </a:extLst>
          </p:cNvPr>
          <p:cNvGrpSpPr/>
          <p:nvPr/>
        </p:nvGrpSpPr>
        <p:grpSpPr>
          <a:xfrm>
            <a:off x="3251608" y="6178107"/>
            <a:ext cx="5688784" cy="556134"/>
            <a:chOff x="1874520" y="6016816"/>
            <a:chExt cx="8704580" cy="556134"/>
          </a:xfrm>
        </p:grpSpPr>
        <p:grpSp>
          <p:nvGrpSpPr>
            <p:cNvPr id="21" name="组合 20">
              <a:extLst>
                <a:ext uri="{FF2B5EF4-FFF2-40B4-BE49-F238E27FC236}">
                  <a16:creationId xmlns:a16="http://schemas.microsoft.com/office/drawing/2014/main" id="{06FF7200-D1B5-4359-AF27-86CD0FC7CF4F}"/>
                </a:ext>
              </a:extLst>
            </p:cNvPr>
            <p:cNvGrpSpPr/>
            <p:nvPr/>
          </p:nvGrpSpPr>
          <p:grpSpPr>
            <a:xfrm>
              <a:off x="1874520" y="6016816"/>
              <a:ext cx="8704580" cy="556134"/>
              <a:chOff x="2095500" y="5987541"/>
              <a:chExt cx="8704580" cy="556134"/>
            </a:xfrm>
          </p:grpSpPr>
          <p:sp>
            <p:nvSpPr>
              <p:cNvPr id="23" name="矩形: 圆角 22">
                <a:extLst>
                  <a:ext uri="{FF2B5EF4-FFF2-40B4-BE49-F238E27FC236}">
                    <a16:creationId xmlns:a16="http://schemas.microsoft.com/office/drawing/2014/main" id="{872EDBCC-CA71-40BE-9729-045608234D56}"/>
                  </a:ext>
                </a:extLst>
              </p:cNvPr>
              <p:cNvSpPr/>
              <p:nvPr/>
            </p:nvSpPr>
            <p:spPr>
              <a:xfrm>
                <a:off x="2095500" y="5987541"/>
                <a:ext cx="8704580" cy="55613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C686D9C-0312-4B66-8443-B3EC20736B90}"/>
                      </a:ext>
                    </a:extLst>
                  </p:cNvPr>
                  <p:cNvSpPr txBox="1"/>
                  <p:nvPr/>
                </p:nvSpPr>
                <p:spPr>
                  <a:xfrm>
                    <a:off x="2271828" y="6070981"/>
                    <a:ext cx="1808829" cy="414537"/>
                  </a:xfrm>
                  <a:prstGeom prst="rect">
                    <a:avLst/>
                  </a:prstGeom>
                  <a:noFill/>
                </p:spPr>
                <p:txBody>
                  <a:bodyPr wrap="none" lIns="0" tIns="0" rIns="0" bIns="0" rtlCol="0">
                    <a:spAutoFit/>
                  </a:bodyPr>
                  <a:lstStyle/>
                  <a:p>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𝜋</m:t>
                                    </m:r>
                                  </m:sub>
                                </m:sSub>
                                <m:r>
                                  <a:rPr lang="en-US" altLang="zh-CN" i="1">
                                    <a:latin typeface="Cambria Math" panose="02040503050406030204" pitchFamily="18" charset="0"/>
                                  </a:rPr>
                                  <m:t>−</m:t>
                                </m:r>
                                <m:r>
                                  <a:rPr lang="en-US" altLang="zh-CN" i="1">
                                    <a:latin typeface="Cambria Math" panose="02040503050406030204" pitchFamily="18" charset="0"/>
                                  </a:rPr>
                                  <m:t>𝑎</m:t>
                                </m:r>
                              </m:num>
                              <m:den>
                                <m:r>
                                  <a:rPr lang="en-US" altLang="zh-CN" i="1">
                                    <a:latin typeface="Cambria Math" panose="02040503050406030204" pitchFamily="18" charset="0"/>
                                  </a:rPr>
                                  <m:t>𝜋</m:t>
                                </m:r>
                              </m:den>
                            </m:f>
                            <m:r>
                              <a:rPr lang="en-US" altLang="zh-CN" i="1">
                                <a:latin typeface="Cambria Math" panose="02040503050406030204" pitchFamily="18" charset="0"/>
                              </a:rPr>
                              <m:t>⋅</m:t>
                            </m:r>
                            <m:r>
                              <a:rPr lang="en-US" altLang="zh-CN" i="1">
                                <a:latin typeface="Cambria Math" panose="02040503050406030204" pitchFamily="18" charset="0"/>
                              </a:rPr>
                              <m:t>𝜋</m:t>
                            </m:r>
                          </m:e>
                        </m:d>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𝜋</m:t>
                            </m:r>
                          </m:sub>
                        </m:sSub>
                      </m:oMath>
                    </a14:m>
                    <a:endParaRPr lang="zh-CN" altLang="en-US" dirty="0"/>
                  </a:p>
                </p:txBody>
              </p:sp>
            </mc:Choice>
            <mc:Fallback xmlns="">
              <p:sp>
                <p:nvSpPr>
                  <p:cNvPr id="24" name="文本框 23">
                    <a:extLst>
                      <a:ext uri="{FF2B5EF4-FFF2-40B4-BE49-F238E27FC236}">
                        <a16:creationId xmlns:a16="http://schemas.microsoft.com/office/drawing/2014/main" id="{AC686D9C-0312-4B66-8443-B3EC20736B90}"/>
                      </a:ext>
                    </a:extLst>
                  </p:cNvPr>
                  <p:cNvSpPr txBox="1">
                    <a:spLocks noRot="1" noChangeAspect="1" noMove="1" noResize="1" noEditPoints="1" noAdjustHandles="1" noChangeArrowheads="1" noChangeShapeType="1" noTextEdit="1"/>
                  </p:cNvSpPr>
                  <p:nvPr/>
                </p:nvSpPr>
                <p:spPr>
                  <a:xfrm>
                    <a:off x="2271828" y="6070981"/>
                    <a:ext cx="1808829" cy="414537"/>
                  </a:xfrm>
                  <a:prstGeom prst="rect">
                    <a:avLst/>
                  </a:prstGeom>
                  <a:blipFill>
                    <a:blip r:embed="rId5"/>
                    <a:stretch>
                      <a:fillRect t="-1471" r="-54639" b="-1911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E21F30B-CECB-429A-9A75-19085542F3B7}"/>
                    </a:ext>
                  </a:extLst>
                </p:cNvPr>
                <p:cNvSpPr txBox="1"/>
                <p:nvPr/>
              </p:nvSpPr>
              <p:spPr>
                <a:xfrm>
                  <a:off x="5694426" y="6103997"/>
                  <a:ext cx="4884480" cy="369332"/>
                </a:xfrm>
                <a:prstGeom prst="rect">
                  <a:avLst/>
                </a:prstGeom>
                <a:noFill/>
              </p:spPr>
              <p:txBody>
                <a:bodyPr wrap="square" rtlCol="0">
                  <a:spAutoFit/>
                </a:bodyPr>
                <a:lstStyle/>
                <a:p>
                  <a:r>
                    <a:rPr lang="en-US" altLang="zh-CN" b="1" dirty="0">
                      <a:solidFill>
                        <a:srgbClr val="008080"/>
                      </a:solidFill>
                      <a:latin typeface="Arial" panose="020B0604020202020204" pitchFamily="34" charset="0"/>
                      <a:cs typeface="Arial" panose="020B0604020202020204" pitchFamily="34" charset="0"/>
                    </a:rPr>
                    <a:t>Tracing the ring member </a:t>
                  </a:r>
                  <a14:m>
                    <m:oMath xmlns:m="http://schemas.openxmlformats.org/officeDocument/2006/math">
                      <m:r>
                        <a:rPr lang="en-US" altLang="zh-CN" b="1" i="1" dirty="0" smtClean="0">
                          <a:solidFill>
                            <a:srgbClr val="008080"/>
                          </a:solidFill>
                          <a:latin typeface="Cambria Math" panose="02040503050406030204" pitchFamily="18" charset="0"/>
                          <a:cs typeface="Arial" panose="020B0604020202020204" pitchFamily="34" charset="0"/>
                        </a:rPr>
                        <m:t>𝝅</m:t>
                      </m:r>
                    </m:oMath>
                  </a14:m>
                  <a:endParaRPr lang="zh-CN" altLang="en-US" b="1" dirty="0">
                    <a:solidFill>
                      <a:srgbClr val="008080"/>
                    </a:solidFill>
                    <a:latin typeface="Arial" panose="020B0604020202020204" pitchFamily="34" charset="0"/>
                    <a:cs typeface="Arial" panose="020B0604020202020204" pitchFamily="34" charset="0"/>
                  </a:endParaRPr>
                </a:p>
              </p:txBody>
            </p:sp>
          </mc:Choice>
          <mc:Fallback xmlns="">
            <p:sp>
              <p:nvSpPr>
                <p:cNvPr id="22" name="文本框 21">
                  <a:extLst>
                    <a:ext uri="{FF2B5EF4-FFF2-40B4-BE49-F238E27FC236}">
                      <a16:creationId xmlns:a16="http://schemas.microsoft.com/office/drawing/2014/main" id="{BE21F30B-CECB-429A-9A75-19085542F3B7}"/>
                    </a:ext>
                  </a:extLst>
                </p:cNvPr>
                <p:cNvSpPr txBox="1">
                  <a:spLocks noRot="1" noChangeAspect="1" noMove="1" noResize="1" noEditPoints="1" noAdjustHandles="1" noChangeArrowheads="1" noChangeShapeType="1" noTextEdit="1"/>
                </p:cNvSpPr>
                <p:nvPr/>
              </p:nvSpPr>
              <p:spPr>
                <a:xfrm>
                  <a:off x="5694426" y="6103997"/>
                  <a:ext cx="4884480" cy="369332"/>
                </a:xfrm>
                <a:prstGeom prst="rect">
                  <a:avLst/>
                </a:prstGeom>
                <a:blipFill>
                  <a:blip r:embed="rId6"/>
                  <a:stretch>
                    <a:fillRect l="-1718" t="-10000" b="-2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34414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2390709" y="173344"/>
            <a:ext cx="5447005"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Analysis — </a:t>
            </a:r>
            <a:r>
              <a:rPr lang="en-US" altLang="zh-CN" sz="3600" dirty="0">
                <a:latin typeface="Arial" panose="020B0604020202020204" pitchFamily="34" charset="0"/>
                <a:cs typeface="Arial" panose="020B0604020202020204" pitchFamily="34" charset="0"/>
              </a:rPr>
              <a:t> Correctness</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C364EFB-770F-49A3-97C0-829688DAE008}"/>
                  </a:ext>
                </a:extLst>
              </p:cNvPr>
              <p:cNvSpPr txBox="1"/>
              <p:nvPr/>
            </p:nvSpPr>
            <p:spPr>
              <a:xfrm>
                <a:off x="481317" y="1215317"/>
                <a:ext cx="11229366" cy="511364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l"/>
                </a:pPr>
                <a:r>
                  <a:rPr lang="en-US" altLang="zh-CN" sz="2000" b="1" dirty="0">
                    <a:latin typeface="Arial" panose="020B0604020202020204" pitchFamily="34" charset="0"/>
                    <a:cs typeface="Arial" panose="020B0604020202020204" pitchFamily="34" charset="0"/>
                  </a:rPr>
                  <a:t>completeness</a:t>
                </a:r>
                <a:r>
                  <a:rPr lang="en-US" altLang="zh-CN" sz="2000" dirty="0">
                    <a:latin typeface="Arial" panose="020B0604020202020204" pitchFamily="34" charset="0"/>
                    <a:cs typeface="Arial" panose="020B0604020202020204" pitchFamily="34" charset="0"/>
                  </a:rPr>
                  <a:t> </a:t>
                </a:r>
              </a:p>
              <a:p>
                <a:pPr algn="just">
                  <a:lnSpc>
                    <a:spcPct val="150000"/>
                  </a:lnSpc>
                </a:pPr>
                <a:r>
                  <a:rPr lang="en-US" altLang="zh-CN" sz="2000" dirty="0">
                    <a:latin typeface="Arial" panose="020B0604020202020204" pitchFamily="34" charset="0"/>
                    <a:cs typeface="Arial" panose="020B0604020202020204" pitchFamily="34" charset="0"/>
                  </a:rPr>
                  <a:t>completeness can be deduced from the correctness of the main OR sigma protocol.</a:t>
                </a:r>
              </a:p>
              <a:p>
                <a:pPr algn="just">
                  <a:lnSpc>
                    <a:spcPct val="150000"/>
                  </a:lnSpc>
                </a:pPr>
                <a:r>
                  <a:rPr lang="en-US" altLang="zh-CN" sz="2000" dirty="0">
                    <a:latin typeface="Arial" panose="020B0604020202020204" pitchFamily="34" charset="0"/>
                    <a:cs typeface="Arial" panose="020B0604020202020204" pitchFamily="34" charset="0"/>
                  </a:rPr>
                  <a:t>The traceability of the scheme in all possible situations.</a:t>
                </a:r>
              </a:p>
              <a:p>
                <a:pPr marL="342900" indent="-342900" algn="just">
                  <a:lnSpc>
                    <a:spcPct val="150000"/>
                  </a:lnSpc>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Situation 1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cs typeface="Arial" panose="020B0604020202020204" pitchFamily="34" charset="0"/>
                      </a:rPr>
                      <m:t>𝜋</m:t>
                    </m:r>
                    <m:r>
                      <a:rPr lang="en-US" altLang="zh-CN" sz="2000" b="0" i="1" smtClean="0">
                        <a:latin typeface="Cambria Math" panose="02040503050406030204" pitchFamily="18" charset="0"/>
                        <a:cs typeface="Arial" panose="020B0604020202020204" pitchFamily="34" charset="0"/>
                      </a:rPr>
                      <m:t>=</m:t>
                    </m:r>
                    <m:sSup>
                      <m:sSupPr>
                        <m:ctrlPr>
                          <a:rPr lang="en-US" altLang="zh-CN" sz="2000" b="0" i="1" smtClean="0">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𝜋</m:t>
                        </m:r>
                      </m:e>
                      <m:sup>
                        <m:r>
                          <a:rPr lang="en-US" altLang="zh-CN" sz="2000" b="0" i="1" smtClean="0">
                            <a:latin typeface="Cambria Math" panose="02040503050406030204" pitchFamily="18" charset="0"/>
                            <a:cs typeface="Arial" panose="020B0604020202020204" pitchFamily="34" charset="0"/>
                          </a:rPr>
                          <m:t>′</m:t>
                        </m:r>
                      </m:sup>
                    </m:sSup>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𝑀</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𝑀</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oMath>
                </a14:m>
                <a:endParaRPr lang="en-US" altLang="zh-CN" sz="20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Situation 2 </a:t>
                </a:r>
                <a14:m>
                  <m:oMath xmlns:m="http://schemas.openxmlformats.org/officeDocument/2006/math">
                    <m:r>
                      <a:rPr lang="en-US" altLang="zh-CN" sz="2000" i="1">
                        <a:latin typeface="Cambria Math" panose="02040503050406030204" pitchFamily="18" charset="0"/>
                        <a:cs typeface="Arial" panose="020B0604020202020204" pitchFamily="34" charset="0"/>
                      </a:rPr>
                      <m:t>(</m:t>
                    </m:r>
                    <m:r>
                      <a:rPr lang="en-US" altLang="zh-CN" sz="2000" i="1">
                        <a:latin typeface="Cambria Math" panose="02040503050406030204" pitchFamily="18" charset="0"/>
                        <a:cs typeface="Arial" panose="020B0604020202020204" pitchFamily="34" charset="0"/>
                      </a:rPr>
                      <m:t>𝜋</m:t>
                    </m:r>
                    <m:r>
                      <a:rPr lang="en-US" altLang="zh-CN" sz="2000" b="0" i="1" smtClean="0">
                        <a:latin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cs typeface="Arial" panose="020B0604020202020204" pitchFamily="34" charset="0"/>
                          </a:rPr>
                          <m:t>𝜋</m:t>
                        </m:r>
                      </m:e>
                      <m:sup>
                        <m:r>
                          <a:rPr lang="en-US" altLang="zh-CN" sz="2000" i="1">
                            <a:latin typeface="Cambria Math" panose="02040503050406030204" pitchFamily="18" charset="0"/>
                            <a:cs typeface="Arial" panose="020B0604020202020204" pitchFamily="34" charset="0"/>
                          </a:rPr>
                          <m:t>′</m:t>
                        </m:r>
                      </m:sup>
                    </m:sSup>
                    <m:r>
                      <a:rPr lang="en-US" altLang="zh-CN" sz="2000" i="1">
                        <a:latin typeface="Cambria Math" panose="02040503050406030204" pitchFamily="18" charset="0"/>
                        <a:ea typeface="Cambria Math" panose="02040503050406030204" pitchFamily="18" charset="0"/>
                        <a:cs typeface="Arial" panose="020B0604020202020204" pitchFamily="34" charset="0"/>
                      </a:rPr>
                      <m:t>∧</m:t>
                    </m:r>
                    <m:r>
                      <a:rPr lang="en-US" altLang="zh-CN" sz="2000" i="1">
                        <a:latin typeface="Cambria Math" panose="02040503050406030204" pitchFamily="18" charset="0"/>
                        <a:ea typeface="Cambria Math" panose="02040503050406030204" pitchFamily="18" charset="0"/>
                        <a:cs typeface="Arial" panose="020B0604020202020204" pitchFamily="34" charset="0"/>
                      </a:rPr>
                      <m:t>𝑀</m:t>
                    </m:r>
                    <m:r>
                      <a:rPr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2000" i="1">
                        <a:latin typeface="Cambria Math" panose="02040503050406030204" pitchFamily="18" charset="0"/>
                        <a:ea typeface="Cambria Math" panose="02040503050406030204" pitchFamily="18" charset="0"/>
                        <a:cs typeface="Arial" panose="020B0604020202020204" pitchFamily="34" charset="0"/>
                      </a:rPr>
                      <m:t>𝑀</m:t>
                    </m:r>
                    <m:r>
                      <a:rPr lang="en-US" altLang="zh-CN" sz="2000" i="1">
                        <a:latin typeface="Cambria Math" panose="02040503050406030204" pitchFamily="18" charset="0"/>
                        <a:ea typeface="Cambria Math" panose="02040503050406030204" pitchFamily="18" charset="0"/>
                        <a:cs typeface="Arial" panose="020B0604020202020204" pitchFamily="34" charset="0"/>
                      </a:rPr>
                      <m:t>′)</m:t>
                    </m:r>
                  </m:oMath>
                </a14:m>
                <a:endParaRPr lang="en-US" altLang="zh-CN" sz="2000" dirty="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Situation 3 </a:t>
                </a:r>
                <a14:m>
                  <m:oMath xmlns:m="http://schemas.openxmlformats.org/officeDocument/2006/math">
                    <m:r>
                      <a:rPr lang="en-US" altLang="zh-CN" sz="2000" i="1">
                        <a:latin typeface="Cambria Math" panose="02040503050406030204" pitchFamily="18" charset="0"/>
                        <a:cs typeface="Arial" panose="020B0604020202020204" pitchFamily="34" charset="0"/>
                      </a:rPr>
                      <m:t>(</m:t>
                    </m:r>
                    <m:r>
                      <a:rPr lang="en-US" altLang="zh-CN" sz="2000" i="1">
                        <a:latin typeface="Cambria Math" panose="02040503050406030204" pitchFamily="18" charset="0"/>
                        <a:cs typeface="Arial" panose="020B0604020202020204" pitchFamily="34" charset="0"/>
                      </a:rPr>
                      <m:t>𝜋</m:t>
                    </m:r>
                    <m:r>
                      <a:rPr lang="en-US" altLang="zh-CN" sz="2000" b="0" i="1" smtClean="0">
                        <a:latin typeface="Cambria Math" panose="02040503050406030204" pitchFamily="18" charset="0"/>
                        <a:cs typeface="Arial" panose="020B0604020202020204" pitchFamily="34" charset="0"/>
                      </a:rPr>
                      <m:t>≠</m:t>
                    </m:r>
                    <m:sSup>
                      <m:sSupPr>
                        <m:ctrlPr>
                          <a:rPr lang="en-US" altLang="zh-CN" sz="2000" i="1">
                            <a:latin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cs typeface="Arial" panose="020B0604020202020204" pitchFamily="34" charset="0"/>
                          </a:rPr>
                          <m:t>𝜋</m:t>
                        </m:r>
                      </m:e>
                      <m:sup>
                        <m:r>
                          <a:rPr lang="en-US" altLang="zh-CN" sz="2000" i="1">
                            <a:latin typeface="Cambria Math" panose="02040503050406030204" pitchFamily="18" charset="0"/>
                            <a:cs typeface="Arial" panose="020B0604020202020204" pitchFamily="34" charset="0"/>
                          </a:rPr>
                          <m:t>′</m:t>
                        </m:r>
                      </m:sup>
                    </m:sSup>
                    <m:r>
                      <a:rPr lang="en-US" altLang="zh-CN" sz="2000" b="0" i="1" smtClean="0">
                        <a:latin typeface="Cambria Math" panose="02040503050406030204" pitchFamily="18" charset="0"/>
                        <a:cs typeface="Arial" panose="020B0604020202020204" pitchFamily="34" charset="0"/>
                      </a:rPr>
                      <m:t>)</m:t>
                    </m:r>
                  </m:oMath>
                </a14:m>
                <a:r>
                  <a:rPr lang="en-US" altLang="zh-CN" sz="2000" dirty="0">
                    <a:latin typeface="Arial" panose="020B0604020202020204" pitchFamily="34" charset="0"/>
                    <a:cs typeface="Arial" panose="020B0604020202020204" pitchFamily="34" charset="0"/>
                  </a:rPr>
                  <a:t>                                          </a:t>
                </a:r>
              </a:p>
              <a:p>
                <a:pPr algn="just">
                  <a:lnSpc>
                    <a:spcPct val="150000"/>
                  </a:lnSpc>
                </a:pPr>
                <a:r>
                  <a:rPr lang="en-US" altLang="zh-CN" sz="2000" dirty="0">
                    <a:latin typeface="Arial" panose="020B0604020202020204" pitchFamily="34" charset="0"/>
                    <a:cs typeface="Arial" panose="020B0604020202020204" pitchFamily="34" charset="0"/>
                  </a:rPr>
                  <a:t>     </a:t>
                </a:r>
              </a:p>
              <a:p>
                <a:pPr marL="342900" indent="-342900" algn="just">
                  <a:lnSpc>
                    <a:spcPct val="150000"/>
                  </a:lnSpc>
                  <a:buFont typeface="Wingdings" panose="05000000000000000000" pitchFamily="2" charset="2"/>
                  <a:buChar char="l"/>
                </a:pPr>
                <a:r>
                  <a:rPr lang="en-US" altLang="zh-CN" sz="2000" b="1" dirty="0">
                    <a:latin typeface="Arial" panose="020B0604020202020204" pitchFamily="34" charset="0"/>
                    <a:cs typeface="Arial" panose="020B0604020202020204" pitchFamily="34" charset="0"/>
                  </a:rPr>
                  <a:t>security </a:t>
                </a:r>
              </a:p>
              <a:p>
                <a:pPr algn="just">
                  <a:lnSpc>
                    <a:spcPct val="150000"/>
                  </a:lnSpc>
                </a:pPr>
                <a:r>
                  <a:rPr lang="en-US" altLang="zh-CN" sz="2000" dirty="0">
                    <a:latin typeface="Arial" panose="020B0604020202020204" pitchFamily="34" charset="0"/>
                    <a:cs typeface="Arial" panose="020B0604020202020204" pitchFamily="34" charset="0"/>
                  </a:rPr>
                  <a:t>If the OR sigma protocol is soundness and zero-knowledge, the hash function </a:t>
                </a:r>
                <a14:m>
                  <m:oMath xmlns:m="http://schemas.openxmlformats.org/officeDocument/2006/math">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𝐻</m:t>
                        </m:r>
                      </m:e>
                      <m:sub>
                        <m:r>
                          <a:rPr lang="en-US" altLang="zh-CN" sz="2000" b="0" i="1" smtClean="0">
                            <a:latin typeface="Cambria Math" panose="02040503050406030204" pitchFamily="18" charset="0"/>
                            <a:cs typeface="Arial" panose="020B0604020202020204" pitchFamily="34" charset="0"/>
                          </a:rPr>
                          <m:t>1</m:t>
                        </m:r>
                      </m:sub>
                    </m:sSub>
                    <m:r>
                      <a:rPr lang="en-US" altLang="zh-CN" sz="2000" b="0" i="1" smtClean="0">
                        <a:latin typeface="Cambria Math" panose="02040503050406030204" pitchFamily="18" charset="0"/>
                        <a:cs typeface="Arial" panose="020B0604020202020204" pitchFamily="34" charset="0"/>
                      </a:rPr>
                      <m:t>,</m:t>
                    </m:r>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𝐻</m:t>
                        </m:r>
                      </m:e>
                      <m:sub>
                        <m:r>
                          <a:rPr lang="en-US" altLang="zh-CN" sz="2000" b="0" i="1" smtClean="0">
                            <a:latin typeface="Cambria Math" panose="02040503050406030204" pitchFamily="18" charset="0"/>
                            <a:cs typeface="Arial" panose="020B0604020202020204" pitchFamily="34" charset="0"/>
                          </a:rPr>
                          <m:t>2</m:t>
                        </m:r>
                      </m:sub>
                    </m:sSub>
                  </m:oMath>
                </a14:m>
                <a:r>
                  <a:rPr lang="en-US" altLang="zh-CN" sz="2000" dirty="0">
                    <a:latin typeface="Arial" panose="020B0604020202020204" pitchFamily="34" charset="0"/>
                    <a:cs typeface="Arial" panose="020B0604020202020204" pitchFamily="34" charset="0"/>
                  </a:rPr>
                  <a:t> are collision-resistant, the </a:t>
                </a:r>
                <a:r>
                  <a:rPr lang="en-US" altLang="zh-CN" sz="2000" dirty="0" err="1">
                    <a:latin typeface="Arial" panose="020B0604020202020204" pitchFamily="34" charset="0"/>
                    <a:cs typeface="Arial" panose="020B0604020202020204" pitchFamily="34" charset="0"/>
                  </a:rPr>
                  <a:t>ResPGA</a:t>
                </a:r>
                <a:r>
                  <a:rPr lang="en-US" altLang="zh-CN" sz="2000" dirty="0">
                    <a:latin typeface="Arial" panose="020B0604020202020204" pitchFamily="34" charset="0"/>
                    <a:cs typeface="Arial" panose="020B0604020202020204" pitchFamily="34" charset="0"/>
                  </a:rPr>
                  <a:t> is a restricted pair of group actions, then our TRS scheme satisfies </a:t>
                </a:r>
                <a:r>
                  <a:rPr lang="en-US" altLang="zh-CN" sz="2000" b="1" dirty="0">
                    <a:solidFill>
                      <a:srgbClr val="008080"/>
                    </a:solidFill>
                    <a:latin typeface="Arial" panose="020B0604020202020204" pitchFamily="34" charset="0"/>
                    <a:cs typeface="Arial" panose="020B0604020202020204" pitchFamily="34" charset="0"/>
                  </a:rPr>
                  <a:t>tag-</a:t>
                </a:r>
                <a:r>
                  <a:rPr lang="en-US" altLang="zh-CN" sz="2000" b="1" dirty="0" err="1">
                    <a:solidFill>
                      <a:srgbClr val="008080"/>
                    </a:solidFill>
                    <a:latin typeface="Arial" panose="020B0604020202020204" pitchFamily="34" charset="0"/>
                    <a:cs typeface="Arial" panose="020B0604020202020204" pitchFamily="34" charset="0"/>
                  </a:rPr>
                  <a:t>linkability</a:t>
                </a:r>
                <a:r>
                  <a:rPr lang="en-US" altLang="zh-CN" sz="2000" dirty="0">
                    <a:latin typeface="Arial" panose="020B0604020202020204" pitchFamily="34" charset="0"/>
                    <a:cs typeface="Arial" panose="020B0604020202020204" pitchFamily="34" charset="0"/>
                  </a:rPr>
                  <a:t>, </a:t>
                </a:r>
                <a:r>
                  <a:rPr lang="en-US" altLang="zh-CN" sz="2000" b="1" dirty="0">
                    <a:solidFill>
                      <a:srgbClr val="008080"/>
                    </a:solidFill>
                    <a:latin typeface="Arial" panose="020B0604020202020204" pitchFamily="34" charset="0"/>
                    <a:cs typeface="Arial" panose="020B0604020202020204" pitchFamily="34" charset="0"/>
                  </a:rPr>
                  <a:t>anonymity</a:t>
                </a:r>
                <a:r>
                  <a:rPr lang="en-US" altLang="zh-CN" sz="2000" dirty="0">
                    <a:latin typeface="Arial" panose="020B0604020202020204" pitchFamily="34" charset="0"/>
                    <a:cs typeface="Arial" panose="020B0604020202020204" pitchFamily="34" charset="0"/>
                  </a:rPr>
                  <a:t> and </a:t>
                </a:r>
                <a:r>
                  <a:rPr lang="en-US" altLang="zh-CN" sz="2000" b="1" dirty="0" err="1">
                    <a:solidFill>
                      <a:srgbClr val="008080"/>
                    </a:solidFill>
                    <a:latin typeface="Arial" panose="020B0604020202020204" pitchFamily="34" charset="0"/>
                    <a:cs typeface="Arial" panose="020B0604020202020204" pitchFamily="34" charset="0"/>
                  </a:rPr>
                  <a:t>exculpability</a:t>
                </a:r>
                <a:r>
                  <a:rPr lang="en-US" altLang="zh-CN" sz="2000" dirty="0">
                    <a:latin typeface="Arial" panose="020B0604020202020204" pitchFamily="34" charset="0"/>
                    <a:cs typeface="Arial" panose="020B0604020202020204" pitchFamily="34" charset="0"/>
                  </a:rPr>
                  <a:t>.</a:t>
                </a:r>
              </a:p>
            </p:txBody>
          </p:sp>
        </mc:Choice>
        <mc:Fallback xmlns="">
          <p:sp>
            <p:nvSpPr>
              <p:cNvPr id="19" name="文本框 18">
                <a:extLst>
                  <a:ext uri="{FF2B5EF4-FFF2-40B4-BE49-F238E27FC236}">
                    <a16:creationId xmlns:a16="http://schemas.microsoft.com/office/drawing/2014/main" id="{BC364EFB-770F-49A3-97C0-829688DAE008}"/>
                  </a:ext>
                </a:extLst>
              </p:cNvPr>
              <p:cNvSpPr txBox="1">
                <a:spLocks noRot="1" noChangeAspect="1" noMove="1" noResize="1" noEditPoints="1" noAdjustHandles="1" noChangeArrowheads="1" noChangeShapeType="1" noTextEdit="1"/>
              </p:cNvSpPr>
              <p:nvPr/>
            </p:nvSpPr>
            <p:spPr>
              <a:xfrm>
                <a:off x="481317" y="1215317"/>
                <a:ext cx="11229366" cy="5113644"/>
              </a:xfrm>
              <a:prstGeom prst="rect">
                <a:avLst/>
              </a:prstGeom>
              <a:blipFill>
                <a:blip r:embed="rId3"/>
                <a:stretch>
                  <a:fillRect l="-597" r="-543" b="-11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7C4F9AD-8A76-4CD6-B21D-797EAD5394BF}"/>
                  </a:ext>
                </a:extLst>
              </p:cNvPr>
              <p:cNvSpPr/>
              <p:nvPr/>
            </p:nvSpPr>
            <p:spPr>
              <a:xfrm>
                <a:off x="4643569" y="2608771"/>
                <a:ext cx="941283" cy="1420325"/>
              </a:xfrm>
              <a:prstGeom prst="rect">
                <a:avLst/>
              </a:prstGeom>
            </p:spPr>
            <p:txBody>
              <a:bodyPr wrap="none">
                <a:spAutoFit/>
              </a:bodyPr>
              <a:lstStyle/>
              <a:p>
                <a:pPr>
                  <a:lnSpc>
                    <a:spcPct val="150000"/>
                  </a:lnSpc>
                </a:pPr>
                <a:r>
                  <a:rPr lang="en-US" altLang="zh-CN" sz="2000" dirty="0">
                    <a:latin typeface="Arial" panose="020B0604020202020204" pitchFamily="34" charset="0"/>
                    <a:cs typeface="Arial" panose="020B0604020202020204" pitchFamily="34" charset="0"/>
                  </a:rPr>
                  <a:t>Linked</a:t>
                </a:r>
              </a:p>
              <a:p>
                <a:pPr>
                  <a:lnSpc>
                    <a:spcPct val="150000"/>
                  </a:lnSpc>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cs typeface="Arial" panose="020B0604020202020204" pitchFamily="34" charset="0"/>
                        </a:rPr>
                        <m:t>𝑝</m:t>
                      </m:r>
                      <m:sSub>
                        <m:sSubPr>
                          <m:ctrlPr>
                            <a:rPr lang="en-US" altLang="zh-CN" sz="2000" i="1" dirty="0" smtClean="0">
                              <a:latin typeface="Cambria Math" panose="02040503050406030204" pitchFamily="18" charset="0"/>
                              <a:cs typeface="Arial" panose="020B0604020202020204" pitchFamily="34" charset="0"/>
                            </a:rPr>
                          </m:ctrlPr>
                        </m:sSubPr>
                        <m:e>
                          <m:r>
                            <a:rPr lang="en-US" altLang="zh-CN" sz="2000" i="1" dirty="0" smtClean="0">
                              <a:latin typeface="Cambria Math" panose="02040503050406030204" pitchFamily="18" charset="0"/>
                              <a:cs typeface="Arial" panose="020B0604020202020204" pitchFamily="34" charset="0"/>
                            </a:rPr>
                            <m:t>𝑘</m:t>
                          </m:r>
                        </m:e>
                        <m:sub>
                          <m:r>
                            <a:rPr lang="en-US" altLang="zh-CN" sz="2000" i="1" dirty="0" smtClean="0">
                              <a:latin typeface="Cambria Math" panose="02040503050406030204" pitchFamily="18" charset="0"/>
                              <a:cs typeface="Arial" panose="020B0604020202020204" pitchFamily="34" charset="0"/>
                            </a:rPr>
                            <m:t>𝜋</m:t>
                          </m:r>
                        </m:sub>
                      </m:sSub>
                    </m:oMath>
                  </m:oMathPara>
                </a14:m>
                <a:endParaRPr lang="en-US" altLang="zh-CN" sz="2000" dirty="0">
                  <a:latin typeface="Arial" panose="020B0604020202020204" pitchFamily="34" charset="0"/>
                  <a:cs typeface="Arial" panose="020B0604020202020204" pitchFamily="34" charset="0"/>
                </a:endParaRPr>
              </a:p>
              <a:p>
                <a:pPr>
                  <a:lnSpc>
                    <a:spcPct val="150000"/>
                  </a:lnSpc>
                </a:pPr>
                <a:r>
                  <a:rPr lang="en-US" altLang="zh-CN" sz="2000" dirty="0" err="1">
                    <a:latin typeface="Arial" panose="020B0604020202020204" pitchFamily="34" charset="0"/>
                    <a:cs typeface="Arial" panose="020B0604020202020204" pitchFamily="34" charset="0"/>
                  </a:rPr>
                  <a:t>Indep</a:t>
                </a:r>
                <a:endParaRPr lang="zh-CN" altLang="en-US" sz="2000" dirty="0">
                  <a:latin typeface="Arial" panose="020B0604020202020204" pitchFamily="34" charset="0"/>
                  <a:cs typeface="Arial" panose="020B0604020202020204" pitchFamily="34" charset="0"/>
                </a:endParaRPr>
              </a:p>
            </p:txBody>
          </p:sp>
        </mc:Choice>
        <mc:Fallback xmlns="">
          <p:sp>
            <p:nvSpPr>
              <p:cNvPr id="4" name="矩形 3">
                <a:extLst>
                  <a:ext uri="{FF2B5EF4-FFF2-40B4-BE49-F238E27FC236}">
                    <a16:creationId xmlns:a16="http://schemas.microsoft.com/office/drawing/2014/main" id="{57C4F9AD-8A76-4CD6-B21D-797EAD5394BF}"/>
                  </a:ext>
                </a:extLst>
              </p:cNvPr>
              <p:cNvSpPr>
                <a:spLocks noRot="1" noChangeAspect="1" noMove="1" noResize="1" noEditPoints="1" noAdjustHandles="1" noChangeArrowheads="1" noChangeShapeType="1" noTextEdit="1"/>
              </p:cNvSpPr>
              <p:nvPr/>
            </p:nvSpPr>
            <p:spPr>
              <a:xfrm>
                <a:off x="4643569" y="2608771"/>
                <a:ext cx="941283" cy="1420325"/>
              </a:xfrm>
              <a:prstGeom prst="rect">
                <a:avLst/>
              </a:prstGeom>
              <a:blipFill>
                <a:blip r:embed="rId4"/>
                <a:stretch>
                  <a:fillRect l="-7143" r="-5844" b="-68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9683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3336212" y="173344"/>
            <a:ext cx="5519577"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Analysis — </a:t>
            </a:r>
            <a:r>
              <a:rPr lang="en-US" altLang="zh-CN" sz="3600" dirty="0">
                <a:latin typeface="Arial" panose="020B0604020202020204" pitchFamily="34" charset="0"/>
                <a:cs typeface="Arial" panose="020B0604020202020204" pitchFamily="34" charset="0"/>
              </a:rPr>
              <a:t> Performance</a:t>
            </a:r>
          </a:p>
        </p:txBody>
      </p:sp>
      <p:pic>
        <p:nvPicPr>
          <p:cNvPr id="3" name="图片 2">
            <a:extLst>
              <a:ext uri="{FF2B5EF4-FFF2-40B4-BE49-F238E27FC236}">
                <a16:creationId xmlns:a16="http://schemas.microsoft.com/office/drawing/2014/main" id="{1DE7877D-524C-4B55-8191-B38AFDB1A726}"/>
              </a:ext>
            </a:extLst>
          </p:cNvPr>
          <p:cNvPicPr>
            <a:picLocks noChangeAspect="1"/>
          </p:cNvPicPr>
          <p:nvPr/>
        </p:nvPicPr>
        <p:blipFill>
          <a:blip r:embed="rId3"/>
          <a:stretch>
            <a:fillRect/>
          </a:stretch>
        </p:blipFill>
        <p:spPr>
          <a:xfrm>
            <a:off x="1506894" y="1422730"/>
            <a:ext cx="9178212" cy="4362760"/>
          </a:xfrm>
          <a:prstGeom prst="rect">
            <a:avLst/>
          </a:prstGeom>
        </p:spPr>
      </p:pic>
    </p:spTree>
    <p:extLst>
      <p:ext uri="{BB962C8B-B14F-4D97-AF65-F5344CB8AC3E}">
        <p14:creationId xmlns:p14="http://schemas.microsoft.com/office/powerpoint/2010/main" val="2599431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3336212" y="173344"/>
            <a:ext cx="5519577"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Analysis — </a:t>
            </a:r>
            <a:r>
              <a:rPr lang="en-US" altLang="zh-CN" sz="3600" dirty="0">
                <a:latin typeface="Arial" panose="020B0604020202020204" pitchFamily="34" charset="0"/>
                <a:cs typeface="Arial" panose="020B0604020202020204" pitchFamily="34" charset="0"/>
              </a:rPr>
              <a:t> Performance</a:t>
            </a:r>
          </a:p>
        </p:txBody>
      </p:sp>
      <p:pic>
        <p:nvPicPr>
          <p:cNvPr id="4" name="图片 3">
            <a:extLst>
              <a:ext uri="{FF2B5EF4-FFF2-40B4-BE49-F238E27FC236}">
                <a16:creationId xmlns:a16="http://schemas.microsoft.com/office/drawing/2014/main" id="{1E548A08-E587-4674-9F67-8546F12D2F7E}"/>
              </a:ext>
            </a:extLst>
          </p:cNvPr>
          <p:cNvPicPr>
            <a:picLocks noChangeAspect="1"/>
          </p:cNvPicPr>
          <p:nvPr/>
        </p:nvPicPr>
        <p:blipFill>
          <a:blip r:embed="rId3"/>
          <a:stretch>
            <a:fillRect/>
          </a:stretch>
        </p:blipFill>
        <p:spPr>
          <a:xfrm>
            <a:off x="1557264" y="1132320"/>
            <a:ext cx="9077471" cy="5324463"/>
          </a:xfrm>
          <a:prstGeom prst="rect">
            <a:avLst/>
          </a:prstGeom>
        </p:spPr>
      </p:pic>
    </p:spTree>
    <p:extLst>
      <p:ext uri="{BB962C8B-B14F-4D97-AF65-F5344CB8AC3E}">
        <p14:creationId xmlns:p14="http://schemas.microsoft.com/office/powerpoint/2010/main" val="181024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a:extLst>
              <a:ext uri="{FF2B5EF4-FFF2-40B4-BE49-F238E27FC236}">
                <a16:creationId xmlns:a16="http://schemas.microsoft.com/office/drawing/2014/main" id="{9BA8E9A4-651F-400A-9524-756806593965}"/>
              </a:ext>
            </a:extLst>
          </p:cNvPr>
          <p:cNvSpPr/>
          <p:nvPr/>
        </p:nvSpPr>
        <p:spPr>
          <a:xfrm>
            <a:off x="2117003" y="1887981"/>
            <a:ext cx="4229100" cy="3562350"/>
          </a:xfrm>
          <a:prstGeom prst="ellipse">
            <a:avLst/>
          </a:prstGeom>
          <a:noFill/>
          <a:ln w="28575">
            <a:solidFill>
              <a:schemeClr val="bg2">
                <a:lumMod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1B1E42F9-2AF1-4FC3-A5AF-145B06183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035" y="2889515"/>
            <a:ext cx="1276852" cy="1276852"/>
          </a:xfrm>
          <a:prstGeom prst="rect">
            <a:avLst/>
          </a:prstGeom>
        </p:spPr>
      </p:pic>
      <p:pic>
        <p:nvPicPr>
          <p:cNvPr id="12" name="图片 11">
            <a:extLst>
              <a:ext uri="{FF2B5EF4-FFF2-40B4-BE49-F238E27FC236}">
                <a16:creationId xmlns:a16="http://schemas.microsoft.com/office/drawing/2014/main" id="{692B6687-F097-4D8B-935B-304E5416A1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1411" y="4627710"/>
            <a:ext cx="1276852" cy="1276852"/>
          </a:xfrm>
          <a:prstGeom prst="rect">
            <a:avLst/>
          </a:prstGeom>
        </p:spPr>
      </p:pic>
      <p:pic>
        <p:nvPicPr>
          <p:cNvPr id="14" name="图片 13">
            <a:extLst>
              <a:ext uri="{FF2B5EF4-FFF2-40B4-BE49-F238E27FC236}">
                <a16:creationId xmlns:a16="http://schemas.microsoft.com/office/drawing/2014/main" id="{B202CD23-B887-4574-A664-F9460015D0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1105" y="3001742"/>
            <a:ext cx="1276851" cy="1276851"/>
          </a:xfrm>
          <a:prstGeom prst="rect">
            <a:avLst/>
          </a:prstGeom>
        </p:spPr>
      </p:pic>
      <p:pic>
        <p:nvPicPr>
          <p:cNvPr id="16" name="图片 15">
            <a:extLst>
              <a:ext uri="{FF2B5EF4-FFF2-40B4-BE49-F238E27FC236}">
                <a16:creationId xmlns:a16="http://schemas.microsoft.com/office/drawing/2014/main" id="{EF40894E-6AB5-4358-A7D9-2EB9C4ED79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56077" y="4627710"/>
            <a:ext cx="1276852" cy="1276852"/>
          </a:xfrm>
          <a:prstGeom prst="rect">
            <a:avLst/>
          </a:prstGeom>
        </p:spPr>
      </p:pic>
      <p:pic>
        <p:nvPicPr>
          <p:cNvPr id="18" name="图片 17">
            <a:extLst>
              <a:ext uri="{FF2B5EF4-FFF2-40B4-BE49-F238E27FC236}">
                <a16:creationId xmlns:a16="http://schemas.microsoft.com/office/drawing/2014/main" id="{58EB6802-3477-49FF-B15E-0A2D11D2C6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13378" y="1356585"/>
            <a:ext cx="1292174" cy="1292174"/>
          </a:xfrm>
          <a:prstGeom prst="rect">
            <a:avLst/>
          </a:prstGeom>
        </p:spPr>
      </p:pic>
      <p:pic>
        <p:nvPicPr>
          <p:cNvPr id="20" name="图片 19">
            <a:extLst>
              <a:ext uri="{FF2B5EF4-FFF2-40B4-BE49-F238E27FC236}">
                <a16:creationId xmlns:a16="http://schemas.microsoft.com/office/drawing/2014/main" id="{6B0815E8-16FE-4A57-8F57-A3D7EAC088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56077" y="1364246"/>
            <a:ext cx="1276851" cy="1276851"/>
          </a:xfrm>
          <a:prstGeom prst="rect">
            <a:avLst/>
          </a:prstGeom>
        </p:spPr>
      </p:pic>
      <p:sp>
        <p:nvSpPr>
          <p:cNvPr id="26" name="椭圆 25">
            <a:extLst>
              <a:ext uri="{FF2B5EF4-FFF2-40B4-BE49-F238E27FC236}">
                <a16:creationId xmlns:a16="http://schemas.microsoft.com/office/drawing/2014/main" id="{C95AE0DA-1F62-4339-A686-B4C30EEE5939}"/>
              </a:ext>
            </a:extLst>
          </p:cNvPr>
          <p:cNvSpPr/>
          <p:nvPr/>
        </p:nvSpPr>
        <p:spPr>
          <a:xfrm>
            <a:off x="3393855" y="2813625"/>
            <a:ext cx="1627624" cy="1680472"/>
          </a:xfrm>
          <a:prstGeom prst="ellipse">
            <a:avLst/>
          </a:prstGeom>
          <a:solidFill>
            <a:srgbClr val="606096"/>
          </a:solidFill>
          <a:ln>
            <a:solidFill>
              <a:srgbClr val="606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latin typeface="Arial" panose="020B0604020202020204" pitchFamily="34" charset="0"/>
                <a:ea typeface="MS PGothic" panose="020B0600070205080204" pitchFamily="34" charset="-128"/>
                <a:cs typeface="Arial" panose="020B0604020202020204" pitchFamily="34" charset="0"/>
              </a:rPr>
              <a:t>?</a:t>
            </a:r>
            <a:endParaRPr lang="zh-CN" altLang="en-US" sz="6600" b="1" dirty="0">
              <a:latin typeface="Arial" panose="020B0604020202020204" pitchFamily="34" charset="0"/>
              <a:ea typeface="MS PGothic" panose="020B0600070205080204" pitchFamily="34" charset="-128"/>
              <a:cs typeface="Arial" panose="020B0604020202020204" pitchFamily="34" charset="0"/>
            </a:endParaRPr>
          </a:p>
        </p:txBody>
      </p:sp>
      <p:sp>
        <p:nvSpPr>
          <p:cNvPr id="27" name="文本框 26">
            <a:extLst>
              <a:ext uri="{FF2B5EF4-FFF2-40B4-BE49-F238E27FC236}">
                <a16:creationId xmlns:a16="http://schemas.microsoft.com/office/drawing/2014/main" id="{D8F0ACD5-A09F-47B5-9513-FF9CBA561FBB}"/>
              </a:ext>
            </a:extLst>
          </p:cNvPr>
          <p:cNvSpPr txBox="1"/>
          <p:nvPr/>
        </p:nvSpPr>
        <p:spPr>
          <a:xfrm>
            <a:off x="2812841" y="6202484"/>
            <a:ext cx="3736622"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Hides the origin of a signature</a:t>
            </a:r>
            <a:endParaRPr lang="zh-CN" altLang="en-US" sz="2000" dirty="0">
              <a:latin typeface="Arial" panose="020B0604020202020204" pitchFamily="34" charset="0"/>
              <a:cs typeface="Arial" panose="020B0604020202020204" pitchFamily="34" charset="0"/>
            </a:endParaRPr>
          </a:p>
        </p:txBody>
      </p:sp>
      <p:sp>
        <p:nvSpPr>
          <p:cNvPr id="28" name="箭头: 右 27">
            <a:extLst>
              <a:ext uri="{FF2B5EF4-FFF2-40B4-BE49-F238E27FC236}">
                <a16:creationId xmlns:a16="http://schemas.microsoft.com/office/drawing/2014/main" id="{9D16B5AB-E1B3-489F-8272-E4B07B9CB0A9}"/>
              </a:ext>
            </a:extLst>
          </p:cNvPr>
          <p:cNvSpPr/>
          <p:nvPr/>
        </p:nvSpPr>
        <p:spPr>
          <a:xfrm>
            <a:off x="7767759" y="3086292"/>
            <a:ext cx="1666432" cy="843956"/>
          </a:xfrm>
          <a:prstGeom prst="rightArrow">
            <a:avLst/>
          </a:prstGeom>
          <a:solidFill>
            <a:srgbClr val="606096"/>
          </a:solidFill>
          <a:ln>
            <a:solidFill>
              <a:srgbClr val="606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output</a:t>
            </a:r>
            <a:endParaRPr lang="zh-CN" altLang="en-US" b="1" dirty="0">
              <a:latin typeface="Arial" panose="020B0604020202020204" pitchFamily="34" charset="0"/>
              <a:cs typeface="Arial" panose="020B0604020202020204" pitchFamily="34" charset="0"/>
            </a:endParaRPr>
          </a:p>
        </p:txBody>
      </p:sp>
      <p:pic>
        <p:nvPicPr>
          <p:cNvPr id="30" name="图片 29">
            <a:extLst>
              <a:ext uri="{FF2B5EF4-FFF2-40B4-BE49-F238E27FC236}">
                <a16:creationId xmlns:a16="http://schemas.microsoft.com/office/drawing/2014/main" id="{F48F0FD4-A63A-4C26-8096-98916019B21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59084" y="3094139"/>
            <a:ext cx="1028699" cy="1028699"/>
          </a:xfrm>
          <a:prstGeom prst="rect">
            <a:avLst/>
          </a:prstGeom>
        </p:spPr>
      </p:pic>
      <p:sp>
        <p:nvSpPr>
          <p:cNvPr id="206" name="任意多边形: 形状 205">
            <a:extLst>
              <a:ext uri="{FF2B5EF4-FFF2-40B4-BE49-F238E27FC236}">
                <a16:creationId xmlns:a16="http://schemas.microsoft.com/office/drawing/2014/main" id="{DA8F22AA-286E-4E2B-AD78-DFDCDA34CF31}"/>
              </a:ext>
            </a:extLst>
          </p:cNvPr>
          <p:cNvSpPr/>
          <p:nvPr/>
        </p:nvSpPr>
        <p:spPr>
          <a:xfrm>
            <a:off x="1080124" y="3657063"/>
            <a:ext cx="255648" cy="484577"/>
          </a:xfrm>
          <a:custGeom>
            <a:avLst/>
            <a:gdLst>
              <a:gd name="T0" fmla="*/ 1926 w 3326"/>
              <a:gd name="T1" fmla="*/ 3305 h 6827"/>
              <a:gd name="T2" fmla="*/ 3326 w 3326"/>
              <a:gd name="T3" fmla="*/ 1663 h 6827"/>
              <a:gd name="T4" fmla="*/ 1663 w 3326"/>
              <a:gd name="T5" fmla="*/ 0 h 6827"/>
              <a:gd name="T6" fmla="*/ 0 w 3326"/>
              <a:gd name="T7" fmla="*/ 1663 h 6827"/>
              <a:gd name="T8" fmla="*/ 1401 w 3326"/>
              <a:gd name="T9" fmla="*/ 3305 h 6827"/>
              <a:gd name="T10" fmla="*/ 1401 w 3326"/>
              <a:gd name="T11" fmla="*/ 6827 h 6827"/>
              <a:gd name="T12" fmla="*/ 1926 w 3326"/>
              <a:gd name="T13" fmla="*/ 6827 h 6827"/>
              <a:gd name="T14" fmla="*/ 1926 w 3326"/>
              <a:gd name="T15" fmla="*/ 6302 h 6827"/>
              <a:gd name="T16" fmla="*/ 3151 w 3326"/>
              <a:gd name="T17" fmla="*/ 6302 h 6827"/>
              <a:gd name="T18" fmla="*/ 3151 w 3326"/>
              <a:gd name="T19" fmla="*/ 4726 h 6827"/>
              <a:gd name="T20" fmla="*/ 1926 w 3326"/>
              <a:gd name="T21" fmla="*/ 4726 h 6827"/>
              <a:gd name="T22" fmla="*/ 1926 w 3326"/>
              <a:gd name="T23" fmla="*/ 3305 h 6827"/>
              <a:gd name="T24" fmla="*/ 1663 w 3326"/>
              <a:gd name="T25" fmla="*/ 2451 h 6827"/>
              <a:gd name="T26" fmla="*/ 876 w 3326"/>
              <a:gd name="T27" fmla="*/ 1663 h 6827"/>
              <a:gd name="T28" fmla="*/ 1663 w 3326"/>
              <a:gd name="T29" fmla="*/ 875 h 6827"/>
              <a:gd name="T30" fmla="*/ 2451 w 3326"/>
              <a:gd name="T31" fmla="*/ 1663 h 6827"/>
              <a:gd name="T32" fmla="*/ 1663 w 3326"/>
              <a:gd name="T33" fmla="*/ 24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6" h="6827">
                <a:moveTo>
                  <a:pt x="1926" y="3305"/>
                </a:moveTo>
                <a:cubicBezTo>
                  <a:pt x="2718" y="3179"/>
                  <a:pt x="3326" y="2491"/>
                  <a:pt x="3326" y="1663"/>
                </a:cubicBezTo>
                <a:cubicBezTo>
                  <a:pt x="3326" y="746"/>
                  <a:pt x="2580" y="0"/>
                  <a:pt x="1663" y="0"/>
                </a:cubicBezTo>
                <a:cubicBezTo>
                  <a:pt x="746" y="0"/>
                  <a:pt x="0" y="746"/>
                  <a:pt x="0" y="1663"/>
                </a:cubicBezTo>
                <a:cubicBezTo>
                  <a:pt x="0" y="2490"/>
                  <a:pt x="608" y="3179"/>
                  <a:pt x="1401" y="3305"/>
                </a:cubicBezTo>
                <a:lnTo>
                  <a:pt x="1401" y="6827"/>
                </a:lnTo>
                <a:lnTo>
                  <a:pt x="1926" y="6827"/>
                </a:lnTo>
                <a:lnTo>
                  <a:pt x="1926" y="6302"/>
                </a:lnTo>
                <a:lnTo>
                  <a:pt x="3151" y="6302"/>
                </a:lnTo>
                <a:lnTo>
                  <a:pt x="3151" y="4726"/>
                </a:lnTo>
                <a:lnTo>
                  <a:pt x="1926" y="4726"/>
                </a:lnTo>
                <a:lnTo>
                  <a:pt x="1926" y="3305"/>
                </a:lnTo>
                <a:close/>
                <a:moveTo>
                  <a:pt x="1663" y="2451"/>
                </a:moveTo>
                <a:cubicBezTo>
                  <a:pt x="1229" y="2451"/>
                  <a:pt x="876" y="2097"/>
                  <a:pt x="876" y="1663"/>
                </a:cubicBezTo>
                <a:cubicBezTo>
                  <a:pt x="876" y="1229"/>
                  <a:pt x="1229" y="875"/>
                  <a:pt x="1663" y="875"/>
                </a:cubicBezTo>
                <a:cubicBezTo>
                  <a:pt x="2098" y="875"/>
                  <a:pt x="2451" y="1229"/>
                  <a:pt x="2451" y="1663"/>
                </a:cubicBezTo>
                <a:cubicBezTo>
                  <a:pt x="2451" y="2097"/>
                  <a:pt x="2098" y="2451"/>
                  <a:pt x="1663" y="2451"/>
                </a:cubicBezTo>
                <a:close/>
              </a:path>
            </a:pathLst>
          </a:cu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任意多边形: 形状 207">
            <a:extLst>
              <a:ext uri="{FF2B5EF4-FFF2-40B4-BE49-F238E27FC236}">
                <a16:creationId xmlns:a16="http://schemas.microsoft.com/office/drawing/2014/main" id="{E4880260-35A2-4F93-9D9E-CE47FC985660}"/>
              </a:ext>
            </a:extLst>
          </p:cNvPr>
          <p:cNvSpPr/>
          <p:nvPr/>
        </p:nvSpPr>
        <p:spPr>
          <a:xfrm>
            <a:off x="2137367" y="5298992"/>
            <a:ext cx="255648" cy="484577"/>
          </a:xfrm>
          <a:custGeom>
            <a:avLst/>
            <a:gdLst>
              <a:gd name="T0" fmla="*/ 1926 w 3326"/>
              <a:gd name="T1" fmla="*/ 3305 h 6827"/>
              <a:gd name="T2" fmla="*/ 3326 w 3326"/>
              <a:gd name="T3" fmla="*/ 1663 h 6827"/>
              <a:gd name="T4" fmla="*/ 1663 w 3326"/>
              <a:gd name="T5" fmla="*/ 0 h 6827"/>
              <a:gd name="T6" fmla="*/ 0 w 3326"/>
              <a:gd name="T7" fmla="*/ 1663 h 6827"/>
              <a:gd name="T8" fmla="*/ 1401 w 3326"/>
              <a:gd name="T9" fmla="*/ 3305 h 6827"/>
              <a:gd name="T10" fmla="*/ 1401 w 3326"/>
              <a:gd name="T11" fmla="*/ 6827 h 6827"/>
              <a:gd name="T12" fmla="*/ 1926 w 3326"/>
              <a:gd name="T13" fmla="*/ 6827 h 6827"/>
              <a:gd name="T14" fmla="*/ 1926 w 3326"/>
              <a:gd name="T15" fmla="*/ 6302 h 6827"/>
              <a:gd name="T16" fmla="*/ 3151 w 3326"/>
              <a:gd name="T17" fmla="*/ 6302 h 6827"/>
              <a:gd name="T18" fmla="*/ 3151 w 3326"/>
              <a:gd name="T19" fmla="*/ 4726 h 6827"/>
              <a:gd name="T20" fmla="*/ 1926 w 3326"/>
              <a:gd name="T21" fmla="*/ 4726 h 6827"/>
              <a:gd name="T22" fmla="*/ 1926 w 3326"/>
              <a:gd name="T23" fmla="*/ 3305 h 6827"/>
              <a:gd name="T24" fmla="*/ 1663 w 3326"/>
              <a:gd name="T25" fmla="*/ 2451 h 6827"/>
              <a:gd name="T26" fmla="*/ 876 w 3326"/>
              <a:gd name="T27" fmla="*/ 1663 h 6827"/>
              <a:gd name="T28" fmla="*/ 1663 w 3326"/>
              <a:gd name="T29" fmla="*/ 875 h 6827"/>
              <a:gd name="T30" fmla="*/ 2451 w 3326"/>
              <a:gd name="T31" fmla="*/ 1663 h 6827"/>
              <a:gd name="T32" fmla="*/ 1663 w 3326"/>
              <a:gd name="T33" fmla="*/ 24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6" h="6827">
                <a:moveTo>
                  <a:pt x="1926" y="3305"/>
                </a:moveTo>
                <a:cubicBezTo>
                  <a:pt x="2718" y="3179"/>
                  <a:pt x="3326" y="2491"/>
                  <a:pt x="3326" y="1663"/>
                </a:cubicBezTo>
                <a:cubicBezTo>
                  <a:pt x="3326" y="746"/>
                  <a:pt x="2580" y="0"/>
                  <a:pt x="1663" y="0"/>
                </a:cubicBezTo>
                <a:cubicBezTo>
                  <a:pt x="746" y="0"/>
                  <a:pt x="0" y="746"/>
                  <a:pt x="0" y="1663"/>
                </a:cubicBezTo>
                <a:cubicBezTo>
                  <a:pt x="0" y="2490"/>
                  <a:pt x="608" y="3179"/>
                  <a:pt x="1401" y="3305"/>
                </a:cubicBezTo>
                <a:lnTo>
                  <a:pt x="1401" y="6827"/>
                </a:lnTo>
                <a:lnTo>
                  <a:pt x="1926" y="6827"/>
                </a:lnTo>
                <a:lnTo>
                  <a:pt x="1926" y="6302"/>
                </a:lnTo>
                <a:lnTo>
                  <a:pt x="3151" y="6302"/>
                </a:lnTo>
                <a:lnTo>
                  <a:pt x="3151" y="4726"/>
                </a:lnTo>
                <a:lnTo>
                  <a:pt x="1926" y="4726"/>
                </a:lnTo>
                <a:lnTo>
                  <a:pt x="1926" y="3305"/>
                </a:lnTo>
                <a:close/>
                <a:moveTo>
                  <a:pt x="1663" y="2451"/>
                </a:moveTo>
                <a:cubicBezTo>
                  <a:pt x="1229" y="2451"/>
                  <a:pt x="876" y="2097"/>
                  <a:pt x="876" y="1663"/>
                </a:cubicBezTo>
                <a:cubicBezTo>
                  <a:pt x="876" y="1229"/>
                  <a:pt x="1229" y="875"/>
                  <a:pt x="1663" y="875"/>
                </a:cubicBezTo>
                <a:cubicBezTo>
                  <a:pt x="2098" y="875"/>
                  <a:pt x="2451" y="1229"/>
                  <a:pt x="2451" y="1663"/>
                </a:cubicBezTo>
                <a:cubicBezTo>
                  <a:pt x="2451" y="2097"/>
                  <a:pt x="2098" y="2451"/>
                  <a:pt x="1663" y="2451"/>
                </a:cubicBez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任意多边形: 形状 208">
            <a:extLst>
              <a:ext uri="{FF2B5EF4-FFF2-40B4-BE49-F238E27FC236}">
                <a16:creationId xmlns:a16="http://schemas.microsoft.com/office/drawing/2014/main" id="{4D0B329A-0AED-4D4E-BF4D-31B8FB5C0A42}"/>
              </a:ext>
            </a:extLst>
          </p:cNvPr>
          <p:cNvSpPr/>
          <p:nvPr/>
        </p:nvSpPr>
        <p:spPr>
          <a:xfrm>
            <a:off x="5925414" y="1692673"/>
            <a:ext cx="255648" cy="484577"/>
          </a:xfrm>
          <a:custGeom>
            <a:avLst/>
            <a:gdLst>
              <a:gd name="T0" fmla="*/ 1926 w 3326"/>
              <a:gd name="T1" fmla="*/ 3305 h 6827"/>
              <a:gd name="T2" fmla="*/ 3326 w 3326"/>
              <a:gd name="T3" fmla="*/ 1663 h 6827"/>
              <a:gd name="T4" fmla="*/ 1663 w 3326"/>
              <a:gd name="T5" fmla="*/ 0 h 6827"/>
              <a:gd name="T6" fmla="*/ 0 w 3326"/>
              <a:gd name="T7" fmla="*/ 1663 h 6827"/>
              <a:gd name="T8" fmla="*/ 1401 w 3326"/>
              <a:gd name="T9" fmla="*/ 3305 h 6827"/>
              <a:gd name="T10" fmla="*/ 1401 w 3326"/>
              <a:gd name="T11" fmla="*/ 6827 h 6827"/>
              <a:gd name="T12" fmla="*/ 1926 w 3326"/>
              <a:gd name="T13" fmla="*/ 6827 h 6827"/>
              <a:gd name="T14" fmla="*/ 1926 w 3326"/>
              <a:gd name="T15" fmla="*/ 6302 h 6827"/>
              <a:gd name="T16" fmla="*/ 3151 w 3326"/>
              <a:gd name="T17" fmla="*/ 6302 h 6827"/>
              <a:gd name="T18" fmla="*/ 3151 w 3326"/>
              <a:gd name="T19" fmla="*/ 4726 h 6827"/>
              <a:gd name="T20" fmla="*/ 1926 w 3326"/>
              <a:gd name="T21" fmla="*/ 4726 h 6827"/>
              <a:gd name="T22" fmla="*/ 1926 w 3326"/>
              <a:gd name="T23" fmla="*/ 3305 h 6827"/>
              <a:gd name="T24" fmla="*/ 1663 w 3326"/>
              <a:gd name="T25" fmla="*/ 2451 h 6827"/>
              <a:gd name="T26" fmla="*/ 876 w 3326"/>
              <a:gd name="T27" fmla="*/ 1663 h 6827"/>
              <a:gd name="T28" fmla="*/ 1663 w 3326"/>
              <a:gd name="T29" fmla="*/ 875 h 6827"/>
              <a:gd name="T30" fmla="*/ 2451 w 3326"/>
              <a:gd name="T31" fmla="*/ 1663 h 6827"/>
              <a:gd name="T32" fmla="*/ 1663 w 3326"/>
              <a:gd name="T33" fmla="*/ 24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6" h="6827">
                <a:moveTo>
                  <a:pt x="1926" y="3305"/>
                </a:moveTo>
                <a:cubicBezTo>
                  <a:pt x="2718" y="3179"/>
                  <a:pt x="3326" y="2491"/>
                  <a:pt x="3326" y="1663"/>
                </a:cubicBezTo>
                <a:cubicBezTo>
                  <a:pt x="3326" y="746"/>
                  <a:pt x="2580" y="0"/>
                  <a:pt x="1663" y="0"/>
                </a:cubicBezTo>
                <a:cubicBezTo>
                  <a:pt x="746" y="0"/>
                  <a:pt x="0" y="746"/>
                  <a:pt x="0" y="1663"/>
                </a:cubicBezTo>
                <a:cubicBezTo>
                  <a:pt x="0" y="2490"/>
                  <a:pt x="608" y="3179"/>
                  <a:pt x="1401" y="3305"/>
                </a:cubicBezTo>
                <a:lnTo>
                  <a:pt x="1401" y="6827"/>
                </a:lnTo>
                <a:lnTo>
                  <a:pt x="1926" y="6827"/>
                </a:lnTo>
                <a:lnTo>
                  <a:pt x="1926" y="6302"/>
                </a:lnTo>
                <a:lnTo>
                  <a:pt x="3151" y="6302"/>
                </a:lnTo>
                <a:lnTo>
                  <a:pt x="3151" y="4726"/>
                </a:lnTo>
                <a:lnTo>
                  <a:pt x="1926" y="4726"/>
                </a:lnTo>
                <a:lnTo>
                  <a:pt x="1926" y="3305"/>
                </a:lnTo>
                <a:close/>
                <a:moveTo>
                  <a:pt x="1663" y="2451"/>
                </a:moveTo>
                <a:cubicBezTo>
                  <a:pt x="1229" y="2451"/>
                  <a:pt x="876" y="2097"/>
                  <a:pt x="876" y="1663"/>
                </a:cubicBezTo>
                <a:cubicBezTo>
                  <a:pt x="876" y="1229"/>
                  <a:pt x="1229" y="875"/>
                  <a:pt x="1663" y="875"/>
                </a:cubicBezTo>
                <a:cubicBezTo>
                  <a:pt x="2098" y="875"/>
                  <a:pt x="2451" y="1229"/>
                  <a:pt x="2451" y="1663"/>
                </a:cubicBezTo>
                <a:cubicBezTo>
                  <a:pt x="2451" y="2097"/>
                  <a:pt x="2098" y="2451"/>
                  <a:pt x="1663" y="2451"/>
                </a:cubicBez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任意多边形: 形状 209">
            <a:extLst>
              <a:ext uri="{FF2B5EF4-FFF2-40B4-BE49-F238E27FC236}">
                <a16:creationId xmlns:a16="http://schemas.microsoft.com/office/drawing/2014/main" id="{DE13F832-0228-4CDA-8083-0923BBED981A}"/>
              </a:ext>
            </a:extLst>
          </p:cNvPr>
          <p:cNvSpPr/>
          <p:nvPr/>
        </p:nvSpPr>
        <p:spPr>
          <a:xfrm>
            <a:off x="6957156" y="3657063"/>
            <a:ext cx="255648" cy="484577"/>
          </a:xfrm>
          <a:custGeom>
            <a:avLst/>
            <a:gdLst>
              <a:gd name="T0" fmla="*/ 1926 w 3326"/>
              <a:gd name="T1" fmla="*/ 3305 h 6827"/>
              <a:gd name="T2" fmla="*/ 3326 w 3326"/>
              <a:gd name="T3" fmla="*/ 1663 h 6827"/>
              <a:gd name="T4" fmla="*/ 1663 w 3326"/>
              <a:gd name="T5" fmla="*/ 0 h 6827"/>
              <a:gd name="T6" fmla="*/ 0 w 3326"/>
              <a:gd name="T7" fmla="*/ 1663 h 6827"/>
              <a:gd name="T8" fmla="*/ 1401 w 3326"/>
              <a:gd name="T9" fmla="*/ 3305 h 6827"/>
              <a:gd name="T10" fmla="*/ 1401 w 3326"/>
              <a:gd name="T11" fmla="*/ 6827 h 6827"/>
              <a:gd name="T12" fmla="*/ 1926 w 3326"/>
              <a:gd name="T13" fmla="*/ 6827 h 6827"/>
              <a:gd name="T14" fmla="*/ 1926 w 3326"/>
              <a:gd name="T15" fmla="*/ 6302 h 6827"/>
              <a:gd name="T16" fmla="*/ 3151 w 3326"/>
              <a:gd name="T17" fmla="*/ 6302 h 6827"/>
              <a:gd name="T18" fmla="*/ 3151 w 3326"/>
              <a:gd name="T19" fmla="*/ 4726 h 6827"/>
              <a:gd name="T20" fmla="*/ 1926 w 3326"/>
              <a:gd name="T21" fmla="*/ 4726 h 6827"/>
              <a:gd name="T22" fmla="*/ 1926 w 3326"/>
              <a:gd name="T23" fmla="*/ 3305 h 6827"/>
              <a:gd name="T24" fmla="*/ 1663 w 3326"/>
              <a:gd name="T25" fmla="*/ 2451 h 6827"/>
              <a:gd name="T26" fmla="*/ 876 w 3326"/>
              <a:gd name="T27" fmla="*/ 1663 h 6827"/>
              <a:gd name="T28" fmla="*/ 1663 w 3326"/>
              <a:gd name="T29" fmla="*/ 875 h 6827"/>
              <a:gd name="T30" fmla="*/ 2451 w 3326"/>
              <a:gd name="T31" fmla="*/ 1663 h 6827"/>
              <a:gd name="T32" fmla="*/ 1663 w 3326"/>
              <a:gd name="T33" fmla="*/ 24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6" h="6827">
                <a:moveTo>
                  <a:pt x="1926" y="3305"/>
                </a:moveTo>
                <a:cubicBezTo>
                  <a:pt x="2718" y="3179"/>
                  <a:pt x="3326" y="2491"/>
                  <a:pt x="3326" y="1663"/>
                </a:cubicBezTo>
                <a:cubicBezTo>
                  <a:pt x="3326" y="746"/>
                  <a:pt x="2580" y="0"/>
                  <a:pt x="1663" y="0"/>
                </a:cubicBezTo>
                <a:cubicBezTo>
                  <a:pt x="746" y="0"/>
                  <a:pt x="0" y="746"/>
                  <a:pt x="0" y="1663"/>
                </a:cubicBezTo>
                <a:cubicBezTo>
                  <a:pt x="0" y="2490"/>
                  <a:pt x="608" y="3179"/>
                  <a:pt x="1401" y="3305"/>
                </a:cubicBezTo>
                <a:lnTo>
                  <a:pt x="1401" y="6827"/>
                </a:lnTo>
                <a:lnTo>
                  <a:pt x="1926" y="6827"/>
                </a:lnTo>
                <a:lnTo>
                  <a:pt x="1926" y="6302"/>
                </a:lnTo>
                <a:lnTo>
                  <a:pt x="3151" y="6302"/>
                </a:lnTo>
                <a:lnTo>
                  <a:pt x="3151" y="4726"/>
                </a:lnTo>
                <a:lnTo>
                  <a:pt x="1926" y="4726"/>
                </a:lnTo>
                <a:lnTo>
                  <a:pt x="1926" y="3305"/>
                </a:lnTo>
                <a:close/>
                <a:moveTo>
                  <a:pt x="1663" y="2451"/>
                </a:moveTo>
                <a:cubicBezTo>
                  <a:pt x="1229" y="2451"/>
                  <a:pt x="876" y="2097"/>
                  <a:pt x="876" y="1663"/>
                </a:cubicBezTo>
                <a:cubicBezTo>
                  <a:pt x="876" y="1229"/>
                  <a:pt x="1229" y="875"/>
                  <a:pt x="1663" y="875"/>
                </a:cubicBezTo>
                <a:cubicBezTo>
                  <a:pt x="2098" y="875"/>
                  <a:pt x="2451" y="1229"/>
                  <a:pt x="2451" y="1663"/>
                </a:cubicBezTo>
                <a:cubicBezTo>
                  <a:pt x="2451" y="2097"/>
                  <a:pt x="2098" y="2451"/>
                  <a:pt x="1663" y="2451"/>
                </a:cubicBez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任意多边形: 形状 210">
            <a:extLst>
              <a:ext uri="{FF2B5EF4-FFF2-40B4-BE49-F238E27FC236}">
                <a16:creationId xmlns:a16="http://schemas.microsoft.com/office/drawing/2014/main" id="{73FD8210-BC35-4712-9127-3243FFCD20A1}"/>
              </a:ext>
            </a:extLst>
          </p:cNvPr>
          <p:cNvSpPr/>
          <p:nvPr/>
        </p:nvSpPr>
        <p:spPr>
          <a:xfrm>
            <a:off x="5899309" y="5247958"/>
            <a:ext cx="255648" cy="484577"/>
          </a:xfrm>
          <a:custGeom>
            <a:avLst/>
            <a:gdLst>
              <a:gd name="T0" fmla="*/ 1926 w 3326"/>
              <a:gd name="T1" fmla="*/ 3305 h 6827"/>
              <a:gd name="T2" fmla="*/ 3326 w 3326"/>
              <a:gd name="T3" fmla="*/ 1663 h 6827"/>
              <a:gd name="T4" fmla="*/ 1663 w 3326"/>
              <a:gd name="T5" fmla="*/ 0 h 6827"/>
              <a:gd name="T6" fmla="*/ 0 w 3326"/>
              <a:gd name="T7" fmla="*/ 1663 h 6827"/>
              <a:gd name="T8" fmla="*/ 1401 w 3326"/>
              <a:gd name="T9" fmla="*/ 3305 h 6827"/>
              <a:gd name="T10" fmla="*/ 1401 w 3326"/>
              <a:gd name="T11" fmla="*/ 6827 h 6827"/>
              <a:gd name="T12" fmla="*/ 1926 w 3326"/>
              <a:gd name="T13" fmla="*/ 6827 h 6827"/>
              <a:gd name="T14" fmla="*/ 1926 w 3326"/>
              <a:gd name="T15" fmla="*/ 6302 h 6827"/>
              <a:gd name="T16" fmla="*/ 3151 w 3326"/>
              <a:gd name="T17" fmla="*/ 6302 h 6827"/>
              <a:gd name="T18" fmla="*/ 3151 w 3326"/>
              <a:gd name="T19" fmla="*/ 4726 h 6827"/>
              <a:gd name="T20" fmla="*/ 1926 w 3326"/>
              <a:gd name="T21" fmla="*/ 4726 h 6827"/>
              <a:gd name="T22" fmla="*/ 1926 w 3326"/>
              <a:gd name="T23" fmla="*/ 3305 h 6827"/>
              <a:gd name="T24" fmla="*/ 1663 w 3326"/>
              <a:gd name="T25" fmla="*/ 2451 h 6827"/>
              <a:gd name="T26" fmla="*/ 876 w 3326"/>
              <a:gd name="T27" fmla="*/ 1663 h 6827"/>
              <a:gd name="T28" fmla="*/ 1663 w 3326"/>
              <a:gd name="T29" fmla="*/ 875 h 6827"/>
              <a:gd name="T30" fmla="*/ 2451 w 3326"/>
              <a:gd name="T31" fmla="*/ 1663 h 6827"/>
              <a:gd name="T32" fmla="*/ 1663 w 3326"/>
              <a:gd name="T33" fmla="*/ 24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6" h="6827">
                <a:moveTo>
                  <a:pt x="1926" y="3305"/>
                </a:moveTo>
                <a:cubicBezTo>
                  <a:pt x="2718" y="3179"/>
                  <a:pt x="3326" y="2491"/>
                  <a:pt x="3326" y="1663"/>
                </a:cubicBezTo>
                <a:cubicBezTo>
                  <a:pt x="3326" y="746"/>
                  <a:pt x="2580" y="0"/>
                  <a:pt x="1663" y="0"/>
                </a:cubicBezTo>
                <a:cubicBezTo>
                  <a:pt x="746" y="0"/>
                  <a:pt x="0" y="746"/>
                  <a:pt x="0" y="1663"/>
                </a:cubicBezTo>
                <a:cubicBezTo>
                  <a:pt x="0" y="2490"/>
                  <a:pt x="608" y="3179"/>
                  <a:pt x="1401" y="3305"/>
                </a:cubicBezTo>
                <a:lnTo>
                  <a:pt x="1401" y="6827"/>
                </a:lnTo>
                <a:lnTo>
                  <a:pt x="1926" y="6827"/>
                </a:lnTo>
                <a:lnTo>
                  <a:pt x="1926" y="6302"/>
                </a:lnTo>
                <a:lnTo>
                  <a:pt x="3151" y="6302"/>
                </a:lnTo>
                <a:lnTo>
                  <a:pt x="3151" y="4726"/>
                </a:lnTo>
                <a:lnTo>
                  <a:pt x="1926" y="4726"/>
                </a:lnTo>
                <a:lnTo>
                  <a:pt x="1926" y="3305"/>
                </a:lnTo>
                <a:close/>
                <a:moveTo>
                  <a:pt x="1663" y="2451"/>
                </a:moveTo>
                <a:cubicBezTo>
                  <a:pt x="1229" y="2451"/>
                  <a:pt x="876" y="2097"/>
                  <a:pt x="876" y="1663"/>
                </a:cubicBezTo>
                <a:cubicBezTo>
                  <a:pt x="876" y="1229"/>
                  <a:pt x="1229" y="875"/>
                  <a:pt x="1663" y="875"/>
                </a:cubicBezTo>
                <a:cubicBezTo>
                  <a:pt x="2098" y="875"/>
                  <a:pt x="2451" y="1229"/>
                  <a:pt x="2451" y="1663"/>
                </a:cubicBezTo>
                <a:cubicBezTo>
                  <a:pt x="2451" y="2097"/>
                  <a:pt x="2098" y="2451"/>
                  <a:pt x="1663" y="2451"/>
                </a:cubicBez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任意多边形: 形状 211">
            <a:extLst>
              <a:ext uri="{FF2B5EF4-FFF2-40B4-BE49-F238E27FC236}">
                <a16:creationId xmlns:a16="http://schemas.microsoft.com/office/drawing/2014/main" id="{F45A0977-AEB9-4070-897A-6178CE8E839D}"/>
              </a:ext>
            </a:extLst>
          </p:cNvPr>
          <p:cNvSpPr/>
          <p:nvPr/>
        </p:nvSpPr>
        <p:spPr>
          <a:xfrm>
            <a:off x="2117003" y="1681007"/>
            <a:ext cx="255648" cy="484577"/>
          </a:xfrm>
          <a:custGeom>
            <a:avLst/>
            <a:gdLst>
              <a:gd name="T0" fmla="*/ 1926 w 3326"/>
              <a:gd name="T1" fmla="*/ 3305 h 6827"/>
              <a:gd name="T2" fmla="*/ 3326 w 3326"/>
              <a:gd name="T3" fmla="*/ 1663 h 6827"/>
              <a:gd name="T4" fmla="*/ 1663 w 3326"/>
              <a:gd name="T5" fmla="*/ 0 h 6827"/>
              <a:gd name="T6" fmla="*/ 0 w 3326"/>
              <a:gd name="T7" fmla="*/ 1663 h 6827"/>
              <a:gd name="T8" fmla="*/ 1401 w 3326"/>
              <a:gd name="T9" fmla="*/ 3305 h 6827"/>
              <a:gd name="T10" fmla="*/ 1401 w 3326"/>
              <a:gd name="T11" fmla="*/ 6827 h 6827"/>
              <a:gd name="T12" fmla="*/ 1926 w 3326"/>
              <a:gd name="T13" fmla="*/ 6827 h 6827"/>
              <a:gd name="T14" fmla="*/ 1926 w 3326"/>
              <a:gd name="T15" fmla="*/ 6302 h 6827"/>
              <a:gd name="T16" fmla="*/ 3151 w 3326"/>
              <a:gd name="T17" fmla="*/ 6302 h 6827"/>
              <a:gd name="T18" fmla="*/ 3151 w 3326"/>
              <a:gd name="T19" fmla="*/ 4726 h 6827"/>
              <a:gd name="T20" fmla="*/ 1926 w 3326"/>
              <a:gd name="T21" fmla="*/ 4726 h 6827"/>
              <a:gd name="T22" fmla="*/ 1926 w 3326"/>
              <a:gd name="T23" fmla="*/ 3305 h 6827"/>
              <a:gd name="T24" fmla="*/ 1663 w 3326"/>
              <a:gd name="T25" fmla="*/ 2451 h 6827"/>
              <a:gd name="T26" fmla="*/ 876 w 3326"/>
              <a:gd name="T27" fmla="*/ 1663 h 6827"/>
              <a:gd name="T28" fmla="*/ 1663 w 3326"/>
              <a:gd name="T29" fmla="*/ 875 h 6827"/>
              <a:gd name="T30" fmla="*/ 2451 w 3326"/>
              <a:gd name="T31" fmla="*/ 1663 h 6827"/>
              <a:gd name="T32" fmla="*/ 1663 w 3326"/>
              <a:gd name="T33" fmla="*/ 24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6" h="6827">
                <a:moveTo>
                  <a:pt x="1926" y="3305"/>
                </a:moveTo>
                <a:cubicBezTo>
                  <a:pt x="2718" y="3179"/>
                  <a:pt x="3326" y="2491"/>
                  <a:pt x="3326" y="1663"/>
                </a:cubicBezTo>
                <a:cubicBezTo>
                  <a:pt x="3326" y="746"/>
                  <a:pt x="2580" y="0"/>
                  <a:pt x="1663" y="0"/>
                </a:cubicBezTo>
                <a:cubicBezTo>
                  <a:pt x="746" y="0"/>
                  <a:pt x="0" y="746"/>
                  <a:pt x="0" y="1663"/>
                </a:cubicBezTo>
                <a:cubicBezTo>
                  <a:pt x="0" y="2490"/>
                  <a:pt x="608" y="3179"/>
                  <a:pt x="1401" y="3305"/>
                </a:cubicBezTo>
                <a:lnTo>
                  <a:pt x="1401" y="6827"/>
                </a:lnTo>
                <a:lnTo>
                  <a:pt x="1926" y="6827"/>
                </a:lnTo>
                <a:lnTo>
                  <a:pt x="1926" y="6302"/>
                </a:lnTo>
                <a:lnTo>
                  <a:pt x="3151" y="6302"/>
                </a:lnTo>
                <a:lnTo>
                  <a:pt x="3151" y="4726"/>
                </a:lnTo>
                <a:lnTo>
                  <a:pt x="1926" y="4726"/>
                </a:lnTo>
                <a:lnTo>
                  <a:pt x="1926" y="3305"/>
                </a:lnTo>
                <a:close/>
                <a:moveTo>
                  <a:pt x="1663" y="2451"/>
                </a:moveTo>
                <a:cubicBezTo>
                  <a:pt x="1229" y="2451"/>
                  <a:pt x="876" y="2097"/>
                  <a:pt x="876" y="1663"/>
                </a:cubicBezTo>
                <a:cubicBezTo>
                  <a:pt x="876" y="1229"/>
                  <a:pt x="1229" y="875"/>
                  <a:pt x="1663" y="875"/>
                </a:cubicBezTo>
                <a:cubicBezTo>
                  <a:pt x="2098" y="875"/>
                  <a:pt x="2451" y="1229"/>
                  <a:pt x="2451" y="1663"/>
                </a:cubicBezTo>
                <a:cubicBezTo>
                  <a:pt x="2451" y="2097"/>
                  <a:pt x="2098" y="2451"/>
                  <a:pt x="1663" y="2451"/>
                </a:cubicBez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图片 30">
            <a:extLst>
              <a:ext uri="{FF2B5EF4-FFF2-40B4-BE49-F238E27FC236}">
                <a16:creationId xmlns:a16="http://schemas.microsoft.com/office/drawing/2014/main" id="{26BF84B3-1A71-4006-ADCA-5FD1E4069EF9}"/>
              </a:ext>
            </a:extLst>
          </p:cNvPr>
          <p:cNvPicPr>
            <a:picLocks noChangeAspect="1"/>
          </p:cNvPicPr>
          <p:nvPr/>
        </p:nvPicPr>
        <p:blipFill>
          <a:blip r:embed="rId11"/>
          <a:stretch>
            <a:fillRect/>
          </a:stretch>
        </p:blipFill>
        <p:spPr>
          <a:xfrm>
            <a:off x="8210074" y="2414775"/>
            <a:ext cx="738267" cy="738267"/>
          </a:xfrm>
          <a:prstGeom prst="rect">
            <a:avLst/>
          </a:prstGeom>
        </p:spPr>
      </p:pic>
      <p:sp>
        <p:nvSpPr>
          <p:cNvPr id="32" name="矩形 31">
            <a:extLst>
              <a:ext uri="{FF2B5EF4-FFF2-40B4-BE49-F238E27FC236}">
                <a16:creationId xmlns:a16="http://schemas.microsoft.com/office/drawing/2014/main" id="{65A91092-7F9C-4989-A864-87D0DA063CE0}"/>
              </a:ext>
            </a:extLst>
          </p:cNvPr>
          <p:cNvSpPr/>
          <p:nvPr/>
        </p:nvSpPr>
        <p:spPr>
          <a:xfrm>
            <a:off x="8476382" y="6202484"/>
            <a:ext cx="3486852"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Protect the privacy of signers</a:t>
            </a:r>
            <a:endParaRPr lang="zh-CN" altLang="en-US"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CBB9EF9D-F21E-4DAD-953D-D549DF2935F6}"/>
              </a:ext>
            </a:extLst>
          </p:cNvPr>
          <p:cNvSpPr txBox="1"/>
          <p:nvPr/>
        </p:nvSpPr>
        <p:spPr>
          <a:xfrm>
            <a:off x="2950985" y="167718"/>
            <a:ext cx="6290029"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Motivation — </a:t>
            </a:r>
            <a:r>
              <a:rPr lang="en-US" altLang="zh-CN" sz="3600" dirty="0">
                <a:latin typeface="Arial" panose="020B0604020202020204" pitchFamily="34" charset="0"/>
                <a:cs typeface="Arial" panose="020B0604020202020204" pitchFamily="34" charset="0"/>
              </a:rPr>
              <a:t>Ring Signature</a:t>
            </a:r>
          </a:p>
        </p:txBody>
      </p:sp>
    </p:spTree>
    <p:extLst>
      <p:ext uri="{BB962C8B-B14F-4D97-AF65-F5344CB8AC3E}">
        <p14:creationId xmlns:p14="http://schemas.microsoft.com/office/powerpoint/2010/main" val="109900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3845249" y="173344"/>
            <a:ext cx="4501502"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Analysis — </a:t>
            </a:r>
            <a:r>
              <a:rPr lang="en-US" altLang="zh-CN" sz="3600" dirty="0">
                <a:latin typeface="Arial" panose="020B0604020202020204" pitchFamily="34" charset="0"/>
                <a:cs typeface="Arial" panose="020B0604020202020204" pitchFamily="34" charset="0"/>
              </a:rPr>
              <a:t> Flexible</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CEDB4A4-89E6-4843-AD46-798CE06E4878}"/>
                  </a:ext>
                </a:extLst>
              </p:cNvPr>
              <p:cNvSpPr/>
              <p:nvPr/>
            </p:nvSpPr>
            <p:spPr>
              <a:xfrm>
                <a:off x="629276" y="835901"/>
                <a:ext cx="10933448" cy="911275"/>
              </a:xfrm>
              <a:prstGeom prst="rect">
                <a:avLst/>
              </a:prstGeom>
            </p:spPr>
            <p:txBody>
              <a:bodyPr wrap="square">
                <a:spAutoFit/>
              </a:bodyPr>
              <a:lstStyle/>
              <a:p>
                <a:pPr algn="just"/>
                <a:r>
                  <a:rPr lang="en-US" altLang="zh-CN" sz="2000" dirty="0">
                    <a:latin typeface="Arial" panose="020B0604020202020204" pitchFamily="34" charset="0"/>
                    <a:cs typeface="Arial" panose="020B0604020202020204" pitchFamily="34" charset="0"/>
                  </a:rPr>
                  <a:t>When </a:t>
                </a:r>
                <a14:m>
                  <m:oMath xmlns:m="http://schemas.openxmlformats.org/officeDocument/2006/math">
                    <m:d>
                      <m:dPr>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r>
                              <a:rPr lang="en-US" altLang="zh-CN" sz="2000" i="1">
                                <a:latin typeface="Cambria Math" panose="02040503050406030204" pitchFamily="18" charset="0"/>
                              </a:rPr>
                              <m:t>𝑄</m:t>
                            </m:r>
                          </m:e>
                          <m:e>
                            <m:r>
                              <a:rPr lang="en-US" altLang="zh-CN" sz="2000" i="1">
                                <a:latin typeface="Cambria Math" panose="02040503050406030204" pitchFamily="18" charset="0"/>
                              </a:rPr>
                              <m:t>𝐾</m:t>
                            </m:r>
                          </m:e>
                        </m:eqArr>
                      </m:e>
                    </m:d>
                    <m:r>
                      <a:rPr lang="en-US" altLang="zh-CN" sz="2000" i="1">
                        <a:latin typeface="Cambria Math" panose="02040503050406030204" pitchFamily="18" charset="0"/>
                      </a:rPr>
                      <m:t>&gt;128</m:t>
                    </m:r>
                  </m:oMath>
                </a14:m>
                <a:r>
                  <a:rPr lang="en-US" altLang="zh-CN" sz="2000" dirty="0">
                    <a:latin typeface="Arial" panose="020B0604020202020204" pitchFamily="34" charset="0"/>
                    <a:cs typeface="Arial" panose="020B0604020202020204" pitchFamily="34" charset="0"/>
                  </a:rPr>
                  <a:t>, the TRS scheme offers flexible customization of signature size and time for signature generation and verification.</a:t>
                </a:r>
                <a:endParaRPr lang="zh-CN" altLang="en-US" sz="2000" dirty="0">
                  <a:latin typeface="Arial" panose="020B0604020202020204" pitchFamily="34" charset="0"/>
                  <a:cs typeface="Arial" panose="020B0604020202020204" pitchFamily="34" charset="0"/>
                </a:endParaRPr>
              </a:p>
            </p:txBody>
          </p:sp>
        </mc:Choice>
        <mc:Fallback xmlns="">
          <p:sp>
            <p:nvSpPr>
              <p:cNvPr id="5" name="矩形 4">
                <a:extLst>
                  <a:ext uri="{FF2B5EF4-FFF2-40B4-BE49-F238E27FC236}">
                    <a16:creationId xmlns:a16="http://schemas.microsoft.com/office/drawing/2014/main" id="{9CEDB4A4-89E6-4843-AD46-798CE06E4878}"/>
                  </a:ext>
                </a:extLst>
              </p:cNvPr>
              <p:cNvSpPr>
                <a:spLocks noRot="1" noChangeAspect="1" noMove="1" noResize="1" noEditPoints="1" noAdjustHandles="1" noChangeArrowheads="1" noChangeShapeType="1" noTextEdit="1"/>
              </p:cNvSpPr>
              <p:nvPr/>
            </p:nvSpPr>
            <p:spPr>
              <a:xfrm>
                <a:off x="629276" y="835901"/>
                <a:ext cx="10933448" cy="911275"/>
              </a:xfrm>
              <a:prstGeom prst="rect">
                <a:avLst/>
              </a:prstGeom>
              <a:blipFill>
                <a:blip r:embed="rId3"/>
                <a:stretch>
                  <a:fillRect l="-557" r="-613" b="-1133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122E1C58-97C5-4874-AF12-D6506CCE5BBA}"/>
              </a:ext>
            </a:extLst>
          </p:cNvPr>
          <p:cNvPicPr>
            <a:picLocks noChangeAspect="1"/>
          </p:cNvPicPr>
          <p:nvPr/>
        </p:nvPicPr>
        <p:blipFill>
          <a:blip r:embed="rId4"/>
          <a:stretch>
            <a:fillRect/>
          </a:stretch>
        </p:blipFill>
        <p:spPr>
          <a:xfrm>
            <a:off x="0" y="2184371"/>
            <a:ext cx="4042429" cy="2854681"/>
          </a:xfrm>
          <a:prstGeom prst="rect">
            <a:avLst/>
          </a:prstGeom>
        </p:spPr>
      </p:pic>
      <p:cxnSp>
        <p:nvCxnSpPr>
          <p:cNvPr id="8" name="直接连接符 7">
            <a:extLst>
              <a:ext uri="{FF2B5EF4-FFF2-40B4-BE49-F238E27FC236}">
                <a16:creationId xmlns:a16="http://schemas.microsoft.com/office/drawing/2014/main" id="{49FDF0AA-3B21-40AF-BA5A-6F81E79D7DF8}"/>
              </a:ext>
            </a:extLst>
          </p:cNvPr>
          <p:cNvCxnSpPr>
            <a:cxnSpLocks/>
          </p:cNvCxnSpPr>
          <p:nvPr/>
        </p:nvCxnSpPr>
        <p:spPr>
          <a:xfrm>
            <a:off x="2055425" y="1934501"/>
            <a:ext cx="0" cy="3710066"/>
          </a:xfrm>
          <a:prstGeom prst="lin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4F467C26-492B-45DB-995E-658BC2265C33}"/>
              </a:ext>
            </a:extLst>
          </p:cNvPr>
          <p:cNvSpPr/>
          <p:nvPr/>
        </p:nvSpPr>
        <p:spPr>
          <a:xfrm>
            <a:off x="4091570" y="5841278"/>
            <a:ext cx="4091574" cy="923330"/>
          </a:xfrm>
          <a:prstGeom prst="rect">
            <a:avLst/>
          </a:prstGeom>
        </p:spPr>
        <p:txBody>
          <a:bodyPr wrap="square">
            <a:spAutoFit/>
          </a:bodyPr>
          <a:lstStyle/>
          <a:p>
            <a:pPr algn="just"/>
            <a:r>
              <a:rPr lang="en-US" altLang="zh-CN" dirty="0">
                <a:latin typeface="Arial" panose="020B0604020202020204" pitchFamily="34" charset="0"/>
                <a:cs typeface="Arial" panose="020B0604020202020204" pitchFamily="34" charset="0"/>
              </a:rPr>
              <a:t>The </a:t>
            </a:r>
            <a:r>
              <a:rPr lang="en-US" altLang="zh-CN" b="1" dirty="0">
                <a:solidFill>
                  <a:srgbClr val="008080"/>
                </a:solidFill>
                <a:latin typeface="Arial" panose="020B0604020202020204" pitchFamily="34" charset="0"/>
                <a:cs typeface="Arial" panose="020B0604020202020204" pitchFamily="34" charset="0"/>
              </a:rPr>
              <a:t>smaller</a:t>
            </a:r>
            <a:r>
              <a:rPr lang="en-US" altLang="zh-CN" dirty="0">
                <a:latin typeface="Arial" panose="020B0604020202020204" pitchFamily="34" charset="0"/>
                <a:cs typeface="Arial" panose="020B0604020202020204" pitchFamily="34" charset="0"/>
              </a:rPr>
              <a:t> the value of Q is, the </a:t>
            </a:r>
            <a:r>
              <a:rPr lang="en-US" altLang="zh-CN" b="1" dirty="0">
                <a:solidFill>
                  <a:srgbClr val="008080"/>
                </a:solidFill>
                <a:latin typeface="Arial" panose="020B0604020202020204" pitchFamily="34" charset="0"/>
                <a:cs typeface="Arial" panose="020B0604020202020204" pitchFamily="34" charset="0"/>
              </a:rPr>
              <a:t>less time </a:t>
            </a:r>
            <a:r>
              <a:rPr lang="en-US" altLang="zh-CN" dirty="0">
                <a:latin typeface="Arial" panose="020B0604020202020204" pitchFamily="34" charset="0"/>
                <a:cs typeface="Arial" panose="020B0604020202020204" pitchFamily="34" charset="0"/>
              </a:rPr>
              <a:t>it takes for signature </a:t>
            </a:r>
            <a:r>
              <a:rPr lang="en-US" altLang="zh-CN" b="1" dirty="0">
                <a:latin typeface="Arial" panose="020B0604020202020204" pitchFamily="34" charset="0"/>
                <a:cs typeface="Arial" panose="020B0604020202020204" pitchFamily="34" charset="0"/>
              </a:rPr>
              <a:t>generation and verification</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45D91E2B-A134-4575-A51D-10FF5F07CC0D}"/>
              </a:ext>
            </a:extLst>
          </p:cNvPr>
          <p:cNvSpPr/>
          <p:nvPr/>
        </p:nvSpPr>
        <p:spPr>
          <a:xfrm>
            <a:off x="93996" y="6033184"/>
            <a:ext cx="3914862" cy="646331"/>
          </a:xfrm>
          <a:prstGeom prst="rect">
            <a:avLst/>
          </a:prstGeom>
        </p:spPr>
        <p:txBody>
          <a:bodyPr wrap="square">
            <a:spAutoFit/>
          </a:bodyPr>
          <a:lstStyle/>
          <a:p>
            <a:pPr algn="just"/>
            <a:r>
              <a:rPr lang="en-US" altLang="zh-CN" dirty="0">
                <a:latin typeface="Arial" panose="020B0604020202020204" pitchFamily="34" charset="0"/>
                <a:cs typeface="Arial" panose="020B0604020202020204" pitchFamily="34" charset="0"/>
              </a:rPr>
              <a:t>the </a:t>
            </a:r>
            <a:r>
              <a:rPr lang="en-US" altLang="zh-CN" b="1" dirty="0">
                <a:solidFill>
                  <a:srgbClr val="008080"/>
                </a:solidFill>
                <a:latin typeface="Arial" panose="020B0604020202020204" pitchFamily="34" charset="0"/>
                <a:cs typeface="Arial" panose="020B0604020202020204" pitchFamily="34" charset="0"/>
              </a:rPr>
              <a:t>minimum signature size </a:t>
            </a:r>
            <a:r>
              <a:rPr lang="en-US" altLang="zh-CN" dirty="0">
                <a:latin typeface="Arial" panose="020B0604020202020204" pitchFamily="34" charset="0"/>
                <a:cs typeface="Arial" panose="020B0604020202020204" pitchFamily="34" charset="0"/>
              </a:rPr>
              <a:t>is obtained when </a:t>
            </a:r>
            <a:r>
              <a:rPr lang="en-US" altLang="zh-CN" b="1" dirty="0">
                <a:solidFill>
                  <a:srgbClr val="008080"/>
                </a:solidFill>
                <a:latin typeface="Arial" panose="020B0604020202020204" pitchFamily="34" charset="0"/>
                <a:cs typeface="Arial" panose="020B0604020202020204" pitchFamily="34" charset="0"/>
              </a:rPr>
              <a:t>K = 36</a:t>
            </a:r>
            <a:endParaRPr lang="zh-CN" altLang="en-US" b="1" dirty="0">
              <a:solidFill>
                <a:srgbClr val="008080"/>
              </a:solidFill>
              <a:latin typeface="Arial" panose="020B0604020202020204" pitchFamily="34" charset="0"/>
              <a:cs typeface="Arial" panose="020B0604020202020204" pitchFamily="34" charset="0"/>
            </a:endParaRPr>
          </a:p>
        </p:txBody>
      </p:sp>
      <p:sp>
        <p:nvSpPr>
          <p:cNvPr id="11" name="箭头: 下 10">
            <a:extLst>
              <a:ext uri="{FF2B5EF4-FFF2-40B4-BE49-F238E27FC236}">
                <a16:creationId xmlns:a16="http://schemas.microsoft.com/office/drawing/2014/main" id="{BC303C6B-013B-4062-86BF-5E0B6B9EF3E6}"/>
              </a:ext>
            </a:extLst>
          </p:cNvPr>
          <p:cNvSpPr/>
          <p:nvPr/>
        </p:nvSpPr>
        <p:spPr>
          <a:xfrm>
            <a:off x="1964944" y="5613551"/>
            <a:ext cx="180962" cy="338432"/>
          </a:xfrm>
          <a:prstGeom prst="downArrow">
            <a:avLst/>
          </a:prstGeom>
          <a:solidFill>
            <a:srgbClr val="71A4A3"/>
          </a:solidFill>
          <a:ln>
            <a:solidFill>
              <a:srgbClr val="71A4A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1E47E6FD-4A2B-45D4-96D1-1B94EF0C9B66}"/>
              </a:ext>
            </a:extLst>
          </p:cNvPr>
          <p:cNvSpPr/>
          <p:nvPr/>
        </p:nvSpPr>
        <p:spPr>
          <a:xfrm>
            <a:off x="8483354" y="5949000"/>
            <a:ext cx="3487404" cy="707886"/>
          </a:xfrm>
          <a:prstGeom prst="rect">
            <a:avLst/>
          </a:prstGeom>
        </p:spPr>
        <p:txBody>
          <a:bodyPr wrap="square">
            <a:spAutoFit/>
          </a:bodyPr>
          <a:lstStyle/>
          <a:p>
            <a:pPr algn="just"/>
            <a:r>
              <a:rPr lang="en-US" altLang="zh-CN" sz="2000" dirty="0">
                <a:latin typeface="Arial" panose="020B0604020202020204" pitchFamily="34" charset="0"/>
                <a:cs typeface="Arial" panose="020B0604020202020204" pitchFamily="34" charset="0"/>
              </a:rPr>
              <a:t>three optimal (Q,K) pairs under different ring sizes</a:t>
            </a:r>
            <a:endParaRPr lang="zh-CN" altLang="en-US" sz="2000" dirty="0">
              <a:latin typeface="Arial" panose="020B0604020202020204" pitchFamily="34" charset="0"/>
              <a:cs typeface="Arial" panose="020B0604020202020204" pitchFamily="34" charset="0"/>
            </a:endParaRPr>
          </a:p>
        </p:txBody>
      </p:sp>
      <p:pic>
        <p:nvPicPr>
          <p:cNvPr id="13" name="图片 12">
            <a:extLst>
              <a:ext uri="{FF2B5EF4-FFF2-40B4-BE49-F238E27FC236}">
                <a16:creationId xmlns:a16="http://schemas.microsoft.com/office/drawing/2014/main" id="{EAD9CD14-F8C9-4F1E-BB87-D90826297EBE}"/>
              </a:ext>
            </a:extLst>
          </p:cNvPr>
          <p:cNvPicPr>
            <a:picLocks noChangeAspect="1"/>
          </p:cNvPicPr>
          <p:nvPr/>
        </p:nvPicPr>
        <p:blipFill>
          <a:blip r:embed="rId5"/>
          <a:stretch>
            <a:fillRect/>
          </a:stretch>
        </p:blipFill>
        <p:spPr>
          <a:xfrm>
            <a:off x="4245470" y="2137905"/>
            <a:ext cx="3944358" cy="2929047"/>
          </a:xfrm>
          <a:prstGeom prst="rect">
            <a:avLst/>
          </a:prstGeom>
        </p:spPr>
      </p:pic>
      <p:pic>
        <p:nvPicPr>
          <p:cNvPr id="14" name="图片 13">
            <a:extLst>
              <a:ext uri="{FF2B5EF4-FFF2-40B4-BE49-F238E27FC236}">
                <a16:creationId xmlns:a16="http://schemas.microsoft.com/office/drawing/2014/main" id="{C0D6CC3D-CCA9-4F6B-95B1-4BE00B198848}"/>
              </a:ext>
            </a:extLst>
          </p:cNvPr>
          <p:cNvPicPr>
            <a:picLocks noChangeAspect="1"/>
          </p:cNvPicPr>
          <p:nvPr/>
        </p:nvPicPr>
        <p:blipFill>
          <a:blip r:embed="rId6"/>
          <a:stretch>
            <a:fillRect/>
          </a:stretch>
        </p:blipFill>
        <p:spPr>
          <a:xfrm>
            <a:off x="8392868" y="2184371"/>
            <a:ext cx="3487404" cy="2955106"/>
          </a:xfrm>
          <a:prstGeom prst="rect">
            <a:avLst/>
          </a:prstGeom>
        </p:spPr>
      </p:pic>
      <p:sp>
        <p:nvSpPr>
          <p:cNvPr id="15" name="箭头: 下 14">
            <a:extLst>
              <a:ext uri="{FF2B5EF4-FFF2-40B4-BE49-F238E27FC236}">
                <a16:creationId xmlns:a16="http://schemas.microsoft.com/office/drawing/2014/main" id="{A22EE039-144B-49A2-A71C-292E1104769A}"/>
              </a:ext>
            </a:extLst>
          </p:cNvPr>
          <p:cNvSpPr/>
          <p:nvPr/>
        </p:nvSpPr>
        <p:spPr>
          <a:xfrm>
            <a:off x="6006622" y="5425126"/>
            <a:ext cx="180962" cy="338432"/>
          </a:xfrm>
          <a:prstGeom prst="downArrow">
            <a:avLst/>
          </a:prstGeom>
          <a:solidFill>
            <a:srgbClr val="71A4A3"/>
          </a:solidFill>
          <a:ln>
            <a:solidFill>
              <a:srgbClr val="71A4A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2F981A02-FA1C-4956-852A-6711B83F6A46}"/>
              </a:ext>
            </a:extLst>
          </p:cNvPr>
          <p:cNvSpPr/>
          <p:nvPr/>
        </p:nvSpPr>
        <p:spPr>
          <a:xfrm>
            <a:off x="10312732" y="5594342"/>
            <a:ext cx="180962" cy="338432"/>
          </a:xfrm>
          <a:prstGeom prst="downArrow">
            <a:avLst/>
          </a:prstGeom>
          <a:solidFill>
            <a:srgbClr val="71A4A3"/>
          </a:solidFill>
          <a:ln>
            <a:solidFill>
              <a:srgbClr val="71A4A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9855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4744876" y="173344"/>
            <a:ext cx="2702248"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Conclusion</a:t>
            </a:r>
            <a:endParaRPr lang="en-US" altLang="zh-CN" sz="3600" dirty="0">
              <a:latin typeface="Arial" panose="020B0604020202020204" pitchFamily="34" charset="0"/>
              <a:cs typeface="Arial" panose="020B0604020202020204" pitchFamily="34" charset="0"/>
            </a:endParaRPr>
          </a:p>
        </p:txBody>
      </p:sp>
      <p:sp>
        <p:nvSpPr>
          <p:cNvPr id="3" name="矩形 2">
            <a:extLst>
              <a:ext uri="{FF2B5EF4-FFF2-40B4-BE49-F238E27FC236}">
                <a16:creationId xmlns:a16="http://schemas.microsoft.com/office/drawing/2014/main" id="{C1C3BFA4-A02A-4934-8828-CA4CD88460D8}"/>
              </a:ext>
            </a:extLst>
          </p:cNvPr>
          <p:cNvSpPr/>
          <p:nvPr/>
        </p:nvSpPr>
        <p:spPr>
          <a:xfrm>
            <a:off x="1150775" y="1713119"/>
            <a:ext cx="9890449" cy="2459071"/>
          </a:xfrm>
          <a:prstGeom prst="rect">
            <a:avLst/>
          </a:prstGeom>
        </p:spPr>
        <p:txBody>
          <a:bodyPr wrap="square">
            <a:spAutoFit/>
          </a:bodyPr>
          <a:lstStyle/>
          <a:p>
            <a:pPr marL="457200" indent="-457200" algn="just">
              <a:lnSpc>
                <a:spcPct val="200000"/>
              </a:lnSpc>
              <a:buFont typeface="Wingdings" panose="05000000000000000000" pitchFamily="2" charset="2"/>
              <a:buChar char="l"/>
            </a:pPr>
            <a:r>
              <a:rPr lang="zh-CN" altLang="en-US" sz="2000" dirty="0">
                <a:latin typeface="Arial" panose="020B0604020202020204" pitchFamily="34" charset="0"/>
                <a:cs typeface="Arial" panose="020B0604020202020204" pitchFamily="34" charset="0"/>
              </a:rPr>
              <a:t>A general traceable ring signature scheme is constructed</a:t>
            </a:r>
            <a:r>
              <a:rPr lang="en-US" altLang="zh-CN" sz="2000" dirty="0">
                <a:latin typeface="Arial" panose="020B0604020202020204" pitchFamily="34" charset="0"/>
                <a:cs typeface="Arial" panose="020B0604020202020204" pitchFamily="34" charset="0"/>
              </a:rPr>
              <a:t>.</a:t>
            </a:r>
          </a:p>
          <a:p>
            <a:pPr marL="457200" indent="-457200" algn="just">
              <a:lnSpc>
                <a:spcPct val="200000"/>
              </a:lnSpc>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The first traceable ring signature scheme from isogeny is implemented. </a:t>
            </a:r>
          </a:p>
          <a:p>
            <a:pPr marL="457200" indent="-457200" algn="just">
              <a:lnSpc>
                <a:spcPct val="200000"/>
              </a:lnSpc>
              <a:buFont typeface="Wingdings" panose="05000000000000000000" pitchFamily="2" charset="2"/>
              <a:buChar char="l"/>
            </a:pPr>
            <a:r>
              <a:rPr lang="zh-CN" altLang="en-US" sz="2000" dirty="0">
                <a:latin typeface="Arial" panose="020B0604020202020204" pitchFamily="34" charset="0"/>
                <a:cs typeface="Arial" panose="020B0604020202020204" pitchFamily="34" charset="0"/>
              </a:rPr>
              <a:t>The signature size is logarithmic</a:t>
            </a:r>
            <a:r>
              <a:rPr lang="en-US" altLang="zh-CN" sz="2000" dirty="0">
                <a:latin typeface="Arial" panose="020B0604020202020204" pitchFamily="34" charset="0"/>
                <a:cs typeface="Arial" panose="020B0604020202020204" pitchFamily="34" charset="0"/>
              </a:rPr>
              <a:t>, t</a:t>
            </a:r>
            <a:r>
              <a:rPr lang="zh-CN" altLang="en-US" sz="2000" dirty="0">
                <a:latin typeface="Arial" panose="020B0604020202020204" pitchFamily="34" charset="0"/>
                <a:cs typeface="Arial" panose="020B0604020202020204" pitchFamily="34" charset="0"/>
              </a:rPr>
              <a:t>he signature size and </a:t>
            </a:r>
            <a:r>
              <a:rPr lang="en-US" altLang="zh-CN" sz="2000" dirty="0">
                <a:latin typeface="Arial" panose="020B0604020202020204" pitchFamily="34" charset="0"/>
                <a:cs typeface="Arial" panose="020B0604020202020204" pitchFamily="34" charset="0"/>
              </a:rPr>
              <a:t>signing </a:t>
            </a:r>
            <a:r>
              <a:rPr lang="zh-CN" altLang="en-US" sz="2000" dirty="0">
                <a:latin typeface="Arial" panose="020B0604020202020204" pitchFamily="34" charset="0"/>
                <a:cs typeface="Arial" panose="020B0604020202020204" pitchFamily="34" charset="0"/>
              </a:rPr>
              <a:t>time </a:t>
            </a:r>
            <a:r>
              <a:rPr lang="en-US" altLang="zh-CN" sz="2000" dirty="0">
                <a:latin typeface="Arial" panose="020B0604020202020204" pitchFamily="34" charset="0"/>
                <a:cs typeface="Arial" panose="020B0604020202020204" pitchFamily="34" charset="0"/>
              </a:rPr>
              <a:t> are flexible.</a:t>
            </a:r>
          </a:p>
          <a:p>
            <a:pPr marL="457200" indent="-457200" algn="just">
              <a:lnSpc>
                <a:spcPct val="200000"/>
              </a:lnSpc>
              <a:buFont typeface="Wingdings" panose="05000000000000000000" pitchFamily="2" charset="2"/>
              <a:buChar char="l"/>
            </a:pPr>
            <a:r>
              <a:rPr lang="zh-CN" altLang="en-US" sz="2000" dirty="0">
                <a:latin typeface="Arial" panose="020B0604020202020204" pitchFamily="34" charset="0"/>
                <a:cs typeface="Arial" panose="020B0604020202020204" pitchFamily="34" charset="0"/>
              </a:rPr>
              <a:t>Futher topic: </a:t>
            </a:r>
            <a:endParaRPr lang="en-US" altLang="zh-CN" sz="2000"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E0AC3CCD-FFE0-44C5-91FA-469231BB8369}"/>
              </a:ext>
            </a:extLst>
          </p:cNvPr>
          <p:cNvSpPr/>
          <p:nvPr/>
        </p:nvSpPr>
        <p:spPr>
          <a:xfrm>
            <a:off x="1596887" y="4172190"/>
            <a:ext cx="9197008" cy="1227965"/>
          </a:xfrm>
          <a:prstGeom prst="rect">
            <a:avLst/>
          </a:prstGeom>
        </p:spPr>
        <p:txBody>
          <a:bodyPr wrap="square">
            <a:spAutoFit/>
          </a:bodyPr>
          <a:lstStyle/>
          <a:p>
            <a:pPr algn="just">
              <a:lnSpc>
                <a:spcPct val="200000"/>
              </a:lnSpc>
            </a:pPr>
            <a:r>
              <a:rPr lang="zh-CN" altLang="en-US" sz="2000" dirty="0">
                <a:latin typeface="Arial" panose="020B0604020202020204" pitchFamily="34" charset="0"/>
                <a:cs typeface="Arial" panose="020B0604020202020204" pitchFamily="34" charset="0"/>
              </a:rPr>
              <a:t>Reduc</a:t>
            </a:r>
            <a:r>
              <a:rPr lang="en-US" altLang="zh-CN" sz="2000" dirty="0" err="1">
                <a:latin typeface="Arial" panose="020B0604020202020204" pitchFamily="34" charset="0"/>
                <a:cs typeface="Arial" panose="020B0604020202020204" pitchFamily="34" charset="0"/>
              </a:rPr>
              <a:t>ing</a:t>
            </a:r>
            <a:r>
              <a:rPr lang="zh-CN" altLang="en-US" sz="2000" dirty="0">
                <a:latin typeface="Arial" panose="020B0604020202020204" pitchFamily="34" charset="0"/>
                <a:cs typeface="Arial" panose="020B0604020202020204" pitchFamily="34" charset="0"/>
              </a:rPr>
              <a:t> the number of group actions </a:t>
            </a:r>
            <a:r>
              <a:rPr lang="en-US" altLang="zh-CN" sz="2000" dirty="0">
                <a:latin typeface="Arial" panose="020B0604020202020204" pitchFamily="34" charset="0"/>
                <a:cs typeface="Arial" panose="020B0604020202020204" pitchFamily="34" charset="0"/>
              </a:rPr>
              <a:t>to minimize computational costs </a:t>
            </a:r>
            <a:r>
              <a:rPr lang="zh-CN" altLang="en-US" sz="2000" dirty="0">
                <a:latin typeface="Arial" panose="020B0604020202020204" pitchFamily="34" charset="0"/>
                <a:cs typeface="Arial" panose="020B0604020202020204" pitchFamily="34" charset="0"/>
              </a:rPr>
              <a:t>and extend</a:t>
            </a:r>
            <a:r>
              <a:rPr lang="en-US" altLang="zh-CN" sz="2000" dirty="0" err="1">
                <a:latin typeface="Arial" panose="020B0604020202020204" pitchFamily="34" charset="0"/>
                <a:cs typeface="Arial" panose="020B0604020202020204" pitchFamily="34" charset="0"/>
              </a:rPr>
              <a:t>ing</a:t>
            </a:r>
            <a:r>
              <a:rPr lang="zh-CN" altLang="en-US" sz="2000" dirty="0">
                <a:latin typeface="Arial" panose="020B0604020202020204" pitchFamily="34" charset="0"/>
                <a:cs typeface="Arial" panose="020B0604020202020204" pitchFamily="34" charset="0"/>
              </a:rPr>
              <a:t> the technique to other </a:t>
            </a:r>
            <a:r>
              <a:rPr lang="en-US" altLang="zh-CN" sz="2000" dirty="0">
                <a:latin typeface="Arial" panose="020B0604020202020204" pitchFamily="34" charset="0"/>
                <a:cs typeface="Arial" panose="020B0604020202020204" pitchFamily="34" charset="0"/>
              </a:rPr>
              <a:t>signature</a:t>
            </a:r>
            <a:r>
              <a:rPr lang="zh-CN" altLang="en-US" sz="2000" dirty="0">
                <a:latin typeface="Arial" panose="020B0604020202020204" pitchFamily="34" charset="0"/>
                <a:cs typeface="Arial" panose="020B0604020202020204" pitchFamily="34" charset="0"/>
              </a:rPr>
              <a:t> schemes</a:t>
            </a:r>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801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44193BE-3E01-4AD4-B9B0-2CC7D0B9D1F3}"/>
              </a:ext>
            </a:extLst>
          </p:cNvPr>
          <p:cNvSpPr txBox="1"/>
          <p:nvPr/>
        </p:nvSpPr>
        <p:spPr>
          <a:xfrm>
            <a:off x="5640355" y="2971800"/>
            <a:ext cx="65" cy="276999"/>
          </a:xfrm>
          <a:prstGeom prst="rect">
            <a:avLst/>
          </a:prstGeom>
          <a:noFill/>
        </p:spPr>
        <p:txBody>
          <a:bodyPr wrap="none" lIns="0" tIns="0" rIns="0" bIns="0" rtlCol="0">
            <a:spAutoFit/>
          </a:bodyPr>
          <a:lstStyle/>
          <a:p>
            <a:endParaRPr lang="zh-CN" altLang="en-US" dirty="0"/>
          </a:p>
        </p:txBody>
      </p:sp>
      <p:sp>
        <p:nvSpPr>
          <p:cNvPr id="4" name="文本框 3">
            <a:extLst>
              <a:ext uri="{FF2B5EF4-FFF2-40B4-BE49-F238E27FC236}">
                <a16:creationId xmlns:a16="http://schemas.microsoft.com/office/drawing/2014/main" id="{A92576EB-33D7-43B5-A373-CAC49670C6FE}"/>
              </a:ext>
            </a:extLst>
          </p:cNvPr>
          <p:cNvSpPr txBox="1"/>
          <p:nvPr/>
        </p:nvSpPr>
        <p:spPr>
          <a:xfrm>
            <a:off x="4653108" y="2048470"/>
            <a:ext cx="2885784" cy="923330"/>
          </a:xfrm>
          <a:prstGeom prst="rect">
            <a:avLst/>
          </a:prstGeom>
          <a:noFill/>
        </p:spPr>
        <p:txBody>
          <a:bodyPr wrap="square" rtlCol="0">
            <a:spAutoFit/>
          </a:bodyPr>
          <a:lstStyle/>
          <a:p>
            <a:r>
              <a:rPr lang="en-US" altLang="zh-CN" sz="5400" b="1" i="1" dirty="0">
                <a:latin typeface="Arial" panose="020B0604020202020204" pitchFamily="34" charset="0"/>
                <a:cs typeface="Arial" panose="020B0604020202020204" pitchFamily="34" charset="0"/>
              </a:rPr>
              <a:t>Thanks!</a:t>
            </a:r>
            <a:endParaRPr lang="zh-CN" altLang="en-US" sz="5400" b="1" i="1"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21F28D45-5909-4288-9EC1-3372C38D8BF5}"/>
              </a:ext>
            </a:extLst>
          </p:cNvPr>
          <p:cNvSpPr txBox="1"/>
          <p:nvPr/>
        </p:nvSpPr>
        <p:spPr>
          <a:xfrm>
            <a:off x="5293664" y="3802225"/>
            <a:ext cx="1604672" cy="769441"/>
          </a:xfrm>
          <a:prstGeom prst="rect">
            <a:avLst/>
          </a:prstGeom>
          <a:noFill/>
        </p:spPr>
        <p:txBody>
          <a:bodyPr wrap="square" rtlCol="0">
            <a:spAutoFit/>
          </a:bodyPr>
          <a:lstStyle/>
          <a:p>
            <a:r>
              <a:rPr lang="en-US" altLang="zh-CN" sz="4400" i="1" dirty="0">
                <a:latin typeface="Arial" panose="020B0604020202020204" pitchFamily="34" charset="0"/>
                <a:cs typeface="Arial" panose="020B0604020202020204" pitchFamily="34" charset="0"/>
              </a:rPr>
              <a:t>Q&amp;A</a:t>
            </a:r>
            <a:endParaRPr lang="zh-CN" altLang="en-US" sz="4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375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2950985" y="167718"/>
            <a:ext cx="6290029"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Motivation — </a:t>
            </a:r>
            <a:r>
              <a:rPr lang="en-US" altLang="zh-CN" sz="3600" dirty="0">
                <a:latin typeface="Arial" panose="020B0604020202020204" pitchFamily="34" charset="0"/>
                <a:cs typeface="Arial" panose="020B0604020202020204" pitchFamily="34" charset="0"/>
              </a:rPr>
              <a:t>Ring Signature</a:t>
            </a:r>
          </a:p>
        </p:txBody>
      </p:sp>
      <p:pic>
        <p:nvPicPr>
          <p:cNvPr id="22" name="Picture 2" descr="你應在大選中投票的10個理由">
            <a:extLst>
              <a:ext uri="{FF2B5EF4-FFF2-40B4-BE49-F238E27FC236}">
                <a16:creationId xmlns:a16="http://schemas.microsoft.com/office/drawing/2014/main" id="{A1D6E949-2DF9-4C3B-BB1A-FBD73D68A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76" y="1973462"/>
            <a:ext cx="5720332" cy="3417898"/>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23">
            <a:extLst>
              <a:ext uri="{FF2B5EF4-FFF2-40B4-BE49-F238E27FC236}">
                <a16:creationId xmlns:a16="http://schemas.microsoft.com/office/drawing/2014/main" id="{D796DDB0-E48B-4DFD-A3A7-10FBD9B0BA65}"/>
              </a:ext>
            </a:extLst>
          </p:cNvPr>
          <p:cNvGrpSpPr/>
          <p:nvPr/>
        </p:nvGrpSpPr>
        <p:grpSpPr>
          <a:xfrm>
            <a:off x="6195494" y="1973462"/>
            <a:ext cx="5720332" cy="3417899"/>
            <a:chOff x="7405344" y="3318255"/>
            <a:chExt cx="4562880" cy="2460937"/>
          </a:xfrm>
        </p:grpSpPr>
        <p:sp>
          <p:nvSpPr>
            <p:cNvPr id="25" name="矩形 24">
              <a:extLst>
                <a:ext uri="{FF2B5EF4-FFF2-40B4-BE49-F238E27FC236}">
                  <a16:creationId xmlns:a16="http://schemas.microsoft.com/office/drawing/2014/main" id="{63B0BD0E-FB87-4BE5-9627-DAD2EA513AC5}"/>
                </a:ext>
              </a:extLst>
            </p:cNvPr>
            <p:cNvSpPr/>
            <p:nvPr/>
          </p:nvSpPr>
          <p:spPr>
            <a:xfrm>
              <a:off x="7405344" y="3318255"/>
              <a:ext cx="4562880" cy="2460937"/>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31800D0-B53D-4C37-AD8C-8466C1756226}"/>
                </a:ext>
              </a:extLst>
            </p:cNvPr>
            <p:cNvGrpSpPr>
              <a:grpSpLocks noChangeAspect="1"/>
            </p:cNvGrpSpPr>
            <p:nvPr/>
          </p:nvGrpSpPr>
          <p:grpSpPr>
            <a:xfrm>
              <a:off x="8791693" y="3811706"/>
              <a:ext cx="1790180" cy="1735914"/>
              <a:chOff x="3468688" y="1146175"/>
              <a:chExt cx="4713288" cy="4570413"/>
            </a:xfrm>
          </p:grpSpPr>
          <p:sp>
            <p:nvSpPr>
              <p:cNvPr id="33" name="îşļïḑê">
                <a:extLst>
                  <a:ext uri="{FF2B5EF4-FFF2-40B4-BE49-F238E27FC236}">
                    <a16:creationId xmlns:a16="http://schemas.microsoft.com/office/drawing/2014/main" id="{BE44A370-B212-470B-B8DB-E5B6BF961A5F}"/>
                  </a:ext>
                </a:extLst>
              </p:cNvPr>
              <p:cNvSpPr/>
              <p:nvPr/>
            </p:nvSpPr>
            <p:spPr bwMode="auto">
              <a:xfrm>
                <a:off x="5114926" y="5576888"/>
                <a:ext cx="3067050" cy="1397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iṡḷîḑé">
                <a:extLst>
                  <a:ext uri="{FF2B5EF4-FFF2-40B4-BE49-F238E27FC236}">
                    <a16:creationId xmlns:a16="http://schemas.microsoft.com/office/drawing/2014/main" id="{C868EE49-5ADB-460B-A4EE-E190BE3FAD46}"/>
                  </a:ext>
                </a:extLst>
              </p:cNvPr>
              <p:cNvSpPr/>
              <p:nvPr/>
            </p:nvSpPr>
            <p:spPr bwMode="auto">
              <a:xfrm>
                <a:off x="4835526" y="5326063"/>
                <a:ext cx="2446338" cy="11112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ṥliḑé">
                <a:extLst>
                  <a:ext uri="{FF2B5EF4-FFF2-40B4-BE49-F238E27FC236}">
                    <a16:creationId xmlns:a16="http://schemas.microsoft.com/office/drawing/2014/main" id="{68222220-0144-4CE6-9877-13E149F458CF}"/>
                  </a:ext>
                </a:extLst>
              </p:cNvPr>
              <p:cNvSpPr/>
              <p:nvPr/>
            </p:nvSpPr>
            <p:spPr bwMode="auto">
              <a:xfrm>
                <a:off x="3468688" y="2401888"/>
                <a:ext cx="3203575" cy="3006725"/>
              </a:xfrm>
              <a:custGeom>
                <a:avLst/>
                <a:gdLst>
                  <a:gd name="T0" fmla="*/ 687 w 687"/>
                  <a:gd name="T1" fmla="*/ 486 h 646"/>
                  <a:gd name="T2" fmla="*/ 477 w 687"/>
                  <a:gd name="T3" fmla="*/ 140 h 646"/>
                  <a:gd name="T4" fmla="*/ 223 w 687"/>
                  <a:gd name="T5" fmla="*/ 218 h 646"/>
                  <a:gd name="T6" fmla="*/ 191 w 687"/>
                  <a:gd name="T7" fmla="*/ 433 h 646"/>
                  <a:gd name="T8" fmla="*/ 345 w 687"/>
                  <a:gd name="T9" fmla="*/ 564 h 646"/>
                  <a:gd name="T10" fmla="*/ 687 w 687"/>
                  <a:gd name="T11" fmla="*/ 486 h 646"/>
                </a:gdLst>
                <a:ahLst/>
                <a:cxnLst>
                  <a:cxn ang="0">
                    <a:pos x="T0" y="T1"/>
                  </a:cxn>
                  <a:cxn ang="0">
                    <a:pos x="T2" y="T3"/>
                  </a:cxn>
                  <a:cxn ang="0">
                    <a:pos x="T4" y="T5"/>
                  </a:cxn>
                  <a:cxn ang="0">
                    <a:pos x="T6" y="T7"/>
                  </a:cxn>
                  <a:cxn ang="0">
                    <a:pos x="T8" y="T9"/>
                  </a:cxn>
                  <a:cxn ang="0">
                    <a:pos x="T10" y="T11"/>
                  </a:cxn>
                </a:cxnLst>
                <a:rect l="0" t="0" r="r" b="b"/>
                <a:pathLst>
                  <a:path w="687" h="646">
                    <a:moveTo>
                      <a:pt x="687" y="486"/>
                    </a:moveTo>
                    <a:cubicBezTo>
                      <a:pt x="687" y="486"/>
                      <a:pt x="644" y="279"/>
                      <a:pt x="477" y="140"/>
                    </a:cubicBezTo>
                    <a:cubicBezTo>
                      <a:pt x="311" y="0"/>
                      <a:pt x="119" y="128"/>
                      <a:pt x="223" y="218"/>
                    </a:cubicBezTo>
                    <a:cubicBezTo>
                      <a:pt x="223" y="218"/>
                      <a:pt x="0" y="284"/>
                      <a:pt x="191" y="433"/>
                    </a:cubicBezTo>
                    <a:cubicBezTo>
                      <a:pt x="191" y="433"/>
                      <a:pt x="174" y="646"/>
                      <a:pt x="345" y="564"/>
                    </a:cubicBezTo>
                    <a:cubicBezTo>
                      <a:pt x="520" y="480"/>
                      <a:pt x="687" y="486"/>
                      <a:pt x="687" y="486"/>
                    </a:cubicBezTo>
                  </a:path>
                </a:pathLst>
              </a:custGeom>
              <a:solidFill>
                <a:schemeClr val="bg1">
                  <a:lumMod val="85000"/>
                </a:schemeClr>
              </a:solidFill>
              <a:ln>
                <a:noFill/>
              </a:ln>
            </p:spPr>
            <p:txBody>
              <a:bodyPr anchor="ctr"/>
              <a:lstStyle/>
              <a:p>
                <a:pPr algn="ctr"/>
                <a:endParaRPr/>
              </a:p>
            </p:txBody>
          </p:sp>
          <p:sp>
            <p:nvSpPr>
              <p:cNvPr id="36" name="ïśļîḑè">
                <a:extLst>
                  <a:ext uri="{FF2B5EF4-FFF2-40B4-BE49-F238E27FC236}">
                    <a16:creationId xmlns:a16="http://schemas.microsoft.com/office/drawing/2014/main" id="{AB9A466B-3F9D-4BA2-B904-ED94A9085AAC}"/>
                  </a:ext>
                </a:extLst>
              </p:cNvPr>
              <p:cNvSpPr/>
              <p:nvPr/>
            </p:nvSpPr>
            <p:spPr bwMode="auto">
              <a:xfrm>
                <a:off x="6210301" y="3375025"/>
                <a:ext cx="1851025" cy="2006600"/>
              </a:xfrm>
              <a:custGeom>
                <a:avLst/>
                <a:gdLst>
                  <a:gd name="T0" fmla="*/ 71 w 397"/>
                  <a:gd name="T1" fmla="*/ 431 h 431"/>
                  <a:gd name="T2" fmla="*/ 21 w 397"/>
                  <a:gd name="T3" fmla="*/ 166 h 431"/>
                  <a:gd name="T4" fmla="*/ 181 w 397"/>
                  <a:gd name="T5" fmla="*/ 91 h 431"/>
                  <a:gd name="T6" fmla="*/ 293 w 397"/>
                  <a:gd name="T7" fmla="*/ 184 h 431"/>
                  <a:gd name="T8" fmla="*/ 276 w 397"/>
                  <a:gd name="T9" fmla="*/ 317 h 431"/>
                  <a:gd name="T10" fmla="*/ 71 w 397"/>
                  <a:gd name="T11" fmla="*/ 431 h 431"/>
                </a:gdLst>
                <a:ahLst/>
                <a:cxnLst>
                  <a:cxn ang="0">
                    <a:pos x="T0" y="T1"/>
                  </a:cxn>
                  <a:cxn ang="0">
                    <a:pos x="T2" y="T3"/>
                  </a:cxn>
                  <a:cxn ang="0">
                    <a:pos x="T4" y="T5"/>
                  </a:cxn>
                  <a:cxn ang="0">
                    <a:pos x="T6" y="T7"/>
                  </a:cxn>
                  <a:cxn ang="0">
                    <a:pos x="T8" y="T9"/>
                  </a:cxn>
                  <a:cxn ang="0">
                    <a:pos x="T10" y="T11"/>
                  </a:cxn>
                </a:cxnLst>
                <a:rect l="0" t="0" r="r" b="b"/>
                <a:pathLst>
                  <a:path w="397" h="431">
                    <a:moveTo>
                      <a:pt x="71" y="431"/>
                    </a:moveTo>
                    <a:cubicBezTo>
                      <a:pt x="71" y="431"/>
                      <a:pt x="0" y="309"/>
                      <a:pt x="21" y="166"/>
                    </a:cubicBezTo>
                    <a:cubicBezTo>
                      <a:pt x="41" y="23"/>
                      <a:pt x="193" y="0"/>
                      <a:pt x="181" y="91"/>
                    </a:cubicBezTo>
                    <a:cubicBezTo>
                      <a:pt x="181" y="91"/>
                      <a:pt x="321" y="24"/>
                      <a:pt x="293" y="184"/>
                    </a:cubicBezTo>
                    <a:cubicBezTo>
                      <a:pt x="293" y="184"/>
                      <a:pt x="397" y="282"/>
                      <a:pt x="276" y="317"/>
                    </a:cubicBezTo>
                    <a:cubicBezTo>
                      <a:pt x="152" y="354"/>
                      <a:pt x="71" y="431"/>
                      <a:pt x="71" y="431"/>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Slîḓê">
                <a:extLst>
                  <a:ext uri="{FF2B5EF4-FFF2-40B4-BE49-F238E27FC236}">
                    <a16:creationId xmlns:a16="http://schemas.microsoft.com/office/drawing/2014/main" id="{0D8DDE61-C377-430B-B190-01717CD39BC2}"/>
                  </a:ext>
                </a:extLst>
              </p:cNvPr>
              <p:cNvSpPr/>
              <p:nvPr/>
            </p:nvSpPr>
            <p:spPr bwMode="auto">
              <a:xfrm>
                <a:off x="6499226" y="1173163"/>
                <a:ext cx="1487488" cy="1485900"/>
              </a:xfrm>
              <a:custGeom>
                <a:avLst/>
                <a:gdLst>
                  <a:gd name="T0" fmla="*/ 194 w 319"/>
                  <a:gd name="T1" fmla="*/ 315 h 319"/>
                  <a:gd name="T2" fmla="*/ 4 w 319"/>
                  <a:gd name="T3" fmla="*/ 125 h 319"/>
                  <a:gd name="T4" fmla="*/ 4 w 319"/>
                  <a:gd name="T5" fmla="*/ 111 h 319"/>
                  <a:gd name="T6" fmla="*/ 111 w 319"/>
                  <a:gd name="T7" fmla="*/ 4 h 319"/>
                  <a:gd name="T8" fmla="*/ 125 w 319"/>
                  <a:gd name="T9" fmla="*/ 4 h 319"/>
                  <a:gd name="T10" fmla="*/ 315 w 319"/>
                  <a:gd name="T11" fmla="*/ 194 h 319"/>
                  <a:gd name="T12" fmla="*/ 315 w 319"/>
                  <a:gd name="T13" fmla="*/ 208 h 319"/>
                  <a:gd name="T14" fmla="*/ 208 w 319"/>
                  <a:gd name="T15" fmla="*/ 315 h 319"/>
                  <a:gd name="T16" fmla="*/ 194 w 319"/>
                  <a:gd name="T17" fmla="*/ 31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9" h="319">
                    <a:moveTo>
                      <a:pt x="194" y="315"/>
                    </a:moveTo>
                    <a:cubicBezTo>
                      <a:pt x="4" y="125"/>
                      <a:pt x="4" y="125"/>
                      <a:pt x="4" y="125"/>
                    </a:cubicBezTo>
                    <a:cubicBezTo>
                      <a:pt x="0" y="121"/>
                      <a:pt x="0" y="115"/>
                      <a:pt x="4" y="111"/>
                    </a:cubicBezTo>
                    <a:cubicBezTo>
                      <a:pt x="111" y="4"/>
                      <a:pt x="111" y="4"/>
                      <a:pt x="111" y="4"/>
                    </a:cubicBezTo>
                    <a:cubicBezTo>
                      <a:pt x="115" y="0"/>
                      <a:pt x="121" y="0"/>
                      <a:pt x="125" y="4"/>
                    </a:cubicBezTo>
                    <a:cubicBezTo>
                      <a:pt x="315" y="194"/>
                      <a:pt x="315" y="194"/>
                      <a:pt x="315" y="194"/>
                    </a:cubicBezTo>
                    <a:cubicBezTo>
                      <a:pt x="319" y="198"/>
                      <a:pt x="319" y="204"/>
                      <a:pt x="315" y="208"/>
                    </a:cubicBezTo>
                    <a:cubicBezTo>
                      <a:pt x="208" y="315"/>
                      <a:pt x="208" y="315"/>
                      <a:pt x="208" y="315"/>
                    </a:cubicBezTo>
                    <a:cubicBezTo>
                      <a:pt x="204" y="319"/>
                      <a:pt x="198" y="319"/>
                      <a:pt x="194" y="315"/>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íŝḻïḓê">
                <a:extLst>
                  <a:ext uri="{FF2B5EF4-FFF2-40B4-BE49-F238E27FC236}">
                    <a16:creationId xmlns:a16="http://schemas.microsoft.com/office/drawing/2014/main" id="{98D3C5B2-6735-4B4F-8DE2-1DFC48CAA9A0}"/>
                  </a:ext>
                </a:extLst>
              </p:cNvPr>
              <p:cNvSpPr/>
              <p:nvPr/>
            </p:nvSpPr>
            <p:spPr bwMode="auto">
              <a:xfrm>
                <a:off x="7491413" y="1905000"/>
                <a:ext cx="341313" cy="334963"/>
              </a:xfrm>
              <a:custGeom>
                <a:avLst/>
                <a:gdLst>
                  <a:gd name="T0" fmla="*/ 37 w 73"/>
                  <a:gd name="T1" fmla="*/ 69 h 72"/>
                  <a:gd name="T2" fmla="*/ 3 w 73"/>
                  <a:gd name="T3" fmla="*/ 35 h 72"/>
                  <a:gd name="T4" fmla="*/ 3 w 73"/>
                  <a:gd name="T5" fmla="*/ 24 h 72"/>
                  <a:gd name="T6" fmla="*/ 24 w 73"/>
                  <a:gd name="T7" fmla="*/ 3 h 72"/>
                  <a:gd name="T8" fmla="*/ 35 w 73"/>
                  <a:gd name="T9" fmla="*/ 3 h 72"/>
                  <a:gd name="T10" fmla="*/ 70 w 73"/>
                  <a:gd name="T11" fmla="*/ 37 h 72"/>
                  <a:gd name="T12" fmla="*/ 70 w 73"/>
                  <a:gd name="T13" fmla="*/ 49 h 72"/>
                  <a:gd name="T14" fmla="*/ 49 w 73"/>
                  <a:gd name="T15" fmla="*/ 69 h 72"/>
                  <a:gd name="T16" fmla="*/ 37 w 73"/>
                  <a:gd name="T17" fmla="*/ 6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2">
                    <a:moveTo>
                      <a:pt x="37" y="69"/>
                    </a:moveTo>
                    <a:cubicBezTo>
                      <a:pt x="3" y="35"/>
                      <a:pt x="3" y="35"/>
                      <a:pt x="3" y="35"/>
                    </a:cubicBezTo>
                    <a:cubicBezTo>
                      <a:pt x="0" y="32"/>
                      <a:pt x="0" y="27"/>
                      <a:pt x="3" y="24"/>
                    </a:cubicBezTo>
                    <a:cubicBezTo>
                      <a:pt x="24" y="3"/>
                      <a:pt x="24" y="3"/>
                      <a:pt x="24" y="3"/>
                    </a:cubicBezTo>
                    <a:cubicBezTo>
                      <a:pt x="27" y="0"/>
                      <a:pt x="32" y="0"/>
                      <a:pt x="35" y="3"/>
                    </a:cubicBezTo>
                    <a:cubicBezTo>
                      <a:pt x="70" y="37"/>
                      <a:pt x="70" y="37"/>
                      <a:pt x="70" y="37"/>
                    </a:cubicBezTo>
                    <a:cubicBezTo>
                      <a:pt x="73" y="40"/>
                      <a:pt x="73" y="46"/>
                      <a:pt x="70" y="49"/>
                    </a:cubicBezTo>
                    <a:cubicBezTo>
                      <a:pt x="49" y="69"/>
                      <a:pt x="49" y="69"/>
                      <a:pt x="49" y="69"/>
                    </a:cubicBezTo>
                    <a:cubicBezTo>
                      <a:pt x="46" y="72"/>
                      <a:pt x="41" y="72"/>
                      <a:pt x="37" y="69"/>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śḻiḍe">
                <a:extLst>
                  <a:ext uri="{FF2B5EF4-FFF2-40B4-BE49-F238E27FC236}">
                    <a16:creationId xmlns:a16="http://schemas.microsoft.com/office/drawing/2014/main" id="{F290C95B-34D5-40ED-8B48-E20E8F4FB429}"/>
                  </a:ext>
                </a:extLst>
              </p:cNvPr>
              <p:cNvSpPr/>
              <p:nvPr/>
            </p:nvSpPr>
            <p:spPr bwMode="auto">
              <a:xfrm>
                <a:off x="6778626" y="1536700"/>
                <a:ext cx="233363" cy="228600"/>
              </a:xfrm>
              <a:custGeom>
                <a:avLst/>
                <a:gdLst>
                  <a:gd name="T0" fmla="*/ 32 w 50"/>
                  <a:gd name="T1" fmla="*/ 47 h 49"/>
                  <a:gd name="T2" fmla="*/ 3 w 50"/>
                  <a:gd name="T3" fmla="*/ 18 h 49"/>
                  <a:gd name="T4" fmla="*/ 3 w 50"/>
                  <a:gd name="T5" fmla="*/ 9 h 49"/>
                  <a:gd name="T6" fmla="*/ 10 w 50"/>
                  <a:gd name="T7" fmla="*/ 2 h 49"/>
                  <a:gd name="T8" fmla="*/ 19 w 50"/>
                  <a:gd name="T9" fmla="*/ 2 h 49"/>
                  <a:gd name="T10" fmla="*/ 48 w 50"/>
                  <a:gd name="T11" fmla="*/ 31 h 49"/>
                  <a:gd name="T12" fmla="*/ 48 w 50"/>
                  <a:gd name="T13" fmla="*/ 40 h 49"/>
                  <a:gd name="T14" fmla="*/ 41 w 50"/>
                  <a:gd name="T15" fmla="*/ 47 h 49"/>
                  <a:gd name="T16" fmla="*/ 32 w 50"/>
                  <a:gd name="T17" fmla="*/ 4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9">
                    <a:moveTo>
                      <a:pt x="32" y="47"/>
                    </a:moveTo>
                    <a:cubicBezTo>
                      <a:pt x="3" y="18"/>
                      <a:pt x="3" y="18"/>
                      <a:pt x="3" y="18"/>
                    </a:cubicBezTo>
                    <a:cubicBezTo>
                      <a:pt x="0" y="15"/>
                      <a:pt x="0" y="12"/>
                      <a:pt x="3" y="9"/>
                    </a:cubicBezTo>
                    <a:cubicBezTo>
                      <a:pt x="10" y="2"/>
                      <a:pt x="10" y="2"/>
                      <a:pt x="10" y="2"/>
                    </a:cubicBezTo>
                    <a:cubicBezTo>
                      <a:pt x="12" y="0"/>
                      <a:pt x="16" y="0"/>
                      <a:pt x="19" y="2"/>
                    </a:cubicBezTo>
                    <a:cubicBezTo>
                      <a:pt x="48" y="31"/>
                      <a:pt x="48" y="31"/>
                      <a:pt x="48" y="31"/>
                    </a:cubicBezTo>
                    <a:cubicBezTo>
                      <a:pt x="50" y="33"/>
                      <a:pt x="50" y="37"/>
                      <a:pt x="48" y="40"/>
                    </a:cubicBezTo>
                    <a:cubicBezTo>
                      <a:pt x="41" y="47"/>
                      <a:pt x="41" y="47"/>
                      <a:pt x="41" y="47"/>
                    </a:cubicBezTo>
                    <a:cubicBezTo>
                      <a:pt x="38" y="49"/>
                      <a:pt x="34" y="49"/>
                      <a:pt x="32"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ïṩļiďê">
                <a:extLst>
                  <a:ext uri="{FF2B5EF4-FFF2-40B4-BE49-F238E27FC236}">
                    <a16:creationId xmlns:a16="http://schemas.microsoft.com/office/drawing/2014/main" id="{7E2E5EC2-D9F3-4ECA-A208-8FA2BFF976C0}"/>
                  </a:ext>
                </a:extLst>
              </p:cNvPr>
              <p:cNvSpPr/>
              <p:nvPr/>
            </p:nvSpPr>
            <p:spPr bwMode="auto">
              <a:xfrm>
                <a:off x="6983413" y="1736725"/>
                <a:ext cx="233363" cy="233363"/>
              </a:xfrm>
              <a:custGeom>
                <a:avLst/>
                <a:gdLst>
                  <a:gd name="T0" fmla="*/ 32 w 50"/>
                  <a:gd name="T1" fmla="*/ 48 h 50"/>
                  <a:gd name="T2" fmla="*/ 3 w 50"/>
                  <a:gd name="T3" fmla="*/ 19 h 50"/>
                  <a:gd name="T4" fmla="*/ 3 w 50"/>
                  <a:gd name="T5" fmla="*/ 10 h 50"/>
                  <a:gd name="T6" fmla="*/ 10 w 50"/>
                  <a:gd name="T7" fmla="*/ 3 h 50"/>
                  <a:gd name="T8" fmla="*/ 19 w 50"/>
                  <a:gd name="T9" fmla="*/ 3 h 50"/>
                  <a:gd name="T10" fmla="*/ 47 w 50"/>
                  <a:gd name="T11" fmla="*/ 32 h 50"/>
                  <a:gd name="T12" fmla="*/ 47 w 50"/>
                  <a:gd name="T13" fmla="*/ 41 h 50"/>
                  <a:gd name="T14" fmla="*/ 40 w 50"/>
                  <a:gd name="T15" fmla="*/ 48 h 50"/>
                  <a:gd name="T16" fmla="*/ 32 w 50"/>
                  <a:gd name="T17" fmla="*/ 4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32" y="48"/>
                    </a:moveTo>
                    <a:cubicBezTo>
                      <a:pt x="3" y="19"/>
                      <a:pt x="3" y="19"/>
                      <a:pt x="3" y="19"/>
                    </a:cubicBezTo>
                    <a:cubicBezTo>
                      <a:pt x="0" y="16"/>
                      <a:pt x="0" y="12"/>
                      <a:pt x="3" y="10"/>
                    </a:cubicBezTo>
                    <a:cubicBezTo>
                      <a:pt x="10" y="3"/>
                      <a:pt x="10" y="3"/>
                      <a:pt x="10" y="3"/>
                    </a:cubicBezTo>
                    <a:cubicBezTo>
                      <a:pt x="12" y="0"/>
                      <a:pt x="16" y="0"/>
                      <a:pt x="19" y="3"/>
                    </a:cubicBezTo>
                    <a:cubicBezTo>
                      <a:pt x="47" y="32"/>
                      <a:pt x="47" y="32"/>
                      <a:pt x="47" y="32"/>
                    </a:cubicBezTo>
                    <a:cubicBezTo>
                      <a:pt x="50" y="34"/>
                      <a:pt x="50" y="38"/>
                      <a:pt x="47" y="41"/>
                    </a:cubicBezTo>
                    <a:cubicBezTo>
                      <a:pt x="40" y="48"/>
                      <a:pt x="40" y="48"/>
                      <a:pt x="40" y="48"/>
                    </a:cubicBezTo>
                    <a:cubicBezTo>
                      <a:pt x="38" y="50"/>
                      <a:pt x="34" y="50"/>
                      <a:pt x="32"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ś1ïdê">
                <a:extLst>
                  <a:ext uri="{FF2B5EF4-FFF2-40B4-BE49-F238E27FC236}">
                    <a16:creationId xmlns:a16="http://schemas.microsoft.com/office/drawing/2014/main" id="{6F90E7C7-AD5B-4E62-A2C0-6F6BF66E8612}"/>
                  </a:ext>
                </a:extLst>
              </p:cNvPr>
              <p:cNvSpPr/>
              <p:nvPr/>
            </p:nvSpPr>
            <p:spPr bwMode="auto">
              <a:xfrm>
                <a:off x="6653213" y="1671638"/>
                <a:ext cx="279400" cy="279400"/>
              </a:xfrm>
              <a:custGeom>
                <a:avLst/>
                <a:gdLst>
                  <a:gd name="T0" fmla="*/ 44 w 60"/>
                  <a:gd name="T1" fmla="*/ 58 h 60"/>
                  <a:gd name="T2" fmla="*/ 2 w 60"/>
                  <a:gd name="T3" fmla="*/ 15 h 60"/>
                  <a:gd name="T4" fmla="*/ 2 w 60"/>
                  <a:gd name="T5" fmla="*/ 8 h 60"/>
                  <a:gd name="T6" fmla="*/ 8 w 60"/>
                  <a:gd name="T7" fmla="*/ 2 h 60"/>
                  <a:gd name="T8" fmla="*/ 15 w 60"/>
                  <a:gd name="T9" fmla="*/ 2 h 60"/>
                  <a:gd name="T10" fmla="*/ 58 w 60"/>
                  <a:gd name="T11" fmla="*/ 44 h 60"/>
                  <a:gd name="T12" fmla="*/ 58 w 60"/>
                  <a:gd name="T13" fmla="*/ 52 h 60"/>
                  <a:gd name="T14" fmla="*/ 51 w 60"/>
                  <a:gd name="T15" fmla="*/ 58 h 60"/>
                  <a:gd name="T16" fmla="*/ 44 w 60"/>
                  <a:gd name="T17"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0">
                    <a:moveTo>
                      <a:pt x="44" y="58"/>
                    </a:moveTo>
                    <a:cubicBezTo>
                      <a:pt x="2" y="15"/>
                      <a:pt x="2" y="15"/>
                      <a:pt x="2" y="15"/>
                    </a:cubicBezTo>
                    <a:cubicBezTo>
                      <a:pt x="0" y="13"/>
                      <a:pt x="0" y="10"/>
                      <a:pt x="2" y="8"/>
                    </a:cubicBezTo>
                    <a:cubicBezTo>
                      <a:pt x="8" y="2"/>
                      <a:pt x="8" y="2"/>
                      <a:pt x="8" y="2"/>
                    </a:cubicBezTo>
                    <a:cubicBezTo>
                      <a:pt x="10" y="0"/>
                      <a:pt x="13" y="0"/>
                      <a:pt x="15" y="2"/>
                    </a:cubicBezTo>
                    <a:cubicBezTo>
                      <a:pt x="58" y="44"/>
                      <a:pt x="58" y="44"/>
                      <a:pt x="58" y="44"/>
                    </a:cubicBezTo>
                    <a:cubicBezTo>
                      <a:pt x="60" y="46"/>
                      <a:pt x="60" y="50"/>
                      <a:pt x="58" y="52"/>
                    </a:cubicBezTo>
                    <a:cubicBezTo>
                      <a:pt x="51" y="58"/>
                      <a:pt x="51" y="58"/>
                      <a:pt x="51" y="58"/>
                    </a:cubicBezTo>
                    <a:cubicBezTo>
                      <a:pt x="49" y="60"/>
                      <a:pt x="46" y="60"/>
                      <a:pt x="44" y="58"/>
                    </a:cubicBez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sľidé">
                <a:extLst>
                  <a:ext uri="{FF2B5EF4-FFF2-40B4-BE49-F238E27FC236}">
                    <a16:creationId xmlns:a16="http://schemas.microsoft.com/office/drawing/2014/main" id="{40E3458F-B148-436D-A716-929907A47AF9}"/>
                  </a:ext>
                </a:extLst>
              </p:cNvPr>
              <p:cNvSpPr/>
              <p:nvPr/>
            </p:nvSpPr>
            <p:spPr bwMode="auto">
              <a:xfrm>
                <a:off x="6913563" y="1931988"/>
                <a:ext cx="163513" cy="168275"/>
              </a:xfrm>
              <a:custGeom>
                <a:avLst/>
                <a:gdLst>
                  <a:gd name="T0" fmla="*/ 20 w 35"/>
                  <a:gd name="T1" fmla="*/ 34 h 36"/>
                  <a:gd name="T2" fmla="*/ 2 w 35"/>
                  <a:gd name="T3" fmla="*/ 15 h 36"/>
                  <a:gd name="T4" fmla="*/ 2 w 35"/>
                  <a:gd name="T5" fmla="*/ 8 h 36"/>
                  <a:gd name="T6" fmla="*/ 8 w 35"/>
                  <a:gd name="T7" fmla="*/ 2 h 36"/>
                  <a:gd name="T8" fmla="*/ 15 w 35"/>
                  <a:gd name="T9" fmla="*/ 2 h 36"/>
                  <a:gd name="T10" fmla="*/ 33 w 35"/>
                  <a:gd name="T11" fmla="*/ 20 h 36"/>
                  <a:gd name="T12" fmla="*/ 33 w 35"/>
                  <a:gd name="T13" fmla="*/ 28 h 36"/>
                  <a:gd name="T14" fmla="*/ 27 w 35"/>
                  <a:gd name="T15" fmla="*/ 34 h 36"/>
                  <a:gd name="T16" fmla="*/ 20 w 35"/>
                  <a:gd name="T17"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6">
                    <a:moveTo>
                      <a:pt x="20" y="34"/>
                    </a:moveTo>
                    <a:cubicBezTo>
                      <a:pt x="2" y="15"/>
                      <a:pt x="2" y="15"/>
                      <a:pt x="2" y="15"/>
                    </a:cubicBezTo>
                    <a:cubicBezTo>
                      <a:pt x="0" y="13"/>
                      <a:pt x="0" y="10"/>
                      <a:pt x="2" y="8"/>
                    </a:cubicBezTo>
                    <a:cubicBezTo>
                      <a:pt x="8" y="2"/>
                      <a:pt x="8" y="2"/>
                      <a:pt x="8" y="2"/>
                    </a:cubicBezTo>
                    <a:cubicBezTo>
                      <a:pt x="10" y="0"/>
                      <a:pt x="13" y="0"/>
                      <a:pt x="15" y="2"/>
                    </a:cubicBezTo>
                    <a:cubicBezTo>
                      <a:pt x="33" y="20"/>
                      <a:pt x="33" y="20"/>
                      <a:pt x="33" y="20"/>
                    </a:cubicBezTo>
                    <a:cubicBezTo>
                      <a:pt x="35" y="22"/>
                      <a:pt x="35" y="26"/>
                      <a:pt x="33" y="28"/>
                    </a:cubicBezTo>
                    <a:cubicBezTo>
                      <a:pt x="27" y="34"/>
                      <a:pt x="27" y="34"/>
                      <a:pt x="27" y="34"/>
                    </a:cubicBezTo>
                    <a:cubicBezTo>
                      <a:pt x="25" y="36"/>
                      <a:pt x="22" y="36"/>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ṥļïdê">
                <a:extLst>
                  <a:ext uri="{FF2B5EF4-FFF2-40B4-BE49-F238E27FC236}">
                    <a16:creationId xmlns:a16="http://schemas.microsoft.com/office/drawing/2014/main" id="{72789E27-7FA6-4344-A92D-0B1544924619}"/>
                  </a:ext>
                </a:extLst>
              </p:cNvPr>
              <p:cNvSpPr/>
              <p:nvPr/>
            </p:nvSpPr>
            <p:spPr bwMode="auto">
              <a:xfrm>
                <a:off x="7189788" y="1941513"/>
                <a:ext cx="231775" cy="233363"/>
              </a:xfrm>
              <a:custGeom>
                <a:avLst/>
                <a:gdLst>
                  <a:gd name="T0" fmla="*/ 31 w 50"/>
                  <a:gd name="T1" fmla="*/ 47 h 50"/>
                  <a:gd name="T2" fmla="*/ 3 w 50"/>
                  <a:gd name="T3" fmla="*/ 19 h 50"/>
                  <a:gd name="T4" fmla="*/ 3 w 50"/>
                  <a:gd name="T5" fmla="*/ 10 h 50"/>
                  <a:gd name="T6" fmla="*/ 10 w 50"/>
                  <a:gd name="T7" fmla="*/ 3 h 50"/>
                  <a:gd name="T8" fmla="*/ 18 w 50"/>
                  <a:gd name="T9" fmla="*/ 3 h 50"/>
                  <a:gd name="T10" fmla="*/ 47 w 50"/>
                  <a:gd name="T11" fmla="*/ 32 h 50"/>
                  <a:gd name="T12" fmla="*/ 47 w 50"/>
                  <a:gd name="T13" fmla="*/ 40 h 50"/>
                  <a:gd name="T14" fmla="*/ 40 w 50"/>
                  <a:gd name="T15" fmla="*/ 47 h 50"/>
                  <a:gd name="T16" fmla="*/ 31 w 50"/>
                  <a:gd name="T1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31" y="47"/>
                    </a:moveTo>
                    <a:cubicBezTo>
                      <a:pt x="3" y="19"/>
                      <a:pt x="3" y="19"/>
                      <a:pt x="3" y="19"/>
                    </a:cubicBezTo>
                    <a:cubicBezTo>
                      <a:pt x="0" y="16"/>
                      <a:pt x="0" y="12"/>
                      <a:pt x="3" y="10"/>
                    </a:cubicBezTo>
                    <a:cubicBezTo>
                      <a:pt x="10" y="3"/>
                      <a:pt x="10" y="3"/>
                      <a:pt x="10" y="3"/>
                    </a:cubicBezTo>
                    <a:cubicBezTo>
                      <a:pt x="12" y="0"/>
                      <a:pt x="16" y="0"/>
                      <a:pt x="18" y="3"/>
                    </a:cubicBezTo>
                    <a:cubicBezTo>
                      <a:pt x="47" y="32"/>
                      <a:pt x="47" y="32"/>
                      <a:pt x="47" y="32"/>
                    </a:cubicBezTo>
                    <a:cubicBezTo>
                      <a:pt x="50" y="34"/>
                      <a:pt x="50" y="38"/>
                      <a:pt x="47" y="40"/>
                    </a:cubicBezTo>
                    <a:cubicBezTo>
                      <a:pt x="40" y="47"/>
                      <a:pt x="40" y="47"/>
                      <a:pt x="40" y="47"/>
                    </a:cubicBezTo>
                    <a:cubicBezTo>
                      <a:pt x="38" y="50"/>
                      <a:pt x="34" y="50"/>
                      <a:pt x="31"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ḷíde">
                <a:extLst>
                  <a:ext uri="{FF2B5EF4-FFF2-40B4-BE49-F238E27FC236}">
                    <a16:creationId xmlns:a16="http://schemas.microsoft.com/office/drawing/2014/main" id="{D51F19C7-D41C-44F1-BDA3-1C997EE61D7A}"/>
                  </a:ext>
                </a:extLst>
              </p:cNvPr>
              <p:cNvSpPr/>
              <p:nvPr/>
            </p:nvSpPr>
            <p:spPr bwMode="auto">
              <a:xfrm>
                <a:off x="7394576" y="2146300"/>
                <a:ext cx="233363" cy="233363"/>
              </a:xfrm>
              <a:custGeom>
                <a:avLst/>
                <a:gdLst>
                  <a:gd name="T0" fmla="*/ 31 w 50"/>
                  <a:gd name="T1" fmla="*/ 47 h 50"/>
                  <a:gd name="T2" fmla="*/ 2 w 50"/>
                  <a:gd name="T3" fmla="*/ 18 h 50"/>
                  <a:gd name="T4" fmla="*/ 2 w 50"/>
                  <a:gd name="T5" fmla="*/ 10 h 50"/>
                  <a:gd name="T6" fmla="*/ 9 w 50"/>
                  <a:gd name="T7" fmla="*/ 2 h 50"/>
                  <a:gd name="T8" fmla="*/ 18 w 50"/>
                  <a:gd name="T9" fmla="*/ 2 h 50"/>
                  <a:gd name="T10" fmla="*/ 47 w 50"/>
                  <a:gd name="T11" fmla="*/ 31 h 50"/>
                  <a:gd name="T12" fmla="*/ 47 w 50"/>
                  <a:gd name="T13" fmla="*/ 40 h 50"/>
                  <a:gd name="T14" fmla="*/ 40 w 50"/>
                  <a:gd name="T15" fmla="*/ 47 h 50"/>
                  <a:gd name="T16" fmla="*/ 31 w 50"/>
                  <a:gd name="T1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0">
                    <a:moveTo>
                      <a:pt x="31" y="47"/>
                    </a:moveTo>
                    <a:cubicBezTo>
                      <a:pt x="2" y="18"/>
                      <a:pt x="2" y="18"/>
                      <a:pt x="2" y="18"/>
                    </a:cubicBezTo>
                    <a:cubicBezTo>
                      <a:pt x="0" y="16"/>
                      <a:pt x="0" y="12"/>
                      <a:pt x="2" y="10"/>
                    </a:cubicBezTo>
                    <a:cubicBezTo>
                      <a:pt x="9" y="2"/>
                      <a:pt x="9" y="2"/>
                      <a:pt x="9" y="2"/>
                    </a:cubicBezTo>
                    <a:cubicBezTo>
                      <a:pt x="12" y="0"/>
                      <a:pt x="16" y="0"/>
                      <a:pt x="18" y="2"/>
                    </a:cubicBezTo>
                    <a:cubicBezTo>
                      <a:pt x="47" y="31"/>
                      <a:pt x="47" y="31"/>
                      <a:pt x="47" y="31"/>
                    </a:cubicBezTo>
                    <a:cubicBezTo>
                      <a:pt x="50" y="34"/>
                      <a:pt x="50" y="38"/>
                      <a:pt x="47" y="40"/>
                    </a:cubicBezTo>
                    <a:cubicBezTo>
                      <a:pt x="40" y="47"/>
                      <a:pt x="40" y="47"/>
                      <a:pt x="40" y="47"/>
                    </a:cubicBezTo>
                    <a:cubicBezTo>
                      <a:pt x="38" y="50"/>
                      <a:pt x="34" y="50"/>
                      <a:pt x="31"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ṧḻîḓe">
                <a:extLst>
                  <a:ext uri="{FF2B5EF4-FFF2-40B4-BE49-F238E27FC236}">
                    <a16:creationId xmlns:a16="http://schemas.microsoft.com/office/drawing/2014/main" id="{70AB10B0-65F8-448B-8D1F-42E1ED3F0168}"/>
                  </a:ext>
                </a:extLst>
              </p:cNvPr>
              <p:cNvSpPr/>
              <p:nvPr/>
            </p:nvSpPr>
            <p:spPr bwMode="auto">
              <a:xfrm>
                <a:off x="6951663" y="1346200"/>
                <a:ext cx="204788" cy="204788"/>
              </a:xfrm>
              <a:custGeom>
                <a:avLst/>
                <a:gdLst>
                  <a:gd name="T0" fmla="*/ 8 w 44"/>
                  <a:gd name="T1" fmla="*/ 8 h 44"/>
                  <a:gd name="T2" fmla="*/ 36 w 44"/>
                  <a:gd name="T3" fmla="*/ 8 h 44"/>
                  <a:gd name="T4" fmla="*/ 36 w 44"/>
                  <a:gd name="T5" fmla="*/ 36 h 44"/>
                  <a:gd name="T6" fmla="*/ 8 w 44"/>
                  <a:gd name="T7" fmla="*/ 36 h 44"/>
                  <a:gd name="T8" fmla="*/ 8 w 44"/>
                  <a:gd name="T9" fmla="*/ 8 h 44"/>
                </a:gdLst>
                <a:ahLst/>
                <a:cxnLst>
                  <a:cxn ang="0">
                    <a:pos x="T0" y="T1"/>
                  </a:cxn>
                  <a:cxn ang="0">
                    <a:pos x="T2" y="T3"/>
                  </a:cxn>
                  <a:cxn ang="0">
                    <a:pos x="T4" y="T5"/>
                  </a:cxn>
                  <a:cxn ang="0">
                    <a:pos x="T6" y="T7"/>
                  </a:cxn>
                  <a:cxn ang="0">
                    <a:pos x="T8" y="T9"/>
                  </a:cxn>
                </a:cxnLst>
                <a:rect l="0" t="0" r="r" b="b"/>
                <a:pathLst>
                  <a:path w="44" h="44">
                    <a:moveTo>
                      <a:pt x="8" y="8"/>
                    </a:moveTo>
                    <a:cubicBezTo>
                      <a:pt x="16" y="0"/>
                      <a:pt x="28" y="0"/>
                      <a:pt x="36" y="8"/>
                    </a:cubicBezTo>
                    <a:cubicBezTo>
                      <a:pt x="44" y="16"/>
                      <a:pt x="44" y="28"/>
                      <a:pt x="36" y="36"/>
                    </a:cubicBezTo>
                    <a:cubicBezTo>
                      <a:pt x="28" y="44"/>
                      <a:pt x="16" y="44"/>
                      <a:pt x="8" y="36"/>
                    </a:cubicBezTo>
                    <a:cubicBezTo>
                      <a:pt x="0" y="28"/>
                      <a:pt x="0" y="16"/>
                      <a:pt x="8" y="8"/>
                    </a:cubicBezTo>
                    <a:close/>
                  </a:path>
                </a:pathLst>
              </a:custGeom>
              <a:solidFill>
                <a:srgbClr val="FC6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ïš1íďé">
                <a:extLst>
                  <a:ext uri="{FF2B5EF4-FFF2-40B4-BE49-F238E27FC236}">
                    <a16:creationId xmlns:a16="http://schemas.microsoft.com/office/drawing/2014/main" id="{11DF8F4A-98D0-438E-AA37-17BA731E6F09}"/>
                  </a:ext>
                </a:extLst>
              </p:cNvPr>
              <p:cNvSpPr/>
              <p:nvPr/>
            </p:nvSpPr>
            <p:spPr bwMode="auto">
              <a:xfrm>
                <a:off x="7040563" y="1435100"/>
                <a:ext cx="204788" cy="204788"/>
              </a:xfrm>
              <a:custGeom>
                <a:avLst/>
                <a:gdLst>
                  <a:gd name="T0" fmla="*/ 8 w 44"/>
                  <a:gd name="T1" fmla="*/ 8 h 44"/>
                  <a:gd name="T2" fmla="*/ 37 w 44"/>
                  <a:gd name="T3" fmla="*/ 8 h 44"/>
                  <a:gd name="T4" fmla="*/ 37 w 44"/>
                  <a:gd name="T5" fmla="*/ 37 h 44"/>
                  <a:gd name="T6" fmla="*/ 8 w 44"/>
                  <a:gd name="T7" fmla="*/ 37 h 44"/>
                  <a:gd name="T8" fmla="*/ 8 w 44"/>
                  <a:gd name="T9" fmla="*/ 8 h 44"/>
                </a:gdLst>
                <a:ahLst/>
                <a:cxnLst>
                  <a:cxn ang="0">
                    <a:pos x="T0" y="T1"/>
                  </a:cxn>
                  <a:cxn ang="0">
                    <a:pos x="T2" y="T3"/>
                  </a:cxn>
                  <a:cxn ang="0">
                    <a:pos x="T4" y="T5"/>
                  </a:cxn>
                  <a:cxn ang="0">
                    <a:pos x="T6" y="T7"/>
                  </a:cxn>
                  <a:cxn ang="0">
                    <a:pos x="T8" y="T9"/>
                  </a:cxn>
                </a:cxnLst>
                <a:rect l="0" t="0" r="r" b="b"/>
                <a:pathLst>
                  <a:path w="44" h="44">
                    <a:moveTo>
                      <a:pt x="8" y="8"/>
                    </a:moveTo>
                    <a:cubicBezTo>
                      <a:pt x="16" y="0"/>
                      <a:pt x="29" y="0"/>
                      <a:pt x="37" y="8"/>
                    </a:cubicBezTo>
                    <a:cubicBezTo>
                      <a:pt x="44" y="16"/>
                      <a:pt x="44" y="29"/>
                      <a:pt x="37" y="37"/>
                    </a:cubicBezTo>
                    <a:cubicBezTo>
                      <a:pt x="29" y="44"/>
                      <a:pt x="16" y="44"/>
                      <a:pt x="8" y="37"/>
                    </a:cubicBezTo>
                    <a:cubicBezTo>
                      <a:pt x="0" y="29"/>
                      <a:pt x="0" y="16"/>
                      <a:pt x="8" y="8"/>
                    </a:cubicBez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ïṣḷïḋé">
                <a:extLst>
                  <a:ext uri="{FF2B5EF4-FFF2-40B4-BE49-F238E27FC236}">
                    <a16:creationId xmlns:a16="http://schemas.microsoft.com/office/drawing/2014/main" id="{9833E552-F92E-4626-BC2E-64875172DFEE}"/>
                  </a:ext>
                </a:extLst>
              </p:cNvPr>
              <p:cNvSpPr/>
              <p:nvPr/>
            </p:nvSpPr>
            <p:spPr bwMode="auto">
              <a:xfrm>
                <a:off x="4568826" y="4167188"/>
                <a:ext cx="1109663" cy="1173163"/>
              </a:xfrm>
              <a:custGeom>
                <a:avLst/>
                <a:gdLst>
                  <a:gd name="T0" fmla="*/ 226 w 238"/>
                  <a:gd name="T1" fmla="*/ 130 h 252"/>
                  <a:gd name="T2" fmla="*/ 0 w 238"/>
                  <a:gd name="T3" fmla="*/ 38 h 252"/>
                  <a:gd name="T4" fmla="*/ 226 w 238"/>
                  <a:gd name="T5" fmla="*/ 130 h 252"/>
                </a:gdLst>
                <a:ahLst/>
                <a:cxnLst>
                  <a:cxn ang="0">
                    <a:pos x="T0" y="T1"/>
                  </a:cxn>
                  <a:cxn ang="0">
                    <a:pos x="T2" y="T3"/>
                  </a:cxn>
                  <a:cxn ang="0">
                    <a:pos x="T4" y="T5"/>
                  </a:cxn>
                </a:cxnLst>
                <a:rect l="0" t="0" r="r" b="b"/>
                <a:pathLst>
                  <a:path w="238" h="252">
                    <a:moveTo>
                      <a:pt x="226" y="130"/>
                    </a:moveTo>
                    <a:cubicBezTo>
                      <a:pt x="238" y="69"/>
                      <a:pt x="152" y="0"/>
                      <a:pt x="0" y="38"/>
                    </a:cubicBezTo>
                    <a:cubicBezTo>
                      <a:pt x="0" y="38"/>
                      <a:pt x="199" y="252"/>
                      <a:pt x="226" y="130"/>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şlíḑê">
                <a:extLst>
                  <a:ext uri="{FF2B5EF4-FFF2-40B4-BE49-F238E27FC236}">
                    <a16:creationId xmlns:a16="http://schemas.microsoft.com/office/drawing/2014/main" id="{154CF0C3-5630-4B0B-A4EB-E70B3915751B}"/>
                  </a:ext>
                </a:extLst>
              </p:cNvPr>
              <p:cNvSpPr/>
              <p:nvPr/>
            </p:nvSpPr>
            <p:spPr bwMode="auto">
              <a:xfrm>
                <a:off x="4881563" y="3603625"/>
                <a:ext cx="750888" cy="1358900"/>
              </a:xfrm>
              <a:custGeom>
                <a:avLst/>
                <a:gdLst>
                  <a:gd name="T0" fmla="*/ 111 w 161"/>
                  <a:gd name="T1" fmla="*/ 217 h 292"/>
                  <a:gd name="T2" fmla="*/ 0 w 161"/>
                  <a:gd name="T3" fmla="*/ 0 h 292"/>
                  <a:gd name="T4" fmla="*/ 111 w 161"/>
                  <a:gd name="T5" fmla="*/ 217 h 292"/>
                </a:gdLst>
                <a:ahLst/>
                <a:cxnLst>
                  <a:cxn ang="0">
                    <a:pos x="T0" y="T1"/>
                  </a:cxn>
                  <a:cxn ang="0">
                    <a:pos x="T2" y="T3"/>
                  </a:cxn>
                  <a:cxn ang="0">
                    <a:pos x="T4" y="T5"/>
                  </a:cxn>
                </a:cxnLst>
                <a:rect l="0" t="0" r="r" b="b"/>
                <a:pathLst>
                  <a:path w="161" h="292">
                    <a:moveTo>
                      <a:pt x="111" y="217"/>
                    </a:moveTo>
                    <a:cubicBezTo>
                      <a:pt x="161" y="180"/>
                      <a:pt x="140" y="71"/>
                      <a:pt x="0" y="0"/>
                    </a:cubicBezTo>
                    <a:cubicBezTo>
                      <a:pt x="0" y="0"/>
                      <a:pt x="11" y="292"/>
                      <a:pt x="111" y="217"/>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şľïḍè">
                <a:extLst>
                  <a:ext uri="{FF2B5EF4-FFF2-40B4-BE49-F238E27FC236}">
                    <a16:creationId xmlns:a16="http://schemas.microsoft.com/office/drawing/2014/main" id="{06A04379-2EC6-4024-B0E8-83377F153F08}"/>
                  </a:ext>
                </a:extLst>
              </p:cNvPr>
              <p:cNvSpPr/>
              <p:nvPr/>
            </p:nvSpPr>
            <p:spPr bwMode="auto">
              <a:xfrm>
                <a:off x="4994276" y="3752850"/>
                <a:ext cx="623888" cy="1111250"/>
              </a:xfrm>
              <a:custGeom>
                <a:avLst/>
                <a:gdLst>
                  <a:gd name="T0" fmla="*/ 74 w 134"/>
                  <a:gd name="T1" fmla="*/ 239 h 239"/>
                  <a:gd name="T2" fmla="*/ 57 w 134"/>
                  <a:gd name="T3" fmla="*/ 235 h 239"/>
                  <a:gd name="T4" fmla="*/ 8 w 134"/>
                  <a:gd name="T5" fmla="*/ 2 h 239"/>
                  <a:gd name="T6" fmla="*/ 9 w 134"/>
                  <a:gd name="T7" fmla="*/ 0 h 239"/>
                  <a:gd name="T8" fmla="*/ 11 w 134"/>
                  <a:gd name="T9" fmla="*/ 0 h 239"/>
                  <a:gd name="T10" fmla="*/ 134 w 134"/>
                  <a:gd name="T11" fmla="*/ 167 h 239"/>
                  <a:gd name="T12" fmla="*/ 104 w 134"/>
                  <a:gd name="T13" fmla="*/ 229 h 239"/>
                  <a:gd name="T14" fmla="*/ 74 w 134"/>
                  <a:gd name="T15" fmla="*/ 239 h 239"/>
                  <a:gd name="T16" fmla="*/ 12 w 134"/>
                  <a:gd name="T17" fmla="*/ 6 h 239"/>
                  <a:gd name="T18" fmla="*/ 59 w 134"/>
                  <a:gd name="T19" fmla="*/ 231 h 239"/>
                  <a:gd name="T20" fmla="*/ 102 w 134"/>
                  <a:gd name="T21" fmla="*/ 226 h 239"/>
                  <a:gd name="T22" fmla="*/ 103 w 134"/>
                  <a:gd name="T23" fmla="*/ 227 h 239"/>
                  <a:gd name="T24" fmla="*/ 102 w 134"/>
                  <a:gd name="T25" fmla="*/ 226 h 239"/>
                  <a:gd name="T26" fmla="*/ 130 w 134"/>
                  <a:gd name="T27" fmla="*/ 167 h 239"/>
                  <a:gd name="T28" fmla="*/ 12 w 134"/>
                  <a:gd name="T29" fmla="*/ 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4" h="239">
                    <a:moveTo>
                      <a:pt x="74" y="239"/>
                    </a:moveTo>
                    <a:cubicBezTo>
                      <a:pt x="68" y="239"/>
                      <a:pt x="62" y="238"/>
                      <a:pt x="57" y="235"/>
                    </a:cubicBezTo>
                    <a:cubicBezTo>
                      <a:pt x="0" y="202"/>
                      <a:pt x="8" y="10"/>
                      <a:pt x="8" y="2"/>
                    </a:cubicBezTo>
                    <a:cubicBezTo>
                      <a:pt x="8" y="1"/>
                      <a:pt x="9" y="1"/>
                      <a:pt x="9" y="0"/>
                    </a:cubicBezTo>
                    <a:cubicBezTo>
                      <a:pt x="10" y="0"/>
                      <a:pt x="11" y="0"/>
                      <a:pt x="11" y="0"/>
                    </a:cubicBezTo>
                    <a:cubicBezTo>
                      <a:pt x="88" y="47"/>
                      <a:pt x="134" y="110"/>
                      <a:pt x="134" y="167"/>
                    </a:cubicBezTo>
                    <a:cubicBezTo>
                      <a:pt x="134" y="194"/>
                      <a:pt x="123" y="217"/>
                      <a:pt x="104" y="229"/>
                    </a:cubicBezTo>
                    <a:cubicBezTo>
                      <a:pt x="93" y="236"/>
                      <a:pt x="83" y="239"/>
                      <a:pt x="74" y="239"/>
                    </a:cubicBezTo>
                    <a:close/>
                    <a:moveTo>
                      <a:pt x="12" y="6"/>
                    </a:moveTo>
                    <a:cubicBezTo>
                      <a:pt x="11" y="32"/>
                      <a:pt x="8" y="202"/>
                      <a:pt x="59" y="231"/>
                    </a:cubicBezTo>
                    <a:cubicBezTo>
                      <a:pt x="71" y="238"/>
                      <a:pt x="85" y="236"/>
                      <a:pt x="102" y="226"/>
                    </a:cubicBezTo>
                    <a:cubicBezTo>
                      <a:pt x="103" y="227"/>
                      <a:pt x="103" y="227"/>
                      <a:pt x="103" y="227"/>
                    </a:cubicBezTo>
                    <a:cubicBezTo>
                      <a:pt x="102" y="226"/>
                      <a:pt x="102" y="226"/>
                      <a:pt x="102" y="226"/>
                    </a:cubicBezTo>
                    <a:cubicBezTo>
                      <a:pt x="120" y="214"/>
                      <a:pt x="130" y="193"/>
                      <a:pt x="130" y="167"/>
                    </a:cubicBezTo>
                    <a:cubicBezTo>
                      <a:pt x="130" y="112"/>
                      <a:pt x="86" y="52"/>
                      <a:pt x="12"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i$1ïḋè">
                <a:extLst>
                  <a:ext uri="{FF2B5EF4-FFF2-40B4-BE49-F238E27FC236}">
                    <a16:creationId xmlns:a16="http://schemas.microsoft.com/office/drawing/2014/main" id="{76103E28-C9A9-4BE2-AAF6-31A13CEA134C}"/>
                  </a:ext>
                </a:extLst>
              </p:cNvPr>
              <p:cNvSpPr/>
              <p:nvPr/>
            </p:nvSpPr>
            <p:spPr bwMode="auto">
              <a:xfrm>
                <a:off x="4727576" y="4278313"/>
                <a:ext cx="1081088" cy="777875"/>
              </a:xfrm>
              <a:custGeom>
                <a:avLst/>
                <a:gdLst>
                  <a:gd name="T0" fmla="*/ 186 w 232"/>
                  <a:gd name="T1" fmla="*/ 159 h 167"/>
                  <a:gd name="T2" fmla="*/ 1 w 232"/>
                  <a:gd name="T3" fmla="*/ 21 h 167"/>
                  <a:gd name="T4" fmla="*/ 0 w 232"/>
                  <a:gd name="T5" fmla="*/ 19 h 167"/>
                  <a:gd name="T6" fmla="*/ 2 w 232"/>
                  <a:gd name="T7" fmla="*/ 18 h 167"/>
                  <a:gd name="T8" fmla="*/ 206 w 232"/>
                  <a:gd name="T9" fmla="*/ 55 h 167"/>
                  <a:gd name="T10" fmla="*/ 226 w 232"/>
                  <a:gd name="T11" fmla="*/ 121 h 167"/>
                  <a:gd name="T12" fmla="*/ 195 w 232"/>
                  <a:gd name="T13" fmla="*/ 158 h 167"/>
                  <a:gd name="T14" fmla="*/ 186 w 232"/>
                  <a:gd name="T15" fmla="*/ 159 h 167"/>
                  <a:gd name="T16" fmla="*/ 6 w 232"/>
                  <a:gd name="T17" fmla="*/ 21 h 167"/>
                  <a:gd name="T18" fmla="*/ 194 w 232"/>
                  <a:gd name="T19" fmla="*/ 154 h 167"/>
                  <a:gd name="T20" fmla="*/ 222 w 232"/>
                  <a:gd name="T21" fmla="*/ 120 h 167"/>
                  <a:gd name="T22" fmla="*/ 203 w 232"/>
                  <a:gd name="T23" fmla="*/ 58 h 167"/>
                  <a:gd name="T24" fmla="*/ 6 w 232"/>
                  <a:gd name="T25" fmla="*/ 21 h 167"/>
                  <a:gd name="T26" fmla="*/ 224 w 232"/>
                  <a:gd name="T27" fmla="*/ 120 h 167"/>
                  <a:gd name="T28" fmla="*/ 224 w 232"/>
                  <a:gd name="T29" fmla="*/ 120 h 167"/>
                  <a:gd name="T30" fmla="*/ 224 w 232"/>
                  <a:gd name="T31" fmla="*/ 12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167">
                    <a:moveTo>
                      <a:pt x="186" y="159"/>
                    </a:moveTo>
                    <a:cubicBezTo>
                      <a:pt x="120" y="159"/>
                      <a:pt x="6" y="27"/>
                      <a:pt x="1" y="21"/>
                    </a:cubicBezTo>
                    <a:cubicBezTo>
                      <a:pt x="0" y="21"/>
                      <a:pt x="0" y="20"/>
                      <a:pt x="0" y="19"/>
                    </a:cubicBezTo>
                    <a:cubicBezTo>
                      <a:pt x="1" y="19"/>
                      <a:pt x="1" y="18"/>
                      <a:pt x="2" y="18"/>
                    </a:cubicBezTo>
                    <a:cubicBezTo>
                      <a:pt x="90" y="0"/>
                      <a:pt x="166" y="14"/>
                      <a:pt x="206" y="55"/>
                    </a:cubicBezTo>
                    <a:cubicBezTo>
                      <a:pt x="224" y="75"/>
                      <a:pt x="232" y="99"/>
                      <a:pt x="226" y="121"/>
                    </a:cubicBezTo>
                    <a:cubicBezTo>
                      <a:pt x="221" y="142"/>
                      <a:pt x="210" y="154"/>
                      <a:pt x="195" y="158"/>
                    </a:cubicBezTo>
                    <a:cubicBezTo>
                      <a:pt x="192" y="158"/>
                      <a:pt x="189" y="159"/>
                      <a:pt x="186" y="159"/>
                    </a:cubicBezTo>
                    <a:moveTo>
                      <a:pt x="6" y="21"/>
                    </a:moveTo>
                    <a:cubicBezTo>
                      <a:pt x="24" y="41"/>
                      <a:pt x="138" y="167"/>
                      <a:pt x="194" y="154"/>
                    </a:cubicBezTo>
                    <a:cubicBezTo>
                      <a:pt x="208" y="150"/>
                      <a:pt x="217" y="139"/>
                      <a:pt x="222" y="120"/>
                    </a:cubicBezTo>
                    <a:cubicBezTo>
                      <a:pt x="228" y="99"/>
                      <a:pt x="220" y="77"/>
                      <a:pt x="203" y="58"/>
                    </a:cubicBezTo>
                    <a:cubicBezTo>
                      <a:pt x="164" y="18"/>
                      <a:pt x="91" y="4"/>
                      <a:pt x="6" y="21"/>
                    </a:cubicBezTo>
                    <a:moveTo>
                      <a:pt x="224" y="120"/>
                    </a:moveTo>
                    <a:cubicBezTo>
                      <a:pt x="224" y="120"/>
                      <a:pt x="224" y="120"/>
                      <a:pt x="224" y="120"/>
                    </a:cubicBezTo>
                    <a:cubicBezTo>
                      <a:pt x="224" y="120"/>
                      <a:pt x="224" y="120"/>
                      <a:pt x="224" y="12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şľiḋe">
                <a:extLst>
                  <a:ext uri="{FF2B5EF4-FFF2-40B4-BE49-F238E27FC236}">
                    <a16:creationId xmlns:a16="http://schemas.microsoft.com/office/drawing/2014/main" id="{9CF2C31F-BE2D-4F5C-B5BB-2DB6D6C3014C}"/>
                  </a:ext>
                </a:extLst>
              </p:cNvPr>
              <p:cNvSpPr/>
              <p:nvPr/>
            </p:nvSpPr>
            <p:spPr bwMode="auto">
              <a:xfrm>
                <a:off x="4467226" y="1970088"/>
                <a:ext cx="1687513" cy="1763713"/>
              </a:xfrm>
              <a:custGeom>
                <a:avLst/>
                <a:gdLst>
                  <a:gd name="T0" fmla="*/ 338 w 362"/>
                  <a:gd name="T1" fmla="*/ 379 h 379"/>
                  <a:gd name="T2" fmla="*/ 338 w 362"/>
                  <a:gd name="T3" fmla="*/ 379 h 379"/>
                  <a:gd name="T4" fmla="*/ 76 w 362"/>
                  <a:gd name="T5" fmla="*/ 280 h 379"/>
                  <a:gd name="T6" fmla="*/ 25 w 362"/>
                  <a:gd name="T7" fmla="*/ 106 h 379"/>
                  <a:gd name="T8" fmla="*/ 96 w 362"/>
                  <a:gd name="T9" fmla="*/ 93 h 379"/>
                  <a:gd name="T10" fmla="*/ 145 w 362"/>
                  <a:gd name="T11" fmla="*/ 10 h 379"/>
                  <a:gd name="T12" fmla="*/ 240 w 362"/>
                  <a:gd name="T13" fmla="*/ 46 h 379"/>
                  <a:gd name="T14" fmla="*/ 337 w 362"/>
                  <a:gd name="T15" fmla="*/ 33 h 379"/>
                  <a:gd name="T16" fmla="*/ 350 w 362"/>
                  <a:gd name="T17" fmla="*/ 136 h 379"/>
                  <a:gd name="T18" fmla="*/ 340 w 362"/>
                  <a:gd name="T19" fmla="*/ 377 h 379"/>
                  <a:gd name="T20" fmla="*/ 339 w 362"/>
                  <a:gd name="T21" fmla="*/ 378 h 379"/>
                  <a:gd name="T22" fmla="*/ 338 w 362"/>
                  <a:gd name="T23" fmla="*/ 379 h 379"/>
                  <a:gd name="T24" fmla="*/ 66 w 362"/>
                  <a:gd name="T25" fmla="*/ 88 h 379"/>
                  <a:gd name="T26" fmla="*/ 29 w 362"/>
                  <a:gd name="T27" fmla="*/ 109 h 379"/>
                  <a:gd name="T28" fmla="*/ 78 w 362"/>
                  <a:gd name="T29" fmla="*/ 277 h 379"/>
                  <a:gd name="T30" fmla="*/ 335 w 362"/>
                  <a:gd name="T31" fmla="*/ 375 h 379"/>
                  <a:gd name="T32" fmla="*/ 346 w 362"/>
                  <a:gd name="T33" fmla="*/ 135 h 379"/>
                  <a:gd name="T34" fmla="*/ 335 w 362"/>
                  <a:gd name="T35" fmla="*/ 37 h 379"/>
                  <a:gd name="T36" fmla="*/ 241 w 362"/>
                  <a:gd name="T37" fmla="*/ 50 h 379"/>
                  <a:gd name="T38" fmla="*/ 238 w 362"/>
                  <a:gd name="T39" fmla="*/ 50 h 379"/>
                  <a:gd name="T40" fmla="*/ 146 w 362"/>
                  <a:gd name="T41" fmla="*/ 14 h 379"/>
                  <a:gd name="T42" fmla="*/ 100 w 362"/>
                  <a:gd name="T43" fmla="*/ 97 h 379"/>
                  <a:gd name="T44" fmla="*/ 99 w 362"/>
                  <a:gd name="T45" fmla="*/ 98 h 379"/>
                  <a:gd name="T46" fmla="*/ 97 w 362"/>
                  <a:gd name="T47" fmla="*/ 98 h 379"/>
                  <a:gd name="T48" fmla="*/ 66 w 362"/>
                  <a:gd name="T49" fmla="*/ 88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2" h="379">
                    <a:moveTo>
                      <a:pt x="338" y="379"/>
                    </a:moveTo>
                    <a:cubicBezTo>
                      <a:pt x="338" y="379"/>
                      <a:pt x="338" y="379"/>
                      <a:pt x="338" y="379"/>
                    </a:cubicBezTo>
                    <a:cubicBezTo>
                      <a:pt x="336" y="379"/>
                      <a:pt x="190" y="374"/>
                      <a:pt x="76" y="280"/>
                    </a:cubicBezTo>
                    <a:cubicBezTo>
                      <a:pt x="0" y="217"/>
                      <a:pt x="1" y="141"/>
                      <a:pt x="25" y="106"/>
                    </a:cubicBezTo>
                    <a:cubicBezTo>
                      <a:pt x="42" y="83"/>
                      <a:pt x="69" y="78"/>
                      <a:pt x="96" y="93"/>
                    </a:cubicBezTo>
                    <a:cubicBezTo>
                      <a:pt x="98" y="79"/>
                      <a:pt x="108" y="24"/>
                      <a:pt x="145" y="10"/>
                    </a:cubicBezTo>
                    <a:cubicBezTo>
                      <a:pt x="170" y="0"/>
                      <a:pt x="202" y="12"/>
                      <a:pt x="240" y="46"/>
                    </a:cubicBezTo>
                    <a:cubicBezTo>
                      <a:pt x="249" y="40"/>
                      <a:pt x="306" y="11"/>
                      <a:pt x="337" y="33"/>
                    </a:cubicBezTo>
                    <a:cubicBezTo>
                      <a:pt x="357" y="49"/>
                      <a:pt x="362" y="83"/>
                      <a:pt x="350" y="136"/>
                    </a:cubicBezTo>
                    <a:cubicBezTo>
                      <a:pt x="321" y="264"/>
                      <a:pt x="340" y="375"/>
                      <a:pt x="340" y="377"/>
                    </a:cubicBezTo>
                    <a:cubicBezTo>
                      <a:pt x="340" y="377"/>
                      <a:pt x="340" y="378"/>
                      <a:pt x="339" y="378"/>
                    </a:cubicBezTo>
                    <a:cubicBezTo>
                      <a:pt x="339" y="379"/>
                      <a:pt x="338" y="379"/>
                      <a:pt x="338" y="379"/>
                    </a:cubicBezTo>
                    <a:close/>
                    <a:moveTo>
                      <a:pt x="66" y="88"/>
                    </a:moveTo>
                    <a:cubicBezTo>
                      <a:pt x="52" y="88"/>
                      <a:pt x="38" y="95"/>
                      <a:pt x="29" y="109"/>
                    </a:cubicBezTo>
                    <a:cubicBezTo>
                      <a:pt x="5" y="142"/>
                      <a:pt x="4" y="216"/>
                      <a:pt x="78" y="277"/>
                    </a:cubicBezTo>
                    <a:cubicBezTo>
                      <a:pt x="183" y="364"/>
                      <a:pt x="316" y="374"/>
                      <a:pt x="335" y="375"/>
                    </a:cubicBezTo>
                    <a:cubicBezTo>
                      <a:pt x="333" y="358"/>
                      <a:pt x="319" y="254"/>
                      <a:pt x="346" y="135"/>
                    </a:cubicBezTo>
                    <a:cubicBezTo>
                      <a:pt x="358" y="84"/>
                      <a:pt x="354" y="51"/>
                      <a:pt x="335" y="37"/>
                    </a:cubicBezTo>
                    <a:cubicBezTo>
                      <a:pt x="304" y="14"/>
                      <a:pt x="241" y="49"/>
                      <a:pt x="241" y="50"/>
                    </a:cubicBezTo>
                    <a:cubicBezTo>
                      <a:pt x="240" y="50"/>
                      <a:pt x="239" y="50"/>
                      <a:pt x="238" y="50"/>
                    </a:cubicBezTo>
                    <a:cubicBezTo>
                      <a:pt x="201" y="16"/>
                      <a:pt x="170" y="4"/>
                      <a:pt x="146" y="14"/>
                    </a:cubicBezTo>
                    <a:cubicBezTo>
                      <a:pt x="108" y="29"/>
                      <a:pt x="100" y="96"/>
                      <a:pt x="100" y="97"/>
                    </a:cubicBezTo>
                    <a:cubicBezTo>
                      <a:pt x="100" y="97"/>
                      <a:pt x="99" y="98"/>
                      <a:pt x="99" y="98"/>
                    </a:cubicBezTo>
                    <a:cubicBezTo>
                      <a:pt x="98" y="98"/>
                      <a:pt x="98" y="98"/>
                      <a:pt x="97" y="98"/>
                    </a:cubicBezTo>
                    <a:cubicBezTo>
                      <a:pt x="86" y="92"/>
                      <a:pt x="76" y="88"/>
                      <a:pt x="66" y="88"/>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íşļiďé">
                <a:extLst>
                  <a:ext uri="{FF2B5EF4-FFF2-40B4-BE49-F238E27FC236}">
                    <a16:creationId xmlns:a16="http://schemas.microsoft.com/office/drawing/2014/main" id="{C09A631B-0C0F-4D72-AA92-3572B88F9558}"/>
                  </a:ext>
                </a:extLst>
              </p:cNvPr>
              <p:cNvSpPr/>
              <p:nvPr/>
            </p:nvSpPr>
            <p:spPr bwMode="auto">
              <a:xfrm>
                <a:off x="4900613" y="2406650"/>
                <a:ext cx="279400" cy="387350"/>
              </a:xfrm>
              <a:custGeom>
                <a:avLst/>
                <a:gdLst>
                  <a:gd name="T0" fmla="*/ 33 w 60"/>
                  <a:gd name="T1" fmla="*/ 83 h 83"/>
                  <a:gd name="T2" fmla="*/ 23 w 60"/>
                  <a:gd name="T3" fmla="*/ 80 h 83"/>
                  <a:gd name="T4" fmla="*/ 3 w 60"/>
                  <a:gd name="T5" fmla="*/ 2 h 83"/>
                  <a:gd name="T6" fmla="*/ 4 w 60"/>
                  <a:gd name="T7" fmla="*/ 0 h 83"/>
                  <a:gd name="T8" fmla="*/ 6 w 60"/>
                  <a:gd name="T9" fmla="*/ 1 h 83"/>
                  <a:gd name="T10" fmla="*/ 60 w 60"/>
                  <a:gd name="T11" fmla="*/ 60 h 83"/>
                  <a:gd name="T12" fmla="*/ 49 w 60"/>
                  <a:gd name="T13" fmla="*/ 78 h 83"/>
                  <a:gd name="T14" fmla="*/ 33 w 60"/>
                  <a:gd name="T15" fmla="*/ 83 h 83"/>
                  <a:gd name="T16" fmla="*/ 7 w 60"/>
                  <a:gd name="T17" fmla="*/ 6 h 83"/>
                  <a:gd name="T18" fmla="*/ 25 w 60"/>
                  <a:gd name="T19" fmla="*/ 76 h 83"/>
                  <a:gd name="T20" fmla="*/ 47 w 60"/>
                  <a:gd name="T21" fmla="*/ 74 h 83"/>
                  <a:gd name="T22" fmla="*/ 56 w 60"/>
                  <a:gd name="T23" fmla="*/ 60 h 83"/>
                  <a:gd name="T24" fmla="*/ 7 w 60"/>
                  <a:gd name="T25" fmla="*/ 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83">
                    <a:moveTo>
                      <a:pt x="33" y="83"/>
                    </a:moveTo>
                    <a:cubicBezTo>
                      <a:pt x="30" y="83"/>
                      <a:pt x="26" y="82"/>
                      <a:pt x="23" y="80"/>
                    </a:cubicBezTo>
                    <a:cubicBezTo>
                      <a:pt x="3" y="66"/>
                      <a:pt x="0" y="16"/>
                      <a:pt x="3" y="2"/>
                    </a:cubicBezTo>
                    <a:cubicBezTo>
                      <a:pt x="3" y="1"/>
                      <a:pt x="4" y="1"/>
                      <a:pt x="4" y="0"/>
                    </a:cubicBezTo>
                    <a:cubicBezTo>
                      <a:pt x="5" y="0"/>
                      <a:pt x="5" y="0"/>
                      <a:pt x="6" y="1"/>
                    </a:cubicBezTo>
                    <a:cubicBezTo>
                      <a:pt x="8" y="2"/>
                      <a:pt x="60" y="34"/>
                      <a:pt x="60" y="60"/>
                    </a:cubicBezTo>
                    <a:cubicBezTo>
                      <a:pt x="60" y="67"/>
                      <a:pt x="56" y="73"/>
                      <a:pt x="49" y="78"/>
                    </a:cubicBezTo>
                    <a:cubicBezTo>
                      <a:pt x="43" y="81"/>
                      <a:pt x="38" y="83"/>
                      <a:pt x="33" y="83"/>
                    </a:cubicBezTo>
                    <a:close/>
                    <a:moveTo>
                      <a:pt x="7" y="6"/>
                    </a:moveTo>
                    <a:cubicBezTo>
                      <a:pt x="5" y="22"/>
                      <a:pt x="8" y="65"/>
                      <a:pt x="25" y="76"/>
                    </a:cubicBezTo>
                    <a:cubicBezTo>
                      <a:pt x="31" y="81"/>
                      <a:pt x="38" y="80"/>
                      <a:pt x="47" y="74"/>
                    </a:cubicBezTo>
                    <a:cubicBezTo>
                      <a:pt x="53" y="70"/>
                      <a:pt x="56" y="65"/>
                      <a:pt x="56" y="60"/>
                    </a:cubicBezTo>
                    <a:cubicBezTo>
                      <a:pt x="56" y="39"/>
                      <a:pt x="17" y="12"/>
                      <a:pt x="7" y="6"/>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iŝliďe">
                <a:extLst>
                  <a:ext uri="{FF2B5EF4-FFF2-40B4-BE49-F238E27FC236}">
                    <a16:creationId xmlns:a16="http://schemas.microsoft.com/office/drawing/2014/main" id="{6CAAADF0-C53D-4283-B2B8-4F82641D49FD}"/>
                  </a:ext>
                </a:extLst>
              </p:cNvPr>
              <p:cNvSpPr/>
              <p:nvPr/>
            </p:nvSpPr>
            <p:spPr bwMode="auto">
              <a:xfrm>
                <a:off x="5427663" y="2184400"/>
                <a:ext cx="334963" cy="371475"/>
              </a:xfrm>
              <a:custGeom>
                <a:avLst/>
                <a:gdLst>
                  <a:gd name="T0" fmla="*/ 30 w 72"/>
                  <a:gd name="T1" fmla="*/ 80 h 80"/>
                  <a:gd name="T2" fmla="*/ 7 w 72"/>
                  <a:gd name="T3" fmla="*/ 63 h 80"/>
                  <a:gd name="T4" fmla="*/ 33 w 72"/>
                  <a:gd name="T5" fmla="*/ 0 h 80"/>
                  <a:gd name="T6" fmla="*/ 35 w 72"/>
                  <a:gd name="T7" fmla="*/ 1 h 80"/>
                  <a:gd name="T8" fmla="*/ 64 w 72"/>
                  <a:gd name="T9" fmla="*/ 62 h 80"/>
                  <a:gd name="T10" fmla="*/ 33 w 72"/>
                  <a:gd name="T11" fmla="*/ 80 h 80"/>
                  <a:gd name="T12" fmla="*/ 30 w 72"/>
                  <a:gd name="T13" fmla="*/ 80 h 80"/>
                  <a:gd name="T14" fmla="*/ 33 w 72"/>
                  <a:gd name="T15" fmla="*/ 5 h 80"/>
                  <a:gd name="T16" fmla="*/ 10 w 72"/>
                  <a:gd name="T17" fmla="*/ 62 h 80"/>
                  <a:gd name="T18" fmla="*/ 33 w 72"/>
                  <a:gd name="T19" fmla="*/ 76 h 80"/>
                  <a:gd name="T20" fmla="*/ 60 w 72"/>
                  <a:gd name="T21" fmla="*/ 61 h 80"/>
                  <a:gd name="T22" fmla="*/ 33 w 72"/>
                  <a:gd name="T23" fmla="*/ 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80">
                    <a:moveTo>
                      <a:pt x="30" y="80"/>
                    </a:moveTo>
                    <a:cubicBezTo>
                      <a:pt x="19" y="80"/>
                      <a:pt x="10" y="74"/>
                      <a:pt x="7" y="63"/>
                    </a:cubicBezTo>
                    <a:cubicBezTo>
                      <a:pt x="0" y="44"/>
                      <a:pt x="9" y="14"/>
                      <a:pt x="33" y="0"/>
                    </a:cubicBezTo>
                    <a:cubicBezTo>
                      <a:pt x="33" y="0"/>
                      <a:pt x="34" y="0"/>
                      <a:pt x="35" y="1"/>
                    </a:cubicBezTo>
                    <a:cubicBezTo>
                      <a:pt x="37" y="2"/>
                      <a:pt x="72" y="39"/>
                      <a:pt x="64" y="62"/>
                    </a:cubicBezTo>
                    <a:cubicBezTo>
                      <a:pt x="61" y="72"/>
                      <a:pt x="50" y="78"/>
                      <a:pt x="33" y="80"/>
                    </a:cubicBezTo>
                    <a:cubicBezTo>
                      <a:pt x="32" y="80"/>
                      <a:pt x="31" y="80"/>
                      <a:pt x="30" y="80"/>
                    </a:cubicBezTo>
                    <a:close/>
                    <a:moveTo>
                      <a:pt x="33" y="5"/>
                    </a:moveTo>
                    <a:cubicBezTo>
                      <a:pt x="13" y="17"/>
                      <a:pt x="5" y="45"/>
                      <a:pt x="10" y="62"/>
                    </a:cubicBezTo>
                    <a:cubicBezTo>
                      <a:pt x="12" y="68"/>
                      <a:pt x="18" y="78"/>
                      <a:pt x="33" y="76"/>
                    </a:cubicBezTo>
                    <a:cubicBezTo>
                      <a:pt x="48" y="74"/>
                      <a:pt x="58" y="69"/>
                      <a:pt x="60" y="61"/>
                    </a:cubicBezTo>
                    <a:cubicBezTo>
                      <a:pt x="67" y="42"/>
                      <a:pt x="39" y="11"/>
                      <a:pt x="33" y="5"/>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iś1ïďê">
                <a:extLst>
                  <a:ext uri="{FF2B5EF4-FFF2-40B4-BE49-F238E27FC236}">
                    <a16:creationId xmlns:a16="http://schemas.microsoft.com/office/drawing/2014/main" id="{CB81D6AE-0D99-4FF4-8CA6-BFD5C586E278}"/>
                  </a:ext>
                </a:extLst>
              </p:cNvPr>
              <p:cNvSpPr/>
              <p:nvPr/>
            </p:nvSpPr>
            <p:spPr bwMode="auto">
              <a:xfrm>
                <a:off x="5245101" y="2444750"/>
                <a:ext cx="158750" cy="358775"/>
              </a:xfrm>
              <a:custGeom>
                <a:avLst/>
                <a:gdLst>
                  <a:gd name="T0" fmla="*/ 22 w 34"/>
                  <a:gd name="T1" fmla="*/ 77 h 77"/>
                  <a:gd name="T2" fmla="*/ 7 w 34"/>
                  <a:gd name="T3" fmla="*/ 77 h 77"/>
                  <a:gd name="T4" fmla="*/ 0 w 34"/>
                  <a:gd name="T5" fmla="*/ 71 h 77"/>
                  <a:gd name="T6" fmla="*/ 5 w 34"/>
                  <a:gd name="T7" fmla="*/ 7 h 77"/>
                  <a:gd name="T8" fmla="*/ 12 w 34"/>
                  <a:gd name="T9" fmla="*/ 0 h 77"/>
                  <a:gd name="T10" fmla="*/ 27 w 34"/>
                  <a:gd name="T11" fmla="*/ 0 h 77"/>
                  <a:gd name="T12" fmla="*/ 34 w 34"/>
                  <a:gd name="T13" fmla="*/ 7 h 77"/>
                  <a:gd name="T14" fmla="*/ 30 w 34"/>
                  <a:gd name="T15" fmla="*/ 71 h 77"/>
                  <a:gd name="T16" fmla="*/ 22 w 34"/>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77">
                    <a:moveTo>
                      <a:pt x="22" y="77"/>
                    </a:moveTo>
                    <a:cubicBezTo>
                      <a:pt x="7" y="77"/>
                      <a:pt x="7" y="77"/>
                      <a:pt x="7" y="77"/>
                    </a:cubicBezTo>
                    <a:cubicBezTo>
                      <a:pt x="3" y="77"/>
                      <a:pt x="0" y="74"/>
                      <a:pt x="0" y="71"/>
                    </a:cubicBezTo>
                    <a:cubicBezTo>
                      <a:pt x="5" y="7"/>
                      <a:pt x="5" y="7"/>
                      <a:pt x="5" y="7"/>
                    </a:cubicBezTo>
                    <a:cubicBezTo>
                      <a:pt x="5" y="3"/>
                      <a:pt x="8" y="0"/>
                      <a:pt x="12" y="0"/>
                    </a:cubicBezTo>
                    <a:cubicBezTo>
                      <a:pt x="27" y="0"/>
                      <a:pt x="27" y="0"/>
                      <a:pt x="27" y="0"/>
                    </a:cubicBezTo>
                    <a:cubicBezTo>
                      <a:pt x="31" y="0"/>
                      <a:pt x="34" y="3"/>
                      <a:pt x="34" y="7"/>
                    </a:cubicBezTo>
                    <a:cubicBezTo>
                      <a:pt x="30" y="71"/>
                      <a:pt x="30" y="71"/>
                      <a:pt x="30" y="71"/>
                    </a:cubicBezTo>
                    <a:cubicBezTo>
                      <a:pt x="29" y="74"/>
                      <a:pt x="26" y="77"/>
                      <a:pt x="22" y="77"/>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ïSľîḍé">
                <a:extLst>
                  <a:ext uri="{FF2B5EF4-FFF2-40B4-BE49-F238E27FC236}">
                    <a16:creationId xmlns:a16="http://schemas.microsoft.com/office/drawing/2014/main" id="{1C8F30B0-90B2-4232-A69E-3D293DD7319C}"/>
                  </a:ext>
                </a:extLst>
              </p:cNvPr>
              <p:cNvSpPr/>
              <p:nvPr/>
            </p:nvSpPr>
            <p:spPr bwMode="auto">
              <a:xfrm>
                <a:off x="5218113" y="2928938"/>
                <a:ext cx="152400" cy="358775"/>
              </a:xfrm>
              <a:custGeom>
                <a:avLst/>
                <a:gdLst>
                  <a:gd name="T0" fmla="*/ 22 w 33"/>
                  <a:gd name="T1" fmla="*/ 77 h 77"/>
                  <a:gd name="T2" fmla="*/ 6 w 33"/>
                  <a:gd name="T3" fmla="*/ 77 h 77"/>
                  <a:gd name="T4" fmla="*/ 0 w 33"/>
                  <a:gd name="T5" fmla="*/ 70 h 77"/>
                  <a:gd name="T6" fmla="*/ 4 w 33"/>
                  <a:gd name="T7" fmla="*/ 7 h 77"/>
                  <a:gd name="T8" fmla="*/ 11 w 33"/>
                  <a:gd name="T9" fmla="*/ 0 h 77"/>
                  <a:gd name="T10" fmla="*/ 27 w 33"/>
                  <a:gd name="T11" fmla="*/ 0 h 77"/>
                  <a:gd name="T12" fmla="*/ 33 w 33"/>
                  <a:gd name="T13" fmla="*/ 7 h 77"/>
                  <a:gd name="T14" fmla="*/ 29 w 33"/>
                  <a:gd name="T15" fmla="*/ 70 h 77"/>
                  <a:gd name="T16" fmla="*/ 22 w 33"/>
                  <a:gd name="T1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77">
                    <a:moveTo>
                      <a:pt x="22" y="77"/>
                    </a:moveTo>
                    <a:cubicBezTo>
                      <a:pt x="6" y="77"/>
                      <a:pt x="6" y="77"/>
                      <a:pt x="6" y="77"/>
                    </a:cubicBezTo>
                    <a:cubicBezTo>
                      <a:pt x="2" y="77"/>
                      <a:pt x="0" y="74"/>
                      <a:pt x="0" y="70"/>
                    </a:cubicBezTo>
                    <a:cubicBezTo>
                      <a:pt x="4" y="7"/>
                      <a:pt x="4" y="7"/>
                      <a:pt x="4" y="7"/>
                    </a:cubicBezTo>
                    <a:cubicBezTo>
                      <a:pt x="4" y="3"/>
                      <a:pt x="7" y="0"/>
                      <a:pt x="11" y="0"/>
                    </a:cubicBezTo>
                    <a:cubicBezTo>
                      <a:pt x="27" y="0"/>
                      <a:pt x="27" y="0"/>
                      <a:pt x="27" y="0"/>
                    </a:cubicBezTo>
                    <a:cubicBezTo>
                      <a:pt x="30" y="0"/>
                      <a:pt x="33" y="3"/>
                      <a:pt x="33" y="7"/>
                    </a:cubicBezTo>
                    <a:cubicBezTo>
                      <a:pt x="29" y="70"/>
                      <a:pt x="29" y="70"/>
                      <a:pt x="29" y="70"/>
                    </a:cubicBezTo>
                    <a:cubicBezTo>
                      <a:pt x="29" y="74"/>
                      <a:pt x="25" y="77"/>
                      <a:pt x="22" y="77"/>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ísľíďè">
                <a:extLst>
                  <a:ext uri="{FF2B5EF4-FFF2-40B4-BE49-F238E27FC236}">
                    <a16:creationId xmlns:a16="http://schemas.microsoft.com/office/drawing/2014/main" id="{50B30FDF-589F-459D-B0DD-E07AA8D5BF2B}"/>
                  </a:ext>
                </a:extLst>
              </p:cNvPr>
              <p:cNvSpPr/>
              <p:nvPr/>
            </p:nvSpPr>
            <p:spPr bwMode="auto">
              <a:xfrm>
                <a:off x="5199063" y="1895475"/>
                <a:ext cx="2065338" cy="3490913"/>
              </a:xfrm>
              <a:custGeom>
                <a:avLst/>
                <a:gdLst>
                  <a:gd name="T0" fmla="*/ 378 w 443"/>
                  <a:gd name="T1" fmla="*/ 750 h 750"/>
                  <a:gd name="T2" fmla="*/ 17 w 443"/>
                  <a:gd name="T3" fmla="*/ 750 h 750"/>
                  <a:gd name="T4" fmla="*/ 1 w 443"/>
                  <a:gd name="T5" fmla="*/ 733 h 750"/>
                  <a:gd name="T6" fmla="*/ 47 w 443"/>
                  <a:gd name="T7" fmla="*/ 17 h 750"/>
                  <a:gd name="T8" fmla="*/ 65 w 443"/>
                  <a:gd name="T9" fmla="*/ 0 h 750"/>
                  <a:gd name="T10" fmla="*/ 426 w 443"/>
                  <a:gd name="T11" fmla="*/ 0 h 750"/>
                  <a:gd name="T12" fmla="*/ 442 w 443"/>
                  <a:gd name="T13" fmla="*/ 17 h 750"/>
                  <a:gd name="T14" fmla="*/ 396 w 443"/>
                  <a:gd name="T15" fmla="*/ 733 h 750"/>
                  <a:gd name="T16" fmla="*/ 378 w 443"/>
                  <a:gd name="T17" fmla="*/ 75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750">
                    <a:moveTo>
                      <a:pt x="378" y="750"/>
                    </a:moveTo>
                    <a:cubicBezTo>
                      <a:pt x="17" y="750"/>
                      <a:pt x="17" y="750"/>
                      <a:pt x="17" y="750"/>
                    </a:cubicBezTo>
                    <a:cubicBezTo>
                      <a:pt x="7" y="750"/>
                      <a:pt x="0" y="743"/>
                      <a:pt x="1" y="733"/>
                    </a:cubicBezTo>
                    <a:cubicBezTo>
                      <a:pt x="47" y="17"/>
                      <a:pt x="47" y="17"/>
                      <a:pt x="47" y="17"/>
                    </a:cubicBezTo>
                    <a:cubicBezTo>
                      <a:pt x="47" y="7"/>
                      <a:pt x="56" y="0"/>
                      <a:pt x="65" y="0"/>
                    </a:cubicBezTo>
                    <a:cubicBezTo>
                      <a:pt x="426" y="0"/>
                      <a:pt x="426" y="0"/>
                      <a:pt x="426" y="0"/>
                    </a:cubicBezTo>
                    <a:cubicBezTo>
                      <a:pt x="436" y="0"/>
                      <a:pt x="443" y="7"/>
                      <a:pt x="442" y="17"/>
                    </a:cubicBezTo>
                    <a:cubicBezTo>
                      <a:pt x="396" y="733"/>
                      <a:pt x="396" y="733"/>
                      <a:pt x="396" y="733"/>
                    </a:cubicBezTo>
                    <a:cubicBezTo>
                      <a:pt x="396" y="743"/>
                      <a:pt x="387" y="750"/>
                      <a:pt x="378" y="750"/>
                    </a:cubicBezTo>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śḷiďé">
                <a:extLst>
                  <a:ext uri="{FF2B5EF4-FFF2-40B4-BE49-F238E27FC236}">
                    <a16:creationId xmlns:a16="http://schemas.microsoft.com/office/drawing/2014/main" id="{0E1F5186-C4CA-49B1-AA07-AFA2276E75DF}"/>
                  </a:ext>
                </a:extLst>
              </p:cNvPr>
              <p:cNvSpPr/>
              <p:nvPr/>
            </p:nvSpPr>
            <p:spPr bwMode="auto">
              <a:xfrm>
                <a:off x="5110163" y="1895475"/>
                <a:ext cx="2065338" cy="3490913"/>
              </a:xfrm>
              <a:custGeom>
                <a:avLst/>
                <a:gdLst>
                  <a:gd name="T0" fmla="*/ 378 w 443"/>
                  <a:gd name="T1" fmla="*/ 750 h 750"/>
                  <a:gd name="T2" fmla="*/ 17 w 443"/>
                  <a:gd name="T3" fmla="*/ 750 h 750"/>
                  <a:gd name="T4" fmla="*/ 1 w 443"/>
                  <a:gd name="T5" fmla="*/ 733 h 750"/>
                  <a:gd name="T6" fmla="*/ 47 w 443"/>
                  <a:gd name="T7" fmla="*/ 17 h 750"/>
                  <a:gd name="T8" fmla="*/ 65 w 443"/>
                  <a:gd name="T9" fmla="*/ 0 h 750"/>
                  <a:gd name="T10" fmla="*/ 427 w 443"/>
                  <a:gd name="T11" fmla="*/ 0 h 750"/>
                  <a:gd name="T12" fmla="*/ 443 w 443"/>
                  <a:gd name="T13" fmla="*/ 17 h 750"/>
                  <a:gd name="T14" fmla="*/ 397 w 443"/>
                  <a:gd name="T15" fmla="*/ 733 h 750"/>
                  <a:gd name="T16" fmla="*/ 378 w 443"/>
                  <a:gd name="T17" fmla="*/ 75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750">
                    <a:moveTo>
                      <a:pt x="378" y="750"/>
                    </a:moveTo>
                    <a:cubicBezTo>
                      <a:pt x="17" y="750"/>
                      <a:pt x="17" y="750"/>
                      <a:pt x="17" y="750"/>
                    </a:cubicBezTo>
                    <a:cubicBezTo>
                      <a:pt x="8" y="750"/>
                      <a:pt x="0" y="743"/>
                      <a:pt x="1" y="733"/>
                    </a:cubicBezTo>
                    <a:cubicBezTo>
                      <a:pt x="47" y="17"/>
                      <a:pt x="47" y="17"/>
                      <a:pt x="47" y="17"/>
                    </a:cubicBezTo>
                    <a:cubicBezTo>
                      <a:pt x="48" y="7"/>
                      <a:pt x="56" y="0"/>
                      <a:pt x="65" y="0"/>
                    </a:cubicBezTo>
                    <a:cubicBezTo>
                      <a:pt x="427" y="0"/>
                      <a:pt x="427" y="0"/>
                      <a:pt x="427" y="0"/>
                    </a:cubicBezTo>
                    <a:cubicBezTo>
                      <a:pt x="436" y="0"/>
                      <a:pt x="443" y="7"/>
                      <a:pt x="443" y="17"/>
                    </a:cubicBezTo>
                    <a:cubicBezTo>
                      <a:pt x="397" y="733"/>
                      <a:pt x="397" y="733"/>
                      <a:pt x="397" y="733"/>
                    </a:cubicBezTo>
                    <a:cubicBezTo>
                      <a:pt x="396" y="743"/>
                      <a:pt x="388" y="750"/>
                      <a:pt x="378" y="750"/>
                    </a:cubicBezTo>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íṩḻïḓé">
                <a:extLst>
                  <a:ext uri="{FF2B5EF4-FFF2-40B4-BE49-F238E27FC236}">
                    <a16:creationId xmlns:a16="http://schemas.microsoft.com/office/drawing/2014/main" id="{900F6556-D044-44BC-AE28-BC12473E53F5}"/>
                  </a:ext>
                </a:extLst>
              </p:cNvPr>
              <p:cNvSpPr/>
              <p:nvPr/>
            </p:nvSpPr>
            <p:spPr bwMode="auto">
              <a:xfrm>
                <a:off x="5259388" y="2030413"/>
                <a:ext cx="1771650" cy="3221038"/>
              </a:xfrm>
              <a:custGeom>
                <a:avLst/>
                <a:gdLst>
                  <a:gd name="T0" fmla="*/ 0 w 380"/>
                  <a:gd name="T1" fmla="*/ 681 h 692"/>
                  <a:gd name="T2" fmla="*/ 43 w 380"/>
                  <a:gd name="T3" fmla="*/ 11 h 692"/>
                  <a:gd name="T4" fmla="*/ 55 w 380"/>
                  <a:gd name="T5" fmla="*/ 0 h 692"/>
                  <a:gd name="T6" fmla="*/ 369 w 380"/>
                  <a:gd name="T7" fmla="*/ 0 h 692"/>
                  <a:gd name="T8" fmla="*/ 380 w 380"/>
                  <a:gd name="T9" fmla="*/ 11 h 692"/>
                  <a:gd name="T10" fmla="*/ 337 w 380"/>
                  <a:gd name="T11" fmla="*/ 681 h 692"/>
                  <a:gd name="T12" fmla="*/ 325 w 380"/>
                  <a:gd name="T13" fmla="*/ 692 h 692"/>
                  <a:gd name="T14" fmla="*/ 11 w 380"/>
                  <a:gd name="T15" fmla="*/ 692 h 692"/>
                  <a:gd name="T16" fmla="*/ 0 w 380"/>
                  <a:gd name="T17" fmla="*/ 681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0" h="692">
                    <a:moveTo>
                      <a:pt x="0" y="681"/>
                    </a:moveTo>
                    <a:cubicBezTo>
                      <a:pt x="43" y="11"/>
                      <a:pt x="43" y="11"/>
                      <a:pt x="43" y="11"/>
                    </a:cubicBezTo>
                    <a:cubicBezTo>
                      <a:pt x="44" y="5"/>
                      <a:pt x="49" y="0"/>
                      <a:pt x="55" y="0"/>
                    </a:cubicBezTo>
                    <a:cubicBezTo>
                      <a:pt x="369" y="0"/>
                      <a:pt x="369" y="0"/>
                      <a:pt x="369" y="0"/>
                    </a:cubicBezTo>
                    <a:cubicBezTo>
                      <a:pt x="375" y="0"/>
                      <a:pt x="380" y="5"/>
                      <a:pt x="380" y="11"/>
                    </a:cubicBezTo>
                    <a:cubicBezTo>
                      <a:pt x="337" y="681"/>
                      <a:pt x="337" y="681"/>
                      <a:pt x="337" y="681"/>
                    </a:cubicBezTo>
                    <a:cubicBezTo>
                      <a:pt x="336" y="687"/>
                      <a:pt x="331" y="692"/>
                      <a:pt x="325" y="692"/>
                    </a:cubicBezTo>
                    <a:cubicBezTo>
                      <a:pt x="11" y="692"/>
                      <a:pt x="11" y="692"/>
                      <a:pt x="11" y="692"/>
                    </a:cubicBezTo>
                    <a:cubicBezTo>
                      <a:pt x="4" y="692"/>
                      <a:pt x="0" y="687"/>
                      <a:pt x="0" y="681"/>
                    </a:cubicBezTo>
                  </a:path>
                </a:pathLst>
              </a:custGeom>
              <a:solidFill>
                <a:srgbClr val="FF97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iṧlïḓê">
                <a:extLst>
                  <a:ext uri="{FF2B5EF4-FFF2-40B4-BE49-F238E27FC236}">
                    <a16:creationId xmlns:a16="http://schemas.microsoft.com/office/drawing/2014/main" id="{27498BA5-CDA9-45F4-9DB0-16336527650C}"/>
                  </a:ext>
                </a:extLst>
              </p:cNvPr>
              <p:cNvSpPr/>
              <p:nvPr/>
            </p:nvSpPr>
            <p:spPr bwMode="auto">
              <a:xfrm>
                <a:off x="5283201" y="2030413"/>
                <a:ext cx="1747838" cy="3221038"/>
              </a:xfrm>
              <a:custGeom>
                <a:avLst/>
                <a:gdLst>
                  <a:gd name="T0" fmla="*/ 1 w 375"/>
                  <a:gd name="T1" fmla="*/ 681 h 692"/>
                  <a:gd name="T2" fmla="*/ 44 w 375"/>
                  <a:gd name="T3" fmla="*/ 11 h 692"/>
                  <a:gd name="T4" fmla="*/ 56 w 375"/>
                  <a:gd name="T5" fmla="*/ 0 h 692"/>
                  <a:gd name="T6" fmla="*/ 364 w 375"/>
                  <a:gd name="T7" fmla="*/ 0 h 692"/>
                  <a:gd name="T8" fmla="*/ 375 w 375"/>
                  <a:gd name="T9" fmla="*/ 11 h 692"/>
                  <a:gd name="T10" fmla="*/ 332 w 375"/>
                  <a:gd name="T11" fmla="*/ 681 h 692"/>
                  <a:gd name="T12" fmla="*/ 320 w 375"/>
                  <a:gd name="T13" fmla="*/ 692 h 692"/>
                  <a:gd name="T14" fmla="*/ 11 w 375"/>
                  <a:gd name="T15" fmla="*/ 692 h 692"/>
                  <a:gd name="T16" fmla="*/ 1 w 375"/>
                  <a:gd name="T17" fmla="*/ 681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692">
                    <a:moveTo>
                      <a:pt x="1" y="681"/>
                    </a:moveTo>
                    <a:cubicBezTo>
                      <a:pt x="44" y="11"/>
                      <a:pt x="44" y="11"/>
                      <a:pt x="44" y="11"/>
                    </a:cubicBezTo>
                    <a:cubicBezTo>
                      <a:pt x="44" y="5"/>
                      <a:pt x="49" y="0"/>
                      <a:pt x="56" y="0"/>
                    </a:cubicBezTo>
                    <a:cubicBezTo>
                      <a:pt x="364" y="0"/>
                      <a:pt x="364" y="0"/>
                      <a:pt x="364" y="0"/>
                    </a:cubicBezTo>
                    <a:cubicBezTo>
                      <a:pt x="370" y="0"/>
                      <a:pt x="375" y="5"/>
                      <a:pt x="375" y="11"/>
                    </a:cubicBezTo>
                    <a:cubicBezTo>
                      <a:pt x="332" y="681"/>
                      <a:pt x="332" y="681"/>
                      <a:pt x="332" y="681"/>
                    </a:cubicBezTo>
                    <a:cubicBezTo>
                      <a:pt x="331" y="687"/>
                      <a:pt x="326" y="692"/>
                      <a:pt x="320" y="692"/>
                    </a:cubicBezTo>
                    <a:cubicBezTo>
                      <a:pt x="11" y="692"/>
                      <a:pt x="11" y="692"/>
                      <a:pt x="11" y="692"/>
                    </a:cubicBezTo>
                    <a:cubicBezTo>
                      <a:pt x="5" y="692"/>
                      <a:pt x="0" y="687"/>
                      <a:pt x="1" y="681"/>
                    </a:cubicBezTo>
                  </a:path>
                </a:pathLst>
              </a:custGeom>
              <a:solidFill>
                <a:srgbClr val="FC6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is1îḍe">
                <a:extLst>
                  <a:ext uri="{FF2B5EF4-FFF2-40B4-BE49-F238E27FC236}">
                    <a16:creationId xmlns:a16="http://schemas.microsoft.com/office/drawing/2014/main" id="{AEFDF0D1-834F-40CB-985E-A8760DD02B4B}"/>
                  </a:ext>
                </a:extLst>
              </p:cNvPr>
              <p:cNvSpPr/>
              <p:nvPr/>
            </p:nvSpPr>
            <p:spPr bwMode="auto">
              <a:xfrm>
                <a:off x="5683251" y="3179763"/>
                <a:ext cx="919163" cy="898525"/>
              </a:xfrm>
              <a:custGeom>
                <a:avLst/>
                <a:gdLst>
                  <a:gd name="T0" fmla="*/ 35 w 579"/>
                  <a:gd name="T1" fmla="*/ 0 h 566"/>
                  <a:gd name="T2" fmla="*/ 0 w 579"/>
                  <a:gd name="T3" fmla="*/ 566 h 566"/>
                  <a:gd name="T4" fmla="*/ 540 w 579"/>
                  <a:gd name="T5" fmla="*/ 566 h 566"/>
                  <a:gd name="T6" fmla="*/ 579 w 579"/>
                  <a:gd name="T7" fmla="*/ 0 h 566"/>
                  <a:gd name="T8" fmla="*/ 35 w 579"/>
                  <a:gd name="T9" fmla="*/ 0 h 566"/>
                </a:gdLst>
                <a:ahLst/>
                <a:cxnLst>
                  <a:cxn ang="0">
                    <a:pos x="T0" y="T1"/>
                  </a:cxn>
                  <a:cxn ang="0">
                    <a:pos x="T2" y="T3"/>
                  </a:cxn>
                  <a:cxn ang="0">
                    <a:pos x="T4" y="T5"/>
                  </a:cxn>
                  <a:cxn ang="0">
                    <a:pos x="T6" y="T7"/>
                  </a:cxn>
                  <a:cxn ang="0">
                    <a:pos x="T8" y="T9"/>
                  </a:cxn>
                </a:cxnLst>
                <a:rect l="0" t="0" r="r" b="b"/>
                <a:pathLst>
                  <a:path w="579" h="566">
                    <a:moveTo>
                      <a:pt x="35" y="0"/>
                    </a:moveTo>
                    <a:lnTo>
                      <a:pt x="0" y="566"/>
                    </a:lnTo>
                    <a:lnTo>
                      <a:pt x="540" y="566"/>
                    </a:lnTo>
                    <a:lnTo>
                      <a:pt x="579" y="0"/>
                    </a:lnTo>
                    <a:lnTo>
                      <a:pt x="35"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ïṣľïḓê">
                <a:extLst>
                  <a:ext uri="{FF2B5EF4-FFF2-40B4-BE49-F238E27FC236}">
                    <a16:creationId xmlns:a16="http://schemas.microsoft.com/office/drawing/2014/main" id="{5CF7FD93-8E40-46DE-803E-33266853316B}"/>
                  </a:ext>
                </a:extLst>
              </p:cNvPr>
              <p:cNvSpPr/>
              <p:nvPr/>
            </p:nvSpPr>
            <p:spPr bwMode="auto">
              <a:xfrm>
                <a:off x="5837238" y="3417888"/>
                <a:ext cx="587375" cy="330200"/>
              </a:xfrm>
              <a:custGeom>
                <a:avLst/>
                <a:gdLst>
                  <a:gd name="T0" fmla="*/ 297 w 370"/>
                  <a:gd name="T1" fmla="*/ 208 h 208"/>
                  <a:gd name="T2" fmla="*/ 21 w 370"/>
                  <a:gd name="T3" fmla="*/ 208 h 208"/>
                  <a:gd name="T4" fmla="*/ 0 w 370"/>
                  <a:gd name="T5" fmla="*/ 0 h 208"/>
                  <a:gd name="T6" fmla="*/ 370 w 370"/>
                  <a:gd name="T7" fmla="*/ 0 h 208"/>
                  <a:gd name="T8" fmla="*/ 297 w 370"/>
                  <a:gd name="T9" fmla="*/ 208 h 208"/>
                  <a:gd name="T10" fmla="*/ 32 w 370"/>
                  <a:gd name="T11" fmla="*/ 196 h 208"/>
                  <a:gd name="T12" fmla="*/ 291 w 370"/>
                  <a:gd name="T13" fmla="*/ 196 h 208"/>
                  <a:gd name="T14" fmla="*/ 355 w 370"/>
                  <a:gd name="T15" fmla="*/ 11 h 208"/>
                  <a:gd name="T16" fmla="*/ 15 w 370"/>
                  <a:gd name="T17" fmla="*/ 11 h 208"/>
                  <a:gd name="T18" fmla="*/ 32 w 370"/>
                  <a:gd name="T19" fmla="*/ 19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0" h="208">
                    <a:moveTo>
                      <a:pt x="297" y="208"/>
                    </a:moveTo>
                    <a:lnTo>
                      <a:pt x="21" y="208"/>
                    </a:lnTo>
                    <a:lnTo>
                      <a:pt x="0" y="0"/>
                    </a:lnTo>
                    <a:lnTo>
                      <a:pt x="370" y="0"/>
                    </a:lnTo>
                    <a:lnTo>
                      <a:pt x="297" y="208"/>
                    </a:lnTo>
                    <a:close/>
                    <a:moveTo>
                      <a:pt x="32" y="196"/>
                    </a:moveTo>
                    <a:lnTo>
                      <a:pt x="291" y="196"/>
                    </a:lnTo>
                    <a:lnTo>
                      <a:pt x="355" y="11"/>
                    </a:lnTo>
                    <a:lnTo>
                      <a:pt x="15" y="11"/>
                    </a:lnTo>
                    <a:lnTo>
                      <a:pt x="32" y="196"/>
                    </a:ln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iṣḷïdé">
                <a:extLst>
                  <a:ext uri="{FF2B5EF4-FFF2-40B4-BE49-F238E27FC236}">
                    <a16:creationId xmlns:a16="http://schemas.microsoft.com/office/drawing/2014/main" id="{4A392D94-A88D-4934-BD5F-F479D5FDA43B}"/>
                  </a:ext>
                </a:extLst>
              </p:cNvPr>
              <p:cNvSpPr/>
              <p:nvPr/>
            </p:nvSpPr>
            <p:spPr bwMode="auto">
              <a:xfrm>
                <a:off x="5935663" y="3738563"/>
                <a:ext cx="377825" cy="79375"/>
              </a:xfrm>
              <a:custGeom>
                <a:avLst/>
                <a:gdLst>
                  <a:gd name="T0" fmla="*/ 235 w 238"/>
                  <a:gd name="T1" fmla="*/ 50 h 50"/>
                  <a:gd name="T2" fmla="*/ 0 w 238"/>
                  <a:gd name="T3" fmla="*/ 50 h 50"/>
                  <a:gd name="T4" fmla="*/ 0 w 238"/>
                  <a:gd name="T5" fmla="*/ 38 h 50"/>
                  <a:gd name="T6" fmla="*/ 223 w 238"/>
                  <a:gd name="T7" fmla="*/ 38 h 50"/>
                  <a:gd name="T8" fmla="*/ 226 w 238"/>
                  <a:gd name="T9" fmla="*/ 0 h 50"/>
                  <a:gd name="T10" fmla="*/ 238 w 238"/>
                  <a:gd name="T11" fmla="*/ 0 h 50"/>
                  <a:gd name="T12" fmla="*/ 235 w 238"/>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238" h="50">
                    <a:moveTo>
                      <a:pt x="235" y="50"/>
                    </a:moveTo>
                    <a:lnTo>
                      <a:pt x="0" y="50"/>
                    </a:lnTo>
                    <a:lnTo>
                      <a:pt x="0" y="38"/>
                    </a:lnTo>
                    <a:lnTo>
                      <a:pt x="223" y="38"/>
                    </a:lnTo>
                    <a:lnTo>
                      <a:pt x="226" y="0"/>
                    </a:lnTo>
                    <a:lnTo>
                      <a:pt x="238" y="0"/>
                    </a:lnTo>
                    <a:lnTo>
                      <a:pt x="235" y="50"/>
                    </a:ln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îşľíḑè">
                <a:extLst>
                  <a:ext uri="{FF2B5EF4-FFF2-40B4-BE49-F238E27FC236}">
                    <a16:creationId xmlns:a16="http://schemas.microsoft.com/office/drawing/2014/main" id="{4BAEBB09-27D9-4C68-BB01-842EA6F28152}"/>
                  </a:ext>
                </a:extLst>
              </p:cNvPr>
              <p:cNvSpPr/>
              <p:nvPr/>
            </p:nvSpPr>
            <p:spPr bwMode="auto">
              <a:xfrm>
                <a:off x="6405563" y="3370263"/>
                <a:ext cx="84138" cy="55563"/>
              </a:xfrm>
              <a:custGeom>
                <a:avLst/>
                <a:gdLst>
                  <a:gd name="T0" fmla="*/ 9 w 53"/>
                  <a:gd name="T1" fmla="*/ 35 h 35"/>
                  <a:gd name="T2" fmla="*/ 0 w 53"/>
                  <a:gd name="T3" fmla="*/ 33 h 35"/>
                  <a:gd name="T4" fmla="*/ 12 w 53"/>
                  <a:gd name="T5" fmla="*/ 0 h 35"/>
                  <a:gd name="T6" fmla="*/ 53 w 53"/>
                  <a:gd name="T7" fmla="*/ 0 h 35"/>
                  <a:gd name="T8" fmla="*/ 53 w 53"/>
                  <a:gd name="T9" fmla="*/ 12 h 35"/>
                  <a:gd name="T10" fmla="*/ 18 w 53"/>
                  <a:gd name="T11" fmla="*/ 12 h 35"/>
                  <a:gd name="T12" fmla="*/ 9 w 53"/>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53" h="35">
                    <a:moveTo>
                      <a:pt x="9" y="35"/>
                    </a:moveTo>
                    <a:lnTo>
                      <a:pt x="0" y="33"/>
                    </a:lnTo>
                    <a:lnTo>
                      <a:pt x="12" y="0"/>
                    </a:lnTo>
                    <a:lnTo>
                      <a:pt x="53" y="0"/>
                    </a:lnTo>
                    <a:lnTo>
                      <a:pt x="53" y="12"/>
                    </a:lnTo>
                    <a:lnTo>
                      <a:pt x="18" y="12"/>
                    </a:lnTo>
                    <a:lnTo>
                      <a:pt x="9" y="35"/>
                    </a:ln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šlîḑé">
                <a:extLst>
                  <a:ext uri="{FF2B5EF4-FFF2-40B4-BE49-F238E27FC236}">
                    <a16:creationId xmlns:a16="http://schemas.microsoft.com/office/drawing/2014/main" id="{1CC6E332-01C6-447C-9060-DB1C7B398B63}"/>
                  </a:ext>
                </a:extLst>
              </p:cNvPr>
              <p:cNvSpPr/>
              <p:nvPr/>
            </p:nvSpPr>
            <p:spPr bwMode="auto">
              <a:xfrm>
                <a:off x="5888038" y="3798888"/>
                <a:ext cx="84138" cy="84138"/>
              </a:xfrm>
              <a:custGeom>
                <a:avLst/>
                <a:gdLst>
                  <a:gd name="T0" fmla="*/ 9 w 18"/>
                  <a:gd name="T1" fmla="*/ 18 h 18"/>
                  <a:gd name="T2" fmla="*/ 2 w 18"/>
                  <a:gd name="T3" fmla="*/ 15 h 18"/>
                  <a:gd name="T4" fmla="*/ 0 w 18"/>
                  <a:gd name="T5" fmla="*/ 9 h 18"/>
                  <a:gd name="T6" fmla="*/ 10 w 18"/>
                  <a:gd name="T7" fmla="*/ 0 h 18"/>
                  <a:gd name="T8" fmla="*/ 16 w 18"/>
                  <a:gd name="T9" fmla="*/ 3 h 18"/>
                  <a:gd name="T10" fmla="*/ 18 w 18"/>
                  <a:gd name="T11" fmla="*/ 9 h 18"/>
                  <a:gd name="T12" fmla="*/ 9 w 18"/>
                  <a:gd name="T13" fmla="*/ 18 h 18"/>
                  <a:gd name="T14" fmla="*/ 10 w 18"/>
                  <a:gd name="T15" fmla="*/ 4 h 18"/>
                  <a:gd name="T16" fmla="*/ 4 w 18"/>
                  <a:gd name="T17" fmla="*/ 9 h 18"/>
                  <a:gd name="T18" fmla="*/ 5 w 18"/>
                  <a:gd name="T19" fmla="*/ 13 h 18"/>
                  <a:gd name="T20" fmla="*/ 9 w 18"/>
                  <a:gd name="T21" fmla="*/ 14 h 18"/>
                  <a:gd name="T22" fmla="*/ 14 w 18"/>
                  <a:gd name="T23" fmla="*/ 9 h 18"/>
                  <a:gd name="T24" fmla="*/ 13 w 18"/>
                  <a:gd name="T25" fmla="*/ 6 h 18"/>
                  <a:gd name="T26" fmla="*/ 10 w 18"/>
                  <a:gd name="T2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8">
                    <a:moveTo>
                      <a:pt x="9" y="18"/>
                    </a:moveTo>
                    <a:cubicBezTo>
                      <a:pt x="6" y="18"/>
                      <a:pt x="4" y="17"/>
                      <a:pt x="2" y="15"/>
                    </a:cubicBezTo>
                    <a:cubicBezTo>
                      <a:pt x="1" y="14"/>
                      <a:pt x="0" y="11"/>
                      <a:pt x="0" y="9"/>
                    </a:cubicBezTo>
                    <a:cubicBezTo>
                      <a:pt x="1" y="4"/>
                      <a:pt x="5" y="0"/>
                      <a:pt x="10" y="0"/>
                    </a:cubicBezTo>
                    <a:cubicBezTo>
                      <a:pt x="12" y="0"/>
                      <a:pt x="14" y="1"/>
                      <a:pt x="16" y="3"/>
                    </a:cubicBezTo>
                    <a:cubicBezTo>
                      <a:pt x="17" y="5"/>
                      <a:pt x="18" y="7"/>
                      <a:pt x="18" y="9"/>
                    </a:cubicBezTo>
                    <a:cubicBezTo>
                      <a:pt x="18" y="14"/>
                      <a:pt x="13" y="18"/>
                      <a:pt x="9" y="18"/>
                    </a:cubicBezTo>
                    <a:close/>
                    <a:moveTo>
                      <a:pt x="10" y="4"/>
                    </a:moveTo>
                    <a:cubicBezTo>
                      <a:pt x="7" y="4"/>
                      <a:pt x="5" y="7"/>
                      <a:pt x="4" y="9"/>
                    </a:cubicBezTo>
                    <a:cubicBezTo>
                      <a:pt x="4" y="11"/>
                      <a:pt x="5" y="12"/>
                      <a:pt x="5" y="13"/>
                    </a:cubicBezTo>
                    <a:cubicBezTo>
                      <a:pt x="6" y="14"/>
                      <a:pt x="7" y="14"/>
                      <a:pt x="9" y="14"/>
                    </a:cubicBezTo>
                    <a:cubicBezTo>
                      <a:pt x="11" y="14"/>
                      <a:pt x="14" y="12"/>
                      <a:pt x="14" y="9"/>
                    </a:cubicBezTo>
                    <a:cubicBezTo>
                      <a:pt x="14" y="8"/>
                      <a:pt x="14" y="7"/>
                      <a:pt x="13" y="6"/>
                    </a:cubicBezTo>
                    <a:cubicBezTo>
                      <a:pt x="12" y="5"/>
                      <a:pt x="11" y="4"/>
                      <a:pt x="10" y="4"/>
                    </a:cubicBez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ṩľîḋê">
                <a:extLst>
                  <a:ext uri="{FF2B5EF4-FFF2-40B4-BE49-F238E27FC236}">
                    <a16:creationId xmlns:a16="http://schemas.microsoft.com/office/drawing/2014/main" id="{F0EA3FAF-8040-499D-B7A4-30166723AE76}"/>
                  </a:ext>
                </a:extLst>
              </p:cNvPr>
              <p:cNvSpPr/>
              <p:nvPr/>
            </p:nvSpPr>
            <p:spPr bwMode="auto">
              <a:xfrm>
                <a:off x="6251576" y="3798888"/>
                <a:ext cx="84138" cy="84138"/>
              </a:xfrm>
              <a:custGeom>
                <a:avLst/>
                <a:gdLst>
                  <a:gd name="T0" fmla="*/ 9 w 18"/>
                  <a:gd name="T1" fmla="*/ 18 h 18"/>
                  <a:gd name="T2" fmla="*/ 3 w 18"/>
                  <a:gd name="T3" fmla="*/ 15 h 18"/>
                  <a:gd name="T4" fmla="*/ 0 w 18"/>
                  <a:gd name="T5" fmla="*/ 9 h 18"/>
                  <a:gd name="T6" fmla="*/ 10 w 18"/>
                  <a:gd name="T7" fmla="*/ 0 h 18"/>
                  <a:gd name="T8" fmla="*/ 16 w 18"/>
                  <a:gd name="T9" fmla="*/ 3 h 18"/>
                  <a:gd name="T10" fmla="*/ 18 w 18"/>
                  <a:gd name="T11" fmla="*/ 9 h 18"/>
                  <a:gd name="T12" fmla="*/ 9 w 18"/>
                  <a:gd name="T13" fmla="*/ 18 h 18"/>
                  <a:gd name="T14" fmla="*/ 10 w 18"/>
                  <a:gd name="T15" fmla="*/ 4 h 18"/>
                  <a:gd name="T16" fmla="*/ 4 w 18"/>
                  <a:gd name="T17" fmla="*/ 9 h 18"/>
                  <a:gd name="T18" fmla="*/ 6 w 18"/>
                  <a:gd name="T19" fmla="*/ 13 h 18"/>
                  <a:gd name="T20" fmla="*/ 9 w 18"/>
                  <a:gd name="T21" fmla="*/ 14 h 18"/>
                  <a:gd name="T22" fmla="*/ 14 w 18"/>
                  <a:gd name="T23" fmla="*/ 9 h 18"/>
                  <a:gd name="T24" fmla="*/ 13 w 18"/>
                  <a:gd name="T25" fmla="*/ 6 h 18"/>
                  <a:gd name="T26" fmla="*/ 10 w 18"/>
                  <a:gd name="T2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8">
                    <a:moveTo>
                      <a:pt x="9" y="18"/>
                    </a:moveTo>
                    <a:cubicBezTo>
                      <a:pt x="6" y="18"/>
                      <a:pt x="4" y="17"/>
                      <a:pt x="3" y="15"/>
                    </a:cubicBezTo>
                    <a:cubicBezTo>
                      <a:pt x="1" y="14"/>
                      <a:pt x="0" y="11"/>
                      <a:pt x="0" y="9"/>
                    </a:cubicBezTo>
                    <a:cubicBezTo>
                      <a:pt x="1" y="4"/>
                      <a:pt x="5" y="0"/>
                      <a:pt x="10" y="0"/>
                    </a:cubicBezTo>
                    <a:cubicBezTo>
                      <a:pt x="12" y="0"/>
                      <a:pt x="14" y="1"/>
                      <a:pt x="16" y="3"/>
                    </a:cubicBezTo>
                    <a:cubicBezTo>
                      <a:pt x="18" y="5"/>
                      <a:pt x="18" y="7"/>
                      <a:pt x="18" y="9"/>
                    </a:cubicBezTo>
                    <a:cubicBezTo>
                      <a:pt x="18" y="14"/>
                      <a:pt x="14" y="18"/>
                      <a:pt x="9" y="18"/>
                    </a:cubicBezTo>
                    <a:close/>
                    <a:moveTo>
                      <a:pt x="10" y="4"/>
                    </a:moveTo>
                    <a:cubicBezTo>
                      <a:pt x="7" y="4"/>
                      <a:pt x="5" y="7"/>
                      <a:pt x="4" y="9"/>
                    </a:cubicBezTo>
                    <a:cubicBezTo>
                      <a:pt x="4" y="11"/>
                      <a:pt x="5" y="12"/>
                      <a:pt x="6" y="13"/>
                    </a:cubicBezTo>
                    <a:cubicBezTo>
                      <a:pt x="6" y="14"/>
                      <a:pt x="7" y="14"/>
                      <a:pt x="9" y="14"/>
                    </a:cubicBezTo>
                    <a:cubicBezTo>
                      <a:pt x="11" y="14"/>
                      <a:pt x="14" y="12"/>
                      <a:pt x="14" y="9"/>
                    </a:cubicBezTo>
                    <a:cubicBezTo>
                      <a:pt x="14" y="8"/>
                      <a:pt x="14" y="7"/>
                      <a:pt x="13" y="6"/>
                    </a:cubicBezTo>
                    <a:cubicBezTo>
                      <a:pt x="12" y="5"/>
                      <a:pt x="11" y="4"/>
                      <a:pt x="10" y="4"/>
                    </a:cubicBez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íṥḷîḋè">
                <a:extLst>
                  <a:ext uri="{FF2B5EF4-FFF2-40B4-BE49-F238E27FC236}">
                    <a16:creationId xmlns:a16="http://schemas.microsoft.com/office/drawing/2014/main" id="{E371009B-7D89-46F5-9F4E-9FB4BB1906CA}"/>
                  </a:ext>
                </a:extLst>
              </p:cNvPr>
              <p:cNvSpPr/>
              <p:nvPr/>
            </p:nvSpPr>
            <p:spPr bwMode="auto">
              <a:xfrm>
                <a:off x="5976938" y="3425825"/>
                <a:ext cx="23813" cy="312738"/>
              </a:xfrm>
              <a:custGeom>
                <a:avLst/>
                <a:gdLst>
                  <a:gd name="T0" fmla="*/ 12 w 15"/>
                  <a:gd name="T1" fmla="*/ 197 h 197"/>
                  <a:gd name="T2" fmla="*/ 0 w 15"/>
                  <a:gd name="T3" fmla="*/ 197 h 197"/>
                  <a:gd name="T4" fmla="*/ 3 w 15"/>
                  <a:gd name="T5" fmla="*/ 0 h 197"/>
                  <a:gd name="T6" fmla="*/ 15 w 15"/>
                  <a:gd name="T7" fmla="*/ 0 h 197"/>
                  <a:gd name="T8" fmla="*/ 12 w 15"/>
                  <a:gd name="T9" fmla="*/ 197 h 197"/>
                </a:gdLst>
                <a:ahLst/>
                <a:cxnLst>
                  <a:cxn ang="0">
                    <a:pos x="T0" y="T1"/>
                  </a:cxn>
                  <a:cxn ang="0">
                    <a:pos x="T2" y="T3"/>
                  </a:cxn>
                  <a:cxn ang="0">
                    <a:pos x="T4" y="T5"/>
                  </a:cxn>
                  <a:cxn ang="0">
                    <a:pos x="T6" y="T7"/>
                  </a:cxn>
                  <a:cxn ang="0">
                    <a:pos x="T8" y="T9"/>
                  </a:cxn>
                </a:cxnLst>
                <a:rect l="0" t="0" r="r" b="b"/>
                <a:pathLst>
                  <a:path w="15" h="197">
                    <a:moveTo>
                      <a:pt x="12" y="197"/>
                    </a:moveTo>
                    <a:lnTo>
                      <a:pt x="0" y="197"/>
                    </a:lnTo>
                    <a:lnTo>
                      <a:pt x="3" y="0"/>
                    </a:lnTo>
                    <a:lnTo>
                      <a:pt x="15" y="0"/>
                    </a:lnTo>
                    <a:lnTo>
                      <a:pt x="12" y="197"/>
                    </a:ln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iṩḷiḓe">
                <a:extLst>
                  <a:ext uri="{FF2B5EF4-FFF2-40B4-BE49-F238E27FC236}">
                    <a16:creationId xmlns:a16="http://schemas.microsoft.com/office/drawing/2014/main" id="{8997C578-815C-4408-BB62-73953A4BA598}"/>
                  </a:ext>
                </a:extLst>
              </p:cNvPr>
              <p:cNvSpPr/>
              <p:nvPr/>
            </p:nvSpPr>
            <p:spPr bwMode="auto">
              <a:xfrm>
                <a:off x="6084888" y="3422650"/>
                <a:ext cx="55563" cy="315913"/>
              </a:xfrm>
              <a:custGeom>
                <a:avLst/>
                <a:gdLst>
                  <a:gd name="T0" fmla="*/ 11 w 35"/>
                  <a:gd name="T1" fmla="*/ 199 h 199"/>
                  <a:gd name="T2" fmla="*/ 0 w 35"/>
                  <a:gd name="T3" fmla="*/ 199 h 199"/>
                  <a:gd name="T4" fmla="*/ 23 w 35"/>
                  <a:gd name="T5" fmla="*/ 0 h 199"/>
                  <a:gd name="T6" fmla="*/ 35 w 35"/>
                  <a:gd name="T7" fmla="*/ 2 h 199"/>
                  <a:gd name="T8" fmla="*/ 11 w 35"/>
                  <a:gd name="T9" fmla="*/ 199 h 199"/>
                </a:gdLst>
                <a:ahLst/>
                <a:cxnLst>
                  <a:cxn ang="0">
                    <a:pos x="T0" y="T1"/>
                  </a:cxn>
                  <a:cxn ang="0">
                    <a:pos x="T2" y="T3"/>
                  </a:cxn>
                  <a:cxn ang="0">
                    <a:pos x="T4" y="T5"/>
                  </a:cxn>
                  <a:cxn ang="0">
                    <a:pos x="T6" y="T7"/>
                  </a:cxn>
                  <a:cxn ang="0">
                    <a:pos x="T8" y="T9"/>
                  </a:cxn>
                </a:cxnLst>
                <a:rect l="0" t="0" r="r" b="b"/>
                <a:pathLst>
                  <a:path w="35" h="199">
                    <a:moveTo>
                      <a:pt x="11" y="199"/>
                    </a:moveTo>
                    <a:lnTo>
                      <a:pt x="0" y="199"/>
                    </a:lnTo>
                    <a:lnTo>
                      <a:pt x="23" y="0"/>
                    </a:lnTo>
                    <a:lnTo>
                      <a:pt x="35" y="2"/>
                    </a:lnTo>
                    <a:lnTo>
                      <a:pt x="11" y="199"/>
                    </a:ln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śḷîḍê">
                <a:extLst>
                  <a:ext uri="{FF2B5EF4-FFF2-40B4-BE49-F238E27FC236}">
                    <a16:creationId xmlns:a16="http://schemas.microsoft.com/office/drawing/2014/main" id="{E2B53711-F26A-4475-9E3D-B352E51B825C}"/>
                  </a:ext>
                </a:extLst>
              </p:cNvPr>
              <p:cNvSpPr/>
              <p:nvPr/>
            </p:nvSpPr>
            <p:spPr bwMode="auto">
              <a:xfrm>
                <a:off x="6186488" y="3422650"/>
                <a:ext cx="93663" cy="315913"/>
              </a:xfrm>
              <a:custGeom>
                <a:avLst/>
                <a:gdLst>
                  <a:gd name="T0" fmla="*/ 12 w 59"/>
                  <a:gd name="T1" fmla="*/ 199 h 199"/>
                  <a:gd name="T2" fmla="*/ 0 w 59"/>
                  <a:gd name="T3" fmla="*/ 199 h 199"/>
                  <a:gd name="T4" fmla="*/ 47 w 59"/>
                  <a:gd name="T5" fmla="*/ 0 h 199"/>
                  <a:gd name="T6" fmla="*/ 59 w 59"/>
                  <a:gd name="T7" fmla="*/ 2 h 199"/>
                  <a:gd name="T8" fmla="*/ 12 w 59"/>
                  <a:gd name="T9" fmla="*/ 199 h 199"/>
                </a:gdLst>
                <a:ahLst/>
                <a:cxnLst>
                  <a:cxn ang="0">
                    <a:pos x="T0" y="T1"/>
                  </a:cxn>
                  <a:cxn ang="0">
                    <a:pos x="T2" y="T3"/>
                  </a:cxn>
                  <a:cxn ang="0">
                    <a:pos x="T4" y="T5"/>
                  </a:cxn>
                  <a:cxn ang="0">
                    <a:pos x="T6" y="T7"/>
                  </a:cxn>
                  <a:cxn ang="0">
                    <a:pos x="T8" y="T9"/>
                  </a:cxn>
                </a:cxnLst>
                <a:rect l="0" t="0" r="r" b="b"/>
                <a:pathLst>
                  <a:path w="59" h="199">
                    <a:moveTo>
                      <a:pt x="12" y="199"/>
                    </a:moveTo>
                    <a:lnTo>
                      <a:pt x="0" y="199"/>
                    </a:lnTo>
                    <a:lnTo>
                      <a:pt x="47" y="0"/>
                    </a:lnTo>
                    <a:lnTo>
                      <a:pt x="59" y="2"/>
                    </a:lnTo>
                    <a:lnTo>
                      <a:pt x="12" y="199"/>
                    </a:ln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îŝľîďé">
                <a:extLst>
                  <a:ext uri="{FF2B5EF4-FFF2-40B4-BE49-F238E27FC236}">
                    <a16:creationId xmlns:a16="http://schemas.microsoft.com/office/drawing/2014/main" id="{9A7D9EF5-D7DF-4822-939A-49F49EC05A2B}"/>
                  </a:ext>
                </a:extLst>
              </p:cNvPr>
              <p:cNvSpPr/>
              <p:nvPr/>
            </p:nvSpPr>
            <p:spPr bwMode="auto">
              <a:xfrm>
                <a:off x="5856288" y="3514725"/>
                <a:ext cx="522288" cy="19050"/>
              </a:xfrm>
              <a:prstGeom prst="rect">
                <a:avLst/>
              </a:prstGeom>
              <a:solidFill>
                <a:srgbClr val="3B3D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0" name="ïs1ïḍè">
                <a:extLst>
                  <a:ext uri="{FF2B5EF4-FFF2-40B4-BE49-F238E27FC236}">
                    <a16:creationId xmlns:a16="http://schemas.microsoft.com/office/drawing/2014/main" id="{97B56B23-8BE3-4992-B941-90D4B6376864}"/>
                  </a:ext>
                </a:extLst>
              </p:cNvPr>
              <p:cNvSpPr/>
              <p:nvPr/>
            </p:nvSpPr>
            <p:spPr bwMode="auto">
              <a:xfrm>
                <a:off x="5870576" y="3630613"/>
                <a:ext cx="465138" cy="19050"/>
              </a:xfrm>
              <a:prstGeom prst="rect">
                <a:avLst/>
              </a:prstGeom>
              <a:solidFill>
                <a:srgbClr val="3B3D3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1" name="íṥľiḑé">
                <a:extLst>
                  <a:ext uri="{FF2B5EF4-FFF2-40B4-BE49-F238E27FC236}">
                    <a16:creationId xmlns:a16="http://schemas.microsoft.com/office/drawing/2014/main" id="{52DC1478-A92C-448B-A02A-1C9CB4DE946D}"/>
                  </a:ext>
                </a:extLst>
              </p:cNvPr>
              <p:cNvSpPr/>
              <p:nvPr/>
            </p:nvSpPr>
            <p:spPr bwMode="auto">
              <a:xfrm>
                <a:off x="5483226" y="3883025"/>
                <a:ext cx="400050" cy="390525"/>
              </a:xfrm>
              <a:custGeom>
                <a:avLst/>
                <a:gdLst>
                  <a:gd name="T0" fmla="*/ 15 w 252"/>
                  <a:gd name="T1" fmla="*/ 0 h 246"/>
                  <a:gd name="T2" fmla="*/ 0 w 252"/>
                  <a:gd name="T3" fmla="*/ 246 h 246"/>
                  <a:gd name="T4" fmla="*/ 235 w 252"/>
                  <a:gd name="T5" fmla="*/ 246 h 246"/>
                  <a:gd name="T6" fmla="*/ 252 w 252"/>
                  <a:gd name="T7" fmla="*/ 0 h 246"/>
                  <a:gd name="T8" fmla="*/ 15 w 252"/>
                  <a:gd name="T9" fmla="*/ 0 h 246"/>
                </a:gdLst>
                <a:ahLst/>
                <a:cxnLst>
                  <a:cxn ang="0">
                    <a:pos x="T0" y="T1"/>
                  </a:cxn>
                  <a:cxn ang="0">
                    <a:pos x="T2" y="T3"/>
                  </a:cxn>
                  <a:cxn ang="0">
                    <a:pos x="T4" y="T5"/>
                  </a:cxn>
                  <a:cxn ang="0">
                    <a:pos x="T6" y="T7"/>
                  </a:cxn>
                  <a:cxn ang="0">
                    <a:pos x="T8" y="T9"/>
                  </a:cxn>
                </a:cxnLst>
                <a:rect l="0" t="0" r="r" b="b"/>
                <a:pathLst>
                  <a:path w="252" h="246">
                    <a:moveTo>
                      <a:pt x="15" y="0"/>
                    </a:moveTo>
                    <a:lnTo>
                      <a:pt x="0" y="246"/>
                    </a:lnTo>
                    <a:lnTo>
                      <a:pt x="235" y="246"/>
                    </a:lnTo>
                    <a:lnTo>
                      <a:pt x="252" y="0"/>
                    </a:lnTo>
                    <a:lnTo>
                      <a:pt x="15" y="0"/>
                    </a:lnTo>
                    <a:close/>
                  </a:path>
                </a:pathLst>
              </a:custGeom>
              <a:solidFill>
                <a:srgbClr val="FF97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ïşḷïḋe">
                <a:extLst>
                  <a:ext uri="{FF2B5EF4-FFF2-40B4-BE49-F238E27FC236}">
                    <a16:creationId xmlns:a16="http://schemas.microsoft.com/office/drawing/2014/main" id="{645777EF-9E99-4358-A9A9-34EB3DC020AF}"/>
                  </a:ext>
                </a:extLst>
              </p:cNvPr>
              <p:cNvSpPr/>
              <p:nvPr/>
            </p:nvSpPr>
            <p:spPr bwMode="auto">
              <a:xfrm>
                <a:off x="5888038" y="2197100"/>
                <a:ext cx="666750" cy="676275"/>
              </a:xfrm>
              <a:custGeom>
                <a:avLst/>
                <a:gdLst>
                  <a:gd name="T0" fmla="*/ 68 w 143"/>
                  <a:gd name="T1" fmla="*/ 145 h 145"/>
                  <a:gd name="T2" fmla="*/ 19 w 143"/>
                  <a:gd name="T3" fmla="*/ 123 h 145"/>
                  <a:gd name="T4" fmla="*/ 2 w 143"/>
                  <a:gd name="T5" fmla="*/ 71 h 145"/>
                  <a:gd name="T6" fmla="*/ 2 w 143"/>
                  <a:gd name="T7" fmla="*/ 65 h 145"/>
                  <a:gd name="T8" fmla="*/ 74 w 143"/>
                  <a:gd name="T9" fmla="*/ 0 h 145"/>
                  <a:gd name="T10" fmla="*/ 124 w 143"/>
                  <a:gd name="T11" fmla="*/ 21 h 145"/>
                  <a:gd name="T12" fmla="*/ 141 w 143"/>
                  <a:gd name="T13" fmla="*/ 74 h 145"/>
                  <a:gd name="T14" fmla="*/ 140 w 143"/>
                  <a:gd name="T15" fmla="*/ 80 h 145"/>
                  <a:gd name="T16" fmla="*/ 68 w 143"/>
                  <a:gd name="T17" fmla="*/ 145 h 145"/>
                  <a:gd name="T18" fmla="*/ 74 w 143"/>
                  <a:gd name="T19" fmla="*/ 2 h 145"/>
                  <a:gd name="T20" fmla="*/ 4 w 143"/>
                  <a:gd name="T21" fmla="*/ 65 h 145"/>
                  <a:gd name="T22" fmla="*/ 4 w 143"/>
                  <a:gd name="T23" fmla="*/ 71 h 145"/>
                  <a:gd name="T24" fmla="*/ 20 w 143"/>
                  <a:gd name="T25" fmla="*/ 122 h 145"/>
                  <a:gd name="T26" fmla="*/ 68 w 143"/>
                  <a:gd name="T27" fmla="*/ 143 h 145"/>
                  <a:gd name="T28" fmla="*/ 138 w 143"/>
                  <a:gd name="T29" fmla="*/ 80 h 145"/>
                  <a:gd name="T30" fmla="*/ 139 w 143"/>
                  <a:gd name="T31" fmla="*/ 73 h 145"/>
                  <a:gd name="T32" fmla="*/ 123 w 143"/>
                  <a:gd name="T33" fmla="*/ 23 h 145"/>
                  <a:gd name="T34" fmla="*/ 74 w 143"/>
                  <a:gd name="T35" fmla="*/ 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145">
                    <a:moveTo>
                      <a:pt x="68" y="145"/>
                    </a:moveTo>
                    <a:cubicBezTo>
                      <a:pt x="49" y="145"/>
                      <a:pt x="31" y="137"/>
                      <a:pt x="19" y="123"/>
                    </a:cubicBezTo>
                    <a:cubicBezTo>
                      <a:pt x="6" y="109"/>
                      <a:pt x="0" y="91"/>
                      <a:pt x="2" y="71"/>
                    </a:cubicBezTo>
                    <a:cubicBezTo>
                      <a:pt x="2" y="65"/>
                      <a:pt x="2" y="65"/>
                      <a:pt x="2" y="65"/>
                    </a:cubicBezTo>
                    <a:cubicBezTo>
                      <a:pt x="6" y="28"/>
                      <a:pt x="38" y="0"/>
                      <a:pt x="74" y="0"/>
                    </a:cubicBezTo>
                    <a:cubicBezTo>
                      <a:pt x="94" y="0"/>
                      <a:pt x="111" y="7"/>
                      <a:pt x="124" y="21"/>
                    </a:cubicBezTo>
                    <a:cubicBezTo>
                      <a:pt x="137" y="36"/>
                      <a:pt x="143" y="54"/>
                      <a:pt x="141" y="74"/>
                    </a:cubicBezTo>
                    <a:cubicBezTo>
                      <a:pt x="140" y="80"/>
                      <a:pt x="140" y="80"/>
                      <a:pt x="140" y="80"/>
                    </a:cubicBezTo>
                    <a:cubicBezTo>
                      <a:pt x="136" y="117"/>
                      <a:pt x="105" y="145"/>
                      <a:pt x="68" y="145"/>
                    </a:cubicBezTo>
                    <a:close/>
                    <a:moveTo>
                      <a:pt x="74" y="2"/>
                    </a:moveTo>
                    <a:cubicBezTo>
                      <a:pt x="39" y="2"/>
                      <a:pt x="8" y="29"/>
                      <a:pt x="4" y="65"/>
                    </a:cubicBezTo>
                    <a:cubicBezTo>
                      <a:pt x="4" y="71"/>
                      <a:pt x="4" y="71"/>
                      <a:pt x="4" y="71"/>
                    </a:cubicBezTo>
                    <a:cubicBezTo>
                      <a:pt x="2" y="90"/>
                      <a:pt x="8" y="108"/>
                      <a:pt x="20" y="122"/>
                    </a:cubicBezTo>
                    <a:cubicBezTo>
                      <a:pt x="32" y="136"/>
                      <a:pt x="50" y="143"/>
                      <a:pt x="68" y="143"/>
                    </a:cubicBezTo>
                    <a:cubicBezTo>
                      <a:pt x="104" y="143"/>
                      <a:pt x="135" y="115"/>
                      <a:pt x="138" y="80"/>
                    </a:cubicBezTo>
                    <a:cubicBezTo>
                      <a:pt x="139" y="73"/>
                      <a:pt x="139" y="73"/>
                      <a:pt x="139" y="73"/>
                    </a:cubicBezTo>
                    <a:cubicBezTo>
                      <a:pt x="141" y="54"/>
                      <a:pt x="135" y="37"/>
                      <a:pt x="123" y="23"/>
                    </a:cubicBezTo>
                    <a:cubicBezTo>
                      <a:pt x="110" y="9"/>
                      <a:pt x="93" y="2"/>
                      <a:pt x="74" y="2"/>
                    </a:cubicBezTo>
                    <a:close/>
                  </a:path>
                </a:pathLst>
              </a:custGeom>
              <a:solidFill>
                <a:srgbClr val="FF979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ṣ1iḓè">
                <a:extLst>
                  <a:ext uri="{FF2B5EF4-FFF2-40B4-BE49-F238E27FC236}">
                    <a16:creationId xmlns:a16="http://schemas.microsoft.com/office/drawing/2014/main" id="{B0CB5EC0-E896-439B-9B5F-0CD197D346B4}"/>
                  </a:ext>
                </a:extLst>
              </p:cNvPr>
              <p:cNvSpPr/>
              <p:nvPr/>
            </p:nvSpPr>
            <p:spPr bwMode="auto">
              <a:xfrm>
                <a:off x="5957888" y="1941513"/>
                <a:ext cx="42863" cy="42863"/>
              </a:xfrm>
              <a:custGeom>
                <a:avLst/>
                <a:gdLst>
                  <a:gd name="T0" fmla="*/ 9 w 9"/>
                  <a:gd name="T1" fmla="*/ 5 h 9"/>
                  <a:gd name="T2" fmla="*/ 4 w 9"/>
                  <a:gd name="T3" fmla="*/ 9 h 9"/>
                  <a:gd name="T4" fmla="*/ 0 w 9"/>
                  <a:gd name="T5" fmla="*/ 5 h 9"/>
                  <a:gd name="T6" fmla="*/ 5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9" y="7"/>
                      <a:pt x="7" y="9"/>
                      <a:pt x="4" y="9"/>
                    </a:cubicBezTo>
                    <a:cubicBezTo>
                      <a:pt x="2" y="9"/>
                      <a:pt x="0" y="7"/>
                      <a:pt x="0" y="5"/>
                    </a:cubicBezTo>
                    <a:cubicBezTo>
                      <a:pt x="0" y="2"/>
                      <a:pt x="2" y="0"/>
                      <a:pt x="5" y="0"/>
                    </a:cubicBezTo>
                    <a:cubicBezTo>
                      <a:pt x="7" y="0"/>
                      <a:pt x="9" y="2"/>
                      <a:pt x="9" y="5"/>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ïṧ1îdé">
                <a:extLst>
                  <a:ext uri="{FF2B5EF4-FFF2-40B4-BE49-F238E27FC236}">
                    <a16:creationId xmlns:a16="http://schemas.microsoft.com/office/drawing/2014/main" id="{97A82175-4E47-4FD8-A90E-B5B1EC23BDAA}"/>
                  </a:ext>
                </a:extLst>
              </p:cNvPr>
              <p:cNvSpPr/>
              <p:nvPr/>
            </p:nvSpPr>
            <p:spPr bwMode="auto">
              <a:xfrm>
                <a:off x="6704013" y="1951038"/>
                <a:ext cx="23813" cy="23813"/>
              </a:xfrm>
              <a:custGeom>
                <a:avLst/>
                <a:gdLst>
                  <a:gd name="T0" fmla="*/ 5 w 5"/>
                  <a:gd name="T1" fmla="*/ 3 h 5"/>
                  <a:gd name="T2" fmla="*/ 3 w 5"/>
                  <a:gd name="T3" fmla="*/ 5 h 5"/>
                  <a:gd name="T4" fmla="*/ 0 w 5"/>
                  <a:gd name="T5" fmla="*/ 3 h 5"/>
                  <a:gd name="T6" fmla="*/ 3 w 5"/>
                  <a:gd name="T7" fmla="*/ 0 h 5"/>
                  <a:gd name="T8" fmla="*/ 5 w 5"/>
                  <a:gd name="T9" fmla="*/ 3 h 5"/>
                </a:gdLst>
                <a:ahLst/>
                <a:cxnLst>
                  <a:cxn ang="0">
                    <a:pos x="T0" y="T1"/>
                  </a:cxn>
                  <a:cxn ang="0">
                    <a:pos x="T2" y="T3"/>
                  </a:cxn>
                  <a:cxn ang="0">
                    <a:pos x="T4" y="T5"/>
                  </a:cxn>
                  <a:cxn ang="0">
                    <a:pos x="T6" y="T7"/>
                  </a:cxn>
                  <a:cxn ang="0">
                    <a:pos x="T8" y="T9"/>
                  </a:cxn>
                </a:cxnLst>
                <a:rect l="0" t="0" r="r" b="b"/>
                <a:pathLst>
                  <a:path w="5" h="5">
                    <a:moveTo>
                      <a:pt x="5" y="3"/>
                    </a:moveTo>
                    <a:cubicBezTo>
                      <a:pt x="5" y="4"/>
                      <a:pt x="4" y="5"/>
                      <a:pt x="3" y="5"/>
                    </a:cubicBezTo>
                    <a:cubicBezTo>
                      <a:pt x="1" y="5"/>
                      <a:pt x="0" y="4"/>
                      <a:pt x="0" y="3"/>
                    </a:cubicBezTo>
                    <a:cubicBezTo>
                      <a:pt x="1" y="1"/>
                      <a:pt x="2" y="0"/>
                      <a:pt x="3" y="0"/>
                    </a:cubicBezTo>
                    <a:cubicBezTo>
                      <a:pt x="4" y="0"/>
                      <a:pt x="5" y="1"/>
                      <a:pt x="5" y="3"/>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íṧḷíḓe">
                <a:extLst>
                  <a:ext uri="{FF2B5EF4-FFF2-40B4-BE49-F238E27FC236}">
                    <a16:creationId xmlns:a16="http://schemas.microsoft.com/office/drawing/2014/main" id="{529DBBC9-9E0A-4422-9DB7-1EC059067AC9}"/>
                  </a:ext>
                </a:extLst>
              </p:cNvPr>
              <p:cNvSpPr/>
              <p:nvPr/>
            </p:nvSpPr>
            <p:spPr bwMode="auto">
              <a:xfrm>
                <a:off x="6756401" y="1951038"/>
                <a:ext cx="17463" cy="23813"/>
              </a:xfrm>
              <a:custGeom>
                <a:avLst/>
                <a:gdLst>
                  <a:gd name="T0" fmla="*/ 4 w 4"/>
                  <a:gd name="T1" fmla="*/ 3 h 5"/>
                  <a:gd name="T2" fmla="*/ 2 w 4"/>
                  <a:gd name="T3" fmla="*/ 5 h 5"/>
                  <a:gd name="T4" fmla="*/ 0 w 4"/>
                  <a:gd name="T5" fmla="*/ 3 h 5"/>
                  <a:gd name="T6" fmla="*/ 2 w 4"/>
                  <a:gd name="T7" fmla="*/ 0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4" y="4"/>
                      <a:pt x="3" y="5"/>
                      <a:pt x="2" y="5"/>
                    </a:cubicBezTo>
                    <a:cubicBezTo>
                      <a:pt x="1" y="5"/>
                      <a:pt x="0" y="4"/>
                      <a:pt x="0" y="3"/>
                    </a:cubicBezTo>
                    <a:cubicBezTo>
                      <a:pt x="0" y="1"/>
                      <a:pt x="1" y="0"/>
                      <a:pt x="2" y="0"/>
                    </a:cubicBezTo>
                    <a:cubicBezTo>
                      <a:pt x="4" y="0"/>
                      <a:pt x="4" y="1"/>
                      <a:pt x="4" y="3"/>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íṡḻíḑe">
                <a:extLst>
                  <a:ext uri="{FF2B5EF4-FFF2-40B4-BE49-F238E27FC236}">
                    <a16:creationId xmlns:a16="http://schemas.microsoft.com/office/drawing/2014/main" id="{F732DFBB-407E-4956-9C44-3C4C11DAE62A}"/>
                  </a:ext>
                </a:extLst>
              </p:cNvPr>
              <p:cNvSpPr/>
              <p:nvPr/>
            </p:nvSpPr>
            <p:spPr bwMode="auto">
              <a:xfrm>
                <a:off x="6089651" y="1941513"/>
                <a:ext cx="358775" cy="42863"/>
              </a:xfrm>
              <a:custGeom>
                <a:avLst/>
                <a:gdLst>
                  <a:gd name="T0" fmla="*/ 72 w 77"/>
                  <a:gd name="T1" fmla="*/ 9 h 9"/>
                  <a:gd name="T2" fmla="*/ 4 w 77"/>
                  <a:gd name="T3" fmla="*/ 9 h 9"/>
                  <a:gd name="T4" fmla="*/ 0 w 77"/>
                  <a:gd name="T5" fmla="*/ 5 h 9"/>
                  <a:gd name="T6" fmla="*/ 5 w 77"/>
                  <a:gd name="T7" fmla="*/ 0 h 9"/>
                  <a:gd name="T8" fmla="*/ 73 w 77"/>
                  <a:gd name="T9" fmla="*/ 0 h 9"/>
                  <a:gd name="T10" fmla="*/ 77 w 77"/>
                  <a:gd name="T11" fmla="*/ 5 h 9"/>
                  <a:gd name="T12" fmla="*/ 72 w 7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77" h="9">
                    <a:moveTo>
                      <a:pt x="72" y="9"/>
                    </a:moveTo>
                    <a:cubicBezTo>
                      <a:pt x="4" y="9"/>
                      <a:pt x="4" y="9"/>
                      <a:pt x="4" y="9"/>
                    </a:cubicBezTo>
                    <a:cubicBezTo>
                      <a:pt x="2" y="9"/>
                      <a:pt x="0" y="7"/>
                      <a:pt x="0" y="5"/>
                    </a:cubicBezTo>
                    <a:cubicBezTo>
                      <a:pt x="0" y="2"/>
                      <a:pt x="2" y="0"/>
                      <a:pt x="5" y="0"/>
                    </a:cubicBezTo>
                    <a:cubicBezTo>
                      <a:pt x="73" y="0"/>
                      <a:pt x="73" y="0"/>
                      <a:pt x="73" y="0"/>
                    </a:cubicBezTo>
                    <a:cubicBezTo>
                      <a:pt x="75" y="0"/>
                      <a:pt x="77" y="2"/>
                      <a:pt x="77" y="5"/>
                    </a:cubicBezTo>
                    <a:cubicBezTo>
                      <a:pt x="77" y="7"/>
                      <a:pt x="75" y="9"/>
                      <a:pt x="72" y="9"/>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şḷiḓè">
                <a:extLst>
                  <a:ext uri="{FF2B5EF4-FFF2-40B4-BE49-F238E27FC236}">
                    <a16:creationId xmlns:a16="http://schemas.microsoft.com/office/drawing/2014/main" id="{83BCEBAB-F9E1-4B88-AF10-BC425A00ABDA}"/>
                  </a:ext>
                </a:extLst>
              </p:cNvPr>
              <p:cNvSpPr/>
              <p:nvPr/>
            </p:nvSpPr>
            <p:spPr bwMode="auto">
              <a:xfrm>
                <a:off x="6215063" y="4702175"/>
                <a:ext cx="815975" cy="944563"/>
              </a:xfrm>
              <a:prstGeom prst="rect">
                <a:avLst/>
              </a:prstGeom>
              <a:solidFill>
                <a:srgbClr val="DDA67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8" name="ïṥľíḓe">
                <a:extLst>
                  <a:ext uri="{FF2B5EF4-FFF2-40B4-BE49-F238E27FC236}">
                    <a16:creationId xmlns:a16="http://schemas.microsoft.com/office/drawing/2014/main" id="{053355FD-70EB-4234-9989-444AFF403AEE}"/>
                  </a:ext>
                </a:extLst>
              </p:cNvPr>
              <p:cNvSpPr/>
              <p:nvPr/>
            </p:nvSpPr>
            <p:spPr bwMode="auto">
              <a:xfrm>
                <a:off x="6215063" y="4702175"/>
                <a:ext cx="81597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9" name="íṣlïḓé">
                <a:extLst>
                  <a:ext uri="{FF2B5EF4-FFF2-40B4-BE49-F238E27FC236}">
                    <a16:creationId xmlns:a16="http://schemas.microsoft.com/office/drawing/2014/main" id="{57E80668-9436-4842-A8B4-D7703797D0A4}"/>
                  </a:ext>
                </a:extLst>
              </p:cNvPr>
              <p:cNvSpPr/>
              <p:nvPr/>
            </p:nvSpPr>
            <p:spPr bwMode="auto">
              <a:xfrm>
                <a:off x="7031038" y="4702175"/>
                <a:ext cx="811213" cy="944563"/>
              </a:xfrm>
              <a:prstGeom prst="rect">
                <a:avLst/>
              </a:prstGeom>
              <a:solidFill>
                <a:srgbClr val="FFC88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0" name="íšļïḓé">
                <a:extLst>
                  <a:ext uri="{FF2B5EF4-FFF2-40B4-BE49-F238E27FC236}">
                    <a16:creationId xmlns:a16="http://schemas.microsoft.com/office/drawing/2014/main" id="{CA446926-2084-4035-A8F1-D3FD86C53596}"/>
                  </a:ext>
                </a:extLst>
              </p:cNvPr>
              <p:cNvSpPr/>
              <p:nvPr/>
            </p:nvSpPr>
            <p:spPr bwMode="auto">
              <a:xfrm>
                <a:off x="7031038" y="4702175"/>
                <a:ext cx="811213"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1" name="ïṥlîḑê">
                <a:extLst>
                  <a:ext uri="{FF2B5EF4-FFF2-40B4-BE49-F238E27FC236}">
                    <a16:creationId xmlns:a16="http://schemas.microsoft.com/office/drawing/2014/main" id="{ED5558EC-DBFD-4C05-980B-D72E552BE25D}"/>
                  </a:ext>
                </a:extLst>
              </p:cNvPr>
              <p:cNvSpPr/>
              <p:nvPr/>
            </p:nvSpPr>
            <p:spPr bwMode="auto">
              <a:xfrm>
                <a:off x="7435851" y="5270500"/>
                <a:ext cx="322263" cy="269875"/>
              </a:xfrm>
              <a:prstGeom prst="rect">
                <a:avLst/>
              </a:prstGeom>
              <a:solidFill>
                <a:srgbClr val="FFEE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2" name="í$1ïḑê">
                <a:extLst>
                  <a:ext uri="{FF2B5EF4-FFF2-40B4-BE49-F238E27FC236}">
                    <a16:creationId xmlns:a16="http://schemas.microsoft.com/office/drawing/2014/main" id="{FAA6F28A-0018-4569-9101-BCAA9D6FF7BA}"/>
                  </a:ext>
                </a:extLst>
              </p:cNvPr>
              <p:cNvSpPr/>
              <p:nvPr/>
            </p:nvSpPr>
            <p:spPr bwMode="auto">
              <a:xfrm>
                <a:off x="7180263" y="5270500"/>
                <a:ext cx="190500" cy="269875"/>
              </a:xfrm>
              <a:prstGeom prst="rect">
                <a:avLst/>
              </a:prstGeom>
              <a:solidFill>
                <a:srgbClr val="DDA67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3" name="íṧḻîḑè">
                <a:extLst>
                  <a:ext uri="{FF2B5EF4-FFF2-40B4-BE49-F238E27FC236}">
                    <a16:creationId xmlns:a16="http://schemas.microsoft.com/office/drawing/2014/main" id="{1E906805-FE4F-4EA0-943D-A58F67A4E430}"/>
                  </a:ext>
                </a:extLst>
              </p:cNvPr>
              <p:cNvSpPr/>
              <p:nvPr/>
            </p:nvSpPr>
            <p:spPr bwMode="auto">
              <a:xfrm>
                <a:off x="7515226" y="4702175"/>
                <a:ext cx="327025" cy="31750"/>
              </a:xfrm>
              <a:prstGeom prst="rect">
                <a:avLst/>
              </a:prstGeom>
              <a:solidFill>
                <a:srgbClr val="DD82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4" name="iSḻíďe">
                <a:extLst>
                  <a:ext uri="{FF2B5EF4-FFF2-40B4-BE49-F238E27FC236}">
                    <a16:creationId xmlns:a16="http://schemas.microsoft.com/office/drawing/2014/main" id="{668317CE-FED9-4E14-8765-4043BB16C9C4}"/>
                  </a:ext>
                </a:extLst>
              </p:cNvPr>
              <p:cNvSpPr/>
              <p:nvPr/>
            </p:nvSpPr>
            <p:spPr bwMode="auto">
              <a:xfrm>
                <a:off x="7515226" y="4702175"/>
                <a:ext cx="3270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5" name="ïṥļiḋê">
                <a:extLst>
                  <a:ext uri="{FF2B5EF4-FFF2-40B4-BE49-F238E27FC236}">
                    <a16:creationId xmlns:a16="http://schemas.microsoft.com/office/drawing/2014/main" id="{D6569133-039C-475B-B882-39830314A12A}"/>
                  </a:ext>
                </a:extLst>
              </p:cNvPr>
              <p:cNvSpPr/>
              <p:nvPr/>
            </p:nvSpPr>
            <p:spPr bwMode="auto">
              <a:xfrm>
                <a:off x="6215063" y="4702175"/>
                <a:ext cx="815975" cy="31750"/>
              </a:xfrm>
              <a:custGeom>
                <a:avLst/>
                <a:gdLst>
                  <a:gd name="T0" fmla="*/ 514 w 514"/>
                  <a:gd name="T1" fmla="*/ 0 h 20"/>
                  <a:gd name="T2" fmla="*/ 405 w 514"/>
                  <a:gd name="T3" fmla="*/ 0 h 20"/>
                  <a:gd name="T4" fmla="*/ 0 w 514"/>
                  <a:gd name="T5" fmla="*/ 0 h 20"/>
                  <a:gd name="T6" fmla="*/ 0 w 514"/>
                  <a:gd name="T7" fmla="*/ 20 h 20"/>
                  <a:gd name="T8" fmla="*/ 514 w 514"/>
                  <a:gd name="T9" fmla="*/ 20 h 20"/>
                  <a:gd name="T10" fmla="*/ 514 w 514"/>
                  <a:gd name="T11" fmla="*/ 0 h 20"/>
                </a:gdLst>
                <a:ahLst/>
                <a:cxnLst>
                  <a:cxn ang="0">
                    <a:pos x="T0" y="T1"/>
                  </a:cxn>
                  <a:cxn ang="0">
                    <a:pos x="T2" y="T3"/>
                  </a:cxn>
                  <a:cxn ang="0">
                    <a:pos x="T4" y="T5"/>
                  </a:cxn>
                  <a:cxn ang="0">
                    <a:pos x="T6" y="T7"/>
                  </a:cxn>
                  <a:cxn ang="0">
                    <a:pos x="T8" y="T9"/>
                  </a:cxn>
                  <a:cxn ang="0">
                    <a:pos x="T10" y="T11"/>
                  </a:cxn>
                </a:cxnLst>
                <a:rect l="0" t="0" r="r" b="b"/>
                <a:pathLst>
                  <a:path w="514" h="20">
                    <a:moveTo>
                      <a:pt x="514" y="0"/>
                    </a:moveTo>
                    <a:lnTo>
                      <a:pt x="405" y="0"/>
                    </a:lnTo>
                    <a:lnTo>
                      <a:pt x="0" y="0"/>
                    </a:lnTo>
                    <a:lnTo>
                      <a:pt x="0" y="20"/>
                    </a:lnTo>
                    <a:lnTo>
                      <a:pt x="514" y="20"/>
                    </a:lnTo>
                    <a:lnTo>
                      <a:pt x="514" y="0"/>
                    </a:lnTo>
                    <a:close/>
                  </a:path>
                </a:pathLst>
              </a:custGeom>
              <a:solidFill>
                <a:srgbClr val="C06C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îšliḍe">
                <a:extLst>
                  <a:ext uri="{FF2B5EF4-FFF2-40B4-BE49-F238E27FC236}">
                    <a16:creationId xmlns:a16="http://schemas.microsoft.com/office/drawing/2014/main" id="{321F6E13-8965-42EA-9342-E473590B0601}"/>
                  </a:ext>
                </a:extLst>
              </p:cNvPr>
              <p:cNvSpPr/>
              <p:nvPr/>
            </p:nvSpPr>
            <p:spPr bwMode="auto">
              <a:xfrm>
                <a:off x="6215063" y="4702175"/>
                <a:ext cx="815975" cy="31750"/>
              </a:xfrm>
              <a:custGeom>
                <a:avLst/>
                <a:gdLst>
                  <a:gd name="T0" fmla="*/ 514 w 514"/>
                  <a:gd name="T1" fmla="*/ 0 h 20"/>
                  <a:gd name="T2" fmla="*/ 405 w 514"/>
                  <a:gd name="T3" fmla="*/ 0 h 20"/>
                  <a:gd name="T4" fmla="*/ 0 w 514"/>
                  <a:gd name="T5" fmla="*/ 0 h 20"/>
                  <a:gd name="T6" fmla="*/ 0 w 514"/>
                  <a:gd name="T7" fmla="*/ 20 h 20"/>
                  <a:gd name="T8" fmla="*/ 514 w 514"/>
                  <a:gd name="T9" fmla="*/ 20 h 20"/>
                  <a:gd name="T10" fmla="*/ 514 w 514"/>
                  <a:gd name="T11" fmla="*/ 0 h 20"/>
                </a:gdLst>
                <a:ahLst/>
                <a:cxnLst>
                  <a:cxn ang="0">
                    <a:pos x="T0" y="T1"/>
                  </a:cxn>
                  <a:cxn ang="0">
                    <a:pos x="T2" y="T3"/>
                  </a:cxn>
                  <a:cxn ang="0">
                    <a:pos x="T4" y="T5"/>
                  </a:cxn>
                  <a:cxn ang="0">
                    <a:pos x="T6" y="T7"/>
                  </a:cxn>
                  <a:cxn ang="0">
                    <a:pos x="T8" y="T9"/>
                  </a:cxn>
                  <a:cxn ang="0">
                    <a:pos x="T10" y="T11"/>
                  </a:cxn>
                </a:cxnLst>
                <a:rect l="0" t="0" r="r" b="b"/>
                <a:pathLst>
                  <a:path w="514" h="20">
                    <a:moveTo>
                      <a:pt x="514" y="0"/>
                    </a:moveTo>
                    <a:lnTo>
                      <a:pt x="405" y="0"/>
                    </a:lnTo>
                    <a:lnTo>
                      <a:pt x="0" y="0"/>
                    </a:lnTo>
                    <a:lnTo>
                      <a:pt x="0" y="20"/>
                    </a:lnTo>
                    <a:lnTo>
                      <a:pt x="514" y="20"/>
                    </a:lnTo>
                    <a:lnTo>
                      <a:pt x="5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ṡḻîdé">
                <a:extLst>
                  <a:ext uri="{FF2B5EF4-FFF2-40B4-BE49-F238E27FC236}">
                    <a16:creationId xmlns:a16="http://schemas.microsoft.com/office/drawing/2014/main" id="{71FB714F-5266-43C2-B9FF-B64B56D4AB84}"/>
                  </a:ext>
                </a:extLst>
              </p:cNvPr>
              <p:cNvSpPr/>
              <p:nvPr/>
            </p:nvSpPr>
            <p:spPr bwMode="auto">
              <a:xfrm>
                <a:off x="7031038" y="4702175"/>
                <a:ext cx="320675" cy="31750"/>
              </a:xfrm>
              <a:prstGeom prst="rect">
                <a:avLst/>
              </a:prstGeom>
              <a:solidFill>
                <a:srgbClr val="DD824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iṥ1íḋe">
                <a:extLst>
                  <a:ext uri="{FF2B5EF4-FFF2-40B4-BE49-F238E27FC236}">
                    <a16:creationId xmlns:a16="http://schemas.microsoft.com/office/drawing/2014/main" id="{CDFACB93-CAC6-4FE5-9A0F-91F4C42EFDAC}"/>
                  </a:ext>
                </a:extLst>
              </p:cNvPr>
              <p:cNvSpPr/>
              <p:nvPr/>
            </p:nvSpPr>
            <p:spPr bwMode="auto">
              <a:xfrm>
                <a:off x="7031038" y="4702175"/>
                <a:ext cx="32067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ŝliḓé">
                <a:extLst>
                  <a:ext uri="{FF2B5EF4-FFF2-40B4-BE49-F238E27FC236}">
                    <a16:creationId xmlns:a16="http://schemas.microsoft.com/office/drawing/2014/main" id="{4C888E9E-419C-490F-95EA-84784CF2F89F}"/>
                  </a:ext>
                </a:extLst>
              </p:cNvPr>
              <p:cNvSpPr/>
              <p:nvPr/>
            </p:nvSpPr>
            <p:spPr bwMode="auto">
              <a:xfrm>
                <a:off x="6172201" y="4562475"/>
                <a:ext cx="858838" cy="139700"/>
              </a:xfrm>
              <a:prstGeom prst="rect">
                <a:avLst/>
              </a:prstGeom>
              <a:solidFill>
                <a:srgbClr val="DDA67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ïṡḷiďe">
                <a:extLst>
                  <a:ext uri="{FF2B5EF4-FFF2-40B4-BE49-F238E27FC236}">
                    <a16:creationId xmlns:a16="http://schemas.microsoft.com/office/drawing/2014/main" id="{38CE918B-AA2C-401F-BF94-FC3A15DC5B7C}"/>
                  </a:ext>
                </a:extLst>
              </p:cNvPr>
              <p:cNvSpPr/>
              <p:nvPr/>
            </p:nvSpPr>
            <p:spPr bwMode="auto">
              <a:xfrm>
                <a:off x="7031038" y="4562475"/>
                <a:ext cx="852488" cy="139700"/>
              </a:xfrm>
              <a:prstGeom prst="rect">
                <a:avLst/>
              </a:prstGeom>
              <a:solidFill>
                <a:srgbClr val="FFC88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 name="iS1ídé">
                <a:extLst>
                  <a:ext uri="{FF2B5EF4-FFF2-40B4-BE49-F238E27FC236}">
                    <a16:creationId xmlns:a16="http://schemas.microsoft.com/office/drawing/2014/main" id="{32F8BD95-A35A-48C8-BEE4-118A934A3254}"/>
                  </a:ext>
                </a:extLst>
              </p:cNvPr>
              <p:cNvSpPr/>
              <p:nvPr/>
            </p:nvSpPr>
            <p:spPr bwMode="auto">
              <a:xfrm>
                <a:off x="7031038" y="4562475"/>
                <a:ext cx="852488"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 name="îṩľîḍè">
                <a:extLst>
                  <a:ext uri="{FF2B5EF4-FFF2-40B4-BE49-F238E27FC236}">
                    <a16:creationId xmlns:a16="http://schemas.microsoft.com/office/drawing/2014/main" id="{8E26E392-DBBB-4FB8-9A24-3676EAC15F47}"/>
                  </a:ext>
                </a:extLst>
              </p:cNvPr>
              <p:cNvSpPr/>
              <p:nvPr/>
            </p:nvSpPr>
            <p:spPr bwMode="auto">
              <a:xfrm>
                <a:off x="7375526" y="4562475"/>
                <a:ext cx="163513" cy="139700"/>
              </a:xfrm>
              <a:custGeom>
                <a:avLst/>
                <a:gdLst>
                  <a:gd name="T0" fmla="*/ 103 w 103"/>
                  <a:gd name="T1" fmla="*/ 0 h 88"/>
                  <a:gd name="T2" fmla="*/ 0 w 103"/>
                  <a:gd name="T3" fmla="*/ 0 h 88"/>
                  <a:gd name="T4" fmla="*/ 0 w 103"/>
                  <a:gd name="T5" fmla="*/ 88 h 88"/>
                  <a:gd name="T6" fmla="*/ 88 w 103"/>
                  <a:gd name="T7" fmla="*/ 88 h 88"/>
                  <a:gd name="T8" fmla="*/ 103 w 103"/>
                  <a:gd name="T9" fmla="*/ 88 h 88"/>
                  <a:gd name="T10" fmla="*/ 103 w 103"/>
                  <a:gd name="T11" fmla="*/ 0 h 88"/>
                </a:gdLst>
                <a:ahLst/>
                <a:cxnLst>
                  <a:cxn ang="0">
                    <a:pos x="T0" y="T1"/>
                  </a:cxn>
                  <a:cxn ang="0">
                    <a:pos x="T2" y="T3"/>
                  </a:cxn>
                  <a:cxn ang="0">
                    <a:pos x="T4" y="T5"/>
                  </a:cxn>
                  <a:cxn ang="0">
                    <a:pos x="T6" y="T7"/>
                  </a:cxn>
                  <a:cxn ang="0">
                    <a:pos x="T8" y="T9"/>
                  </a:cxn>
                  <a:cxn ang="0">
                    <a:pos x="T10" y="T11"/>
                  </a:cxn>
                </a:cxnLst>
                <a:rect l="0" t="0" r="r" b="b"/>
                <a:pathLst>
                  <a:path w="103" h="88">
                    <a:moveTo>
                      <a:pt x="103" y="0"/>
                    </a:moveTo>
                    <a:lnTo>
                      <a:pt x="0" y="0"/>
                    </a:lnTo>
                    <a:lnTo>
                      <a:pt x="0" y="88"/>
                    </a:lnTo>
                    <a:lnTo>
                      <a:pt x="88" y="88"/>
                    </a:lnTo>
                    <a:lnTo>
                      <a:pt x="103" y="88"/>
                    </a:lnTo>
                    <a:lnTo>
                      <a:pt x="103" y="0"/>
                    </a:lnTo>
                    <a:close/>
                  </a:path>
                </a:pathLst>
              </a:custGeom>
              <a:solidFill>
                <a:srgbClr val="FFD7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íṥḻíḋè">
                <a:extLst>
                  <a:ext uri="{FF2B5EF4-FFF2-40B4-BE49-F238E27FC236}">
                    <a16:creationId xmlns:a16="http://schemas.microsoft.com/office/drawing/2014/main" id="{57B67540-965F-4705-9945-4EE945B57A4D}"/>
                  </a:ext>
                </a:extLst>
              </p:cNvPr>
              <p:cNvSpPr/>
              <p:nvPr/>
            </p:nvSpPr>
            <p:spPr bwMode="auto">
              <a:xfrm>
                <a:off x="7375526" y="4562475"/>
                <a:ext cx="163513" cy="139700"/>
              </a:xfrm>
              <a:custGeom>
                <a:avLst/>
                <a:gdLst>
                  <a:gd name="T0" fmla="*/ 103 w 103"/>
                  <a:gd name="T1" fmla="*/ 0 h 88"/>
                  <a:gd name="T2" fmla="*/ 0 w 103"/>
                  <a:gd name="T3" fmla="*/ 0 h 88"/>
                  <a:gd name="T4" fmla="*/ 0 w 103"/>
                  <a:gd name="T5" fmla="*/ 88 h 88"/>
                  <a:gd name="T6" fmla="*/ 88 w 103"/>
                  <a:gd name="T7" fmla="*/ 88 h 88"/>
                  <a:gd name="T8" fmla="*/ 103 w 103"/>
                  <a:gd name="T9" fmla="*/ 88 h 88"/>
                  <a:gd name="T10" fmla="*/ 103 w 103"/>
                  <a:gd name="T11" fmla="*/ 0 h 88"/>
                </a:gdLst>
                <a:ahLst/>
                <a:cxnLst>
                  <a:cxn ang="0">
                    <a:pos x="T0" y="T1"/>
                  </a:cxn>
                  <a:cxn ang="0">
                    <a:pos x="T2" y="T3"/>
                  </a:cxn>
                  <a:cxn ang="0">
                    <a:pos x="T4" y="T5"/>
                  </a:cxn>
                  <a:cxn ang="0">
                    <a:pos x="T6" y="T7"/>
                  </a:cxn>
                  <a:cxn ang="0">
                    <a:pos x="T8" y="T9"/>
                  </a:cxn>
                  <a:cxn ang="0">
                    <a:pos x="T10" y="T11"/>
                  </a:cxn>
                </a:cxnLst>
                <a:rect l="0" t="0" r="r" b="b"/>
                <a:pathLst>
                  <a:path w="103" h="88">
                    <a:moveTo>
                      <a:pt x="103" y="0"/>
                    </a:moveTo>
                    <a:lnTo>
                      <a:pt x="0" y="0"/>
                    </a:lnTo>
                    <a:lnTo>
                      <a:pt x="0" y="88"/>
                    </a:lnTo>
                    <a:lnTo>
                      <a:pt x="88" y="88"/>
                    </a:lnTo>
                    <a:lnTo>
                      <a:pt x="103" y="88"/>
                    </a:lnTo>
                    <a:lnTo>
                      <a:pt x="1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ṡlîḍè">
                <a:extLst>
                  <a:ext uri="{FF2B5EF4-FFF2-40B4-BE49-F238E27FC236}">
                    <a16:creationId xmlns:a16="http://schemas.microsoft.com/office/drawing/2014/main" id="{44BE6095-2A1F-470F-9D7A-A7806C2EB272}"/>
                  </a:ext>
                </a:extLst>
              </p:cNvPr>
              <p:cNvSpPr/>
              <p:nvPr/>
            </p:nvSpPr>
            <p:spPr bwMode="auto">
              <a:xfrm>
                <a:off x="7351713" y="4733925"/>
                <a:ext cx="163513" cy="107950"/>
              </a:xfrm>
              <a:prstGeom prst="rect">
                <a:avLst/>
              </a:prstGeom>
              <a:solidFill>
                <a:srgbClr val="FFD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5" name="íŝlíḋe">
                <a:extLst>
                  <a:ext uri="{FF2B5EF4-FFF2-40B4-BE49-F238E27FC236}">
                    <a16:creationId xmlns:a16="http://schemas.microsoft.com/office/drawing/2014/main" id="{95486E51-39C9-49FE-914B-5AF446AE90F9}"/>
                  </a:ext>
                </a:extLst>
              </p:cNvPr>
              <p:cNvSpPr/>
              <p:nvPr/>
            </p:nvSpPr>
            <p:spPr bwMode="auto">
              <a:xfrm>
                <a:off x="7351713" y="4733925"/>
                <a:ext cx="16351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6" name="îşļïḍê">
                <a:extLst>
                  <a:ext uri="{FF2B5EF4-FFF2-40B4-BE49-F238E27FC236}">
                    <a16:creationId xmlns:a16="http://schemas.microsoft.com/office/drawing/2014/main" id="{B7B77FE9-A47F-4C9E-8339-F62EB093742F}"/>
                  </a:ext>
                </a:extLst>
              </p:cNvPr>
              <p:cNvSpPr/>
              <p:nvPr/>
            </p:nvSpPr>
            <p:spPr bwMode="auto">
              <a:xfrm>
                <a:off x="7351713" y="4702175"/>
                <a:ext cx="163513" cy="31750"/>
              </a:xfrm>
              <a:prstGeom prst="rect">
                <a:avLst/>
              </a:prstGeom>
              <a:solidFill>
                <a:srgbClr val="EBAD8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7" name="îşľíḓê">
                <a:extLst>
                  <a:ext uri="{FF2B5EF4-FFF2-40B4-BE49-F238E27FC236}">
                    <a16:creationId xmlns:a16="http://schemas.microsoft.com/office/drawing/2014/main" id="{639D34C5-12C3-40D4-9290-A96FF48FA05C}"/>
                  </a:ext>
                </a:extLst>
              </p:cNvPr>
              <p:cNvSpPr/>
              <p:nvPr/>
            </p:nvSpPr>
            <p:spPr bwMode="auto">
              <a:xfrm>
                <a:off x="7351713" y="4702175"/>
                <a:ext cx="163513"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 name="îSľïḑe">
                <a:extLst>
                  <a:ext uri="{FF2B5EF4-FFF2-40B4-BE49-F238E27FC236}">
                    <a16:creationId xmlns:a16="http://schemas.microsoft.com/office/drawing/2014/main" id="{4F5B1F6F-67A0-447F-82A9-434D23057CF8}"/>
                  </a:ext>
                </a:extLst>
              </p:cNvPr>
              <p:cNvSpPr/>
              <p:nvPr/>
            </p:nvSpPr>
            <p:spPr bwMode="auto">
              <a:xfrm>
                <a:off x="7351713" y="4702175"/>
                <a:ext cx="163513" cy="0"/>
              </a:xfrm>
              <a:custGeom>
                <a:avLst/>
                <a:gdLst>
                  <a:gd name="T0" fmla="*/ 103 w 103"/>
                  <a:gd name="T1" fmla="*/ 15 w 103"/>
                  <a:gd name="T2" fmla="*/ 0 w 103"/>
                  <a:gd name="T3" fmla="*/ 103 w 103"/>
                </a:gdLst>
                <a:ahLst/>
                <a:cxnLst>
                  <a:cxn ang="0">
                    <a:pos x="T0" y="0"/>
                  </a:cxn>
                  <a:cxn ang="0">
                    <a:pos x="T1" y="0"/>
                  </a:cxn>
                  <a:cxn ang="0">
                    <a:pos x="T2" y="0"/>
                  </a:cxn>
                  <a:cxn ang="0">
                    <a:pos x="T3" y="0"/>
                  </a:cxn>
                </a:cxnLst>
                <a:rect l="0" t="0" r="r" b="b"/>
                <a:pathLst>
                  <a:path w="103">
                    <a:moveTo>
                      <a:pt x="103" y="0"/>
                    </a:moveTo>
                    <a:lnTo>
                      <a:pt x="15" y="0"/>
                    </a:lnTo>
                    <a:lnTo>
                      <a:pt x="0" y="0"/>
                    </a:lnTo>
                    <a:lnTo>
                      <a:pt x="103" y="0"/>
                    </a:lnTo>
                    <a:close/>
                  </a:path>
                </a:pathLst>
              </a:custGeom>
              <a:solidFill>
                <a:srgbClr val="FFD7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ṡ1íḋè">
                <a:extLst>
                  <a:ext uri="{FF2B5EF4-FFF2-40B4-BE49-F238E27FC236}">
                    <a16:creationId xmlns:a16="http://schemas.microsoft.com/office/drawing/2014/main" id="{01D97DE5-2EAD-4EFE-BE6A-1216BD687745}"/>
                  </a:ext>
                </a:extLst>
              </p:cNvPr>
              <p:cNvSpPr/>
              <p:nvPr/>
            </p:nvSpPr>
            <p:spPr bwMode="auto">
              <a:xfrm>
                <a:off x="7351713" y="4702175"/>
                <a:ext cx="163513" cy="0"/>
              </a:xfrm>
              <a:custGeom>
                <a:avLst/>
                <a:gdLst>
                  <a:gd name="T0" fmla="*/ 103 w 103"/>
                  <a:gd name="T1" fmla="*/ 15 w 103"/>
                  <a:gd name="T2" fmla="*/ 0 w 103"/>
                  <a:gd name="T3" fmla="*/ 103 w 103"/>
                </a:gdLst>
                <a:ahLst/>
                <a:cxnLst>
                  <a:cxn ang="0">
                    <a:pos x="T0" y="0"/>
                  </a:cxn>
                  <a:cxn ang="0">
                    <a:pos x="T1" y="0"/>
                  </a:cxn>
                  <a:cxn ang="0">
                    <a:pos x="T2" y="0"/>
                  </a:cxn>
                  <a:cxn ang="0">
                    <a:pos x="T3" y="0"/>
                  </a:cxn>
                </a:cxnLst>
                <a:rect l="0" t="0" r="r" b="b"/>
                <a:pathLst>
                  <a:path w="103">
                    <a:moveTo>
                      <a:pt x="103" y="0"/>
                    </a:moveTo>
                    <a:lnTo>
                      <a:pt x="15" y="0"/>
                    </a:lnTo>
                    <a:lnTo>
                      <a:pt x="0" y="0"/>
                    </a:lnTo>
                    <a:lnTo>
                      <a:pt x="1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ṣļîḓè">
                <a:extLst>
                  <a:ext uri="{FF2B5EF4-FFF2-40B4-BE49-F238E27FC236}">
                    <a16:creationId xmlns:a16="http://schemas.microsoft.com/office/drawing/2014/main" id="{F7A6D8CA-A8F2-4AA0-8C01-7CD6A7286840}"/>
                  </a:ext>
                </a:extLst>
              </p:cNvPr>
              <p:cNvSpPr/>
              <p:nvPr/>
            </p:nvSpPr>
            <p:spPr bwMode="auto">
              <a:xfrm>
                <a:off x="5468938" y="5018088"/>
                <a:ext cx="541338" cy="628650"/>
              </a:xfrm>
              <a:prstGeom prst="rect">
                <a:avLst/>
              </a:prstGeom>
              <a:solidFill>
                <a:srgbClr val="DDA67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1" name="î$líḋè">
                <a:extLst>
                  <a:ext uri="{FF2B5EF4-FFF2-40B4-BE49-F238E27FC236}">
                    <a16:creationId xmlns:a16="http://schemas.microsoft.com/office/drawing/2014/main" id="{B117E413-EA0B-4292-8F09-2EE3283D6541}"/>
                  </a:ext>
                </a:extLst>
              </p:cNvPr>
              <p:cNvSpPr/>
              <p:nvPr/>
            </p:nvSpPr>
            <p:spPr bwMode="auto">
              <a:xfrm>
                <a:off x="5468938" y="5018088"/>
                <a:ext cx="5413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 name="ïṥ1iḓè">
                <a:extLst>
                  <a:ext uri="{FF2B5EF4-FFF2-40B4-BE49-F238E27FC236}">
                    <a16:creationId xmlns:a16="http://schemas.microsoft.com/office/drawing/2014/main" id="{C90BD05F-5AA6-43D4-BC13-F946B77D27F1}"/>
                  </a:ext>
                </a:extLst>
              </p:cNvPr>
              <p:cNvSpPr/>
              <p:nvPr/>
            </p:nvSpPr>
            <p:spPr bwMode="auto">
              <a:xfrm>
                <a:off x="6010276" y="5018088"/>
                <a:ext cx="534988" cy="628650"/>
              </a:xfrm>
              <a:prstGeom prst="rect">
                <a:avLst/>
              </a:prstGeom>
              <a:solidFill>
                <a:srgbClr val="FFC88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 name="ïṣļíďè">
                <a:extLst>
                  <a:ext uri="{FF2B5EF4-FFF2-40B4-BE49-F238E27FC236}">
                    <a16:creationId xmlns:a16="http://schemas.microsoft.com/office/drawing/2014/main" id="{38712DCC-F76D-4310-AD73-96165B7CEA41}"/>
                  </a:ext>
                </a:extLst>
              </p:cNvPr>
              <p:cNvSpPr/>
              <p:nvPr/>
            </p:nvSpPr>
            <p:spPr bwMode="auto">
              <a:xfrm>
                <a:off x="6010276" y="5018088"/>
                <a:ext cx="53498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4" name="iṥ1ïḓê">
                <a:extLst>
                  <a:ext uri="{FF2B5EF4-FFF2-40B4-BE49-F238E27FC236}">
                    <a16:creationId xmlns:a16="http://schemas.microsoft.com/office/drawing/2014/main" id="{2875117D-05D5-463A-AE0B-FCBCA195854A}"/>
                  </a:ext>
                </a:extLst>
              </p:cNvPr>
              <p:cNvSpPr/>
              <p:nvPr/>
            </p:nvSpPr>
            <p:spPr bwMode="auto">
              <a:xfrm>
                <a:off x="6369051" y="5191125"/>
                <a:ext cx="176213" cy="344488"/>
              </a:xfrm>
              <a:prstGeom prst="rect">
                <a:avLst/>
              </a:prstGeom>
              <a:solidFill>
                <a:srgbClr val="FFEE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5" name="ïsḷidé">
                <a:extLst>
                  <a:ext uri="{FF2B5EF4-FFF2-40B4-BE49-F238E27FC236}">
                    <a16:creationId xmlns:a16="http://schemas.microsoft.com/office/drawing/2014/main" id="{035D95F7-1157-4558-9DCC-2137E7A1B8D5}"/>
                  </a:ext>
                </a:extLst>
              </p:cNvPr>
              <p:cNvSpPr/>
              <p:nvPr/>
            </p:nvSpPr>
            <p:spPr bwMode="auto">
              <a:xfrm>
                <a:off x="6275388" y="5191125"/>
                <a:ext cx="65088" cy="344488"/>
              </a:xfrm>
              <a:prstGeom prst="rect">
                <a:avLst/>
              </a:prstGeom>
              <a:solidFill>
                <a:srgbClr val="DDA67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6" name="íSlïďé">
                <a:extLst>
                  <a:ext uri="{FF2B5EF4-FFF2-40B4-BE49-F238E27FC236}">
                    <a16:creationId xmlns:a16="http://schemas.microsoft.com/office/drawing/2014/main" id="{59E79B2C-8136-4C02-AB98-6738EC5B3CB3}"/>
                  </a:ext>
                </a:extLst>
              </p:cNvPr>
              <p:cNvSpPr/>
              <p:nvPr/>
            </p:nvSpPr>
            <p:spPr bwMode="auto">
              <a:xfrm>
                <a:off x="6186488" y="5191125"/>
                <a:ext cx="60325" cy="344488"/>
              </a:xfrm>
              <a:prstGeom prst="rect">
                <a:avLst/>
              </a:prstGeom>
              <a:solidFill>
                <a:srgbClr val="DDA67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7" name="îśḷïḋe">
                <a:extLst>
                  <a:ext uri="{FF2B5EF4-FFF2-40B4-BE49-F238E27FC236}">
                    <a16:creationId xmlns:a16="http://schemas.microsoft.com/office/drawing/2014/main" id="{E6763837-66D0-4698-9AD8-37BA2B060F5F}"/>
                  </a:ext>
                </a:extLst>
              </p:cNvPr>
              <p:cNvSpPr/>
              <p:nvPr/>
            </p:nvSpPr>
            <p:spPr bwMode="auto">
              <a:xfrm>
                <a:off x="5468938" y="5018088"/>
                <a:ext cx="541338" cy="23813"/>
              </a:xfrm>
              <a:prstGeom prst="rect">
                <a:avLst/>
              </a:prstGeom>
              <a:solidFill>
                <a:srgbClr val="C06C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8" name="iŝļïḍé">
                <a:extLst>
                  <a:ext uri="{FF2B5EF4-FFF2-40B4-BE49-F238E27FC236}">
                    <a16:creationId xmlns:a16="http://schemas.microsoft.com/office/drawing/2014/main" id="{142A0F1E-AC10-4415-B02A-0AC42887DF0A}"/>
                  </a:ext>
                </a:extLst>
              </p:cNvPr>
              <p:cNvSpPr/>
              <p:nvPr/>
            </p:nvSpPr>
            <p:spPr bwMode="auto">
              <a:xfrm>
                <a:off x="5468938" y="5018088"/>
                <a:ext cx="541338" cy="2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9" name="ïṩḷiḍè">
                <a:extLst>
                  <a:ext uri="{FF2B5EF4-FFF2-40B4-BE49-F238E27FC236}">
                    <a16:creationId xmlns:a16="http://schemas.microsoft.com/office/drawing/2014/main" id="{A1B270DF-4A1A-42A5-95BD-4F12A889787F}"/>
                  </a:ext>
                </a:extLst>
              </p:cNvPr>
              <p:cNvSpPr/>
              <p:nvPr/>
            </p:nvSpPr>
            <p:spPr bwMode="auto">
              <a:xfrm>
                <a:off x="6010276" y="5018088"/>
                <a:ext cx="534988" cy="23813"/>
              </a:xfrm>
              <a:custGeom>
                <a:avLst/>
                <a:gdLst>
                  <a:gd name="T0" fmla="*/ 188 w 337"/>
                  <a:gd name="T1" fmla="*/ 0 h 15"/>
                  <a:gd name="T2" fmla="*/ 0 w 337"/>
                  <a:gd name="T3" fmla="*/ 0 h 15"/>
                  <a:gd name="T4" fmla="*/ 0 w 337"/>
                  <a:gd name="T5" fmla="*/ 15 h 15"/>
                  <a:gd name="T6" fmla="*/ 337 w 337"/>
                  <a:gd name="T7" fmla="*/ 15 h 15"/>
                  <a:gd name="T8" fmla="*/ 337 w 337"/>
                  <a:gd name="T9" fmla="*/ 6 h 15"/>
                  <a:gd name="T10" fmla="*/ 188 w 337"/>
                  <a:gd name="T11" fmla="*/ 0 h 15"/>
                </a:gdLst>
                <a:ahLst/>
                <a:cxnLst>
                  <a:cxn ang="0">
                    <a:pos x="T0" y="T1"/>
                  </a:cxn>
                  <a:cxn ang="0">
                    <a:pos x="T2" y="T3"/>
                  </a:cxn>
                  <a:cxn ang="0">
                    <a:pos x="T4" y="T5"/>
                  </a:cxn>
                  <a:cxn ang="0">
                    <a:pos x="T6" y="T7"/>
                  </a:cxn>
                  <a:cxn ang="0">
                    <a:pos x="T8" y="T9"/>
                  </a:cxn>
                  <a:cxn ang="0">
                    <a:pos x="T10" y="T11"/>
                  </a:cxn>
                </a:cxnLst>
                <a:rect l="0" t="0" r="r" b="b"/>
                <a:pathLst>
                  <a:path w="337" h="15">
                    <a:moveTo>
                      <a:pt x="188" y="0"/>
                    </a:moveTo>
                    <a:lnTo>
                      <a:pt x="0" y="0"/>
                    </a:lnTo>
                    <a:lnTo>
                      <a:pt x="0" y="15"/>
                    </a:lnTo>
                    <a:lnTo>
                      <a:pt x="337" y="15"/>
                    </a:lnTo>
                    <a:lnTo>
                      <a:pt x="337" y="6"/>
                    </a:lnTo>
                    <a:lnTo>
                      <a:pt x="188" y="0"/>
                    </a:lnTo>
                    <a:close/>
                  </a:path>
                </a:pathLst>
              </a:custGeom>
              <a:solidFill>
                <a:srgbClr val="DD82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ṥľíḍe">
                <a:extLst>
                  <a:ext uri="{FF2B5EF4-FFF2-40B4-BE49-F238E27FC236}">
                    <a16:creationId xmlns:a16="http://schemas.microsoft.com/office/drawing/2014/main" id="{41E7BBFD-BA00-4355-8EA2-ABC8B2E8CBF8}"/>
                  </a:ext>
                </a:extLst>
              </p:cNvPr>
              <p:cNvSpPr/>
              <p:nvPr/>
            </p:nvSpPr>
            <p:spPr bwMode="auto">
              <a:xfrm>
                <a:off x="6010276" y="5018088"/>
                <a:ext cx="534988" cy="23813"/>
              </a:xfrm>
              <a:custGeom>
                <a:avLst/>
                <a:gdLst>
                  <a:gd name="T0" fmla="*/ 188 w 337"/>
                  <a:gd name="T1" fmla="*/ 0 h 15"/>
                  <a:gd name="T2" fmla="*/ 0 w 337"/>
                  <a:gd name="T3" fmla="*/ 0 h 15"/>
                  <a:gd name="T4" fmla="*/ 0 w 337"/>
                  <a:gd name="T5" fmla="*/ 15 h 15"/>
                  <a:gd name="T6" fmla="*/ 337 w 337"/>
                  <a:gd name="T7" fmla="*/ 15 h 15"/>
                  <a:gd name="T8" fmla="*/ 337 w 337"/>
                  <a:gd name="T9" fmla="*/ 6 h 15"/>
                  <a:gd name="T10" fmla="*/ 188 w 337"/>
                  <a:gd name="T11" fmla="*/ 0 h 15"/>
                </a:gdLst>
                <a:ahLst/>
                <a:cxnLst>
                  <a:cxn ang="0">
                    <a:pos x="T0" y="T1"/>
                  </a:cxn>
                  <a:cxn ang="0">
                    <a:pos x="T2" y="T3"/>
                  </a:cxn>
                  <a:cxn ang="0">
                    <a:pos x="T4" y="T5"/>
                  </a:cxn>
                  <a:cxn ang="0">
                    <a:pos x="T6" y="T7"/>
                  </a:cxn>
                  <a:cxn ang="0">
                    <a:pos x="T8" y="T9"/>
                  </a:cxn>
                  <a:cxn ang="0">
                    <a:pos x="T10" y="T11"/>
                  </a:cxn>
                </a:cxnLst>
                <a:rect l="0" t="0" r="r" b="b"/>
                <a:pathLst>
                  <a:path w="337" h="15">
                    <a:moveTo>
                      <a:pt x="188" y="0"/>
                    </a:moveTo>
                    <a:lnTo>
                      <a:pt x="0" y="0"/>
                    </a:lnTo>
                    <a:lnTo>
                      <a:pt x="0" y="15"/>
                    </a:lnTo>
                    <a:lnTo>
                      <a:pt x="337" y="15"/>
                    </a:lnTo>
                    <a:lnTo>
                      <a:pt x="337" y="6"/>
                    </a:lnTo>
                    <a:lnTo>
                      <a:pt x="1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îṧļíḑê">
                <a:extLst>
                  <a:ext uri="{FF2B5EF4-FFF2-40B4-BE49-F238E27FC236}">
                    <a16:creationId xmlns:a16="http://schemas.microsoft.com/office/drawing/2014/main" id="{3BE4B027-AABA-4B8F-87C5-ED3B87F67926}"/>
                  </a:ext>
                </a:extLst>
              </p:cNvPr>
              <p:cNvSpPr/>
              <p:nvPr/>
            </p:nvSpPr>
            <p:spPr bwMode="auto">
              <a:xfrm>
                <a:off x="5454651" y="4892675"/>
                <a:ext cx="573088" cy="115888"/>
              </a:xfrm>
              <a:custGeom>
                <a:avLst/>
                <a:gdLst>
                  <a:gd name="T0" fmla="*/ 361 w 361"/>
                  <a:gd name="T1" fmla="*/ 15 h 73"/>
                  <a:gd name="T2" fmla="*/ 3 w 361"/>
                  <a:gd name="T3" fmla="*/ 0 h 73"/>
                  <a:gd name="T4" fmla="*/ 0 w 361"/>
                  <a:gd name="T5" fmla="*/ 59 h 73"/>
                  <a:gd name="T6" fmla="*/ 359 w 361"/>
                  <a:gd name="T7" fmla="*/ 73 h 73"/>
                  <a:gd name="T8" fmla="*/ 361 w 361"/>
                  <a:gd name="T9" fmla="*/ 15 h 73"/>
                </a:gdLst>
                <a:ahLst/>
                <a:cxnLst>
                  <a:cxn ang="0">
                    <a:pos x="T0" y="T1"/>
                  </a:cxn>
                  <a:cxn ang="0">
                    <a:pos x="T2" y="T3"/>
                  </a:cxn>
                  <a:cxn ang="0">
                    <a:pos x="T4" y="T5"/>
                  </a:cxn>
                  <a:cxn ang="0">
                    <a:pos x="T6" y="T7"/>
                  </a:cxn>
                  <a:cxn ang="0">
                    <a:pos x="T8" y="T9"/>
                  </a:cxn>
                </a:cxnLst>
                <a:rect l="0" t="0" r="r" b="b"/>
                <a:pathLst>
                  <a:path w="361" h="73">
                    <a:moveTo>
                      <a:pt x="361" y="15"/>
                    </a:moveTo>
                    <a:lnTo>
                      <a:pt x="3" y="0"/>
                    </a:lnTo>
                    <a:lnTo>
                      <a:pt x="0" y="59"/>
                    </a:lnTo>
                    <a:lnTo>
                      <a:pt x="359" y="73"/>
                    </a:lnTo>
                    <a:lnTo>
                      <a:pt x="361" y="15"/>
                    </a:lnTo>
                    <a:close/>
                  </a:path>
                </a:pathLst>
              </a:custGeom>
              <a:solidFill>
                <a:srgbClr val="DDA67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sḷïḓé">
                <a:extLst>
                  <a:ext uri="{FF2B5EF4-FFF2-40B4-BE49-F238E27FC236}">
                    <a16:creationId xmlns:a16="http://schemas.microsoft.com/office/drawing/2014/main" id="{AC1D82CC-2EF2-4159-8CB3-D9B348E48AFA}"/>
                  </a:ext>
                </a:extLst>
              </p:cNvPr>
              <p:cNvSpPr/>
              <p:nvPr/>
            </p:nvSpPr>
            <p:spPr bwMode="auto">
              <a:xfrm>
                <a:off x="6024563" y="4916488"/>
                <a:ext cx="568325" cy="115888"/>
              </a:xfrm>
              <a:custGeom>
                <a:avLst/>
                <a:gdLst>
                  <a:gd name="T0" fmla="*/ 358 w 358"/>
                  <a:gd name="T1" fmla="*/ 14 h 73"/>
                  <a:gd name="T2" fmla="*/ 2 w 358"/>
                  <a:gd name="T3" fmla="*/ 0 h 73"/>
                  <a:gd name="T4" fmla="*/ 0 w 358"/>
                  <a:gd name="T5" fmla="*/ 58 h 73"/>
                  <a:gd name="T6" fmla="*/ 358 w 358"/>
                  <a:gd name="T7" fmla="*/ 73 h 73"/>
                  <a:gd name="T8" fmla="*/ 358 w 358"/>
                  <a:gd name="T9" fmla="*/ 14 h 73"/>
                </a:gdLst>
                <a:ahLst/>
                <a:cxnLst>
                  <a:cxn ang="0">
                    <a:pos x="T0" y="T1"/>
                  </a:cxn>
                  <a:cxn ang="0">
                    <a:pos x="T2" y="T3"/>
                  </a:cxn>
                  <a:cxn ang="0">
                    <a:pos x="T4" y="T5"/>
                  </a:cxn>
                  <a:cxn ang="0">
                    <a:pos x="T6" y="T7"/>
                  </a:cxn>
                  <a:cxn ang="0">
                    <a:pos x="T8" y="T9"/>
                  </a:cxn>
                </a:cxnLst>
                <a:rect l="0" t="0" r="r" b="b"/>
                <a:pathLst>
                  <a:path w="358" h="73">
                    <a:moveTo>
                      <a:pt x="358" y="14"/>
                    </a:moveTo>
                    <a:lnTo>
                      <a:pt x="2" y="0"/>
                    </a:lnTo>
                    <a:lnTo>
                      <a:pt x="0" y="58"/>
                    </a:lnTo>
                    <a:lnTo>
                      <a:pt x="358" y="73"/>
                    </a:lnTo>
                    <a:lnTo>
                      <a:pt x="358" y="14"/>
                    </a:lnTo>
                    <a:close/>
                  </a:path>
                </a:pathLst>
              </a:custGeom>
              <a:solidFill>
                <a:srgbClr val="FFC88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liďê">
                <a:extLst>
                  <a:ext uri="{FF2B5EF4-FFF2-40B4-BE49-F238E27FC236}">
                    <a16:creationId xmlns:a16="http://schemas.microsoft.com/office/drawing/2014/main" id="{28FF5555-72C1-42A3-A859-0087ED7277FC}"/>
                  </a:ext>
                </a:extLst>
              </p:cNvPr>
              <p:cNvSpPr/>
              <p:nvPr/>
            </p:nvSpPr>
            <p:spPr bwMode="auto">
              <a:xfrm>
                <a:off x="6024563" y="4916488"/>
                <a:ext cx="568325" cy="115888"/>
              </a:xfrm>
              <a:custGeom>
                <a:avLst/>
                <a:gdLst>
                  <a:gd name="T0" fmla="*/ 358 w 358"/>
                  <a:gd name="T1" fmla="*/ 14 h 73"/>
                  <a:gd name="T2" fmla="*/ 2 w 358"/>
                  <a:gd name="T3" fmla="*/ 0 h 73"/>
                  <a:gd name="T4" fmla="*/ 0 w 358"/>
                  <a:gd name="T5" fmla="*/ 58 h 73"/>
                  <a:gd name="T6" fmla="*/ 358 w 358"/>
                  <a:gd name="T7" fmla="*/ 73 h 73"/>
                  <a:gd name="T8" fmla="*/ 358 w 358"/>
                  <a:gd name="T9" fmla="*/ 14 h 73"/>
                </a:gdLst>
                <a:ahLst/>
                <a:cxnLst>
                  <a:cxn ang="0">
                    <a:pos x="T0" y="T1"/>
                  </a:cxn>
                  <a:cxn ang="0">
                    <a:pos x="T2" y="T3"/>
                  </a:cxn>
                  <a:cxn ang="0">
                    <a:pos x="T4" y="T5"/>
                  </a:cxn>
                  <a:cxn ang="0">
                    <a:pos x="T6" y="T7"/>
                  </a:cxn>
                  <a:cxn ang="0">
                    <a:pos x="T8" y="T9"/>
                  </a:cxn>
                </a:cxnLst>
                <a:rect l="0" t="0" r="r" b="b"/>
                <a:pathLst>
                  <a:path w="358" h="73">
                    <a:moveTo>
                      <a:pt x="358" y="14"/>
                    </a:moveTo>
                    <a:lnTo>
                      <a:pt x="2" y="0"/>
                    </a:lnTo>
                    <a:lnTo>
                      <a:pt x="0" y="58"/>
                    </a:lnTo>
                    <a:lnTo>
                      <a:pt x="358" y="73"/>
                    </a:lnTo>
                    <a:lnTo>
                      <a:pt x="358"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í$ḷidé">
                <a:extLst>
                  <a:ext uri="{FF2B5EF4-FFF2-40B4-BE49-F238E27FC236}">
                    <a16:creationId xmlns:a16="http://schemas.microsoft.com/office/drawing/2014/main" id="{FE5B84D6-DC0A-4729-8605-FE8818DD6C7D}"/>
                  </a:ext>
                </a:extLst>
              </p:cNvPr>
              <p:cNvSpPr/>
              <p:nvPr/>
            </p:nvSpPr>
            <p:spPr bwMode="auto">
              <a:xfrm>
                <a:off x="6318251" y="4929188"/>
                <a:ext cx="46038" cy="1588"/>
              </a:xfrm>
              <a:prstGeom prst="rect">
                <a:avLst/>
              </a:prstGeom>
              <a:solidFill>
                <a:srgbClr val="EBC3A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 name="ï$ļïḍè">
                <a:extLst>
                  <a:ext uri="{FF2B5EF4-FFF2-40B4-BE49-F238E27FC236}">
                    <a16:creationId xmlns:a16="http://schemas.microsoft.com/office/drawing/2014/main" id="{80D30E2F-7988-4081-BE34-7463AB8539D5}"/>
                  </a:ext>
                </a:extLst>
              </p:cNvPr>
              <p:cNvSpPr/>
              <p:nvPr/>
            </p:nvSpPr>
            <p:spPr bwMode="auto">
              <a:xfrm>
                <a:off x="6318251" y="4929188"/>
                <a:ext cx="46038" cy="0"/>
              </a:xfrm>
              <a:custGeom>
                <a:avLst/>
                <a:gdLst>
                  <a:gd name="T0" fmla="*/ 0 w 29"/>
                  <a:gd name="T1" fmla="*/ 29 w 29"/>
                  <a:gd name="T2" fmla="*/ 29 w 29"/>
                  <a:gd name="T3" fmla="*/ 0 w 29"/>
                </a:gdLst>
                <a:ahLst/>
                <a:cxnLst>
                  <a:cxn ang="0">
                    <a:pos x="T0" y="0"/>
                  </a:cxn>
                  <a:cxn ang="0">
                    <a:pos x="T1" y="0"/>
                  </a:cxn>
                  <a:cxn ang="0">
                    <a:pos x="T2" y="0"/>
                  </a:cxn>
                  <a:cxn ang="0">
                    <a:pos x="T3" y="0"/>
                  </a:cxn>
                </a:cxnLst>
                <a:rect l="0" t="0" r="r" b="b"/>
                <a:pathLst>
                  <a:path w="29">
                    <a:moveTo>
                      <a:pt x="0" y="0"/>
                    </a:moveTo>
                    <a:lnTo>
                      <a:pt x="29" y="0"/>
                    </a:lnTo>
                    <a:lnTo>
                      <a:pt x="2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iśḻîḋè">
                <a:extLst>
                  <a:ext uri="{FF2B5EF4-FFF2-40B4-BE49-F238E27FC236}">
                    <a16:creationId xmlns:a16="http://schemas.microsoft.com/office/drawing/2014/main" id="{DCD3A2F6-EFED-4FF3-85AB-C5DDFA1BB463}"/>
                  </a:ext>
                </a:extLst>
              </p:cNvPr>
              <p:cNvSpPr/>
              <p:nvPr/>
            </p:nvSpPr>
            <p:spPr bwMode="auto">
              <a:xfrm>
                <a:off x="6251576" y="4926013"/>
                <a:ext cx="112713" cy="69850"/>
              </a:xfrm>
              <a:custGeom>
                <a:avLst/>
                <a:gdLst>
                  <a:gd name="T0" fmla="*/ 3 w 71"/>
                  <a:gd name="T1" fmla="*/ 0 h 44"/>
                  <a:gd name="T2" fmla="*/ 0 w 71"/>
                  <a:gd name="T3" fmla="*/ 41 h 44"/>
                  <a:gd name="T4" fmla="*/ 71 w 71"/>
                  <a:gd name="T5" fmla="*/ 44 h 44"/>
                  <a:gd name="T6" fmla="*/ 71 w 71"/>
                  <a:gd name="T7" fmla="*/ 2 h 44"/>
                  <a:gd name="T8" fmla="*/ 42 w 71"/>
                  <a:gd name="T9" fmla="*/ 2 h 44"/>
                  <a:gd name="T10" fmla="*/ 3 w 71"/>
                  <a:gd name="T11" fmla="*/ 0 h 44"/>
                </a:gdLst>
                <a:ahLst/>
                <a:cxnLst>
                  <a:cxn ang="0">
                    <a:pos x="T0" y="T1"/>
                  </a:cxn>
                  <a:cxn ang="0">
                    <a:pos x="T2" y="T3"/>
                  </a:cxn>
                  <a:cxn ang="0">
                    <a:pos x="T4" y="T5"/>
                  </a:cxn>
                  <a:cxn ang="0">
                    <a:pos x="T6" y="T7"/>
                  </a:cxn>
                  <a:cxn ang="0">
                    <a:pos x="T8" y="T9"/>
                  </a:cxn>
                  <a:cxn ang="0">
                    <a:pos x="T10" y="T11"/>
                  </a:cxn>
                </a:cxnLst>
                <a:rect l="0" t="0" r="r" b="b"/>
                <a:pathLst>
                  <a:path w="71" h="44">
                    <a:moveTo>
                      <a:pt x="3" y="0"/>
                    </a:moveTo>
                    <a:lnTo>
                      <a:pt x="0" y="41"/>
                    </a:lnTo>
                    <a:lnTo>
                      <a:pt x="71" y="44"/>
                    </a:lnTo>
                    <a:lnTo>
                      <a:pt x="71" y="2"/>
                    </a:lnTo>
                    <a:lnTo>
                      <a:pt x="42" y="2"/>
                    </a:lnTo>
                    <a:lnTo>
                      <a:pt x="3" y="0"/>
                    </a:lnTo>
                    <a:close/>
                  </a:path>
                </a:pathLst>
              </a:custGeom>
              <a:solidFill>
                <a:srgbClr val="FFD7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îṣ1ïḑè">
                <a:extLst>
                  <a:ext uri="{FF2B5EF4-FFF2-40B4-BE49-F238E27FC236}">
                    <a16:creationId xmlns:a16="http://schemas.microsoft.com/office/drawing/2014/main" id="{F1DA8A77-0AB2-4BE3-BB18-B9F5C4284AB1}"/>
                  </a:ext>
                </a:extLst>
              </p:cNvPr>
              <p:cNvSpPr/>
              <p:nvPr/>
            </p:nvSpPr>
            <p:spPr bwMode="auto">
              <a:xfrm>
                <a:off x="6251576" y="4926013"/>
                <a:ext cx="112713" cy="69850"/>
              </a:xfrm>
              <a:custGeom>
                <a:avLst/>
                <a:gdLst>
                  <a:gd name="T0" fmla="*/ 3 w 71"/>
                  <a:gd name="T1" fmla="*/ 0 h 44"/>
                  <a:gd name="T2" fmla="*/ 0 w 71"/>
                  <a:gd name="T3" fmla="*/ 41 h 44"/>
                  <a:gd name="T4" fmla="*/ 71 w 71"/>
                  <a:gd name="T5" fmla="*/ 44 h 44"/>
                  <a:gd name="T6" fmla="*/ 71 w 71"/>
                  <a:gd name="T7" fmla="*/ 2 h 44"/>
                  <a:gd name="T8" fmla="*/ 42 w 71"/>
                  <a:gd name="T9" fmla="*/ 2 h 44"/>
                  <a:gd name="T10" fmla="*/ 3 w 71"/>
                  <a:gd name="T11" fmla="*/ 0 h 44"/>
                </a:gdLst>
                <a:ahLst/>
                <a:cxnLst>
                  <a:cxn ang="0">
                    <a:pos x="T0" y="T1"/>
                  </a:cxn>
                  <a:cxn ang="0">
                    <a:pos x="T2" y="T3"/>
                  </a:cxn>
                  <a:cxn ang="0">
                    <a:pos x="T4" y="T5"/>
                  </a:cxn>
                  <a:cxn ang="0">
                    <a:pos x="T6" y="T7"/>
                  </a:cxn>
                  <a:cxn ang="0">
                    <a:pos x="T8" y="T9"/>
                  </a:cxn>
                  <a:cxn ang="0">
                    <a:pos x="T10" y="T11"/>
                  </a:cxn>
                </a:cxnLst>
                <a:rect l="0" t="0" r="r" b="b"/>
                <a:pathLst>
                  <a:path w="71" h="44">
                    <a:moveTo>
                      <a:pt x="3" y="0"/>
                    </a:moveTo>
                    <a:lnTo>
                      <a:pt x="0" y="41"/>
                    </a:lnTo>
                    <a:lnTo>
                      <a:pt x="71" y="44"/>
                    </a:lnTo>
                    <a:lnTo>
                      <a:pt x="71" y="2"/>
                    </a:lnTo>
                    <a:lnTo>
                      <a:pt x="42"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ïsḷiḑe">
                <a:extLst>
                  <a:ext uri="{FF2B5EF4-FFF2-40B4-BE49-F238E27FC236}">
                    <a16:creationId xmlns:a16="http://schemas.microsoft.com/office/drawing/2014/main" id="{597F3F64-EEC5-4E02-8328-E11638B87F40}"/>
                  </a:ext>
                </a:extLst>
              </p:cNvPr>
              <p:cNvSpPr/>
              <p:nvPr/>
            </p:nvSpPr>
            <p:spPr bwMode="auto">
              <a:xfrm>
                <a:off x="7072313" y="3495675"/>
                <a:ext cx="666750" cy="815975"/>
              </a:xfrm>
              <a:custGeom>
                <a:avLst/>
                <a:gdLst>
                  <a:gd name="T0" fmla="*/ 43 w 143"/>
                  <a:gd name="T1" fmla="*/ 175 h 175"/>
                  <a:gd name="T2" fmla="*/ 42 w 143"/>
                  <a:gd name="T3" fmla="*/ 173 h 175"/>
                  <a:gd name="T4" fmla="*/ 1 w 143"/>
                  <a:gd name="T5" fmla="*/ 65 h 175"/>
                  <a:gd name="T6" fmla="*/ 45 w 143"/>
                  <a:gd name="T7" fmla="*/ 1 h 175"/>
                  <a:gd name="T8" fmla="*/ 66 w 143"/>
                  <a:gd name="T9" fmla="*/ 19 h 175"/>
                  <a:gd name="T10" fmla="*/ 104 w 143"/>
                  <a:gd name="T11" fmla="*/ 12 h 175"/>
                  <a:gd name="T12" fmla="*/ 119 w 143"/>
                  <a:gd name="T13" fmla="*/ 52 h 175"/>
                  <a:gd name="T14" fmla="*/ 142 w 143"/>
                  <a:gd name="T15" fmla="*/ 86 h 175"/>
                  <a:gd name="T16" fmla="*/ 121 w 143"/>
                  <a:gd name="T17" fmla="*/ 111 h 175"/>
                  <a:gd name="T18" fmla="*/ 45 w 143"/>
                  <a:gd name="T19" fmla="*/ 173 h 175"/>
                  <a:gd name="T20" fmla="*/ 43 w 143"/>
                  <a:gd name="T21" fmla="*/ 175 h 175"/>
                  <a:gd name="T22" fmla="*/ 46 w 143"/>
                  <a:gd name="T23" fmla="*/ 5 h 175"/>
                  <a:gd name="T24" fmla="*/ 45 w 143"/>
                  <a:gd name="T25" fmla="*/ 5 h 175"/>
                  <a:gd name="T26" fmla="*/ 5 w 143"/>
                  <a:gd name="T27" fmla="*/ 65 h 175"/>
                  <a:gd name="T28" fmla="*/ 43 w 143"/>
                  <a:gd name="T29" fmla="*/ 168 h 175"/>
                  <a:gd name="T30" fmla="*/ 119 w 143"/>
                  <a:gd name="T31" fmla="*/ 108 h 175"/>
                  <a:gd name="T32" fmla="*/ 138 w 143"/>
                  <a:gd name="T33" fmla="*/ 86 h 175"/>
                  <a:gd name="T34" fmla="*/ 116 w 143"/>
                  <a:gd name="T35" fmla="*/ 54 h 175"/>
                  <a:gd name="T36" fmla="*/ 115 w 143"/>
                  <a:gd name="T37" fmla="*/ 54 h 175"/>
                  <a:gd name="T38" fmla="*/ 115 w 143"/>
                  <a:gd name="T39" fmla="*/ 53 h 175"/>
                  <a:gd name="T40" fmla="*/ 102 w 143"/>
                  <a:gd name="T41" fmla="*/ 16 h 175"/>
                  <a:gd name="T42" fmla="*/ 65 w 143"/>
                  <a:gd name="T43" fmla="*/ 24 h 175"/>
                  <a:gd name="T44" fmla="*/ 62 w 143"/>
                  <a:gd name="T45" fmla="*/ 26 h 175"/>
                  <a:gd name="T46" fmla="*/ 62 w 143"/>
                  <a:gd name="T47" fmla="*/ 23 h 175"/>
                  <a:gd name="T48" fmla="*/ 46 w 143"/>
                  <a:gd name="T49" fmla="*/ 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3" h="175">
                    <a:moveTo>
                      <a:pt x="43" y="175"/>
                    </a:moveTo>
                    <a:cubicBezTo>
                      <a:pt x="42" y="173"/>
                      <a:pt x="42" y="173"/>
                      <a:pt x="42" y="173"/>
                    </a:cubicBezTo>
                    <a:cubicBezTo>
                      <a:pt x="41" y="172"/>
                      <a:pt x="3" y="126"/>
                      <a:pt x="1" y="65"/>
                    </a:cubicBezTo>
                    <a:cubicBezTo>
                      <a:pt x="0" y="24"/>
                      <a:pt x="26" y="2"/>
                      <a:pt x="45" y="1"/>
                    </a:cubicBezTo>
                    <a:cubicBezTo>
                      <a:pt x="57" y="0"/>
                      <a:pt x="64" y="7"/>
                      <a:pt x="66" y="19"/>
                    </a:cubicBezTo>
                    <a:cubicBezTo>
                      <a:pt x="73" y="15"/>
                      <a:pt x="90" y="6"/>
                      <a:pt x="104" y="12"/>
                    </a:cubicBezTo>
                    <a:cubicBezTo>
                      <a:pt x="114" y="18"/>
                      <a:pt x="119" y="31"/>
                      <a:pt x="119" y="52"/>
                    </a:cubicBezTo>
                    <a:cubicBezTo>
                      <a:pt x="124" y="55"/>
                      <a:pt x="143" y="70"/>
                      <a:pt x="142" y="86"/>
                    </a:cubicBezTo>
                    <a:cubicBezTo>
                      <a:pt x="142" y="96"/>
                      <a:pt x="134" y="104"/>
                      <a:pt x="121" y="111"/>
                    </a:cubicBezTo>
                    <a:cubicBezTo>
                      <a:pt x="73" y="135"/>
                      <a:pt x="45" y="172"/>
                      <a:pt x="45" y="173"/>
                    </a:cubicBezTo>
                    <a:lnTo>
                      <a:pt x="43" y="175"/>
                    </a:lnTo>
                    <a:close/>
                    <a:moveTo>
                      <a:pt x="46" y="5"/>
                    </a:moveTo>
                    <a:cubicBezTo>
                      <a:pt x="45" y="5"/>
                      <a:pt x="45" y="5"/>
                      <a:pt x="45" y="5"/>
                    </a:cubicBezTo>
                    <a:cubicBezTo>
                      <a:pt x="28" y="6"/>
                      <a:pt x="4" y="27"/>
                      <a:pt x="5" y="65"/>
                    </a:cubicBezTo>
                    <a:cubicBezTo>
                      <a:pt x="7" y="117"/>
                      <a:pt x="36" y="159"/>
                      <a:pt x="43" y="168"/>
                    </a:cubicBezTo>
                    <a:cubicBezTo>
                      <a:pt x="50" y="160"/>
                      <a:pt x="77" y="128"/>
                      <a:pt x="119" y="108"/>
                    </a:cubicBezTo>
                    <a:cubicBezTo>
                      <a:pt x="131" y="101"/>
                      <a:pt x="138" y="94"/>
                      <a:pt x="138" y="86"/>
                    </a:cubicBezTo>
                    <a:cubicBezTo>
                      <a:pt x="139" y="70"/>
                      <a:pt x="116" y="55"/>
                      <a:pt x="116" y="54"/>
                    </a:cubicBezTo>
                    <a:cubicBezTo>
                      <a:pt x="115" y="54"/>
                      <a:pt x="115" y="54"/>
                      <a:pt x="115" y="54"/>
                    </a:cubicBezTo>
                    <a:cubicBezTo>
                      <a:pt x="115" y="53"/>
                      <a:pt x="115" y="53"/>
                      <a:pt x="115" y="53"/>
                    </a:cubicBezTo>
                    <a:cubicBezTo>
                      <a:pt x="115" y="33"/>
                      <a:pt x="111" y="21"/>
                      <a:pt x="102" y="16"/>
                    </a:cubicBezTo>
                    <a:cubicBezTo>
                      <a:pt x="88" y="9"/>
                      <a:pt x="66" y="24"/>
                      <a:pt x="65" y="24"/>
                    </a:cubicBezTo>
                    <a:cubicBezTo>
                      <a:pt x="62" y="26"/>
                      <a:pt x="62" y="26"/>
                      <a:pt x="62" y="26"/>
                    </a:cubicBezTo>
                    <a:cubicBezTo>
                      <a:pt x="62" y="23"/>
                      <a:pt x="62" y="23"/>
                      <a:pt x="62" y="23"/>
                    </a:cubicBezTo>
                    <a:cubicBezTo>
                      <a:pt x="62" y="11"/>
                      <a:pt x="56" y="5"/>
                      <a:pt x="46" y="5"/>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śļíde">
                <a:extLst>
                  <a:ext uri="{FF2B5EF4-FFF2-40B4-BE49-F238E27FC236}">
                    <a16:creationId xmlns:a16="http://schemas.microsoft.com/office/drawing/2014/main" id="{89FF6FB8-CCBE-4D16-88D6-18103C485F8B}"/>
                  </a:ext>
                </a:extLst>
              </p:cNvPr>
              <p:cNvSpPr/>
              <p:nvPr/>
            </p:nvSpPr>
            <p:spPr bwMode="auto">
              <a:xfrm>
                <a:off x="6853238" y="3640138"/>
                <a:ext cx="709613" cy="638175"/>
              </a:xfrm>
              <a:custGeom>
                <a:avLst/>
                <a:gdLst>
                  <a:gd name="T0" fmla="*/ 71 w 152"/>
                  <a:gd name="T1" fmla="*/ 128 h 137"/>
                  <a:gd name="T2" fmla="*/ 133 w 152"/>
                  <a:gd name="T3" fmla="*/ 0 h 137"/>
                  <a:gd name="T4" fmla="*/ 71 w 152"/>
                  <a:gd name="T5" fmla="*/ 128 h 137"/>
                </a:gdLst>
                <a:ahLst/>
                <a:cxnLst>
                  <a:cxn ang="0">
                    <a:pos x="T0" y="T1"/>
                  </a:cxn>
                  <a:cxn ang="0">
                    <a:pos x="T2" y="T3"/>
                  </a:cxn>
                  <a:cxn ang="0">
                    <a:pos x="T4" y="T5"/>
                  </a:cxn>
                </a:cxnLst>
                <a:rect l="0" t="0" r="r" b="b"/>
                <a:pathLst>
                  <a:path w="152" h="137">
                    <a:moveTo>
                      <a:pt x="71" y="128"/>
                    </a:moveTo>
                    <a:cubicBezTo>
                      <a:pt x="107" y="137"/>
                      <a:pt x="152" y="91"/>
                      <a:pt x="133" y="0"/>
                    </a:cubicBezTo>
                    <a:cubicBezTo>
                      <a:pt x="133" y="0"/>
                      <a:pt x="0" y="109"/>
                      <a:pt x="71" y="128"/>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íṣḷïḍè">
                <a:extLst>
                  <a:ext uri="{FF2B5EF4-FFF2-40B4-BE49-F238E27FC236}">
                    <a16:creationId xmlns:a16="http://schemas.microsoft.com/office/drawing/2014/main" id="{015ADE02-3D21-4426-94D2-29EEEDD4706E}"/>
                  </a:ext>
                </a:extLst>
              </p:cNvPr>
              <p:cNvSpPr/>
              <p:nvPr/>
            </p:nvSpPr>
            <p:spPr bwMode="auto">
              <a:xfrm>
                <a:off x="6834188" y="3509963"/>
                <a:ext cx="555625" cy="833438"/>
              </a:xfrm>
              <a:custGeom>
                <a:avLst/>
                <a:gdLst>
                  <a:gd name="T0" fmla="*/ 80 w 119"/>
                  <a:gd name="T1" fmla="*/ 154 h 179"/>
                  <a:gd name="T2" fmla="*/ 42 w 119"/>
                  <a:gd name="T3" fmla="*/ 0 h 179"/>
                  <a:gd name="T4" fmla="*/ 80 w 119"/>
                  <a:gd name="T5" fmla="*/ 154 h 179"/>
                </a:gdLst>
                <a:ahLst/>
                <a:cxnLst>
                  <a:cxn ang="0">
                    <a:pos x="T0" y="T1"/>
                  </a:cxn>
                  <a:cxn ang="0">
                    <a:pos x="T2" y="T3"/>
                  </a:cxn>
                  <a:cxn ang="0">
                    <a:pos x="T4" y="T5"/>
                  </a:cxn>
                </a:cxnLst>
                <a:rect l="0" t="0" r="r" b="b"/>
                <a:pathLst>
                  <a:path w="119" h="179">
                    <a:moveTo>
                      <a:pt x="80" y="154"/>
                    </a:moveTo>
                    <a:cubicBezTo>
                      <a:pt x="119" y="142"/>
                      <a:pt x="114" y="76"/>
                      <a:pt x="42" y="0"/>
                    </a:cubicBezTo>
                    <a:cubicBezTo>
                      <a:pt x="42" y="0"/>
                      <a:pt x="0" y="179"/>
                      <a:pt x="80" y="154"/>
                    </a:cubicBezTo>
                    <a:close/>
                  </a:path>
                </a:pathLst>
              </a:custGeom>
              <a:solidFill>
                <a:srgbClr val="FC6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i$ļíḓè">
                <a:extLst>
                  <a:ext uri="{FF2B5EF4-FFF2-40B4-BE49-F238E27FC236}">
                    <a16:creationId xmlns:a16="http://schemas.microsoft.com/office/drawing/2014/main" id="{4F0F5FA5-98D8-419A-B477-31D5CBED5212}"/>
                  </a:ext>
                </a:extLst>
              </p:cNvPr>
              <p:cNvSpPr/>
              <p:nvPr/>
            </p:nvSpPr>
            <p:spPr bwMode="auto">
              <a:xfrm>
                <a:off x="6648451" y="3617913"/>
                <a:ext cx="517525" cy="576263"/>
              </a:xfrm>
              <a:custGeom>
                <a:avLst/>
                <a:gdLst>
                  <a:gd name="T0" fmla="*/ 92 w 111"/>
                  <a:gd name="T1" fmla="*/ 124 h 124"/>
                  <a:gd name="T2" fmla="*/ 91 w 111"/>
                  <a:gd name="T3" fmla="*/ 124 h 124"/>
                  <a:gd name="T4" fmla="*/ 25 w 111"/>
                  <a:gd name="T5" fmla="*/ 98 h 124"/>
                  <a:gd name="T6" fmla="*/ 5 w 111"/>
                  <a:gd name="T7" fmla="*/ 85 h 124"/>
                  <a:gd name="T8" fmla="*/ 13 w 111"/>
                  <a:gd name="T9" fmla="*/ 56 h 124"/>
                  <a:gd name="T10" fmla="*/ 15 w 111"/>
                  <a:gd name="T11" fmla="*/ 25 h 124"/>
                  <a:gd name="T12" fmla="*/ 43 w 111"/>
                  <a:gd name="T13" fmla="*/ 21 h 124"/>
                  <a:gd name="T14" fmla="*/ 54 w 111"/>
                  <a:gd name="T15" fmla="*/ 4 h 124"/>
                  <a:gd name="T16" fmla="*/ 99 w 111"/>
                  <a:gd name="T17" fmla="*/ 39 h 124"/>
                  <a:gd name="T18" fmla="*/ 94 w 111"/>
                  <a:gd name="T19" fmla="*/ 123 h 124"/>
                  <a:gd name="T20" fmla="*/ 93 w 111"/>
                  <a:gd name="T21" fmla="*/ 124 h 124"/>
                  <a:gd name="T22" fmla="*/ 92 w 111"/>
                  <a:gd name="T23" fmla="*/ 124 h 124"/>
                  <a:gd name="T24" fmla="*/ 31 w 111"/>
                  <a:gd name="T25" fmla="*/ 23 h 124"/>
                  <a:gd name="T26" fmla="*/ 18 w 111"/>
                  <a:gd name="T27" fmla="*/ 28 h 124"/>
                  <a:gd name="T28" fmla="*/ 17 w 111"/>
                  <a:gd name="T29" fmla="*/ 55 h 124"/>
                  <a:gd name="T30" fmla="*/ 17 w 111"/>
                  <a:gd name="T31" fmla="*/ 57 h 124"/>
                  <a:gd name="T32" fmla="*/ 8 w 111"/>
                  <a:gd name="T33" fmla="*/ 83 h 124"/>
                  <a:gd name="T34" fmla="*/ 26 w 111"/>
                  <a:gd name="T35" fmla="*/ 94 h 124"/>
                  <a:gd name="T36" fmla="*/ 91 w 111"/>
                  <a:gd name="T37" fmla="*/ 119 h 124"/>
                  <a:gd name="T38" fmla="*/ 95 w 111"/>
                  <a:gd name="T39" fmla="*/ 40 h 124"/>
                  <a:gd name="T40" fmla="*/ 55 w 111"/>
                  <a:gd name="T41" fmla="*/ 8 h 124"/>
                  <a:gd name="T42" fmla="*/ 47 w 111"/>
                  <a:gd name="T43" fmla="*/ 23 h 124"/>
                  <a:gd name="T44" fmla="*/ 47 w 111"/>
                  <a:gd name="T45" fmla="*/ 25 h 124"/>
                  <a:gd name="T46" fmla="*/ 45 w 111"/>
                  <a:gd name="T47" fmla="*/ 25 h 124"/>
                  <a:gd name="T48" fmla="*/ 31 w 111"/>
                  <a:gd name="T49" fmla="*/ 2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124">
                    <a:moveTo>
                      <a:pt x="92" y="124"/>
                    </a:moveTo>
                    <a:cubicBezTo>
                      <a:pt x="92" y="124"/>
                      <a:pt x="91" y="124"/>
                      <a:pt x="91" y="124"/>
                    </a:cubicBezTo>
                    <a:cubicBezTo>
                      <a:pt x="91" y="123"/>
                      <a:pt x="64" y="104"/>
                      <a:pt x="25" y="98"/>
                    </a:cubicBezTo>
                    <a:cubicBezTo>
                      <a:pt x="14" y="96"/>
                      <a:pt x="7" y="92"/>
                      <a:pt x="5" y="85"/>
                    </a:cubicBezTo>
                    <a:cubicBezTo>
                      <a:pt x="0" y="73"/>
                      <a:pt x="10" y="59"/>
                      <a:pt x="13" y="56"/>
                    </a:cubicBezTo>
                    <a:cubicBezTo>
                      <a:pt x="9" y="41"/>
                      <a:pt x="9" y="31"/>
                      <a:pt x="15" y="25"/>
                    </a:cubicBezTo>
                    <a:cubicBezTo>
                      <a:pt x="23" y="17"/>
                      <a:pt x="37" y="19"/>
                      <a:pt x="43" y="21"/>
                    </a:cubicBezTo>
                    <a:cubicBezTo>
                      <a:pt x="42" y="12"/>
                      <a:pt x="46" y="6"/>
                      <a:pt x="54" y="4"/>
                    </a:cubicBezTo>
                    <a:cubicBezTo>
                      <a:pt x="68" y="0"/>
                      <a:pt x="91" y="10"/>
                      <a:pt x="99" y="39"/>
                    </a:cubicBezTo>
                    <a:cubicBezTo>
                      <a:pt x="111" y="82"/>
                      <a:pt x="94" y="122"/>
                      <a:pt x="94" y="123"/>
                    </a:cubicBezTo>
                    <a:cubicBezTo>
                      <a:pt x="94" y="123"/>
                      <a:pt x="93" y="124"/>
                      <a:pt x="93" y="124"/>
                    </a:cubicBezTo>
                    <a:lnTo>
                      <a:pt x="92" y="124"/>
                    </a:lnTo>
                    <a:close/>
                    <a:moveTo>
                      <a:pt x="31" y="23"/>
                    </a:moveTo>
                    <a:cubicBezTo>
                      <a:pt x="27" y="23"/>
                      <a:pt x="21" y="24"/>
                      <a:pt x="18" y="28"/>
                    </a:cubicBezTo>
                    <a:cubicBezTo>
                      <a:pt x="13" y="33"/>
                      <a:pt x="13" y="42"/>
                      <a:pt x="17" y="55"/>
                    </a:cubicBezTo>
                    <a:cubicBezTo>
                      <a:pt x="17" y="56"/>
                      <a:pt x="17" y="57"/>
                      <a:pt x="17" y="57"/>
                    </a:cubicBezTo>
                    <a:cubicBezTo>
                      <a:pt x="17" y="57"/>
                      <a:pt x="4" y="73"/>
                      <a:pt x="8" y="83"/>
                    </a:cubicBezTo>
                    <a:cubicBezTo>
                      <a:pt x="11" y="89"/>
                      <a:pt x="16" y="92"/>
                      <a:pt x="26" y="94"/>
                    </a:cubicBezTo>
                    <a:cubicBezTo>
                      <a:pt x="59" y="99"/>
                      <a:pt x="84" y="114"/>
                      <a:pt x="91" y="119"/>
                    </a:cubicBezTo>
                    <a:cubicBezTo>
                      <a:pt x="94" y="110"/>
                      <a:pt x="105" y="76"/>
                      <a:pt x="95" y="40"/>
                    </a:cubicBezTo>
                    <a:cubicBezTo>
                      <a:pt x="88" y="14"/>
                      <a:pt x="67" y="5"/>
                      <a:pt x="55" y="8"/>
                    </a:cubicBezTo>
                    <a:cubicBezTo>
                      <a:pt x="48" y="10"/>
                      <a:pt x="45" y="15"/>
                      <a:pt x="47" y="23"/>
                    </a:cubicBezTo>
                    <a:cubicBezTo>
                      <a:pt x="47" y="24"/>
                      <a:pt x="47" y="24"/>
                      <a:pt x="47" y="25"/>
                    </a:cubicBezTo>
                    <a:cubicBezTo>
                      <a:pt x="46" y="25"/>
                      <a:pt x="45" y="26"/>
                      <a:pt x="45" y="25"/>
                    </a:cubicBezTo>
                    <a:cubicBezTo>
                      <a:pt x="45" y="25"/>
                      <a:pt x="38" y="23"/>
                      <a:pt x="31"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îşḻïḑe">
                <a:extLst>
                  <a:ext uri="{FF2B5EF4-FFF2-40B4-BE49-F238E27FC236}">
                    <a16:creationId xmlns:a16="http://schemas.microsoft.com/office/drawing/2014/main" id="{1868B621-3469-4852-B11F-90A2A60CDEBA}"/>
                  </a:ext>
                </a:extLst>
              </p:cNvPr>
              <p:cNvSpPr/>
              <p:nvPr/>
            </p:nvSpPr>
            <p:spPr bwMode="auto">
              <a:xfrm>
                <a:off x="6961188" y="4162425"/>
                <a:ext cx="447675" cy="400050"/>
              </a:xfrm>
              <a:custGeom>
                <a:avLst/>
                <a:gdLst>
                  <a:gd name="T0" fmla="*/ 96 w 96"/>
                  <a:gd name="T1" fmla="*/ 0 h 86"/>
                  <a:gd name="T2" fmla="*/ 96 w 96"/>
                  <a:gd name="T3" fmla="*/ 48 h 86"/>
                  <a:gd name="T4" fmla="*/ 48 w 96"/>
                  <a:gd name="T5" fmla="*/ 86 h 86"/>
                  <a:gd name="T6" fmla="*/ 0 w 96"/>
                  <a:gd name="T7" fmla="*/ 48 h 86"/>
                  <a:gd name="T8" fmla="*/ 0 w 96"/>
                  <a:gd name="T9" fmla="*/ 0 h 86"/>
                  <a:gd name="T10" fmla="*/ 96 w 96"/>
                  <a:gd name="T11" fmla="*/ 0 h 86"/>
                </a:gdLst>
                <a:ahLst/>
                <a:cxnLst>
                  <a:cxn ang="0">
                    <a:pos x="T0" y="T1"/>
                  </a:cxn>
                  <a:cxn ang="0">
                    <a:pos x="T2" y="T3"/>
                  </a:cxn>
                  <a:cxn ang="0">
                    <a:pos x="T4" y="T5"/>
                  </a:cxn>
                  <a:cxn ang="0">
                    <a:pos x="T6" y="T7"/>
                  </a:cxn>
                  <a:cxn ang="0">
                    <a:pos x="T8" y="T9"/>
                  </a:cxn>
                  <a:cxn ang="0">
                    <a:pos x="T10" y="T11"/>
                  </a:cxn>
                </a:cxnLst>
                <a:rect l="0" t="0" r="r" b="b"/>
                <a:pathLst>
                  <a:path w="96" h="86">
                    <a:moveTo>
                      <a:pt x="96" y="0"/>
                    </a:moveTo>
                    <a:cubicBezTo>
                      <a:pt x="96" y="48"/>
                      <a:pt x="96" y="48"/>
                      <a:pt x="96" y="48"/>
                    </a:cubicBezTo>
                    <a:cubicBezTo>
                      <a:pt x="96" y="75"/>
                      <a:pt x="74" y="86"/>
                      <a:pt x="48" y="86"/>
                    </a:cubicBezTo>
                    <a:cubicBezTo>
                      <a:pt x="21" y="86"/>
                      <a:pt x="0" y="75"/>
                      <a:pt x="0" y="48"/>
                    </a:cubicBezTo>
                    <a:cubicBezTo>
                      <a:pt x="0" y="0"/>
                      <a:pt x="0" y="0"/>
                      <a:pt x="0" y="0"/>
                    </a:cubicBezTo>
                    <a:lnTo>
                      <a:pt x="96" y="0"/>
                    </a:ln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ïṥļídê">
                <a:extLst>
                  <a:ext uri="{FF2B5EF4-FFF2-40B4-BE49-F238E27FC236}">
                    <a16:creationId xmlns:a16="http://schemas.microsoft.com/office/drawing/2014/main" id="{AF6465E3-48E7-4C16-B8A7-E5299737C06F}"/>
                  </a:ext>
                </a:extLst>
              </p:cNvPr>
              <p:cNvSpPr/>
              <p:nvPr/>
            </p:nvSpPr>
            <p:spPr bwMode="auto">
              <a:xfrm>
                <a:off x="6848476" y="3714750"/>
                <a:ext cx="107950" cy="120650"/>
              </a:xfrm>
              <a:custGeom>
                <a:avLst/>
                <a:gdLst>
                  <a:gd name="T0" fmla="*/ 13 w 23"/>
                  <a:gd name="T1" fmla="*/ 26 h 26"/>
                  <a:gd name="T2" fmla="*/ 11 w 23"/>
                  <a:gd name="T3" fmla="*/ 26 h 26"/>
                  <a:gd name="T4" fmla="*/ 0 w 23"/>
                  <a:gd name="T5" fmla="*/ 3 h 26"/>
                  <a:gd name="T6" fmla="*/ 1 w 23"/>
                  <a:gd name="T7" fmla="*/ 1 h 26"/>
                  <a:gd name="T8" fmla="*/ 3 w 23"/>
                  <a:gd name="T9" fmla="*/ 1 h 26"/>
                  <a:gd name="T10" fmla="*/ 22 w 23"/>
                  <a:gd name="T11" fmla="*/ 16 h 26"/>
                  <a:gd name="T12" fmla="*/ 18 w 23"/>
                  <a:gd name="T13" fmla="*/ 25 h 26"/>
                  <a:gd name="T14" fmla="*/ 13 w 23"/>
                  <a:gd name="T15" fmla="*/ 26 h 26"/>
                  <a:gd name="T16" fmla="*/ 5 w 23"/>
                  <a:gd name="T17" fmla="*/ 6 h 26"/>
                  <a:gd name="T18" fmla="*/ 12 w 23"/>
                  <a:gd name="T19" fmla="*/ 22 h 26"/>
                  <a:gd name="T20" fmla="*/ 16 w 23"/>
                  <a:gd name="T21" fmla="*/ 21 h 26"/>
                  <a:gd name="T22" fmla="*/ 19 w 23"/>
                  <a:gd name="T23" fmla="*/ 17 h 26"/>
                  <a:gd name="T24" fmla="*/ 5 w 23"/>
                  <a:gd name="T2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6">
                    <a:moveTo>
                      <a:pt x="13" y="26"/>
                    </a:moveTo>
                    <a:cubicBezTo>
                      <a:pt x="12" y="26"/>
                      <a:pt x="11" y="26"/>
                      <a:pt x="11" y="26"/>
                    </a:cubicBezTo>
                    <a:cubicBezTo>
                      <a:pt x="3" y="22"/>
                      <a:pt x="1" y="5"/>
                      <a:pt x="0" y="3"/>
                    </a:cubicBezTo>
                    <a:cubicBezTo>
                      <a:pt x="0" y="2"/>
                      <a:pt x="1" y="1"/>
                      <a:pt x="1" y="1"/>
                    </a:cubicBezTo>
                    <a:cubicBezTo>
                      <a:pt x="1" y="1"/>
                      <a:pt x="2" y="0"/>
                      <a:pt x="3" y="1"/>
                    </a:cubicBezTo>
                    <a:cubicBezTo>
                      <a:pt x="6" y="1"/>
                      <a:pt x="21" y="8"/>
                      <a:pt x="22" y="16"/>
                    </a:cubicBezTo>
                    <a:cubicBezTo>
                      <a:pt x="23" y="19"/>
                      <a:pt x="22" y="22"/>
                      <a:pt x="18" y="25"/>
                    </a:cubicBezTo>
                    <a:cubicBezTo>
                      <a:pt x="16" y="26"/>
                      <a:pt x="15" y="26"/>
                      <a:pt x="13" y="26"/>
                    </a:cubicBezTo>
                    <a:close/>
                    <a:moveTo>
                      <a:pt x="5" y="6"/>
                    </a:moveTo>
                    <a:cubicBezTo>
                      <a:pt x="6" y="12"/>
                      <a:pt x="9" y="20"/>
                      <a:pt x="12" y="22"/>
                    </a:cubicBezTo>
                    <a:cubicBezTo>
                      <a:pt x="13" y="22"/>
                      <a:pt x="14" y="23"/>
                      <a:pt x="16" y="21"/>
                    </a:cubicBezTo>
                    <a:cubicBezTo>
                      <a:pt x="19" y="20"/>
                      <a:pt x="19" y="18"/>
                      <a:pt x="19" y="17"/>
                    </a:cubicBezTo>
                    <a:cubicBezTo>
                      <a:pt x="18" y="13"/>
                      <a:pt x="10" y="8"/>
                      <a:pt x="5"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ïṧḷíďe">
                <a:extLst>
                  <a:ext uri="{FF2B5EF4-FFF2-40B4-BE49-F238E27FC236}">
                    <a16:creationId xmlns:a16="http://schemas.microsoft.com/office/drawing/2014/main" id="{EF7DB5F4-AFA2-4B99-9D12-5DE8683F8C71}"/>
                  </a:ext>
                </a:extLst>
              </p:cNvPr>
              <p:cNvSpPr/>
              <p:nvPr/>
            </p:nvSpPr>
            <p:spPr bwMode="auto">
              <a:xfrm>
                <a:off x="6708776" y="3844925"/>
                <a:ext cx="125413" cy="112713"/>
              </a:xfrm>
              <a:custGeom>
                <a:avLst/>
                <a:gdLst>
                  <a:gd name="T0" fmla="*/ 17 w 27"/>
                  <a:gd name="T1" fmla="*/ 24 h 24"/>
                  <a:gd name="T2" fmla="*/ 0 w 27"/>
                  <a:gd name="T3" fmla="*/ 8 h 24"/>
                  <a:gd name="T4" fmla="*/ 0 w 27"/>
                  <a:gd name="T5" fmla="*/ 6 h 24"/>
                  <a:gd name="T6" fmla="*/ 17 w 27"/>
                  <a:gd name="T7" fmla="*/ 3 h 24"/>
                  <a:gd name="T8" fmla="*/ 25 w 27"/>
                  <a:gd name="T9" fmla="*/ 17 h 24"/>
                  <a:gd name="T10" fmla="*/ 17 w 27"/>
                  <a:gd name="T11" fmla="*/ 24 h 24"/>
                  <a:gd name="T12" fmla="*/ 5 w 27"/>
                  <a:gd name="T13" fmla="*/ 7 h 24"/>
                  <a:gd name="T14" fmla="*/ 17 w 27"/>
                  <a:gd name="T15" fmla="*/ 20 h 24"/>
                  <a:gd name="T16" fmla="*/ 17 w 27"/>
                  <a:gd name="T17" fmla="*/ 20 h 24"/>
                  <a:gd name="T18" fmla="*/ 21 w 27"/>
                  <a:gd name="T19" fmla="*/ 15 h 24"/>
                  <a:gd name="T20" fmla="*/ 15 w 27"/>
                  <a:gd name="T21" fmla="*/ 7 h 24"/>
                  <a:gd name="T22" fmla="*/ 5 w 27"/>
                  <a:gd name="T23"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24">
                    <a:moveTo>
                      <a:pt x="17" y="24"/>
                    </a:moveTo>
                    <a:cubicBezTo>
                      <a:pt x="9" y="24"/>
                      <a:pt x="1" y="10"/>
                      <a:pt x="0" y="8"/>
                    </a:cubicBezTo>
                    <a:cubicBezTo>
                      <a:pt x="0" y="7"/>
                      <a:pt x="0" y="7"/>
                      <a:pt x="0" y="6"/>
                    </a:cubicBezTo>
                    <a:cubicBezTo>
                      <a:pt x="3" y="0"/>
                      <a:pt x="11" y="0"/>
                      <a:pt x="17" y="3"/>
                    </a:cubicBezTo>
                    <a:cubicBezTo>
                      <a:pt x="24" y="6"/>
                      <a:pt x="27" y="11"/>
                      <a:pt x="25" y="17"/>
                    </a:cubicBezTo>
                    <a:cubicBezTo>
                      <a:pt x="23" y="21"/>
                      <a:pt x="20" y="24"/>
                      <a:pt x="17" y="24"/>
                    </a:cubicBezTo>
                    <a:close/>
                    <a:moveTo>
                      <a:pt x="5" y="7"/>
                    </a:moveTo>
                    <a:cubicBezTo>
                      <a:pt x="8" y="13"/>
                      <a:pt x="13" y="20"/>
                      <a:pt x="17" y="20"/>
                    </a:cubicBezTo>
                    <a:cubicBezTo>
                      <a:pt x="17" y="20"/>
                      <a:pt x="17" y="20"/>
                      <a:pt x="17" y="20"/>
                    </a:cubicBezTo>
                    <a:cubicBezTo>
                      <a:pt x="19" y="20"/>
                      <a:pt x="20" y="17"/>
                      <a:pt x="21" y="15"/>
                    </a:cubicBezTo>
                    <a:cubicBezTo>
                      <a:pt x="22" y="11"/>
                      <a:pt x="19" y="8"/>
                      <a:pt x="15" y="7"/>
                    </a:cubicBezTo>
                    <a:cubicBezTo>
                      <a:pt x="12" y="5"/>
                      <a:pt x="7" y="5"/>
                      <a:pt x="5"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îŝlîḍé">
                <a:extLst>
                  <a:ext uri="{FF2B5EF4-FFF2-40B4-BE49-F238E27FC236}">
                    <a16:creationId xmlns:a16="http://schemas.microsoft.com/office/drawing/2014/main" id="{7DEF86D9-BE62-48E9-9D8F-68A64161FBC5}"/>
                  </a:ext>
                </a:extLst>
              </p:cNvPr>
              <p:cNvSpPr/>
              <p:nvPr/>
            </p:nvSpPr>
            <p:spPr bwMode="auto">
              <a:xfrm>
                <a:off x="5688013" y="2416175"/>
                <a:ext cx="1119188" cy="233363"/>
              </a:xfrm>
              <a:custGeom>
                <a:avLst/>
                <a:gdLst>
                  <a:gd name="T0" fmla="*/ 9 w 705"/>
                  <a:gd name="T1" fmla="*/ 0 h 147"/>
                  <a:gd name="T2" fmla="*/ 0 w 705"/>
                  <a:gd name="T3" fmla="*/ 147 h 147"/>
                  <a:gd name="T4" fmla="*/ 696 w 705"/>
                  <a:gd name="T5" fmla="*/ 147 h 147"/>
                  <a:gd name="T6" fmla="*/ 705 w 705"/>
                  <a:gd name="T7" fmla="*/ 0 h 147"/>
                  <a:gd name="T8" fmla="*/ 9 w 705"/>
                  <a:gd name="T9" fmla="*/ 0 h 147"/>
                </a:gdLst>
                <a:ahLst/>
                <a:cxnLst>
                  <a:cxn ang="0">
                    <a:pos x="T0" y="T1"/>
                  </a:cxn>
                  <a:cxn ang="0">
                    <a:pos x="T2" y="T3"/>
                  </a:cxn>
                  <a:cxn ang="0">
                    <a:pos x="T4" y="T5"/>
                  </a:cxn>
                  <a:cxn ang="0">
                    <a:pos x="T6" y="T7"/>
                  </a:cxn>
                  <a:cxn ang="0">
                    <a:pos x="T8" y="T9"/>
                  </a:cxn>
                </a:cxnLst>
                <a:rect l="0" t="0" r="r" b="b"/>
                <a:pathLst>
                  <a:path w="705" h="147">
                    <a:moveTo>
                      <a:pt x="9" y="0"/>
                    </a:moveTo>
                    <a:lnTo>
                      <a:pt x="0" y="147"/>
                    </a:lnTo>
                    <a:lnTo>
                      <a:pt x="696" y="147"/>
                    </a:lnTo>
                    <a:lnTo>
                      <a:pt x="705" y="0"/>
                    </a:lnTo>
                    <a:lnTo>
                      <a:pt x="9" y="0"/>
                    </a:ln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îṣlîḑè">
                <a:extLst>
                  <a:ext uri="{FF2B5EF4-FFF2-40B4-BE49-F238E27FC236}">
                    <a16:creationId xmlns:a16="http://schemas.microsoft.com/office/drawing/2014/main" id="{F71267C1-E0CB-449C-9005-A07A56831791}"/>
                  </a:ext>
                </a:extLst>
              </p:cNvPr>
              <p:cNvSpPr/>
              <p:nvPr/>
            </p:nvSpPr>
            <p:spPr bwMode="auto">
              <a:xfrm>
                <a:off x="5659438" y="2416175"/>
                <a:ext cx="1123950" cy="233363"/>
              </a:xfrm>
              <a:custGeom>
                <a:avLst/>
                <a:gdLst>
                  <a:gd name="T0" fmla="*/ 9 w 708"/>
                  <a:gd name="T1" fmla="*/ 0 h 147"/>
                  <a:gd name="T2" fmla="*/ 0 w 708"/>
                  <a:gd name="T3" fmla="*/ 147 h 147"/>
                  <a:gd name="T4" fmla="*/ 696 w 708"/>
                  <a:gd name="T5" fmla="*/ 147 h 147"/>
                  <a:gd name="T6" fmla="*/ 708 w 708"/>
                  <a:gd name="T7" fmla="*/ 0 h 147"/>
                  <a:gd name="T8" fmla="*/ 9 w 708"/>
                  <a:gd name="T9" fmla="*/ 0 h 147"/>
                </a:gdLst>
                <a:ahLst/>
                <a:cxnLst>
                  <a:cxn ang="0">
                    <a:pos x="T0" y="T1"/>
                  </a:cxn>
                  <a:cxn ang="0">
                    <a:pos x="T2" y="T3"/>
                  </a:cxn>
                  <a:cxn ang="0">
                    <a:pos x="T4" y="T5"/>
                  </a:cxn>
                  <a:cxn ang="0">
                    <a:pos x="T6" y="T7"/>
                  </a:cxn>
                  <a:cxn ang="0">
                    <a:pos x="T8" y="T9"/>
                  </a:cxn>
                </a:cxnLst>
                <a:rect l="0" t="0" r="r" b="b"/>
                <a:pathLst>
                  <a:path w="708" h="147">
                    <a:moveTo>
                      <a:pt x="9" y="0"/>
                    </a:moveTo>
                    <a:lnTo>
                      <a:pt x="0" y="147"/>
                    </a:lnTo>
                    <a:lnTo>
                      <a:pt x="696" y="147"/>
                    </a:lnTo>
                    <a:lnTo>
                      <a:pt x="708" y="0"/>
                    </a:lnTo>
                    <a:lnTo>
                      <a:pt x="9" y="0"/>
                    </a:ln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îṥľíḑé">
                <a:extLst>
                  <a:ext uri="{FF2B5EF4-FFF2-40B4-BE49-F238E27FC236}">
                    <a16:creationId xmlns:a16="http://schemas.microsoft.com/office/drawing/2014/main" id="{A2F36927-FEB9-4673-A6D6-9FC904C4592B}"/>
                  </a:ext>
                </a:extLst>
              </p:cNvPr>
              <p:cNvSpPr/>
              <p:nvPr/>
            </p:nvSpPr>
            <p:spPr bwMode="auto">
              <a:xfrm>
                <a:off x="5795963" y="2481263"/>
                <a:ext cx="92075" cy="103188"/>
              </a:xfrm>
              <a:custGeom>
                <a:avLst/>
                <a:gdLst>
                  <a:gd name="T0" fmla="*/ 20 w 20"/>
                  <a:gd name="T1" fmla="*/ 22 h 22"/>
                  <a:gd name="T2" fmla="*/ 17 w 20"/>
                  <a:gd name="T3" fmla="*/ 22 h 22"/>
                  <a:gd name="T4" fmla="*/ 16 w 20"/>
                  <a:gd name="T5" fmla="*/ 22 h 22"/>
                  <a:gd name="T6" fmla="*/ 15 w 20"/>
                  <a:gd name="T7" fmla="*/ 21 h 22"/>
                  <a:gd name="T8" fmla="*/ 14 w 20"/>
                  <a:gd name="T9" fmla="*/ 17 h 22"/>
                  <a:gd name="T10" fmla="*/ 7 w 20"/>
                  <a:gd name="T11" fmla="*/ 17 h 22"/>
                  <a:gd name="T12" fmla="*/ 6 w 20"/>
                  <a:gd name="T13" fmla="*/ 21 h 22"/>
                  <a:gd name="T14" fmla="*/ 5 w 20"/>
                  <a:gd name="T15" fmla="*/ 22 h 22"/>
                  <a:gd name="T16" fmla="*/ 4 w 20"/>
                  <a:gd name="T17" fmla="*/ 22 h 22"/>
                  <a:gd name="T18" fmla="*/ 0 w 20"/>
                  <a:gd name="T19" fmla="*/ 22 h 22"/>
                  <a:gd name="T20" fmla="*/ 10 w 20"/>
                  <a:gd name="T21" fmla="*/ 0 h 22"/>
                  <a:gd name="T22" fmla="*/ 15 w 20"/>
                  <a:gd name="T23" fmla="*/ 0 h 22"/>
                  <a:gd name="T24" fmla="*/ 20 w 20"/>
                  <a:gd name="T25" fmla="*/ 22 h 22"/>
                  <a:gd name="T26" fmla="*/ 8 w 20"/>
                  <a:gd name="T27" fmla="*/ 14 h 22"/>
                  <a:gd name="T28" fmla="*/ 14 w 20"/>
                  <a:gd name="T29" fmla="*/ 14 h 22"/>
                  <a:gd name="T30" fmla="*/ 13 w 20"/>
                  <a:gd name="T31" fmla="*/ 8 h 22"/>
                  <a:gd name="T32" fmla="*/ 13 w 20"/>
                  <a:gd name="T33" fmla="*/ 6 h 22"/>
                  <a:gd name="T34" fmla="*/ 12 w 20"/>
                  <a:gd name="T35" fmla="*/ 4 h 22"/>
                  <a:gd name="T36" fmla="*/ 12 w 20"/>
                  <a:gd name="T37" fmla="*/ 5 h 22"/>
                  <a:gd name="T38" fmla="*/ 12 w 20"/>
                  <a:gd name="T39" fmla="*/ 6 h 22"/>
                  <a:gd name="T40" fmla="*/ 11 w 20"/>
                  <a:gd name="T41" fmla="*/ 7 h 22"/>
                  <a:gd name="T42" fmla="*/ 11 w 20"/>
                  <a:gd name="T43" fmla="*/ 8 h 22"/>
                  <a:gd name="T44" fmla="*/ 8 w 20"/>
                  <a:gd name="T45"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22">
                    <a:moveTo>
                      <a:pt x="20" y="22"/>
                    </a:moveTo>
                    <a:cubicBezTo>
                      <a:pt x="17" y="22"/>
                      <a:pt x="17" y="22"/>
                      <a:pt x="17" y="22"/>
                    </a:cubicBezTo>
                    <a:cubicBezTo>
                      <a:pt x="16" y="22"/>
                      <a:pt x="16" y="22"/>
                      <a:pt x="16" y="22"/>
                    </a:cubicBezTo>
                    <a:cubicBezTo>
                      <a:pt x="15" y="21"/>
                      <a:pt x="15" y="21"/>
                      <a:pt x="15" y="21"/>
                    </a:cubicBezTo>
                    <a:cubicBezTo>
                      <a:pt x="14" y="17"/>
                      <a:pt x="14" y="17"/>
                      <a:pt x="14" y="17"/>
                    </a:cubicBezTo>
                    <a:cubicBezTo>
                      <a:pt x="7" y="17"/>
                      <a:pt x="7" y="17"/>
                      <a:pt x="7" y="17"/>
                    </a:cubicBezTo>
                    <a:cubicBezTo>
                      <a:pt x="6" y="21"/>
                      <a:pt x="6" y="21"/>
                      <a:pt x="6" y="21"/>
                    </a:cubicBezTo>
                    <a:cubicBezTo>
                      <a:pt x="5" y="22"/>
                      <a:pt x="5" y="22"/>
                      <a:pt x="5" y="22"/>
                    </a:cubicBezTo>
                    <a:cubicBezTo>
                      <a:pt x="5" y="22"/>
                      <a:pt x="4" y="22"/>
                      <a:pt x="4" y="22"/>
                    </a:cubicBezTo>
                    <a:cubicBezTo>
                      <a:pt x="0" y="22"/>
                      <a:pt x="0" y="22"/>
                      <a:pt x="0" y="22"/>
                    </a:cubicBezTo>
                    <a:cubicBezTo>
                      <a:pt x="10" y="0"/>
                      <a:pt x="10" y="0"/>
                      <a:pt x="10" y="0"/>
                    </a:cubicBezTo>
                    <a:cubicBezTo>
                      <a:pt x="15" y="0"/>
                      <a:pt x="15" y="0"/>
                      <a:pt x="15" y="0"/>
                    </a:cubicBezTo>
                    <a:lnTo>
                      <a:pt x="20" y="22"/>
                    </a:lnTo>
                    <a:close/>
                    <a:moveTo>
                      <a:pt x="8" y="14"/>
                    </a:moveTo>
                    <a:cubicBezTo>
                      <a:pt x="14" y="14"/>
                      <a:pt x="14" y="14"/>
                      <a:pt x="14" y="14"/>
                    </a:cubicBezTo>
                    <a:cubicBezTo>
                      <a:pt x="13" y="8"/>
                      <a:pt x="13" y="8"/>
                      <a:pt x="13" y="8"/>
                    </a:cubicBezTo>
                    <a:cubicBezTo>
                      <a:pt x="13" y="7"/>
                      <a:pt x="13" y="6"/>
                      <a:pt x="13" y="6"/>
                    </a:cubicBezTo>
                    <a:cubicBezTo>
                      <a:pt x="12" y="5"/>
                      <a:pt x="12" y="5"/>
                      <a:pt x="12" y="4"/>
                    </a:cubicBezTo>
                    <a:cubicBezTo>
                      <a:pt x="12" y="5"/>
                      <a:pt x="12" y="5"/>
                      <a:pt x="12" y="5"/>
                    </a:cubicBezTo>
                    <a:cubicBezTo>
                      <a:pt x="12" y="6"/>
                      <a:pt x="12" y="6"/>
                      <a:pt x="12" y="6"/>
                    </a:cubicBezTo>
                    <a:cubicBezTo>
                      <a:pt x="11" y="7"/>
                      <a:pt x="11" y="7"/>
                      <a:pt x="11" y="7"/>
                    </a:cubicBezTo>
                    <a:cubicBezTo>
                      <a:pt x="11" y="8"/>
                      <a:pt x="11" y="8"/>
                      <a:pt x="11" y="8"/>
                    </a:cubicBezTo>
                    <a:lnTo>
                      <a:pt x="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sḷíḑè">
                <a:extLst>
                  <a:ext uri="{FF2B5EF4-FFF2-40B4-BE49-F238E27FC236}">
                    <a16:creationId xmlns:a16="http://schemas.microsoft.com/office/drawing/2014/main" id="{959E7EBE-C161-4BC1-876D-2BFE2B1AECB5}"/>
                  </a:ext>
                </a:extLst>
              </p:cNvPr>
              <p:cNvSpPr/>
              <p:nvPr/>
            </p:nvSpPr>
            <p:spPr bwMode="auto">
              <a:xfrm>
                <a:off x="5897563" y="2481263"/>
                <a:ext cx="88900" cy="103188"/>
              </a:xfrm>
              <a:custGeom>
                <a:avLst/>
                <a:gdLst>
                  <a:gd name="T0" fmla="*/ 19 w 19"/>
                  <a:gd name="T1" fmla="*/ 10 h 22"/>
                  <a:gd name="T2" fmla="*/ 19 w 19"/>
                  <a:gd name="T3" fmla="*/ 13 h 22"/>
                  <a:gd name="T4" fmla="*/ 18 w 19"/>
                  <a:gd name="T5" fmla="*/ 16 h 22"/>
                  <a:gd name="T6" fmla="*/ 16 w 19"/>
                  <a:gd name="T7" fmla="*/ 18 h 22"/>
                  <a:gd name="T8" fmla="*/ 14 w 19"/>
                  <a:gd name="T9" fmla="*/ 20 h 22"/>
                  <a:gd name="T10" fmla="*/ 11 w 19"/>
                  <a:gd name="T11" fmla="*/ 22 h 22"/>
                  <a:gd name="T12" fmla="*/ 7 w 19"/>
                  <a:gd name="T13" fmla="*/ 22 h 22"/>
                  <a:gd name="T14" fmla="*/ 0 w 19"/>
                  <a:gd name="T15" fmla="*/ 22 h 22"/>
                  <a:gd name="T16" fmla="*/ 2 w 19"/>
                  <a:gd name="T17" fmla="*/ 0 h 22"/>
                  <a:gd name="T18" fmla="*/ 10 w 19"/>
                  <a:gd name="T19" fmla="*/ 0 h 22"/>
                  <a:gd name="T20" fmla="*/ 14 w 19"/>
                  <a:gd name="T21" fmla="*/ 1 h 22"/>
                  <a:gd name="T22" fmla="*/ 17 w 19"/>
                  <a:gd name="T23" fmla="*/ 3 h 22"/>
                  <a:gd name="T24" fmla="*/ 19 w 19"/>
                  <a:gd name="T25" fmla="*/ 6 h 22"/>
                  <a:gd name="T26" fmla="*/ 19 w 19"/>
                  <a:gd name="T27" fmla="*/ 10 h 22"/>
                  <a:gd name="T28" fmla="*/ 14 w 19"/>
                  <a:gd name="T29" fmla="*/ 10 h 22"/>
                  <a:gd name="T30" fmla="*/ 14 w 19"/>
                  <a:gd name="T31" fmla="*/ 7 h 22"/>
                  <a:gd name="T32" fmla="*/ 13 w 19"/>
                  <a:gd name="T33" fmla="*/ 6 h 22"/>
                  <a:gd name="T34" fmla="*/ 12 w 19"/>
                  <a:gd name="T35" fmla="*/ 4 h 22"/>
                  <a:gd name="T36" fmla="*/ 10 w 19"/>
                  <a:gd name="T37" fmla="*/ 4 h 22"/>
                  <a:gd name="T38" fmla="*/ 7 w 19"/>
                  <a:gd name="T39" fmla="*/ 4 h 22"/>
                  <a:gd name="T40" fmla="*/ 5 w 19"/>
                  <a:gd name="T41" fmla="*/ 18 h 22"/>
                  <a:gd name="T42" fmla="*/ 8 w 19"/>
                  <a:gd name="T43" fmla="*/ 18 h 22"/>
                  <a:gd name="T44" fmla="*/ 11 w 19"/>
                  <a:gd name="T45" fmla="*/ 18 h 22"/>
                  <a:gd name="T46" fmla="*/ 13 w 19"/>
                  <a:gd name="T47" fmla="*/ 16 h 22"/>
                  <a:gd name="T48" fmla="*/ 14 w 19"/>
                  <a:gd name="T49" fmla="*/ 13 h 22"/>
                  <a:gd name="T50" fmla="*/ 14 w 19"/>
                  <a:gd name="T51"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2">
                    <a:moveTo>
                      <a:pt x="19" y="10"/>
                    </a:moveTo>
                    <a:cubicBezTo>
                      <a:pt x="19" y="11"/>
                      <a:pt x="19" y="12"/>
                      <a:pt x="19" y="13"/>
                    </a:cubicBezTo>
                    <a:cubicBezTo>
                      <a:pt x="19" y="14"/>
                      <a:pt x="18" y="15"/>
                      <a:pt x="18" y="16"/>
                    </a:cubicBezTo>
                    <a:cubicBezTo>
                      <a:pt x="17" y="17"/>
                      <a:pt x="17" y="18"/>
                      <a:pt x="16" y="18"/>
                    </a:cubicBezTo>
                    <a:cubicBezTo>
                      <a:pt x="15" y="19"/>
                      <a:pt x="14" y="20"/>
                      <a:pt x="14" y="20"/>
                    </a:cubicBezTo>
                    <a:cubicBezTo>
                      <a:pt x="13" y="21"/>
                      <a:pt x="12" y="21"/>
                      <a:pt x="11" y="22"/>
                    </a:cubicBezTo>
                    <a:cubicBezTo>
                      <a:pt x="10" y="22"/>
                      <a:pt x="9" y="22"/>
                      <a:pt x="7" y="22"/>
                    </a:cubicBezTo>
                    <a:cubicBezTo>
                      <a:pt x="0" y="22"/>
                      <a:pt x="0" y="22"/>
                      <a:pt x="0" y="22"/>
                    </a:cubicBezTo>
                    <a:cubicBezTo>
                      <a:pt x="2" y="0"/>
                      <a:pt x="2" y="0"/>
                      <a:pt x="2" y="0"/>
                    </a:cubicBezTo>
                    <a:cubicBezTo>
                      <a:pt x="10" y="0"/>
                      <a:pt x="10" y="0"/>
                      <a:pt x="10" y="0"/>
                    </a:cubicBezTo>
                    <a:cubicBezTo>
                      <a:pt x="11" y="0"/>
                      <a:pt x="13" y="1"/>
                      <a:pt x="14" y="1"/>
                    </a:cubicBezTo>
                    <a:cubicBezTo>
                      <a:pt x="15" y="1"/>
                      <a:pt x="16" y="2"/>
                      <a:pt x="17" y="3"/>
                    </a:cubicBezTo>
                    <a:cubicBezTo>
                      <a:pt x="18" y="4"/>
                      <a:pt x="18" y="5"/>
                      <a:pt x="19" y="6"/>
                    </a:cubicBezTo>
                    <a:cubicBezTo>
                      <a:pt x="19" y="7"/>
                      <a:pt x="19" y="8"/>
                      <a:pt x="19" y="10"/>
                    </a:cubicBezTo>
                    <a:close/>
                    <a:moveTo>
                      <a:pt x="14" y="10"/>
                    </a:moveTo>
                    <a:cubicBezTo>
                      <a:pt x="14" y="9"/>
                      <a:pt x="14" y="8"/>
                      <a:pt x="14" y="7"/>
                    </a:cubicBezTo>
                    <a:cubicBezTo>
                      <a:pt x="14" y="7"/>
                      <a:pt x="13" y="6"/>
                      <a:pt x="13" y="6"/>
                    </a:cubicBezTo>
                    <a:cubicBezTo>
                      <a:pt x="13" y="5"/>
                      <a:pt x="12" y="5"/>
                      <a:pt x="12" y="4"/>
                    </a:cubicBezTo>
                    <a:cubicBezTo>
                      <a:pt x="11" y="4"/>
                      <a:pt x="10" y="4"/>
                      <a:pt x="10" y="4"/>
                    </a:cubicBezTo>
                    <a:cubicBezTo>
                      <a:pt x="7" y="4"/>
                      <a:pt x="7" y="4"/>
                      <a:pt x="7" y="4"/>
                    </a:cubicBezTo>
                    <a:cubicBezTo>
                      <a:pt x="5" y="18"/>
                      <a:pt x="5" y="18"/>
                      <a:pt x="5" y="18"/>
                    </a:cubicBezTo>
                    <a:cubicBezTo>
                      <a:pt x="8" y="18"/>
                      <a:pt x="8" y="18"/>
                      <a:pt x="8" y="18"/>
                    </a:cubicBezTo>
                    <a:cubicBezTo>
                      <a:pt x="9" y="18"/>
                      <a:pt x="10" y="18"/>
                      <a:pt x="11" y="18"/>
                    </a:cubicBezTo>
                    <a:cubicBezTo>
                      <a:pt x="11" y="17"/>
                      <a:pt x="12" y="17"/>
                      <a:pt x="13" y="16"/>
                    </a:cubicBezTo>
                    <a:cubicBezTo>
                      <a:pt x="13" y="15"/>
                      <a:pt x="14" y="14"/>
                      <a:pt x="14" y="13"/>
                    </a:cubicBezTo>
                    <a:cubicBezTo>
                      <a:pt x="14" y="12"/>
                      <a:pt x="14" y="11"/>
                      <a:pt x="14"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îšľïďé">
                <a:extLst>
                  <a:ext uri="{FF2B5EF4-FFF2-40B4-BE49-F238E27FC236}">
                    <a16:creationId xmlns:a16="http://schemas.microsoft.com/office/drawing/2014/main" id="{99863C60-7823-4FDA-9B2D-CC48E1CB01BD}"/>
                  </a:ext>
                </a:extLst>
              </p:cNvPr>
              <p:cNvSpPr/>
              <p:nvPr/>
            </p:nvSpPr>
            <p:spPr bwMode="auto">
              <a:xfrm>
                <a:off x="5991226" y="2481263"/>
                <a:ext cx="93663" cy="103188"/>
              </a:xfrm>
              <a:custGeom>
                <a:avLst/>
                <a:gdLst>
                  <a:gd name="T0" fmla="*/ 20 w 20"/>
                  <a:gd name="T1" fmla="*/ 10 h 22"/>
                  <a:gd name="T2" fmla="*/ 19 w 20"/>
                  <a:gd name="T3" fmla="*/ 13 h 22"/>
                  <a:gd name="T4" fmla="*/ 18 w 20"/>
                  <a:gd name="T5" fmla="*/ 16 h 22"/>
                  <a:gd name="T6" fmla="*/ 16 w 20"/>
                  <a:gd name="T7" fmla="*/ 18 h 22"/>
                  <a:gd name="T8" fmla="*/ 14 w 20"/>
                  <a:gd name="T9" fmla="*/ 20 h 22"/>
                  <a:gd name="T10" fmla="*/ 11 w 20"/>
                  <a:gd name="T11" fmla="*/ 22 h 22"/>
                  <a:gd name="T12" fmla="*/ 8 w 20"/>
                  <a:gd name="T13" fmla="*/ 22 h 22"/>
                  <a:gd name="T14" fmla="*/ 0 w 20"/>
                  <a:gd name="T15" fmla="*/ 22 h 22"/>
                  <a:gd name="T16" fmla="*/ 3 w 20"/>
                  <a:gd name="T17" fmla="*/ 0 h 22"/>
                  <a:gd name="T18" fmla="*/ 10 w 20"/>
                  <a:gd name="T19" fmla="*/ 0 h 22"/>
                  <a:gd name="T20" fmla="*/ 14 w 20"/>
                  <a:gd name="T21" fmla="*/ 1 h 22"/>
                  <a:gd name="T22" fmla="*/ 17 w 20"/>
                  <a:gd name="T23" fmla="*/ 3 h 22"/>
                  <a:gd name="T24" fmla="*/ 19 w 20"/>
                  <a:gd name="T25" fmla="*/ 6 h 22"/>
                  <a:gd name="T26" fmla="*/ 20 w 20"/>
                  <a:gd name="T27" fmla="*/ 10 h 22"/>
                  <a:gd name="T28" fmla="*/ 15 w 20"/>
                  <a:gd name="T29" fmla="*/ 10 h 22"/>
                  <a:gd name="T30" fmla="*/ 14 w 20"/>
                  <a:gd name="T31" fmla="*/ 7 h 22"/>
                  <a:gd name="T32" fmla="*/ 13 w 20"/>
                  <a:gd name="T33" fmla="*/ 6 h 22"/>
                  <a:gd name="T34" fmla="*/ 12 w 20"/>
                  <a:gd name="T35" fmla="*/ 4 h 22"/>
                  <a:gd name="T36" fmla="*/ 10 w 20"/>
                  <a:gd name="T37" fmla="*/ 4 h 22"/>
                  <a:gd name="T38" fmla="*/ 7 w 20"/>
                  <a:gd name="T39" fmla="*/ 4 h 22"/>
                  <a:gd name="T40" fmla="*/ 5 w 20"/>
                  <a:gd name="T41" fmla="*/ 18 h 22"/>
                  <a:gd name="T42" fmla="*/ 8 w 20"/>
                  <a:gd name="T43" fmla="*/ 18 h 22"/>
                  <a:gd name="T44" fmla="*/ 11 w 20"/>
                  <a:gd name="T45" fmla="*/ 18 h 22"/>
                  <a:gd name="T46" fmla="*/ 13 w 20"/>
                  <a:gd name="T47" fmla="*/ 16 h 22"/>
                  <a:gd name="T48" fmla="*/ 14 w 20"/>
                  <a:gd name="T49" fmla="*/ 13 h 22"/>
                  <a:gd name="T50" fmla="*/ 15 w 20"/>
                  <a:gd name="T51"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 h="22">
                    <a:moveTo>
                      <a:pt x="20" y="10"/>
                    </a:moveTo>
                    <a:cubicBezTo>
                      <a:pt x="20" y="11"/>
                      <a:pt x="19" y="12"/>
                      <a:pt x="19" y="13"/>
                    </a:cubicBezTo>
                    <a:cubicBezTo>
                      <a:pt x="19" y="14"/>
                      <a:pt x="19" y="15"/>
                      <a:pt x="18" y="16"/>
                    </a:cubicBezTo>
                    <a:cubicBezTo>
                      <a:pt x="18" y="17"/>
                      <a:pt x="17" y="18"/>
                      <a:pt x="16" y="18"/>
                    </a:cubicBezTo>
                    <a:cubicBezTo>
                      <a:pt x="16" y="19"/>
                      <a:pt x="15" y="20"/>
                      <a:pt x="14" y="20"/>
                    </a:cubicBezTo>
                    <a:cubicBezTo>
                      <a:pt x="13" y="21"/>
                      <a:pt x="12" y="21"/>
                      <a:pt x="11" y="22"/>
                    </a:cubicBezTo>
                    <a:cubicBezTo>
                      <a:pt x="10" y="22"/>
                      <a:pt x="9" y="22"/>
                      <a:pt x="8" y="22"/>
                    </a:cubicBezTo>
                    <a:cubicBezTo>
                      <a:pt x="0" y="22"/>
                      <a:pt x="0" y="22"/>
                      <a:pt x="0" y="22"/>
                    </a:cubicBezTo>
                    <a:cubicBezTo>
                      <a:pt x="3" y="0"/>
                      <a:pt x="3" y="0"/>
                      <a:pt x="3" y="0"/>
                    </a:cubicBezTo>
                    <a:cubicBezTo>
                      <a:pt x="10" y="0"/>
                      <a:pt x="10" y="0"/>
                      <a:pt x="10" y="0"/>
                    </a:cubicBezTo>
                    <a:cubicBezTo>
                      <a:pt x="12" y="0"/>
                      <a:pt x="13" y="1"/>
                      <a:pt x="14" y="1"/>
                    </a:cubicBezTo>
                    <a:cubicBezTo>
                      <a:pt x="15" y="1"/>
                      <a:pt x="16" y="2"/>
                      <a:pt x="17" y="3"/>
                    </a:cubicBezTo>
                    <a:cubicBezTo>
                      <a:pt x="18" y="4"/>
                      <a:pt x="19" y="5"/>
                      <a:pt x="19" y="6"/>
                    </a:cubicBezTo>
                    <a:cubicBezTo>
                      <a:pt x="19" y="7"/>
                      <a:pt x="20" y="8"/>
                      <a:pt x="20" y="10"/>
                    </a:cubicBezTo>
                    <a:close/>
                    <a:moveTo>
                      <a:pt x="15" y="10"/>
                    </a:moveTo>
                    <a:cubicBezTo>
                      <a:pt x="15" y="9"/>
                      <a:pt x="14" y="8"/>
                      <a:pt x="14" y="7"/>
                    </a:cubicBezTo>
                    <a:cubicBezTo>
                      <a:pt x="14" y="7"/>
                      <a:pt x="14" y="6"/>
                      <a:pt x="13" y="6"/>
                    </a:cubicBezTo>
                    <a:cubicBezTo>
                      <a:pt x="13" y="5"/>
                      <a:pt x="12" y="5"/>
                      <a:pt x="12" y="4"/>
                    </a:cubicBezTo>
                    <a:cubicBezTo>
                      <a:pt x="11" y="4"/>
                      <a:pt x="11" y="4"/>
                      <a:pt x="10" y="4"/>
                    </a:cubicBezTo>
                    <a:cubicBezTo>
                      <a:pt x="7" y="4"/>
                      <a:pt x="7" y="4"/>
                      <a:pt x="7" y="4"/>
                    </a:cubicBezTo>
                    <a:cubicBezTo>
                      <a:pt x="5" y="18"/>
                      <a:pt x="5" y="18"/>
                      <a:pt x="5" y="18"/>
                    </a:cubicBezTo>
                    <a:cubicBezTo>
                      <a:pt x="8" y="18"/>
                      <a:pt x="8" y="18"/>
                      <a:pt x="8" y="18"/>
                    </a:cubicBezTo>
                    <a:cubicBezTo>
                      <a:pt x="9" y="18"/>
                      <a:pt x="10" y="18"/>
                      <a:pt x="11" y="18"/>
                    </a:cubicBezTo>
                    <a:cubicBezTo>
                      <a:pt x="12" y="17"/>
                      <a:pt x="12" y="17"/>
                      <a:pt x="13" y="16"/>
                    </a:cubicBezTo>
                    <a:cubicBezTo>
                      <a:pt x="13" y="15"/>
                      <a:pt x="14" y="14"/>
                      <a:pt x="14" y="13"/>
                    </a:cubicBezTo>
                    <a:cubicBezTo>
                      <a:pt x="14" y="12"/>
                      <a:pt x="15" y="11"/>
                      <a:pt x="1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îṧlíḑê">
                <a:extLst>
                  <a:ext uri="{FF2B5EF4-FFF2-40B4-BE49-F238E27FC236}">
                    <a16:creationId xmlns:a16="http://schemas.microsoft.com/office/drawing/2014/main" id="{6A32AB7C-D240-4E1B-85F3-8EDB12A5FD4A}"/>
                  </a:ext>
                </a:extLst>
              </p:cNvPr>
              <p:cNvSpPr/>
              <p:nvPr/>
            </p:nvSpPr>
            <p:spPr bwMode="auto">
              <a:xfrm>
                <a:off x="6116638" y="2481263"/>
                <a:ext cx="74613" cy="103188"/>
              </a:xfrm>
              <a:custGeom>
                <a:avLst/>
                <a:gdLst>
                  <a:gd name="T0" fmla="*/ 47 w 47"/>
                  <a:gd name="T1" fmla="*/ 0 h 65"/>
                  <a:gd name="T2" fmla="*/ 47 w 47"/>
                  <a:gd name="T3" fmla="*/ 12 h 65"/>
                  <a:gd name="T4" fmla="*/ 30 w 47"/>
                  <a:gd name="T5" fmla="*/ 12 h 65"/>
                  <a:gd name="T6" fmla="*/ 24 w 47"/>
                  <a:gd name="T7" fmla="*/ 65 h 65"/>
                  <a:gd name="T8" fmla="*/ 9 w 47"/>
                  <a:gd name="T9" fmla="*/ 65 h 65"/>
                  <a:gd name="T10" fmla="*/ 15 w 47"/>
                  <a:gd name="T11" fmla="*/ 12 h 65"/>
                  <a:gd name="T12" fmla="*/ 0 w 47"/>
                  <a:gd name="T13" fmla="*/ 12 h 65"/>
                  <a:gd name="T14" fmla="*/ 0 w 47"/>
                  <a:gd name="T15" fmla="*/ 0 h 65"/>
                  <a:gd name="T16" fmla="*/ 47 w 47"/>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5">
                    <a:moveTo>
                      <a:pt x="47" y="0"/>
                    </a:moveTo>
                    <a:lnTo>
                      <a:pt x="47" y="12"/>
                    </a:lnTo>
                    <a:lnTo>
                      <a:pt x="30" y="12"/>
                    </a:lnTo>
                    <a:lnTo>
                      <a:pt x="24" y="65"/>
                    </a:lnTo>
                    <a:lnTo>
                      <a:pt x="9" y="65"/>
                    </a:lnTo>
                    <a:lnTo>
                      <a:pt x="15" y="12"/>
                    </a:lnTo>
                    <a:lnTo>
                      <a:pt x="0" y="12"/>
                    </a:lnTo>
                    <a:lnTo>
                      <a:pt x="0" y="0"/>
                    </a:ln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işļídê">
                <a:extLst>
                  <a:ext uri="{FF2B5EF4-FFF2-40B4-BE49-F238E27FC236}">
                    <a16:creationId xmlns:a16="http://schemas.microsoft.com/office/drawing/2014/main" id="{06A76FA2-51F2-4106-87B2-E71DA84D9401}"/>
                  </a:ext>
                </a:extLst>
              </p:cNvPr>
              <p:cNvSpPr/>
              <p:nvPr/>
            </p:nvSpPr>
            <p:spPr bwMode="auto">
              <a:xfrm>
                <a:off x="6186488" y="2481263"/>
                <a:ext cx="98425" cy="103188"/>
              </a:xfrm>
              <a:custGeom>
                <a:avLst/>
                <a:gdLst>
                  <a:gd name="T0" fmla="*/ 21 w 21"/>
                  <a:gd name="T1" fmla="*/ 10 h 22"/>
                  <a:gd name="T2" fmla="*/ 20 w 21"/>
                  <a:gd name="T3" fmla="*/ 13 h 22"/>
                  <a:gd name="T4" fmla="*/ 19 w 21"/>
                  <a:gd name="T5" fmla="*/ 16 h 22"/>
                  <a:gd name="T6" fmla="*/ 17 w 21"/>
                  <a:gd name="T7" fmla="*/ 19 h 22"/>
                  <a:gd name="T8" fmla="*/ 15 w 21"/>
                  <a:gd name="T9" fmla="*/ 21 h 22"/>
                  <a:gd name="T10" fmla="*/ 12 w 21"/>
                  <a:gd name="T11" fmla="*/ 22 h 22"/>
                  <a:gd name="T12" fmla="*/ 9 w 21"/>
                  <a:gd name="T13" fmla="*/ 22 h 22"/>
                  <a:gd name="T14" fmla="*/ 5 w 21"/>
                  <a:gd name="T15" fmla="*/ 21 h 22"/>
                  <a:gd name="T16" fmla="*/ 2 w 21"/>
                  <a:gd name="T17" fmla="*/ 19 h 22"/>
                  <a:gd name="T18" fmla="*/ 0 w 21"/>
                  <a:gd name="T19" fmla="*/ 16 h 22"/>
                  <a:gd name="T20" fmla="*/ 0 w 21"/>
                  <a:gd name="T21" fmla="*/ 13 h 22"/>
                  <a:gd name="T22" fmla="*/ 0 w 21"/>
                  <a:gd name="T23" fmla="*/ 9 h 22"/>
                  <a:gd name="T24" fmla="*/ 1 w 21"/>
                  <a:gd name="T25" fmla="*/ 6 h 22"/>
                  <a:gd name="T26" fmla="*/ 3 w 21"/>
                  <a:gd name="T27" fmla="*/ 4 h 22"/>
                  <a:gd name="T28" fmla="*/ 5 w 21"/>
                  <a:gd name="T29" fmla="*/ 2 h 22"/>
                  <a:gd name="T30" fmla="*/ 8 w 21"/>
                  <a:gd name="T31" fmla="*/ 0 h 22"/>
                  <a:gd name="T32" fmla="*/ 12 w 21"/>
                  <a:gd name="T33" fmla="*/ 0 h 22"/>
                  <a:gd name="T34" fmla="*/ 15 w 21"/>
                  <a:gd name="T35" fmla="*/ 1 h 22"/>
                  <a:gd name="T36" fmla="*/ 18 w 21"/>
                  <a:gd name="T37" fmla="*/ 3 h 22"/>
                  <a:gd name="T38" fmla="*/ 20 w 21"/>
                  <a:gd name="T39" fmla="*/ 6 h 22"/>
                  <a:gd name="T40" fmla="*/ 21 w 21"/>
                  <a:gd name="T41" fmla="*/ 10 h 22"/>
                  <a:gd name="T42" fmla="*/ 16 w 21"/>
                  <a:gd name="T43" fmla="*/ 10 h 22"/>
                  <a:gd name="T44" fmla="*/ 15 w 21"/>
                  <a:gd name="T45" fmla="*/ 7 h 22"/>
                  <a:gd name="T46" fmla="*/ 14 w 21"/>
                  <a:gd name="T47" fmla="*/ 6 h 22"/>
                  <a:gd name="T48" fmla="*/ 13 w 21"/>
                  <a:gd name="T49" fmla="*/ 4 h 22"/>
                  <a:gd name="T50" fmla="*/ 11 w 21"/>
                  <a:gd name="T51" fmla="*/ 4 h 22"/>
                  <a:gd name="T52" fmla="*/ 8 w 21"/>
                  <a:gd name="T53" fmla="*/ 5 h 22"/>
                  <a:gd name="T54" fmla="*/ 6 w 21"/>
                  <a:gd name="T55" fmla="*/ 6 h 22"/>
                  <a:gd name="T56" fmla="*/ 5 w 21"/>
                  <a:gd name="T57" fmla="*/ 9 h 22"/>
                  <a:gd name="T58" fmla="*/ 5 w 21"/>
                  <a:gd name="T59" fmla="*/ 12 h 22"/>
                  <a:gd name="T60" fmla="*/ 5 w 21"/>
                  <a:gd name="T61" fmla="*/ 15 h 22"/>
                  <a:gd name="T62" fmla="*/ 6 w 21"/>
                  <a:gd name="T63" fmla="*/ 17 h 22"/>
                  <a:gd name="T64" fmla="*/ 7 w 21"/>
                  <a:gd name="T65" fmla="*/ 18 h 22"/>
                  <a:gd name="T66" fmla="*/ 9 w 21"/>
                  <a:gd name="T67" fmla="*/ 18 h 22"/>
                  <a:gd name="T68" fmla="*/ 12 w 21"/>
                  <a:gd name="T69" fmla="*/ 18 h 22"/>
                  <a:gd name="T70" fmla="*/ 14 w 21"/>
                  <a:gd name="T71" fmla="*/ 16 h 22"/>
                  <a:gd name="T72" fmla="*/ 15 w 21"/>
                  <a:gd name="T73" fmla="*/ 13 h 22"/>
                  <a:gd name="T74" fmla="*/ 16 w 21"/>
                  <a:gd name="T75"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22">
                    <a:moveTo>
                      <a:pt x="21" y="10"/>
                    </a:moveTo>
                    <a:cubicBezTo>
                      <a:pt x="21" y="11"/>
                      <a:pt x="21" y="12"/>
                      <a:pt x="20" y="13"/>
                    </a:cubicBezTo>
                    <a:cubicBezTo>
                      <a:pt x="20" y="14"/>
                      <a:pt x="20" y="15"/>
                      <a:pt x="19" y="16"/>
                    </a:cubicBezTo>
                    <a:cubicBezTo>
                      <a:pt x="19" y="17"/>
                      <a:pt x="18" y="18"/>
                      <a:pt x="17" y="19"/>
                    </a:cubicBezTo>
                    <a:cubicBezTo>
                      <a:pt x="17" y="19"/>
                      <a:pt x="16" y="20"/>
                      <a:pt x="15" y="21"/>
                    </a:cubicBezTo>
                    <a:cubicBezTo>
                      <a:pt x="14" y="21"/>
                      <a:pt x="13" y="21"/>
                      <a:pt x="12" y="22"/>
                    </a:cubicBezTo>
                    <a:cubicBezTo>
                      <a:pt x="11" y="22"/>
                      <a:pt x="10" y="22"/>
                      <a:pt x="9" y="22"/>
                    </a:cubicBezTo>
                    <a:cubicBezTo>
                      <a:pt x="7" y="22"/>
                      <a:pt x="6" y="22"/>
                      <a:pt x="5" y="21"/>
                    </a:cubicBezTo>
                    <a:cubicBezTo>
                      <a:pt x="4" y="21"/>
                      <a:pt x="3" y="20"/>
                      <a:pt x="2" y="19"/>
                    </a:cubicBezTo>
                    <a:cubicBezTo>
                      <a:pt x="1" y="19"/>
                      <a:pt x="1" y="18"/>
                      <a:pt x="0" y="16"/>
                    </a:cubicBezTo>
                    <a:cubicBezTo>
                      <a:pt x="0" y="15"/>
                      <a:pt x="0" y="14"/>
                      <a:pt x="0" y="13"/>
                    </a:cubicBezTo>
                    <a:cubicBezTo>
                      <a:pt x="0" y="11"/>
                      <a:pt x="0" y="10"/>
                      <a:pt x="0" y="9"/>
                    </a:cubicBezTo>
                    <a:cubicBezTo>
                      <a:pt x="0" y="8"/>
                      <a:pt x="1" y="7"/>
                      <a:pt x="1" y="6"/>
                    </a:cubicBezTo>
                    <a:cubicBezTo>
                      <a:pt x="2" y="5"/>
                      <a:pt x="2" y="4"/>
                      <a:pt x="3" y="4"/>
                    </a:cubicBezTo>
                    <a:cubicBezTo>
                      <a:pt x="4" y="3"/>
                      <a:pt x="4" y="2"/>
                      <a:pt x="5" y="2"/>
                    </a:cubicBezTo>
                    <a:cubicBezTo>
                      <a:pt x="6" y="1"/>
                      <a:pt x="7" y="1"/>
                      <a:pt x="8" y="0"/>
                    </a:cubicBezTo>
                    <a:cubicBezTo>
                      <a:pt x="9" y="0"/>
                      <a:pt x="10" y="0"/>
                      <a:pt x="12" y="0"/>
                    </a:cubicBezTo>
                    <a:cubicBezTo>
                      <a:pt x="13" y="0"/>
                      <a:pt x="14" y="0"/>
                      <a:pt x="15" y="1"/>
                    </a:cubicBezTo>
                    <a:cubicBezTo>
                      <a:pt x="16" y="1"/>
                      <a:pt x="17" y="2"/>
                      <a:pt x="18" y="3"/>
                    </a:cubicBezTo>
                    <a:cubicBezTo>
                      <a:pt x="19" y="4"/>
                      <a:pt x="20" y="5"/>
                      <a:pt x="20" y="6"/>
                    </a:cubicBezTo>
                    <a:cubicBezTo>
                      <a:pt x="20" y="7"/>
                      <a:pt x="21" y="8"/>
                      <a:pt x="21" y="10"/>
                    </a:cubicBezTo>
                    <a:close/>
                    <a:moveTo>
                      <a:pt x="16" y="10"/>
                    </a:moveTo>
                    <a:cubicBezTo>
                      <a:pt x="16" y="9"/>
                      <a:pt x="16" y="8"/>
                      <a:pt x="15" y="7"/>
                    </a:cubicBezTo>
                    <a:cubicBezTo>
                      <a:pt x="15" y="7"/>
                      <a:pt x="15" y="6"/>
                      <a:pt x="14" y="6"/>
                    </a:cubicBezTo>
                    <a:cubicBezTo>
                      <a:pt x="14" y="5"/>
                      <a:pt x="14" y="5"/>
                      <a:pt x="13" y="4"/>
                    </a:cubicBezTo>
                    <a:cubicBezTo>
                      <a:pt x="12" y="4"/>
                      <a:pt x="12" y="4"/>
                      <a:pt x="11" y="4"/>
                    </a:cubicBezTo>
                    <a:cubicBezTo>
                      <a:pt x="10" y="4"/>
                      <a:pt x="9" y="4"/>
                      <a:pt x="8" y="5"/>
                    </a:cubicBezTo>
                    <a:cubicBezTo>
                      <a:pt x="7" y="5"/>
                      <a:pt x="7" y="6"/>
                      <a:pt x="6" y="6"/>
                    </a:cubicBezTo>
                    <a:cubicBezTo>
                      <a:pt x="6" y="7"/>
                      <a:pt x="5" y="8"/>
                      <a:pt x="5" y="9"/>
                    </a:cubicBezTo>
                    <a:cubicBezTo>
                      <a:pt x="5" y="10"/>
                      <a:pt x="5" y="11"/>
                      <a:pt x="5" y="12"/>
                    </a:cubicBezTo>
                    <a:cubicBezTo>
                      <a:pt x="5" y="13"/>
                      <a:pt x="5" y="14"/>
                      <a:pt x="5" y="15"/>
                    </a:cubicBezTo>
                    <a:cubicBezTo>
                      <a:pt x="5" y="16"/>
                      <a:pt x="5" y="16"/>
                      <a:pt x="6" y="17"/>
                    </a:cubicBezTo>
                    <a:cubicBezTo>
                      <a:pt x="6" y="17"/>
                      <a:pt x="7" y="18"/>
                      <a:pt x="7" y="18"/>
                    </a:cubicBezTo>
                    <a:cubicBezTo>
                      <a:pt x="8" y="18"/>
                      <a:pt x="9" y="18"/>
                      <a:pt x="9" y="18"/>
                    </a:cubicBezTo>
                    <a:cubicBezTo>
                      <a:pt x="10" y="18"/>
                      <a:pt x="11" y="18"/>
                      <a:pt x="12" y="18"/>
                    </a:cubicBezTo>
                    <a:cubicBezTo>
                      <a:pt x="13" y="17"/>
                      <a:pt x="13" y="17"/>
                      <a:pt x="14" y="16"/>
                    </a:cubicBezTo>
                    <a:cubicBezTo>
                      <a:pt x="15" y="15"/>
                      <a:pt x="15" y="14"/>
                      <a:pt x="15" y="13"/>
                    </a:cubicBezTo>
                    <a:cubicBezTo>
                      <a:pt x="16" y="12"/>
                      <a:pt x="16" y="11"/>
                      <a:pt x="16"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is1iḓé">
                <a:extLst>
                  <a:ext uri="{FF2B5EF4-FFF2-40B4-BE49-F238E27FC236}">
                    <a16:creationId xmlns:a16="http://schemas.microsoft.com/office/drawing/2014/main" id="{14375501-9A4A-445C-896C-AB116AF62C30}"/>
                  </a:ext>
                </a:extLst>
              </p:cNvPr>
              <p:cNvSpPr/>
              <p:nvPr/>
            </p:nvSpPr>
            <p:spPr bwMode="auto">
              <a:xfrm>
                <a:off x="6313488" y="2481263"/>
                <a:ext cx="82550" cy="103188"/>
              </a:xfrm>
              <a:custGeom>
                <a:avLst/>
                <a:gdLst>
                  <a:gd name="T0" fmla="*/ 9 w 18"/>
                  <a:gd name="T1" fmla="*/ 18 h 22"/>
                  <a:gd name="T2" fmla="*/ 11 w 18"/>
                  <a:gd name="T3" fmla="*/ 18 h 22"/>
                  <a:gd name="T4" fmla="*/ 12 w 18"/>
                  <a:gd name="T5" fmla="*/ 18 h 22"/>
                  <a:gd name="T6" fmla="*/ 13 w 18"/>
                  <a:gd name="T7" fmla="*/ 17 h 22"/>
                  <a:gd name="T8" fmla="*/ 13 w 18"/>
                  <a:gd name="T9" fmla="*/ 17 h 22"/>
                  <a:gd name="T10" fmla="*/ 14 w 18"/>
                  <a:gd name="T11" fmla="*/ 17 h 22"/>
                  <a:gd name="T12" fmla="*/ 14 w 18"/>
                  <a:gd name="T13" fmla="*/ 16 h 22"/>
                  <a:gd name="T14" fmla="*/ 14 w 18"/>
                  <a:gd name="T15" fmla="*/ 17 h 22"/>
                  <a:gd name="T16" fmla="*/ 15 w 18"/>
                  <a:gd name="T17" fmla="*/ 17 h 22"/>
                  <a:gd name="T18" fmla="*/ 16 w 18"/>
                  <a:gd name="T19" fmla="*/ 19 h 22"/>
                  <a:gd name="T20" fmla="*/ 13 w 18"/>
                  <a:gd name="T21" fmla="*/ 21 h 22"/>
                  <a:gd name="T22" fmla="*/ 9 w 18"/>
                  <a:gd name="T23" fmla="*/ 22 h 22"/>
                  <a:gd name="T24" fmla="*/ 5 w 18"/>
                  <a:gd name="T25" fmla="*/ 21 h 22"/>
                  <a:gd name="T26" fmla="*/ 2 w 18"/>
                  <a:gd name="T27" fmla="*/ 19 h 22"/>
                  <a:gd name="T28" fmla="*/ 1 w 18"/>
                  <a:gd name="T29" fmla="*/ 16 h 22"/>
                  <a:gd name="T30" fmla="*/ 0 w 18"/>
                  <a:gd name="T31" fmla="*/ 13 h 22"/>
                  <a:gd name="T32" fmla="*/ 1 w 18"/>
                  <a:gd name="T33" fmla="*/ 9 h 22"/>
                  <a:gd name="T34" fmla="*/ 2 w 18"/>
                  <a:gd name="T35" fmla="*/ 6 h 22"/>
                  <a:gd name="T36" fmla="*/ 4 w 18"/>
                  <a:gd name="T37" fmla="*/ 4 h 22"/>
                  <a:gd name="T38" fmla="*/ 6 w 18"/>
                  <a:gd name="T39" fmla="*/ 2 h 22"/>
                  <a:gd name="T40" fmla="*/ 9 w 18"/>
                  <a:gd name="T41" fmla="*/ 0 h 22"/>
                  <a:gd name="T42" fmla="*/ 12 w 18"/>
                  <a:gd name="T43" fmla="*/ 0 h 22"/>
                  <a:gd name="T44" fmla="*/ 14 w 18"/>
                  <a:gd name="T45" fmla="*/ 0 h 22"/>
                  <a:gd name="T46" fmla="*/ 16 w 18"/>
                  <a:gd name="T47" fmla="*/ 1 h 22"/>
                  <a:gd name="T48" fmla="*/ 17 w 18"/>
                  <a:gd name="T49" fmla="*/ 2 h 22"/>
                  <a:gd name="T50" fmla="*/ 18 w 18"/>
                  <a:gd name="T51" fmla="*/ 3 h 22"/>
                  <a:gd name="T52" fmla="*/ 17 w 18"/>
                  <a:gd name="T53" fmla="*/ 5 h 22"/>
                  <a:gd name="T54" fmla="*/ 16 w 18"/>
                  <a:gd name="T55" fmla="*/ 5 h 22"/>
                  <a:gd name="T56" fmla="*/ 16 w 18"/>
                  <a:gd name="T57" fmla="*/ 6 h 22"/>
                  <a:gd name="T58" fmla="*/ 15 w 18"/>
                  <a:gd name="T59" fmla="*/ 6 h 22"/>
                  <a:gd name="T60" fmla="*/ 15 w 18"/>
                  <a:gd name="T61" fmla="*/ 5 h 22"/>
                  <a:gd name="T62" fmla="*/ 14 w 18"/>
                  <a:gd name="T63" fmla="*/ 5 h 22"/>
                  <a:gd name="T64" fmla="*/ 14 w 18"/>
                  <a:gd name="T65" fmla="*/ 4 h 22"/>
                  <a:gd name="T66" fmla="*/ 13 w 18"/>
                  <a:gd name="T67" fmla="*/ 4 h 22"/>
                  <a:gd name="T68" fmla="*/ 12 w 18"/>
                  <a:gd name="T69" fmla="*/ 4 h 22"/>
                  <a:gd name="T70" fmla="*/ 9 w 18"/>
                  <a:gd name="T71" fmla="*/ 5 h 22"/>
                  <a:gd name="T72" fmla="*/ 7 w 18"/>
                  <a:gd name="T73" fmla="*/ 6 h 22"/>
                  <a:gd name="T74" fmla="*/ 6 w 18"/>
                  <a:gd name="T75" fmla="*/ 9 h 22"/>
                  <a:gd name="T76" fmla="*/ 5 w 18"/>
                  <a:gd name="T77" fmla="*/ 12 h 22"/>
                  <a:gd name="T78" fmla="*/ 5 w 18"/>
                  <a:gd name="T79" fmla="*/ 15 h 22"/>
                  <a:gd name="T80" fmla="*/ 6 w 18"/>
                  <a:gd name="T81" fmla="*/ 17 h 22"/>
                  <a:gd name="T82" fmla="*/ 8 w 18"/>
                  <a:gd name="T83" fmla="*/ 18 h 22"/>
                  <a:gd name="T84" fmla="*/ 9 w 18"/>
                  <a:gd name="T85"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 h="22">
                    <a:moveTo>
                      <a:pt x="9" y="18"/>
                    </a:moveTo>
                    <a:cubicBezTo>
                      <a:pt x="10" y="18"/>
                      <a:pt x="10" y="18"/>
                      <a:pt x="11" y="18"/>
                    </a:cubicBezTo>
                    <a:cubicBezTo>
                      <a:pt x="11" y="18"/>
                      <a:pt x="12" y="18"/>
                      <a:pt x="12" y="18"/>
                    </a:cubicBezTo>
                    <a:cubicBezTo>
                      <a:pt x="13" y="17"/>
                      <a:pt x="13" y="17"/>
                      <a:pt x="13" y="17"/>
                    </a:cubicBezTo>
                    <a:cubicBezTo>
                      <a:pt x="13" y="17"/>
                      <a:pt x="13" y="17"/>
                      <a:pt x="13" y="17"/>
                    </a:cubicBezTo>
                    <a:cubicBezTo>
                      <a:pt x="14" y="17"/>
                      <a:pt x="14" y="17"/>
                      <a:pt x="14" y="17"/>
                    </a:cubicBezTo>
                    <a:cubicBezTo>
                      <a:pt x="14" y="16"/>
                      <a:pt x="14" y="16"/>
                      <a:pt x="14" y="16"/>
                    </a:cubicBezTo>
                    <a:cubicBezTo>
                      <a:pt x="14" y="17"/>
                      <a:pt x="14" y="17"/>
                      <a:pt x="14" y="17"/>
                    </a:cubicBezTo>
                    <a:cubicBezTo>
                      <a:pt x="15" y="17"/>
                      <a:pt x="15" y="17"/>
                      <a:pt x="15" y="17"/>
                    </a:cubicBezTo>
                    <a:cubicBezTo>
                      <a:pt x="16" y="19"/>
                      <a:pt x="16" y="19"/>
                      <a:pt x="16" y="19"/>
                    </a:cubicBezTo>
                    <a:cubicBezTo>
                      <a:pt x="15" y="20"/>
                      <a:pt x="14" y="21"/>
                      <a:pt x="13" y="21"/>
                    </a:cubicBezTo>
                    <a:cubicBezTo>
                      <a:pt x="12" y="22"/>
                      <a:pt x="10" y="22"/>
                      <a:pt x="9" y="22"/>
                    </a:cubicBezTo>
                    <a:cubicBezTo>
                      <a:pt x="7" y="22"/>
                      <a:pt x="6" y="22"/>
                      <a:pt x="5" y="21"/>
                    </a:cubicBezTo>
                    <a:cubicBezTo>
                      <a:pt x="4" y="21"/>
                      <a:pt x="3" y="20"/>
                      <a:pt x="2" y="19"/>
                    </a:cubicBezTo>
                    <a:cubicBezTo>
                      <a:pt x="2" y="19"/>
                      <a:pt x="1" y="18"/>
                      <a:pt x="1" y="16"/>
                    </a:cubicBezTo>
                    <a:cubicBezTo>
                      <a:pt x="0" y="15"/>
                      <a:pt x="0" y="14"/>
                      <a:pt x="0" y="13"/>
                    </a:cubicBezTo>
                    <a:cubicBezTo>
                      <a:pt x="0" y="12"/>
                      <a:pt x="0" y="10"/>
                      <a:pt x="1" y="9"/>
                    </a:cubicBezTo>
                    <a:cubicBezTo>
                      <a:pt x="1" y="8"/>
                      <a:pt x="1" y="7"/>
                      <a:pt x="2" y="6"/>
                    </a:cubicBezTo>
                    <a:cubicBezTo>
                      <a:pt x="2" y="5"/>
                      <a:pt x="3" y="4"/>
                      <a:pt x="4" y="4"/>
                    </a:cubicBezTo>
                    <a:cubicBezTo>
                      <a:pt x="4" y="3"/>
                      <a:pt x="5" y="2"/>
                      <a:pt x="6" y="2"/>
                    </a:cubicBezTo>
                    <a:cubicBezTo>
                      <a:pt x="7" y="1"/>
                      <a:pt x="8" y="1"/>
                      <a:pt x="9" y="0"/>
                    </a:cubicBezTo>
                    <a:cubicBezTo>
                      <a:pt x="10" y="0"/>
                      <a:pt x="11" y="0"/>
                      <a:pt x="12" y="0"/>
                    </a:cubicBezTo>
                    <a:cubicBezTo>
                      <a:pt x="13" y="0"/>
                      <a:pt x="13" y="0"/>
                      <a:pt x="14" y="0"/>
                    </a:cubicBezTo>
                    <a:cubicBezTo>
                      <a:pt x="15" y="0"/>
                      <a:pt x="15" y="1"/>
                      <a:pt x="16" y="1"/>
                    </a:cubicBezTo>
                    <a:cubicBezTo>
                      <a:pt x="16" y="1"/>
                      <a:pt x="17" y="2"/>
                      <a:pt x="17" y="2"/>
                    </a:cubicBezTo>
                    <a:cubicBezTo>
                      <a:pt x="18" y="2"/>
                      <a:pt x="18" y="3"/>
                      <a:pt x="18" y="3"/>
                    </a:cubicBezTo>
                    <a:cubicBezTo>
                      <a:pt x="17" y="5"/>
                      <a:pt x="17" y="5"/>
                      <a:pt x="17" y="5"/>
                    </a:cubicBezTo>
                    <a:cubicBezTo>
                      <a:pt x="16" y="5"/>
                      <a:pt x="16" y="5"/>
                      <a:pt x="16" y="5"/>
                    </a:cubicBezTo>
                    <a:cubicBezTo>
                      <a:pt x="16" y="6"/>
                      <a:pt x="16" y="6"/>
                      <a:pt x="16" y="6"/>
                    </a:cubicBezTo>
                    <a:cubicBezTo>
                      <a:pt x="15" y="6"/>
                      <a:pt x="15" y="6"/>
                      <a:pt x="15" y="6"/>
                    </a:cubicBezTo>
                    <a:cubicBezTo>
                      <a:pt x="15" y="5"/>
                      <a:pt x="15" y="5"/>
                      <a:pt x="15" y="5"/>
                    </a:cubicBezTo>
                    <a:cubicBezTo>
                      <a:pt x="14" y="5"/>
                      <a:pt x="14" y="5"/>
                      <a:pt x="14" y="5"/>
                    </a:cubicBezTo>
                    <a:cubicBezTo>
                      <a:pt x="14" y="4"/>
                      <a:pt x="14" y="4"/>
                      <a:pt x="14" y="4"/>
                    </a:cubicBezTo>
                    <a:cubicBezTo>
                      <a:pt x="13" y="4"/>
                      <a:pt x="13" y="4"/>
                      <a:pt x="13" y="4"/>
                    </a:cubicBezTo>
                    <a:cubicBezTo>
                      <a:pt x="12" y="4"/>
                      <a:pt x="12" y="4"/>
                      <a:pt x="12" y="4"/>
                    </a:cubicBezTo>
                    <a:cubicBezTo>
                      <a:pt x="11" y="4"/>
                      <a:pt x="10" y="4"/>
                      <a:pt x="9" y="5"/>
                    </a:cubicBezTo>
                    <a:cubicBezTo>
                      <a:pt x="8" y="5"/>
                      <a:pt x="8" y="6"/>
                      <a:pt x="7" y="6"/>
                    </a:cubicBezTo>
                    <a:cubicBezTo>
                      <a:pt x="6" y="7"/>
                      <a:pt x="6" y="8"/>
                      <a:pt x="6" y="9"/>
                    </a:cubicBezTo>
                    <a:cubicBezTo>
                      <a:pt x="5" y="10"/>
                      <a:pt x="5" y="11"/>
                      <a:pt x="5" y="12"/>
                    </a:cubicBezTo>
                    <a:cubicBezTo>
                      <a:pt x="5" y="13"/>
                      <a:pt x="5" y="14"/>
                      <a:pt x="5" y="15"/>
                    </a:cubicBezTo>
                    <a:cubicBezTo>
                      <a:pt x="6" y="16"/>
                      <a:pt x="6" y="16"/>
                      <a:pt x="6" y="17"/>
                    </a:cubicBezTo>
                    <a:cubicBezTo>
                      <a:pt x="7" y="17"/>
                      <a:pt x="7" y="18"/>
                      <a:pt x="8" y="18"/>
                    </a:cubicBezTo>
                    <a:cubicBezTo>
                      <a:pt x="8" y="18"/>
                      <a:pt x="9" y="18"/>
                      <a:pt x="9"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îŝlidê">
                <a:extLst>
                  <a:ext uri="{FF2B5EF4-FFF2-40B4-BE49-F238E27FC236}">
                    <a16:creationId xmlns:a16="http://schemas.microsoft.com/office/drawing/2014/main" id="{55C871E5-3675-4C5F-87E2-B810A2B26903}"/>
                  </a:ext>
                </a:extLst>
              </p:cNvPr>
              <p:cNvSpPr/>
              <p:nvPr/>
            </p:nvSpPr>
            <p:spPr bwMode="auto">
              <a:xfrm>
                <a:off x="6388101" y="2481263"/>
                <a:ext cx="92075" cy="103188"/>
              </a:xfrm>
              <a:custGeom>
                <a:avLst/>
                <a:gdLst>
                  <a:gd name="T0" fmla="*/ 20 w 20"/>
                  <a:gd name="T1" fmla="*/ 22 h 22"/>
                  <a:gd name="T2" fmla="*/ 16 w 20"/>
                  <a:gd name="T3" fmla="*/ 22 h 22"/>
                  <a:gd name="T4" fmla="*/ 15 w 20"/>
                  <a:gd name="T5" fmla="*/ 22 h 22"/>
                  <a:gd name="T6" fmla="*/ 15 w 20"/>
                  <a:gd name="T7" fmla="*/ 21 h 22"/>
                  <a:gd name="T8" fmla="*/ 14 w 20"/>
                  <a:gd name="T9" fmla="*/ 17 h 22"/>
                  <a:gd name="T10" fmla="*/ 7 w 20"/>
                  <a:gd name="T11" fmla="*/ 17 h 22"/>
                  <a:gd name="T12" fmla="*/ 5 w 20"/>
                  <a:gd name="T13" fmla="*/ 21 h 22"/>
                  <a:gd name="T14" fmla="*/ 5 w 20"/>
                  <a:gd name="T15" fmla="*/ 22 h 22"/>
                  <a:gd name="T16" fmla="*/ 4 w 20"/>
                  <a:gd name="T17" fmla="*/ 22 h 22"/>
                  <a:gd name="T18" fmla="*/ 0 w 20"/>
                  <a:gd name="T19" fmla="*/ 22 h 22"/>
                  <a:gd name="T20" fmla="*/ 10 w 20"/>
                  <a:gd name="T21" fmla="*/ 0 h 22"/>
                  <a:gd name="T22" fmla="*/ 15 w 20"/>
                  <a:gd name="T23" fmla="*/ 0 h 22"/>
                  <a:gd name="T24" fmla="*/ 20 w 20"/>
                  <a:gd name="T25" fmla="*/ 22 h 22"/>
                  <a:gd name="T26" fmla="*/ 8 w 20"/>
                  <a:gd name="T27" fmla="*/ 14 h 22"/>
                  <a:gd name="T28" fmla="*/ 14 w 20"/>
                  <a:gd name="T29" fmla="*/ 14 h 22"/>
                  <a:gd name="T30" fmla="*/ 13 w 20"/>
                  <a:gd name="T31" fmla="*/ 8 h 22"/>
                  <a:gd name="T32" fmla="*/ 12 w 20"/>
                  <a:gd name="T33" fmla="*/ 6 h 22"/>
                  <a:gd name="T34" fmla="*/ 12 w 20"/>
                  <a:gd name="T35" fmla="*/ 4 h 22"/>
                  <a:gd name="T36" fmla="*/ 12 w 20"/>
                  <a:gd name="T37" fmla="*/ 5 h 22"/>
                  <a:gd name="T38" fmla="*/ 11 w 20"/>
                  <a:gd name="T39" fmla="*/ 6 h 22"/>
                  <a:gd name="T40" fmla="*/ 11 w 20"/>
                  <a:gd name="T41" fmla="*/ 7 h 22"/>
                  <a:gd name="T42" fmla="*/ 11 w 20"/>
                  <a:gd name="T43" fmla="*/ 8 h 22"/>
                  <a:gd name="T44" fmla="*/ 8 w 20"/>
                  <a:gd name="T45"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22">
                    <a:moveTo>
                      <a:pt x="20" y="22"/>
                    </a:moveTo>
                    <a:cubicBezTo>
                      <a:pt x="16" y="22"/>
                      <a:pt x="16" y="22"/>
                      <a:pt x="16" y="22"/>
                    </a:cubicBezTo>
                    <a:cubicBezTo>
                      <a:pt x="16" y="22"/>
                      <a:pt x="16" y="22"/>
                      <a:pt x="15" y="22"/>
                    </a:cubicBezTo>
                    <a:cubicBezTo>
                      <a:pt x="15" y="21"/>
                      <a:pt x="15" y="21"/>
                      <a:pt x="15" y="21"/>
                    </a:cubicBezTo>
                    <a:cubicBezTo>
                      <a:pt x="14" y="17"/>
                      <a:pt x="14" y="17"/>
                      <a:pt x="14" y="17"/>
                    </a:cubicBezTo>
                    <a:cubicBezTo>
                      <a:pt x="7" y="17"/>
                      <a:pt x="7" y="17"/>
                      <a:pt x="7" y="17"/>
                    </a:cubicBezTo>
                    <a:cubicBezTo>
                      <a:pt x="5" y="21"/>
                      <a:pt x="5" y="21"/>
                      <a:pt x="5" y="21"/>
                    </a:cubicBezTo>
                    <a:cubicBezTo>
                      <a:pt x="5" y="22"/>
                      <a:pt x="5" y="22"/>
                      <a:pt x="5" y="22"/>
                    </a:cubicBezTo>
                    <a:cubicBezTo>
                      <a:pt x="4" y="22"/>
                      <a:pt x="4" y="22"/>
                      <a:pt x="4" y="22"/>
                    </a:cubicBezTo>
                    <a:cubicBezTo>
                      <a:pt x="0" y="22"/>
                      <a:pt x="0" y="22"/>
                      <a:pt x="0" y="22"/>
                    </a:cubicBezTo>
                    <a:cubicBezTo>
                      <a:pt x="10" y="0"/>
                      <a:pt x="10" y="0"/>
                      <a:pt x="10" y="0"/>
                    </a:cubicBezTo>
                    <a:cubicBezTo>
                      <a:pt x="15" y="0"/>
                      <a:pt x="15" y="0"/>
                      <a:pt x="15" y="0"/>
                    </a:cubicBezTo>
                    <a:lnTo>
                      <a:pt x="20" y="22"/>
                    </a:lnTo>
                    <a:close/>
                    <a:moveTo>
                      <a:pt x="8" y="14"/>
                    </a:moveTo>
                    <a:cubicBezTo>
                      <a:pt x="14" y="14"/>
                      <a:pt x="14" y="14"/>
                      <a:pt x="14" y="14"/>
                    </a:cubicBezTo>
                    <a:cubicBezTo>
                      <a:pt x="13" y="8"/>
                      <a:pt x="13" y="8"/>
                      <a:pt x="13" y="8"/>
                    </a:cubicBezTo>
                    <a:cubicBezTo>
                      <a:pt x="13" y="7"/>
                      <a:pt x="12" y="6"/>
                      <a:pt x="12" y="6"/>
                    </a:cubicBezTo>
                    <a:cubicBezTo>
                      <a:pt x="12" y="5"/>
                      <a:pt x="12" y="5"/>
                      <a:pt x="12" y="4"/>
                    </a:cubicBezTo>
                    <a:cubicBezTo>
                      <a:pt x="12" y="5"/>
                      <a:pt x="12" y="5"/>
                      <a:pt x="12" y="5"/>
                    </a:cubicBezTo>
                    <a:cubicBezTo>
                      <a:pt x="11" y="6"/>
                      <a:pt x="11" y="6"/>
                      <a:pt x="11" y="6"/>
                    </a:cubicBezTo>
                    <a:cubicBezTo>
                      <a:pt x="11" y="7"/>
                      <a:pt x="11" y="7"/>
                      <a:pt x="11" y="7"/>
                    </a:cubicBezTo>
                    <a:cubicBezTo>
                      <a:pt x="11" y="8"/>
                      <a:pt x="11" y="8"/>
                      <a:pt x="11" y="8"/>
                    </a:cubicBezTo>
                    <a:lnTo>
                      <a:pt x="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íṡ1ïdé">
                <a:extLst>
                  <a:ext uri="{FF2B5EF4-FFF2-40B4-BE49-F238E27FC236}">
                    <a16:creationId xmlns:a16="http://schemas.microsoft.com/office/drawing/2014/main" id="{815CD920-EAB4-4B8D-867C-CA85822498D9}"/>
                  </a:ext>
                </a:extLst>
              </p:cNvPr>
              <p:cNvSpPr/>
              <p:nvPr/>
            </p:nvSpPr>
            <p:spPr bwMode="auto">
              <a:xfrm>
                <a:off x="6484938" y="2481263"/>
                <a:ext cx="79375" cy="103188"/>
              </a:xfrm>
              <a:custGeom>
                <a:avLst/>
                <a:gdLst>
                  <a:gd name="T0" fmla="*/ 6 w 17"/>
                  <a:gd name="T1" fmla="*/ 14 h 22"/>
                  <a:gd name="T2" fmla="*/ 5 w 17"/>
                  <a:gd name="T3" fmla="*/ 22 h 22"/>
                  <a:gd name="T4" fmla="*/ 0 w 17"/>
                  <a:gd name="T5" fmla="*/ 22 h 22"/>
                  <a:gd name="T6" fmla="*/ 3 w 17"/>
                  <a:gd name="T7" fmla="*/ 0 h 22"/>
                  <a:gd name="T8" fmla="*/ 10 w 17"/>
                  <a:gd name="T9" fmla="*/ 0 h 22"/>
                  <a:gd name="T10" fmla="*/ 13 w 17"/>
                  <a:gd name="T11" fmla="*/ 1 h 22"/>
                  <a:gd name="T12" fmla="*/ 15 w 17"/>
                  <a:gd name="T13" fmla="*/ 2 h 22"/>
                  <a:gd name="T14" fmla="*/ 17 w 17"/>
                  <a:gd name="T15" fmla="*/ 4 h 22"/>
                  <a:gd name="T16" fmla="*/ 17 w 17"/>
                  <a:gd name="T17" fmla="*/ 6 h 22"/>
                  <a:gd name="T18" fmla="*/ 17 w 17"/>
                  <a:gd name="T19" fmla="*/ 8 h 22"/>
                  <a:gd name="T20" fmla="*/ 16 w 17"/>
                  <a:gd name="T21" fmla="*/ 10 h 22"/>
                  <a:gd name="T22" fmla="*/ 14 w 17"/>
                  <a:gd name="T23" fmla="*/ 12 h 22"/>
                  <a:gd name="T24" fmla="*/ 12 w 17"/>
                  <a:gd name="T25" fmla="*/ 13 h 22"/>
                  <a:gd name="T26" fmla="*/ 13 w 17"/>
                  <a:gd name="T27" fmla="*/ 13 h 22"/>
                  <a:gd name="T28" fmla="*/ 14 w 17"/>
                  <a:gd name="T29" fmla="*/ 14 h 22"/>
                  <a:gd name="T30" fmla="*/ 17 w 17"/>
                  <a:gd name="T31" fmla="*/ 22 h 22"/>
                  <a:gd name="T32" fmla="*/ 12 w 17"/>
                  <a:gd name="T33" fmla="*/ 22 h 22"/>
                  <a:gd name="T34" fmla="*/ 11 w 17"/>
                  <a:gd name="T35" fmla="*/ 22 h 22"/>
                  <a:gd name="T36" fmla="*/ 11 w 17"/>
                  <a:gd name="T37" fmla="*/ 21 h 22"/>
                  <a:gd name="T38" fmla="*/ 8 w 17"/>
                  <a:gd name="T39" fmla="*/ 15 h 22"/>
                  <a:gd name="T40" fmla="*/ 8 w 17"/>
                  <a:gd name="T41" fmla="*/ 14 h 22"/>
                  <a:gd name="T42" fmla="*/ 7 w 17"/>
                  <a:gd name="T43" fmla="*/ 14 h 22"/>
                  <a:gd name="T44" fmla="*/ 6 w 17"/>
                  <a:gd name="T45" fmla="*/ 14 h 22"/>
                  <a:gd name="T46" fmla="*/ 7 w 17"/>
                  <a:gd name="T47" fmla="*/ 4 h 22"/>
                  <a:gd name="T48" fmla="*/ 7 w 17"/>
                  <a:gd name="T49" fmla="*/ 11 h 22"/>
                  <a:gd name="T50" fmla="*/ 8 w 17"/>
                  <a:gd name="T51" fmla="*/ 11 h 22"/>
                  <a:gd name="T52" fmla="*/ 10 w 17"/>
                  <a:gd name="T53" fmla="*/ 10 h 22"/>
                  <a:gd name="T54" fmla="*/ 11 w 17"/>
                  <a:gd name="T55" fmla="*/ 9 h 22"/>
                  <a:gd name="T56" fmla="*/ 12 w 17"/>
                  <a:gd name="T57" fmla="*/ 8 h 22"/>
                  <a:gd name="T58" fmla="*/ 12 w 17"/>
                  <a:gd name="T59" fmla="*/ 7 h 22"/>
                  <a:gd name="T60" fmla="*/ 12 w 17"/>
                  <a:gd name="T61" fmla="*/ 5 h 22"/>
                  <a:gd name="T62" fmla="*/ 11 w 17"/>
                  <a:gd name="T63" fmla="*/ 5 h 22"/>
                  <a:gd name="T64" fmla="*/ 10 w 17"/>
                  <a:gd name="T65" fmla="*/ 4 h 22"/>
                  <a:gd name="T66" fmla="*/ 9 w 17"/>
                  <a:gd name="T67" fmla="*/ 4 h 22"/>
                  <a:gd name="T68" fmla="*/ 7 w 17"/>
                  <a:gd name="T69"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22">
                    <a:moveTo>
                      <a:pt x="6" y="14"/>
                    </a:moveTo>
                    <a:cubicBezTo>
                      <a:pt x="5" y="22"/>
                      <a:pt x="5" y="22"/>
                      <a:pt x="5" y="22"/>
                    </a:cubicBezTo>
                    <a:cubicBezTo>
                      <a:pt x="0" y="22"/>
                      <a:pt x="0" y="22"/>
                      <a:pt x="0" y="22"/>
                    </a:cubicBezTo>
                    <a:cubicBezTo>
                      <a:pt x="3" y="0"/>
                      <a:pt x="3" y="0"/>
                      <a:pt x="3" y="0"/>
                    </a:cubicBezTo>
                    <a:cubicBezTo>
                      <a:pt x="10" y="0"/>
                      <a:pt x="10" y="0"/>
                      <a:pt x="10" y="0"/>
                    </a:cubicBezTo>
                    <a:cubicBezTo>
                      <a:pt x="11" y="0"/>
                      <a:pt x="12" y="0"/>
                      <a:pt x="13" y="1"/>
                    </a:cubicBezTo>
                    <a:cubicBezTo>
                      <a:pt x="14" y="1"/>
                      <a:pt x="15" y="1"/>
                      <a:pt x="15" y="2"/>
                    </a:cubicBezTo>
                    <a:cubicBezTo>
                      <a:pt x="16" y="2"/>
                      <a:pt x="16" y="3"/>
                      <a:pt x="17" y="4"/>
                    </a:cubicBezTo>
                    <a:cubicBezTo>
                      <a:pt x="17" y="4"/>
                      <a:pt x="17" y="5"/>
                      <a:pt x="17" y="6"/>
                    </a:cubicBezTo>
                    <a:cubicBezTo>
                      <a:pt x="17" y="7"/>
                      <a:pt x="17" y="7"/>
                      <a:pt x="17" y="8"/>
                    </a:cubicBezTo>
                    <a:cubicBezTo>
                      <a:pt x="16" y="9"/>
                      <a:pt x="16" y="9"/>
                      <a:pt x="16" y="10"/>
                    </a:cubicBezTo>
                    <a:cubicBezTo>
                      <a:pt x="15" y="11"/>
                      <a:pt x="15" y="11"/>
                      <a:pt x="14" y="12"/>
                    </a:cubicBezTo>
                    <a:cubicBezTo>
                      <a:pt x="14" y="12"/>
                      <a:pt x="13" y="13"/>
                      <a:pt x="12" y="13"/>
                    </a:cubicBezTo>
                    <a:cubicBezTo>
                      <a:pt x="13" y="13"/>
                      <a:pt x="13" y="13"/>
                      <a:pt x="13" y="13"/>
                    </a:cubicBezTo>
                    <a:cubicBezTo>
                      <a:pt x="14" y="14"/>
                      <a:pt x="14" y="14"/>
                      <a:pt x="14" y="14"/>
                    </a:cubicBezTo>
                    <a:cubicBezTo>
                      <a:pt x="17" y="22"/>
                      <a:pt x="17" y="22"/>
                      <a:pt x="17" y="22"/>
                    </a:cubicBezTo>
                    <a:cubicBezTo>
                      <a:pt x="12" y="22"/>
                      <a:pt x="12" y="22"/>
                      <a:pt x="12" y="22"/>
                    </a:cubicBezTo>
                    <a:cubicBezTo>
                      <a:pt x="12" y="22"/>
                      <a:pt x="12" y="22"/>
                      <a:pt x="11" y="22"/>
                    </a:cubicBezTo>
                    <a:cubicBezTo>
                      <a:pt x="11" y="21"/>
                      <a:pt x="11" y="21"/>
                      <a:pt x="11" y="21"/>
                    </a:cubicBezTo>
                    <a:cubicBezTo>
                      <a:pt x="8" y="15"/>
                      <a:pt x="8" y="15"/>
                      <a:pt x="8" y="15"/>
                    </a:cubicBezTo>
                    <a:cubicBezTo>
                      <a:pt x="8" y="14"/>
                      <a:pt x="8" y="14"/>
                      <a:pt x="8" y="14"/>
                    </a:cubicBezTo>
                    <a:cubicBezTo>
                      <a:pt x="7" y="14"/>
                      <a:pt x="7" y="14"/>
                      <a:pt x="7" y="14"/>
                    </a:cubicBezTo>
                    <a:lnTo>
                      <a:pt x="6" y="14"/>
                    </a:lnTo>
                    <a:close/>
                    <a:moveTo>
                      <a:pt x="7" y="4"/>
                    </a:moveTo>
                    <a:cubicBezTo>
                      <a:pt x="7" y="11"/>
                      <a:pt x="7" y="11"/>
                      <a:pt x="7" y="11"/>
                    </a:cubicBezTo>
                    <a:cubicBezTo>
                      <a:pt x="8" y="11"/>
                      <a:pt x="8" y="11"/>
                      <a:pt x="8" y="11"/>
                    </a:cubicBezTo>
                    <a:cubicBezTo>
                      <a:pt x="9" y="11"/>
                      <a:pt x="10" y="10"/>
                      <a:pt x="10" y="10"/>
                    </a:cubicBezTo>
                    <a:cubicBezTo>
                      <a:pt x="11" y="10"/>
                      <a:pt x="11" y="10"/>
                      <a:pt x="11" y="9"/>
                    </a:cubicBezTo>
                    <a:cubicBezTo>
                      <a:pt x="12" y="9"/>
                      <a:pt x="12" y="9"/>
                      <a:pt x="12" y="8"/>
                    </a:cubicBezTo>
                    <a:cubicBezTo>
                      <a:pt x="12" y="8"/>
                      <a:pt x="12" y="7"/>
                      <a:pt x="12" y="7"/>
                    </a:cubicBezTo>
                    <a:cubicBezTo>
                      <a:pt x="12" y="6"/>
                      <a:pt x="12" y="6"/>
                      <a:pt x="12" y="5"/>
                    </a:cubicBezTo>
                    <a:cubicBezTo>
                      <a:pt x="11" y="5"/>
                      <a:pt x="11" y="5"/>
                      <a:pt x="11" y="5"/>
                    </a:cubicBezTo>
                    <a:cubicBezTo>
                      <a:pt x="11" y="4"/>
                      <a:pt x="11" y="4"/>
                      <a:pt x="10" y="4"/>
                    </a:cubicBezTo>
                    <a:cubicBezTo>
                      <a:pt x="10" y="4"/>
                      <a:pt x="10" y="4"/>
                      <a:pt x="9" y="4"/>
                    </a:cubicBezTo>
                    <a:lnTo>
                      <a:pt x="7"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işḷîdé">
                <a:extLst>
                  <a:ext uri="{FF2B5EF4-FFF2-40B4-BE49-F238E27FC236}">
                    <a16:creationId xmlns:a16="http://schemas.microsoft.com/office/drawing/2014/main" id="{AA5B66B9-A243-4AA6-9CDC-418371F7CB49}"/>
                  </a:ext>
                </a:extLst>
              </p:cNvPr>
              <p:cNvSpPr/>
              <p:nvPr/>
            </p:nvSpPr>
            <p:spPr bwMode="auto">
              <a:xfrm>
                <a:off x="6573838" y="2481263"/>
                <a:ext cx="74613" cy="103188"/>
              </a:xfrm>
              <a:custGeom>
                <a:avLst/>
                <a:gdLst>
                  <a:gd name="T0" fmla="*/ 47 w 47"/>
                  <a:gd name="T1" fmla="*/ 0 h 65"/>
                  <a:gd name="T2" fmla="*/ 47 w 47"/>
                  <a:gd name="T3" fmla="*/ 12 h 65"/>
                  <a:gd name="T4" fmla="*/ 29 w 47"/>
                  <a:gd name="T5" fmla="*/ 12 h 65"/>
                  <a:gd name="T6" fmla="*/ 24 w 47"/>
                  <a:gd name="T7" fmla="*/ 65 h 65"/>
                  <a:gd name="T8" fmla="*/ 9 w 47"/>
                  <a:gd name="T9" fmla="*/ 65 h 65"/>
                  <a:gd name="T10" fmla="*/ 15 w 47"/>
                  <a:gd name="T11" fmla="*/ 12 h 65"/>
                  <a:gd name="T12" fmla="*/ 0 w 47"/>
                  <a:gd name="T13" fmla="*/ 12 h 65"/>
                  <a:gd name="T14" fmla="*/ 0 w 47"/>
                  <a:gd name="T15" fmla="*/ 0 h 65"/>
                  <a:gd name="T16" fmla="*/ 47 w 47"/>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5">
                    <a:moveTo>
                      <a:pt x="47" y="0"/>
                    </a:moveTo>
                    <a:lnTo>
                      <a:pt x="47" y="12"/>
                    </a:lnTo>
                    <a:lnTo>
                      <a:pt x="29" y="12"/>
                    </a:lnTo>
                    <a:lnTo>
                      <a:pt x="24" y="65"/>
                    </a:lnTo>
                    <a:lnTo>
                      <a:pt x="9" y="65"/>
                    </a:lnTo>
                    <a:lnTo>
                      <a:pt x="15" y="12"/>
                    </a:lnTo>
                    <a:lnTo>
                      <a:pt x="0" y="12"/>
                    </a:lnTo>
                    <a:lnTo>
                      <a:pt x="0" y="0"/>
                    </a:ln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iśḻídé">
                <a:extLst>
                  <a:ext uri="{FF2B5EF4-FFF2-40B4-BE49-F238E27FC236}">
                    <a16:creationId xmlns:a16="http://schemas.microsoft.com/office/drawing/2014/main" id="{A43CCD00-384F-405E-9223-D3024798F129}"/>
                  </a:ext>
                </a:extLst>
              </p:cNvPr>
              <p:cNvSpPr/>
              <p:nvPr/>
            </p:nvSpPr>
            <p:spPr bwMode="auto">
              <a:xfrm>
                <a:off x="4630738" y="1146175"/>
                <a:ext cx="1565275" cy="1019175"/>
              </a:xfrm>
              <a:custGeom>
                <a:avLst/>
                <a:gdLst>
                  <a:gd name="T0" fmla="*/ 590 w 986"/>
                  <a:gd name="T1" fmla="*/ 642 h 642"/>
                  <a:gd name="T2" fmla="*/ 602 w 986"/>
                  <a:gd name="T3" fmla="*/ 440 h 642"/>
                  <a:gd name="T4" fmla="*/ 0 w 986"/>
                  <a:gd name="T5" fmla="*/ 440 h 642"/>
                  <a:gd name="T6" fmla="*/ 29 w 986"/>
                  <a:gd name="T7" fmla="*/ 0 h 642"/>
                  <a:gd name="T8" fmla="*/ 986 w 986"/>
                  <a:gd name="T9" fmla="*/ 0 h 642"/>
                  <a:gd name="T10" fmla="*/ 954 w 986"/>
                  <a:gd name="T11" fmla="*/ 440 h 642"/>
                  <a:gd name="T12" fmla="*/ 804 w 986"/>
                  <a:gd name="T13" fmla="*/ 440 h 642"/>
                  <a:gd name="T14" fmla="*/ 590 w 986"/>
                  <a:gd name="T15" fmla="*/ 642 h 642"/>
                  <a:gd name="T16" fmla="*/ 11 w 986"/>
                  <a:gd name="T17" fmla="*/ 428 h 642"/>
                  <a:gd name="T18" fmla="*/ 616 w 986"/>
                  <a:gd name="T19" fmla="*/ 428 h 642"/>
                  <a:gd name="T20" fmla="*/ 602 w 986"/>
                  <a:gd name="T21" fmla="*/ 613 h 642"/>
                  <a:gd name="T22" fmla="*/ 798 w 986"/>
                  <a:gd name="T23" fmla="*/ 428 h 642"/>
                  <a:gd name="T24" fmla="*/ 942 w 986"/>
                  <a:gd name="T25" fmla="*/ 428 h 642"/>
                  <a:gd name="T26" fmla="*/ 971 w 986"/>
                  <a:gd name="T27" fmla="*/ 12 h 642"/>
                  <a:gd name="T28" fmla="*/ 41 w 986"/>
                  <a:gd name="T29" fmla="*/ 12 h 642"/>
                  <a:gd name="T30" fmla="*/ 11 w 986"/>
                  <a:gd name="T31" fmla="*/ 428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6" h="642">
                    <a:moveTo>
                      <a:pt x="590" y="642"/>
                    </a:moveTo>
                    <a:lnTo>
                      <a:pt x="602" y="440"/>
                    </a:lnTo>
                    <a:lnTo>
                      <a:pt x="0" y="440"/>
                    </a:lnTo>
                    <a:lnTo>
                      <a:pt x="29" y="0"/>
                    </a:lnTo>
                    <a:lnTo>
                      <a:pt x="986" y="0"/>
                    </a:lnTo>
                    <a:lnTo>
                      <a:pt x="954" y="440"/>
                    </a:lnTo>
                    <a:lnTo>
                      <a:pt x="804" y="440"/>
                    </a:lnTo>
                    <a:lnTo>
                      <a:pt x="590" y="642"/>
                    </a:lnTo>
                    <a:close/>
                    <a:moveTo>
                      <a:pt x="11" y="428"/>
                    </a:moveTo>
                    <a:lnTo>
                      <a:pt x="616" y="428"/>
                    </a:lnTo>
                    <a:lnTo>
                      <a:pt x="602" y="613"/>
                    </a:lnTo>
                    <a:lnTo>
                      <a:pt x="798" y="428"/>
                    </a:lnTo>
                    <a:lnTo>
                      <a:pt x="942" y="428"/>
                    </a:lnTo>
                    <a:lnTo>
                      <a:pt x="971" y="12"/>
                    </a:lnTo>
                    <a:lnTo>
                      <a:pt x="41" y="12"/>
                    </a:lnTo>
                    <a:lnTo>
                      <a:pt x="11" y="428"/>
                    </a:lnTo>
                    <a:close/>
                  </a:path>
                </a:pathLst>
              </a:cu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iş1ïḍè">
                <a:extLst>
                  <a:ext uri="{FF2B5EF4-FFF2-40B4-BE49-F238E27FC236}">
                    <a16:creationId xmlns:a16="http://schemas.microsoft.com/office/drawing/2014/main" id="{98B080D1-2FD2-430D-8586-149C1558473E}"/>
                  </a:ext>
                </a:extLst>
              </p:cNvPr>
              <p:cNvSpPr/>
              <p:nvPr/>
            </p:nvSpPr>
            <p:spPr bwMode="auto">
              <a:xfrm>
                <a:off x="4857751" y="1322388"/>
                <a:ext cx="252413" cy="349250"/>
              </a:xfrm>
              <a:custGeom>
                <a:avLst/>
                <a:gdLst>
                  <a:gd name="T0" fmla="*/ 50 w 54"/>
                  <a:gd name="T1" fmla="*/ 16 h 75"/>
                  <a:gd name="T2" fmla="*/ 48 w 54"/>
                  <a:gd name="T3" fmla="*/ 17 h 75"/>
                  <a:gd name="T4" fmla="*/ 46 w 54"/>
                  <a:gd name="T5" fmla="*/ 18 h 75"/>
                  <a:gd name="T6" fmla="*/ 43 w 54"/>
                  <a:gd name="T7" fmla="*/ 17 h 75"/>
                  <a:gd name="T8" fmla="*/ 40 w 54"/>
                  <a:gd name="T9" fmla="*/ 16 h 75"/>
                  <a:gd name="T10" fmla="*/ 37 w 54"/>
                  <a:gd name="T11" fmla="*/ 14 h 75"/>
                  <a:gd name="T12" fmla="*/ 32 w 54"/>
                  <a:gd name="T13" fmla="*/ 13 h 75"/>
                  <a:gd name="T14" fmla="*/ 25 w 54"/>
                  <a:gd name="T15" fmla="*/ 15 h 75"/>
                  <a:gd name="T16" fmla="*/ 22 w 54"/>
                  <a:gd name="T17" fmla="*/ 21 h 75"/>
                  <a:gd name="T18" fmla="*/ 23 w 54"/>
                  <a:gd name="T19" fmla="*/ 25 h 75"/>
                  <a:gd name="T20" fmla="*/ 26 w 54"/>
                  <a:gd name="T21" fmla="*/ 27 h 75"/>
                  <a:gd name="T22" fmla="*/ 32 w 54"/>
                  <a:gd name="T23" fmla="*/ 29 h 75"/>
                  <a:gd name="T24" fmla="*/ 37 w 54"/>
                  <a:gd name="T25" fmla="*/ 31 h 75"/>
                  <a:gd name="T26" fmla="*/ 43 w 54"/>
                  <a:gd name="T27" fmla="*/ 33 h 75"/>
                  <a:gd name="T28" fmla="*/ 48 w 54"/>
                  <a:gd name="T29" fmla="*/ 37 h 75"/>
                  <a:gd name="T30" fmla="*/ 52 w 54"/>
                  <a:gd name="T31" fmla="*/ 43 h 75"/>
                  <a:gd name="T32" fmla="*/ 52 w 54"/>
                  <a:gd name="T33" fmla="*/ 51 h 75"/>
                  <a:gd name="T34" fmla="*/ 50 w 54"/>
                  <a:gd name="T35" fmla="*/ 60 h 75"/>
                  <a:gd name="T36" fmla="*/ 44 w 54"/>
                  <a:gd name="T37" fmla="*/ 68 h 75"/>
                  <a:gd name="T38" fmla="*/ 36 w 54"/>
                  <a:gd name="T39" fmla="*/ 73 h 75"/>
                  <a:gd name="T40" fmla="*/ 24 w 54"/>
                  <a:gd name="T41" fmla="*/ 75 h 75"/>
                  <a:gd name="T42" fmla="*/ 18 w 54"/>
                  <a:gd name="T43" fmla="*/ 74 h 75"/>
                  <a:gd name="T44" fmla="*/ 11 w 54"/>
                  <a:gd name="T45" fmla="*/ 72 h 75"/>
                  <a:gd name="T46" fmla="*/ 5 w 54"/>
                  <a:gd name="T47" fmla="*/ 69 h 75"/>
                  <a:gd name="T48" fmla="*/ 0 w 54"/>
                  <a:gd name="T49" fmla="*/ 65 h 75"/>
                  <a:gd name="T50" fmla="*/ 6 w 54"/>
                  <a:gd name="T51" fmla="*/ 57 h 75"/>
                  <a:gd name="T52" fmla="*/ 7 w 54"/>
                  <a:gd name="T53" fmla="*/ 56 h 75"/>
                  <a:gd name="T54" fmla="*/ 9 w 54"/>
                  <a:gd name="T55" fmla="*/ 55 h 75"/>
                  <a:gd name="T56" fmla="*/ 12 w 54"/>
                  <a:gd name="T57" fmla="*/ 56 h 75"/>
                  <a:gd name="T58" fmla="*/ 16 w 54"/>
                  <a:gd name="T59" fmla="*/ 58 h 75"/>
                  <a:gd name="T60" fmla="*/ 20 w 54"/>
                  <a:gd name="T61" fmla="*/ 60 h 75"/>
                  <a:gd name="T62" fmla="*/ 26 w 54"/>
                  <a:gd name="T63" fmla="*/ 61 h 75"/>
                  <a:gd name="T64" fmla="*/ 33 w 54"/>
                  <a:gd name="T65" fmla="*/ 59 h 75"/>
                  <a:gd name="T66" fmla="*/ 36 w 54"/>
                  <a:gd name="T67" fmla="*/ 53 h 75"/>
                  <a:gd name="T68" fmla="*/ 35 w 54"/>
                  <a:gd name="T69" fmla="*/ 49 h 75"/>
                  <a:gd name="T70" fmla="*/ 32 w 54"/>
                  <a:gd name="T71" fmla="*/ 46 h 75"/>
                  <a:gd name="T72" fmla="*/ 27 w 54"/>
                  <a:gd name="T73" fmla="*/ 44 h 75"/>
                  <a:gd name="T74" fmla="*/ 21 w 54"/>
                  <a:gd name="T75" fmla="*/ 42 h 75"/>
                  <a:gd name="T76" fmla="*/ 15 w 54"/>
                  <a:gd name="T77" fmla="*/ 40 h 75"/>
                  <a:gd name="T78" fmla="*/ 10 w 54"/>
                  <a:gd name="T79" fmla="*/ 36 h 75"/>
                  <a:gd name="T80" fmla="*/ 7 w 54"/>
                  <a:gd name="T81" fmla="*/ 30 h 75"/>
                  <a:gd name="T82" fmla="*/ 6 w 54"/>
                  <a:gd name="T83" fmla="*/ 22 h 75"/>
                  <a:gd name="T84" fmla="*/ 8 w 54"/>
                  <a:gd name="T85" fmla="*/ 14 h 75"/>
                  <a:gd name="T86" fmla="*/ 13 w 54"/>
                  <a:gd name="T87" fmla="*/ 7 h 75"/>
                  <a:gd name="T88" fmla="*/ 22 w 54"/>
                  <a:gd name="T89" fmla="*/ 2 h 75"/>
                  <a:gd name="T90" fmla="*/ 33 w 54"/>
                  <a:gd name="T91" fmla="*/ 0 h 75"/>
                  <a:gd name="T92" fmla="*/ 39 w 54"/>
                  <a:gd name="T93" fmla="*/ 0 h 75"/>
                  <a:gd name="T94" fmla="*/ 45 w 54"/>
                  <a:gd name="T95" fmla="*/ 2 h 75"/>
                  <a:gd name="T96" fmla="*/ 50 w 54"/>
                  <a:gd name="T97" fmla="*/ 4 h 75"/>
                  <a:gd name="T98" fmla="*/ 54 w 54"/>
                  <a:gd name="T99" fmla="*/ 8 h 75"/>
                  <a:gd name="T100" fmla="*/ 50 w 54"/>
                  <a:gd name="T101"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 h="75">
                    <a:moveTo>
                      <a:pt x="50" y="16"/>
                    </a:moveTo>
                    <a:cubicBezTo>
                      <a:pt x="49" y="16"/>
                      <a:pt x="49" y="17"/>
                      <a:pt x="48" y="17"/>
                    </a:cubicBezTo>
                    <a:cubicBezTo>
                      <a:pt x="47" y="18"/>
                      <a:pt x="47" y="18"/>
                      <a:pt x="46" y="18"/>
                    </a:cubicBezTo>
                    <a:cubicBezTo>
                      <a:pt x="45" y="18"/>
                      <a:pt x="44" y="18"/>
                      <a:pt x="43" y="17"/>
                    </a:cubicBezTo>
                    <a:cubicBezTo>
                      <a:pt x="42" y="17"/>
                      <a:pt x="41" y="16"/>
                      <a:pt x="40" y="16"/>
                    </a:cubicBezTo>
                    <a:cubicBezTo>
                      <a:pt x="39" y="15"/>
                      <a:pt x="38" y="15"/>
                      <a:pt x="37" y="14"/>
                    </a:cubicBezTo>
                    <a:cubicBezTo>
                      <a:pt x="35" y="14"/>
                      <a:pt x="34" y="13"/>
                      <a:pt x="32" y="13"/>
                    </a:cubicBezTo>
                    <a:cubicBezTo>
                      <a:pt x="29" y="13"/>
                      <a:pt x="26" y="14"/>
                      <a:pt x="25" y="15"/>
                    </a:cubicBezTo>
                    <a:cubicBezTo>
                      <a:pt x="23" y="17"/>
                      <a:pt x="22" y="19"/>
                      <a:pt x="22" y="21"/>
                    </a:cubicBezTo>
                    <a:cubicBezTo>
                      <a:pt x="22" y="22"/>
                      <a:pt x="22" y="24"/>
                      <a:pt x="23" y="25"/>
                    </a:cubicBezTo>
                    <a:cubicBezTo>
                      <a:pt x="24" y="26"/>
                      <a:pt x="25" y="26"/>
                      <a:pt x="26" y="27"/>
                    </a:cubicBezTo>
                    <a:cubicBezTo>
                      <a:pt x="28" y="28"/>
                      <a:pt x="30" y="28"/>
                      <a:pt x="32" y="29"/>
                    </a:cubicBezTo>
                    <a:cubicBezTo>
                      <a:pt x="33" y="30"/>
                      <a:pt x="35" y="30"/>
                      <a:pt x="37" y="31"/>
                    </a:cubicBezTo>
                    <a:cubicBezTo>
                      <a:pt x="39" y="32"/>
                      <a:pt x="41" y="33"/>
                      <a:pt x="43" y="33"/>
                    </a:cubicBezTo>
                    <a:cubicBezTo>
                      <a:pt x="45" y="34"/>
                      <a:pt x="47" y="36"/>
                      <a:pt x="48" y="37"/>
                    </a:cubicBezTo>
                    <a:cubicBezTo>
                      <a:pt x="50" y="39"/>
                      <a:pt x="51" y="41"/>
                      <a:pt x="52" y="43"/>
                    </a:cubicBezTo>
                    <a:cubicBezTo>
                      <a:pt x="52" y="45"/>
                      <a:pt x="53" y="47"/>
                      <a:pt x="52" y="51"/>
                    </a:cubicBezTo>
                    <a:cubicBezTo>
                      <a:pt x="52" y="54"/>
                      <a:pt x="51" y="57"/>
                      <a:pt x="50" y="60"/>
                    </a:cubicBezTo>
                    <a:cubicBezTo>
                      <a:pt x="49" y="63"/>
                      <a:pt x="47" y="66"/>
                      <a:pt x="44" y="68"/>
                    </a:cubicBezTo>
                    <a:cubicBezTo>
                      <a:pt x="42" y="70"/>
                      <a:pt x="39" y="72"/>
                      <a:pt x="36" y="73"/>
                    </a:cubicBezTo>
                    <a:cubicBezTo>
                      <a:pt x="32" y="74"/>
                      <a:pt x="29" y="75"/>
                      <a:pt x="24" y="75"/>
                    </a:cubicBezTo>
                    <a:cubicBezTo>
                      <a:pt x="22" y="75"/>
                      <a:pt x="20" y="75"/>
                      <a:pt x="18" y="74"/>
                    </a:cubicBezTo>
                    <a:cubicBezTo>
                      <a:pt x="15" y="74"/>
                      <a:pt x="13" y="73"/>
                      <a:pt x="11" y="72"/>
                    </a:cubicBezTo>
                    <a:cubicBezTo>
                      <a:pt x="9" y="71"/>
                      <a:pt x="7" y="70"/>
                      <a:pt x="5" y="69"/>
                    </a:cubicBezTo>
                    <a:cubicBezTo>
                      <a:pt x="3" y="68"/>
                      <a:pt x="1" y="67"/>
                      <a:pt x="0" y="65"/>
                    </a:cubicBezTo>
                    <a:cubicBezTo>
                      <a:pt x="6" y="57"/>
                      <a:pt x="6" y="57"/>
                      <a:pt x="6" y="57"/>
                    </a:cubicBezTo>
                    <a:cubicBezTo>
                      <a:pt x="6" y="57"/>
                      <a:pt x="7" y="56"/>
                      <a:pt x="7" y="56"/>
                    </a:cubicBezTo>
                    <a:cubicBezTo>
                      <a:pt x="8" y="55"/>
                      <a:pt x="9" y="55"/>
                      <a:pt x="9" y="55"/>
                    </a:cubicBezTo>
                    <a:cubicBezTo>
                      <a:pt x="10" y="55"/>
                      <a:pt x="11" y="56"/>
                      <a:pt x="12" y="56"/>
                    </a:cubicBezTo>
                    <a:cubicBezTo>
                      <a:pt x="13" y="57"/>
                      <a:pt x="15" y="58"/>
                      <a:pt x="16" y="58"/>
                    </a:cubicBezTo>
                    <a:cubicBezTo>
                      <a:pt x="17" y="59"/>
                      <a:pt x="18" y="60"/>
                      <a:pt x="20" y="60"/>
                    </a:cubicBezTo>
                    <a:cubicBezTo>
                      <a:pt x="22" y="61"/>
                      <a:pt x="24" y="61"/>
                      <a:pt x="26" y="61"/>
                    </a:cubicBezTo>
                    <a:cubicBezTo>
                      <a:pt x="29" y="61"/>
                      <a:pt x="31" y="61"/>
                      <a:pt x="33" y="59"/>
                    </a:cubicBezTo>
                    <a:cubicBezTo>
                      <a:pt x="35" y="58"/>
                      <a:pt x="36" y="56"/>
                      <a:pt x="36" y="53"/>
                    </a:cubicBezTo>
                    <a:cubicBezTo>
                      <a:pt x="36" y="51"/>
                      <a:pt x="36" y="50"/>
                      <a:pt x="35" y="49"/>
                    </a:cubicBezTo>
                    <a:cubicBezTo>
                      <a:pt x="34" y="48"/>
                      <a:pt x="33" y="47"/>
                      <a:pt x="32" y="46"/>
                    </a:cubicBezTo>
                    <a:cubicBezTo>
                      <a:pt x="30" y="45"/>
                      <a:pt x="28" y="45"/>
                      <a:pt x="27" y="44"/>
                    </a:cubicBezTo>
                    <a:cubicBezTo>
                      <a:pt x="25" y="44"/>
                      <a:pt x="23" y="43"/>
                      <a:pt x="21" y="42"/>
                    </a:cubicBezTo>
                    <a:cubicBezTo>
                      <a:pt x="19" y="42"/>
                      <a:pt x="17" y="41"/>
                      <a:pt x="15" y="40"/>
                    </a:cubicBezTo>
                    <a:cubicBezTo>
                      <a:pt x="13" y="39"/>
                      <a:pt x="11" y="38"/>
                      <a:pt x="10" y="36"/>
                    </a:cubicBezTo>
                    <a:cubicBezTo>
                      <a:pt x="9" y="35"/>
                      <a:pt x="7" y="33"/>
                      <a:pt x="7" y="30"/>
                    </a:cubicBezTo>
                    <a:cubicBezTo>
                      <a:pt x="6" y="28"/>
                      <a:pt x="6" y="25"/>
                      <a:pt x="6" y="22"/>
                    </a:cubicBezTo>
                    <a:cubicBezTo>
                      <a:pt x="6" y="19"/>
                      <a:pt x="7" y="16"/>
                      <a:pt x="8" y="14"/>
                    </a:cubicBezTo>
                    <a:cubicBezTo>
                      <a:pt x="9" y="11"/>
                      <a:pt x="11" y="9"/>
                      <a:pt x="13" y="7"/>
                    </a:cubicBezTo>
                    <a:cubicBezTo>
                      <a:pt x="16" y="5"/>
                      <a:pt x="18" y="3"/>
                      <a:pt x="22" y="2"/>
                    </a:cubicBezTo>
                    <a:cubicBezTo>
                      <a:pt x="25" y="1"/>
                      <a:pt x="28" y="0"/>
                      <a:pt x="33" y="0"/>
                    </a:cubicBezTo>
                    <a:cubicBezTo>
                      <a:pt x="35" y="0"/>
                      <a:pt x="37" y="0"/>
                      <a:pt x="39" y="0"/>
                    </a:cubicBezTo>
                    <a:cubicBezTo>
                      <a:pt x="41" y="1"/>
                      <a:pt x="43" y="1"/>
                      <a:pt x="45" y="2"/>
                    </a:cubicBezTo>
                    <a:cubicBezTo>
                      <a:pt x="47" y="3"/>
                      <a:pt x="49" y="4"/>
                      <a:pt x="50" y="4"/>
                    </a:cubicBezTo>
                    <a:cubicBezTo>
                      <a:pt x="52" y="5"/>
                      <a:pt x="53" y="7"/>
                      <a:pt x="54" y="8"/>
                    </a:cubicBezTo>
                    <a:lnTo>
                      <a:pt x="50" y="16"/>
                    </a:lnTo>
                    <a:close/>
                  </a:path>
                </a:pathLst>
              </a:custGeom>
              <a:solidFill>
                <a:srgbClr val="FC6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íṩ1ïḋè">
                <a:extLst>
                  <a:ext uri="{FF2B5EF4-FFF2-40B4-BE49-F238E27FC236}">
                    <a16:creationId xmlns:a16="http://schemas.microsoft.com/office/drawing/2014/main" id="{FFDBC09E-5DFC-4965-9C38-44FFFB1A8539}"/>
                  </a:ext>
                </a:extLst>
              </p:cNvPr>
              <p:cNvSpPr/>
              <p:nvPr/>
            </p:nvSpPr>
            <p:spPr bwMode="auto">
              <a:xfrm>
                <a:off x="5105401" y="1327150"/>
                <a:ext cx="344488" cy="339725"/>
              </a:xfrm>
              <a:custGeom>
                <a:avLst/>
                <a:gdLst>
                  <a:gd name="T0" fmla="*/ 74 w 74"/>
                  <a:gd name="T1" fmla="*/ 73 h 73"/>
                  <a:gd name="T2" fmla="*/ 61 w 74"/>
                  <a:gd name="T3" fmla="*/ 73 h 73"/>
                  <a:gd name="T4" fmla="*/ 58 w 74"/>
                  <a:gd name="T5" fmla="*/ 72 h 73"/>
                  <a:gd name="T6" fmla="*/ 56 w 74"/>
                  <a:gd name="T7" fmla="*/ 69 h 73"/>
                  <a:gd name="T8" fmla="*/ 52 w 74"/>
                  <a:gd name="T9" fmla="*/ 57 h 73"/>
                  <a:gd name="T10" fmla="*/ 25 w 74"/>
                  <a:gd name="T11" fmla="*/ 57 h 73"/>
                  <a:gd name="T12" fmla="*/ 19 w 74"/>
                  <a:gd name="T13" fmla="*/ 69 h 73"/>
                  <a:gd name="T14" fmla="*/ 17 w 74"/>
                  <a:gd name="T15" fmla="*/ 72 h 73"/>
                  <a:gd name="T16" fmla="*/ 14 w 74"/>
                  <a:gd name="T17" fmla="*/ 73 h 73"/>
                  <a:gd name="T18" fmla="*/ 0 w 74"/>
                  <a:gd name="T19" fmla="*/ 73 h 73"/>
                  <a:gd name="T20" fmla="*/ 34 w 74"/>
                  <a:gd name="T21" fmla="*/ 0 h 73"/>
                  <a:gd name="T22" fmla="*/ 51 w 74"/>
                  <a:gd name="T23" fmla="*/ 0 h 73"/>
                  <a:gd name="T24" fmla="*/ 74 w 74"/>
                  <a:gd name="T25" fmla="*/ 73 h 73"/>
                  <a:gd name="T26" fmla="*/ 29 w 74"/>
                  <a:gd name="T27" fmla="*/ 45 h 73"/>
                  <a:gd name="T28" fmla="*/ 49 w 74"/>
                  <a:gd name="T29" fmla="*/ 45 h 73"/>
                  <a:gd name="T30" fmla="*/ 44 w 74"/>
                  <a:gd name="T31" fmla="*/ 25 h 73"/>
                  <a:gd name="T32" fmla="*/ 43 w 74"/>
                  <a:gd name="T33" fmla="*/ 20 h 73"/>
                  <a:gd name="T34" fmla="*/ 41 w 74"/>
                  <a:gd name="T35" fmla="*/ 15 h 73"/>
                  <a:gd name="T36" fmla="*/ 39 w 74"/>
                  <a:gd name="T37" fmla="*/ 21 h 73"/>
                  <a:gd name="T38" fmla="*/ 37 w 74"/>
                  <a:gd name="T39" fmla="*/ 25 h 73"/>
                  <a:gd name="T40" fmla="*/ 29 w 74"/>
                  <a:gd name="T41" fmla="*/ 4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73">
                    <a:moveTo>
                      <a:pt x="74" y="73"/>
                    </a:moveTo>
                    <a:cubicBezTo>
                      <a:pt x="61" y="73"/>
                      <a:pt x="61" y="73"/>
                      <a:pt x="61" y="73"/>
                    </a:cubicBezTo>
                    <a:cubicBezTo>
                      <a:pt x="60" y="73"/>
                      <a:pt x="59" y="73"/>
                      <a:pt x="58" y="72"/>
                    </a:cubicBezTo>
                    <a:cubicBezTo>
                      <a:pt x="57" y="71"/>
                      <a:pt x="56" y="70"/>
                      <a:pt x="56" y="69"/>
                    </a:cubicBezTo>
                    <a:cubicBezTo>
                      <a:pt x="52" y="57"/>
                      <a:pt x="52" y="57"/>
                      <a:pt x="52" y="57"/>
                    </a:cubicBezTo>
                    <a:cubicBezTo>
                      <a:pt x="25" y="57"/>
                      <a:pt x="25" y="57"/>
                      <a:pt x="25" y="57"/>
                    </a:cubicBezTo>
                    <a:cubicBezTo>
                      <a:pt x="19" y="69"/>
                      <a:pt x="19" y="69"/>
                      <a:pt x="19" y="69"/>
                    </a:cubicBezTo>
                    <a:cubicBezTo>
                      <a:pt x="19" y="70"/>
                      <a:pt x="18" y="71"/>
                      <a:pt x="17" y="72"/>
                    </a:cubicBezTo>
                    <a:cubicBezTo>
                      <a:pt x="16" y="73"/>
                      <a:pt x="15" y="73"/>
                      <a:pt x="14" y="73"/>
                    </a:cubicBezTo>
                    <a:cubicBezTo>
                      <a:pt x="0" y="73"/>
                      <a:pt x="0" y="73"/>
                      <a:pt x="0" y="73"/>
                    </a:cubicBezTo>
                    <a:cubicBezTo>
                      <a:pt x="34" y="0"/>
                      <a:pt x="34" y="0"/>
                      <a:pt x="34" y="0"/>
                    </a:cubicBezTo>
                    <a:cubicBezTo>
                      <a:pt x="51" y="0"/>
                      <a:pt x="51" y="0"/>
                      <a:pt x="51" y="0"/>
                    </a:cubicBezTo>
                    <a:lnTo>
                      <a:pt x="74" y="73"/>
                    </a:lnTo>
                    <a:close/>
                    <a:moveTo>
                      <a:pt x="29" y="45"/>
                    </a:moveTo>
                    <a:cubicBezTo>
                      <a:pt x="49" y="45"/>
                      <a:pt x="49" y="45"/>
                      <a:pt x="49" y="45"/>
                    </a:cubicBezTo>
                    <a:cubicBezTo>
                      <a:pt x="44" y="25"/>
                      <a:pt x="44" y="25"/>
                      <a:pt x="44" y="25"/>
                    </a:cubicBezTo>
                    <a:cubicBezTo>
                      <a:pt x="44" y="24"/>
                      <a:pt x="43" y="22"/>
                      <a:pt x="43" y="20"/>
                    </a:cubicBezTo>
                    <a:cubicBezTo>
                      <a:pt x="42" y="19"/>
                      <a:pt x="42" y="17"/>
                      <a:pt x="41" y="15"/>
                    </a:cubicBezTo>
                    <a:cubicBezTo>
                      <a:pt x="41" y="17"/>
                      <a:pt x="40" y="19"/>
                      <a:pt x="39" y="21"/>
                    </a:cubicBezTo>
                    <a:cubicBezTo>
                      <a:pt x="39" y="22"/>
                      <a:pt x="38" y="24"/>
                      <a:pt x="37" y="25"/>
                    </a:cubicBezTo>
                    <a:lnTo>
                      <a:pt x="29" y="45"/>
                    </a:lnTo>
                    <a:close/>
                  </a:path>
                </a:pathLst>
              </a:custGeom>
              <a:solidFill>
                <a:srgbClr val="FC6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íṥḷîďè">
                <a:extLst>
                  <a:ext uri="{FF2B5EF4-FFF2-40B4-BE49-F238E27FC236}">
                    <a16:creationId xmlns:a16="http://schemas.microsoft.com/office/drawing/2014/main" id="{C693504E-0600-4FEE-8388-366B950B15E2}"/>
                  </a:ext>
                </a:extLst>
              </p:cNvPr>
              <p:cNvSpPr/>
              <p:nvPr/>
            </p:nvSpPr>
            <p:spPr bwMode="auto">
              <a:xfrm>
                <a:off x="5478463" y="1327150"/>
                <a:ext cx="214313" cy="339725"/>
              </a:xfrm>
              <a:custGeom>
                <a:avLst/>
                <a:gdLst>
                  <a:gd name="T0" fmla="*/ 53 w 135"/>
                  <a:gd name="T1" fmla="*/ 173 h 214"/>
                  <a:gd name="T2" fmla="*/ 135 w 135"/>
                  <a:gd name="T3" fmla="*/ 173 h 214"/>
                  <a:gd name="T4" fmla="*/ 132 w 135"/>
                  <a:gd name="T5" fmla="*/ 214 h 214"/>
                  <a:gd name="T6" fmla="*/ 0 w 135"/>
                  <a:gd name="T7" fmla="*/ 214 h 214"/>
                  <a:gd name="T8" fmla="*/ 18 w 135"/>
                  <a:gd name="T9" fmla="*/ 0 h 214"/>
                  <a:gd name="T10" fmla="*/ 68 w 135"/>
                  <a:gd name="T11" fmla="*/ 0 h 214"/>
                  <a:gd name="T12" fmla="*/ 53 w 135"/>
                  <a:gd name="T13" fmla="*/ 173 h 214"/>
                </a:gdLst>
                <a:ahLst/>
                <a:cxnLst>
                  <a:cxn ang="0">
                    <a:pos x="T0" y="T1"/>
                  </a:cxn>
                  <a:cxn ang="0">
                    <a:pos x="T2" y="T3"/>
                  </a:cxn>
                  <a:cxn ang="0">
                    <a:pos x="T4" y="T5"/>
                  </a:cxn>
                  <a:cxn ang="0">
                    <a:pos x="T6" y="T7"/>
                  </a:cxn>
                  <a:cxn ang="0">
                    <a:pos x="T8" y="T9"/>
                  </a:cxn>
                  <a:cxn ang="0">
                    <a:pos x="T10" y="T11"/>
                  </a:cxn>
                  <a:cxn ang="0">
                    <a:pos x="T12" y="T13"/>
                  </a:cxn>
                </a:cxnLst>
                <a:rect l="0" t="0" r="r" b="b"/>
                <a:pathLst>
                  <a:path w="135" h="214">
                    <a:moveTo>
                      <a:pt x="53" y="173"/>
                    </a:moveTo>
                    <a:lnTo>
                      <a:pt x="135" y="173"/>
                    </a:lnTo>
                    <a:lnTo>
                      <a:pt x="132" y="214"/>
                    </a:lnTo>
                    <a:lnTo>
                      <a:pt x="0" y="214"/>
                    </a:lnTo>
                    <a:lnTo>
                      <a:pt x="18" y="0"/>
                    </a:lnTo>
                    <a:lnTo>
                      <a:pt x="68" y="0"/>
                    </a:lnTo>
                    <a:lnTo>
                      <a:pt x="53" y="173"/>
                    </a:lnTo>
                    <a:close/>
                  </a:path>
                </a:pathLst>
              </a:custGeom>
              <a:solidFill>
                <a:srgbClr val="FC6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ïśḻiḋe">
                <a:extLst>
                  <a:ext uri="{FF2B5EF4-FFF2-40B4-BE49-F238E27FC236}">
                    <a16:creationId xmlns:a16="http://schemas.microsoft.com/office/drawing/2014/main" id="{3846F170-E66A-4FEB-ADC9-D023CCBA147E}"/>
                  </a:ext>
                </a:extLst>
              </p:cNvPr>
              <p:cNvSpPr/>
              <p:nvPr/>
            </p:nvSpPr>
            <p:spPr bwMode="auto">
              <a:xfrm>
                <a:off x="5726113" y="1327150"/>
                <a:ext cx="241300" cy="339725"/>
              </a:xfrm>
              <a:custGeom>
                <a:avLst/>
                <a:gdLst>
                  <a:gd name="T0" fmla="*/ 152 w 152"/>
                  <a:gd name="T1" fmla="*/ 0 h 214"/>
                  <a:gd name="T2" fmla="*/ 149 w 152"/>
                  <a:gd name="T3" fmla="*/ 38 h 214"/>
                  <a:gd name="T4" fmla="*/ 61 w 152"/>
                  <a:gd name="T5" fmla="*/ 38 h 214"/>
                  <a:gd name="T6" fmla="*/ 58 w 152"/>
                  <a:gd name="T7" fmla="*/ 88 h 214"/>
                  <a:gd name="T8" fmla="*/ 126 w 152"/>
                  <a:gd name="T9" fmla="*/ 88 h 214"/>
                  <a:gd name="T10" fmla="*/ 123 w 152"/>
                  <a:gd name="T11" fmla="*/ 126 h 214"/>
                  <a:gd name="T12" fmla="*/ 55 w 152"/>
                  <a:gd name="T13" fmla="*/ 126 h 214"/>
                  <a:gd name="T14" fmla="*/ 52 w 152"/>
                  <a:gd name="T15" fmla="*/ 176 h 214"/>
                  <a:gd name="T16" fmla="*/ 141 w 152"/>
                  <a:gd name="T17" fmla="*/ 176 h 214"/>
                  <a:gd name="T18" fmla="*/ 138 w 152"/>
                  <a:gd name="T19" fmla="*/ 214 h 214"/>
                  <a:gd name="T20" fmla="*/ 0 w 152"/>
                  <a:gd name="T21" fmla="*/ 214 h 214"/>
                  <a:gd name="T22" fmla="*/ 14 w 152"/>
                  <a:gd name="T23" fmla="*/ 0 h 214"/>
                  <a:gd name="T24" fmla="*/ 152 w 152"/>
                  <a:gd name="T2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214">
                    <a:moveTo>
                      <a:pt x="152" y="0"/>
                    </a:moveTo>
                    <a:lnTo>
                      <a:pt x="149" y="38"/>
                    </a:lnTo>
                    <a:lnTo>
                      <a:pt x="61" y="38"/>
                    </a:lnTo>
                    <a:lnTo>
                      <a:pt x="58" y="88"/>
                    </a:lnTo>
                    <a:lnTo>
                      <a:pt x="126" y="88"/>
                    </a:lnTo>
                    <a:lnTo>
                      <a:pt x="123" y="126"/>
                    </a:lnTo>
                    <a:lnTo>
                      <a:pt x="55" y="126"/>
                    </a:lnTo>
                    <a:lnTo>
                      <a:pt x="52" y="176"/>
                    </a:lnTo>
                    <a:lnTo>
                      <a:pt x="141" y="176"/>
                    </a:lnTo>
                    <a:lnTo>
                      <a:pt x="138" y="214"/>
                    </a:lnTo>
                    <a:lnTo>
                      <a:pt x="0" y="214"/>
                    </a:lnTo>
                    <a:lnTo>
                      <a:pt x="14" y="0"/>
                    </a:lnTo>
                    <a:lnTo>
                      <a:pt x="152" y="0"/>
                    </a:lnTo>
                    <a:close/>
                  </a:path>
                </a:pathLst>
              </a:custGeom>
              <a:solidFill>
                <a:srgbClr val="FC6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íṩ1íḋé">
                <a:extLst>
                  <a:ext uri="{FF2B5EF4-FFF2-40B4-BE49-F238E27FC236}">
                    <a16:creationId xmlns:a16="http://schemas.microsoft.com/office/drawing/2014/main" id="{6AA7E45E-B7EC-4BC4-9E97-E197C4823A46}"/>
                  </a:ext>
                </a:extLst>
              </p:cNvPr>
              <p:cNvSpPr/>
              <p:nvPr/>
            </p:nvSpPr>
            <p:spPr bwMode="auto">
              <a:xfrm>
                <a:off x="4573588" y="1211263"/>
                <a:ext cx="33338" cy="31750"/>
              </a:xfrm>
              <a:prstGeom prst="ellipse">
                <a:avLst/>
              </a:pr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ïsļîde">
                <a:extLst>
                  <a:ext uri="{FF2B5EF4-FFF2-40B4-BE49-F238E27FC236}">
                    <a16:creationId xmlns:a16="http://schemas.microsoft.com/office/drawing/2014/main" id="{301943EA-FF8F-4200-904F-EACD24BADAA2}"/>
                  </a:ext>
                </a:extLst>
              </p:cNvPr>
              <p:cNvSpPr/>
              <p:nvPr/>
            </p:nvSpPr>
            <p:spPr bwMode="auto">
              <a:xfrm>
                <a:off x="4760913" y="1211263"/>
                <a:ext cx="31750" cy="31750"/>
              </a:xfrm>
              <a:prstGeom prst="ellipse">
                <a:avLst/>
              </a:pr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îṣ1îḍé">
                <a:extLst>
                  <a:ext uri="{FF2B5EF4-FFF2-40B4-BE49-F238E27FC236}">
                    <a16:creationId xmlns:a16="http://schemas.microsoft.com/office/drawing/2014/main" id="{F23A162B-96BF-43E4-BD74-7DCA7B8F2B94}"/>
                  </a:ext>
                </a:extLst>
              </p:cNvPr>
              <p:cNvSpPr/>
              <p:nvPr/>
            </p:nvSpPr>
            <p:spPr bwMode="auto">
              <a:xfrm>
                <a:off x="4946651" y="1211263"/>
                <a:ext cx="33338" cy="31750"/>
              </a:xfrm>
              <a:prstGeom prst="ellipse">
                <a:avLst/>
              </a:pr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íśļídè">
                <a:extLst>
                  <a:ext uri="{FF2B5EF4-FFF2-40B4-BE49-F238E27FC236}">
                    <a16:creationId xmlns:a16="http://schemas.microsoft.com/office/drawing/2014/main" id="{B7453603-4E17-4911-9E44-3522CC0163FA}"/>
                  </a:ext>
                </a:extLst>
              </p:cNvPr>
              <p:cNvSpPr/>
              <p:nvPr/>
            </p:nvSpPr>
            <p:spPr bwMode="auto">
              <a:xfrm>
                <a:off x="5786438" y="4427538"/>
                <a:ext cx="46038" cy="46038"/>
              </a:xfrm>
              <a:prstGeom prst="ellipse">
                <a:avLst/>
              </a:pr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ïṥlîḑê">
                <a:extLst>
                  <a:ext uri="{FF2B5EF4-FFF2-40B4-BE49-F238E27FC236}">
                    <a16:creationId xmlns:a16="http://schemas.microsoft.com/office/drawing/2014/main" id="{7FC7464D-9A98-41D7-B12F-DF7762EF0FAC}"/>
                  </a:ext>
                </a:extLst>
              </p:cNvPr>
              <p:cNvSpPr/>
              <p:nvPr/>
            </p:nvSpPr>
            <p:spPr bwMode="auto">
              <a:xfrm>
                <a:off x="6061076" y="4427538"/>
                <a:ext cx="46038" cy="46038"/>
              </a:xfrm>
              <a:prstGeom prst="ellipse">
                <a:avLst/>
              </a:pr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îşļïḑê">
                <a:extLst>
                  <a:ext uri="{FF2B5EF4-FFF2-40B4-BE49-F238E27FC236}">
                    <a16:creationId xmlns:a16="http://schemas.microsoft.com/office/drawing/2014/main" id="{D73A0200-7077-48C0-9A4F-274CF05142BC}"/>
                  </a:ext>
                </a:extLst>
              </p:cNvPr>
              <p:cNvSpPr/>
              <p:nvPr/>
            </p:nvSpPr>
            <p:spPr bwMode="auto">
              <a:xfrm>
                <a:off x="6330951" y="4427538"/>
                <a:ext cx="47625" cy="46038"/>
              </a:xfrm>
              <a:prstGeom prst="ellipse">
                <a:avLst/>
              </a:prstGeom>
              <a:solidFill>
                <a:srgbClr val="3B3D3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íslîde">
                <a:extLst>
                  <a:ext uri="{FF2B5EF4-FFF2-40B4-BE49-F238E27FC236}">
                    <a16:creationId xmlns:a16="http://schemas.microsoft.com/office/drawing/2014/main" id="{0C4B7563-CD6D-4F12-8BE9-1572B1FA77E3}"/>
                  </a:ext>
                </a:extLst>
              </p:cNvPr>
              <p:cNvSpPr/>
              <p:nvPr/>
            </p:nvSpPr>
            <p:spPr bwMode="auto">
              <a:xfrm>
                <a:off x="7450138" y="2794000"/>
                <a:ext cx="46038" cy="46038"/>
              </a:xfrm>
              <a:custGeom>
                <a:avLst/>
                <a:gdLst>
                  <a:gd name="T0" fmla="*/ 5 w 10"/>
                  <a:gd name="T1" fmla="*/ 10 h 10"/>
                  <a:gd name="T2" fmla="*/ 0 w 10"/>
                  <a:gd name="T3" fmla="*/ 5 h 10"/>
                  <a:gd name="T4" fmla="*/ 5 w 10"/>
                  <a:gd name="T5" fmla="*/ 0 h 10"/>
                  <a:gd name="T6" fmla="*/ 10 w 10"/>
                  <a:gd name="T7" fmla="*/ 5 h 10"/>
                  <a:gd name="T8" fmla="*/ 5 w 10"/>
                  <a:gd name="T9" fmla="*/ 10 h 10"/>
                </a:gdLst>
                <a:ahLst/>
                <a:cxnLst>
                  <a:cxn ang="0">
                    <a:pos x="T0" y="T1"/>
                  </a:cxn>
                  <a:cxn ang="0">
                    <a:pos x="T2" y="T3"/>
                  </a:cxn>
                  <a:cxn ang="0">
                    <a:pos x="T4" y="T5"/>
                  </a:cxn>
                  <a:cxn ang="0">
                    <a:pos x="T6" y="T7"/>
                  </a:cxn>
                  <a:cxn ang="0">
                    <a:pos x="T8" y="T9"/>
                  </a:cxn>
                </a:cxnLst>
                <a:rect l="0" t="0" r="r" b="b"/>
                <a:pathLst>
                  <a:path w="10" h="10">
                    <a:moveTo>
                      <a:pt x="5" y="10"/>
                    </a:moveTo>
                    <a:cubicBezTo>
                      <a:pt x="2" y="10"/>
                      <a:pt x="0" y="7"/>
                      <a:pt x="0" y="5"/>
                    </a:cubicBezTo>
                    <a:cubicBezTo>
                      <a:pt x="0" y="2"/>
                      <a:pt x="2" y="0"/>
                      <a:pt x="5" y="0"/>
                    </a:cubicBezTo>
                    <a:cubicBezTo>
                      <a:pt x="8" y="0"/>
                      <a:pt x="10" y="2"/>
                      <a:pt x="10" y="5"/>
                    </a:cubicBezTo>
                    <a:cubicBezTo>
                      <a:pt x="10" y="7"/>
                      <a:pt x="7" y="10"/>
                      <a:pt x="5" y="10"/>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îŝľîḓè">
                <a:extLst>
                  <a:ext uri="{FF2B5EF4-FFF2-40B4-BE49-F238E27FC236}">
                    <a16:creationId xmlns:a16="http://schemas.microsoft.com/office/drawing/2014/main" id="{49CC0E6C-9C10-4FFA-82B3-E2105D21788C}"/>
                  </a:ext>
                </a:extLst>
              </p:cNvPr>
              <p:cNvSpPr/>
              <p:nvPr/>
            </p:nvSpPr>
            <p:spPr bwMode="auto">
              <a:xfrm>
                <a:off x="7431088" y="3063875"/>
                <a:ext cx="52388" cy="46038"/>
              </a:xfrm>
              <a:custGeom>
                <a:avLst/>
                <a:gdLst>
                  <a:gd name="T0" fmla="*/ 5 w 11"/>
                  <a:gd name="T1" fmla="*/ 10 h 10"/>
                  <a:gd name="T2" fmla="*/ 0 w 11"/>
                  <a:gd name="T3" fmla="*/ 5 h 10"/>
                  <a:gd name="T4" fmla="*/ 6 w 11"/>
                  <a:gd name="T5" fmla="*/ 0 h 10"/>
                  <a:gd name="T6" fmla="*/ 10 w 11"/>
                  <a:gd name="T7" fmla="*/ 5 h 10"/>
                  <a:gd name="T8" fmla="*/ 5 w 11"/>
                  <a:gd name="T9" fmla="*/ 10 h 10"/>
                </a:gdLst>
                <a:ahLst/>
                <a:cxnLst>
                  <a:cxn ang="0">
                    <a:pos x="T0" y="T1"/>
                  </a:cxn>
                  <a:cxn ang="0">
                    <a:pos x="T2" y="T3"/>
                  </a:cxn>
                  <a:cxn ang="0">
                    <a:pos x="T4" y="T5"/>
                  </a:cxn>
                  <a:cxn ang="0">
                    <a:pos x="T6" y="T7"/>
                  </a:cxn>
                  <a:cxn ang="0">
                    <a:pos x="T8" y="T9"/>
                  </a:cxn>
                </a:cxnLst>
                <a:rect l="0" t="0" r="r" b="b"/>
                <a:pathLst>
                  <a:path w="11" h="10">
                    <a:moveTo>
                      <a:pt x="5" y="10"/>
                    </a:moveTo>
                    <a:cubicBezTo>
                      <a:pt x="2" y="10"/>
                      <a:pt x="0" y="8"/>
                      <a:pt x="0" y="5"/>
                    </a:cubicBezTo>
                    <a:cubicBezTo>
                      <a:pt x="1" y="2"/>
                      <a:pt x="3" y="0"/>
                      <a:pt x="6" y="0"/>
                    </a:cubicBezTo>
                    <a:cubicBezTo>
                      <a:pt x="9" y="0"/>
                      <a:pt x="11" y="2"/>
                      <a:pt x="10" y="5"/>
                    </a:cubicBezTo>
                    <a:cubicBezTo>
                      <a:pt x="10" y="8"/>
                      <a:pt x="8" y="10"/>
                      <a:pt x="5" y="10"/>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ísḻíḑê">
                <a:extLst>
                  <a:ext uri="{FF2B5EF4-FFF2-40B4-BE49-F238E27FC236}">
                    <a16:creationId xmlns:a16="http://schemas.microsoft.com/office/drawing/2014/main" id="{2A118E3D-7980-4322-98B3-D378B6713A93}"/>
                  </a:ext>
                </a:extLst>
              </p:cNvPr>
              <p:cNvSpPr/>
              <p:nvPr/>
            </p:nvSpPr>
            <p:spPr bwMode="auto">
              <a:xfrm>
                <a:off x="7418388" y="3333750"/>
                <a:ext cx="46038" cy="46038"/>
              </a:xfrm>
              <a:custGeom>
                <a:avLst/>
                <a:gdLst>
                  <a:gd name="T0" fmla="*/ 5 w 10"/>
                  <a:gd name="T1" fmla="*/ 10 h 10"/>
                  <a:gd name="T2" fmla="*/ 0 w 10"/>
                  <a:gd name="T3" fmla="*/ 5 h 10"/>
                  <a:gd name="T4" fmla="*/ 5 w 10"/>
                  <a:gd name="T5" fmla="*/ 0 h 10"/>
                  <a:gd name="T6" fmla="*/ 10 w 10"/>
                  <a:gd name="T7" fmla="*/ 5 h 10"/>
                  <a:gd name="T8" fmla="*/ 5 w 10"/>
                  <a:gd name="T9" fmla="*/ 10 h 10"/>
                </a:gdLst>
                <a:ahLst/>
                <a:cxnLst>
                  <a:cxn ang="0">
                    <a:pos x="T0" y="T1"/>
                  </a:cxn>
                  <a:cxn ang="0">
                    <a:pos x="T2" y="T3"/>
                  </a:cxn>
                  <a:cxn ang="0">
                    <a:pos x="T4" y="T5"/>
                  </a:cxn>
                  <a:cxn ang="0">
                    <a:pos x="T6" y="T7"/>
                  </a:cxn>
                  <a:cxn ang="0">
                    <a:pos x="T8" y="T9"/>
                  </a:cxn>
                </a:cxnLst>
                <a:rect l="0" t="0" r="r" b="b"/>
                <a:pathLst>
                  <a:path w="10" h="10">
                    <a:moveTo>
                      <a:pt x="5" y="10"/>
                    </a:moveTo>
                    <a:cubicBezTo>
                      <a:pt x="2" y="10"/>
                      <a:pt x="0" y="8"/>
                      <a:pt x="0" y="5"/>
                    </a:cubicBezTo>
                    <a:cubicBezTo>
                      <a:pt x="0" y="3"/>
                      <a:pt x="3" y="0"/>
                      <a:pt x="5" y="0"/>
                    </a:cubicBezTo>
                    <a:cubicBezTo>
                      <a:pt x="8" y="0"/>
                      <a:pt x="10" y="3"/>
                      <a:pt x="10" y="5"/>
                    </a:cubicBezTo>
                    <a:cubicBezTo>
                      <a:pt x="10" y="8"/>
                      <a:pt x="8" y="10"/>
                      <a:pt x="5" y="10"/>
                    </a:cubicBezTo>
                    <a:close/>
                  </a:path>
                </a:pathLst>
              </a:custGeom>
              <a:solidFill>
                <a:srgbClr val="FF9C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sp>
        <p:nvSpPr>
          <p:cNvPr id="150" name="矩形 149">
            <a:extLst>
              <a:ext uri="{FF2B5EF4-FFF2-40B4-BE49-F238E27FC236}">
                <a16:creationId xmlns:a16="http://schemas.microsoft.com/office/drawing/2014/main" id="{D501173D-0402-4A77-AD0E-851D328F2BE3}"/>
              </a:ext>
            </a:extLst>
          </p:cNvPr>
          <p:cNvSpPr/>
          <p:nvPr/>
        </p:nvSpPr>
        <p:spPr>
          <a:xfrm>
            <a:off x="2545475" y="5842349"/>
            <a:ext cx="1181734" cy="400110"/>
          </a:xfrm>
          <a:prstGeom prst="rect">
            <a:avLst/>
          </a:prstGeom>
        </p:spPr>
        <p:txBody>
          <a:bodyPr wrap="none">
            <a:spAutoFit/>
          </a:bodyPr>
          <a:lstStyle/>
          <a:p>
            <a:r>
              <a:rPr lang="zh-CN" altLang="en-US" sz="2000" b="1" dirty="0">
                <a:latin typeface="Arial" panose="020B0604020202020204" pitchFamily="34" charset="0"/>
                <a:cs typeface="Arial" panose="020B0604020202020204" pitchFamily="34" charset="0"/>
              </a:rPr>
              <a:t>e-voting</a:t>
            </a:r>
          </a:p>
        </p:txBody>
      </p:sp>
      <p:sp>
        <p:nvSpPr>
          <p:cNvPr id="151" name="矩形 150">
            <a:extLst>
              <a:ext uri="{FF2B5EF4-FFF2-40B4-BE49-F238E27FC236}">
                <a16:creationId xmlns:a16="http://schemas.microsoft.com/office/drawing/2014/main" id="{5AAFD16E-593C-4A2A-9163-95CF27DAFBAF}"/>
              </a:ext>
            </a:extLst>
          </p:cNvPr>
          <p:cNvSpPr/>
          <p:nvPr/>
        </p:nvSpPr>
        <p:spPr>
          <a:xfrm>
            <a:off x="7837217" y="5854906"/>
            <a:ext cx="2436886" cy="400110"/>
          </a:xfrm>
          <a:prstGeom prst="rect">
            <a:avLst/>
          </a:prstGeom>
        </p:spPr>
        <p:txBody>
          <a:bodyPr wrap="none">
            <a:spAutoFit/>
          </a:bodyPr>
          <a:lstStyle/>
          <a:p>
            <a:r>
              <a:rPr lang="en-US" altLang="zh-CN" sz="2000" b="1" dirty="0">
                <a:latin typeface="Arial" panose="020B0604020202020204" pitchFamily="34" charset="0"/>
                <a:cs typeface="Arial" panose="020B0604020202020204" pitchFamily="34" charset="0"/>
              </a:rPr>
              <a:t>e-coupon services</a:t>
            </a:r>
            <a:endParaRPr lang="zh-CN" alt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18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2950985" y="167718"/>
            <a:ext cx="6290029"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Motivation — </a:t>
            </a:r>
            <a:r>
              <a:rPr lang="en-US" altLang="zh-CN" sz="3600" dirty="0">
                <a:latin typeface="Arial" panose="020B0604020202020204" pitchFamily="34" charset="0"/>
                <a:cs typeface="Arial" panose="020B0604020202020204" pitchFamily="34" charset="0"/>
              </a:rPr>
              <a:t>Ring Signature</a:t>
            </a:r>
          </a:p>
        </p:txBody>
      </p:sp>
      <p:sp>
        <p:nvSpPr>
          <p:cNvPr id="22" name="椭圆 21">
            <a:extLst>
              <a:ext uri="{FF2B5EF4-FFF2-40B4-BE49-F238E27FC236}">
                <a16:creationId xmlns:a16="http://schemas.microsoft.com/office/drawing/2014/main" id="{0D35C586-869E-46CA-A5F6-BD9E489DF908}"/>
              </a:ext>
            </a:extLst>
          </p:cNvPr>
          <p:cNvSpPr/>
          <p:nvPr/>
        </p:nvSpPr>
        <p:spPr>
          <a:xfrm>
            <a:off x="2117003" y="1887981"/>
            <a:ext cx="4229100" cy="3562350"/>
          </a:xfrm>
          <a:prstGeom prst="ellipse">
            <a:avLst/>
          </a:prstGeom>
          <a:noFill/>
          <a:ln w="28575">
            <a:solidFill>
              <a:schemeClr val="bg2">
                <a:lumMod val="2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726925C2-1E20-488B-A8A9-80733296C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411" y="4627710"/>
            <a:ext cx="1276852" cy="1276852"/>
          </a:xfrm>
          <a:prstGeom prst="rect">
            <a:avLst/>
          </a:prstGeom>
        </p:spPr>
      </p:pic>
      <p:pic>
        <p:nvPicPr>
          <p:cNvPr id="29" name="图片 28">
            <a:extLst>
              <a:ext uri="{FF2B5EF4-FFF2-40B4-BE49-F238E27FC236}">
                <a16:creationId xmlns:a16="http://schemas.microsoft.com/office/drawing/2014/main" id="{6909E970-F1A1-4873-84BD-57705BBDF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1105" y="3001742"/>
            <a:ext cx="1276851" cy="1276851"/>
          </a:xfrm>
          <a:prstGeom prst="rect">
            <a:avLst/>
          </a:prstGeom>
        </p:spPr>
      </p:pic>
      <p:pic>
        <p:nvPicPr>
          <p:cNvPr id="33" name="图片 32">
            <a:extLst>
              <a:ext uri="{FF2B5EF4-FFF2-40B4-BE49-F238E27FC236}">
                <a16:creationId xmlns:a16="http://schemas.microsoft.com/office/drawing/2014/main" id="{D9B2A1F3-6858-484E-9CFC-E2E8BD4B9E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6077" y="4627710"/>
            <a:ext cx="1276852" cy="1276852"/>
          </a:xfrm>
          <a:prstGeom prst="rect">
            <a:avLst/>
          </a:prstGeom>
        </p:spPr>
      </p:pic>
      <p:pic>
        <p:nvPicPr>
          <p:cNvPr id="34" name="图片 33">
            <a:extLst>
              <a:ext uri="{FF2B5EF4-FFF2-40B4-BE49-F238E27FC236}">
                <a16:creationId xmlns:a16="http://schemas.microsoft.com/office/drawing/2014/main" id="{A6E9566F-08CE-481C-AAF0-7F2173B9A7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3378" y="1356585"/>
            <a:ext cx="1292174" cy="1292174"/>
          </a:xfrm>
          <a:prstGeom prst="rect">
            <a:avLst/>
          </a:prstGeom>
        </p:spPr>
      </p:pic>
      <p:pic>
        <p:nvPicPr>
          <p:cNvPr id="35" name="图片 34">
            <a:extLst>
              <a:ext uri="{FF2B5EF4-FFF2-40B4-BE49-F238E27FC236}">
                <a16:creationId xmlns:a16="http://schemas.microsoft.com/office/drawing/2014/main" id="{CBD28F62-20AA-4E0F-A89D-97E7BE7989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56077" y="1364246"/>
            <a:ext cx="1276851" cy="1276851"/>
          </a:xfrm>
          <a:prstGeom prst="rect">
            <a:avLst/>
          </a:prstGeom>
        </p:spPr>
      </p:pic>
      <p:sp>
        <p:nvSpPr>
          <p:cNvPr id="36" name="椭圆 35">
            <a:extLst>
              <a:ext uri="{FF2B5EF4-FFF2-40B4-BE49-F238E27FC236}">
                <a16:creationId xmlns:a16="http://schemas.microsoft.com/office/drawing/2014/main" id="{1A1706AB-0E26-4F48-B566-F96A56119DAA}"/>
              </a:ext>
            </a:extLst>
          </p:cNvPr>
          <p:cNvSpPr/>
          <p:nvPr/>
        </p:nvSpPr>
        <p:spPr>
          <a:xfrm>
            <a:off x="3393855" y="2813625"/>
            <a:ext cx="1627624" cy="1680472"/>
          </a:xfrm>
          <a:prstGeom prst="ellipse">
            <a:avLst/>
          </a:prstGeom>
          <a:solidFill>
            <a:srgbClr val="606096"/>
          </a:solidFill>
          <a:ln>
            <a:solidFill>
              <a:srgbClr val="606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dirty="0">
                <a:latin typeface="Arial" panose="020B0604020202020204" pitchFamily="34" charset="0"/>
                <a:ea typeface="MS PGothic" panose="020B0600070205080204" pitchFamily="34" charset="-128"/>
                <a:cs typeface="Arial" panose="020B0604020202020204" pitchFamily="34" charset="0"/>
              </a:rPr>
              <a:t>?</a:t>
            </a:r>
            <a:endParaRPr lang="zh-CN" altLang="en-US" sz="6600" b="1" dirty="0">
              <a:latin typeface="Arial" panose="020B0604020202020204" pitchFamily="34" charset="0"/>
              <a:ea typeface="MS PGothic" panose="020B0600070205080204" pitchFamily="34" charset="-128"/>
              <a:cs typeface="Arial" panose="020B0604020202020204" pitchFamily="34" charset="0"/>
            </a:endParaRPr>
          </a:p>
        </p:txBody>
      </p:sp>
      <p:sp>
        <p:nvSpPr>
          <p:cNvPr id="37" name="文本框 36">
            <a:extLst>
              <a:ext uri="{FF2B5EF4-FFF2-40B4-BE49-F238E27FC236}">
                <a16:creationId xmlns:a16="http://schemas.microsoft.com/office/drawing/2014/main" id="{9E834508-2E8C-4307-B140-EB21A04B08A8}"/>
              </a:ext>
            </a:extLst>
          </p:cNvPr>
          <p:cNvSpPr txBox="1"/>
          <p:nvPr/>
        </p:nvSpPr>
        <p:spPr>
          <a:xfrm>
            <a:off x="4535385" y="6128253"/>
            <a:ext cx="3121229"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Unconditional anonymity</a:t>
            </a:r>
            <a:endParaRPr lang="zh-CN" altLang="en-US" sz="2000" dirty="0">
              <a:latin typeface="Arial" panose="020B0604020202020204" pitchFamily="34" charset="0"/>
              <a:cs typeface="Arial" panose="020B0604020202020204" pitchFamily="34" charset="0"/>
            </a:endParaRPr>
          </a:p>
        </p:txBody>
      </p:sp>
      <p:sp>
        <p:nvSpPr>
          <p:cNvPr id="38" name="箭头: 右 37">
            <a:extLst>
              <a:ext uri="{FF2B5EF4-FFF2-40B4-BE49-F238E27FC236}">
                <a16:creationId xmlns:a16="http://schemas.microsoft.com/office/drawing/2014/main" id="{0A428C5E-FE21-46A2-966F-3BEE543544A9}"/>
              </a:ext>
            </a:extLst>
          </p:cNvPr>
          <p:cNvSpPr/>
          <p:nvPr/>
        </p:nvSpPr>
        <p:spPr>
          <a:xfrm>
            <a:off x="7767759" y="3086292"/>
            <a:ext cx="1666432" cy="843956"/>
          </a:xfrm>
          <a:prstGeom prst="rightArrow">
            <a:avLst/>
          </a:prstGeom>
          <a:solidFill>
            <a:srgbClr val="606096"/>
          </a:solidFill>
          <a:ln>
            <a:solidFill>
              <a:srgbClr val="606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Arial" panose="020B0604020202020204" pitchFamily="34" charset="0"/>
                <a:cs typeface="Arial" panose="020B0604020202020204" pitchFamily="34" charset="0"/>
              </a:rPr>
              <a:t>output</a:t>
            </a:r>
            <a:endParaRPr lang="zh-CN" altLang="en-US" b="1" dirty="0">
              <a:latin typeface="Arial" panose="020B0604020202020204" pitchFamily="34" charset="0"/>
              <a:cs typeface="Arial" panose="020B0604020202020204" pitchFamily="34" charset="0"/>
            </a:endParaRPr>
          </a:p>
        </p:txBody>
      </p:sp>
      <p:pic>
        <p:nvPicPr>
          <p:cNvPr id="39" name="图片 38">
            <a:extLst>
              <a:ext uri="{FF2B5EF4-FFF2-40B4-BE49-F238E27FC236}">
                <a16:creationId xmlns:a16="http://schemas.microsoft.com/office/drawing/2014/main" id="{6303585D-5D85-4423-A453-BC21D2797B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59084" y="3094139"/>
            <a:ext cx="1028699" cy="1028699"/>
          </a:xfrm>
          <a:prstGeom prst="rect">
            <a:avLst/>
          </a:prstGeom>
        </p:spPr>
      </p:pic>
      <p:sp>
        <p:nvSpPr>
          <p:cNvPr id="40" name="任意多边形: 形状 39">
            <a:extLst>
              <a:ext uri="{FF2B5EF4-FFF2-40B4-BE49-F238E27FC236}">
                <a16:creationId xmlns:a16="http://schemas.microsoft.com/office/drawing/2014/main" id="{87331458-DFD4-4A66-8B47-948088E87D69}"/>
              </a:ext>
            </a:extLst>
          </p:cNvPr>
          <p:cNvSpPr/>
          <p:nvPr/>
        </p:nvSpPr>
        <p:spPr>
          <a:xfrm>
            <a:off x="1080124" y="3657063"/>
            <a:ext cx="255648" cy="484577"/>
          </a:xfrm>
          <a:custGeom>
            <a:avLst/>
            <a:gdLst>
              <a:gd name="T0" fmla="*/ 1926 w 3326"/>
              <a:gd name="T1" fmla="*/ 3305 h 6827"/>
              <a:gd name="T2" fmla="*/ 3326 w 3326"/>
              <a:gd name="T3" fmla="*/ 1663 h 6827"/>
              <a:gd name="T4" fmla="*/ 1663 w 3326"/>
              <a:gd name="T5" fmla="*/ 0 h 6827"/>
              <a:gd name="T6" fmla="*/ 0 w 3326"/>
              <a:gd name="T7" fmla="*/ 1663 h 6827"/>
              <a:gd name="T8" fmla="*/ 1401 w 3326"/>
              <a:gd name="T9" fmla="*/ 3305 h 6827"/>
              <a:gd name="T10" fmla="*/ 1401 w 3326"/>
              <a:gd name="T11" fmla="*/ 6827 h 6827"/>
              <a:gd name="T12" fmla="*/ 1926 w 3326"/>
              <a:gd name="T13" fmla="*/ 6827 h 6827"/>
              <a:gd name="T14" fmla="*/ 1926 w 3326"/>
              <a:gd name="T15" fmla="*/ 6302 h 6827"/>
              <a:gd name="T16" fmla="*/ 3151 w 3326"/>
              <a:gd name="T17" fmla="*/ 6302 h 6827"/>
              <a:gd name="T18" fmla="*/ 3151 w 3326"/>
              <a:gd name="T19" fmla="*/ 4726 h 6827"/>
              <a:gd name="T20" fmla="*/ 1926 w 3326"/>
              <a:gd name="T21" fmla="*/ 4726 h 6827"/>
              <a:gd name="T22" fmla="*/ 1926 w 3326"/>
              <a:gd name="T23" fmla="*/ 3305 h 6827"/>
              <a:gd name="T24" fmla="*/ 1663 w 3326"/>
              <a:gd name="T25" fmla="*/ 2451 h 6827"/>
              <a:gd name="T26" fmla="*/ 876 w 3326"/>
              <a:gd name="T27" fmla="*/ 1663 h 6827"/>
              <a:gd name="T28" fmla="*/ 1663 w 3326"/>
              <a:gd name="T29" fmla="*/ 875 h 6827"/>
              <a:gd name="T30" fmla="*/ 2451 w 3326"/>
              <a:gd name="T31" fmla="*/ 1663 h 6827"/>
              <a:gd name="T32" fmla="*/ 1663 w 3326"/>
              <a:gd name="T33" fmla="*/ 24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6" h="6827">
                <a:moveTo>
                  <a:pt x="1926" y="3305"/>
                </a:moveTo>
                <a:cubicBezTo>
                  <a:pt x="2718" y="3179"/>
                  <a:pt x="3326" y="2491"/>
                  <a:pt x="3326" y="1663"/>
                </a:cubicBezTo>
                <a:cubicBezTo>
                  <a:pt x="3326" y="746"/>
                  <a:pt x="2580" y="0"/>
                  <a:pt x="1663" y="0"/>
                </a:cubicBezTo>
                <a:cubicBezTo>
                  <a:pt x="746" y="0"/>
                  <a:pt x="0" y="746"/>
                  <a:pt x="0" y="1663"/>
                </a:cubicBezTo>
                <a:cubicBezTo>
                  <a:pt x="0" y="2490"/>
                  <a:pt x="608" y="3179"/>
                  <a:pt x="1401" y="3305"/>
                </a:cubicBezTo>
                <a:lnTo>
                  <a:pt x="1401" y="6827"/>
                </a:lnTo>
                <a:lnTo>
                  <a:pt x="1926" y="6827"/>
                </a:lnTo>
                <a:lnTo>
                  <a:pt x="1926" y="6302"/>
                </a:lnTo>
                <a:lnTo>
                  <a:pt x="3151" y="6302"/>
                </a:lnTo>
                <a:lnTo>
                  <a:pt x="3151" y="4726"/>
                </a:lnTo>
                <a:lnTo>
                  <a:pt x="1926" y="4726"/>
                </a:lnTo>
                <a:lnTo>
                  <a:pt x="1926" y="3305"/>
                </a:lnTo>
                <a:close/>
                <a:moveTo>
                  <a:pt x="1663" y="2451"/>
                </a:moveTo>
                <a:cubicBezTo>
                  <a:pt x="1229" y="2451"/>
                  <a:pt x="876" y="2097"/>
                  <a:pt x="876" y="1663"/>
                </a:cubicBezTo>
                <a:cubicBezTo>
                  <a:pt x="876" y="1229"/>
                  <a:pt x="1229" y="875"/>
                  <a:pt x="1663" y="875"/>
                </a:cubicBezTo>
                <a:cubicBezTo>
                  <a:pt x="2098" y="875"/>
                  <a:pt x="2451" y="1229"/>
                  <a:pt x="2451" y="1663"/>
                </a:cubicBezTo>
                <a:cubicBezTo>
                  <a:pt x="2451" y="2097"/>
                  <a:pt x="2098" y="2451"/>
                  <a:pt x="1663" y="2451"/>
                </a:cubicBezTo>
                <a:close/>
              </a:path>
            </a:pathLst>
          </a:cu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任意多边形: 形状 40">
            <a:extLst>
              <a:ext uri="{FF2B5EF4-FFF2-40B4-BE49-F238E27FC236}">
                <a16:creationId xmlns:a16="http://schemas.microsoft.com/office/drawing/2014/main" id="{C7033253-F9E5-49D8-880F-8D1A3CF0514C}"/>
              </a:ext>
            </a:extLst>
          </p:cNvPr>
          <p:cNvSpPr/>
          <p:nvPr/>
        </p:nvSpPr>
        <p:spPr>
          <a:xfrm>
            <a:off x="2137367" y="5298992"/>
            <a:ext cx="255648" cy="484577"/>
          </a:xfrm>
          <a:custGeom>
            <a:avLst/>
            <a:gdLst>
              <a:gd name="T0" fmla="*/ 1926 w 3326"/>
              <a:gd name="T1" fmla="*/ 3305 h 6827"/>
              <a:gd name="T2" fmla="*/ 3326 w 3326"/>
              <a:gd name="T3" fmla="*/ 1663 h 6827"/>
              <a:gd name="T4" fmla="*/ 1663 w 3326"/>
              <a:gd name="T5" fmla="*/ 0 h 6827"/>
              <a:gd name="T6" fmla="*/ 0 w 3326"/>
              <a:gd name="T7" fmla="*/ 1663 h 6827"/>
              <a:gd name="T8" fmla="*/ 1401 w 3326"/>
              <a:gd name="T9" fmla="*/ 3305 h 6827"/>
              <a:gd name="T10" fmla="*/ 1401 w 3326"/>
              <a:gd name="T11" fmla="*/ 6827 h 6827"/>
              <a:gd name="T12" fmla="*/ 1926 w 3326"/>
              <a:gd name="T13" fmla="*/ 6827 h 6827"/>
              <a:gd name="T14" fmla="*/ 1926 w 3326"/>
              <a:gd name="T15" fmla="*/ 6302 h 6827"/>
              <a:gd name="T16" fmla="*/ 3151 w 3326"/>
              <a:gd name="T17" fmla="*/ 6302 h 6827"/>
              <a:gd name="T18" fmla="*/ 3151 w 3326"/>
              <a:gd name="T19" fmla="*/ 4726 h 6827"/>
              <a:gd name="T20" fmla="*/ 1926 w 3326"/>
              <a:gd name="T21" fmla="*/ 4726 h 6827"/>
              <a:gd name="T22" fmla="*/ 1926 w 3326"/>
              <a:gd name="T23" fmla="*/ 3305 h 6827"/>
              <a:gd name="T24" fmla="*/ 1663 w 3326"/>
              <a:gd name="T25" fmla="*/ 2451 h 6827"/>
              <a:gd name="T26" fmla="*/ 876 w 3326"/>
              <a:gd name="T27" fmla="*/ 1663 h 6827"/>
              <a:gd name="T28" fmla="*/ 1663 w 3326"/>
              <a:gd name="T29" fmla="*/ 875 h 6827"/>
              <a:gd name="T30" fmla="*/ 2451 w 3326"/>
              <a:gd name="T31" fmla="*/ 1663 h 6827"/>
              <a:gd name="T32" fmla="*/ 1663 w 3326"/>
              <a:gd name="T33" fmla="*/ 24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6" h="6827">
                <a:moveTo>
                  <a:pt x="1926" y="3305"/>
                </a:moveTo>
                <a:cubicBezTo>
                  <a:pt x="2718" y="3179"/>
                  <a:pt x="3326" y="2491"/>
                  <a:pt x="3326" y="1663"/>
                </a:cubicBezTo>
                <a:cubicBezTo>
                  <a:pt x="3326" y="746"/>
                  <a:pt x="2580" y="0"/>
                  <a:pt x="1663" y="0"/>
                </a:cubicBezTo>
                <a:cubicBezTo>
                  <a:pt x="746" y="0"/>
                  <a:pt x="0" y="746"/>
                  <a:pt x="0" y="1663"/>
                </a:cubicBezTo>
                <a:cubicBezTo>
                  <a:pt x="0" y="2490"/>
                  <a:pt x="608" y="3179"/>
                  <a:pt x="1401" y="3305"/>
                </a:cubicBezTo>
                <a:lnTo>
                  <a:pt x="1401" y="6827"/>
                </a:lnTo>
                <a:lnTo>
                  <a:pt x="1926" y="6827"/>
                </a:lnTo>
                <a:lnTo>
                  <a:pt x="1926" y="6302"/>
                </a:lnTo>
                <a:lnTo>
                  <a:pt x="3151" y="6302"/>
                </a:lnTo>
                <a:lnTo>
                  <a:pt x="3151" y="4726"/>
                </a:lnTo>
                <a:lnTo>
                  <a:pt x="1926" y="4726"/>
                </a:lnTo>
                <a:lnTo>
                  <a:pt x="1926" y="3305"/>
                </a:lnTo>
                <a:close/>
                <a:moveTo>
                  <a:pt x="1663" y="2451"/>
                </a:moveTo>
                <a:cubicBezTo>
                  <a:pt x="1229" y="2451"/>
                  <a:pt x="876" y="2097"/>
                  <a:pt x="876" y="1663"/>
                </a:cubicBezTo>
                <a:cubicBezTo>
                  <a:pt x="876" y="1229"/>
                  <a:pt x="1229" y="875"/>
                  <a:pt x="1663" y="875"/>
                </a:cubicBezTo>
                <a:cubicBezTo>
                  <a:pt x="2098" y="875"/>
                  <a:pt x="2451" y="1229"/>
                  <a:pt x="2451" y="1663"/>
                </a:cubicBezTo>
                <a:cubicBezTo>
                  <a:pt x="2451" y="2097"/>
                  <a:pt x="2098" y="2451"/>
                  <a:pt x="1663" y="2451"/>
                </a:cubicBez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任意多边形: 形状 41">
            <a:extLst>
              <a:ext uri="{FF2B5EF4-FFF2-40B4-BE49-F238E27FC236}">
                <a16:creationId xmlns:a16="http://schemas.microsoft.com/office/drawing/2014/main" id="{B6162CFC-0D4F-4220-9FE8-96F83456A6C9}"/>
              </a:ext>
            </a:extLst>
          </p:cNvPr>
          <p:cNvSpPr/>
          <p:nvPr/>
        </p:nvSpPr>
        <p:spPr>
          <a:xfrm>
            <a:off x="5925414" y="1692673"/>
            <a:ext cx="255648" cy="484577"/>
          </a:xfrm>
          <a:custGeom>
            <a:avLst/>
            <a:gdLst>
              <a:gd name="T0" fmla="*/ 1926 w 3326"/>
              <a:gd name="T1" fmla="*/ 3305 h 6827"/>
              <a:gd name="T2" fmla="*/ 3326 w 3326"/>
              <a:gd name="T3" fmla="*/ 1663 h 6827"/>
              <a:gd name="T4" fmla="*/ 1663 w 3326"/>
              <a:gd name="T5" fmla="*/ 0 h 6827"/>
              <a:gd name="T6" fmla="*/ 0 w 3326"/>
              <a:gd name="T7" fmla="*/ 1663 h 6827"/>
              <a:gd name="T8" fmla="*/ 1401 w 3326"/>
              <a:gd name="T9" fmla="*/ 3305 h 6827"/>
              <a:gd name="T10" fmla="*/ 1401 w 3326"/>
              <a:gd name="T11" fmla="*/ 6827 h 6827"/>
              <a:gd name="T12" fmla="*/ 1926 w 3326"/>
              <a:gd name="T13" fmla="*/ 6827 h 6827"/>
              <a:gd name="T14" fmla="*/ 1926 w 3326"/>
              <a:gd name="T15" fmla="*/ 6302 h 6827"/>
              <a:gd name="T16" fmla="*/ 3151 w 3326"/>
              <a:gd name="T17" fmla="*/ 6302 h 6827"/>
              <a:gd name="T18" fmla="*/ 3151 w 3326"/>
              <a:gd name="T19" fmla="*/ 4726 h 6827"/>
              <a:gd name="T20" fmla="*/ 1926 w 3326"/>
              <a:gd name="T21" fmla="*/ 4726 h 6827"/>
              <a:gd name="T22" fmla="*/ 1926 w 3326"/>
              <a:gd name="T23" fmla="*/ 3305 h 6827"/>
              <a:gd name="T24" fmla="*/ 1663 w 3326"/>
              <a:gd name="T25" fmla="*/ 2451 h 6827"/>
              <a:gd name="T26" fmla="*/ 876 w 3326"/>
              <a:gd name="T27" fmla="*/ 1663 h 6827"/>
              <a:gd name="T28" fmla="*/ 1663 w 3326"/>
              <a:gd name="T29" fmla="*/ 875 h 6827"/>
              <a:gd name="T30" fmla="*/ 2451 w 3326"/>
              <a:gd name="T31" fmla="*/ 1663 h 6827"/>
              <a:gd name="T32" fmla="*/ 1663 w 3326"/>
              <a:gd name="T33" fmla="*/ 24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6" h="6827">
                <a:moveTo>
                  <a:pt x="1926" y="3305"/>
                </a:moveTo>
                <a:cubicBezTo>
                  <a:pt x="2718" y="3179"/>
                  <a:pt x="3326" y="2491"/>
                  <a:pt x="3326" y="1663"/>
                </a:cubicBezTo>
                <a:cubicBezTo>
                  <a:pt x="3326" y="746"/>
                  <a:pt x="2580" y="0"/>
                  <a:pt x="1663" y="0"/>
                </a:cubicBezTo>
                <a:cubicBezTo>
                  <a:pt x="746" y="0"/>
                  <a:pt x="0" y="746"/>
                  <a:pt x="0" y="1663"/>
                </a:cubicBezTo>
                <a:cubicBezTo>
                  <a:pt x="0" y="2490"/>
                  <a:pt x="608" y="3179"/>
                  <a:pt x="1401" y="3305"/>
                </a:cubicBezTo>
                <a:lnTo>
                  <a:pt x="1401" y="6827"/>
                </a:lnTo>
                <a:lnTo>
                  <a:pt x="1926" y="6827"/>
                </a:lnTo>
                <a:lnTo>
                  <a:pt x="1926" y="6302"/>
                </a:lnTo>
                <a:lnTo>
                  <a:pt x="3151" y="6302"/>
                </a:lnTo>
                <a:lnTo>
                  <a:pt x="3151" y="4726"/>
                </a:lnTo>
                <a:lnTo>
                  <a:pt x="1926" y="4726"/>
                </a:lnTo>
                <a:lnTo>
                  <a:pt x="1926" y="3305"/>
                </a:lnTo>
                <a:close/>
                <a:moveTo>
                  <a:pt x="1663" y="2451"/>
                </a:moveTo>
                <a:cubicBezTo>
                  <a:pt x="1229" y="2451"/>
                  <a:pt x="876" y="2097"/>
                  <a:pt x="876" y="1663"/>
                </a:cubicBezTo>
                <a:cubicBezTo>
                  <a:pt x="876" y="1229"/>
                  <a:pt x="1229" y="875"/>
                  <a:pt x="1663" y="875"/>
                </a:cubicBezTo>
                <a:cubicBezTo>
                  <a:pt x="2098" y="875"/>
                  <a:pt x="2451" y="1229"/>
                  <a:pt x="2451" y="1663"/>
                </a:cubicBezTo>
                <a:cubicBezTo>
                  <a:pt x="2451" y="2097"/>
                  <a:pt x="2098" y="2451"/>
                  <a:pt x="1663" y="2451"/>
                </a:cubicBez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任意多边形: 形状 42">
            <a:extLst>
              <a:ext uri="{FF2B5EF4-FFF2-40B4-BE49-F238E27FC236}">
                <a16:creationId xmlns:a16="http://schemas.microsoft.com/office/drawing/2014/main" id="{6EC745CD-6925-4FF0-B8E6-955E17424406}"/>
              </a:ext>
            </a:extLst>
          </p:cNvPr>
          <p:cNvSpPr/>
          <p:nvPr/>
        </p:nvSpPr>
        <p:spPr>
          <a:xfrm>
            <a:off x="6957156" y="3657063"/>
            <a:ext cx="255648" cy="484577"/>
          </a:xfrm>
          <a:custGeom>
            <a:avLst/>
            <a:gdLst>
              <a:gd name="T0" fmla="*/ 1926 w 3326"/>
              <a:gd name="T1" fmla="*/ 3305 h 6827"/>
              <a:gd name="T2" fmla="*/ 3326 w 3326"/>
              <a:gd name="T3" fmla="*/ 1663 h 6827"/>
              <a:gd name="T4" fmla="*/ 1663 w 3326"/>
              <a:gd name="T5" fmla="*/ 0 h 6827"/>
              <a:gd name="T6" fmla="*/ 0 w 3326"/>
              <a:gd name="T7" fmla="*/ 1663 h 6827"/>
              <a:gd name="T8" fmla="*/ 1401 w 3326"/>
              <a:gd name="T9" fmla="*/ 3305 h 6827"/>
              <a:gd name="T10" fmla="*/ 1401 w 3326"/>
              <a:gd name="T11" fmla="*/ 6827 h 6827"/>
              <a:gd name="T12" fmla="*/ 1926 w 3326"/>
              <a:gd name="T13" fmla="*/ 6827 h 6827"/>
              <a:gd name="T14" fmla="*/ 1926 w 3326"/>
              <a:gd name="T15" fmla="*/ 6302 h 6827"/>
              <a:gd name="T16" fmla="*/ 3151 w 3326"/>
              <a:gd name="T17" fmla="*/ 6302 h 6827"/>
              <a:gd name="T18" fmla="*/ 3151 w 3326"/>
              <a:gd name="T19" fmla="*/ 4726 h 6827"/>
              <a:gd name="T20" fmla="*/ 1926 w 3326"/>
              <a:gd name="T21" fmla="*/ 4726 h 6827"/>
              <a:gd name="T22" fmla="*/ 1926 w 3326"/>
              <a:gd name="T23" fmla="*/ 3305 h 6827"/>
              <a:gd name="T24" fmla="*/ 1663 w 3326"/>
              <a:gd name="T25" fmla="*/ 2451 h 6827"/>
              <a:gd name="T26" fmla="*/ 876 w 3326"/>
              <a:gd name="T27" fmla="*/ 1663 h 6827"/>
              <a:gd name="T28" fmla="*/ 1663 w 3326"/>
              <a:gd name="T29" fmla="*/ 875 h 6827"/>
              <a:gd name="T30" fmla="*/ 2451 w 3326"/>
              <a:gd name="T31" fmla="*/ 1663 h 6827"/>
              <a:gd name="T32" fmla="*/ 1663 w 3326"/>
              <a:gd name="T33" fmla="*/ 24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6" h="6827">
                <a:moveTo>
                  <a:pt x="1926" y="3305"/>
                </a:moveTo>
                <a:cubicBezTo>
                  <a:pt x="2718" y="3179"/>
                  <a:pt x="3326" y="2491"/>
                  <a:pt x="3326" y="1663"/>
                </a:cubicBezTo>
                <a:cubicBezTo>
                  <a:pt x="3326" y="746"/>
                  <a:pt x="2580" y="0"/>
                  <a:pt x="1663" y="0"/>
                </a:cubicBezTo>
                <a:cubicBezTo>
                  <a:pt x="746" y="0"/>
                  <a:pt x="0" y="746"/>
                  <a:pt x="0" y="1663"/>
                </a:cubicBezTo>
                <a:cubicBezTo>
                  <a:pt x="0" y="2490"/>
                  <a:pt x="608" y="3179"/>
                  <a:pt x="1401" y="3305"/>
                </a:cubicBezTo>
                <a:lnTo>
                  <a:pt x="1401" y="6827"/>
                </a:lnTo>
                <a:lnTo>
                  <a:pt x="1926" y="6827"/>
                </a:lnTo>
                <a:lnTo>
                  <a:pt x="1926" y="6302"/>
                </a:lnTo>
                <a:lnTo>
                  <a:pt x="3151" y="6302"/>
                </a:lnTo>
                <a:lnTo>
                  <a:pt x="3151" y="4726"/>
                </a:lnTo>
                <a:lnTo>
                  <a:pt x="1926" y="4726"/>
                </a:lnTo>
                <a:lnTo>
                  <a:pt x="1926" y="3305"/>
                </a:lnTo>
                <a:close/>
                <a:moveTo>
                  <a:pt x="1663" y="2451"/>
                </a:moveTo>
                <a:cubicBezTo>
                  <a:pt x="1229" y="2451"/>
                  <a:pt x="876" y="2097"/>
                  <a:pt x="876" y="1663"/>
                </a:cubicBezTo>
                <a:cubicBezTo>
                  <a:pt x="876" y="1229"/>
                  <a:pt x="1229" y="875"/>
                  <a:pt x="1663" y="875"/>
                </a:cubicBezTo>
                <a:cubicBezTo>
                  <a:pt x="2098" y="875"/>
                  <a:pt x="2451" y="1229"/>
                  <a:pt x="2451" y="1663"/>
                </a:cubicBezTo>
                <a:cubicBezTo>
                  <a:pt x="2451" y="2097"/>
                  <a:pt x="2098" y="2451"/>
                  <a:pt x="1663" y="2451"/>
                </a:cubicBez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任意多边形: 形状 43">
            <a:extLst>
              <a:ext uri="{FF2B5EF4-FFF2-40B4-BE49-F238E27FC236}">
                <a16:creationId xmlns:a16="http://schemas.microsoft.com/office/drawing/2014/main" id="{AAC9F9A6-FFF9-4610-84AC-A6611D5D60FB}"/>
              </a:ext>
            </a:extLst>
          </p:cNvPr>
          <p:cNvSpPr/>
          <p:nvPr/>
        </p:nvSpPr>
        <p:spPr>
          <a:xfrm>
            <a:off x="5899309" y="5247958"/>
            <a:ext cx="255648" cy="484577"/>
          </a:xfrm>
          <a:custGeom>
            <a:avLst/>
            <a:gdLst>
              <a:gd name="T0" fmla="*/ 1926 w 3326"/>
              <a:gd name="T1" fmla="*/ 3305 h 6827"/>
              <a:gd name="T2" fmla="*/ 3326 w 3326"/>
              <a:gd name="T3" fmla="*/ 1663 h 6827"/>
              <a:gd name="T4" fmla="*/ 1663 w 3326"/>
              <a:gd name="T5" fmla="*/ 0 h 6827"/>
              <a:gd name="T6" fmla="*/ 0 w 3326"/>
              <a:gd name="T7" fmla="*/ 1663 h 6827"/>
              <a:gd name="T8" fmla="*/ 1401 w 3326"/>
              <a:gd name="T9" fmla="*/ 3305 h 6827"/>
              <a:gd name="T10" fmla="*/ 1401 w 3326"/>
              <a:gd name="T11" fmla="*/ 6827 h 6827"/>
              <a:gd name="T12" fmla="*/ 1926 w 3326"/>
              <a:gd name="T13" fmla="*/ 6827 h 6827"/>
              <a:gd name="T14" fmla="*/ 1926 w 3326"/>
              <a:gd name="T15" fmla="*/ 6302 h 6827"/>
              <a:gd name="T16" fmla="*/ 3151 w 3326"/>
              <a:gd name="T17" fmla="*/ 6302 h 6827"/>
              <a:gd name="T18" fmla="*/ 3151 w 3326"/>
              <a:gd name="T19" fmla="*/ 4726 h 6827"/>
              <a:gd name="T20" fmla="*/ 1926 w 3326"/>
              <a:gd name="T21" fmla="*/ 4726 h 6827"/>
              <a:gd name="T22" fmla="*/ 1926 w 3326"/>
              <a:gd name="T23" fmla="*/ 3305 h 6827"/>
              <a:gd name="T24" fmla="*/ 1663 w 3326"/>
              <a:gd name="T25" fmla="*/ 2451 h 6827"/>
              <a:gd name="T26" fmla="*/ 876 w 3326"/>
              <a:gd name="T27" fmla="*/ 1663 h 6827"/>
              <a:gd name="T28" fmla="*/ 1663 w 3326"/>
              <a:gd name="T29" fmla="*/ 875 h 6827"/>
              <a:gd name="T30" fmla="*/ 2451 w 3326"/>
              <a:gd name="T31" fmla="*/ 1663 h 6827"/>
              <a:gd name="T32" fmla="*/ 1663 w 3326"/>
              <a:gd name="T33" fmla="*/ 24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6" h="6827">
                <a:moveTo>
                  <a:pt x="1926" y="3305"/>
                </a:moveTo>
                <a:cubicBezTo>
                  <a:pt x="2718" y="3179"/>
                  <a:pt x="3326" y="2491"/>
                  <a:pt x="3326" y="1663"/>
                </a:cubicBezTo>
                <a:cubicBezTo>
                  <a:pt x="3326" y="746"/>
                  <a:pt x="2580" y="0"/>
                  <a:pt x="1663" y="0"/>
                </a:cubicBezTo>
                <a:cubicBezTo>
                  <a:pt x="746" y="0"/>
                  <a:pt x="0" y="746"/>
                  <a:pt x="0" y="1663"/>
                </a:cubicBezTo>
                <a:cubicBezTo>
                  <a:pt x="0" y="2490"/>
                  <a:pt x="608" y="3179"/>
                  <a:pt x="1401" y="3305"/>
                </a:cubicBezTo>
                <a:lnTo>
                  <a:pt x="1401" y="6827"/>
                </a:lnTo>
                <a:lnTo>
                  <a:pt x="1926" y="6827"/>
                </a:lnTo>
                <a:lnTo>
                  <a:pt x="1926" y="6302"/>
                </a:lnTo>
                <a:lnTo>
                  <a:pt x="3151" y="6302"/>
                </a:lnTo>
                <a:lnTo>
                  <a:pt x="3151" y="4726"/>
                </a:lnTo>
                <a:lnTo>
                  <a:pt x="1926" y="4726"/>
                </a:lnTo>
                <a:lnTo>
                  <a:pt x="1926" y="3305"/>
                </a:lnTo>
                <a:close/>
                <a:moveTo>
                  <a:pt x="1663" y="2451"/>
                </a:moveTo>
                <a:cubicBezTo>
                  <a:pt x="1229" y="2451"/>
                  <a:pt x="876" y="2097"/>
                  <a:pt x="876" y="1663"/>
                </a:cubicBezTo>
                <a:cubicBezTo>
                  <a:pt x="876" y="1229"/>
                  <a:pt x="1229" y="875"/>
                  <a:pt x="1663" y="875"/>
                </a:cubicBezTo>
                <a:cubicBezTo>
                  <a:pt x="2098" y="875"/>
                  <a:pt x="2451" y="1229"/>
                  <a:pt x="2451" y="1663"/>
                </a:cubicBezTo>
                <a:cubicBezTo>
                  <a:pt x="2451" y="2097"/>
                  <a:pt x="2098" y="2451"/>
                  <a:pt x="1663" y="2451"/>
                </a:cubicBez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任意多边形: 形状 44">
            <a:extLst>
              <a:ext uri="{FF2B5EF4-FFF2-40B4-BE49-F238E27FC236}">
                <a16:creationId xmlns:a16="http://schemas.microsoft.com/office/drawing/2014/main" id="{957DF4D5-C599-4518-AA51-D55F068535AE}"/>
              </a:ext>
            </a:extLst>
          </p:cNvPr>
          <p:cNvSpPr/>
          <p:nvPr/>
        </p:nvSpPr>
        <p:spPr>
          <a:xfrm>
            <a:off x="2117003" y="1681007"/>
            <a:ext cx="255648" cy="484577"/>
          </a:xfrm>
          <a:custGeom>
            <a:avLst/>
            <a:gdLst>
              <a:gd name="T0" fmla="*/ 1926 w 3326"/>
              <a:gd name="T1" fmla="*/ 3305 h 6827"/>
              <a:gd name="T2" fmla="*/ 3326 w 3326"/>
              <a:gd name="T3" fmla="*/ 1663 h 6827"/>
              <a:gd name="T4" fmla="*/ 1663 w 3326"/>
              <a:gd name="T5" fmla="*/ 0 h 6827"/>
              <a:gd name="T6" fmla="*/ 0 w 3326"/>
              <a:gd name="T7" fmla="*/ 1663 h 6827"/>
              <a:gd name="T8" fmla="*/ 1401 w 3326"/>
              <a:gd name="T9" fmla="*/ 3305 h 6827"/>
              <a:gd name="T10" fmla="*/ 1401 w 3326"/>
              <a:gd name="T11" fmla="*/ 6827 h 6827"/>
              <a:gd name="T12" fmla="*/ 1926 w 3326"/>
              <a:gd name="T13" fmla="*/ 6827 h 6827"/>
              <a:gd name="T14" fmla="*/ 1926 w 3326"/>
              <a:gd name="T15" fmla="*/ 6302 h 6827"/>
              <a:gd name="T16" fmla="*/ 3151 w 3326"/>
              <a:gd name="T17" fmla="*/ 6302 h 6827"/>
              <a:gd name="T18" fmla="*/ 3151 w 3326"/>
              <a:gd name="T19" fmla="*/ 4726 h 6827"/>
              <a:gd name="T20" fmla="*/ 1926 w 3326"/>
              <a:gd name="T21" fmla="*/ 4726 h 6827"/>
              <a:gd name="T22" fmla="*/ 1926 w 3326"/>
              <a:gd name="T23" fmla="*/ 3305 h 6827"/>
              <a:gd name="T24" fmla="*/ 1663 w 3326"/>
              <a:gd name="T25" fmla="*/ 2451 h 6827"/>
              <a:gd name="T26" fmla="*/ 876 w 3326"/>
              <a:gd name="T27" fmla="*/ 1663 h 6827"/>
              <a:gd name="T28" fmla="*/ 1663 w 3326"/>
              <a:gd name="T29" fmla="*/ 875 h 6827"/>
              <a:gd name="T30" fmla="*/ 2451 w 3326"/>
              <a:gd name="T31" fmla="*/ 1663 h 6827"/>
              <a:gd name="T32" fmla="*/ 1663 w 3326"/>
              <a:gd name="T33" fmla="*/ 2451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6" h="6827">
                <a:moveTo>
                  <a:pt x="1926" y="3305"/>
                </a:moveTo>
                <a:cubicBezTo>
                  <a:pt x="2718" y="3179"/>
                  <a:pt x="3326" y="2491"/>
                  <a:pt x="3326" y="1663"/>
                </a:cubicBezTo>
                <a:cubicBezTo>
                  <a:pt x="3326" y="746"/>
                  <a:pt x="2580" y="0"/>
                  <a:pt x="1663" y="0"/>
                </a:cubicBezTo>
                <a:cubicBezTo>
                  <a:pt x="746" y="0"/>
                  <a:pt x="0" y="746"/>
                  <a:pt x="0" y="1663"/>
                </a:cubicBezTo>
                <a:cubicBezTo>
                  <a:pt x="0" y="2490"/>
                  <a:pt x="608" y="3179"/>
                  <a:pt x="1401" y="3305"/>
                </a:cubicBezTo>
                <a:lnTo>
                  <a:pt x="1401" y="6827"/>
                </a:lnTo>
                <a:lnTo>
                  <a:pt x="1926" y="6827"/>
                </a:lnTo>
                <a:lnTo>
                  <a:pt x="1926" y="6302"/>
                </a:lnTo>
                <a:lnTo>
                  <a:pt x="3151" y="6302"/>
                </a:lnTo>
                <a:lnTo>
                  <a:pt x="3151" y="4726"/>
                </a:lnTo>
                <a:lnTo>
                  <a:pt x="1926" y="4726"/>
                </a:lnTo>
                <a:lnTo>
                  <a:pt x="1926" y="3305"/>
                </a:lnTo>
                <a:close/>
                <a:moveTo>
                  <a:pt x="1663" y="2451"/>
                </a:moveTo>
                <a:cubicBezTo>
                  <a:pt x="1229" y="2451"/>
                  <a:pt x="876" y="2097"/>
                  <a:pt x="876" y="1663"/>
                </a:cubicBezTo>
                <a:cubicBezTo>
                  <a:pt x="876" y="1229"/>
                  <a:pt x="1229" y="875"/>
                  <a:pt x="1663" y="875"/>
                </a:cubicBezTo>
                <a:cubicBezTo>
                  <a:pt x="2098" y="875"/>
                  <a:pt x="2451" y="1229"/>
                  <a:pt x="2451" y="1663"/>
                </a:cubicBezTo>
                <a:cubicBezTo>
                  <a:pt x="2451" y="2097"/>
                  <a:pt x="2098" y="2451"/>
                  <a:pt x="1663" y="2451"/>
                </a:cubicBezTo>
                <a:close/>
              </a:path>
            </a:pathLst>
          </a:cu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图片 45">
            <a:extLst>
              <a:ext uri="{FF2B5EF4-FFF2-40B4-BE49-F238E27FC236}">
                <a16:creationId xmlns:a16="http://schemas.microsoft.com/office/drawing/2014/main" id="{ED0C9ADC-1824-4F3C-BEA1-6DDDF5AC3407}"/>
              </a:ext>
            </a:extLst>
          </p:cNvPr>
          <p:cNvPicPr>
            <a:picLocks noChangeAspect="1"/>
          </p:cNvPicPr>
          <p:nvPr/>
        </p:nvPicPr>
        <p:blipFill>
          <a:blip r:embed="rId9"/>
          <a:stretch>
            <a:fillRect/>
          </a:stretch>
        </p:blipFill>
        <p:spPr>
          <a:xfrm>
            <a:off x="8210074" y="2414775"/>
            <a:ext cx="738267" cy="738267"/>
          </a:xfrm>
          <a:prstGeom prst="rect">
            <a:avLst/>
          </a:prstGeom>
        </p:spPr>
      </p:pic>
      <p:sp>
        <p:nvSpPr>
          <p:cNvPr id="3" name="椭圆 2">
            <a:extLst>
              <a:ext uri="{FF2B5EF4-FFF2-40B4-BE49-F238E27FC236}">
                <a16:creationId xmlns:a16="http://schemas.microsoft.com/office/drawing/2014/main" id="{6D8B0C8F-3D70-409E-8255-8F5B5F6673E2}"/>
              </a:ext>
            </a:extLst>
          </p:cNvPr>
          <p:cNvSpPr/>
          <p:nvPr/>
        </p:nvSpPr>
        <p:spPr>
          <a:xfrm>
            <a:off x="1650108" y="3103212"/>
            <a:ext cx="875451" cy="9030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5AF8B51A-6B4C-4CE9-A80D-F55523CBC8C3}"/>
              </a:ext>
            </a:extLst>
          </p:cNvPr>
          <p:cNvSpPr/>
          <p:nvPr/>
        </p:nvSpPr>
        <p:spPr>
          <a:xfrm>
            <a:off x="1597456" y="3086292"/>
            <a:ext cx="980757" cy="969796"/>
          </a:xfrm>
          <a:custGeom>
            <a:avLst/>
            <a:gdLst>
              <a:gd name="connsiteX0" fmla="*/ 209566 w 574137"/>
              <a:gd name="connsiteY0" fmla="*/ 428639 h 557603"/>
              <a:gd name="connsiteX1" fmla="*/ 374904 w 574137"/>
              <a:gd name="connsiteY1" fmla="*/ 444140 h 557603"/>
              <a:gd name="connsiteX2" fmla="*/ 374904 w 574137"/>
              <a:gd name="connsiteY2" fmla="*/ 459640 h 557603"/>
              <a:gd name="connsiteX3" fmla="*/ 209566 w 574137"/>
              <a:gd name="connsiteY3" fmla="*/ 444140 h 557603"/>
              <a:gd name="connsiteX4" fmla="*/ 439799 w 574137"/>
              <a:gd name="connsiteY4" fmla="*/ 258341 h 557603"/>
              <a:gd name="connsiteX5" fmla="*/ 439799 w 574137"/>
              <a:gd name="connsiteY5" fmla="*/ 289218 h 557603"/>
              <a:gd name="connsiteX6" fmla="*/ 400907 w 574137"/>
              <a:gd name="connsiteY6" fmla="*/ 299510 h 557603"/>
              <a:gd name="connsiteX7" fmla="*/ 416464 w 574137"/>
              <a:gd name="connsiteY7" fmla="*/ 327814 h 557603"/>
              <a:gd name="connsiteX8" fmla="*/ 382758 w 574137"/>
              <a:gd name="connsiteY8" fmla="*/ 361264 h 557603"/>
              <a:gd name="connsiteX9" fmla="*/ 349051 w 574137"/>
              <a:gd name="connsiteY9" fmla="*/ 327814 h 557603"/>
              <a:gd name="connsiteX10" fmla="*/ 354237 w 574137"/>
              <a:gd name="connsiteY10" fmla="*/ 312376 h 557603"/>
              <a:gd name="connsiteX11" fmla="*/ 325716 w 574137"/>
              <a:gd name="connsiteY11" fmla="*/ 317522 h 557603"/>
              <a:gd name="connsiteX12" fmla="*/ 147564 w 574137"/>
              <a:gd name="connsiteY12" fmla="*/ 258341 h 557603"/>
              <a:gd name="connsiteX13" fmla="*/ 261234 w 574137"/>
              <a:gd name="connsiteY13" fmla="*/ 317759 h 557603"/>
              <a:gd name="connsiteX14" fmla="*/ 237983 w 574137"/>
              <a:gd name="connsiteY14" fmla="*/ 312592 h 557603"/>
              <a:gd name="connsiteX15" fmla="*/ 240567 w 574137"/>
              <a:gd name="connsiteY15" fmla="*/ 328093 h 557603"/>
              <a:gd name="connsiteX16" fmla="*/ 206982 w 574137"/>
              <a:gd name="connsiteY16" fmla="*/ 361677 h 557603"/>
              <a:gd name="connsiteX17" fmla="*/ 173398 w 574137"/>
              <a:gd name="connsiteY17" fmla="*/ 328093 h 557603"/>
              <a:gd name="connsiteX18" fmla="*/ 188899 w 574137"/>
              <a:gd name="connsiteY18" fmla="*/ 299675 h 557603"/>
              <a:gd name="connsiteX19" fmla="*/ 147564 w 574137"/>
              <a:gd name="connsiteY19" fmla="*/ 289342 h 557603"/>
              <a:gd name="connsiteX20" fmla="*/ 524999 w 574137"/>
              <a:gd name="connsiteY20" fmla="*/ 67119 h 557603"/>
              <a:gd name="connsiteX21" fmla="*/ 418965 w 574137"/>
              <a:gd name="connsiteY21" fmla="*/ 118749 h 557603"/>
              <a:gd name="connsiteX22" fmla="*/ 473275 w 574137"/>
              <a:gd name="connsiteY22" fmla="*/ 170379 h 557603"/>
              <a:gd name="connsiteX23" fmla="*/ 49138 w 574137"/>
              <a:gd name="connsiteY23" fmla="*/ 67119 h 557603"/>
              <a:gd name="connsiteX24" fmla="*/ 100862 w 574137"/>
              <a:gd name="connsiteY24" fmla="*/ 170379 h 557603"/>
              <a:gd name="connsiteX25" fmla="*/ 155172 w 574137"/>
              <a:gd name="connsiteY25" fmla="*/ 118749 h 557603"/>
              <a:gd name="connsiteX26" fmla="*/ 292241 w 574137"/>
              <a:gd name="connsiteY26" fmla="*/ 43885 h 557603"/>
              <a:gd name="connsiteX27" fmla="*/ 150000 w 574137"/>
              <a:gd name="connsiteY27" fmla="*/ 87771 h 557603"/>
              <a:gd name="connsiteX28" fmla="*/ 178448 w 574137"/>
              <a:gd name="connsiteY28" fmla="*/ 100678 h 557603"/>
              <a:gd name="connsiteX29" fmla="*/ 183620 w 574137"/>
              <a:gd name="connsiteY29" fmla="*/ 108423 h 557603"/>
              <a:gd name="connsiteX30" fmla="*/ 183620 w 574137"/>
              <a:gd name="connsiteY30" fmla="*/ 113586 h 557603"/>
              <a:gd name="connsiteX31" fmla="*/ 95690 w 574137"/>
              <a:gd name="connsiteY31" fmla="*/ 198775 h 557603"/>
              <a:gd name="connsiteX32" fmla="*/ 93103 w 574137"/>
              <a:gd name="connsiteY32" fmla="*/ 198775 h 557603"/>
              <a:gd name="connsiteX33" fmla="*/ 90517 w 574137"/>
              <a:gd name="connsiteY33" fmla="*/ 198775 h 557603"/>
              <a:gd name="connsiteX34" fmla="*/ 85345 w 574137"/>
              <a:gd name="connsiteY34" fmla="*/ 196194 h 557603"/>
              <a:gd name="connsiteX35" fmla="*/ 82758 w 574137"/>
              <a:gd name="connsiteY35" fmla="*/ 191031 h 557603"/>
              <a:gd name="connsiteX36" fmla="*/ 75000 w 574137"/>
              <a:gd name="connsiteY36" fmla="*/ 258150 h 557603"/>
              <a:gd name="connsiteX37" fmla="*/ 292241 w 574137"/>
              <a:gd name="connsiteY37" fmla="*/ 513718 h 557603"/>
              <a:gd name="connsiteX38" fmla="*/ 512068 w 574137"/>
              <a:gd name="connsiteY38" fmla="*/ 258150 h 557603"/>
              <a:gd name="connsiteX39" fmla="*/ 499137 w 574137"/>
              <a:gd name="connsiteY39" fmla="*/ 175542 h 557603"/>
              <a:gd name="connsiteX40" fmla="*/ 488792 w 574137"/>
              <a:gd name="connsiteY40" fmla="*/ 196194 h 557603"/>
              <a:gd name="connsiteX41" fmla="*/ 483620 w 574137"/>
              <a:gd name="connsiteY41" fmla="*/ 198775 h 557603"/>
              <a:gd name="connsiteX42" fmla="*/ 481034 w 574137"/>
              <a:gd name="connsiteY42" fmla="*/ 198775 h 557603"/>
              <a:gd name="connsiteX43" fmla="*/ 478448 w 574137"/>
              <a:gd name="connsiteY43" fmla="*/ 198775 h 557603"/>
              <a:gd name="connsiteX44" fmla="*/ 390517 w 574137"/>
              <a:gd name="connsiteY44" fmla="*/ 113586 h 557603"/>
              <a:gd name="connsiteX45" fmla="*/ 390517 w 574137"/>
              <a:gd name="connsiteY45" fmla="*/ 108423 h 557603"/>
              <a:gd name="connsiteX46" fmla="*/ 395689 w 574137"/>
              <a:gd name="connsiteY46" fmla="*/ 100678 h 557603"/>
              <a:gd name="connsiteX47" fmla="*/ 429310 w 574137"/>
              <a:gd name="connsiteY47" fmla="*/ 82608 h 557603"/>
              <a:gd name="connsiteX48" fmla="*/ 292241 w 574137"/>
              <a:gd name="connsiteY48" fmla="*/ 43885 h 557603"/>
              <a:gd name="connsiteX49" fmla="*/ 292241 w 574137"/>
              <a:gd name="connsiteY49" fmla="*/ 0 h 557603"/>
              <a:gd name="connsiteX50" fmla="*/ 473275 w 574137"/>
              <a:gd name="connsiteY50" fmla="*/ 61956 h 557603"/>
              <a:gd name="connsiteX51" fmla="*/ 563792 w 574137"/>
              <a:gd name="connsiteY51" fmla="*/ 18070 h 557603"/>
              <a:gd name="connsiteX52" fmla="*/ 571551 w 574137"/>
              <a:gd name="connsiteY52" fmla="*/ 20652 h 557603"/>
              <a:gd name="connsiteX53" fmla="*/ 574137 w 574137"/>
              <a:gd name="connsiteY53" fmla="*/ 28396 h 557603"/>
              <a:gd name="connsiteX54" fmla="*/ 524999 w 574137"/>
              <a:gd name="connsiteY54" fmla="*/ 126493 h 557603"/>
              <a:gd name="connsiteX55" fmla="*/ 556034 w 574137"/>
              <a:gd name="connsiteY55" fmla="*/ 258150 h 557603"/>
              <a:gd name="connsiteX56" fmla="*/ 292241 w 574137"/>
              <a:gd name="connsiteY56" fmla="*/ 557603 h 557603"/>
              <a:gd name="connsiteX57" fmla="*/ 31034 w 574137"/>
              <a:gd name="connsiteY57" fmla="*/ 258150 h 557603"/>
              <a:gd name="connsiteX58" fmla="*/ 56896 w 574137"/>
              <a:gd name="connsiteY58" fmla="*/ 139401 h 557603"/>
              <a:gd name="connsiteX59" fmla="*/ 0 w 574137"/>
              <a:gd name="connsiteY59" fmla="*/ 28396 h 557603"/>
              <a:gd name="connsiteX60" fmla="*/ 2586 w 574137"/>
              <a:gd name="connsiteY60" fmla="*/ 20652 h 557603"/>
              <a:gd name="connsiteX61" fmla="*/ 10345 w 574137"/>
              <a:gd name="connsiteY61" fmla="*/ 18070 h 557603"/>
              <a:gd name="connsiteX62" fmla="*/ 108621 w 574137"/>
              <a:gd name="connsiteY62" fmla="*/ 67119 h 557603"/>
              <a:gd name="connsiteX63" fmla="*/ 292241 w 574137"/>
              <a:gd name="connsiteY63" fmla="*/ 0 h 5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74137" h="557603">
                <a:moveTo>
                  <a:pt x="209566" y="428639"/>
                </a:moveTo>
                <a:lnTo>
                  <a:pt x="374904" y="444140"/>
                </a:lnTo>
                <a:lnTo>
                  <a:pt x="374904" y="459640"/>
                </a:lnTo>
                <a:lnTo>
                  <a:pt x="209566" y="444140"/>
                </a:lnTo>
                <a:close/>
                <a:moveTo>
                  <a:pt x="439799" y="258341"/>
                </a:moveTo>
                <a:lnTo>
                  <a:pt x="439799" y="289218"/>
                </a:lnTo>
                <a:lnTo>
                  <a:pt x="400907" y="299510"/>
                </a:lnTo>
                <a:cubicBezTo>
                  <a:pt x="411278" y="304656"/>
                  <a:pt x="416464" y="314949"/>
                  <a:pt x="416464" y="327814"/>
                </a:cubicBezTo>
                <a:cubicBezTo>
                  <a:pt x="416464" y="345826"/>
                  <a:pt x="400907" y="361264"/>
                  <a:pt x="382758" y="361264"/>
                </a:cubicBezTo>
                <a:cubicBezTo>
                  <a:pt x="364608" y="361264"/>
                  <a:pt x="349051" y="345826"/>
                  <a:pt x="349051" y="327814"/>
                </a:cubicBezTo>
                <a:cubicBezTo>
                  <a:pt x="349051" y="322668"/>
                  <a:pt x="351644" y="317522"/>
                  <a:pt x="354237" y="312376"/>
                </a:cubicBezTo>
                <a:lnTo>
                  <a:pt x="325716" y="317522"/>
                </a:lnTo>
                <a:close/>
                <a:moveTo>
                  <a:pt x="147564" y="258341"/>
                </a:moveTo>
                <a:lnTo>
                  <a:pt x="261234" y="317759"/>
                </a:lnTo>
                <a:lnTo>
                  <a:pt x="237983" y="312592"/>
                </a:lnTo>
                <a:cubicBezTo>
                  <a:pt x="240567" y="317759"/>
                  <a:pt x="240567" y="322926"/>
                  <a:pt x="240567" y="328093"/>
                </a:cubicBezTo>
                <a:cubicBezTo>
                  <a:pt x="240567" y="346177"/>
                  <a:pt x="225066" y="361677"/>
                  <a:pt x="206982" y="361677"/>
                </a:cubicBezTo>
                <a:cubicBezTo>
                  <a:pt x="188899" y="361677"/>
                  <a:pt x="173398" y="346177"/>
                  <a:pt x="173398" y="328093"/>
                </a:cubicBezTo>
                <a:cubicBezTo>
                  <a:pt x="173398" y="315176"/>
                  <a:pt x="178565" y="304842"/>
                  <a:pt x="188899" y="299675"/>
                </a:cubicBezTo>
                <a:lnTo>
                  <a:pt x="147564" y="289342"/>
                </a:lnTo>
                <a:close/>
                <a:moveTo>
                  <a:pt x="524999" y="67119"/>
                </a:moveTo>
                <a:lnTo>
                  <a:pt x="418965" y="118749"/>
                </a:lnTo>
                <a:cubicBezTo>
                  <a:pt x="429310" y="152308"/>
                  <a:pt x="457758" y="165216"/>
                  <a:pt x="473275" y="170379"/>
                </a:cubicBezTo>
                <a:close/>
                <a:moveTo>
                  <a:pt x="49138" y="67119"/>
                </a:moveTo>
                <a:lnTo>
                  <a:pt x="100862" y="170379"/>
                </a:lnTo>
                <a:cubicBezTo>
                  <a:pt x="116379" y="165216"/>
                  <a:pt x="144827" y="152308"/>
                  <a:pt x="155172" y="118749"/>
                </a:cubicBezTo>
                <a:close/>
                <a:moveTo>
                  <a:pt x="292241" y="43885"/>
                </a:moveTo>
                <a:cubicBezTo>
                  <a:pt x="235344" y="43885"/>
                  <a:pt x="188793" y="59374"/>
                  <a:pt x="150000" y="87771"/>
                </a:cubicBezTo>
                <a:lnTo>
                  <a:pt x="178448" y="100678"/>
                </a:lnTo>
                <a:cubicBezTo>
                  <a:pt x="181034" y="103260"/>
                  <a:pt x="183620" y="105841"/>
                  <a:pt x="183620" y="108423"/>
                </a:cubicBezTo>
                <a:lnTo>
                  <a:pt x="183620" y="113586"/>
                </a:lnTo>
                <a:cubicBezTo>
                  <a:pt x="170689" y="185868"/>
                  <a:pt x="98276" y="198775"/>
                  <a:pt x="95690" y="198775"/>
                </a:cubicBezTo>
                <a:lnTo>
                  <a:pt x="93103" y="198775"/>
                </a:lnTo>
                <a:cubicBezTo>
                  <a:pt x="93103" y="198775"/>
                  <a:pt x="90517" y="198775"/>
                  <a:pt x="90517" y="198775"/>
                </a:cubicBezTo>
                <a:cubicBezTo>
                  <a:pt x="87931" y="198775"/>
                  <a:pt x="85345" y="198775"/>
                  <a:pt x="85345" y="196194"/>
                </a:cubicBezTo>
                <a:lnTo>
                  <a:pt x="82758" y="191031"/>
                </a:lnTo>
                <a:cubicBezTo>
                  <a:pt x="77586" y="211683"/>
                  <a:pt x="75000" y="234916"/>
                  <a:pt x="75000" y="258150"/>
                </a:cubicBezTo>
                <a:cubicBezTo>
                  <a:pt x="75000" y="400132"/>
                  <a:pt x="173276" y="513718"/>
                  <a:pt x="292241" y="513718"/>
                </a:cubicBezTo>
                <a:cubicBezTo>
                  <a:pt x="413792" y="513718"/>
                  <a:pt x="512068" y="400132"/>
                  <a:pt x="512068" y="258150"/>
                </a:cubicBezTo>
                <a:cubicBezTo>
                  <a:pt x="512068" y="227172"/>
                  <a:pt x="506896" y="201357"/>
                  <a:pt x="499137" y="175542"/>
                </a:cubicBezTo>
                <a:lnTo>
                  <a:pt x="488792" y="196194"/>
                </a:lnTo>
                <a:cubicBezTo>
                  <a:pt x="488792" y="198775"/>
                  <a:pt x="486206" y="198775"/>
                  <a:pt x="483620" y="198775"/>
                </a:cubicBezTo>
                <a:cubicBezTo>
                  <a:pt x="481034" y="198775"/>
                  <a:pt x="481034" y="198775"/>
                  <a:pt x="481034" y="198775"/>
                </a:cubicBezTo>
                <a:lnTo>
                  <a:pt x="478448" y="198775"/>
                </a:lnTo>
                <a:cubicBezTo>
                  <a:pt x="475861" y="198775"/>
                  <a:pt x="403448" y="185868"/>
                  <a:pt x="390517" y="113586"/>
                </a:cubicBezTo>
                <a:lnTo>
                  <a:pt x="390517" y="108423"/>
                </a:lnTo>
                <a:cubicBezTo>
                  <a:pt x="390517" y="105841"/>
                  <a:pt x="393103" y="103260"/>
                  <a:pt x="395689" y="100678"/>
                </a:cubicBezTo>
                <a:lnTo>
                  <a:pt x="429310" y="82608"/>
                </a:lnTo>
                <a:cubicBezTo>
                  <a:pt x="393103" y="59374"/>
                  <a:pt x="346551" y="43885"/>
                  <a:pt x="292241" y="43885"/>
                </a:cubicBezTo>
                <a:close/>
                <a:moveTo>
                  <a:pt x="292241" y="0"/>
                </a:moveTo>
                <a:cubicBezTo>
                  <a:pt x="362068" y="0"/>
                  <a:pt x="426723" y="23233"/>
                  <a:pt x="473275" y="61956"/>
                </a:cubicBezTo>
                <a:lnTo>
                  <a:pt x="563792" y="18070"/>
                </a:lnTo>
                <a:cubicBezTo>
                  <a:pt x="566378" y="18070"/>
                  <a:pt x="568965" y="18070"/>
                  <a:pt x="571551" y="20652"/>
                </a:cubicBezTo>
                <a:cubicBezTo>
                  <a:pt x="574137" y="23233"/>
                  <a:pt x="574137" y="25815"/>
                  <a:pt x="574137" y="28396"/>
                </a:cubicBezTo>
                <a:lnTo>
                  <a:pt x="524999" y="126493"/>
                </a:lnTo>
                <a:cubicBezTo>
                  <a:pt x="543103" y="162634"/>
                  <a:pt x="556034" y="206520"/>
                  <a:pt x="556034" y="258150"/>
                </a:cubicBezTo>
                <a:cubicBezTo>
                  <a:pt x="556034" y="423365"/>
                  <a:pt x="437068" y="557603"/>
                  <a:pt x="292241" y="557603"/>
                </a:cubicBezTo>
                <a:cubicBezTo>
                  <a:pt x="147414" y="557603"/>
                  <a:pt x="31034" y="423365"/>
                  <a:pt x="31034" y="258150"/>
                </a:cubicBezTo>
                <a:cubicBezTo>
                  <a:pt x="31034" y="211683"/>
                  <a:pt x="38793" y="172960"/>
                  <a:pt x="56896" y="139401"/>
                </a:cubicBezTo>
                <a:lnTo>
                  <a:pt x="0" y="28396"/>
                </a:lnTo>
                <a:cubicBezTo>
                  <a:pt x="0" y="25815"/>
                  <a:pt x="0" y="23233"/>
                  <a:pt x="2586" y="20652"/>
                </a:cubicBezTo>
                <a:cubicBezTo>
                  <a:pt x="5172" y="18070"/>
                  <a:pt x="7759" y="18070"/>
                  <a:pt x="10345" y="18070"/>
                </a:cubicBezTo>
                <a:lnTo>
                  <a:pt x="108621" y="67119"/>
                </a:lnTo>
                <a:cubicBezTo>
                  <a:pt x="157758" y="23233"/>
                  <a:pt x="222413" y="0"/>
                  <a:pt x="292241"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8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1899355" y="167718"/>
            <a:ext cx="8393291"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Motivation — </a:t>
            </a:r>
            <a:r>
              <a:rPr lang="en-US" altLang="zh-CN" sz="3600" dirty="0">
                <a:latin typeface="Arial" panose="020B0604020202020204" pitchFamily="34" charset="0"/>
                <a:cs typeface="Arial" panose="020B0604020202020204" pitchFamily="34" charset="0"/>
              </a:rPr>
              <a:t>Traceable Ring Signature</a:t>
            </a:r>
          </a:p>
        </p:txBody>
      </p:sp>
      <p:sp>
        <p:nvSpPr>
          <p:cNvPr id="23" name="矩形 22">
            <a:extLst>
              <a:ext uri="{FF2B5EF4-FFF2-40B4-BE49-F238E27FC236}">
                <a16:creationId xmlns:a16="http://schemas.microsoft.com/office/drawing/2014/main" id="{FDDF6E65-1025-4D57-999C-FD0FC0D5FB66}"/>
              </a:ext>
            </a:extLst>
          </p:cNvPr>
          <p:cNvSpPr/>
          <p:nvPr/>
        </p:nvSpPr>
        <p:spPr>
          <a:xfrm>
            <a:off x="7203178" y="2619611"/>
            <a:ext cx="4504052" cy="329247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B924D80D-5F9E-4C2B-9F46-77443B7C28AA}"/>
              </a:ext>
            </a:extLst>
          </p:cNvPr>
          <p:cNvSpPr/>
          <p:nvPr/>
        </p:nvSpPr>
        <p:spPr>
          <a:xfrm>
            <a:off x="512952" y="2616645"/>
            <a:ext cx="4504052" cy="329247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id="{B553E1F7-2894-4A75-BF0E-95D0D7B7B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324" y="3217339"/>
            <a:ext cx="1276852" cy="1276852"/>
          </a:xfrm>
          <a:prstGeom prst="rect">
            <a:avLst/>
          </a:prstGeom>
        </p:spPr>
      </p:pic>
      <p:sp>
        <p:nvSpPr>
          <p:cNvPr id="28" name="文本框 27">
            <a:extLst>
              <a:ext uri="{FF2B5EF4-FFF2-40B4-BE49-F238E27FC236}">
                <a16:creationId xmlns:a16="http://schemas.microsoft.com/office/drawing/2014/main" id="{6396F3D4-6712-42F6-9E26-F57DADEC2FE2}"/>
              </a:ext>
            </a:extLst>
          </p:cNvPr>
          <p:cNvSpPr txBox="1"/>
          <p:nvPr/>
        </p:nvSpPr>
        <p:spPr>
          <a:xfrm>
            <a:off x="5201448" y="4586746"/>
            <a:ext cx="1461648" cy="707886"/>
          </a:xfrm>
          <a:prstGeom prst="rect">
            <a:avLst/>
          </a:prstGeom>
          <a:noFill/>
        </p:spPr>
        <p:txBody>
          <a:bodyPr wrap="square" rtlCol="0">
            <a:spAutoFit/>
          </a:bodyPr>
          <a:lstStyle/>
          <a:p>
            <a:pPr algn="ctr"/>
            <a:r>
              <a:rPr lang="en-US" altLang="zh-CN" sz="2000" b="1" dirty="0">
                <a:latin typeface="Arial" panose="020B0604020202020204" pitchFamily="34" charset="0"/>
                <a:cs typeface="Arial" panose="020B0604020202020204" pitchFamily="34" charset="0"/>
              </a:rPr>
              <a:t>Dishonest </a:t>
            </a:r>
          </a:p>
          <a:p>
            <a:pPr algn="ctr"/>
            <a:r>
              <a:rPr lang="en-US" altLang="zh-CN" sz="2000" b="1" dirty="0">
                <a:latin typeface="Arial" panose="020B0604020202020204" pitchFamily="34" charset="0"/>
                <a:cs typeface="Arial" panose="020B0604020202020204" pitchFamily="34" charset="0"/>
              </a:rPr>
              <a:t>member</a:t>
            </a:r>
            <a:endParaRPr lang="zh-CN" altLang="en-US" sz="2000" b="1" dirty="0">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46C3EA70-9830-4FF6-B74F-E831D0BC4E54}"/>
              </a:ext>
            </a:extLst>
          </p:cNvPr>
          <p:cNvCxnSpPr>
            <a:stCxn id="27" idx="3"/>
          </p:cNvCxnSpPr>
          <p:nvPr/>
        </p:nvCxnSpPr>
        <p:spPr>
          <a:xfrm flipV="1">
            <a:off x="6569176" y="3217339"/>
            <a:ext cx="1042939" cy="63842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1" name="直接箭头连接符 30">
            <a:extLst>
              <a:ext uri="{FF2B5EF4-FFF2-40B4-BE49-F238E27FC236}">
                <a16:creationId xmlns:a16="http://schemas.microsoft.com/office/drawing/2014/main" id="{AEB756EA-CCDF-4FFA-B6CC-3AFD510AE8BF}"/>
              </a:ext>
            </a:extLst>
          </p:cNvPr>
          <p:cNvCxnSpPr>
            <a:cxnSpLocks/>
            <a:stCxn id="27" idx="3"/>
          </p:cNvCxnSpPr>
          <p:nvPr/>
        </p:nvCxnSpPr>
        <p:spPr>
          <a:xfrm>
            <a:off x="6569176" y="3855765"/>
            <a:ext cx="1042939" cy="5954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2" name="文本框 31">
            <a:extLst>
              <a:ext uri="{FF2B5EF4-FFF2-40B4-BE49-F238E27FC236}">
                <a16:creationId xmlns:a16="http://schemas.microsoft.com/office/drawing/2014/main" id="{C2D1170C-A28F-466C-B418-ECF8D81C27F1}"/>
              </a:ext>
            </a:extLst>
          </p:cNvPr>
          <p:cNvSpPr txBox="1"/>
          <p:nvPr/>
        </p:nvSpPr>
        <p:spPr>
          <a:xfrm>
            <a:off x="7633974" y="3017284"/>
            <a:ext cx="125499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message</a:t>
            </a:r>
            <a:endParaRPr lang="zh-CN" altLang="en-US" sz="2000" dirty="0">
              <a:latin typeface="Arial" panose="020B0604020202020204" pitchFamily="34" charset="0"/>
              <a:cs typeface="Arial" panose="020B0604020202020204" pitchFamily="34" charset="0"/>
            </a:endParaRPr>
          </a:p>
        </p:txBody>
      </p:sp>
      <p:sp>
        <p:nvSpPr>
          <p:cNvPr id="48" name="文本框 47">
            <a:extLst>
              <a:ext uri="{FF2B5EF4-FFF2-40B4-BE49-F238E27FC236}">
                <a16:creationId xmlns:a16="http://schemas.microsoft.com/office/drawing/2014/main" id="{EDF88243-1A43-476E-B502-EE9C5E15E947}"/>
              </a:ext>
            </a:extLst>
          </p:cNvPr>
          <p:cNvSpPr txBox="1"/>
          <p:nvPr/>
        </p:nvSpPr>
        <p:spPr>
          <a:xfrm>
            <a:off x="7602494" y="4251178"/>
            <a:ext cx="1254994"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message</a:t>
            </a:r>
            <a:endParaRPr lang="zh-CN" altLang="en-US" sz="2000" dirty="0">
              <a:latin typeface="Arial" panose="020B0604020202020204" pitchFamily="34" charset="0"/>
              <a:cs typeface="Arial" panose="020B0604020202020204" pitchFamily="34" charset="0"/>
            </a:endParaRPr>
          </a:p>
        </p:txBody>
      </p:sp>
      <p:cxnSp>
        <p:nvCxnSpPr>
          <p:cNvPr id="49" name="直接箭头连接符 48">
            <a:extLst>
              <a:ext uri="{FF2B5EF4-FFF2-40B4-BE49-F238E27FC236}">
                <a16:creationId xmlns:a16="http://schemas.microsoft.com/office/drawing/2014/main" id="{B68CCFFD-3D51-4A57-8E51-5E5454E740A0}"/>
              </a:ext>
            </a:extLst>
          </p:cNvPr>
          <p:cNvCxnSpPr>
            <a:cxnSpLocks/>
            <a:stCxn id="32" idx="3"/>
            <a:endCxn id="50" idx="1"/>
          </p:cNvCxnSpPr>
          <p:nvPr/>
        </p:nvCxnSpPr>
        <p:spPr>
          <a:xfrm>
            <a:off x="8888967" y="3217339"/>
            <a:ext cx="77027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0" name="文本框 49">
            <a:extLst>
              <a:ext uri="{FF2B5EF4-FFF2-40B4-BE49-F238E27FC236}">
                <a16:creationId xmlns:a16="http://schemas.microsoft.com/office/drawing/2014/main" id="{90CBF4A3-9B6B-4648-B8EA-6944CDB72CC0}"/>
              </a:ext>
            </a:extLst>
          </p:cNvPr>
          <p:cNvSpPr txBox="1"/>
          <p:nvPr/>
        </p:nvSpPr>
        <p:spPr>
          <a:xfrm>
            <a:off x="9659238" y="3017284"/>
            <a:ext cx="125499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signature</a:t>
            </a:r>
            <a:endParaRPr lang="zh-CN" altLang="en-US" sz="2000" dirty="0">
              <a:latin typeface="Arial" panose="020B0604020202020204" pitchFamily="34" charset="0"/>
              <a:cs typeface="Arial" panose="020B0604020202020204" pitchFamily="34" charset="0"/>
            </a:endParaRPr>
          </a:p>
        </p:txBody>
      </p:sp>
      <p:sp>
        <p:nvSpPr>
          <p:cNvPr id="51" name="文本框 50">
            <a:extLst>
              <a:ext uri="{FF2B5EF4-FFF2-40B4-BE49-F238E27FC236}">
                <a16:creationId xmlns:a16="http://schemas.microsoft.com/office/drawing/2014/main" id="{72C45206-18B1-4F36-9B3A-D7CA2A3C89C1}"/>
              </a:ext>
            </a:extLst>
          </p:cNvPr>
          <p:cNvSpPr txBox="1"/>
          <p:nvPr/>
        </p:nvSpPr>
        <p:spPr>
          <a:xfrm>
            <a:off x="9659238" y="4251178"/>
            <a:ext cx="125499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signature</a:t>
            </a:r>
            <a:endParaRPr lang="zh-CN" altLang="en-US" sz="2000" dirty="0">
              <a:latin typeface="Arial" panose="020B0604020202020204" pitchFamily="34" charset="0"/>
              <a:cs typeface="Arial" panose="020B0604020202020204" pitchFamily="34" charset="0"/>
            </a:endParaRPr>
          </a:p>
        </p:txBody>
      </p:sp>
      <p:cxnSp>
        <p:nvCxnSpPr>
          <p:cNvPr id="52" name="直接箭头连接符 51">
            <a:extLst>
              <a:ext uri="{FF2B5EF4-FFF2-40B4-BE49-F238E27FC236}">
                <a16:creationId xmlns:a16="http://schemas.microsoft.com/office/drawing/2014/main" id="{104FFA6F-2083-4B9A-B895-B93781BE3B88}"/>
              </a:ext>
            </a:extLst>
          </p:cNvPr>
          <p:cNvCxnSpPr>
            <a:cxnSpLocks/>
            <a:stCxn id="48" idx="3"/>
            <a:endCxn id="51" idx="1"/>
          </p:cNvCxnSpPr>
          <p:nvPr/>
        </p:nvCxnSpPr>
        <p:spPr>
          <a:xfrm>
            <a:off x="8857488" y="4451233"/>
            <a:ext cx="80175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53" name="组合 52">
            <a:extLst>
              <a:ext uri="{FF2B5EF4-FFF2-40B4-BE49-F238E27FC236}">
                <a16:creationId xmlns:a16="http://schemas.microsoft.com/office/drawing/2014/main" id="{93599C07-6CC9-499C-AEBD-ED9E7F8F21F4}"/>
              </a:ext>
            </a:extLst>
          </p:cNvPr>
          <p:cNvGrpSpPr/>
          <p:nvPr/>
        </p:nvGrpSpPr>
        <p:grpSpPr>
          <a:xfrm>
            <a:off x="2792683" y="782270"/>
            <a:ext cx="6604838" cy="1711610"/>
            <a:chOff x="2037241" y="1109092"/>
            <a:chExt cx="6604838" cy="1711610"/>
          </a:xfrm>
        </p:grpSpPr>
        <p:pic>
          <p:nvPicPr>
            <p:cNvPr id="54" name="图片 53">
              <a:extLst>
                <a:ext uri="{FF2B5EF4-FFF2-40B4-BE49-F238E27FC236}">
                  <a16:creationId xmlns:a16="http://schemas.microsoft.com/office/drawing/2014/main" id="{56F7D534-EC9D-4BD9-99F7-123AFC0AA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8466" y="1109092"/>
              <a:ext cx="1276852" cy="1276852"/>
            </a:xfrm>
            <a:prstGeom prst="rect">
              <a:avLst/>
            </a:prstGeom>
          </p:spPr>
        </p:pic>
        <p:sp>
          <p:nvSpPr>
            <p:cNvPr id="55" name="文本框 54">
              <a:extLst>
                <a:ext uri="{FF2B5EF4-FFF2-40B4-BE49-F238E27FC236}">
                  <a16:creationId xmlns:a16="http://schemas.microsoft.com/office/drawing/2014/main" id="{09EE4ED4-B467-4706-B8FA-D9049E989992}"/>
                </a:ext>
              </a:extLst>
            </p:cNvPr>
            <p:cNvSpPr txBox="1"/>
            <p:nvPr/>
          </p:nvSpPr>
          <p:spPr>
            <a:xfrm>
              <a:off x="2037241" y="2420592"/>
              <a:ext cx="2307617" cy="400110"/>
            </a:xfrm>
            <a:prstGeom prst="rect">
              <a:avLst/>
            </a:prstGeom>
            <a:noFill/>
          </p:spPr>
          <p:txBody>
            <a:bodyPr wrap="square" rtlCol="0">
              <a:spAutoFit/>
            </a:bodyPr>
            <a:lstStyle/>
            <a:p>
              <a:r>
                <a:rPr lang="en-US" altLang="zh-CN" sz="2000" b="1" dirty="0">
                  <a:latin typeface="Arial" panose="020B0604020202020204" pitchFamily="34" charset="0"/>
                  <a:cs typeface="Arial" panose="020B0604020202020204" pitchFamily="34" charset="0"/>
                </a:rPr>
                <a:t>Honest member</a:t>
              </a:r>
              <a:endParaRPr lang="zh-CN" altLang="en-US" sz="2000" b="1" dirty="0">
                <a:latin typeface="Arial" panose="020B0604020202020204" pitchFamily="34" charset="0"/>
                <a:cs typeface="Arial" panose="020B0604020202020204" pitchFamily="34" charset="0"/>
              </a:endParaRPr>
            </a:p>
          </p:txBody>
        </p:sp>
        <p:cxnSp>
          <p:nvCxnSpPr>
            <p:cNvPr id="56" name="直接箭头连接符 55">
              <a:extLst>
                <a:ext uri="{FF2B5EF4-FFF2-40B4-BE49-F238E27FC236}">
                  <a16:creationId xmlns:a16="http://schemas.microsoft.com/office/drawing/2014/main" id="{C858D137-351F-420F-AF5B-2EB3EE922463}"/>
                </a:ext>
              </a:extLst>
            </p:cNvPr>
            <p:cNvCxnSpPr>
              <a:cxnSpLocks/>
            </p:cNvCxnSpPr>
            <p:nvPr/>
          </p:nvCxnSpPr>
          <p:spPr>
            <a:xfrm>
              <a:off x="3597226" y="1814193"/>
              <a:ext cx="104293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A16AE7A2-0ACE-4FE2-8D13-FCB14A6B96B4}"/>
                </a:ext>
              </a:extLst>
            </p:cNvPr>
            <p:cNvSpPr txBox="1"/>
            <p:nvPr/>
          </p:nvSpPr>
          <p:spPr>
            <a:xfrm>
              <a:off x="4770116" y="1614138"/>
              <a:ext cx="125499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message</a:t>
              </a:r>
              <a:endParaRPr lang="zh-CN" altLang="en-US" sz="2000" dirty="0">
                <a:latin typeface="Arial" panose="020B0604020202020204" pitchFamily="34" charset="0"/>
                <a:cs typeface="Arial" panose="020B0604020202020204" pitchFamily="34" charset="0"/>
              </a:endParaRPr>
            </a:p>
          </p:txBody>
        </p:sp>
        <p:sp>
          <p:nvSpPr>
            <p:cNvPr id="58" name="文本框 57">
              <a:extLst>
                <a:ext uri="{FF2B5EF4-FFF2-40B4-BE49-F238E27FC236}">
                  <a16:creationId xmlns:a16="http://schemas.microsoft.com/office/drawing/2014/main" id="{814008A1-9E50-4AD6-A6D0-363EB672D3A8}"/>
                </a:ext>
              </a:extLst>
            </p:cNvPr>
            <p:cNvSpPr txBox="1"/>
            <p:nvPr/>
          </p:nvSpPr>
          <p:spPr>
            <a:xfrm>
              <a:off x="7387086" y="1614138"/>
              <a:ext cx="125499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signature</a:t>
              </a:r>
              <a:endParaRPr lang="zh-CN" altLang="en-US" sz="2000" dirty="0">
                <a:latin typeface="Arial" panose="020B0604020202020204" pitchFamily="34" charset="0"/>
                <a:cs typeface="Arial" panose="020B0604020202020204" pitchFamily="34" charset="0"/>
              </a:endParaRPr>
            </a:p>
          </p:txBody>
        </p:sp>
        <p:cxnSp>
          <p:nvCxnSpPr>
            <p:cNvPr id="59" name="直接箭头连接符 58">
              <a:extLst>
                <a:ext uri="{FF2B5EF4-FFF2-40B4-BE49-F238E27FC236}">
                  <a16:creationId xmlns:a16="http://schemas.microsoft.com/office/drawing/2014/main" id="{41DBDE70-FA5F-40FB-AA34-1B64A3F9BED0}"/>
                </a:ext>
              </a:extLst>
            </p:cNvPr>
            <p:cNvCxnSpPr>
              <a:cxnSpLocks/>
              <a:stCxn id="57" idx="3"/>
              <a:endCxn id="58" idx="1"/>
            </p:cNvCxnSpPr>
            <p:nvPr/>
          </p:nvCxnSpPr>
          <p:spPr>
            <a:xfrm>
              <a:off x="6025109" y="1814193"/>
              <a:ext cx="136197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60" name="直接箭头连接符 59">
            <a:extLst>
              <a:ext uri="{FF2B5EF4-FFF2-40B4-BE49-F238E27FC236}">
                <a16:creationId xmlns:a16="http://schemas.microsoft.com/office/drawing/2014/main" id="{7BCAAA78-05E1-47B9-833D-053745EEA1EA}"/>
              </a:ext>
            </a:extLst>
          </p:cNvPr>
          <p:cNvCxnSpPr>
            <a:cxnSpLocks/>
            <a:stCxn id="27" idx="1"/>
            <a:endCxn id="63" idx="3"/>
          </p:cNvCxnSpPr>
          <p:nvPr/>
        </p:nvCxnSpPr>
        <p:spPr>
          <a:xfrm flipH="1" flipV="1">
            <a:off x="4380140" y="3266153"/>
            <a:ext cx="912184" cy="5896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1" name="直接箭头连接符 60">
            <a:extLst>
              <a:ext uri="{FF2B5EF4-FFF2-40B4-BE49-F238E27FC236}">
                <a16:creationId xmlns:a16="http://schemas.microsoft.com/office/drawing/2014/main" id="{2D0A885B-D854-44FD-91F0-69BEB0ADCD40}"/>
              </a:ext>
            </a:extLst>
          </p:cNvPr>
          <p:cNvCxnSpPr>
            <a:cxnSpLocks/>
            <a:stCxn id="27" idx="1"/>
            <a:endCxn id="62" idx="3"/>
          </p:cNvCxnSpPr>
          <p:nvPr/>
        </p:nvCxnSpPr>
        <p:spPr>
          <a:xfrm flipH="1">
            <a:off x="4399698" y="3855765"/>
            <a:ext cx="892626" cy="59811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2" name="文本框 61">
            <a:extLst>
              <a:ext uri="{FF2B5EF4-FFF2-40B4-BE49-F238E27FC236}">
                <a16:creationId xmlns:a16="http://schemas.microsoft.com/office/drawing/2014/main" id="{AFF945AB-65DB-4E76-95F1-55503E8355EB}"/>
              </a:ext>
            </a:extLst>
          </p:cNvPr>
          <p:cNvSpPr txBox="1"/>
          <p:nvPr/>
        </p:nvSpPr>
        <p:spPr>
          <a:xfrm>
            <a:off x="3004265" y="4253820"/>
            <a:ext cx="139543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message2</a:t>
            </a:r>
            <a:endParaRPr lang="zh-CN" altLang="en-US" sz="2000" dirty="0">
              <a:latin typeface="Arial" panose="020B0604020202020204" pitchFamily="34" charset="0"/>
              <a:cs typeface="Arial" panose="020B0604020202020204" pitchFamily="34" charset="0"/>
            </a:endParaRPr>
          </a:p>
        </p:txBody>
      </p:sp>
      <p:sp>
        <p:nvSpPr>
          <p:cNvPr id="63" name="文本框 62">
            <a:extLst>
              <a:ext uri="{FF2B5EF4-FFF2-40B4-BE49-F238E27FC236}">
                <a16:creationId xmlns:a16="http://schemas.microsoft.com/office/drawing/2014/main" id="{59301F0D-33CD-44BB-9754-FE74CC12D737}"/>
              </a:ext>
            </a:extLst>
          </p:cNvPr>
          <p:cNvSpPr txBox="1"/>
          <p:nvPr/>
        </p:nvSpPr>
        <p:spPr>
          <a:xfrm>
            <a:off x="2984707" y="3066098"/>
            <a:ext cx="139543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message1</a:t>
            </a:r>
            <a:endParaRPr lang="zh-CN" altLang="en-US" sz="2000" dirty="0">
              <a:latin typeface="Arial" panose="020B0604020202020204" pitchFamily="34" charset="0"/>
              <a:cs typeface="Arial" panose="020B0604020202020204" pitchFamily="34" charset="0"/>
            </a:endParaRPr>
          </a:p>
        </p:txBody>
      </p:sp>
      <p:cxnSp>
        <p:nvCxnSpPr>
          <p:cNvPr id="64" name="直接箭头连接符 63">
            <a:extLst>
              <a:ext uri="{FF2B5EF4-FFF2-40B4-BE49-F238E27FC236}">
                <a16:creationId xmlns:a16="http://schemas.microsoft.com/office/drawing/2014/main" id="{805ED835-FE13-4C9D-9BD7-0C36B29E1393}"/>
              </a:ext>
            </a:extLst>
          </p:cNvPr>
          <p:cNvCxnSpPr>
            <a:cxnSpLocks/>
            <a:stCxn id="63" idx="1"/>
            <a:endCxn id="65" idx="3"/>
          </p:cNvCxnSpPr>
          <p:nvPr/>
        </p:nvCxnSpPr>
        <p:spPr>
          <a:xfrm flipH="1">
            <a:off x="2357211" y="3266153"/>
            <a:ext cx="62749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5" name="文本框 64">
            <a:extLst>
              <a:ext uri="{FF2B5EF4-FFF2-40B4-BE49-F238E27FC236}">
                <a16:creationId xmlns:a16="http://schemas.microsoft.com/office/drawing/2014/main" id="{30C7CBD4-3E88-4BA1-B35A-8B1B3F42A9E9}"/>
              </a:ext>
            </a:extLst>
          </p:cNvPr>
          <p:cNvSpPr txBox="1"/>
          <p:nvPr/>
        </p:nvSpPr>
        <p:spPr>
          <a:xfrm>
            <a:off x="961777" y="3066098"/>
            <a:ext cx="1395434"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signature1</a:t>
            </a:r>
            <a:endParaRPr lang="zh-CN" altLang="en-US" sz="2000" dirty="0">
              <a:latin typeface="Arial" panose="020B0604020202020204" pitchFamily="34" charset="0"/>
              <a:cs typeface="Arial" panose="020B0604020202020204" pitchFamily="34" charset="0"/>
            </a:endParaRPr>
          </a:p>
        </p:txBody>
      </p:sp>
      <p:sp>
        <p:nvSpPr>
          <p:cNvPr id="66" name="文本框 65">
            <a:extLst>
              <a:ext uri="{FF2B5EF4-FFF2-40B4-BE49-F238E27FC236}">
                <a16:creationId xmlns:a16="http://schemas.microsoft.com/office/drawing/2014/main" id="{5196C8BC-7E77-460B-9043-0A1EF12B710C}"/>
              </a:ext>
            </a:extLst>
          </p:cNvPr>
          <p:cNvSpPr txBox="1"/>
          <p:nvPr/>
        </p:nvSpPr>
        <p:spPr>
          <a:xfrm>
            <a:off x="957141" y="4251178"/>
            <a:ext cx="1395434"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signature2</a:t>
            </a:r>
            <a:endParaRPr lang="zh-CN" altLang="en-US" sz="2000" dirty="0">
              <a:latin typeface="Arial" panose="020B0604020202020204" pitchFamily="34" charset="0"/>
              <a:cs typeface="Arial" panose="020B0604020202020204" pitchFamily="34" charset="0"/>
            </a:endParaRPr>
          </a:p>
        </p:txBody>
      </p:sp>
      <p:cxnSp>
        <p:nvCxnSpPr>
          <p:cNvPr id="67" name="直接箭头连接符 66">
            <a:extLst>
              <a:ext uri="{FF2B5EF4-FFF2-40B4-BE49-F238E27FC236}">
                <a16:creationId xmlns:a16="http://schemas.microsoft.com/office/drawing/2014/main" id="{10B0510C-2C9B-4EA5-9336-9F317D33F93E}"/>
              </a:ext>
            </a:extLst>
          </p:cNvPr>
          <p:cNvCxnSpPr>
            <a:cxnSpLocks/>
            <a:stCxn id="62" idx="1"/>
            <a:endCxn id="66" idx="3"/>
          </p:cNvCxnSpPr>
          <p:nvPr/>
        </p:nvCxnSpPr>
        <p:spPr>
          <a:xfrm flipH="1" flipV="1">
            <a:off x="2352575" y="4451233"/>
            <a:ext cx="651690" cy="264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8" name="文本框 67">
            <a:extLst>
              <a:ext uri="{FF2B5EF4-FFF2-40B4-BE49-F238E27FC236}">
                <a16:creationId xmlns:a16="http://schemas.microsoft.com/office/drawing/2014/main" id="{964F4713-7A49-4A09-8A53-F0E5EA0CE366}"/>
              </a:ext>
            </a:extLst>
          </p:cNvPr>
          <p:cNvSpPr txBox="1"/>
          <p:nvPr/>
        </p:nvSpPr>
        <p:spPr>
          <a:xfrm>
            <a:off x="8622625" y="5383012"/>
            <a:ext cx="2073226"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Double-spend</a:t>
            </a:r>
            <a:endParaRPr lang="zh-CN" altLang="en-US" sz="2000" dirty="0">
              <a:latin typeface="Arial" panose="020B0604020202020204" pitchFamily="34" charset="0"/>
              <a:cs typeface="Arial" panose="020B0604020202020204" pitchFamily="34" charset="0"/>
            </a:endParaRPr>
          </a:p>
        </p:txBody>
      </p:sp>
      <p:sp>
        <p:nvSpPr>
          <p:cNvPr id="69" name="文本框 68">
            <a:extLst>
              <a:ext uri="{FF2B5EF4-FFF2-40B4-BE49-F238E27FC236}">
                <a16:creationId xmlns:a16="http://schemas.microsoft.com/office/drawing/2014/main" id="{D9E9AB3C-0105-4977-9BEC-2D94E7079429}"/>
              </a:ext>
            </a:extLst>
          </p:cNvPr>
          <p:cNvSpPr txBox="1"/>
          <p:nvPr/>
        </p:nvSpPr>
        <p:spPr>
          <a:xfrm>
            <a:off x="1088174" y="5383012"/>
            <a:ext cx="3793066"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Vote twice for two candidates</a:t>
            </a:r>
            <a:endParaRPr lang="zh-CN" altLang="en-US" sz="2000" dirty="0">
              <a:latin typeface="Arial" panose="020B0604020202020204" pitchFamily="34" charset="0"/>
              <a:cs typeface="Arial" panose="020B0604020202020204" pitchFamily="34" charset="0"/>
            </a:endParaRPr>
          </a:p>
        </p:txBody>
      </p:sp>
      <p:sp>
        <p:nvSpPr>
          <p:cNvPr id="3" name="矩形: 圆角 2">
            <a:extLst>
              <a:ext uri="{FF2B5EF4-FFF2-40B4-BE49-F238E27FC236}">
                <a16:creationId xmlns:a16="http://schemas.microsoft.com/office/drawing/2014/main" id="{BB08DAAC-D744-4566-A70E-2CA258C6B578}"/>
              </a:ext>
            </a:extLst>
          </p:cNvPr>
          <p:cNvSpPr/>
          <p:nvPr/>
        </p:nvSpPr>
        <p:spPr>
          <a:xfrm>
            <a:off x="1556895" y="6106533"/>
            <a:ext cx="9078209" cy="562733"/>
          </a:xfrm>
          <a:prstGeom prst="roundRect">
            <a:avLst/>
          </a:prstGeom>
          <a:solidFill>
            <a:srgbClr val="308F9C"/>
          </a:solidFill>
        </p:spPr>
        <p:style>
          <a:lnRef idx="0">
            <a:schemeClr val="accent4"/>
          </a:lnRef>
          <a:fillRef idx="3">
            <a:schemeClr val="accent4"/>
          </a:fillRef>
          <a:effectRef idx="3">
            <a:schemeClr val="accent4"/>
          </a:effectRef>
          <a:fontRef idx="minor">
            <a:schemeClr val="lt1"/>
          </a:fontRef>
        </p:style>
        <p:txBody>
          <a:bodyPr rtlCol="0" anchor="ctr"/>
          <a:lstStyle/>
          <a:p>
            <a:pPr marL="285750" indent="-285750" algn="ctr">
              <a:buFont typeface="Wingdings" panose="05000000000000000000" pitchFamily="2" charset="2"/>
              <a:buChar char="l"/>
            </a:pPr>
            <a:r>
              <a:rPr lang="zh-CN" altLang="en-US" sz="2000" b="1" dirty="0">
                <a:latin typeface="Arial" panose="020B0604020202020204" pitchFamily="34" charset="0"/>
                <a:cs typeface="Arial" panose="020B0604020202020204" pitchFamily="34" charset="0"/>
              </a:rPr>
              <a:t>How to </a:t>
            </a:r>
            <a:r>
              <a:rPr lang="en-US" altLang="zh-CN" sz="2000" b="1" dirty="0">
                <a:latin typeface="Arial" panose="020B0604020202020204" pitchFamily="34" charset="0"/>
                <a:cs typeface="Arial" panose="020B0604020202020204" pitchFamily="34" charset="0"/>
              </a:rPr>
              <a:t>construct </a:t>
            </a:r>
            <a:r>
              <a:rPr lang="zh-CN" altLang="en-US" sz="2000" b="1" dirty="0">
                <a:latin typeface="Arial" panose="020B0604020202020204" pitchFamily="34" charset="0"/>
                <a:cs typeface="Arial" panose="020B0604020202020204" pitchFamily="34" charset="0"/>
              </a:rPr>
              <a:t>a post-quantum secure traceable ring signature？</a:t>
            </a:r>
          </a:p>
        </p:txBody>
      </p:sp>
    </p:spTree>
    <p:extLst>
      <p:ext uri="{BB962C8B-B14F-4D97-AF65-F5344CB8AC3E}">
        <p14:creationId xmlns:p14="http://schemas.microsoft.com/office/powerpoint/2010/main" val="224635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2816578" y="167718"/>
            <a:ext cx="6558845"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Motivation — </a:t>
            </a:r>
            <a:r>
              <a:rPr lang="en-US" altLang="zh-CN" sz="3600" dirty="0">
                <a:latin typeface="Arial" panose="020B0604020202020204" pitchFamily="34" charset="0"/>
                <a:cs typeface="Arial" panose="020B0604020202020204" pitchFamily="34" charset="0"/>
              </a:rPr>
              <a:t>Literature review</a:t>
            </a:r>
          </a:p>
        </p:txBody>
      </p:sp>
      <p:pic>
        <p:nvPicPr>
          <p:cNvPr id="33" name="图片 32">
            <a:extLst>
              <a:ext uri="{FF2B5EF4-FFF2-40B4-BE49-F238E27FC236}">
                <a16:creationId xmlns:a16="http://schemas.microsoft.com/office/drawing/2014/main" id="{D388DD9C-50A8-4008-A238-9F200E309995}"/>
              </a:ext>
            </a:extLst>
          </p:cNvPr>
          <p:cNvPicPr>
            <a:picLocks noChangeAspect="1"/>
          </p:cNvPicPr>
          <p:nvPr/>
        </p:nvPicPr>
        <p:blipFill>
          <a:blip r:embed="rId3"/>
          <a:stretch>
            <a:fillRect/>
          </a:stretch>
        </p:blipFill>
        <p:spPr>
          <a:xfrm>
            <a:off x="3834834" y="1101413"/>
            <a:ext cx="8313624" cy="5175129"/>
          </a:xfrm>
          <a:prstGeom prst="rect">
            <a:avLst/>
          </a:prstGeom>
        </p:spPr>
      </p:pic>
      <p:grpSp>
        <p:nvGrpSpPr>
          <p:cNvPr id="34" name="组合 33">
            <a:extLst>
              <a:ext uri="{FF2B5EF4-FFF2-40B4-BE49-F238E27FC236}">
                <a16:creationId xmlns:a16="http://schemas.microsoft.com/office/drawing/2014/main" id="{205FDE7C-595D-4AAF-A12E-40F303864D0E}"/>
              </a:ext>
            </a:extLst>
          </p:cNvPr>
          <p:cNvGrpSpPr/>
          <p:nvPr/>
        </p:nvGrpSpPr>
        <p:grpSpPr>
          <a:xfrm>
            <a:off x="43542" y="1564196"/>
            <a:ext cx="3916686" cy="4191403"/>
            <a:chOff x="81335" y="1109978"/>
            <a:chExt cx="3916686" cy="4191403"/>
          </a:xfrm>
        </p:grpSpPr>
        <p:grpSp>
          <p:nvGrpSpPr>
            <p:cNvPr id="35" name="组合 34">
              <a:extLst>
                <a:ext uri="{FF2B5EF4-FFF2-40B4-BE49-F238E27FC236}">
                  <a16:creationId xmlns:a16="http://schemas.microsoft.com/office/drawing/2014/main" id="{6D935A09-E461-413A-BDF3-9AF996D394D8}"/>
                </a:ext>
              </a:extLst>
            </p:cNvPr>
            <p:cNvGrpSpPr/>
            <p:nvPr/>
          </p:nvGrpSpPr>
          <p:grpSpPr>
            <a:xfrm>
              <a:off x="94388" y="1109978"/>
              <a:ext cx="3295866" cy="1316312"/>
              <a:chOff x="180113" y="1109978"/>
              <a:chExt cx="3295866" cy="1316312"/>
            </a:xfrm>
          </p:grpSpPr>
          <p:sp>
            <p:nvSpPr>
              <p:cNvPr id="42" name="矩形 41">
                <a:extLst>
                  <a:ext uri="{FF2B5EF4-FFF2-40B4-BE49-F238E27FC236}">
                    <a16:creationId xmlns:a16="http://schemas.microsoft.com/office/drawing/2014/main" id="{4FBB4B73-1CC7-4E87-A588-00CD72ACA264}"/>
                  </a:ext>
                </a:extLst>
              </p:cNvPr>
              <p:cNvSpPr/>
              <p:nvPr/>
            </p:nvSpPr>
            <p:spPr>
              <a:xfrm>
                <a:off x="180113" y="1109978"/>
                <a:ext cx="3166251" cy="400110"/>
              </a:xfrm>
              <a:prstGeom prst="rect">
                <a:avLst/>
              </a:prstGeom>
            </p:spPr>
            <p:txBody>
              <a:bodyPr wrap="none">
                <a:spAutoFit/>
              </a:bodyPr>
              <a:lstStyle/>
              <a:p>
                <a:pPr marL="342900" indent="-342900">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Lattice-based schemes</a:t>
                </a:r>
              </a:p>
            </p:txBody>
          </p:sp>
          <p:sp>
            <p:nvSpPr>
              <p:cNvPr id="43" name="矩形 42">
                <a:extLst>
                  <a:ext uri="{FF2B5EF4-FFF2-40B4-BE49-F238E27FC236}">
                    <a16:creationId xmlns:a16="http://schemas.microsoft.com/office/drawing/2014/main" id="{51B7DC81-92B0-49D4-8D45-1E15269C0BFB}"/>
                  </a:ext>
                </a:extLst>
              </p:cNvPr>
              <p:cNvSpPr/>
              <p:nvPr/>
            </p:nvSpPr>
            <p:spPr>
              <a:xfrm>
                <a:off x="514350" y="1502960"/>
                <a:ext cx="2961629" cy="923330"/>
              </a:xfrm>
              <a:prstGeom prst="rect">
                <a:avLst/>
              </a:prstGeom>
            </p:spPr>
            <p:txBody>
              <a:bodyPr wrap="square">
                <a:spAutoFit/>
              </a:bodyPr>
              <a:lstStyle/>
              <a:p>
                <a:r>
                  <a:rPr lang="en-US" altLang="zh-CN" dirty="0">
                    <a:solidFill>
                      <a:schemeClr val="tx1">
                        <a:lumMod val="65000"/>
                        <a:lumOff val="35000"/>
                      </a:schemeClr>
                    </a:solidFill>
                    <a:latin typeface="Arial" panose="020B0604020202020204" pitchFamily="34" charset="0"/>
                    <a:cs typeface="Arial" panose="020B0604020202020204" pitchFamily="34" charset="0"/>
                  </a:rPr>
                  <a:t>ring signature</a:t>
                </a:r>
              </a:p>
              <a:p>
                <a:r>
                  <a:rPr lang="en-US" altLang="zh-CN" dirty="0">
                    <a:solidFill>
                      <a:schemeClr val="tx1">
                        <a:lumMod val="65000"/>
                        <a:lumOff val="35000"/>
                      </a:schemeClr>
                    </a:solidFill>
                    <a:latin typeface="Arial" panose="020B0604020202020204" pitchFamily="34" charset="0"/>
                    <a:cs typeface="Arial" panose="020B0604020202020204" pitchFamily="34" charset="0"/>
                  </a:rPr>
                  <a:t>traceable ring signature</a:t>
                </a:r>
              </a:p>
              <a:p>
                <a:r>
                  <a:rPr lang="en-US" altLang="zh-CN" dirty="0">
                    <a:solidFill>
                      <a:schemeClr val="tx1">
                        <a:lumMod val="65000"/>
                        <a:lumOff val="35000"/>
                      </a:schemeClr>
                    </a:solidFill>
                    <a:latin typeface="Arial" panose="020B0604020202020204" pitchFamily="34" charset="0"/>
                    <a:cs typeface="Arial" panose="020B0604020202020204" pitchFamily="34" charset="0"/>
                  </a:rPr>
                  <a:t>unique ring signature</a:t>
                </a:r>
                <a:endParaRPr lang="zh-CN" altLang="en-US" dirty="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36" name="组合 35">
              <a:extLst>
                <a:ext uri="{FF2B5EF4-FFF2-40B4-BE49-F238E27FC236}">
                  <a16:creationId xmlns:a16="http://schemas.microsoft.com/office/drawing/2014/main" id="{57063790-553B-42DD-8665-B78C80652959}"/>
                </a:ext>
              </a:extLst>
            </p:cNvPr>
            <p:cNvGrpSpPr/>
            <p:nvPr/>
          </p:nvGrpSpPr>
          <p:grpSpPr>
            <a:xfrm>
              <a:off x="81335" y="2526402"/>
              <a:ext cx="3308919" cy="1316312"/>
              <a:chOff x="180113" y="1109978"/>
              <a:chExt cx="3308919" cy="1316312"/>
            </a:xfrm>
          </p:grpSpPr>
          <p:sp>
            <p:nvSpPr>
              <p:cNvPr id="40" name="矩形 39">
                <a:extLst>
                  <a:ext uri="{FF2B5EF4-FFF2-40B4-BE49-F238E27FC236}">
                    <a16:creationId xmlns:a16="http://schemas.microsoft.com/office/drawing/2014/main" id="{462B81B0-580A-4513-B497-1B6F06E3589A}"/>
                  </a:ext>
                </a:extLst>
              </p:cNvPr>
              <p:cNvSpPr/>
              <p:nvPr/>
            </p:nvSpPr>
            <p:spPr>
              <a:xfrm>
                <a:off x="180113" y="1109978"/>
                <a:ext cx="3308919" cy="400110"/>
              </a:xfrm>
              <a:prstGeom prst="rect">
                <a:avLst/>
              </a:prstGeom>
            </p:spPr>
            <p:txBody>
              <a:bodyPr wrap="none">
                <a:spAutoFit/>
              </a:bodyPr>
              <a:lstStyle/>
              <a:p>
                <a:pPr marL="342900" indent="-342900">
                  <a:buFont typeface="Wingdings" panose="05000000000000000000" pitchFamily="2" charset="2"/>
                  <a:buChar char="l"/>
                </a:pPr>
                <a:r>
                  <a:rPr lang="zh-CN" altLang="en-US" sz="2000" dirty="0">
                    <a:latin typeface="Arial" panose="020B0604020202020204" pitchFamily="34" charset="0"/>
                    <a:cs typeface="Arial" panose="020B0604020202020204" pitchFamily="34" charset="0"/>
                  </a:rPr>
                  <a:t>Isogeny-based schemes</a:t>
                </a:r>
                <a:endParaRPr lang="en-US" altLang="zh-CN" sz="2000" dirty="0">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C533D0CF-A93D-48D9-8CB6-4EE966602A23}"/>
                  </a:ext>
                </a:extLst>
              </p:cNvPr>
              <p:cNvSpPr/>
              <p:nvPr/>
            </p:nvSpPr>
            <p:spPr>
              <a:xfrm>
                <a:off x="514350" y="1502960"/>
                <a:ext cx="2961629" cy="923330"/>
              </a:xfrm>
              <a:prstGeom prst="rect">
                <a:avLst/>
              </a:prstGeom>
            </p:spPr>
            <p:txBody>
              <a:bodyPr wrap="square">
                <a:spAutoFit/>
              </a:bodyPr>
              <a:lstStyle/>
              <a:p>
                <a:r>
                  <a:rPr lang="zh-CN" altLang="en-US" dirty="0">
                    <a:solidFill>
                      <a:schemeClr val="tx1">
                        <a:lumMod val="65000"/>
                        <a:lumOff val="35000"/>
                      </a:schemeClr>
                    </a:solidFill>
                    <a:latin typeface="Arial" panose="020B0604020202020204" pitchFamily="34" charset="0"/>
                    <a:cs typeface="Arial" panose="020B0604020202020204" pitchFamily="34" charset="0"/>
                  </a:rPr>
                  <a:t>linkable ring signature</a:t>
                </a:r>
                <a:endParaRPr lang="en-US" altLang="zh-CN" dirty="0">
                  <a:solidFill>
                    <a:schemeClr val="tx1">
                      <a:lumMod val="65000"/>
                      <a:lumOff val="35000"/>
                    </a:schemeClr>
                  </a:solidFill>
                  <a:latin typeface="Arial" panose="020B0604020202020204" pitchFamily="34" charset="0"/>
                  <a:cs typeface="Arial" panose="020B0604020202020204" pitchFamily="34" charset="0"/>
                </a:endParaRPr>
              </a:p>
              <a:p>
                <a:r>
                  <a:rPr lang="en-US" altLang="zh-CN" dirty="0">
                    <a:solidFill>
                      <a:schemeClr val="tx1">
                        <a:lumMod val="65000"/>
                        <a:lumOff val="35000"/>
                      </a:schemeClr>
                    </a:solidFill>
                    <a:latin typeface="Arial" panose="020B0604020202020204" pitchFamily="34" charset="0"/>
                    <a:cs typeface="Arial" panose="020B0604020202020204" pitchFamily="34" charset="0"/>
                  </a:rPr>
                  <a:t>accountable ring signature</a:t>
                </a:r>
              </a:p>
              <a:p>
                <a:r>
                  <a:rPr lang="en-US" altLang="zh-CN" dirty="0">
                    <a:solidFill>
                      <a:schemeClr val="tx1">
                        <a:lumMod val="65000"/>
                        <a:lumOff val="35000"/>
                      </a:schemeClr>
                    </a:solidFill>
                    <a:latin typeface="Arial" panose="020B0604020202020204" pitchFamily="34" charset="0"/>
                    <a:cs typeface="Arial" panose="020B0604020202020204" pitchFamily="34" charset="0"/>
                  </a:rPr>
                  <a:t>revocable ring signature</a:t>
                </a:r>
                <a:endParaRPr lang="zh-CN" altLang="en-US" dirty="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37" name="组合 36">
              <a:extLst>
                <a:ext uri="{FF2B5EF4-FFF2-40B4-BE49-F238E27FC236}">
                  <a16:creationId xmlns:a16="http://schemas.microsoft.com/office/drawing/2014/main" id="{6845127B-0985-4384-A874-602B77244612}"/>
                </a:ext>
              </a:extLst>
            </p:cNvPr>
            <p:cNvGrpSpPr/>
            <p:nvPr/>
          </p:nvGrpSpPr>
          <p:grpSpPr>
            <a:xfrm>
              <a:off x="94388" y="3985069"/>
              <a:ext cx="3903633" cy="1316312"/>
              <a:chOff x="180113" y="1109978"/>
              <a:chExt cx="3903633" cy="1316312"/>
            </a:xfrm>
          </p:grpSpPr>
          <p:sp>
            <p:nvSpPr>
              <p:cNvPr id="38" name="矩形 37">
                <a:extLst>
                  <a:ext uri="{FF2B5EF4-FFF2-40B4-BE49-F238E27FC236}">
                    <a16:creationId xmlns:a16="http://schemas.microsoft.com/office/drawing/2014/main" id="{09C6788A-1CE3-4DDE-AF98-17300F85E658}"/>
                  </a:ext>
                </a:extLst>
              </p:cNvPr>
              <p:cNvSpPr/>
              <p:nvPr/>
            </p:nvSpPr>
            <p:spPr>
              <a:xfrm>
                <a:off x="180113" y="1109978"/>
                <a:ext cx="3903633" cy="400110"/>
              </a:xfrm>
              <a:prstGeom prst="rect">
                <a:avLst/>
              </a:prstGeom>
            </p:spPr>
            <p:txBody>
              <a:bodyPr wrap="none">
                <a:spAutoFit/>
              </a:bodyPr>
              <a:lstStyle/>
              <a:p>
                <a:pPr marL="342900" indent="-342900">
                  <a:buFont typeface="Wingdings" panose="05000000000000000000" pitchFamily="2" charset="2"/>
                  <a:buChar char="l"/>
                </a:pPr>
                <a:r>
                  <a:rPr lang="en-US" altLang="zh-CN" sz="2000" dirty="0">
                    <a:latin typeface="Arial" panose="020B0604020202020204" pitchFamily="34" charset="0"/>
                    <a:cs typeface="Arial" panose="020B0604020202020204" pitchFamily="34" charset="0"/>
                  </a:rPr>
                  <a:t>Other post-quantum schemes</a:t>
                </a:r>
              </a:p>
            </p:txBody>
          </p:sp>
          <p:sp>
            <p:nvSpPr>
              <p:cNvPr id="39" name="矩形 38">
                <a:extLst>
                  <a:ext uri="{FF2B5EF4-FFF2-40B4-BE49-F238E27FC236}">
                    <a16:creationId xmlns:a16="http://schemas.microsoft.com/office/drawing/2014/main" id="{B0DBFB6F-4ED4-4AD4-BF76-2F5CEC792F4B}"/>
                  </a:ext>
                </a:extLst>
              </p:cNvPr>
              <p:cNvSpPr/>
              <p:nvPr/>
            </p:nvSpPr>
            <p:spPr>
              <a:xfrm>
                <a:off x="514350" y="1502960"/>
                <a:ext cx="3569396" cy="923330"/>
              </a:xfrm>
              <a:prstGeom prst="rect">
                <a:avLst/>
              </a:prstGeom>
            </p:spPr>
            <p:txBody>
              <a:bodyPr wrap="square">
                <a:spAutoFit/>
              </a:bodyPr>
              <a:lstStyle/>
              <a:p>
                <a:r>
                  <a:rPr lang="en-US" altLang="zh-CN" dirty="0">
                    <a:solidFill>
                      <a:schemeClr val="tx1">
                        <a:lumMod val="65000"/>
                        <a:lumOff val="35000"/>
                      </a:schemeClr>
                    </a:solidFill>
                    <a:latin typeface="Arial" panose="020B0604020202020204" pitchFamily="34" charset="0"/>
                    <a:cs typeface="Arial" panose="020B0604020202020204" pitchFamily="34" charset="0"/>
                  </a:rPr>
                  <a:t>traceable ring signature</a:t>
                </a:r>
              </a:p>
              <a:p>
                <a:r>
                  <a:rPr lang="en-US" altLang="zh-CN" dirty="0">
                    <a:solidFill>
                      <a:schemeClr val="tx1">
                        <a:lumMod val="65000"/>
                        <a:lumOff val="35000"/>
                      </a:schemeClr>
                    </a:solidFill>
                    <a:latin typeface="Arial" panose="020B0604020202020204" pitchFamily="34" charset="0"/>
                    <a:cs typeface="Arial" panose="020B0604020202020204" pitchFamily="34" charset="0"/>
                  </a:rPr>
                  <a:t>one-time traceable ring signature</a:t>
                </a:r>
              </a:p>
              <a:p>
                <a:endParaRPr lang="en-US" altLang="zh-CN" dirty="0">
                  <a:solidFill>
                    <a:schemeClr val="tx1">
                      <a:lumMod val="65000"/>
                      <a:lumOff val="35000"/>
                    </a:schemeClr>
                  </a:solidFill>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96143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2816578" y="167718"/>
            <a:ext cx="6558845"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Motivation — </a:t>
            </a:r>
            <a:r>
              <a:rPr lang="en-US" altLang="zh-CN" sz="3600" dirty="0">
                <a:latin typeface="Arial" panose="020B0604020202020204" pitchFamily="34" charset="0"/>
                <a:cs typeface="Arial" panose="020B0604020202020204" pitchFamily="34" charset="0"/>
              </a:rPr>
              <a:t>Literature review</a:t>
            </a:r>
          </a:p>
        </p:txBody>
      </p:sp>
      <p:sp>
        <p:nvSpPr>
          <p:cNvPr id="14" name="文本框 13">
            <a:extLst>
              <a:ext uri="{FF2B5EF4-FFF2-40B4-BE49-F238E27FC236}">
                <a16:creationId xmlns:a16="http://schemas.microsoft.com/office/drawing/2014/main" id="{0444D93B-4C76-4D54-AEC0-A0F7434E205D}"/>
              </a:ext>
            </a:extLst>
          </p:cNvPr>
          <p:cNvSpPr txBox="1"/>
          <p:nvPr/>
        </p:nvSpPr>
        <p:spPr>
          <a:xfrm>
            <a:off x="1124627" y="1316914"/>
            <a:ext cx="9992000" cy="2343655"/>
          </a:xfrm>
          <a:prstGeom prst="rect">
            <a:avLst/>
          </a:prstGeom>
          <a:noFill/>
        </p:spPr>
        <p:txBody>
          <a:bodyPr wrap="square" rtlCol="0">
            <a:spAutoFit/>
          </a:bodyPr>
          <a:lstStyle/>
          <a:p>
            <a:pPr>
              <a:lnSpc>
                <a:spcPct val="150000"/>
              </a:lnSpc>
            </a:pPr>
            <a:r>
              <a:rPr lang="en-US" altLang="zh-CN" sz="2000" b="1" dirty="0">
                <a:latin typeface="Arial" panose="020B0604020202020204" pitchFamily="34" charset="0"/>
                <a:cs typeface="Arial" panose="020B0604020202020204" pitchFamily="34" charset="0"/>
              </a:rPr>
              <a:t>[BKP2020]</a:t>
            </a:r>
          </a:p>
          <a:p>
            <a:pPr marL="342900" indent="-342900">
              <a:lnSpc>
                <a:spcPct val="150000"/>
              </a:lnSpc>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construct  an efficient </a:t>
            </a:r>
            <a:r>
              <a:rPr lang="en-US" altLang="zh-CN" sz="2000" b="1" dirty="0">
                <a:latin typeface="Arial" panose="020B0604020202020204" pitchFamily="34" charset="0"/>
                <a:cs typeface="Arial" panose="020B0604020202020204" pitchFamily="34" charset="0"/>
              </a:rPr>
              <a:t>(linkable) ring signature </a:t>
            </a:r>
            <a:r>
              <a:rPr lang="en-US" altLang="zh-CN" sz="2000" dirty="0">
                <a:latin typeface="Arial" panose="020B0604020202020204" pitchFamily="34" charset="0"/>
                <a:cs typeface="Arial" panose="020B0604020202020204" pitchFamily="34" charset="0"/>
              </a:rPr>
              <a:t>scheme and gave two concrete instances from isogenies and lattices</a:t>
            </a:r>
          </a:p>
          <a:p>
            <a:pPr marL="342900" indent="-342900">
              <a:lnSpc>
                <a:spcPct val="150000"/>
              </a:lnSpc>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a general OR-proof,</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logarithmic signature size</a:t>
            </a:r>
          </a:p>
          <a:p>
            <a:pPr>
              <a:lnSpc>
                <a:spcPct val="150000"/>
              </a:lnSpc>
            </a:pPr>
            <a:endParaRPr lang="en-US" altLang="zh-CN" sz="2000" dirty="0">
              <a:latin typeface="Arial" panose="020B0604020202020204" pitchFamily="34" charset="0"/>
              <a:cs typeface="Arial" panose="020B0604020202020204" pitchFamily="34" charset="0"/>
            </a:endParaRPr>
          </a:p>
        </p:txBody>
      </p:sp>
      <p:sp>
        <p:nvSpPr>
          <p:cNvPr id="15" name="文本框 14">
            <a:extLst>
              <a:ext uri="{FF2B5EF4-FFF2-40B4-BE49-F238E27FC236}">
                <a16:creationId xmlns:a16="http://schemas.microsoft.com/office/drawing/2014/main" id="{D1DB53AF-7EEC-4ED1-B81B-DA4C602BD5C3}"/>
              </a:ext>
            </a:extLst>
          </p:cNvPr>
          <p:cNvSpPr txBox="1"/>
          <p:nvPr/>
        </p:nvSpPr>
        <p:spPr>
          <a:xfrm>
            <a:off x="1099997" y="3489234"/>
            <a:ext cx="9992000" cy="2343655"/>
          </a:xfrm>
          <a:prstGeom prst="rect">
            <a:avLst/>
          </a:prstGeom>
          <a:noFill/>
        </p:spPr>
        <p:txBody>
          <a:bodyPr wrap="square" rtlCol="0">
            <a:spAutoFit/>
          </a:bodyPr>
          <a:lstStyle/>
          <a:p>
            <a:pPr>
              <a:lnSpc>
                <a:spcPct val="150000"/>
              </a:lnSpc>
            </a:pPr>
            <a:r>
              <a:rPr lang="en-US" altLang="zh-CN" sz="2000" b="1" dirty="0">
                <a:latin typeface="Arial" panose="020B0604020202020204" pitchFamily="34" charset="0"/>
                <a:cs typeface="Arial" panose="020B0604020202020204" pitchFamily="34" charset="0"/>
              </a:rPr>
              <a:t>[BKP2023]</a:t>
            </a:r>
          </a:p>
          <a:p>
            <a:pPr marL="342900" indent="-342900">
              <a:lnSpc>
                <a:spcPct val="150000"/>
              </a:lnSpc>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construct an efficient </a:t>
            </a:r>
            <a:r>
              <a:rPr lang="en-US" altLang="zh-CN" sz="2000" b="1" dirty="0">
                <a:latin typeface="Arial" panose="020B0604020202020204" pitchFamily="34" charset="0"/>
                <a:cs typeface="Arial" panose="020B0604020202020204" pitchFamily="34" charset="0"/>
              </a:rPr>
              <a:t>dynamic group signature </a:t>
            </a:r>
            <a:r>
              <a:rPr lang="en-US" altLang="zh-CN" sz="2000" dirty="0">
                <a:latin typeface="Arial" panose="020B0604020202020204" pitchFamily="34" charset="0"/>
                <a:cs typeface="Arial" panose="020B0604020202020204" pitchFamily="34" charset="0"/>
              </a:rPr>
              <a:t>(accountable ring signature) from isogeny and lattice assumptions</a:t>
            </a:r>
          </a:p>
          <a:p>
            <a:pPr marL="342900" indent="-342900">
              <a:lnSpc>
                <a:spcPct val="150000"/>
              </a:lnSpc>
              <a:buFont typeface="Wingdings" panose="05000000000000000000" pitchFamily="2" charset="2"/>
              <a:buChar char="Ø"/>
            </a:pPr>
            <a:r>
              <a:rPr lang="en-US" altLang="zh-CN" sz="2000" dirty="0">
                <a:latin typeface="Arial" panose="020B0604020202020204" pitchFamily="34" charset="0"/>
                <a:cs typeface="Arial" panose="020B0604020202020204" pitchFamily="34" charset="0"/>
              </a:rPr>
              <a:t>add a proof of valid ciphertext to  [BKP2020]’s OR-proof and proving full anonymity</a:t>
            </a:r>
          </a:p>
          <a:p>
            <a:pPr>
              <a:lnSpc>
                <a:spcPct val="150000"/>
              </a:lnSpc>
            </a:pPr>
            <a:endParaRPr lang="en-US" altLang="zh-CN" sz="2000" dirty="0">
              <a:latin typeface="Arial" panose="020B0604020202020204" pitchFamily="34" charset="0"/>
              <a:cs typeface="Arial" panose="020B0604020202020204" pitchFamily="34" charset="0"/>
            </a:endParaRPr>
          </a:p>
        </p:txBody>
      </p:sp>
      <p:sp>
        <p:nvSpPr>
          <p:cNvPr id="6" name="矩形: 圆角 5">
            <a:extLst>
              <a:ext uri="{FF2B5EF4-FFF2-40B4-BE49-F238E27FC236}">
                <a16:creationId xmlns:a16="http://schemas.microsoft.com/office/drawing/2014/main" id="{D3CFE1DD-8495-4BBE-A071-DC1B52016ABC}"/>
              </a:ext>
            </a:extLst>
          </p:cNvPr>
          <p:cNvSpPr/>
          <p:nvPr/>
        </p:nvSpPr>
        <p:spPr>
          <a:xfrm>
            <a:off x="943546" y="5746073"/>
            <a:ext cx="10304901" cy="562733"/>
          </a:xfrm>
          <a:prstGeom prst="roundRect">
            <a:avLst/>
          </a:prstGeom>
          <a:solidFill>
            <a:srgbClr val="308F9C"/>
          </a:solidFill>
        </p:spPr>
        <p:style>
          <a:lnRef idx="0">
            <a:schemeClr val="accent4"/>
          </a:lnRef>
          <a:fillRef idx="3">
            <a:schemeClr val="accent4"/>
          </a:fillRef>
          <a:effectRef idx="3">
            <a:schemeClr val="accent4"/>
          </a:effectRef>
          <a:fontRef idx="minor">
            <a:schemeClr val="lt1"/>
          </a:fontRef>
        </p:style>
        <p:txBody>
          <a:bodyPr rtlCol="0" anchor="ctr"/>
          <a:lstStyle/>
          <a:p>
            <a:pPr marL="285750" indent="-285750" algn="ctr">
              <a:buFont typeface="Wingdings" panose="05000000000000000000" pitchFamily="2" charset="2"/>
              <a:buChar char="l"/>
            </a:pPr>
            <a:r>
              <a:rPr lang="en-US" altLang="zh-CN" sz="2000" b="1" dirty="0">
                <a:latin typeface="Arial" panose="020B0604020202020204" pitchFamily="34" charset="0"/>
                <a:cs typeface="Arial" panose="020B0604020202020204" pitchFamily="34" charset="0"/>
              </a:rPr>
              <a:t>Is this the construction for other signature schemes (traceable ring signature )?</a:t>
            </a:r>
          </a:p>
        </p:txBody>
      </p:sp>
    </p:spTree>
    <p:extLst>
      <p:ext uri="{BB962C8B-B14F-4D97-AF65-F5344CB8AC3E}">
        <p14:creationId xmlns:p14="http://schemas.microsoft.com/office/powerpoint/2010/main" val="218737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1152525" y="167718"/>
            <a:ext cx="9886950"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Background — </a:t>
            </a:r>
            <a:r>
              <a:rPr lang="en-US" altLang="zh-CN" sz="3600" dirty="0">
                <a:latin typeface="Arial" panose="020B0604020202020204" pitchFamily="34" charset="0"/>
                <a:cs typeface="Arial" panose="020B0604020202020204" pitchFamily="34" charset="0"/>
              </a:rPr>
              <a:t>Restricted Pair of Group Action</a:t>
            </a:r>
          </a:p>
        </p:txBody>
      </p:sp>
      <p:grpSp>
        <p:nvGrpSpPr>
          <p:cNvPr id="20" name="组合 19">
            <a:extLst>
              <a:ext uri="{FF2B5EF4-FFF2-40B4-BE49-F238E27FC236}">
                <a16:creationId xmlns:a16="http://schemas.microsoft.com/office/drawing/2014/main" id="{1FB3100A-7D67-45DA-ADF8-94012BC5B463}"/>
              </a:ext>
            </a:extLst>
          </p:cNvPr>
          <p:cNvGrpSpPr/>
          <p:nvPr/>
        </p:nvGrpSpPr>
        <p:grpSpPr>
          <a:xfrm>
            <a:off x="333022" y="1197872"/>
            <a:ext cx="11525956" cy="2074331"/>
            <a:chOff x="383822" y="1286933"/>
            <a:chExt cx="11525956" cy="2074331"/>
          </a:xfrm>
        </p:grpSpPr>
        <p:sp>
          <p:nvSpPr>
            <p:cNvPr id="21" name="矩形 20">
              <a:extLst>
                <a:ext uri="{FF2B5EF4-FFF2-40B4-BE49-F238E27FC236}">
                  <a16:creationId xmlns:a16="http://schemas.microsoft.com/office/drawing/2014/main" id="{AD20F52E-A967-4246-AA58-62DC8AEE3D9C}"/>
                </a:ext>
              </a:extLst>
            </p:cNvPr>
            <p:cNvSpPr/>
            <p:nvPr/>
          </p:nvSpPr>
          <p:spPr>
            <a:xfrm>
              <a:off x="383822" y="1286933"/>
              <a:ext cx="11525956" cy="383823"/>
            </a:xfrm>
            <a:prstGeom prst="rect">
              <a:avLst/>
            </a:prstGeom>
            <a:solidFill>
              <a:srgbClr val="71A4A3"/>
            </a:solidFill>
            <a:ln>
              <a:solidFill>
                <a:srgbClr val="71A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latin typeface="Arial" panose="020B0604020202020204" pitchFamily="34" charset="0"/>
                  <a:cs typeface="Arial" panose="020B0604020202020204" pitchFamily="34" charset="0"/>
                </a:rPr>
                <a:t>Group Action</a:t>
              </a:r>
              <a:endParaRPr lang="zh-CN" altLang="en-US" sz="2000" b="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C2C9A0B4-AD36-4CA4-A8D5-D3029DEDE818}"/>
                    </a:ext>
                  </a:extLst>
                </p:cNvPr>
                <p:cNvSpPr/>
                <p:nvPr/>
              </p:nvSpPr>
              <p:spPr>
                <a:xfrm>
                  <a:off x="383822" y="1670756"/>
                  <a:ext cx="11525956" cy="1690508"/>
                </a:xfrm>
                <a:prstGeom prst="rect">
                  <a:avLst/>
                </a:prstGeom>
                <a:solidFill>
                  <a:schemeClr val="bg1">
                    <a:lumMod val="85000"/>
                    <a:alpha val="50000"/>
                  </a:schemeClr>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t"/>
                <a:lstStyle/>
                <a:p>
                  <a:pPr algn="just">
                    <a:lnSpc>
                      <a:spcPct val="150000"/>
                    </a:lnSpc>
                  </a:pPr>
                  <a:r>
                    <a:rPr lang="en-US" altLang="zh-CN" sz="1600" dirty="0">
                      <a:solidFill>
                        <a:schemeClr val="tx1"/>
                      </a:solidFill>
                      <a:latin typeface="Arial" panose="020B0604020202020204" pitchFamily="34" charset="0"/>
                      <a:cs typeface="Arial" panose="020B0604020202020204" pitchFamily="34" charset="0"/>
                    </a:rPr>
                    <a:t>Let </a:t>
                  </a:r>
                  <a14:m>
                    <m:oMath xmlns:m="http://schemas.openxmlformats.org/officeDocument/2006/math">
                      <m:d>
                        <m:dPr>
                          <m:ctrlPr>
                            <a:rPr lang="en-US" altLang="zh-CN" sz="1600" b="0" i="1" smtClean="0">
                              <a:solidFill>
                                <a:schemeClr val="tx1"/>
                              </a:solidFill>
                              <a:latin typeface="Cambria Math" panose="02040503050406030204" pitchFamily="18" charset="0"/>
                              <a:cs typeface="Arial" panose="020B0604020202020204" pitchFamily="34" charset="0"/>
                            </a:rPr>
                          </m:ctrlPr>
                        </m:dPr>
                        <m:e>
                          <m:r>
                            <a:rPr lang="zh-CN" altLang="en-US" sz="1600" b="0" i="1" smtClean="0">
                              <a:solidFill>
                                <a:schemeClr val="tx1"/>
                              </a:solidFill>
                              <a:latin typeface="Cambria Math" panose="02040503050406030204" pitchFamily="18" charset="0"/>
                              <a:cs typeface="Arial" panose="020B0604020202020204" pitchFamily="34" charset="0"/>
                            </a:rPr>
                            <m:t>𝒢</m:t>
                          </m:r>
                          <m:r>
                            <a:rPr lang="en-US" altLang="zh-CN" sz="1600" b="0" i="1" smtClean="0">
                              <a:solidFill>
                                <a:schemeClr val="tx1"/>
                              </a:solidFill>
                              <a:latin typeface="Cambria Math" panose="02040503050406030204" pitchFamily="18" charset="0"/>
                              <a:cs typeface="Arial" panose="020B0604020202020204" pitchFamily="34" charset="0"/>
                            </a:rPr>
                            <m:t>, ⋅</m:t>
                          </m:r>
                        </m:e>
                      </m:d>
                    </m:oMath>
                  </a14:m>
                  <a:r>
                    <a:rPr lang="zh-CN" altLang="en-US" sz="1600" dirty="0">
                      <a:solidFill>
                        <a:schemeClr val="tx1"/>
                      </a:solidFill>
                      <a:latin typeface="Arial" panose="020B0604020202020204" pitchFamily="34" charset="0"/>
                      <a:cs typeface="Arial" panose="020B0604020202020204" pitchFamily="34" charset="0"/>
                    </a:rPr>
                    <a:t> </a:t>
                  </a:r>
                  <a:r>
                    <a:rPr lang="en-US" altLang="zh-CN" sz="1600" dirty="0">
                      <a:solidFill>
                        <a:schemeClr val="tx1"/>
                      </a:solidFill>
                      <a:latin typeface="Arial" panose="020B0604020202020204" pitchFamily="34" charset="0"/>
                      <a:cs typeface="Arial" panose="020B0604020202020204" pitchFamily="34" charset="0"/>
                    </a:rPr>
                    <a:t>be a group with identity element </a:t>
                  </a:r>
                  <a14:m>
                    <m:oMath xmlns:m="http://schemas.openxmlformats.org/officeDocument/2006/math">
                      <m:r>
                        <a:rPr lang="zh-CN" altLang="en-US" sz="1600" i="1" smtClean="0">
                          <a:solidFill>
                            <a:schemeClr val="tx1"/>
                          </a:solidFill>
                          <a:latin typeface="Cambria Math" panose="02040503050406030204" pitchFamily="18" charset="0"/>
                          <a:cs typeface="Arial" panose="020B0604020202020204" pitchFamily="34" charset="0"/>
                        </a:rPr>
                        <m:t>𝔢</m:t>
                      </m:r>
                      <m:r>
                        <a:rPr lang="en-US" altLang="zh-CN" sz="1600" b="0" i="1" smtClean="0">
                          <a:solidFill>
                            <a:schemeClr val="tx1"/>
                          </a:solidFill>
                          <a:latin typeface="Cambria Math" panose="02040503050406030204" pitchFamily="18" charset="0"/>
                          <a:cs typeface="Arial" panose="020B0604020202020204" pitchFamily="34" charset="0"/>
                        </a:rPr>
                        <m:t>∈</m:t>
                      </m:r>
                      <m:r>
                        <a:rPr lang="zh-CN" altLang="en-US" sz="1600" i="1">
                          <a:solidFill>
                            <a:schemeClr val="tx1"/>
                          </a:solidFill>
                          <a:latin typeface="Cambria Math" panose="02040503050406030204" pitchFamily="18" charset="0"/>
                          <a:cs typeface="Arial" panose="020B0604020202020204" pitchFamily="34" charset="0"/>
                        </a:rPr>
                        <m:t>𝒢</m:t>
                      </m:r>
                    </m:oMath>
                  </a14:m>
                  <a:r>
                    <a:rPr lang="zh-CN" altLang="en-US" sz="1600" dirty="0">
                      <a:solidFill>
                        <a:schemeClr val="tx1"/>
                      </a:solidFill>
                      <a:latin typeface="Arial" panose="020B0604020202020204" pitchFamily="34" charset="0"/>
                      <a:cs typeface="Arial" panose="020B0604020202020204" pitchFamily="34" charset="0"/>
                    </a:rPr>
                    <a:t> </a:t>
                  </a:r>
                  <a:r>
                    <a:rPr lang="en-US" altLang="zh-CN" sz="1600" dirty="0">
                      <a:solidFill>
                        <a:schemeClr val="tx1"/>
                      </a:solidFill>
                      <a:latin typeface="Arial" panose="020B0604020202020204" pitchFamily="34" charset="0"/>
                      <a:cs typeface="Arial" panose="020B0604020202020204" pitchFamily="34" charset="0"/>
                    </a:rPr>
                    <a:t>and </a:t>
                  </a:r>
                  <a14:m>
                    <m:oMath xmlns:m="http://schemas.openxmlformats.org/officeDocument/2006/math">
                      <m:r>
                        <a:rPr lang="zh-CN" altLang="en-US" sz="1600" i="1" smtClean="0">
                          <a:solidFill>
                            <a:schemeClr val="tx1"/>
                          </a:solidFill>
                          <a:latin typeface="Cambria Math" panose="02040503050406030204" pitchFamily="18" charset="0"/>
                          <a:cs typeface="Arial" panose="020B0604020202020204" pitchFamily="34" charset="0"/>
                        </a:rPr>
                        <m:t>𝒳</m:t>
                      </m:r>
                    </m:oMath>
                  </a14:m>
                  <a:r>
                    <a:rPr lang="zh-CN" altLang="en-US" sz="1600" dirty="0">
                      <a:solidFill>
                        <a:schemeClr val="tx1"/>
                      </a:solidFill>
                      <a:latin typeface="Arial" panose="020B0604020202020204" pitchFamily="34" charset="0"/>
                      <a:cs typeface="Arial" panose="020B0604020202020204" pitchFamily="34" charset="0"/>
                    </a:rPr>
                    <a:t> </a:t>
                  </a:r>
                  <a:r>
                    <a:rPr lang="en-US" altLang="zh-CN" sz="1600" dirty="0">
                      <a:solidFill>
                        <a:schemeClr val="tx1"/>
                      </a:solidFill>
                      <a:latin typeface="Arial" panose="020B0604020202020204" pitchFamily="34" charset="0"/>
                      <a:cs typeface="Arial" panose="020B0604020202020204" pitchFamily="34" charset="0"/>
                    </a:rPr>
                    <a:t>a set. A map </a:t>
                  </a:r>
                  <a14:m>
                    <m:oMath xmlns:m="http://schemas.openxmlformats.org/officeDocument/2006/math">
                      <m:r>
                        <a:rPr lang="en-US" altLang="zh-CN" sz="1600" b="0" i="1" smtClean="0">
                          <a:solidFill>
                            <a:schemeClr val="tx1"/>
                          </a:solidFill>
                          <a:latin typeface="Cambria Math" panose="02040503050406030204" pitchFamily="18" charset="0"/>
                        </a:rPr>
                        <m:t>⋆</m:t>
                      </m:r>
                      <m:r>
                        <a:rPr lang="en-US" altLang="zh-CN" sz="1600" b="0" i="0" smtClean="0">
                          <a:solidFill>
                            <a:schemeClr val="tx1"/>
                          </a:solidFill>
                          <a:latin typeface="Cambria Math" panose="02040503050406030204" pitchFamily="18" charset="0"/>
                        </a:rPr>
                        <m:t> </m:t>
                      </m:r>
                      <m:r>
                        <a:rPr lang="en-US" altLang="zh-CN" sz="1600" smtClean="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𝒢</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𝒳</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𝒳</m:t>
                      </m:r>
                    </m:oMath>
                  </a14:m>
                  <a:r>
                    <a:rPr lang="en-US" altLang="zh-CN" sz="1600" dirty="0">
                      <a:solidFill>
                        <a:schemeClr val="tx1"/>
                      </a:solidFill>
                      <a:latin typeface="Arial" panose="020B0604020202020204" pitchFamily="34" charset="0"/>
                      <a:cs typeface="Arial" panose="020B0604020202020204" pitchFamily="34" charset="0"/>
                    </a:rPr>
                    <a:t> is a group action if it satisfies the following properties:</a:t>
                  </a:r>
                </a:p>
                <a:p>
                  <a:pPr marL="285750" indent="-285750" algn="just">
                    <a:lnSpc>
                      <a:spcPct val="150000"/>
                    </a:lnSpc>
                    <a:buFont typeface="Wingdings" panose="05000000000000000000" pitchFamily="2" charset="2"/>
                    <a:buChar char="Ø"/>
                  </a:pPr>
                  <a:r>
                    <a:rPr lang="en-US" altLang="zh-CN" sz="1600" dirty="0">
                      <a:solidFill>
                        <a:srgbClr val="308F9C"/>
                      </a:solidFill>
                      <a:latin typeface="Arial" panose="020B0604020202020204" pitchFamily="34" charset="0"/>
                      <a:cs typeface="Arial" panose="020B0604020202020204" pitchFamily="34" charset="0"/>
                    </a:rPr>
                    <a:t>Compatibility</a:t>
                  </a:r>
                  <a:r>
                    <a:rPr lang="en-US" altLang="zh-CN" sz="1600" dirty="0">
                      <a:solidFill>
                        <a:schemeClr val="tx1"/>
                      </a:solidFill>
                      <a:latin typeface="Arial" panose="020B0604020202020204" pitchFamily="34" charset="0"/>
                      <a:cs typeface="Arial" panose="020B0604020202020204" pitchFamily="34" charset="0"/>
                    </a:rPr>
                    <a:t>: </a:t>
                  </a:r>
                  <a14:m>
                    <m:oMath xmlns:m="http://schemas.openxmlformats.org/officeDocument/2006/math">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𝔤</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𝔥</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𝑥</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𝔥</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𝔤</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𝑥</m:t>
                      </m:r>
                    </m:oMath>
                  </a14:m>
                  <a:r>
                    <a:rPr lang="en-US" altLang="zh-CN" sz="1600" dirty="0">
                      <a:solidFill>
                        <a:schemeClr val="tx1"/>
                      </a:solidFill>
                      <a:latin typeface="Arial" panose="020B0604020202020204" pitchFamily="34" charset="0"/>
                      <a:cs typeface="Arial" panose="020B0604020202020204" pitchFamily="34" charset="0"/>
                    </a:rPr>
                    <a:t> for all </a:t>
                  </a:r>
                  <a14:m>
                    <m:oMath xmlns:m="http://schemas.openxmlformats.org/officeDocument/2006/math">
                      <m:r>
                        <a:rPr lang="en-US" altLang="zh-CN" sz="1600" i="1">
                          <a:solidFill>
                            <a:schemeClr val="tx1"/>
                          </a:solidFill>
                          <a:latin typeface="Cambria Math" panose="02040503050406030204" pitchFamily="18" charset="0"/>
                        </a:rPr>
                        <m:t>𝔤</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𝔥</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𝒢</m:t>
                      </m:r>
                    </m:oMath>
                  </a14:m>
                  <a:r>
                    <a:rPr lang="en-US" altLang="zh-CN" sz="1600" dirty="0">
                      <a:solidFill>
                        <a:schemeClr val="tx1"/>
                      </a:solidFill>
                      <a:latin typeface="Arial" panose="020B0604020202020204" pitchFamily="34" charset="0"/>
                      <a:cs typeface="Arial" panose="020B0604020202020204" pitchFamily="34" charset="0"/>
                    </a:rPr>
                    <a:t> and </a:t>
                  </a:r>
                  <a14:m>
                    <m:oMath xmlns:m="http://schemas.openxmlformats.org/officeDocument/2006/math">
                      <m:r>
                        <a:rPr lang="en-US" altLang="zh-CN" sz="1600" i="1">
                          <a:solidFill>
                            <a:schemeClr val="tx1"/>
                          </a:solidFill>
                          <a:latin typeface="Cambria Math" panose="02040503050406030204" pitchFamily="18" charset="0"/>
                        </a:rPr>
                        <m:t>𝑥</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𝒳</m:t>
                      </m:r>
                    </m:oMath>
                  </a14:m>
                  <a:r>
                    <a:rPr lang="en-US" altLang="zh-CN" sz="1600" dirty="0">
                      <a:solidFill>
                        <a:schemeClr val="tx1"/>
                      </a:solidFill>
                      <a:latin typeface="Arial" panose="020B0604020202020204" pitchFamily="34" charset="0"/>
                      <a:cs typeface="Arial" panose="020B0604020202020204" pitchFamily="34" charset="0"/>
                    </a:rPr>
                    <a:t>.</a:t>
                  </a:r>
                </a:p>
                <a:p>
                  <a:pPr marL="285750" indent="-285750" algn="just">
                    <a:lnSpc>
                      <a:spcPct val="150000"/>
                    </a:lnSpc>
                    <a:buFont typeface="Wingdings" panose="05000000000000000000" pitchFamily="2" charset="2"/>
                    <a:buChar char="Ø"/>
                  </a:pPr>
                  <a:r>
                    <a:rPr lang="en-US" altLang="zh-CN" sz="1600" dirty="0">
                      <a:solidFill>
                        <a:srgbClr val="308F9C"/>
                      </a:solidFill>
                      <a:latin typeface="Arial" panose="020B0604020202020204" pitchFamily="34" charset="0"/>
                      <a:cs typeface="Arial" panose="020B0604020202020204" pitchFamily="34" charset="0"/>
                    </a:rPr>
                    <a:t>Identity: </a:t>
                  </a:r>
                  <a14:m>
                    <m:oMath xmlns:m="http://schemas.openxmlformats.org/officeDocument/2006/math">
                      <m:r>
                        <a:rPr lang="en-US" altLang="zh-CN" sz="1600" i="1">
                          <a:solidFill>
                            <a:schemeClr val="tx1"/>
                          </a:solidFill>
                          <a:latin typeface="Cambria Math" panose="02040503050406030204" pitchFamily="18" charset="0"/>
                        </a:rPr>
                        <m:t>𝔢</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𝑥</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𝑥</m:t>
                      </m:r>
                    </m:oMath>
                  </a14:m>
                  <a:r>
                    <a:rPr lang="en-US" altLang="zh-CN" sz="1600" dirty="0">
                      <a:solidFill>
                        <a:schemeClr val="tx1"/>
                      </a:solidFill>
                      <a:latin typeface="Arial" panose="020B0604020202020204" pitchFamily="34" charset="0"/>
                      <a:cs typeface="Arial" panose="020B0604020202020204" pitchFamily="34" charset="0"/>
                    </a:rPr>
                    <a:t> for all </a:t>
                  </a:r>
                  <a14:m>
                    <m:oMath xmlns:m="http://schemas.openxmlformats.org/officeDocument/2006/math">
                      <m:r>
                        <a:rPr lang="en-US" altLang="zh-CN" sz="1600" i="1">
                          <a:solidFill>
                            <a:schemeClr val="tx1"/>
                          </a:solidFill>
                          <a:latin typeface="Cambria Math" panose="02040503050406030204" pitchFamily="18" charset="0"/>
                        </a:rPr>
                        <m:t>𝑥</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𝒳</m:t>
                      </m:r>
                    </m:oMath>
                  </a14:m>
                  <a:r>
                    <a:rPr lang="en-US" altLang="zh-CN" sz="1600" dirty="0">
                      <a:solidFill>
                        <a:schemeClr val="tx1"/>
                      </a:solidFill>
                      <a:latin typeface="Arial" panose="020B0604020202020204" pitchFamily="34" charset="0"/>
                      <a:cs typeface="Arial" panose="020B0604020202020204" pitchFamily="34" charset="0"/>
                    </a:rPr>
                    <a:t>.</a:t>
                  </a:r>
                </a:p>
              </p:txBody>
            </p:sp>
          </mc:Choice>
          <mc:Fallback xmlns="">
            <p:sp>
              <p:nvSpPr>
                <p:cNvPr id="6" name="矩形 5">
                  <a:extLst>
                    <a:ext uri="{FF2B5EF4-FFF2-40B4-BE49-F238E27FC236}">
                      <a16:creationId xmlns:a16="http://schemas.microsoft.com/office/drawing/2014/main" id="{696A18F8-0F64-4C3A-8870-4E4980185DF7}"/>
                    </a:ext>
                  </a:extLst>
                </p:cNvPr>
                <p:cNvSpPr>
                  <a:spLocks noRot="1" noChangeAspect="1" noMove="1" noResize="1" noEditPoints="1" noAdjustHandles="1" noChangeArrowheads="1" noChangeShapeType="1" noTextEdit="1"/>
                </p:cNvSpPr>
                <p:nvPr/>
              </p:nvSpPr>
              <p:spPr>
                <a:xfrm>
                  <a:off x="383822" y="1670756"/>
                  <a:ext cx="11525956" cy="1690508"/>
                </a:xfrm>
                <a:prstGeom prst="rect">
                  <a:avLst/>
                </a:prstGeom>
                <a:blipFill>
                  <a:blip r:embed="rId4"/>
                  <a:stretch>
                    <a:fillRect l="-264" r="-264"/>
                  </a:stretch>
                </a:blipFill>
                <a:ln>
                  <a:solidFill>
                    <a:schemeClr val="bg1">
                      <a:lumMod val="85000"/>
                    </a:schemeClr>
                  </a:solidFill>
                </a:ln>
              </p:spPr>
              <p:txBody>
                <a:bodyPr/>
                <a:lstStyle/>
                <a:p>
                  <a:r>
                    <a:rPr lang="zh-CN" altLang="en-US">
                      <a:noFill/>
                    </a:rPr>
                    <a:t> </a:t>
                  </a:r>
                </a:p>
              </p:txBody>
            </p:sp>
          </mc:Fallback>
        </mc:AlternateContent>
      </p:grpSp>
      <p:grpSp>
        <p:nvGrpSpPr>
          <p:cNvPr id="23" name="组合 22">
            <a:extLst>
              <a:ext uri="{FF2B5EF4-FFF2-40B4-BE49-F238E27FC236}">
                <a16:creationId xmlns:a16="http://schemas.microsoft.com/office/drawing/2014/main" id="{A2F0A625-EA59-4726-A763-99BD18A90DF0}"/>
              </a:ext>
            </a:extLst>
          </p:cNvPr>
          <p:cNvGrpSpPr/>
          <p:nvPr/>
        </p:nvGrpSpPr>
        <p:grpSpPr>
          <a:xfrm>
            <a:off x="333022" y="3747908"/>
            <a:ext cx="11525956" cy="2743200"/>
            <a:chOff x="383822" y="4088869"/>
            <a:chExt cx="11525956" cy="2743200"/>
          </a:xfrm>
        </p:grpSpPr>
        <p:sp>
          <p:nvSpPr>
            <p:cNvPr id="24" name="矩形 23">
              <a:extLst>
                <a:ext uri="{FF2B5EF4-FFF2-40B4-BE49-F238E27FC236}">
                  <a16:creationId xmlns:a16="http://schemas.microsoft.com/office/drawing/2014/main" id="{FA8BE845-47D4-4A04-90F7-C33473CE3713}"/>
                </a:ext>
              </a:extLst>
            </p:cNvPr>
            <p:cNvSpPr/>
            <p:nvPr/>
          </p:nvSpPr>
          <p:spPr>
            <a:xfrm>
              <a:off x="383822" y="4088869"/>
              <a:ext cx="11525956" cy="383823"/>
            </a:xfrm>
            <a:prstGeom prst="rect">
              <a:avLst/>
            </a:prstGeom>
            <a:solidFill>
              <a:srgbClr val="71A4A3"/>
            </a:solidFill>
            <a:ln>
              <a:solidFill>
                <a:srgbClr val="71A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latin typeface="Arial" panose="020B0604020202020204" pitchFamily="34" charset="0"/>
                  <a:cs typeface="Arial" panose="020B0604020202020204" pitchFamily="34" charset="0"/>
                </a:rPr>
                <a:t>Restricted Effective Group Action</a:t>
              </a:r>
              <a:endParaRPr lang="zh-CN" altLang="en-US" sz="2000" b="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1C8303A2-7B8E-4A87-8C1B-697728C6E0FF}"/>
                    </a:ext>
                  </a:extLst>
                </p:cNvPr>
                <p:cNvSpPr/>
                <p:nvPr/>
              </p:nvSpPr>
              <p:spPr>
                <a:xfrm>
                  <a:off x="383822" y="4472692"/>
                  <a:ext cx="11525956" cy="2359377"/>
                </a:xfrm>
                <a:prstGeom prst="rect">
                  <a:avLst/>
                </a:prstGeom>
                <a:solidFill>
                  <a:schemeClr val="bg1">
                    <a:lumMod val="85000"/>
                    <a:alpha val="50000"/>
                  </a:schemeClr>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t"/>
                <a:lstStyle/>
                <a:p>
                  <a:pPr algn="just">
                    <a:lnSpc>
                      <a:spcPct val="150000"/>
                    </a:lnSpc>
                  </a:pPr>
                  <a:r>
                    <a:rPr lang="en-US" altLang="zh-CN" sz="1600" dirty="0">
                      <a:solidFill>
                        <a:schemeClr val="tx1"/>
                      </a:solidFill>
                      <a:latin typeface="Arial" panose="020B0604020202020204" pitchFamily="34" charset="0"/>
                      <a:cs typeface="Arial" panose="020B0604020202020204" pitchFamily="34" charset="0"/>
                    </a:rPr>
                    <a:t>Let </a:t>
                  </a:r>
                  <a14:m>
                    <m:oMath xmlns:m="http://schemas.openxmlformats.org/officeDocument/2006/math">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𝒢</m:t>
                      </m:r>
                      <m:r>
                        <a:rPr lang="en-US" altLang="zh-CN" sz="1600" b="0" i="0" smtClean="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𝒳</m:t>
                      </m:r>
                      <m:r>
                        <a:rPr lang="en-US" altLang="zh-CN" sz="1600">
                          <a:solidFill>
                            <a:schemeClr val="tx1"/>
                          </a:solidFill>
                          <a:latin typeface="Cambria Math" panose="02040503050406030204" pitchFamily="18" charset="0"/>
                        </a:rPr>
                        <m:t>,⋆)</m:t>
                      </m:r>
                    </m:oMath>
                  </a14:m>
                  <a:r>
                    <a:rPr lang="en-US" altLang="zh-CN" sz="1600" dirty="0">
                      <a:solidFill>
                        <a:schemeClr val="tx1"/>
                      </a:solidFill>
                      <a:latin typeface="Arial" panose="020B0604020202020204" pitchFamily="34" charset="0"/>
                      <a:cs typeface="Arial" panose="020B0604020202020204" pitchFamily="34" charset="0"/>
                    </a:rPr>
                    <a:t> be a group action and let </a:t>
                  </a:r>
                  <a14:m>
                    <m:oMath xmlns:m="http://schemas.openxmlformats.org/officeDocument/2006/math">
                      <m:acc>
                        <m:accPr>
                          <m:chr m:val="⃗"/>
                          <m:ctrlPr>
                            <a:rPr lang="zh-CN" altLang="zh-CN" sz="1600" i="1" smtClean="0">
                              <a:solidFill>
                                <a:schemeClr val="tx1"/>
                              </a:solidFill>
                              <a:latin typeface="Cambria Math" panose="02040503050406030204" pitchFamily="18" charset="0"/>
                            </a:rPr>
                          </m:ctrlPr>
                        </m:accPr>
                        <m:e>
                          <m:r>
                            <a:rPr lang="en-US" altLang="zh-CN" sz="1600" i="1">
                              <a:solidFill>
                                <a:schemeClr val="tx1"/>
                              </a:solidFill>
                              <a:latin typeface="Cambria Math" panose="02040503050406030204" pitchFamily="18" charset="0"/>
                            </a:rPr>
                            <m:t>𝔤</m:t>
                          </m:r>
                        </m:e>
                      </m:acc>
                      <m:r>
                        <a:rPr lang="en-US" altLang="zh-CN" sz="1600">
                          <a:solidFill>
                            <a:schemeClr val="tx1"/>
                          </a:solidFill>
                          <a:latin typeface="Cambria Math" panose="02040503050406030204" pitchFamily="18" charset="0"/>
                        </a:rPr>
                        <m:t>=</m:t>
                      </m:r>
                      <m:d>
                        <m:dPr>
                          <m:begChr m:val="{"/>
                          <m:endChr m:val="}"/>
                          <m:ctrlPr>
                            <a:rPr lang="zh-CN" altLang="zh-CN" sz="1600" i="1">
                              <a:solidFill>
                                <a:schemeClr val="tx1"/>
                              </a:solidFill>
                              <a:latin typeface="Cambria Math" panose="02040503050406030204" pitchFamily="18" charset="0"/>
                            </a:rPr>
                          </m:ctrlPr>
                        </m:dPr>
                        <m:e>
                          <m:sSub>
                            <m:sSubPr>
                              <m:ctrlPr>
                                <a:rPr lang="zh-CN"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𝔤</m:t>
                              </m:r>
                            </m:e>
                            <m:sub>
                              <m:r>
                                <a:rPr lang="en-US" altLang="zh-CN" sz="1600">
                                  <a:solidFill>
                                    <a:schemeClr val="tx1"/>
                                  </a:solidFill>
                                  <a:latin typeface="Cambria Math" panose="02040503050406030204" pitchFamily="18" charset="0"/>
                                </a:rPr>
                                <m:t>1</m:t>
                              </m:r>
                            </m:sub>
                          </m:sSub>
                          <m:r>
                            <a:rPr lang="en-US" altLang="zh-CN" sz="1600">
                              <a:solidFill>
                                <a:schemeClr val="tx1"/>
                              </a:solidFill>
                              <a:latin typeface="Cambria Math" panose="02040503050406030204" pitchFamily="18" charset="0"/>
                            </a:rPr>
                            <m:t>,⋯,</m:t>
                          </m:r>
                          <m:sSub>
                            <m:sSubPr>
                              <m:ctrlPr>
                                <a:rPr lang="zh-CN"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𝔤</m:t>
                              </m:r>
                            </m:e>
                            <m:sub>
                              <m:r>
                                <a:rPr lang="en-US" altLang="zh-CN" sz="1600" i="1">
                                  <a:solidFill>
                                    <a:schemeClr val="tx1"/>
                                  </a:solidFill>
                                  <a:latin typeface="Cambria Math" panose="02040503050406030204" pitchFamily="18" charset="0"/>
                                </a:rPr>
                                <m:t>𝑛</m:t>
                              </m:r>
                            </m:sub>
                          </m:sSub>
                        </m:e>
                      </m:d>
                    </m:oMath>
                  </a14:m>
                  <a:r>
                    <a:rPr lang="en-US" altLang="zh-CN" sz="1600" dirty="0">
                      <a:solidFill>
                        <a:schemeClr val="tx1"/>
                      </a:solidFill>
                      <a:latin typeface="Arial" panose="020B0604020202020204" pitchFamily="34" charset="0"/>
                      <a:cs typeface="Arial" panose="020B0604020202020204" pitchFamily="34" charset="0"/>
                    </a:rPr>
                    <a:t> be a generating set for </a:t>
                  </a:r>
                  <a14:m>
                    <m:oMath xmlns:m="http://schemas.openxmlformats.org/officeDocument/2006/math">
                      <m:r>
                        <a:rPr lang="en-US" altLang="zh-CN" sz="1600" i="1">
                          <a:solidFill>
                            <a:schemeClr val="tx1"/>
                          </a:solidFill>
                          <a:latin typeface="Cambria Math" panose="02040503050406030204" pitchFamily="18" charset="0"/>
                        </a:rPr>
                        <m:t>𝐺</m:t>
                      </m:r>
                    </m:oMath>
                  </a14:m>
                  <a:r>
                    <a:rPr lang="en-US" altLang="zh-CN" sz="1600" dirty="0">
                      <a:solidFill>
                        <a:schemeClr val="tx1"/>
                      </a:solidFill>
                      <a:latin typeface="Arial" panose="020B0604020202020204" pitchFamily="34" charset="0"/>
                      <a:cs typeface="Arial" panose="020B0604020202020204" pitchFamily="34" charset="0"/>
                    </a:rPr>
                    <a:t>. we call </a:t>
                  </a:r>
                  <a14:m>
                    <m:oMath xmlns:m="http://schemas.openxmlformats.org/officeDocument/2006/math">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𝒢</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𝒳</m:t>
                      </m:r>
                      <m:r>
                        <a:rPr lang="en-US" altLang="zh-CN" sz="1600">
                          <a:solidFill>
                            <a:schemeClr val="tx1"/>
                          </a:solidFill>
                          <a:latin typeface="Cambria Math" panose="02040503050406030204" pitchFamily="18" charset="0"/>
                        </a:rPr>
                        <m:t>,⋆,</m:t>
                      </m:r>
                      <m:acc>
                        <m:accPr>
                          <m:chr m:val="˜"/>
                          <m:ctrlPr>
                            <a:rPr lang="zh-CN" altLang="zh-CN" sz="1600" i="1">
                              <a:solidFill>
                                <a:schemeClr val="tx1"/>
                              </a:solidFill>
                              <a:latin typeface="Cambria Math" panose="02040503050406030204" pitchFamily="18" charset="0"/>
                            </a:rPr>
                          </m:ctrlPr>
                        </m:accPr>
                        <m:e>
                          <m:r>
                            <a:rPr lang="en-US" altLang="zh-CN" sz="1600" i="1">
                              <a:solidFill>
                                <a:schemeClr val="tx1"/>
                              </a:solidFill>
                              <a:latin typeface="Cambria Math" panose="02040503050406030204" pitchFamily="18" charset="0"/>
                            </a:rPr>
                            <m:t>𝑥</m:t>
                          </m:r>
                        </m:e>
                      </m:acc>
                      <m:r>
                        <a:rPr lang="en-US" altLang="zh-CN" sz="1600">
                          <a:solidFill>
                            <a:schemeClr val="tx1"/>
                          </a:solidFill>
                          <a:latin typeface="Cambria Math" panose="02040503050406030204" pitchFamily="18" charset="0"/>
                        </a:rPr>
                        <m:t>)</m:t>
                      </m:r>
                    </m:oMath>
                  </a14:m>
                  <a:r>
                    <a:rPr lang="en-US" altLang="zh-CN" sz="1600" dirty="0">
                      <a:solidFill>
                        <a:schemeClr val="tx1"/>
                      </a:solidFill>
                      <a:latin typeface="Arial" panose="020B0604020202020204" pitchFamily="34" charset="0"/>
                      <a:cs typeface="Arial" panose="020B0604020202020204" pitchFamily="34" charset="0"/>
                    </a:rPr>
                    <a:t> a restricted effective group action if:</a:t>
                  </a:r>
                </a:p>
                <a:p>
                  <a:pPr marL="342900" lvl="0" indent="-342900" algn="just">
                    <a:lnSpc>
                      <a:spcPct val="150000"/>
                    </a:lnSpc>
                    <a:buFont typeface="+mj-lt"/>
                    <a:buAutoNum type="arabicPeriod"/>
                  </a:pPr>
                  <a:r>
                    <a:rPr lang="en-US" altLang="zh-CN" sz="1600" dirty="0">
                      <a:solidFill>
                        <a:schemeClr val="tx1"/>
                      </a:solidFill>
                      <a:latin typeface="Arial" panose="020B0604020202020204" pitchFamily="34" charset="0"/>
                      <a:cs typeface="Arial" panose="020B0604020202020204" pitchFamily="34" charset="0"/>
                    </a:rPr>
                    <a:t>The group </a:t>
                  </a:r>
                  <a14:m>
                    <m:oMath xmlns:m="http://schemas.openxmlformats.org/officeDocument/2006/math">
                      <m:r>
                        <a:rPr lang="en-US" altLang="zh-CN" sz="1600" i="1">
                          <a:solidFill>
                            <a:schemeClr val="tx1"/>
                          </a:solidFill>
                          <a:latin typeface="Cambria Math" panose="02040503050406030204" pitchFamily="18" charset="0"/>
                        </a:rPr>
                        <m:t>𝒢</m:t>
                      </m:r>
                    </m:oMath>
                  </a14:m>
                  <a:r>
                    <a:rPr lang="en-US" altLang="zh-CN" sz="1600" dirty="0">
                      <a:solidFill>
                        <a:schemeClr val="tx1"/>
                      </a:solidFill>
                      <a:latin typeface="Arial" panose="020B0604020202020204" pitchFamily="34" charset="0"/>
                      <a:cs typeface="Arial" panose="020B0604020202020204" pitchFamily="34" charset="0"/>
                    </a:rPr>
                    <a:t> is finite and </a:t>
                  </a:r>
                  <a14:m>
                    <m:oMath xmlns:m="http://schemas.openxmlformats.org/officeDocument/2006/math">
                      <m:r>
                        <a:rPr lang="en-US" altLang="zh-CN" sz="1600" i="1">
                          <a:solidFill>
                            <a:schemeClr val="tx1"/>
                          </a:solidFill>
                          <a:latin typeface="Cambria Math" panose="02040503050406030204" pitchFamily="18" charset="0"/>
                        </a:rPr>
                        <m:t>𝑛</m:t>
                      </m:r>
                      <m:r>
                        <a:rPr lang="en-US" altLang="zh-CN" sz="1600">
                          <a:solidFill>
                            <a:schemeClr val="tx1"/>
                          </a:solidFill>
                          <a:latin typeface="Cambria Math" panose="02040503050406030204" pitchFamily="18" charset="0"/>
                        </a:rPr>
                        <m:t>=</m:t>
                      </m:r>
                      <m:r>
                        <m:rPr>
                          <m:sty m:val="p"/>
                        </m:rPr>
                        <a:rPr lang="en-US" altLang="zh-CN" sz="1600">
                          <a:solidFill>
                            <a:schemeClr val="tx1"/>
                          </a:solidFill>
                          <a:latin typeface="Cambria Math" panose="02040503050406030204" pitchFamily="18" charset="0"/>
                        </a:rPr>
                        <m:t>poly</m:t>
                      </m:r>
                      <m:r>
                        <a:rPr lang="en-US" altLang="zh-CN" sz="1600">
                          <a:solidFill>
                            <a:schemeClr val="tx1"/>
                          </a:solidFill>
                          <a:latin typeface="Cambria Math" panose="02040503050406030204" pitchFamily="18" charset="0"/>
                        </a:rPr>
                        <m:t>(</m:t>
                      </m:r>
                      <m:r>
                        <m:rPr>
                          <m:sty m:val="p"/>
                        </m:rPr>
                        <a:rPr lang="en-US" altLang="zh-CN" sz="1600">
                          <a:solidFill>
                            <a:schemeClr val="tx1"/>
                          </a:solidFill>
                          <a:latin typeface="Cambria Math" panose="02040503050406030204" pitchFamily="18" charset="0"/>
                        </a:rPr>
                        <m:t>log</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𝒢</m:t>
                      </m:r>
                      <m:r>
                        <a:rPr lang="en-US" altLang="zh-CN" sz="1600">
                          <a:solidFill>
                            <a:schemeClr val="tx1"/>
                          </a:solidFill>
                          <a:latin typeface="Cambria Math" panose="02040503050406030204" pitchFamily="18" charset="0"/>
                        </a:rPr>
                        <m:t>))</m:t>
                      </m:r>
                    </m:oMath>
                  </a14:m>
                  <a:r>
                    <a:rPr lang="en-US" altLang="zh-CN" sz="1600" dirty="0">
                      <a:solidFill>
                        <a:schemeClr val="tx1"/>
                      </a:solidFill>
                      <a:latin typeface="Arial" panose="020B0604020202020204" pitchFamily="34" charset="0"/>
                      <a:cs typeface="Arial" panose="020B0604020202020204" pitchFamily="34" charset="0"/>
                    </a:rPr>
                    <a:t>.</a:t>
                  </a:r>
                </a:p>
                <a:p>
                  <a:pPr marL="342900" lvl="0" indent="-342900" algn="just">
                    <a:lnSpc>
                      <a:spcPct val="150000"/>
                    </a:lnSpc>
                    <a:buFont typeface="+mj-lt"/>
                    <a:buAutoNum type="arabicPeriod"/>
                  </a:pPr>
                  <a:r>
                    <a:rPr lang="en-US" altLang="zh-CN" sz="1600" dirty="0">
                      <a:solidFill>
                        <a:schemeClr val="tx1"/>
                      </a:solidFill>
                      <a:latin typeface="Arial" panose="020B0604020202020204" pitchFamily="34" charset="0"/>
                      <a:cs typeface="Arial" panose="020B0604020202020204" pitchFamily="34" charset="0"/>
                    </a:rPr>
                    <a:t>membership testing and unique representation.</a:t>
                  </a:r>
                </a:p>
                <a:p>
                  <a:pPr marL="342900" lvl="0" indent="-342900" algn="just">
                    <a:lnSpc>
                      <a:spcPct val="150000"/>
                    </a:lnSpc>
                    <a:buFont typeface="+mj-lt"/>
                    <a:buAutoNum type="arabicPeriod"/>
                  </a:pPr>
                  <a:r>
                    <a:rPr lang="en-US" altLang="zh-CN" sz="1600" dirty="0">
                      <a:solidFill>
                        <a:schemeClr val="tx1"/>
                      </a:solidFill>
                      <a:latin typeface="Arial" panose="020B0604020202020204" pitchFamily="34" charset="0"/>
                      <a:cs typeface="Arial" panose="020B0604020202020204" pitchFamily="34" charset="0"/>
                    </a:rPr>
                    <a:t>There exists a distinguished element </a:t>
                  </a:r>
                  <a14:m>
                    <m:oMath xmlns:m="http://schemas.openxmlformats.org/officeDocument/2006/math">
                      <m:acc>
                        <m:accPr>
                          <m:chr m:val="˜"/>
                          <m:ctrlPr>
                            <a:rPr lang="zh-CN" altLang="zh-CN" sz="1600" i="1">
                              <a:solidFill>
                                <a:schemeClr val="tx1"/>
                              </a:solidFill>
                              <a:latin typeface="Cambria Math" panose="02040503050406030204" pitchFamily="18" charset="0"/>
                            </a:rPr>
                          </m:ctrlPr>
                        </m:accPr>
                        <m:e>
                          <m:r>
                            <a:rPr lang="en-US" altLang="zh-CN" sz="1600" i="1">
                              <a:solidFill>
                                <a:schemeClr val="tx1"/>
                              </a:solidFill>
                              <a:latin typeface="Cambria Math" panose="02040503050406030204" pitchFamily="18" charset="0"/>
                            </a:rPr>
                            <m:t>𝑥</m:t>
                          </m:r>
                        </m:e>
                      </m:acc>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𝒳</m:t>
                      </m:r>
                    </m:oMath>
                  </a14:m>
                  <a:r>
                    <a:rPr lang="en-US" altLang="zh-CN" sz="1600" dirty="0">
                      <a:solidFill>
                        <a:schemeClr val="tx1"/>
                      </a:solidFill>
                      <a:latin typeface="Arial" panose="020B0604020202020204" pitchFamily="34" charset="0"/>
                      <a:cs typeface="Arial" panose="020B0604020202020204" pitchFamily="34" charset="0"/>
                    </a:rPr>
                    <a:t> with known representation.</a:t>
                  </a:r>
                </a:p>
                <a:p>
                  <a:pPr marL="342900" lvl="0" indent="-342900" algn="just">
                    <a:lnSpc>
                      <a:spcPct val="150000"/>
                    </a:lnSpc>
                    <a:buFont typeface="+mj-lt"/>
                    <a:buAutoNum type="arabicPeriod"/>
                  </a:pPr>
                  <a:r>
                    <a:rPr lang="en-US" altLang="zh-CN" sz="1600" dirty="0">
                      <a:solidFill>
                        <a:schemeClr val="tx1"/>
                      </a:solidFill>
                      <a:latin typeface="Arial" panose="020B0604020202020204" pitchFamily="34" charset="0"/>
                      <a:cs typeface="Arial" panose="020B0604020202020204" pitchFamily="34" charset="0"/>
                    </a:rPr>
                    <a:t>There exists an efficient algorithm that given </a:t>
                  </a:r>
                  <a14:m>
                    <m:oMath xmlns:m="http://schemas.openxmlformats.org/officeDocument/2006/math">
                      <m:sSub>
                        <m:sSubPr>
                          <m:ctrlPr>
                            <a:rPr lang="zh-CN"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𝔤</m:t>
                          </m:r>
                        </m:e>
                        <m:sub>
                          <m:r>
                            <a:rPr lang="en-US" altLang="zh-CN" sz="1600" i="1">
                              <a:solidFill>
                                <a:schemeClr val="tx1"/>
                              </a:solidFill>
                              <a:latin typeface="Cambria Math" panose="02040503050406030204" pitchFamily="18" charset="0"/>
                            </a:rPr>
                            <m:t>𝑖</m:t>
                          </m:r>
                        </m:sub>
                      </m:sSub>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𝒢</m:t>
                      </m:r>
                    </m:oMath>
                  </a14:m>
                  <a:r>
                    <a:rPr lang="en-US" altLang="zh-CN" sz="1600" dirty="0">
                      <a:solidFill>
                        <a:schemeClr val="tx1"/>
                      </a:solidFill>
                      <a:latin typeface="Arial" panose="020B0604020202020204" pitchFamily="34" charset="0"/>
                      <a:cs typeface="Arial" panose="020B0604020202020204" pitchFamily="34" charset="0"/>
                    </a:rPr>
                    <a:t> and </a:t>
                  </a:r>
                  <a14:m>
                    <m:oMath xmlns:m="http://schemas.openxmlformats.org/officeDocument/2006/math">
                      <m:r>
                        <a:rPr lang="en-US" altLang="zh-CN" sz="1600" i="1">
                          <a:solidFill>
                            <a:schemeClr val="tx1"/>
                          </a:solidFill>
                          <a:latin typeface="Cambria Math" panose="02040503050406030204" pitchFamily="18" charset="0"/>
                        </a:rPr>
                        <m:t>𝑥</m:t>
                      </m:r>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𝒳</m:t>
                      </m:r>
                    </m:oMath>
                  </a14:m>
                  <a:r>
                    <a:rPr lang="en-US" altLang="zh-CN" sz="1600" dirty="0">
                      <a:solidFill>
                        <a:schemeClr val="tx1"/>
                      </a:solidFill>
                      <a:latin typeface="Arial" panose="020B0604020202020204" pitchFamily="34" charset="0"/>
                      <a:cs typeface="Arial" panose="020B0604020202020204" pitchFamily="34" charset="0"/>
                    </a:rPr>
                    <a:t>, outputs </a:t>
                  </a:r>
                  <a14:m>
                    <m:oMath xmlns:m="http://schemas.openxmlformats.org/officeDocument/2006/math">
                      <m:sSub>
                        <m:sSubPr>
                          <m:ctrlPr>
                            <a:rPr lang="zh-CN"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𝔤</m:t>
                          </m:r>
                        </m:e>
                        <m:sub>
                          <m:r>
                            <a:rPr lang="en-US" altLang="zh-CN" sz="1600" i="1">
                              <a:solidFill>
                                <a:schemeClr val="tx1"/>
                              </a:solidFill>
                              <a:latin typeface="Cambria Math" panose="02040503050406030204" pitchFamily="18" charset="0"/>
                            </a:rPr>
                            <m:t>𝑖</m:t>
                          </m:r>
                        </m:sub>
                      </m:sSub>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𝑥</m:t>
                      </m:r>
                    </m:oMath>
                  </a14:m>
                  <a:r>
                    <a:rPr lang="en-US" altLang="zh-CN" sz="1600" dirty="0">
                      <a:solidFill>
                        <a:schemeClr val="tx1"/>
                      </a:solidFill>
                      <a:latin typeface="Arial" panose="020B0604020202020204" pitchFamily="34" charset="0"/>
                      <a:cs typeface="Arial" panose="020B0604020202020204" pitchFamily="34" charset="0"/>
                    </a:rPr>
                    <a:t> and </a:t>
                  </a:r>
                  <a14:m>
                    <m:oMath xmlns:m="http://schemas.openxmlformats.org/officeDocument/2006/math">
                      <m:sSubSup>
                        <m:sSubSupPr>
                          <m:ctrlPr>
                            <a:rPr lang="zh-CN"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𝔤</m:t>
                          </m:r>
                        </m:e>
                        <m:sub>
                          <m:r>
                            <a:rPr lang="en-US" altLang="zh-CN" sz="1600" i="1">
                              <a:solidFill>
                                <a:schemeClr val="tx1"/>
                              </a:solidFill>
                              <a:latin typeface="Cambria Math" panose="02040503050406030204" pitchFamily="18" charset="0"/>
                            </a:rPr>
                            <m:t>𝑖</m:t>
                          </m:r>
                        </m:sub>
                        <m:sup>
                          <m:r>
                            <a:rPr lang="en-US" altLang="zh-CN" sz="1600" i="1">
                              <a:solidFill>
                                <a:schemeClr val="tx1"/>
                              </a:solidFill>
                              <a:latin typeface="Cambria Math" panose="02040503050406030204" pitchFamily="18" charset="0"/>
                            </a:rPr>
                            <m:t>−</m:t>
                          </m:r>
                          <m:r>
                            <a:rPr lang="en-US" altLang="zh-CN" sz="1600">
                              <a:solidFill>
                                <a:schemeClr val="tx1"/>
                              </a:solidFill>
                              <a:latin typeface="Cambria Math" panose="02040503050406030204" pitchFamily="18" charset="0"/>
                            </a:rPr>
                            <m:t>1</m:t>
                          </m:r>
                        </m:sup>
                      </m:sSubSup>
                      <m:r>
                        <a:rPr lang="en-US" altLang="zh-CN" sz="1600">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𝑥</m:t>
                      </m:r>
                    </m:oMath>
                  </a14:m>
                  <a:r>
                    <a:rPr lang="en-US" altLang="zh-CN" sz="1600" dirty="0">
                      <a:solidFill>
                        <a:schemeClr val="tx1"/>
                      </a:solidFill>
                      <a:latin typeface="Arial" panose="020B0604020202020204" pitchFamily="34" charset="0"/>
                      <a:cs typeface="Arial" panose="020B0604020202020204" pitchFamily="34" charset="0"/>
                    </a:rPr>
                    <a:t>.</a:t>
                  </a:r>
                </a:p>
              </p:txBody>
            </p:sp>
          </mc:Choice>
          <mc:Fallback xmlns="">
            <p:sp>
              <p:nvSpPr>
                <p:cNvPr id="25" name="矩形 24">
                  <a:extLst>
                    <a:ext uri="{FF2B5EF4-FFF2-40B4-BE49-F238E27FC236}">
                      <a16:creationId xmlns:a16="http://schemas.microsoft.com/office/drawing/2014/main" id="{1C8303A2-7B8E-4A87-8C1B-697728C6E0FF}"/>
                    </a:ext>
                  </a:extLst>
                </p:cNvPr>
                <p:cNvSpPr>
                  <a:spLocks noRot="1" noChangeAspect="1" noMove="1" noResize="1" noEditPoints="1" noAdjustHandles="1" noChangeArrowheads="1" noChangeShapeType="1" noTextEdit="1"/>
                </p:cNvSpPr>
                <p:nvPr/>
              </p:nvSpPr>
              <p:spPr>
                <a:xfrm>
                  <a:off x="383822" y="4472692"/>
                  <a:ext cx="11525956" cy="2359377"/>
                </a:xfrm>
                <a:prstGeom prst="rect">
                  <a:avLst/>
                </a:prstGeom>
                <a:blipFill>
                  <a:blip r:embed="rId5"/>
                  <a:stretch>
                    <a:fillRect l="-264" r="-264"/>
                  </a:stretch>
                </a:blipFill>
                <a:ln>
                  <a:solidFill>
                    <a:schemeClr val="bg1">
                      <a:lumMod val="85000"/>
                    </a:schemeClr>
                  </a:solidFill>
                </a:ln>
              </p:spPr>
              <p:txBody>
                <a:bodyPr/>
                <a:lstStyle/>
                <a:p>
                  <a:r>
                    <a:rPr lang="zh-CN" altLang="en-US">
                      <a:noFill/>
                    </a:rPr>
                    <a:t> </a:t>
                  </a:r>
                </a:p>
              </p:txBody>
            </p:sp>
          </mc:Fallback>
        </mc:AlternateContent>
      </p:grpSp>
    </p:spTree>
    <p:extLst>
      <p:ext uri="{BB962C8B-B14F-4D97-AF65-F5344CB8AC3E}">
        <p14:creationId xmlns:p14="http://schemas.microsoft.com/office/powerpoint/2010/main" val="245262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B9EF9D-F21E-4DAD-953D-D549DF2935F6}"/>
              </a:ext>
            </a:extLst>
          </p:cNvPr>
          <p:cNvSpPr txBox="1"/>
          <p:nvPr/>
        </p:nvSpPr>
        <p:spPr>
          <a:xfrm>
            <a:off x="1166813" y="167718"/>
            <a:ext cx="9858375"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Background — </a:t>
            </a:r>
            <a:r>
              <a:rPr lang="en-US" altLang="zh-CN" sz="3600" dirty="0">
                <a:latin typeface="Arial" panose="020B0604020202020204" pitchFamily="34" charset="0"/>
                <a:cs typeface="Arial" panose="020B0604020202020204" pitchFamily="34" charset="0"/>
              </a:rPr>
              <a:t>Restricted Pair of Group Action</a:t>
            </a:r>
          </a:p>
        </p:txBody>
      </p:sp>
      <p:grpSp>
        <p:nvGrpSpPr>
          <p:cNvPr id="14" name="组合 13">
            <a:extLst>
              <a:ext uri="{FF2B5EF4-FFF2-40B4-BE49-F238E27FC236}">
                <a16:creationId xmlns:a16="http://schemas.microsoft.com/office/drawing/2014/main" id="{3B35F545-5024-416F-A7A1-200A77909007}"/>
              </a:ext>
            </a:extLst>
          </p:cNvPr>
          <p:cNvGrpSpPr/>
          <p:nvPr/>
        </p:nvGrpSpPr>
        <p:grpSpPr>
          <a:xfrm>
            <a:off x="333022" y="1176255"/>
            <a:ext cx="11525956" cy="3122421"/>
            <a:chOff x="383822" y="4088869"/>
            <a:chExt cx="11525956" cy="3122421"/>
          </a:xfrm>
        </p:grpSpPr>
        <p:sp>
          <p:nvSpPr>
            <p:cNvPr id="15" name="矩形 14">
              <a:extLst>
                <a:ext uri="{FF2B5EF4-FFF2-40B4-BE49-F238E27FC236}">
                  <a16:creationId xmlns:a16="http://schemas.microsoft.com/office/drawing/2014/main" id="{BDD1317E-471F-4599-888C-848A08AC6A5B}"/>
                </a:ext>
              </a:extLst>
            </p:cNvPr>
            <p:cNvSpPr/>
            <p:nvPr/>
          </p:nvSpPr>
          <p:spPr>
            <a:xfrm>
              <a:off x="383822" y="4088869"/>
              <a:ext cx="11525956" cy="383823"/>
            </a:xfrm>
            <a:prstGeom prst="rect">
              <a:avLst/>
            </a:prstGeom>
            <a:solidFill>
              <a:srgbClr val="71A4A3"/>
            </a:solidFill>
            <a:ln>
              <a:solidFill>
                <a:srgbClr val="71A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latin typeface="Arial" panose="020B0604020202020204" pitchFamily="34" charset="0"/>
                  <a:cs typeface="Arial" panose="020B0604020202020204" pitchFamily="34" charset="0"/>
                </a:rPr>
                <a:t>Restricted Pair of Effective Group Action</a:t>
              </a:r>
              <a:endParaRPr lang="zh-CN" altLang="en-US" sz="2000" b="1"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2DEF5721-CB6E-4C6A-929C-A363FD87BB4E}"/>
                    </a:ext>
                  </a:extLst>
                </p:cNvPr>
                <p:cNvSpPr/>
                <p:nvPr/>
              </p:nvSpPr>
              <p:spPr>
                <a:xfrm>
                  <a:off x="383822" y="4472693"/>
                  <a:ext cx="11525956" cy="2738597"/>
                </a:xfrm>
                <a:prstGeom prst="rect">
                  <a:avLst/>
                </a:prstGeom>
                <a:solidFill>
                  <a:schemeClr val="bg1">
                    <a:lumMod val="85000"/>
                    <a:alpha val="50000"/>
                  </a:schemeClr>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t"/>
                <a:lstStyle/>
                <a:p>
                  <a:pPr algn="just">
                    <a:lnSpc>
                      <a:spcPct val="150000"/>
                    </a:lnSpc>
                  </a:pPr>
                  <a:r>
                    <a:rPr lang="en-US" altLang="zh-CN" dirty="0">
                      <a:solidFill>
                        <a:schemeClr val="tx1"/>
                      </a:solidFill>
                      <a:latin typeface="Arial" panose="020B0604020202020204" pitchFamily="34" charset="0"/>
                      <a:cs typeface="Arial" panose="020B0604020202020204" pitchFamily="34" charset="0"/>
                    </a:rPr>
                    <a:t>Given a finite commutative group </a:t>
                  </a:r>
                  <a14:m>
                    <m:oMath xmlns:m="http://schemas.openxmlformats.org/officeDocument/2006/math">
                      <m:r>
                        <a:rPr lang="en-US" altLang="zh-CN" i="1">
                          <a:solidFill>
                            <a:schemeClr val="tx1"/>
                          </a:solidFill>
                          <a:latin typeface="Cambria Math" panose="02040503050406030204" pitchFamily="18" charset="0"/>
                        </a:rPr>
                        <m:t>𝒢</m:t>
                      </m:r>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a:solidFill>
                                <a:schemeClr val="tx1"/>
                              </a:solidFill>
                              <a:latin typeface="Cambria Math" panose="02040503050406030204" pitchFamily="18" charset="0"/>
                            </a:rPr>
                            <m:t>2</m:t>
                          </m:r>
                        </m:sub>
                      </m:sSub>
                      <m:r>
                        <a:rPr lang="en-US" altLang="zh-CN" i="1" smtClean="0">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rPr>
                        <m:t>𝒢</m:t>
                      </m:r>
                    </m:oMath>
                  </a14:m>
                  <a:r>
                    <a:rPr lang="en-US" altLang="zh-CN" dirty="0">
                      <a:solidFill>
                        <a:schemeClr val="tx1"/>
                      </a:solidFill>
                      <a:latin typeface="Arial" panose="020B0604020202020204" pitchFamily="34" charset="0"/>
                      <a:cs typeface="Arial" panose="020B0604020202020204" pitchFamily="34" charset="0"/>
                    </a:rPr>
                    <a:t>, </a:t>
                  </a:r>
                  <a14:m>
                    <m:oMath xmlns:m="http://schemas.openxmlformats.org/officeDocument/2006/math">
                      <m:r>
                        <a:rPr lang="en-US" altLang="zh-CN" i="1">
                          <a:solidFill>
                            <a:schemeClr val="tx1"/>
                          </a:solidFill>
                          <a:latin typeface="Cambria Math" panose="02040503050406030204" pitchFamily="18" charset="0"/>
                        </a:rPr>
                        <m:t>𝒮</m:t>
                      </m:r>
                    </m:oMath>
                  </a14:m>
                  <a:r>
                    <a:rPr lang="en-US" altLang="zh-CN" dirty="0">
                      <a:solidFill>
                        <a:schemeClr val="tx1"/>
                      </a:solidFill>
                      <a:latin typeface="Arial" panose="020B0604020202020204" pitchFamily="34" charset="0"/>
                      <a:cs typeface="Arial" panose="020B0604020202020204" pitchFamily="34" charset="0"/>
                    </a:rPr>
                    <a:t> and </a:t>
                  </a:r>
                  <a14:m>
                    <m:oMath xmlns:m="http://schemas.openxmlformats.org/officeDocument/2006/math">
                      <m:r>
                        <a:rPr lang="en-US" altLang="zh-CN" i="1">
                          <a:solidFill>
                            <a:schemeClr val="tx1"/>
                          </a:solidFill>
                          <a:latin typeface="Cambria Math" panose="02040503050406030204" pitchFamily="18" charset="0"/>
                        </a:rPr>
                        <m:t>𝒯</m:t>
                      </m:r>
                    </m:oMath>
                  </a14:m>
                  <a:r>
                    <a:rPr lang="en-US" altLang="zh-CN" dirty="0">
                      <a:solidFill>
                        <a:schemeClr val="tx1"/>
                      </a:solidFill>
                      <a:latin typeface="Arial" panose="020B0604020202020204" pitchFamily="34" charset="0"/>
                      <a:cs typeface="Arial" panose="020B0604020202020204" pitchFamily="34" charset="0"/>
                    </a:rPr>
                    <a:t> are two sets. For </a:t>
                  </a:r>
                  <a14:m>
                    <m:oMath xmlns:m="http://schemas.openxmlformats.org/officeDocument/2006/math">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𝑆</m:t>
                              </m:r>
                            </m:e>
                            <m:sub>
                              <m:r>
                                <a:rPr lang="en-US" altLang="zh-CN">
                                  <a:solidFill>
                                    <a:schemeClr val="tx1"/>
                                  </a:solidFill>
                                  <a:latin typeface="Cambria Math" panose="02040503050406030204" pitchFamily="18" charset="0"/>
                                </a:rPr>
                                <m:t>0</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𝑇</m:t>
                              </m:r>
                            </m:e>
                            <m:sub>
                              <m:r>
                                <a:rPr lang="en-US" altLang="zh-CN">
                                  <a:solidFill>
                                    <a:schemeClr val="tx1"/>
                                  </a:solidFill>
                                  <a:latin typeface="Cambria Math" panose="02040503050406030204" pitchFamily="18" charset="0"/>
                                </a:rPr>
                                <m:t>0</m:t>
                              </m:r>
                            </m:sub>
                          </m:sSub>
                        </m:e>
                      </m:d>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𝒮</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𝒯</m:t>
                      </m:r>
                    </m:oMath>
                  </a14:m>
                  <a:r>
                    <a:rPr lang="en-US" altLang="zh-CN" dirty="0">
                      <a:solidFill>
                        <a:schemeClr val="tx1"/>
                      </a:solidFill>
                      <a:latin typeface="Arial" panose="020B0604020202020204" pitchFamily="34" charset="0"/>
                      <a:cs typeface="Arial" panose="020B0604020202020204" pitchFamily="34" charset="0"/>
                    </a:rPr>
                    <a:t>, we say that </a:t>
                  </a:r>
                  <a14:m>
                    <m:oMath xmlns:m="http://schemas.openxmlformats.org/officeDocument/2006/math">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𝒢</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𝒮</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𝒯</m:t>
                          </m:r>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a:solidFill>
                                    <a:schemeClr val="tx1"/>
                                  </a:solidFill>
                                  <a:latin typeface="Cambria Math" panose="02040503050406030204" pitchFamily="18" charset="0"/>
                                </a:rPr>
                                <m:t>2</m:t>
                              </m:r>
                            </m:sub>
                          </m:sSub>
                          <m:r>
                            <a:rPr lang="zh-CN" altLang="zh-CN" i="1" smtClean="0">
                              <a:solidFill>
                                <a:schemeClr val="tx1"/>
                              </a:solidFill>
                              <a:latin typeface="Cambria Math" panose="02040503050406030204" pitchFamily="18" charset="0"/>
                            </a:rPr>
                            <m:t> </m:t>
                          </m:r>
                        </m:e>
                      </m:d>
                    </m:oMath>
                  </a14:m>
                  <a:r>
                    <a:rPr lang="en-US" altLang="zh-CN" dirty="0">
                      <a:solidFill>
                        <a:schemeClr val="tx1"/>
                      </a:solidFill>
                      <a:latin typeface="Arial" panose="020B0604020202020204" pitchFamily="34" charset="0"/>
                      <a:cs typeface="Arial" panose="020B0604020202020204" pitchFamily="34" charset="0"/>
                    </a:rPr>
                    <a:t> is a </a:t>
                  </a:r>
                  <a14:m>
                    <m:oMath xmlns:m="http://schemas.openxmlformats.org/officeDocument/2006/math">
                      <m:r>
                        <a:rPr lang="en-US" altLang="zh-CN" i="1">
                          <a:solidFill>
                            <a:schemeClr val="tx1"/>
                          </a:solidFill>
                          <a:latin typeface="Cambria Math" panose="02040503050406030204" pitchFamily="18" charset="0"/>
                        </a:rPr>
                        <m:t>𝜉</m:t>
                      </m:r>
                    </m:oMath>
                  </a14:m>
                  <a:r>
                    <a:rPr lang="en-US" altLang="zh-CN" dirty="0">
                      <a:solidFill>
                        <a:schemeClr val="tx1"/>
                      </a:solidFill>
                      <a:latin typeface="Arial" panose="020B0604020202020204" pitchFamily="34" charset="0"/>
                      <a:cs typeface="Arial" panose="020B0604020202020204" pitchFamily="34" charset="0"/>
                    </a:rPr>
                    <a:t>-restricted pair of group actions if the following holds:</a:t>
                  </a:r>
                </a:p>
                <a:p>
                  <a:pPr marL="285750" indent="-285750" algn="just">
                    <a:lnSpc>
                      <a:spcPct val="150000"/>
                    </a:lnSpc>
                    <a:buFont typeface="Wingdings" panose="05000000000000000000" pitchFamily="2" charset="2"/>
                    <a:buChar char="Ø"/>
                  </a:pPr>
                  <a:r>
                    <a:rPr lang="en-US" altLang="zh-CN" dirty="0">
                      <a:solidFill>
                        <a:srgbClr val="308F9C"/>
                      </a:solidFill>
                      <a:latin typeface="Arial" panose="020B0604020202020204" pitchFamily="34" charset="0"/>
                      <a:cs typeface="Arial" panose="020B0604020202020204" pitchFamily="34" charset="0"/>
                    </a:rPr>
                    <a:t>Efficient Group Action: </a:t>
                  </a:r>
                  <a:r>
                    <a:rPr lang="en-US" altLang="zh-CN" dirty="0">
                      <a:solidFill>
                        <a:schemeClr val="tx1"/>
                      </a:solidFill>
                      <a:latin typeface="Arial" panose="020B0604020202020204" pitchFamily="34" charset="0"/>
                      <a:cs typeface="Arial" panose="020B0604020202020204" pitchFamily="34" charset="0"/>
                    </a:rPr>
                    <a:t>For any </a:t>
                  </a:r>
                  <a14:m>
                    <m:oMath xmlns:m="http://schemas.openxmlformats.org/officeDocument/2006/math">
                      <m:r>
                        <a:rPr lang="en-US" altLang="zh-CN" i="1">
                          <a:solidFill>
                            <a:schemeClr val="tx1"/>
                          </a:solidFill>
                          <a:latin typeface="Cambria Math" panose="02040503050406030204" pitchFamily="18" charset="0"/>
                        </a:rPr>
                        <m:t>𝑔</m:t>
                      </m:r>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b="1" i="1">
                              <a:solidFill>
                                <a:schemeClr val="tx1"/>
                              </a:solidFill>
                              <a:latin typeface="Cambria Math" panose="02040503050406030204" pitchFamily="18" charset="0"/>
                            </a:rPr>
                            <m:t>𝟏</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b="1" i="1">
                              <a:solidFill>
                                <a:schemeClr val="tx1"/>
                              </a:solidFill>
                              <a:latin typeface="Cambria Math" panose="02040503050406030204" pitchFamily="18" charset="0"/>
                            </a:rPr>
                            <m:t>𝟐</m:t>
                          </m:r>
                        </m:sub>
                      </m:sSub>
                    </m:oMath>
                  </a14:m>
                  <a:r>
                    <a:rPr lang="en-US" altLang="zh-CN" dirty="0">
                      <a:solidFill>
                        <a:schemeClr val="tx1"/>
                      </a:solidFill>
                      <a:latin typeface="Arial" panose="020B0604020202020204" pitchFamily="34" charset="0"/>
                      <a:cs typeface="Arial" panose="020B0604020202020204" pitchFamily="34" charset="0"/>
                    </a:rPr>
                    <a:t> and </a:t>
                  </a:r>
                  <a14:m>
                    <m:oMath xmlns:m="http://schemas.openxmlformats.org/officeDocument/2006/math">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𝑆</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𝑇</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𝒮</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𝒯</m:t>
                      </m:r>
                    </m:oMath>
                  </a14:m>
                  <a:r>
                    <a:rPr lang="en-US" altLang="zh-CN" dirty="0">
                      <a:solidFill>
                        <a:schemeClr val="tx1"/>
                      </a:solidFill>
                      <a:latin typeface="Arial" panose="020B0604020202020204" pitchFamily="34" charset="0"/>
                      <a:cs typeface="Arial" panose="020B0604020202020204" pitchFamily="34" charset="0"/>
                    </a:rPr>
                    <a:t>, it is efficient to compute </a:t>
                  </a:r>
                  <a14:m>
                    <m:oMath xmlns:m="http://schemas.openxmlformats.org/officeDocument/2006/math">
                      <m:r>
                        <a:rPr lang="en-US" altLang="zh-CN" i="1">
                          <a:solidFill>
                            <a:schemeClr val="tx1"/>
                          </a:solidFill>
                          <a:latin typeface="Cambria Math" panose="02040503050406030204" pitchFamily="18" charset="0"/>
                        </a:rPr>
                        <m:t>𝑔</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𝑆</m:t>
                      </m:r>
                    </m:oMath>
                  </a14:m>
                  <a:r>
                    <a:rPr lang="en-US" altLang="zh-CN" dirty="0">
                      <a:solidFill>
                        <a:schemeClr val="tx1"/>
                      </a:solidFill>
                      <a:latin typeface="Arial" panose="020B0604020202020204" pitchFamily="34" charset="0"/>
                      <a:cs typeface="Arial" panose="020B0604020202020204" pitchFamily="34" charset="0"/>
                    </a:rPr>
                    <a:t> and </a:t>
                  </a:r>
                  <a14:m>
                    <m:oMath xmlns:m="http://schemas.openxmlformats.org/officeDocument/2006/math">
                      <m:r>
                        <a:rPr lang="en-US" altLang="zh-CN" i="1">
                          <a:solidFill>
                            <a:schemeClr val="tx1"/>
                          </a:solidFill>
                          <a:latin typeface="Cambria Math" panose="02040503050406030204" pitchFamily="18" charset="0"/>
                        </a:rPr>
                        <m:t>𝑔</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𝑇</m:t>
                      </m:r>
                      <m:r>
                        <a:rPr lang="en-US" altLang="zh-CN" b="0" i="1" smtClean="0">
                          <a:solidFill>
                            <a:schemeClr val="tx1"/>
                          </a:solidFill>
                          <a:latin typeface="Cambria Math" panose="02040503050406030204" pitchFamily="18" charset="0"/>
                        </a:rPr>
                        <m:t>.</m:t>
                      </m:r>
                    </m:oMath>
                  </a14:m>
                  <a:endParaRPr lang="en-US" altLang="zh-CN" b="0" dirty="0">
                    <a:solidFill>
                      <a:schemeClr val="tx1"/>
                    </a:solidFill>
                    <a:latin typeface="Arial" panose="020B0604020202020204" pitchFamily="34" charset="0"/>
                  </a:endParaRPr>
                </a:p>
                <a:p>
                  <a:pPr marL="285750" indent="-285750" algn="just">
                    <a:lnSpc>
                      <a:spcPct val="150000"/>
                    </a:lnSpc>
                    <a:buFont typeface="Wingdings" panose="05000000000000000000" pitchFamily="2" charset="2"/>
                    <a:buChar char="Ø"/>
                  </a:pPr>
                  <a:r>
                    <a:rPr lang="en-US" altLang="zh-CN" dirty="0">
                      <a:solidFill>
                        <a:srgbClr val="308F9C"/>
                      </a:solidFill>
                      <a:latin typeface="Arial" panose="020B0604020202020204" pitchFamily="34" charset="0"/>
                      <a:cs typeface="Arial" panose="020B0604020202020204" pitchFamily="34" charset="0"/>
                    </a:rPr>
                    <a:t>Efficient Rejection Sampling: </a:t>
                  </a:r>
                  <a:r>
                    <a:rPr lang="en-US" altLang="zh-CN" dirty="0">
                      <a:solidFill>
                        <a:schemeClr val="tx1"/>
                      </a:solidFill>
                      <a:latin typeface="Arial" panose="020B0604020202020204" pitchFamily="34" charset="0"/>
                      <a:cs typeface="Arial" panose="020B0604020202020204" pitchFamily="34" charset="0"/>
                    </a:rPr>
                    <a:t>For all </a:t>
                  </a:r>
                  <a14:m>
                    <m:oMath xmlns:m="http://schemas.openxmlformats.org/officeDocument/2006/math">
                      <m:r>
                        <a:rPr lang="en-US" altLang="zh-CN" i="1">
                          <a:solidFill>
                            <a:schemeClr val="tx1"/>
                          </a:solidFill>
                          <a:latin typeface="Cambria Math" panose="02040503050406030204" pitchFamily="18" charset="0"/>
                        </a:rPr>
                        <m:t>𝑔</m:t>
                      </m:r>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a:solidFill>
                                <a:schemeClr val="tx1"/>
                              </a:solidFill>
                              <a:latin typeface="Cambria Math" panose="02040503050406030204" pitchFamily="18" charset="0"/>
                            </a:rPr>
                            <m:t>1</m:t>
                          </m:r>
                        </m:sub>
                      </m:sSub>
                    </m:oMath>
                  </a14:m>
                  <a:r>
                    <a:rPr lang="en-US" altLang="zh-CN" dirty="0">
                      <a:solidFill>
                        <a:schemeClr val="tx1"/>
                      </a:solidFill>
                      <a:latin typeface="Arial" panose="020B0604020202020204" pitchFamily="34" charset="0"/>
                      <a:cs typeface="Arial" panose="020B0604020202020204" pitchFamily="34" charset="0"/>
                    </a:rPr>
                    <a:t>, the intersection of all sets </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b="1" i="1">
                              <a:solidFill>
                                <a:schemeClr val="tx1"/>
                              </a:solidFill>
                              <a:latin typeface="Cambria Math" panose="02040503050406030204" pitchFamily="18" charset="0"/>
                            </a:rPr>
                            <m:t>𝟐</m:t>
                          </m:r>
                        </m:sub>
                      </m:sSub>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𝑔</m:t>
                      </m:r>
                    </m:oMath>
                  </a14:m>
                  <a:r>
                    <a:rPr lang="en-US" altLang="zh-CN" dirty="0">
                      <a:solidFill>
                        <a:schemeClr val="tx1"/>
                      </a:solidFill>
                      <a:latin typeface="Arial" panose="020B0604020202020204" pitchFamily="34" charset="0"/>
                      <a:cs typeface="Arial" panose="020B0604020202020204" pitchFamily="34" charset="0"/>
                    </a:rPr>
                    <a:t> is large enough. Let </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b="1" i="1">
                              <a:solidFill>
                                <a:schemeClr val="tx1"/>
                              </a:solidFill>
                              <a:latin typeface="Cambria Math" panose="02040503050406030204" pitchFamily="18" charset="0"/>
                            </a:rPr>
                            <m:t>𝟑</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𝑔</m:t>
                          </m:r>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a:solidFill>
                                    <a:schemeClr val="tx1"/>
                                  </a:solidFill>
                                  <a:latin typeface="Cambria Math" panose="02040503050406030204" pitchFamily="18" charset="0"/>
                                </a:rPr>
                                <m:t>1</m:t>
                              </m:r>
                            </m:sub>
                          </m:sSub>
                        </m:sub>
                      </m:sSub>
                      <m:r>
                        <a:rPr lang="en-US" altLang="zh-CN">
                          <a:solidFill>
                            <a:schemeClr val="tx1"/>
                          </a:solidFill>
                          <a:latin typeface="Cambria Math" panose="02040503050406030204" pitchFamily="18" charset="0"/>
                        </a:rPr>
                        <m:t> </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b="1" i="1">
                              <a:solidFill>
                                <a:schemeClr val="tx1"/>
                              </a:solidFill>
                              <a:latin typeface="Cambria Math" panose="02040503050406030204" pitchFamily="18" charset="0"/>
                            </a:rPr>
                            <m:t>𝟐</m:t>
                          </m:r>
                        </m:sub>
                      </m:sSub>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𝑔</m:t>
                      </m:r>
                    </m:oMath>
                  </a14:m>
                  <a:r>
                    <a:rPr lang="en-US" altLang="zh-CN" dirty="0">
                      <a:solidFill>
                        <a:schemeClr val="tx1"/>
                      </a:solidFill>
                      <a:latin typeface="Arial" panose="020B0604020202020204" pitchFamily="34" charset="0"/>
                      <a:cs typeface="Arial" panose="020B0604020202020204" pitchFamily="34" charset="0"/>
                    </a:rPr>
                    <a:t>, then </a:t>
                  </a:r>
                  <a14:m>
                    <m:oMath xmlns:m="http://schemas.openxmlformats.org/officeDocument/2006/math">
                      <m:d>
                        <m:dPr>
                          <m:begChr m:val="|"/>
                          <m:endChr m:val="|"/>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b="1" i="1">
                                  <a:solidFill>
                                    <a:schemeClr val="tx1"/>
                                  </a:solidFill>
                                  <a:latin typeface="Cambria Math" panose="02040503050406030204" pitchFamily="18" charset="0"/>
                                </a:rPr>
                                <m:t>𝟑</m:t>
                              </m:r>
                            </m:sub>
                          </m:sSub>
                        </m:e>
                      </m:d>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𝜉</m:t>
                      </m:r>
                      <m:d>
                        <m:dPr>
                          <m:begChr m:val="|"/>
                          <m:endChr m:val="|"/>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b="1" i="1">
                                  <a:solidFill>
                                    <a:schemeClr val="tx1"/>
                                  </a:solidFill>
                                  <a:latin typeface="Cambria Math" panose="02040503050406030204" pitchFamily="18" charset="0"/>
                                </a:rPr>
                                <m:t>𝟐</m:t>
                              </m:r>
                            </m:sub>
                          </m:sSub>
                        </m:e>
                      </m:d>
                    </m:oMath>
                  </a14:m>
                  <a:r>
                    <a:rPr lang="en-US" altLang="zh-CN" dirty="0">
                      <a:solidFill>
                        <a:schemeClr val="tx1"/>
                      </a:solidFill>
                      <a:latin typeface="Arial" panose="020B0604020202020204" pitchFamily="34" charset="0"/>
                      <a:cs typeface="Arial" panose="020B0604020202020204" pitchFamily="34" charset="0"/>
                    </a:rPr>
                    <a:t>.</a:t>
                  </a:r>
                  <a:endParaRPr lang="zh-CN" altLang="zh-CN" dirty="0">
                    <a:solidFill>
                      <a:schemeClr val="tx1"/>
                    </a:solidFill>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en-US" altLang="zh-CN" dirty="0">
                      <a:solidFill>
                        <a:srgbClr val="308F9C"/>
                      </a:solidFill>
                      <a:latin typeface="Arial" panose="020B0604020202020204" pitchFamily="34" charset="0"/>
                      <a:cs typeface="Arial" panose="020B0604020202020204" pitchFamily="34" charset="0"/>
                    </a:rPr>
                    <a:t>Efficient Membership Testing: </a:t>
                  </a:r>
                  <a:r>
                    <a:rPr lang="en-US" altLang="zh-CN" dirty="0">
                      <a:solidFill>
                        <a:schemeClr val="tx1"/>
                      </a:solidFill>
                      <a:latin typeface="Arial" panose="020B0604020202020204" pitchFamily="34" charset="0"/>
                      <a:cs typeface="Arial" panose="020B0604020202020204" pitchFamily="34" charset="0"/>
                    </a:rPr>
                    <a:t>It is efficient to verify that an element </a:t>
                  </a:r>
                  <a14:m>
                    <m:oMath xmlns:m="http://schemas.openxmlformats.org/officeDocument/2006/math">
                      <m:r>
                        <a:rPr lang="en-US" altLang="zh-CN" i="1">
                          <a:solidFill>
                            <a:schemeClr val="tx1"/>
                          </a:solidFill>
                          <a:latin typeface="Cambria Math" panose="02040503050406030204" pitchFamily="18" charset="0"/>
                        </a:rPr>
                        <m:t>𝑧</m:t>
                      </m:r>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a:solidFill>
                                <a:schemeClr val="tx1"/>
                              </a:solidFill>
                              <a:latin typeface="Cambria Math" panose="02040503050406030204" pitchFamily="18" charset="0"/>
                            </a:rPr>
                            <m:t>1</m:t>
                          </m:r>
                        </m:sub>
                      </m:sSub>
                    </m:oMath>
                  </a14:m>
                  <a:r>
                    <a:rPr lang="en-US" altLang="zh-CN" dirty="0">
                      <a:solidFill>
                        <a:schemeClr val="tx1"/>
                      </a:solidFill>
                      <a:latin typeface="Arial" panose="020B0604020202020204" pitchFamily="34" charset="0"/>
                      <a:cs typeface="Arial" panose="020B0604020202020204" pitchFamily="34" charset="0"/>
                    </a:rPr>
                    <a:t>, or </a:t>
                  </a:r>
                  <a14:m>
                    <m:oMath xmlns:m="http://schemas.openxmlformats.org/officeDocument/2006/math">
                      <m:r>
                        <a:rPr lang="en-US" altLang="zh-CN" i="1">
                          <a:solidFill>
                            <a:schemeClr val="tx1"/>
                          </a:solidFill>
                          <a:latin typeface="Cambria Math" panose="02040503050406030204" pitchFamily="18" charset="0"/>
                        </a:rPr>
                        <m:t>𝑧</m:t>
                      </m:r>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a:solidFill>
                                <a:schemeClr val="tx1"/>
                              </a:solidFill>
                              <a:latin typeface="Cambria Math" panose="02040503050406030204" pitchFamily="18" charset="0"/>
                            </a:rPr>
                            <m:t>2</m:t>
                          </m:r>
                        </m:sub>
                      </m:sSub>
                    </m:oMath>
                  </a14:m>
                  <a:r>
                    <a:rPr lang="en-US" altLang="zh-CN" dirty="0">
                      <a:solidFill>
                        <a:schemeClr val="tx1"/>
                      </a:solidFill>
                      <a:latin typeface="Arial" panose="020B0604020202020204" pitchFamily="34" charset="0"/>
                      <a:cs typeface="Arial" panose="020B0604020202020204" pitchFamily="34" charset="0"/>
                    </a:rPr>
                    <a:t>, or </a:t>
                  </a:r>
                  <a14:m>
                    <m:oMath xmlns:m="http://schemas.openxmlformats.org/officeDocument/2006/math">
                      <m:r>
                        <a:rPr lang="en-US" altLang="zh-CN" i="1">
                          <a:solidFill>
                            <a:schemeClr val="tx1"/>
                          </a:solidFill>
                          <a:latin typeface="Cambria Math" panose="02040503050406030204" pitchFamily="18" charset="0"/>
                        </a:rPr>
                        <m:t>𝑧</m:t>
                      </m:r>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𝒢</m:t>
                          </m:r>
                        </m:e>
                        <m:sub>
                          <m:r>
                            <a:rPr lang="en-US" altLang="zh-CN">
                              <a:solidFill>
                                <a:schemeClr val="tx1"/>
                              </a:solidFill>
                              <a:latin typeface="Cambria Math" panose="02040503050406030204" pitchFamily="18" charset="0"/>
                            </a:rPr>
                            <m:t>3</m:t>
                          </m:r>
                        </m:sub>
                      </m:sSub>
                    </m:oMath>
                  </a14:m>
                  <a:r>
                    <a:rPr lang="en-US" altLang="zh-CN" dirty="0">
                      <a:solidFill>
                        <a:schemeClr val="tx1"/>
                      </a:solidFill>
                      <a:latin typeface="Arial" panose="020B0604020202020204" pitchFamily="34" charset="0"/>
                      <a:cs typeface="Arial" panose="020B0604020202020204" pitchFamily="34" charset="0"/>
                    </a:rPr>
                    <a:t>.</a:t>
                  </a:r>
                  <a:endParaRPr lang="zh-CN" altLang="zh-CN" dirty="0">
                    <a:solidFill>
                      <a:schemeClr val="tx1"/>
                    </a:solidFill>
                    <a:latin typeface="Arial" panose="020B0604020202020204" pitchFamily="34" charset="0"/>
                    <a:cs typeface="Arial" panose="020B0604020202020204" pitchFamily="34" charset="0"/>
                  </a:endParaRPr>
                </a:p>
              </p:txBody>
            </p:sp>
          </mc:Choice>
          <mc:Fallback xmlns="">
            <p:sp>
              <p:nvSpPr>
                <p:cNvPr id="16" name="矩形 15">
                  <a:extLst>
                    <a:ext uri="{FF2B5EF4-FFF2-40B4-BE49-F238E27FC236}">
                      <a16:creationId xmlns:a16="http://schemas.microsoft.com/office/drawing/2014/main" id="{2DEF5721-CB6E-4C6A-929C-A363FD87BB4E}"/>
                    </a:ext>
                  </a:extLst>
                </p:cNvPr>
                <p:cNvSpPr>
                  <a:spLocks noRot="1" noChangeAspect="1" noMove="1" noResize="1" noEditPoints="1" noAdjustHandles="1" noChangeArrowheads="1" noChangeShapeType="1" noTextEdit="1"/>
                </p:cNvSpPr>
                <p:nvPr/>
              </p:nvSpPr>
              <p:spPr>
                <a:xfrm>
                  <a:off x="383822" y="4472693"/>
                  <a:ext cx="11525956" cy="2738597"/>
                </a:xfrm>
                <a:prstGeom prst="rect">
                  <a:avLst/>
                </a:prstGeom>
                <a:blipFill>
                  <a:blip r:embed="rId3"/>
                  <a:stretch>
                    <a:fillRect l="-423" r="-423"/>
                  </a:stretch>
                </a:blipFill>
                <a:ln>
                  <a:solidFill>
                    <a:schemeClr val="bg1">
                      <a:lumMod val="85000"/>
                    </a:schemeClr>
                  </a:solid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81F72B3-E09B-45E3-9D3F-75A2F4CE98EE}"/>
                  </a:ext>
                </a:extLst>
              </p:cNvPr>
              <p:cNvSpPr/>
              <p:nvPr/>
            </p:nvSpPr>
            <p:spPr>
              <a:xfrm>
                <a:off x="333023" y="4698983"/>
                <a:ext cx="11525955" cy="1458926"/>
              </a:xfrm>
              <a:prstGeom prst="rect">
                <a:avLst/>
              </a:prstGeom>
            </p:spPr>
            <p:txBody>
              <a:bodyPr wrap="square">
                <a:spAutoFit/>
              </a:bodyPr>
              <a:lstStyle/>
              <a:p>
                <a:pPr marL="285750" indent="-285750" algn="just">
                  <a:lnSpc>
                    <a:spcPct val="150000"/>
                  </a:lnSpc>
                  <a:buFont typeface="Wingdings" panose="05000000000000000000" pitchFamily="2" charset="2"/>
                  <a:buChar char="Ø"/>
                </a:pPr>
                <a14:m>
                  <m:oMath xmlns:m="http://schemas.openxmlformats.org/officeDocument/2006/math">
                    <m:d>
                      <m:dPr>
                        <m:ctrlPr>
                          <a:rPr lang="zh-CN" altLang="zh-CN" i="1" smtClean="0">
                            <a:latin typeface="Cambria Math" panose="02040503050406030204" pitchFamily="18" charset="0"/>
                          </a:rPr>
                        </m:ctrlPr>
                      </m:dPr>
                      <m:e>
                        <m:r>
                          <a:rPr lang="en-US" altLang="zh-CN" i="1">
                            <a:latin typeface="Cambria Math" panose="02040503050406030204" pitchFamily="18" charset="0"/>
                          </a:rPr>
                          <m:t>𝑔</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a:latin typeface="Cambria Math" panose="02040503050406030204" pitchFamily="18" charset="0"/>
                              </a:rPr>
                              <m:t>0</m:t>
                            </m:r>
                          </m:sub>
                        </m:sSub>
                        <m:r>
                          <a:rPr lang="en-US" altLang="zh-CN">
                            <a:latin typeface="Cambria Math" panose="02040503050406030204" pitchFamily="18" charset="0"/>
                          </a:rPr>
                          <m:t>,</m:t>
                        </m:r>
                        <m:r>
                          <a:rPr lang="en-US" altLang="zh-CN" i="1">
                            <a:latin typeface="Cambria Math" panose="02040503050406030204" pitchFamily="18" charset="0"/>
                          </a:rPr>
                          <m:t>𝑔</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a:latin typeface="Cambria Math" panose="02040503050406030204" pitchFamily="18" charset="0"/>
                              </a:rPr>
                              <m:t>0</m:t>
                            </m:r>
                          </m:sub>
                        </m:sSub>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 </m:t>
                    </m:r>
                  </m:oMath>
                </a14:m>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s.t.</a:t>
                </a:r>
                <a:r>
                  <a:rPr lang="en-US" altLang="zh-CN" dirty="0">
                    <a:latin typeface="Arial" panose="020B0604020202020204" pitchFamily="34" charset="0"/>
                    <a:cs typeface="Arial" panose="020B0604020202020204" pitchFamily="34" charset="0"/>
                  </a:rPr>
                  <a:t>  </a:t>
                </a:r>
                <a14:m>
                  <m:oMath xmlns:m="http://schemas.openxmlformats.org/officeDocument/2006/math">
                    <m:r>
                      <a:rPr lang="en-US" altLang="zh-CN" i="1">
                        <a:latin typeface="Cambria Math" panose="02040503050406030204" pitchFamily="18" charset="0"/>
                      </a:rPr>
                      <m:t>𝑔</m:t>
                    </m:r>
                    <m:groupChr>
                      <m:groupChrPr>
                        <m:chr m:val="←"/>
                        <m:vertJc m:val="bot"/>
                        <m:ctrlPr>
                          <a:rPr lang="en-US" altLang="zh-CN" i="1" smtClean="0">
                            <a:latin typeface="Cambria Math" panose="02040503050406030204" pitchFamily="18" charset="0"/>
                          </a:rPr>
                        </m:ctrlPr>
                      </m:groupChrPr>
                      <m:e>
                        <m:r>
                          <m:rPr>
                            <m:brk m:alnAt="2"/>
                          </m:rPr>
                          <a:rPr lang="en-US" altLang="zh-CN" b="0" i="1" smtClean="0">
                            <a:latin typeface="Cambria Math" panose="02040503050406030204" pitchFamily="18" charset="0"/>
                          </a:rPr>
                          <m:t> </m:t>
                        </m:r>
                        <m:r>
                          <a:rPr lang="en-US" altLang="zh-CN" b="0" i="1" smtClean="0">
                            <a:latin typeface="Cambria Math" panose="02040503050406030204" pitchFamily="18" charset="0"/>
                          </a:rPr>
                          <m:t>  $   </m:t>
                        </m:r>
                      </m:e>
                    </m:groupChr>
                    <m:sSub>
                      <m:sSubPr>
                        <m:ctrlPr>
                          <a:rPr lang="zh-CN" altLang="zh-CN" i="1">
                            <a:latin typeface="Cambria Math" panose="02040503050406030204" pitchFamily="18" charset="0"/>
                          </a:rPr>
                        </m:ctrlPr>
                      </m:sSubPr>
                      <m:e>
                        <m:r>
                          <a:rPr lang="en-US" altLang="zh-CN" i="1">
                            <a:latin typeface="Cambria Math" panose="02040503050406030204" pitchFamily="18" charset="0"/>
                          </a:rPr>
                          <m:t>𝒢</m:t>
                        </m:r>
                      </m:e>
                      <m:sub>
                        <m:r>
                          <a:rPr lang="en-US" altLang="zh-CN">
                            <a:latin typeface="Cambria Math" panose="02040503050406030204" pitchFamily="18" charset="0"/>
                          </a:rPr>
                          <m:t>1</m:t>
                        </m:r>
                      </m:sub>
                    </m:sSub>
                    <m:r>
                      <a:rPr lang="en-US" altLang="zh-CN" b="0" i="0" smtClean="0">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𝑆</m:t>
                    </m:r>
                    <m:r>
                      <a:rPr lang="en-US" altLang="zh-CN">
                        <a:latin typeface="Cambria Math" panose="02040503050406030204" pitchFamily="18" charset="0"/>
                      </a:rPr>
                      <m:t>,</m:t>
                    </m:r>
                    <m:r>
                      <a:rPr lang="en-US" altLang="zh-CN" i="1">
                        <a:latin typeface="Cambria Math" panose="02040503050406030204" pitchFamily="18" charset="0"/>
                      </a:rPr>
                      <m:t>𝑇</m:t>
                    </m:r>
                    <m:r>
                      <a:rPr lang="en-US" altLang="zh-CN" smtClean="0">
                        <a:latin typeface="Cambria Math" panose="02040503050406030204" pitchFamily="18" charset="0"/>
                      </a:rPr>
                      <m:t>)</m:t>
                    </m:r>
                    <m:groupChr>
                      <m:groupChrPr>
                        <m:chr m:val="←"/>
                        <m:vertJc m:val="bot"/>
                        <m:ctrlPr>
                          <a:rPr lang="en-US" altLang="zh-CN" i="1">
                            <a:latin typeface="Cambria Math" panose="02040503050406030204" pitchFamily="18" charset="0"/>
                          </a:rPr>
                        </m:ctrlPr>
                      </m:groupChrPr>
                      <m:e>
                        <m:r>
                          <m:rPr>
                            <m:brk m:alnAt="2"/>
                          </m:rPr>
                          <a:rPr lang="en-US" altLang="zh-CN" i="1">
                            <a:latin typeface="Cambria Math" panose="02040503050406030204" pitchFamily="18" charset="0"/>
                          </a:rPr>
                          <m:t> </m:t>
                        </m:r>
                        <m:r>
                          <a:rPr lang="en-US" altLang="zh-CN" i="1">
                            <a:latin typeface="Cambria Math" panose="02040503050406030204" pitchFamily="18" charset="0"/>
                          </a:rPr>
                          <m:t>  $   </m:t>
                        </m:r>
                      </m:e>
                    </m:groupChr>
                    <m:r>
                      <a:rPr lang="en-US" altLang="zh-CN" i="1">
                        <a:latin typeface="Cambria Math" panose="02040503050406030204" pitchFamily="18" charset="0"/>
                      </a:rPr>
                      <m:t>𝒮</m:t>
                    </m:r>
                    <m:r>
                      <a:rPr lang="en-US" altLang="zh-CN">
                        <a:latin typeface="Cambria Math" panose="02040503050406030204" pitchFamily="18" charset="0"/>
                      </a:rPr>
                      <m:t>×</m:t>
                    </m:r>
                    <m:r>
                      <a:rPr lang="en-US" altLang="zh-CN" i="1">
                        <a:latin typeface="Cambria Math" panose="02040503050406030204" pitchFamily="18" charset="0"/>
                      </a:rPr>
                      <m:t>𝒯</m:t>
                    </m:r>
                  </m:oMath>
                </a14:m>
                <a:r>
                  <a:rPr lang="en-US" altLang="zh-CN" dirty="0">
                    <a:latin typeface="Arial" panose="020B0604020202020204" pitchFamily="34" charset="0"/>
                    <a:cs typeface="Arial" panose="020B0604020202020204" pitchFamily="34" charset="0"/>
                  </a:rPr>
                  <a:t>						   anonymity</a:t>
                </a:r>
                <a:endParaRPr lang="zh-CN" altLang="zh-CN" dirty="0">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en-US" altLang="zh-CN" dirty="0">
                    <a:latin typeface="Arial" panose="020B0604020202020204" pitchFamily="34" charset="0"/>
                    <a:cs typeface="Arial" panose="020B0604020202020204" pitchFamily="34" charset="0"/>
                  </a:rPr>
                  <a:t>It is difficult to find </a:t>
                </a:r>
                <a14:m>
                  <m:oMath xmlns:m="http://schemas.openxmlformats.org/officeDocument/2006/math">
                    <m:r>
                      <a:rPr lang="en-US" altLang="zh-CN" i="1">
                        <a:latin typeface="Cambria Math" panose="02040503050406030204" pitchFamily="18" charset="0"/>
                      </a:rPr>
                      <m:t>𝑔</m:t>
                    </m:r>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m:t>
                        </m:r>
                      </m:sup>
                    </m:sSup>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𝒢</m:t>
                        </m:r>
                      </m:e>
                      <m:sub>
                        <m:r>
                          <a:rPr lang="en-US" altLang="zh-CN">
                            <a:latin typeface="Cambria Math" panose="02040503050406030204" pitchFamily="18" charset="0"/>
                          </a:rPr>
                          <m:t>2</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𝒢</m:t>
                        </m:r>
                      </m:e>
                      <m:sub>
                        <m:r>
                          <a:rPr lang="en-US" altLang="zh-CN">
                            <a:latin typeface="Cambria Math" panose="02040503050406030204" pitchFamily="18" charset="0"/>
                          </a:rPr>
                          <m:t>3</m:t>
                        </m:r>
                      </m:sub>
                    </m:sSub>
                  </m:oMath>
                </a14:m>
                <a:r>
                  <a:rPr lang="en-US" altLang="zh-CN" dirty="0">
                    <a:latin typeface="Arial" panose="020B0604020202020204" pitchFamily="34" charset="0"/>
                    <a:cs typeface="Arial" panose="020B0604020202020204" pitchFamily="34" charset="0"/>
                  </a:rPr>
                  <a:t>, s.t. </a:t>
                </a:r>
                <a14:m>
                  <m:oMath xmlns:m="http://schemas.openxmlformats.org/officeDocument/2006/math">
                    <m:r>
                      <a:rPr lang="en-US" altLang="zh-CN" i="1">
                        <a:latin typeface="Cambria Math" panose="02040503050406030204" pitchFamily="18" charset="0"/>
                      </a:rPr>
                      <m:t>𝑔</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a:latin typeface="Cambria Math" panose="02040503050406030204" pitchFamily="18" charset="0"/>
                          </a:rPr>
                          <m:t>0</m:t>
                        </m:r>
                      </m:sub>
                    </m:sSub>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m:t>
                        </m:r>
                      </m:sup>
                    </m:sSup>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a:latin typeface="Cambria Math" panose="02040503050406030204" pitchFamily="18" charset="0"/>
                          </a:rPr>
                          <m:t>0</m:t>
                        </m:r>
                      </m:sub>
                    </m:sSub>
                  </m:oMath>
                </a14:m>
                <a:r>
                  <a:rPr lang="en-US" altLang="zh-CN" dirty="0">
                    <a:latin typeface="Arial" panose="020B0604020202020204" pitchFamily="34" charset="0"/>
                    <a:cs typeface="Arial" panose="020B0604020202020204" pitchFamily="34" charset="0"/>
                  </a:rPr>
                  <a:t> and </a:t>
                </a:r>
                <a14:m>
                  <m:oMath xmlns:m="http://schemas.openxmlformats.org/officeDocument/2006/math">
                    <m:r>
                      <a:rPr lang="en-US" altLang="zh-CN" i="1">
                        <a:latin typeface="Cambria Math" panose="02040503050406030204" pitchFamily="18" charset="0"/>
                      </a:rPr>
                      <m:t>𝑔</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a:latin typeface="Cambria Math" panose="02040503050406030204" pitchFamily="18" charset="0"/>
                          </a:rPr>
                          <m:t>0</m:t>
                        </m:r>
                      </m:sub>
                    </m:sSub>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m:t>
                        </m:r>
                      </m:sup>
                    </m:sSup>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a:latin typeface="Cambria Math" panose="02040503050406030204" pitchFamily="18" charset="0"/>
                          </a:rPr>
                          <m:t>0</m:t>
                        </m:r>
                      </m:sub>
                    </m:sSub>
                  </m:oMath>
                </a14:m>
                <a:r>
                  <a:rPr lang="en-US" altLang="zh-CN" dirty="0">
                    <a:latin typeface="Arial" panose="020B0604020202020204" pitchFamily="34" charset="0"/>
                    <a:cs typeface="Arial" panose="020B0604020202020204" pitchFamily="34" charset="0"/>
                  </a:rPr>
                  <a:t>.		             tag-</a:t>
                </a:r>
                <a:r>
                  <a:rPr lang="en-US" altLang="zh-CN" dirty="0" err="1">
                    <a:latin typeface="Arial" panose="020B0604020202020204" pitchFamily="34" charset="0"/>
                    <a:cs typeface="Arial" panose="020B0604020202020204" pitchFamily="34" charset="0"/>
                  </a:rPr>
                  <a:t>linkability</a:t>
                </a:r>
                <a:endParaRPr lang="zh-CN" altLang="zh-CN" dirty="0">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en-US" altLang="zh-CN" dirty="0">
                    <a:latin typeface="Arial" panose="020B0604020202020204" pitchFamily="34" charset="0"/>
                    <a:cs typeface="Arial" panose="020B0604020202020204" pitchFamily="34" charset="0"/>
                  </a:rPr>
                  <a:t>Given </a:t>
                </a:r>
                <a14:m>
                  <m:oMath xmlns:m="http://schemas.openxmlformats.org/officeDocument/2006/math">
                    <m:r>
                      <a:rPr lang="en-US" altLang="zh-CN" i="1">
                        <a:latin typeface="Cambria Math" panose="02040503050406030204" pitchFamily="18" charset="0"/>
                      </a:rPr>
                      <m:t>𝑆</m:t>
                    </m:r>
                    <m:r>
                      <a:rPr lang="en-US" altLang="zh-CN">
                        <a:latin typeface="Cambria Math" panose="02040503050406030204" pitchFamily="18" charset="0"/>
                      </a:rPr>
                      <m:t>=</m:t>
                    </m:r>
                    <m:r>
                      <a:rPr lang="en-US" altLang="zh-CN" i="1">
                        <a:latin typeface="Cambria Math" panose="02040503050406030204" pitchFamily="18" charset="0"/>
                      </a:rPr>
                      <m:t>𝑔</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a:latin typeface="Cambria Math" panose="02040503050406030204" pitchFamily="18" charset="0"/>
                          </a:rPr>
                          <m:t>0</m:t>
                        </m:r>
                      </m:sub>
                    </m:sSub>
                    <m:r>
                      <a:rPr lang="en-US" altLang="zh-CN" b="0" i="0" smtClean="0">
                        <a:latin typeface="Cambria Math" panose="02040503050406030204" pitchFamily="18" charset="0"/>
                      </a:rPr>
                      <m:t>,</m:t>
                    </m:r>
                    <m:r>
                      <a:rPr lang="en-US" altLang="zh-CN" i="1">
                        <a:latin typeface="Cambria Math" panose="02040503050406030204" pitchFamily="18" charset="0"/>
                      </a:rPr>
                      <m:t>𝑇</m:t>
                    </m:r>
                    <m:r>
                      <a:rPr lang="en-US" altLang="zh-CN">
                        <a:latin typeface="Cambria Math" panose="02040503050406030204" pitchFamily="18" charset="0"/>
                      </a:rPr>
                      <m:t>=</m:t>
                    </m:r>
                    <m:r>
                      <a:rPr lang="en-US" altLang="zh-CN" i="1">
                        <a:latin typeface="Cambria Math" panose="02040503050406030204" pitchFamily="18" charset="0"/>
                      </a:rPr>
                      <m:t>𝑔</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a:latin typeface="Cambria Math" panose="02040503050406030204" pitchFamily="18" charset="0"/>
                          </a:rPr>
                          <m:t>0</m:t>
                        </m:r>
                      </m:sub>
                    </m:sSub>
                    <m:r>
                      <a:rPr lang="en-US" altLang="zh-CN" i="1">
                        <a:latin typeface="Cambria Math" panose="02040503050406030204" pitchFamily="18" charset="0"/>
                      </a:rPr>
                      <m:t> </m:t>
                    </m:r>
                  </m:oMath>
                </a14:m>
                <a:r>
                  <a:rPr lang="en-US" altLang="zh-CN" dirty="0">
                    <a:latin typeface="Arial" panose="020B0604020202020204" pitchFamily="34" charset="0"/>
                    <a:cs typeface="Arial" panose="020B0604020202020204" pitchFamily="34" charset="0"/>
                  </a:rPr>
                  <a:t>, it is hard to find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m:t>
                        </m:r>
                      </m:sup>
                    </m:sSup>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𝒢</m:t>
                        </m:r>
                      </m:e>
                      <m:sub>
                        <m:r>
                          <a:rPr lang="en-US" altLang="zh-CN" b="1" i="1">
                            <a:latin typeface="Cambria Math" panose="02040503050406030204" pitchFamily="18" charset="0"/>
                          </a:rPr>
                          <m:t>𝟐</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𝒢</m:t>
                        </m:r>
                      </m:e>
                      <m:sub>
                        <m:r>
                          <a:rPr lang="en-US" altLang="zh-CN" b="1" i="1">
                            <a:latin typeface="Cambria Math" panose="02040503050406030204" pitchFamily="18" charset="0"/>
                          </a:rPr>
                          <m:t>𝟑</m:t>
                        </m:r>
                      </m:sub>
                    </m:sSub>
                  </m:oMath>
                </a14:m>
                <a:r>
                  <a:rPr lang="en-US" altLang="zh-CN" dirty="0">
                    <a:latin typeface="Arial" panose="020B0604020202020204" pitchFamily="34" charset="0"/>
                    <a:cs typeface="Arial" panose="020B0604020202020204" pitchFamily="34" charset="0"/>
                  </a:rPr>
                  <a:t> , s.t. </a:t>
                </a:r>
                <a14:m>
                  <m:oMath xmlns:m="http://schemas.openxmlformats.org/officeDocument/2006/math">
                    <m:r>
                      <a:rPr lang="en-US" altLang="zh-CN" i="1">
                        <a:latin typeface="Cambria Math" panose="02040503050406030204" pitchFamily="18" charset="0"/>
                      </a:rPr>
                      <m:t>𝑇</m:t>
                    </m:r>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m:t>
                        </m:r>
                      </m:sup>
                    </m:sSup>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a:latin typeface="Cambria Math" panose="02040503050406030204" pitchFamily="18" charset="0"/>
                          </a:rPr>
                          <m:t>0</m:t>
                        </m:r>
                      </m:sub>
                    </m:sSub>
                  </m:oMath>
                </a14:m>
                <a:r>
                  <a:rPr lang="en-US" altLang="zh-CN" dirty="0">
                    <a:latin typeface="Arial" panose="020B0604020202020204" pitchFamily="34" charset="0"/>
                    <a:cs typeface="Arial" panose="020B0604020202020204" pitchFamily="34" charset="0"/>
                  </a:rPr>
                  <a:t> or </a:t>
                </a:r>
                <a14:m>
                  <m:oMath xmlns:m="http://schemas.openxmlformats.org/officeDocument/2006/math">
                    <m:r>
                      <a:rPr lang="en-US" altLang="zh-CN" b="0" i="1" smtClean="0">
                        <a:latin typeface="Cambria Math" panose="02040503050406030204" pitchFamily="18" charset="0"/>
                      </a:rPr>
                      <m:t>𝑆</m:t>
                    </m:r>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𝑔</m:t>
                        </m:r>
                      </m:e>
                      <m:sup>
                        <m:r>
                          <a:rPr lang="en-US" altLang="zh-CN" i="1">
                            <a:latin typeface="Cambria Math" panose="02040503050406030204" pitchFamily="18" charset="0"/>
                          </a:rPr>
                          <m:t>′</m:t>
                        </m:r>
                      </m:sup>
                    </m:sSup>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a:latin typeface="Cambria Math" panose="02040503050406030204" pitchFamily="18" charset="0"/>
                          </a:rPr>
                          <m:t>0</m:t>
                        </m:r>
                      </m:sub>
                    </m:sSub>
                  </m:oMath>
                </a14:m>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exculpability</a:t>
                </a:r>
                <a:endParaRPr lang="en-US" altLang="zh-CN" dirty="0">
                  <a:latin typeface="Arial" panose="020B0604020202020204" pitchFamily="34" charset="0"/>
                  <a:cs typeface="Arial" panose="020B0604020202020204" pitchFamily="34" charset="0"/>
                </a:endParaRPr>
              </a:p>
            </p:txBody>
          </p:sp>
        </mc:Choice>
        <mc:Fallback xmlns="">
          <p:sp>
            <p:nvSpPr>
              <p:cNvPr id="3" name="矩形 2">
                <a:extLst>
                  <a:ext uri="{FF2B5EF4-FFF2-40B4-BE49-F238E27FC236}">
                    <a16:creationId xmlns:a16="http://schemas.microsoft.com/office/drawing/2014/main" id="{D81F72B3-E09B-45E3-9D3F-75A2F4CE98EE}"/>
                  </a:ext>
                </a:extLst>
              </p:cNvPr>
              <p:cNvSpPr>
                <a:spLocks noRot="1" noChangeAspect="1" noMove="1" noResize="1" noEditPoints="1" noAdjustHandles="1" noChangeArrowheads="1" noChangeShapeType="1" noTextEdit="1"/>
              </p:cNvSpPr>
              <p:nvPr/>
            </p:nvSpPr>
            <p:spPr>
              <a:xfrm>
                <a:off x="333023" y="4698983"/>
                <a:ext cx="11525955" cy="1458926"/>
              </a:xfrm>
              <a:prstGeom prst="rect">
                <a:avLst/>
              </a:prstGeom>
              <a:blipFill>
                <a:blip r:embed="rId4"/>
                <a:stretch>
                  <a:fillRect l="-370" r="-476" b="-5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51806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259978"/>
      </a:accent1>
      <a:accent2>
        <a:srgbClr val="8CBE4D"/>
      </a:accent2>
      <a:accent3>
        <a:srgbClr val="3EAECC"/>
      </a:accent3>
      <a:accent4>
        <a:srgbClr val="2370A7"/>
      </a:accent4>
      <a:accent5>
        <a:srgbClr val="B54922"/>
      </a:accent5>
      <a:accent6>
        <a:srgbClr val="EFA136"/>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259978"/>
    </a:accent1>
    <a:accent2>
      <a:srgbClr val="8CBE4D"/>
    </a:accent2>
    <a:accent3>
      <a:srgbClr val="3EAECC"/>
    </a:accent3>
    <a:accent4>
      <a:srgbClr val="2370A7"/>
    </a:accent4>
    <a:accent5>
      <a:srgbClr val="B54922"/>
    </a:accent5>
    <a:accent6>
      <a:srgbClr val="EFA136"/>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259978"/>
    </a:accent1>
    <a:accent2>
      <a:srgbClr val="8CBE4D"/>
    </a:accent2>
    <a:accent3>
      <a:srgbClr val="3EAECC"/>
    </a:accent3>
    <a:accent4>
      <a:srgbClr val="2370A7"/>
    </a:accent4>
    <a:accent5>
      <a:srgbClr val="B54922"/>
    </a:accent5>
    <a:accent6>
      <a:srgbClr val="EFA136"/>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2248</TotalTime>
  <Words>1325</Words>
  <Application>Microsoft Office PowerPoint</Application>
  <PresentationFormat>宽屏</PresentationFormat>
  <Paragraphs>194</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MS PGothic</vt:lpstr>
      <vt:lpstr>等线</vt:lpstr>
      <vt:lpstr>等线 Light</vt:lpstr>
      <vt:lpstr>Arial</vt:lpstr>
      <vt:lpstr>Cambria Math</vt:lpstr>
      <vt:lpstr>Tahoma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 Wei</dc:creator>
  <cp:lastModifiedBy>VIVI</cp:lastModifiedBy>
  <cp:revision>163</cp:revision>
  <dcterms:created xsi:type="dcterms:W3CDTF">2023-07-28T03:49:51Z</dcterms:created>
  <dcterms:modified xsi:type="dcterms:W3CDTF">2023-08-12T18:55:27Z</dcterms:modified>
</cp:coreProperties>
</file>