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Layouts/slideLayout13.xml" ContentType="application/vnd.openxmlformats-officedocument.presentationml.slideLayout+xml"/>
  <Override PartName="/ppt/tags/tag38.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gif" ContentType="image/gif"/>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Lst>
  <p:notesMasterIdLst>
    <p:notesMasterId r:id="rId21"/>
  </p:notesMasterIdLst>
  <p:handoutMasterIdLst>
    <p:handoutMasterId r:id="rId22"/>
  </p:handoutMasterIdLst>
  <p:sldIdLst>
    <p:sldId id="393" r:id="rId3"/>
    <p:sldId id="428" r:id="rId4"/>
    <p:sldId id="438" r:id="rId5"/>
    <p:sldId id="439" r:id="rId6"/>
    <p:sldId id="427" r:id="rId7"/>
    <p:sldId id="442" r:id="rId8"/>
    <p:sldId id="443" r:id="rId9"/>
    <p:sldId id="444" r:id="rId10"/>
    <p:sldId id="445" r:id="rId11"/>
    <p:sldId id="446" r:id="rId12"/>
    <p:sldId id="447" r:id="rId13"/>
    <p:sldId id="448" r:id="rId14"/>
    <p:sldId id="449" r:id="rId15"/>
    <p:sldId id="450" r:id="rId16"/>
    <p:sldId id="451" r:id="rId17"/>
    <p:sldId id="452" r:id="rId18"/>
    <p:sldId id="453" r:id="rId19"/>
    <p:sldId id="454" r:id="rId20"/>
  </p:sldIdLst>
  <p:sldSz cx="9906000" cy="6858000" type="A4"/>
  <p:notesSz cx="6797675" cy="9874250"/>
  <p:custDataLst>
    <p:tags r:id="rId2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54">
          <p15:clr>
            <a:srgbClr val="A4A3A4"/>
          </p15:clr>
        </p15:guide>
        <p15:guide id="2" pos="5957">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C2EFFF"/>
    <a:srgbClr val="0098CC"/>
    <a:srgbClr val="691E7C"/>
    <a:srgbClr val="F9BE01"/>
    <a:srgbClr val="85E0FF"/>
    <a:srgbClr val="FFFFFF"/>
    <a:srgbClr val="A2BFAF"/>
    <a:srgbClr val="ACB7B2"/>
    <a:srgbClr val="AF1C6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976" autoAdjust="0"/>
  </p:normalViewPr>
  <p:slideViewPr>
    <p:cSldViewPr snapToGrid="0">
      <p:cViewPr>
        <p:scale>
          <a:sx n="100" d="100"/>
          <a:sy n="100" d="100"/>
        </p:scale>
        <p:origin x="-894" y="66"/>
      </p:cViewPr>
      <p:guideLst>
        <p:guide orient="horz" pos="954"/>
        <p:guide pos="5957"/>
      </p:guideLst>
    </p:cSldViewPr>
  </p:slideViewPr>
  <p:notesTextViewPr>
    <p:cViewPr>
      <p:scale>
        <a:sx n="100" d="100"/>
        <a:sy n="100" d="100"/>
      </p:scale>
      <p:origin x="0" y="0"/>
    </p:cViewPr>
  </p:notesTextViewPr>
  <p:sorterViewPr>
    <p:cViewPr>
      <p:scale>
        <a:sx n="80" d="100"/>
        <a:sy n="80" d="100"/>
      </p:scale>
      <p:origin x="0" y="-384"/>
    </p:cViewPr>
  </p:sorterViewPr>
  <p:notesViewPr>
    <p:cSldViewPr snapToGrid="0">
      <p:cViewPr>
        <p:scale>
          <a:sx n="90" d="100"/>
          <a:sy n="90" d="100"/>
        </p:scale>
        <p:origin x="-1982" y="2045"/>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a:latin typeface="Arial" pitchFamily="34" charset="0"/>
                <a:cs typeface="Arial" pitchFamily="34" charset="0"/>
              </a:rPr>
              <a:t>© 2016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dirty="0">
              <a:latin typeface="Arial" pitchFamily="34" charset="0"/>
              <a:cs typeface="Arial" pitchFamily="34" charset="0"/>
            </a:endParaRPr>
          </a:p>
        </p:txBody>
      </p:sp>
    </p:spTree>
    <p:extLst>
      <p:ext uri="{BB962C8B-B14F-4D97-AF65-F5344CB8AC3E}">
        <p14:creationId xmlns="" xmlns:p14="http://schemas.microsoft.com/office/powerpoint/2010/main" val="3145630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5/25/2017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255826530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xmlns="" val="105484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a:t>
            </a:r>
            <a:r>
              <a:rPr lang="en-US" baseline="0" dirty="0"/>
              <a:t> Talking points:</a:t>
            </a:r>
          </a:p>
          <a:p>
            <a:r>
              <a:rPr lang="en-US" baseline="0" dirty="0"/>
              <a:t>We have developed a set of POCs (to broaden our business and technical experience)</a:t>
            </a:r>
          </a:p>
          <a:p>
            <a:r>
              <a:rPr lang="en-US" baseline="0" dirty="0"/>
              <a:t>We picked some areas with most specific opportunities that resonate well with our customer base</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extLst>
      <p:ext uri="{BB962C8B-B14F-4D97-AF65-F5344CB8AC3E}">
        <p14:creationId xmlns:p14="http://schemas.microsoft.com/office/powerpoint/2010/main" xmlns="" val="403183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p14="http://schemas.microsoft.com/office/powerpoint/2010/main" xmlns="" val="403183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xmlns="" val="4031830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p14="http://schemas.microsoft.com/office/powerpoint/2010/main" xmlns="" val="403183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Correspondent Banking arrangement</a:t>
            </a:r>
            <a:r>
              <a:rPr lang="en-US" sz="1200" kern="1200" dirty="0" smtClean="0">
                <a:solidFill>
                  <a:schemeClr val="tx1"/>
                </a:solidFill>
                <a:latin typeface="+mn-lt"/>
                <a:ea typeface="+mn-ea"/>
                <a:cs typeface="+mn-cs"/>
              </a:rPr>
              <a:t>:  The correspondent banking arrangement allows banks to facilitate payments between their respective customers, by creating Bank accounts as you can see on the screen. Barclays owe HSBC 1000$ and it is depicted in the ledgers of both Barclays and HSBC.  It only works if the two banks have a direct relationship with each other. If they don’t, you either can’t make the payment or need to route it through a </a:t>
            </a:r>
            <a:r>
              <a:rPr lang="en-US" sz="1200" i="1" kern="1200" dirty="0" smtClean="0">
                <a:solidFill>
                  <a:schemeClr val="tx1"/>
                </a:solidFill>
                <a:latin typeface="+mn-lt"/>
                <a:ea typeface="+mn-ea"/>
                <a:cs typeface="+mn-cs"/>
              </a:rPr>
              <a:t>third</a:t>
            </a:r>
            <a:r>
              <a:rPr lang="en-US" sz="1200" kern="1200" dirty="0" smtClean="0">
                <a:solidFill>
                  <a:schemeClr val="tx1"/>
                </a:solidFill>
                <a:latin typeface="+mn-lt"/>
                <a:ea typeface="+mn-ea"/>
                <a:cs typeface="+mn-cs"/>
              </a:rPr>
              <a:t> (or fourth!) bank until you can complete a path between the two banks</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SWIFT messaging:</a:t>
            </a:r>
            <a:r>
              <a:rPr lang="en-US" sz="1200" kern="1200" dirty="0" smtClean="0">
                <a:solidFill>
                  <a:schemeClr val="tx1"/>
                </a:solidFill>
                <a:latin typeface="+mn-lt"/>
                <a:ea typeface="+mn-ea"/>
                <a:cs typeface="+mn-cs"/>
              </a:rPr>
              <a:t>  The SWIFT network exists to allow banks securely to exchange electronic messages with each other</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RTGS (Real Time Gross Settlement): </a:t>
            </a:r>
            <a:r>
              <a:rPr lang="en-US" sz="1200" kern="1200" dirty="0" smtClean="0">
                <a:solidFill>
                  <a:schemeClr val="tx1"/>
                </a:solidFill>
                <a:latin typeface="+mn-lt"/>
                <a:ea typeface="+mn-ea"/>
                <a:cs typeface="+mn-cs"/>
              </a:rPr>
              <a:t>If the major banks in a country all hold accounts with the central bank (RBI) then they can move money between themselves simply by instructing the central bank to debit one account and credit the other</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latin typeface="+mn-lt"/>
                <a:ea typeface="+mn-ea"/>
                <a:cs typeface="+mn-cs"/>
              </a:rPr>
              <a:t>DL Transfer value at-a-distance with no trusted third party</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There is no central system. The value is transferred using smart contract </a:t>
            </a:r>
          </a:p>
          <a:p>
            <a:endParaRPr lang="en-US" dirty="0" smtClean="0"/>
          </a:p>
          <a:p>
            <a:r>
              <a:rPr lang="en-US" sz="1200" kern="1200" dirty="0" smtClean="0">
                <a:solidFill>
                  <a:schemeClr val="tx1"/>
                </a:solidFill>
                <a:latin typeface="+mn-lt"/>
                <a:ea typeface="+mn-ea"/>
                <a:cs typeface="+mn-cs"/>
              </a:rPr>
              <a:t>To give an example, Ethereum, Hyperledger are </a:t>
            </a:r>
            <a:r>
              <a:rPr lang="en-US" sz="1200" kern="1200" dirty="0" err="1" smtClean="0">
                <a:solidFill>
                  <a:schemeClr val="tx1"/>
                </a:solidFill>
                <a:latin typeface="+mn-lt"/>
                <a:ea typeface="+mn-ea"/>
                <a:cs typeface="+mn-cs"/>
              </a:rPr>
              <a:t>Blockchains</a:t>
            </a:r>
            <a:r>
              <a:rPr lang="en-US" sz="1200" kern="1200" dirty="0" smtClean="0">
                <a:solidFill>
                  <a:schemeClr val="tx1"/>
                </a:solidFill>
                <a:latin typeface="+mn-lt"/>
                <a:ea typeface="+mn-ea"/>
                <a:cs typeface="+mn-cs"/>
              </a:rPr>
              <a:t> and R3 Corda is a distributed ledger</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6.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7.png"/><Relationship Id="rId2" Type="http://schemas.openxmlformats.org/officeDocument/2006/relationships/tags" Target="../tags/tag29.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image" Target="../media/image13.png"/><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8" cstate="print"/>
          <a:srcRect b="6147"/>
          <a:stretch>
            <a:fillRect/>
          </a:stretch>
        </p:blipFill>
        <p:spPr>
          <a:xfrm>
            <a:off x="0" y="972965"/>
            <a:ext cx="9906000" cy="5885035"/>
          </a:xfrm>
          <a:prstGeom prst="rect">
            <a:avLst/>
          </a:prstGeom>
          <a:noFill/>
          <a:ln>
            <a:noFill/>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20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0" y="2959925"/>
            <a:ext cx="4909457" cy="1098157"/>
          </a:xfrm>
        </p:spPr>
        <p:txBody>
          <a:bodyPr lIns="720000" tIns="33059" rIns="33059" bIns="33059" anchor="t"/>
          <a:lstStyle>
            <a:lvl1pPr marL="0" indent="0" algn="l">
              <a:defRPr sz="40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6"/>
            </p:custDataLst>
          </p:nvPr>
        </p:nvSpPr>
        <p:spPr>
          <a:xfrm>
            <a:off x="4865915" y="4949632"/>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983" name="think-cell Slide" r:id="rId3" imgW="360" imgH="360" progId="">
              <p:embed/>
            </p:oleObj>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0"/>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rgbClr val="9F958F">
                  <a:lumMod val="50000"/>
                </a:srgbClr>
              </a:solidFill>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1299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264A"/>
              </a:solidFill>
            </a:endParaRPr>
          </a:p>
        </p:txBody>
      </p:sp>
      <p:pic>
        <p:nvPicPr>
          <p:cNvPr id="12" name="Image 11" descr="HandsPanel_shutterstock_72073621.png"/>
          <p:cNvPicPr>
            <a:picLocks noChangeAspect="1"/>
          </p:cNvPicPr>
          <p:nvPr userDrawn="1"/>
        </p:nvPicPr>
        <p:blipFill>
          <a:blip r:embed="rId7" cstate="email"/>
          <a:srcRect b="8012"/>
          <a:stretch>
            <a:fillRect/>
          </a:stretch>
        </p:blipFill>
        <p:spPr>
          <a:xfrm>
            <a:off x="-1"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5"/>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 xmlns:p14="http://schemas.microsoft.com/office/powerpoint/2010/main" val="3198653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47061" cy="143985"/>
        </p:xfrm>
        <a:graphic>
          <a:graphicData uri="http://schemas.openxmlformats.org/presentationml/2006/ole">
            <p:oleObj spid="_x0000_s199864" name="think-cell Slide" r:id="rId5" imgW="360" imgH="360" progId="">
              <p:embed/>
            </p:oleObj>
          </a:graphicData>
        </a:graphic>
      </p:graphicFrame>
      <p:sp>
        <p:nvSpPr>
          <p:cNvPr id="7" name="Rectangle 6"/>
          <p:cNvSpPr/>
          <p:nvPr userDrawn="1">
            <p:custDataLst>
              <p:tags r:id="rId2"/>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r>
              <a:rPr lang="en-US" sz="1000" kern="1200" dirty="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a:solidFill>
                <a:schemeClr val="bg1"/>
              </a:solidFill>
              <a:latin typeface="+mn-lt"/>
              <a:ea typeface="+mn-ea"/>
              <a:cs typeface="+mn-cs"/>
            </a:endParaRPr>
          </a:p>
          <a:p>
            <a:r>
              <a:rPr lang="en-US" sz="1000" kern="1200" dirty="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a:t>
            </a:r>
            <a:r>
              <a:rPr lang="en-US" sz="1000" kern="1200" baseline="30000" dirty="0">
                <a:solidFill>
                  <a:schemeClr val="bg1"/>
                </a:solidFill>
                <a:latin typeface="+mn-lt"/>
                <a:ea typeface="+mn-ea"/>
                <a:cs typeface="+mn-cs"/>
              </a:rPr>
              <a:t>TM</a:t>
            </a:r>
            <a:r>
              <a:rPr lang="en-US" sz="1000" kern="1200" dirty="0">
                <a:solidFill>
                  <a:schemeClr val="bg1"/>
                </a:solidFill>
                <a:latin typeface="+mn-lt"/>
                <a:ea typeface="+mn-ea"/>
                <a:cs typeface="+mn-cs"/>
              </a:rPr>
              <a:t>, and draws on Rightshore</a:t>
            </a:r>
            <a:r>
              <a:rPr lang="en-US" sz="1000" b="1" kern="1200" baseline="30000" dirty="0">
                <a:solidFill>
                  <a:schemeClr val="bg1"/>
                </a:solidFill>
                <a:latin typeface="+mn-lt"/>
                <a:ea typeface="+mn-ea"/>
                <a:cs typeface="+mn-cs"/>
              </a:rPr>
              <a:t>®</a:t>
            </a:r>
            <a:r>
              <a:rPr lang="en-US" sz="1000" kern="1200" dirty="0">
                <a:solidFill>
                  <a:schemeClr val="bg1"/>
                </a:solidFill>
                <a:latin typeface="+mn-lt"/>
                <a:ea typeface="+mn-ea"/>
                <a:cs typeface="+mn-cs"/>
              </a:rPr>
              <a:t>, its worldwide delivery model.</a:t>
            </a:r>
            <a:endParaRPr lang="fr-FR" sz="1000" kern="1200" dirty="0">
              <a:solidFill>
                <a:schemeClr val="bg1"/>
              </a:solidFill>
              <a:latin typeface="+mn-lt"/>
              <a:ea typeface="+mn-ea"/>
              <a:cs typeface="+mn-cs"/>
            </a:endParaRPr>
          </a:p>
          <a:p>
            <a:pPr algn="just"/>
            <a:endParaRPr lang="fr-FR" sz="1000" kern="1200" dirty="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6" cstate="email"/>
          <a:stretch>
            <a:fillRect/>
          </a:stretch>
        </p:blipFill>
        <p:spPr>
          <a:xfrm>
            <a:off x="814448" y="3458687"/>
            <a:ext cx="576000" cy="576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231" name="think-cell Slide" r:id="rId4" imgW="360" imgH="360" progId="">
              <p:embed/>
            </p:oleObj>
          </a:graphicData>
        </a:graphic>
      </p:graphicFrame>
      <p:sp>
        <p:nvSpPr>
          <p:cNvPr id="4" name="Rectangle 3"/>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88600" name="think-cell Slide" r:id="rId4" imgW="360" imgH="360" progId="">
              <p:embed/>
            </p:oleObj>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2"/>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a:t>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97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161696" y="1494765"/>
            <a:ext cx="958260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99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161696" y="2111956"/>
            <a:ext cx="95826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153679" y="1495447"/>
            <a:ext cx="95986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4087"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3063"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2039"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11.bin"/><Relationship Id="rId18" Type="http://schemas.openxmlformats.org/officeDocument/2006/relationships/image" Target="../media/image9.png"/><Relationship Id="rId3" Type="http://schemas.openxmlformats.org/officeDocument/2006/relationships/theme" Target="../theme/theme2.xml"/><Relationship Id="rId21" Type="http://schemas.openxmlformats.org/officeDocument/2006/relationships/hyperlink" Target="http://www.youtube.com/capgeminimedia" TargetMode="Externa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hyperlink" Target="http://www.linkedin.com/company/capgemini" TargetMode="External"/><Relationship Id="rId25" Type="http://schemas.openxmlformats.org/officeDocument/2006/relationships/image" Target="../media/image5.jpeg"/><Relationship Id="rId2" Type="http://schemas.openxmlformats.org/officeDocument/2006/relationships/slideLayout" Target="../slideLayouts/slideLayout13.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image" Target="../media/image12.gif"/><Relationship Id="rId5" Type="http://schemas.openxmlformats.org/officeDocument/2006/relationships/tags" Target="../tags/tag32.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10" Type="http://schemas.openxmlformats.org/officeDocument/2006/relationships/tags" Target="../tags/tag37.xml"/><Relationship Id="rId19" Type="http://schemas.openxmlformats.org/officeDocument/2006/relationships/hyperlink" Target="http://www.twitter.com/capgemini" TargetMode="External"/><Relationship Id="rId4" Type="http://schemas.openxmlformats.org/officeDocument/2006/relationships/vmlDrawing" Target="../drawings/vmlDrawing11.vml"/><Relationship Id="rId9" Type="http://schemas.openxmlformats.org/officeDocument/2006/relationships/tags" Target="../tags/tag36.xml"/><Relationship Id="rId14" Type="http://schemas.openxmlformats.org/officeDocument/2006/relationships/image" Target="../media/image6.emf"/><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240" name="think-cell Slide" r:id="rId21" imgW="360" imgH="360" progId="">
              <p:embed/>
            </p:oleObj>
          </a:graphicData>
        </a:graphic>
      </p:graphicFrame>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6"/>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8"/>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2017. All Rights Reserved</a:t>
            </a:r>
          </a:p>
        </p:txBody>
      </p:sp>
      <p:sp>
        <p:nvSpPr>
          <p:cNvPr id="13" name="Rectangle 12"/>
          <p:cNvSpPr/>
          <p:nvPr>
            <p:custDataLst>
              <p:tags r:id="rId19"/>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ADM </a:t>
            </a:r>
            <a:r>
              <a:rPr lang="en-US" sz="700" dirty="0" smtClean="0">
                <a:solidFill>
                  <a:schemeClr val="tx2"/>
                </a:solidFill>
                <a:latin typeface="+mj-lt"/>
              </a:rPr>
              <a:t>Blockchain COE </a:t>
            </a:r>
            <a:r>
              <a:rPr lang="en-US" sz="700" dirty="0">
                <a:solidFill>
                  <a:schemeClr val="tx2"/>
                </a:solidFill>
                <a:latin typeface="+mj-lt"/>
              </a:rPr>
              <a:t>|</a:t>
            </a:r>
            <a:r>
              <a:rPr lang="en-US" sz="700" baseline="0" dirty="0">
                <a:solidFill>
                  <a:schemeClr val="tx2"/>
                </a:solidFill>
                <a:latin typeface="+mj-lt"/>
              </a:rPr>
              <a:t> Mar 2017</a:t>
            </a:r>
            <a:endParaRPr lang="en-US" sz="700" dirty="0">
              <a:solidFill>
                <a:schemeClr val="tx2"/>
              </a:solidFill>
              <a:latin typeface="+mj-lt"/>
            </a:endParaRPr>
          </a:p>
        </p:txBody>
      </p:sp>
      <p:cxnSp>
        <p:nvCxnSpPr>
          <p:cNvPr id="15" name="Straight Connector 5"/>
          <p:cNvCxnSpPr/>
          <p:nvPr>
            <p:custDataLst>
              <p:tags r:id="rId20"/>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118184" y="6419977"/>
            <a:ext cx="1440000" cy="343023"/>
          </a:xfrm>
          <a:prstGeom prst="rect">
            <a:avLst/>
          </a:prstGeom>
        </p:spPr>
      </p:pic>
      <p:pic>
        <p:nvPicPr>
          <p:cNvPr id="4" name="Picture 3"/>
          <p:cNvPicPr>
            <a:picLocks noChangeAspect="1"/>
          </p:cNvPicPr>
          <p:nvPr userDrawn="1"/>
        </p:nvPicPr>
        <p:blipFill>
          <a:blip r:embed="rId23" cstate="print">
            <a:clrChange>
              <a:clrFrom>
                <a:srgbClr val="FAF9F7"/>
              </a:clrFrom>
              <a:clrTo>
                <a:srgbClr val="FAF9F7">
                  <a:alpha val="0"/>
                </a:srgbClr>
              </a:clrTo>
            </a:clrChange>
            <a:extLst>
              <a:ext uri="{28A0092B-C50C-407E-A947-70E740481C1C}">
                <a14:useLocalDpi xmlns="" xmlns:a14="http://schemas.microsoft.com/office/drawing/2010/main" val="0"/>
              </a:ext>
            </a:extLst>
          </a:blip>
          <a:stretch>
            <a:fillRect/>
          </a:stretch>
        </p:blipFill>
        <p:spPr>
          <a:xfrm>
            <a:off x="8502931" y="198386"/>
            <a:ext cx="1258586" cy="507665"/>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71" r:id="rId9"/>
    <p:sldLayoutId id="2147483934" r:id="rId10"/>
    <p:sldLayoutId id="2147483992" r:id="rId11"/>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303" name="think-cell Slide" r:id="rId13" imgW="360" imgH="360" progId="">
              <p:embed/>
            </p:oleObj>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4" cstate="email"/>
          <a:srcRect/>
          <a:stretch>
            <a:fillRect/>
          </a:stretch>
        </p:blipFill>
        <p:spPr bwMode="auto">
          <a:xfrm>
            <a:off x="6406875" y="1209254"/>
            <a:ext cx="2880000" cy="229353"/>
          </a:xfrm>
          <a:prstGeom prst="rect">
            <a:avLst/>
          </a:prstGeom>
          <a:noFill/>
        </p:spPr>
      </p:pic>
      <p:sp>
        <p:nvSpPr>
          <p:cNvPr id="15" name="Rectangle 14"/>
          <p:cNvSpPr/>
          <p:nvPr>
            <p:custDataLst>
              <p:tags r:id="rId7"/>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5"/>
          </p:cNvPr>
          <p:cNvPicPr>
            <a:picLocks noChangeAspect="1" noChangeArrowheads="1"/>
          </p:cNvPicPr>
          <p:nvPr>
            <p:custDataLst>
              <p:tags r:id="rId8"/>
            </p:custDataLst>
          </p:nvPr>
        </p:nvPicPr>
        <p:blipFill>
          <a:blip r:embed="rId16"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7"/>
          </p:cNvPr>
          <p:cNvPicPr>
            <a:picLocks noChangeAspect="1" noChangeArrowheads="1"/>
          </p:cNvPicPr>
          <p:nvPr>
            <p:custDataLst>
              <p:tags r:id="rId9"/>
            </p:custDataLst>
          </p:nvPr>
        </p:nvPicPr>
        <p:blipFill>
          <a:blip r:embed="rId18"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19"/>
          </p:cNvPr>
          <p:cNvPicPr>
            <a:picLocks noChangeAspect="1" noChangeArrowheads="1"/>
          </p:cNvPicPr>
          <p:nvPr>
            <p:custDataLst>
              <p:tags r:id="rId10"/>
            </p:custDataLst>
          </p:nvPr>
        </p:nvPicPr>
        <p:blipFill>
          <a:blip r:embed="rId20"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1"/>
          </p:cNvPr>
          <p:cNvPicPr>
            <a:picLocks noChangeAspect="1" noChangeArrowheads="1"/>
          </p:cNvPicPr>
          <p:nvPr>
            <p:custDataLst>
              <p:tags r:id="rId11"/>
            </p:custDataLst>
          </p:nvPr>
        </p:nvPicPr>
        <p:blipFill>
          <a:blip r:embed="rId22" cstate="email"/>
          <a:srcRect/>
          <a:stretch>
            <a:fillRect/>
          </a:stretch>
        </p:blipFill>
        <p:spPr bwMode="auto">
          <a:xfrm>
            <a:off x="8992848" y="5932547"/>
            <a:ext cx="281313" cy="266700"/>
          </a:xfrm>
          <a:prstGeom prst="rect">
            <a:avLst/>
          </a:prstGeom>
          <a:noFill/>
        </p:spPr>
      </p:pic>
      <p:pic>
        <p:nvPicPr>
          <p:cNvPr id="20" name="Image 22" descr="Picto_Slideshare.gif">
            <a:hlinkClick r:id="rId23"/>
          </p:cNvPr>
          <p:cNvPicPr preferRelativeResize="0">
            <a:picLocks/>
          </p:cNvPicPr>
          <p:nvPr>
            <p:custDataLst>
              <p:tags r:id="rId12"/>
            </p:custDataLst>
          </p:nvPr>
        </p:nvPicPr>
        <p:blipFill>
          <a:blip r:embed="rId24"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5"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91" r:id="rId1"/>
    <p:sldLayoutId id="2147483961"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779033" y="3003057"/>
            <a:ext cx="5126967" cy="2708658"/>
          </a:xfrm>
        </p:spPr>
        <p:txBody>
          <a:bodyPr/>
          <a:lstStyle/>
          <a:p>
            <a:r>
              <a:rPr lang="en-US" dirty="0">
                <a:solidFill>
                  <a:schemeClr val="accent2"/>
                </a:solidFill>
                <a:effectLst>
                  <a:outerShdw blurRad="38100" dist="38100" dir="2700000" algn="tl">
                    <a:srgbClr val="000000">
                      <a:alpha val="43137"/>
                    </a:srgbClr>
                  </a:outerShdw>
                </a:effectLst>
              </a:rPr>
              <a:t>ADM</a:t>
            </a:r>
            <a:br>
              <a:rPr lang="en-US" dirty="0">
                <a:solidFill>
                  <a:schemeClr val="accent2"/>
                </a:solidFill>
                <a:effectLst>
                  <a:outerShdw blurRad="38100" dist="38100" dir="2700000" algn="tl">
                    <a:srgbClr val="000000">
                      <a:alpha val="43137"/>
                    </a:srgbClr>
                  </a:outerShdw>
                </a:effectLst>
              </a:rPr>
            </a:br>
            <a:r>
              <a:rPr lang="en-US" dirty="0" smtClean="0">
                <a:solidFill>
                  <a:schemeClr val="accent2"/>
                </a:solidFill>
                <a:effectLst>
                  <a:outerShdw blurRad="38100" dist="38100" dir="2700000" algn="tl">
                    <a:srgbClr val="000000">
                      <a:alpha val="43137"/>
                    </a:srgbClr>
                  </a:outerShdw>
                </a:effectLst>
              </a:rPr>
              <a:t>Blockchain COE</a:t>
            </a:r>
            <a:endParaRPr lang="en-US" dirty="0">
              <a:solidFill>
                <a:schemeClr val="accent2"/>
              </a:solidFill>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4865914" y="4837488"/>
            <a:ext cx="5040086" cy="874227"/>
          </a:xfrm>
        </p:spPr>
        <p:txBody>
          <a:bodyPr/>
          <a:lstStyle/>
          <a:p>
            <a:endParaRPr lang="en-US" dirty="0">
              <a:solidFill>
                <a:schemeClr val="accent2"/>
              </a:solidFill>
              <a:effectLst>
                <a:outerShdw blurRad="38100" dist="38100" dir="2700000" algn="tl">
                  <a:srgbClr val="000000">
                    <a:alpha val="43137"/>
                  </a:srgbClr>
                </a:outerShdw>
              </a:effectLst>
            </a:endParaRPr>
          </a:p>
          <a:p>
            <a:r>
              <a:rPr lang="en-US" dirty="0" smtClean="0">
                <a:solidFill>
                  <a:schemeClr val="accent2"/>
                </a:solidFill>
                <a:effectLst>
                  <a:outerShdw blurRad="38100" dist="38100" dir="2700000" algn="tl">
                    <a:srgbClr val="000000">
                      <a:alpha val="43137"/>
                    </a:srgbClr>
                  </a:outerShdw>
                </a:effectLst>
              </a:rPr>
              <a:t>May 2017</a:t>
            </a:r>
            <a:endParaRPr lang="en-US" dirty="0">
              <a:solidFill>
                <a:schemeClr val="accent2"/>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cstate="print">
            <a:clrChange>
              <a:clrFrom>
                <a:srgbClr val="FAF9F7"/>
              </a:clrFrom>
              <a:clrTo>
                <a:srgbClr val="FAF9F7">
                  <a:alpha val="0"/>
                </a:srgbClr>
              </a:clrTo>
            </a:clrChange>
            <a:extLst>
              <a:ext uri="{28A0092B-C50C-407E-A947-70E740481C1C}">
                <a14:useLocalDpi xmlns="" xmlns:a14="http://schemas.microsoft.com/office/drawing/2010/main" val="0"/>
              </a:ext>
            </a:extLst>
          </a:blip>
          <a:stretch>
            <a:fillRect/>
          </a:stretch>
        </p:blipFill>
        <p:spPr>
          <a:xfrm>
            <a:off x="7123443" y="634042"/>
            <a:ext cx="2266950" cy="914400"/>
          </a:xfrm>
          <a:prstGeom prst="rect">
            <a:avLst/>
          </a:prstGeom>
        </p:spPr>
      </p:pic>
    </p:spTree>
    <p:extLst>
      <p:ext uri="{BB962C8B-B14F-4D97-AF65-F5344CB8AC3E}">
        <p14:creationId xmlns="" xmlns:p14="http://schemas.microsoft.com/office/powerpoint/2010/main" val="3027645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KYC: Current State Architecture without Blockchain</a:t>
            </a:r>
            <a:endParaRPr lang="en-US" sz="2300" dirty="0">
              <a:latin typeface="+mn-lt"/>
            </a:endParaRPr>
          </a:p>
        </p:txBody>
      </p:sp>
      <p:pic>
        <p:nvPicPr>
          <p:cNvPr id="62" name="Picture 61"/>
          <p:cNvPicPr>
            <a:picLocks noChangeAspect="1"/>
          </p:cNvPicPr>
          <p:nvPr/>
        </p:nvPicPr>
        <p:blipFill>
          <a:blip r:embed="rId3" cstate="print"/>
          <a:stretch>
            <a:fillRect/>
          </a:stretch>
        </p:blipFill>
        <p:spPr>
          <a:xfrm>
            <a:off x="7405179" y="44069"/>
            <a:ext cx="1146147" cy="835224"/>
          </a:xfrm>
          <a:prstGeom prst="rect">
            <a:avLst/>
          </a:prstGeom>
        </p:spPr>
      </p:pic>
      <p:sp>
        <p:nvSpPr>
          <p:cNvPr id="5" name="Shape 433"/>
          <p:cNvSpPr/>
          <p:nvPr/>
        </p:nvSpPr>
        <p:spPr>
          <a:xfrm>
            <a:off x="3609975" y="1459264"/>
            <a:ext cx="2638425" cy="4308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2200"/>
            </a:lvl1pPr>
          </a:lstStyle>
          <a:p>
            <a:r>
              <a:rPr lang="en-US" dirty="0" smtClean="0"/>
              <a:t>KYC Enrollment</a:t>
            </a:r>
            <a:endParaRPr dirty="0"/>
          </a:p>
        </p:txBody>
      </p:sp>
      <p:grpSp>
        <p:nvGrpSpPr>
          <p:cNvPr id="6" name="Group 438"/>
          <p:cNvGrpSpPr/>
          <p:nvPr/>
        </p:nvGrpSpPr>
        <p:grpSpPr>
          <a:xfrm>
            <a:off x="1695449" y="3426175"/>
            <a:ext cx="1343025" cy="681042"/>
            <a:chOff x="0" y="-1"/>
            <a:chExt cx="1493838" cy="681041"/>
          </a:xfrm>
        </p:grpSpPr>
        <p:sp>
          <p:nvSpPr>
            <p:cNvPr id="7" name="Shape 434"/>
            <p:cNvSpPr/>
            <p:nvPr/>
          </p:nvSpPr>
          <p:spPr>
            <a:xfrm>
              <a:off x="0" y="-1"/>
              <a:ext cx="1493838" cy="681041"/>
            </a:xfrm>
            <a:custGeom>
              <a:avLst/>
              <a:gdLst/>
              <a:ahLst/>
              <a:cxnLst>
                <a:cxn ang="0">
                  <a:pos x="wd2" y="hd2"/>
                </a:cxn>
                <a:cxn ang="5400000">
                  <a:pos x="wd2" y="hd2"/>
                </a:cxn>
                <a:cxn ang="10800000">
                  <a:pos x="wd2" y="hd2"/>
                </a:cxn>
                <a:cxn ang="16200000">
                  <a:pos x="wd2" y="hd2"/>
                </a:cxn>
              </a:cxnLst>
              <a:rect l="0" t="0" r="r" b="b"/>
              <a:pathLst>
                <a:path w="21600" h="21600" extrusionOk="0">
                  <a:moveTo>
                    <a:pt x="0" y="2491"/>
                  </a:moveTo>
                  <a:cubicBezTo>
                    <a:pt x="0" y="1115"/>
                    <a:pt x="4835" y="0"/>
                    <a:pt x="10800" y="0"/>
                  </a:cubicBezTo>
                  <a:cubicBezTo>
                    <a:pt x="16765" y="0"/>
                    <a:pt x="21600" y="1115"/>
                    <a:pt x="21600" y="2491"/>
                  </a:cubicBezTo>
                  <a:lnTo>
                    <a:pt x="21600" y="19109"/>
                  </a:lnTo>
                  <a:cubicBezTo>
                    <a:pt x="21600" y="20485"/>
                    <a:pt x="16765" y="21600"/>
                    <a:pt x="10800" y="21600"/>
                  </a:cubicBezTo>
                  <a:cubicBezTo>
                    <a:pt x="4835" y="21600"/>
                    <a:pt x="0" y="20485"/>
                    <a:pt x="0" y="19109"/>
                  </a:cubicBezTo>
                  <a:close/>
                </a:path>
              </a:pathLst>
            </a:custGeom>
            <a:solidFill>
              <a:srgbClr val="BFC9F9"/>
            </a:solidFill>
            <a:ln w="12700" cap="flat">
              <a:noFill/>
              <a:miter lim="400000"/>
            </a:ln>
            <a:effectLst/>
          </p:spPr>
          <p:txBody>
            <a:bodyPr wrap="square" lIns="45719" tIns="45719" rIns="45719" bIns="45719" numCol="1" anchor="ctr">
              <a:noAutofit/>
            </a:bodyPr>
            <a:lstStyle/>
            <a:p>
              <a:pPr algn="ctr"/>
              <a:endParaRPr/>
            </a:p>
          </p:txBody>
        </p:sp>
        <p:sp>
          <p:nvSpPr>
            <p:cNvPr id="8" name="Shape 435"/>
            <p:cNvSpPr/>
            <p:nvPr/>
          </p:nvSpPr>
          <p:spPr>
            <a:xfrm>
              <a:off x="0" y="-1"/>
              <a:ext cx="1493838" cy="157109"/>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endParaRPr/>
            </a:p>
          </p:txBody>
        </p:sp>
        <p:sp>
          <p:nvSpPr>
            <p:cNvPr id="9" name="Shape 436"/>
            <p:cNvSpPr/>
            <p:nvPr/>
          </p:nvSpPr>
          <p:spPr>
            <a:xfrm>
              <a:off x="0" y="-1"/>
              <a:ext cx="1493838" cy="681041"/>
            </a:xfrm>
            <a:custGeom>
              <a:avLst/>
              <a:gdLst/>
              <a:ahLst/>
              <a:cxnLst>
                <a:cxn ang="0">
                  <a:pos x="wd2" y="hd2"/>
                </a:cxn>
                <a:cxn ang="5400000">
                  <a:pos x="wd2" y="hd2"/>
                </a:cxn>
                <a:cxn ang="10800000">
                  <a:pos x="wd2" y="hd2"/>
                </a:cxn>
                <a:cxn ang="16200000">
                  <a:pos x="wd2" y="hd2"/>
                </a:cxn>
              </a:cxnLst>
              <a:rect l="0" t="0" r="r" b="b"/>
              <a:pathLst>
                <a:path w="21600" h="21600" extrusionOk="0">
                  <a:moveTo>
                    <a:pt x="21600" y="2491"/>
                  </a:moveTo>
                  <a:cubicBezTo>
                    <a:pt x="21600" y="3867"/>
                    <a:pt x="16765" y="4983"/>
                    <a:pt x="10800" y="4983"/>
                  </a:cubicBezTo>
                  <a:cubicBezTo>
                    <a:pt x="4835" y="4983"/>
                    <a:pt x="0" y="3867"/>
                    <a:pt x="0" y="2491"/>
                  </a:cubicBezTo>
                  <a:cubicBezTo>
                    <a:pt x="0" y="1115"/>
                    <a:pt x="4835" y="0"/>
                    <a:pt x="10800" y="0"/>
                  </a:cubicBezTo>
                  <a:cubicBezTo>
                    <a:pt x="16765" y="0"/>
                    <a:pt x="21600" y="1115"/>
                    <a:pt x="21600" y="2491"/>
                  </a:cubicBezTo>
                  <a:lnTo>
                    <a:pt x="21600" y="19109"/>
                  </a:lnTo>
                  <a:cubicBezTo>
                    <a:pt x="21600" y="20485"/>
                    <a:pt x="16765" y="21600"/>
                    <a:pt x="10800" y="21600"/>
                  </a:cubicBezTo>
                  <a:cubicBezTo>
                    <a:pt x="4835" y="21600"/>
                    <a:pt x="0" y="20485"/>
                    <a:pt x="0" y="19109"/>
                  </a:cubicBezTo>
                  <a:lnTo>
                    <a:pt x="0" y="2491"/>
                  </a:lnTo>
                </a:path>
              </a:pathLst>
            </a:custGeom>
            <a:noFill/>
            <a:ln w="9398"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10" name="Shape 437"/>
            <p:cNvSpPr/>
            <p:nvPr/>
          </p:nvSpPr>
          <p:spPr>
            <a:xfrm>
              <a:off x="351762" y="158769"/>
              <a:ext cx="790314" cy="4420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p>
              <a:pPr algn="ctr">
                <a:defRPr sz="1200"/>
              </a:pPr>
              <a:r>
                <a:rPr dirty="0"/>
                <a:t>“In house”</a:t>
              </a:r>
              <a:br>
                <a:rPr dirty="0"/>
              </a:br>
              <a:r>
                <a:rPr dirty="0"/>
                <a:t>(ledger)</a:t>
              </a:r>
            </a:p>
          </p:txBody>
        </p:sp>
      </p:grpSp>
      <p:sp>
        <p:nvSpPr>
          <p:cNvPr id="11" name="Shape 439"/>
          <p:cNvSpPr/>
          <p:nvPr/>
        </p:nvSpPr>
        <p:spPr>
          <a:xfrm rot="10800000">
            <a:off x="2073275" y="3110260"/>
            <a:ext cx="585788" cy="3159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6200" y="10800"/>
                </a:lnTo>
                <a:lnTo>
                  <a:pt x="16200" y="21600"/>
                </a:lnTo>
                <a:lnTo>
                  <a:pt x="5400" y="21600"/>
                </a:lnTo>
                <a:lnTo>
                  <a:pt x="5400" y="10800"/>
                </a:lnTo>
                <a:close/>
              </a:path>
            </a:pathLst>
          </a:custGeom>
          <a:solidFill>
            <a:srgbClr val="F2F2F2"/>
          </a:solidFill>
          <a:ln w="25400">
            <a:solidFill>
              <a:srgbClr val="000000"/>
            </a:solidFill>
          </a:ln>
        </p:spPr>
        <p:txBody>
          <a:bodyPr lIns="45719" rIns="45719" anchor="ctr"/>
          <a:lstStyle/>
          <a:p>
            <a:pPr algn="ctr">
              <a:defRPr>
                <a:solidFill>
                  <a:srgbClr val="FFFFFF"/>
                </a:solidFill>
              </a:defRPr>
            </a:pPr>
            <a:endParaRPr/>
          </a:p>
        </p:txBody>
      </p:sp>
      <p:grpSp>
        <p:nvGrpSpPr>
          <p:cNvPr id="12" name="Group 448"/>
          <p:cNvGrpSpPr/>
          <p:nvPr/>
        </p:nvGrpSpPr>
        <p:grpSpPr>
          <a:xfrm>
            <a:off x="1628775" y="2329213"/>
            <a:ext cx="1444626" cy="730253"/>
            <a:chOff x="0" y="0"/>
            <a:chExt cx="1681162" cy="730252"/>
          </a:xfrm>
        </p:grpSpPr>
        <p:sp>
          <p:nvSpPr>
            <p:cNvPr id="13" name="Shape 446"/>
            <p:cNvSpPr/>
            <p:nvPr/>
          </p:nvSpPr>
          <p:spPr>
            <a:xfrm>
              <a:off x="0" y="0"/>
              <a:ext cx="1681162" cy="730252"/>
            </a:xfrm>
            <a:prstGeom prst="roundRect">
              <a:avLst>
                <a:gd name="adj" fmla="val 13407"/>
              </a:avLst>
            </a:prstGeom>
            <a:solidFill>
              <a:srgbClr val="2A584C"/>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defRPr sz="1000">
                  <a:solidFill>
                    <a:srgbClr val="FFFFFF"/>
                  </a:solidFill>
                </a:defRPr>
              </a:pPr>
              <a:endParaRPr/>
            </a:p>
          </p:txBody>
        </p:sp>
        <p:sp>
          <p:nvSpPr>
            <p:cNvPr id="14" name="Shape 447"/>
            <p:cNvSpPr/>
            <p:nvPr/>
          </p:nvSpPr>
          <p:spPr>
            <a:xfrm>
              <a:off x="217486" y="134294"/>
              <a:ext cx="1434999"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r>
                <a:rPr lang="en-US" dirty="0" smtClean="0"/>
                <a:t>1</a:t>
              </a:r>
              <a:r>
                <a:rPr dirty="0" smtClean="0"/>
                <a:t>. </a:t>
              </a:r>
              <a:r>
                <a:rPr lang="en-US" dirty="0" smtClean="0"/>
                <a:t>Bank1 /</a:t>
              </a:r>
            </a:p>
            <a:p>
              <a:r>
                <a:rPr lang="en-US" dirty="0" smtClean="0"/>
                <a:t>Bank1 Dept 1</a:t>
              </a:r>
              <a:endParaRPr dirty="0"/>
            </a:p>
          </p:txBody>
        </p:sp>
      </p:grpSp>
      <p:grpSp>
        <p:nvGrpSpPr>
          <p:cNvPr id="15" name="Group 453"/>
          <p:cNvGrpSpPr/>
          <p:nvPr/>
        </p:nvGrpSpPr>
        <p:grpSpPr>
          <a:xfrm>
            <a:off x="3586163" y="3415062"/>
            <a:ext cx="1187451" cy="681038"/>
            <a:chOff x="0" y="0"/>
            <a:chExt cx="1187450" cy="681037"/>
          </a:xfrm>
        </p:grpSpPr>
        <p:sp>
          <p:nvSpPr>
            <p:cNvPr id="16" name="Shape 449"/>
            <p:cNvSpPr/>
            <p:nvPr/>
          </p:nvSpPr>
          <p:spPr>
            <a:xfrm>
              <a:off x="0" y="-1"/>
              <a:ext cx="1187450" cy="681039"/>
            </a:xfrm>
            <a:custGeom>
              <a:avLst/>
              <a:gdLst/>
              <a:ahLst/>
              <a:cxnLst>
                <a:cxn ang="0">
                  <a:pos x="wd2" y="hd2"/>
                </a:cxn>
                <a:cxn ang="5400000">
                  <a:pos x="wd2" y="hd2"/>
                </a:cxn>
                <a:cxn ang="10800000">
                  <a:pos x="wd2" y="hd2"/>
                </a:cxn>
                <a:cxn ang="16200000">
                  <a:pos x="wd2" y="hd2"/>
                </a:cxn>
              </a:cxnLst>
              <a:rect l="0" t="0" r="r" b="b"/>
              <a:pathLst>
                <a:path w="21600" h="21600" extrusionOk="0">
                  <a:moveTo>
                    <a:pt x="0" y="2491"/>
                  </a:moveTo>
                  <a:cubicBezTo>
                    <a:pt x="0" y="1115"/>
                    <a:pt x="4835" y="0"/>
                    <a:pt x="10800" y="0"/>
                  </a:cubicBezTo>
                  <a:cubicBezTo>
                    <a:pt x="16765" y="0"/>
                    <a:pt x="21600" y="1115"/>
                    <a:pt x="21600" y="2491"/>
                  </a:cubicBezTo>
                  <a:lnTo>
                    <a:pt x="21600" y="19109"/>
                  </a:lnTo>
                  <a:cubicBezTo>
                    <a:pt x="21600" y="20485"/>
                    <a:pt x="16765" y="21600"/>
                    <a:pt x="10800" y="21600"/>
                  </a:cubicBezTo>
                  <a:cubicBezTo>
                    <a:pt x="4835" y="21600"/>
                    <a:pt x="0" y="20485"/>
                    <a:pt x="0" y="19109"/>
                  </a:cubicBezTo>
                  <a:close/>
                </a:path>
              </a:pathLst>
            </a:custGeom>
            <a:solidFill>
              <a:srgbClr val="BFC9F9"/>
            </a:solidFill>
            <a:ln w="12700" cap="flat">
              <a:noFill/>
              <a:miter lim="400000"/>
            </a:ln>
            <a:effectLst/>
          </p:spPr>
          <p:txBody>
            <a:bodyPr wrap="square" lIns="45719" tIns="45719" rIns="45719" bIns="45719" numCol="1" anchor="ctr">
              <a:noAutofit/>
            </a:bodyPr>
            <a:lstStyle/>
            <a:p>
              <a:pPr algn="ctr"/>
              <a:endParaRPr/>
            </a:p>
          </p:txBody>
        </p:sp>
        <p:sp>
          <p:nvSpPr>
            <p:cNvPr id="17" name="Shape 450"/>
            <p:cNvSpPr/>
            <p:nvPr/>
          </p:nvSpPr>
          <p:spPr>
            <a:xfrm>
              <a:off x="0" y="-1"/>
              <a:ext cx="1187450" cy="157109"/>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endParaRPr/>
            </a:p>
          </p:txBody>
        </p:sp>
        <p:sp>
          <p:nvSpPr>
            <p:cNvPr id="18" name="Shape 451"/>
            <p:cNvSpPr/>
            <p:nvPr/>
          </p:nvSpPr>
          <p:spPr>
            <a:xfrm>
              <a:off x="0" y="-1"/>
              <a:ext cx="1187450" cy="681039"/>
            </a:xfrm>
            <a:custGeom>
              <a:avLst/>
              <a:gdLst/>
              <a:ahLst/>
              <a:cxnLst>
                <a:cxn ang="0">
                  <a:pos x="wd2" y="hd2"/>
                </a:cxn>
                <a:cxn ang="5400000">
                  <a:pos x="wd2" y="hd2"/>
                </a:cxn>
                <a:cxn ang="10800000">
                  <a:pos x="wd2" y="hd2"/>
                </a:cxn>
                <a:cxn ang="16200000">
                  <a:pos x="wd2" y="hd2"/>
                </a:cxn>
              </a:cxnLst>
              <a:rect l="0" t="0" r="r" b="b"/>
              <a:pathLst>
                <a:path w="21600" h="21600" extrusionOk="0">
                  <a:moveTo>
                    <a:pt x="21600" y="2491"/>
                  </a:moveTo>
                  <a:cubicBezTo>
                    <a:pt x="21600" y="3867"/>
                    <a:pt x="16765" y="4983"/>
                    <a:pt x="10800" y="4983"/>
                  </a:cubicBezTo>
                  <a:cubicBezTo>
                    <a:pt x="4835" y="4983"/>
                    <a:pt x="0" y="3867"/>
                    <a:pt x="0" y="2491"/>
                  </a:cubicBezTo>
                  <a:cubicBezTo>
                    <a:pt x="0" y="1115"/>
                    <a:pt x="4835" y="0"/>
                    <a:pt x="10800" y="0"/>
                  </a:cubicBezTo>
                  <a:cubicBezTo>
                    <a:pt x="16765" y="0"/>
                    <a:pt x="21600" y="1115"/>
                    <a:pt x="21600" y="2491"/>
                  </a:cubicBezTo>
                  <a:lnTo>
                    <a:pt x="21600" y="19109"/>
                  </a:lnTo>
                  <a:cubicBezTo>
                    <a:pt x="21600" y="20485"/>
                    <a:pt x="16765" y="21600"/>
                    <a:pt x="10800" y="21600"/>
                  </a:cubicBezTo>
                  <a:cubicBezTo>
                    <a:pt x="4835" y="21600"/>
                    <a:pt x="0" y="20485"/>
                    <a:pt x="0" y="19109"/>
                  </a:cubicBezTo>
                  <a:lnTo>
                    <a:pt x="0" y="2491"/>
                  </a:lnTo>
                </a:path>
              </a:pathLst>
            </a:custGeom>
            <a:noFill/>
            <a:ln w="9398"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19" name="Shape 452"/>
            <p:cNvSpPr/>
            <p:nvPr/>
          </p:nvSpPr>
          <p:spPr>
            <a:xfrm>
              <a:off x="198568" y="158768"/>
              <a:ext cx="790314" cy="4420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p>
              <a:pPr algn="ctr">
                <a:defRPr sz="1200"/>
              </a:pPr>
              <a:r>
                <a:t>“In house”</a:t>
              </a:r>
              <a:br/>
              <a:r>
                <a:t>(ledger)</a:t>
              </a:r>
            </a:p>
          </p:txBody>
        </p:sp>
      </p:grpSp>
      <p:sp>
        <p:nvSpPr>
          <p:cNvPr id="20" name="Shape 454"/>
          <p:cNvSpPr/>
          <p:nvPr/>
        </p:nvSpPr>
        <p:spPr>
          <a:xfrm rot="10800000">
            <a:off x="3886200" y="3099151"/>
            <a:ext cx="585788" cy="31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6200" y="10800"/>
                </a:lnTo>
                <a:lnTo>
                  <a:pt x="16200" y="21600"/>
                </a:lnTo>
                <a:lnTo>
                  <a:pt x="5400" y="21600"/>
                </a:lnTo>
                <a:lnTo>
                  <a:pt x="5400" y="10800"/>
                </a:lnTo>
                <a:close/>
              </a:path>
            </a:pathLst>
          </a:custGeom>
          <a:solidFill>
            <a:srgbClr val="F2F2F2"/>
          </a:solidFill>
          <a:ln w="25400">
            <a:solidFill>
              <a:srgbClr val="000000"/>
            </a:solidFill>
          </a:ln>
        </p:spPr>
        <p:txBody>
          <a:bodyPr lIns="45719" rIns="45719" anchor="ctr"/>
          <a:lstStyle/>
          <a:p>
            <a:pPr algn="ctr">
              <a:defRPr>
                <a:solidFill>
                  <a:srgbClr val="FFFFFF"/>
                </a:solidFill>
              </a:defRPr>
            </a:pPr>
            <a:endParaRPr/>
          </a:p>
        </p:txBody>
      </p:sp>
      <p:grpSp>
        <p:nvGrpSpPr>
          <p:cNvPr id="21" name="Group 457"/>
          <p:cNvGrpSpPr/>
          <p:nvPr/>
        </p:nvGrpSpPr>
        <p:grpSpPr>
          <a:xfrm>
            <a:off x="3419475" y="2318099"/>
            <a:ext cx="1438282" cy="730253"/>
            <a:chOff x="0" y="0"/>
            <a:chExt cx="1279525" cy="730252"/>
          </a:xfrm>
        </p:grpSpPr>
        <p:sp>
          <p:nvSpPr>
            <p:cNvPr id="22" name="Shape 455"/>
            <p:cNvSpPr/>
            <p:nvPr/>
          </p:nvSpPr>
          <p:spPr>
            <a:xfrm>
              <a:off x="0" y="0"/>
              <a:ext cx="1279525" cy="730252"/>
            </a:xfrm>
            <a:prstGeom prst="roundRect">
              <a:avLst>
                <a:gd name="adj" fmla="val 12417"/>
              </a:avLst>
            </a:prstGeom>
            <a:solidFill>
              <a:srgbClr val="0D892D"/>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endParaRPr/>
            </a:p>
          </p:txBody>
        </p:sp>
        <p:sp>
          <p:nvSpPr>
            <p:cNvPr id="24" name="Shape 456"/>
            <p:cNvSpPr/>
            <p:nvPr/>
          </p:nvSpPr>
          <p:spPr>
            <a:xfrm>
              <a:off x="26557" y="134294"/>
              <a:ext cx="1226411"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r>
                <a:rPr lang="en-US" sz="1200" dirty="0" smtClean="0"/>
                <a:t>2. Bank2 /</a:t>
              </a:r>
            </a:p>
            <a:p>
              <a:r>
                <a:rPr lang="en-US" sz="1200" dirty="0" smtClean="0"/>
                <a:t>Bank1 Dept 2</a:t>
              </a:r>
              <a:endParaRPr lang="en-US" sz="1200" dirty="0"/>
            </a:p>
          </p:txBody>
        </p:sp>
      </p:grpSp>
      <p:grpSp>
        <p:nvGrpSpPr>
          <p:cNvPr id="25" name="Group 462"/>
          <p:cNvGrpSpPr/>
          <p:nvPr/>
        </p:nvGrpSpPr>
        <p:grpSpPr>
          <a:xfrm>
            <a:off x="5286375" y="3415062"/>
            <a:ext cx="1241432" cy="681038"/>
            <a:chOff x="-1" y="0"/>
            <a:chExt cx="1279527" cy="681037"/>
          </a:xfrm>
        </p:grpSpPr>
        <p:sp>
          <p:nvSpPr>
            <p:cNvPr id="26" name="Shape 458"/>
            <p:cNvSpPr/>
            <p:nvPr/>
          </p:nvSpPr>
          <p:spPr>
            <a:xfrm>
              <a:off x="-2" y="-1"/>
              <a:ext cx="1279529" cy="681039"/>
            </a:xfrm>
            <a:custGeom>
              <a:avLst/>
              <a:gdLst/>
              <a:ahLst/>
              <a:cxnLst>
                <a:cxn ang="0">
                  <a:pos x="wd2" y="hd2"/>
                </a:cxn>
                <a:cxn ang="5400000">
                  <a:pos x="wd2" y="hd2"/>
                </a:cxn>
                <a:cxn ang="10800000">
                  <a:pos x="wd2" y="hd2"/>
                </a:cxn>
                <a:cxn ang="16200000">
                  <a:pos x="wd2" y="hd2"/>
                </a:cxn>
              </a:cxnLst>
              <a:rect l="0" t="0" r="r" b="b"/>
              <a:pathLst>
                <a:path w="21600" h="21600" extrusionOk="0">
                  <a:moveTo>
                    <a:pt x="0" y="2491"/>
                  </a:moveTo>
                  <a:cubicBezTo>
                    <a:pt x="0" y="1115"/>
                    <a:pt x="4835" y="0"/>
                    <a:pt x="10800" y="0"/>
                  </a:cubicBezTo>
                  <a:cubicBezTo>
                    <a:pt x="16765" y="0"/>
                    <a:pt x="21600" y="1115"/>
                    <a:pt x="21600" y="2491"/>
                  </a:cubicBezTo>
                  <a:lnTo>
                    <a:pt x="21600" y="19109"/>
                  </a:lnTo>
                  <a:cubicBezTo>
                    <a:pt x="21600" y="20485"/>
                    <a:pt x="16765" y="21600"/>
                    <a:pt x="10800" y="21600"/>
                  </a:cubicBezTo>
                  <a:cubicBezTo>
                    <a:pt x="4835" y="21600"/>
                    <a:pt x="0" y="20485"/>
                    <a:pt x="0" y="19109"/>
                  </a:cubicBezTo>
                  <a:close/>
                </a:path>
              </a:pathLst>
            </a:custGeom>
            <a:solidFill>
              <a:srgbClr val="BFC9F9"/>
            </a:solidFill>
            <a:ln w="12700" cap="flat">
              <a:noFill/>
              <a:miter lim="400000"/>
            </a:ln>
            <a:effectLst/>
          </p:spPr>
          <p:txBody>
            <a:bodyPr wrap="square" lIns="45719" tIns="45719" rIns="45719" bIns="45719" numCol="1" anchor="ctr">
              <a:noAutofit/>
            </a:bodyPr>
            <a:lstStyle/>
            <a:p>
              <a:pPr algn="ctr"/>
              <a:endParaRPr/>
            </a:p>
          </p:txBody>
        </p:sp>
        <p:sp>
          <p:nvSpPr>
            <p:cNvPr id="27" name="Shape 459"/>
            <p:cNvSpPr/>
            <p:nvPr/>
          </p:nvSpPr>
          <p:spPr>
            <a:xfrm>
              <a:off x="-1" y="-1"/>
              <a:ext cx="1279528" cy="157109"/>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endParaRPr/>
            </a:p>
          </p:txBody>
        </p:sp>
        <p:sp>
          <p:nvSpPr>
            <p:cNvPr id="28" name="Shape 460"/>
            <p:cNvSpPr/>
            <p:nvPr/>
          </p:nvSpPr>
          <p:spPr>
            <a:xfrm>
              <a:off x="-2" y="-1"/>
              <a:ext cx="1279528" cy="681039"/>
            </a:xfrm>
            <a:custGeom>
              <a:avLst/>
              <a:gdLst/>
              <a:ahLst/>
              <a:cxnLst>
                <a:cxn ang="0">
                  <a:pos x="wd2" y="hd2"/>
                </a:cxn>
                <a:cxn ang="5400000">
                  <a:pos x="wd2" y="hd2"/>
                </a:cxn>
                <a:cxn ang="10800000">
                  <a:pos x="wd2" y="hd2"/>
                </a:cxn>
                <a:cxn ang="16200000">
                  <a:pos x="wd2" y="hd2"/>
                </a:cxn>
              </a:cxnLst>
              <a:rect l="0" t="0" r="r" b="b"/>
              <a:pathLst>
                <a:path w="21600" h="21600" extrusionOk="0">
                  <a:moveTo>
                    <a:pt x="21600" y="2491"/>
                  </a:moveTo>
                  <a:cubicBezTo>
                    <a:pt x="21600" y="3867"/>
                    <a:pt x="16765" y="4983"/>
                    <a:pt x="10800" y="4983"/>
                  </a:cubicBezTo>
                  <a:cubicBezTo>
                    <a:pt x="4835" y="4983"/>
                    <a:pt x="0" y="3867"/>
                    <a:pt x="0" y="2491"/>
                  </a:cubicBezTo>
                  <a:cubicBezTo>
                    <a:pt x="0" y="1115"/>
                    <a:pt x="4835" y="0"/>
                    <a:pt x="10800" y="0"/>
                  </a:cubicBezTo>
                  <a:cubicBezTo>
                    <a:pt x="16765" y="0"/>
                    <a:pt x="21600" y="1115"/>
                    <a:pt x="21600" y="2491"/>
                  </a:cubicBezTo>
                  <a:lnTo>
                    <a:pt x="21600" y="19109"/>
                  </a:lnTo>
                  <a:cubicBezTo>
                    <a:pt x="21600" y="20485"/>
                    <a:pt x="16765" y="21600"/>
                    <a:pt x="10800" y="21600"/>
                  </a:cubicBezTo>
                  <a:cubicBezTo>
                    <a:pt x="4835" y="21600"/>
                    <a:pt x="0" y="20485"/>
                    <a:pt x="0" y="19109"/>
                  </a:cubicBezTo>
                  <a:lnTo>
                    <a:pt x="0" y="2491"/>
                  </a:lnTo>
                </a:path>
              </a:pathLst>
            </a:custGeom>
            <a:noFill/>
            <a:ln w="9398"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29" name="Shape 461"/>
            <p:cNvSpPr/>
            <p:nvPr/>
          </p:nvSpPr>
          <p:spPr>
            <a:xfrm>
              <a:off x="244606" y="158768"/>
              <a:ext cx="790313" cy="4420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p>
              <a:pPr algn="ctr">
                <a:defRPr sz="1200"/>
              </a:pPr>
              <a:r>
                <a:rPr dirty="0"/>
                <a:t>“In house”</a:t>
              </a:r>
              <a:br>
                <a:rPr dirty="0"/>
              </a:br>
              <a:r>
                <a:rPr dirty="0"/>
                <a:t>(ledger)</a:t>
              </a:r>
            </a:p>
          </p:txBody>
        </p:sp>
      </p:grpSp>
      <p:sp>
        <p:nvSpPr>
          <p:cNvPr id="30" name="Shape 463"/>
          <p:cNvSpPr/>
          <p:nvPr/>
        </p:nvSpPr>
        <p:spPr>
          <a:xfrm rot="10800000">
            <a:off x="5595944" y="3099151"/>
            <a:ext cx="585788" cy="31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6200" y="10800"/>
                </a:lnTo>
                <a:lnTo>
                  <a:pt x="16200" y="21600"/>
                </a:lnTo>
                <a:lnTo>
                  <a:pt x="5400" y="21600"/>
                </a:lnTo>
                <a:lnTo>
                  <a:pt x="5400" y="10800"/>
                </a:lnTo>
                <a:close/>
              </a:path>
            </a:pathLst>
          </a:custGeom>
          <a:solidFill>
            <a:srgbClr val="F2F2F2"/>
          </a:solidFill>
          <a:ln w="25400">
            <a:solidFill>
              <a:srgbClr val="000000"/>
            </a:solidFill>
          </a:ln>
        </p:spPr>
        <p:txBody>
          <a:bodyPr lIns="45719" rIns="45719" anchor="ctr"/>
          <a:lstStyle/>
          <a:p>
            <a:pPr algn="ctr">
              <a:defRPr>
                <a:solidFill>
                  <a:srgbClr val="FFFFFF"/>
                </a:solidFill>
              </a:defRPr>
            </a:pPr>
            <a:endParaRPr/>
          </a:p>
        </p:txBody>
      </p:sp>
      <p:grpSp>
        <p:nvGrpSpPr>
          <p:cNvPr id="31" name="Group 466"/>
          <p:cNvGrpSpPr/>
          <p:nvPr/>
        </p:nvGrpSpPr>
        <p:grpSpPr>
          <a:xfrm>
            <a:off x="5202237" y="2318099"/>
            <a:ext cx="1371601" cy="730253"/>
            <a:chOff x="0" y="0"/>
            <a:chExt cx="1371600" cy="730252"/>
          </a:xfrm>
        </p:grpSpPr>
        <p:sp>
          <p:nvSpPr>
            <p:cNvPr id="32" name="Shape 464"/>
            <p:cNvSpPr/>
            <p:nvPr/>
          </p:nvSpPr>
          <p:spPr>
            <a:xfrm>
              <a:off x="0" y="0"/>
              <a:ext cx="1371600" cy="730252"/>
            </a:xfrm>
            <a:prstGeom prst="roundRect">
              <a:avLst>
                <a:gd name="adj" fmla="val 12417"/>
              </a:avLst>
            </a:prstGeom>
            <a:solidFill>
              <a:srgbClr val="322072"/>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endParaRPr/>
            </a:p>
          </p:txBody>
        </p:sp>
        <p:sp>
          <p:nvSpPr>
            <p:cNvPr id="33" name="Shape 465"/>
            <p:cNvSpPr/>
            <p:nvPr/>
          </p:nvSpPr>
          <p:spPr>
            <a:xfrm>
              <a:off x="26557" y="134294"/>
              <a:ext cx="1318486"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r>
                <a:rPr lang="en-US" sz="1200" dirty="0" smtClean="0"/>
                <a:t>3. Bank3 /</a:t>
              </a:r>
            </a:p>
            <a:p>
              <a:r>
                <a:rPr lang="en-US" sz="1200" dirty="0" smtClean="0"/>
                <a:t>Bank1 Dept  3</a:t>
              </a:r>
              <a:endParaRPr lang="en-US" sz="1200" dirty="0"/>
            </a:p>
          </p:txBody>
        </p:sp>
      </p:grpSp>
      <p:grpSp>
        <p:nvGrpSpPr>
          <p:cNvPr id="34" name="Group 471"/>
          <p:cNvGrpSpPr/>
          <p:nvPr/>
        </p:nvGrpSpPr>
        <p:grpSpPr>
          <a:xfrm>
            <a:off x="6937375" y="3415062"/>
            <a:ext cx="1187450" cy="681038"/>
            <a:chOff x="0" y="0"/>
            <a:chExt cx="1187450" cy="681037"/>
          </a:xfrm>
        </p:grpSpPr>
        <p:sp>
          <p:nvSpPr>
            <p:cNvPr id="35" name="Shape 467"/>
            <p:cNvSpPr/>
            <p:nvPr/>
          </p:nvSpPr>
          <p:spPr>
            <a:xfrm>
              <a:off x="0" y="-1"/>
              <a:ext cx="1187450" cy="681039"/>
            </a:xfrm>
            <a:custGeom>
              <a:avLst/>
              <a:gdLst/>
              <a:ahLst/>
              <a:cxnLst>
                <a:cxn ang="0">
                  <a:pos x="wd2" y="hd2"/>
                </a:cxn>
                <a:cxn ang="5400000">
                  <a:pos x="wd2" y="hd2"/>
                </a:cxn>
                <a:cxn ang="10800000">
                  <a:pos x="wd2" y="hd2"/>
                </a:cxn>
                <a:cxn ang="16200000">
                  <a:pos x="wd2" y="hd2"/>
                </a:cxn>
              </a:cxnLst>
              <a:rect l="0" t="0" r="r" b="b"/>
              <a:pathLst>
                <a:path w="21600" h="21600" extrusionOk="0">
                  <a:moveTo>
                    <a:pt x="0" y="2491"/>
                  </a:moveTo>
                  <a:cubicBezTo>
                    <a:pt x="0" y="1115"/>
                    <a:pt x="4835" y="0"/>
                    <a:pt x="10800" y="0"/>
                  </a:cubicBezTo>
                  <a:cubicBezTo>
                    <a:pt x="16765" y="0"/>
                    <a:pt x="21600" y="1115"/>
                    <a:pt x="21600" y="2491"/>
                  </a:cubicBezTo>
                  <a:lnTo>
                    <a:pt x="21600" y="19109"/>
                  </a:lnTo>
                  <a:cubicBezTo>
                    <a:pt x="21600" y="20485"/>
                    <a:pt x="16765" y="21600"/>
                    <a:pt x="10800" y="21600"/>
                  </a:cubicBezTo>
                  <a:cubicBezTo>
                    <a:pt x="4835" y="21600"/>
                    <a:pt x="0" y="20485"/>
                    <a:pt x="0" y="19109"/>
                  </a:cubicBezTo>
                  <a:close/>
                </a:path>
              </a:pathLst>
            </a:custGeom>
            <a:solidFill>
              <a:srgbClr val="BFC9F9"/>
            </a:solidFill>
            <a:ln w="12700" cap="flat">
              <a:noFill/>
              <a:miter lim="400000"/>
            </a:ln>
            <a:effectLst/>
          </p:spPr>
          <p:txBody>
            <a:bodyPr wrap="square" lIns="45719" tIns="45719" rIns="45719" bIns="45719" numCol="1" anchor="ctr">
              <a:noAutofit/>
            </a:bodyPr>
            <a:lstStyle/>
            <a:p>
              <a:pPr algn="ctr"/>
              <a:endParaRPr/>
            </a:p>
          </p:txBody>
        </p:sp>
        <p:sp>
          <p:nvSpPr>
            <p:cNvPr id="36" name="Shape 468"/>
            <p:cNvSpPr/>
            <p:nvPr/>
          </p:nvSpPr>
          <p:spPr>
            <a:xfrm>
              <a:off x="0" y="-1"/>
              <a:ext cx="1187450" cy="157109"/>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endParaRPr/>
            </a:p>
          </p:txBody>
        </p:sp>
        <p:sp>
          <p:nvSpPr>
            <p:cNvPr id="37" name="Shape 469"/>
            <p:cNvSpPr/>
            <p:nvPr/>
          </p:nvSpPr>
          <p:spPr>
            <a:xfrm>
              <a:off x="0" y="-1"/>
              <a:ext cx="1187450" cy="681039"/>
            </a:xfrm>
            <a:custGeom>
              <a:avLst/>
              <a:gdLst/>
              <a:ahLst/>
              <a:cxnLst>
                <a:cxn ang="0">
                  <a:pos x="wd2" y="hd2"/>
                </a:cxn>
                <a:cxn ang="5400000">
                  <a:pos x="wd2" y="hd2"/>
                </a:cxn>
                <a:cxn ang="10800000">
                  <a:pos x="wd2" y="hd2"/>
                </a:cxn>
                <a:cxn ang="16200000">
                  <a:pos x="wd2" y="hd2"/>
                </a:cxn>
              </a:cxnLst>
              <a:rect l="0" t="0" r="r" b="b"/>
              <a:pathLst>
                <a:path w="21600" h="21600" extrusionOk="0">
                  <a:moveTo>
                    <a:pt x="21600" y="2491"/>
                  </a:moveTo>
                  <a:cubicBezTo>
                    <a:pt x="21600" y="3867"/>
                    <a:pt x="16765" y="4983"/>
                    <a:pt x="10800" y="4983"/>
                  </a:cubicBezTo>
                  <a:cubicBezTo>
                    <a:pt x="4835" y="4983"/>
                    <a:pt x="0" y="3867"/>
                    <a:pt x="0" y="2491"/>
                  </a:cubicBezTo>
                  <a:cubicBezTo>
                    <a:pt x="0" y="1115"/>
                    <a:pt x="4835" y="0"/>
                    <a:pt x="10800" y="0"/>
                  </a:cubicBezTo>
                  <a:cubicBezTo>
                    <a:pt x="16765" y="0"/>
                    <a:pt x="21600" y="1115"/>
                    <a:pt x="21600" y="2491"/>
                  </a:cubicBezTo>
                  <a:lnTo>
                    <a:pt x="21600" y="19109"/>
                  </a:lnTo>
                  <a:cubicBezTo>
                    <a:pt x="21600" y="20485"/>
                    <a:pt x="16765" y="21600"/>
                    <a:pt x="10800" y="21600"/>
                  </a:cubicBezTo>
                  <a:cubicBezTo>
                    <a:pt x="4835" y="21600"/>
                    <a:pt x="0" y="20485"/>
                    <a:pt x="0" y="19109"/>
                  </a:cubicBezTo>
                  <a:lnTo>
                    <a:pt x="0" y="2491"/>
                  </a:lnTo>
                </a:path>
              </a:pathLst>
            </a:custGeom>
            <a:noFill/>
            <a:ln w="9398"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38" name="Shape 470"/>
            <p:cNvSpPr/>
            <p:nvPr/>
          </p:nvSpPr>
          <p:spPr>
            <a:xfrm>
              <a:off x="198568" y="158768"/>
              <a:ext cx="790314" cy="4420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ctr">
              <a:spAutoFit/>
            </a:bodyPr>
            <a:lstStyle/>
            <a:p>
              <a:pPr algn="ctr">
                <a:defRPr sz="1200"/>
              </a:pPr>
              <a:r>
                <a:t>“In house”</a:t>
              </a:r>
              <a:br/>
              <a:r>
                <a:t>(ledger)</a:t>
              </a:r>
            </a:p>
          </p:txBody>
        </p:sp>
      </p:grpSp>
      <p:sp>
        <p:nvSpPr>
          <p:cNvPr id="39" name="Shape 472"/>
          <p:cNvSpPr/>
          <p:nvPr/>
        </p:nvSpPr>
        <p:spPr>
          <a:xfrm rot="10800000">
            <a:off x="7237419" y="3099151"/>
            <a:ext cx="585788" cy="31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6200" y="10800"/>
                </a:lnTo>
                <a:lnTo>
                  <a:pt x="16200" y="21600"/>
                </a:lnTo>
                <a:lnTo>
                  <a:pt x="5400" y="21600"/>
                </a:lnTo>
                <a:lnTo>
                  <a:pt x="5400" y="10800"/>
                </a:lnTo>
                <a:close/>
              </a:path>
            </a:pathLst>
          </a:custGeom>
          <a:solidFill>
            <a:srgbClr val="F2F2F2"/>
          </a:solidFill>
          <a:ln w="25400">
            <a:solidFill>
              <a:srgbClr val="000000"/>
            </a:solidFill>
          </a:ln>
        </p:spPr>
        <p:txBody>
          <a:bodyPr lIns="45719" rIns="45719" anchor="ctr"/>
          <a:lstStyle/>
          <a:p>
            <a:pPr algn="ctr">
              <a:defRPr>
                <a:solidFill>
                  <a:srgbClr val="FFFFFF"/>
                </a:solidFill>
              </a:defRPr>
            </a:pPr>
            <a:endParaRPr/>
          </a:p>
        </p:txBody>
      </p:sp>
      <p:grpSp>
        <p:nvGrpSpPr>
          <p:cNvPr id="40" name="Group 481"/>
          <p:cNvGrpSpPr/>
          <p:nvPr/>
        </p:nvGrpSpPr>
        <p:grpSpPr>
          <a:xfrm>
            <a:off x="6889755" y="2318099"/>
            <a:ext cx="1281115" cy="730253"/>
            <a:chOff x="0" y="0"/>
            <a:chExt cx="1281113" cy="730252"/>
          </a:xfrm>
        </p:grpSpPr>
        <p:sp>
          <p:nvSpPr>
            <p:cNvPr id="41" name="Shape 479"/>
            <p:cNvSpPr/>
            <p:nvPr/>
          </p:nvSpPr>
          <p:spPr>
            <a:xfrm>
              <a:off x="0" y="0"/>
              <a:ext cx="1281113" cy="730252"/>
            </a:xfrm>
            <a:prstGeom prst="roundRect">
              <a:avLst>
                <a:gd name="adj" fmla="val 11769"/>
              </a:avLst>
            </a:prstGeom>
            <a:solidFill>
              <a:srgbClr val="CB2377"/>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defTabSz="1111250">
                <a:lnSpc>
                  <a:spcPct val="80000"/>
                </a:lnSpc>
                <a:spcBef>
                  <a:spcPts val="700"/>
                </a:spcBef>
              </a:pPr>
              <a:endParaRPr/>
            </a:p>
          </p:txBody>
        </p:sp>
        <p:sp>
          <p:nvSpPr>
            <p:cNvPr id="42" name="Shape 480"/>
            <p:cNvSpPr/>
            <p:nvPr/>
          </p:nvSpPr>
          <p:spPr>
            <a:xfrm>
              <a:off x="25171" y="139167"/>
              <a:ext cx="1230771" cy="4519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defTabSz="1111250">
                <a:lnSpc>
                  <a:spcPct val="80000"/>
                </a:lnSpc>
                <a:spcBef>
                  <a:spcPts val="500"/>
                </a:spcBef>
                <a:defRPr sz="1400">
                  <a:solidFill>
                    <a:srgbClr val="FFFFFF"/>
                  </a:solidFill>
                </a:defRPr>
              </a:lvl1pPr>
            </a:lstStyle>
            <a:p>
              <a:r>
                <a:rPr sz="1200" dirty="0"/>
                <a:t>4</a:t>
              </a:r>
              <a:r>
                <a:rPr sz="1200" dirty="0" smtClean="0"/>
                <a:t>.</a:t>
              </a:r>
              <a:r>
                <a:rPr lang="en-US" sz="1200" dirty="0" smtClean="0"/>
                <a:t> Bank4 /</a:t>
              </a:r>
            </a:p>
            <a:p>
              <a:r>
                <a:rPr lang="en-US" sz="1200" dirty="0" smtClean="0"/>
                <a:t>Bank1 Dept 4</a:t>
              </a:r>
              <a:endParaRPr lang="en-US" sz="1200" dirty="0"/>
            </a:p>
          </p:txBody>
        </p:sp>
      </p:grpSp>
      <p:pic>
        <p:nvPicPr>
          <p:cNvPr id="43" name="image14.png"/>
          <p:cNvPicPr>
            <a:picLocks noChangeAspect="1"/>
          </p:cNvPicPr>
          <p:nvPr/>
        </p:nvPicPr>
        <p:blipFill>
          <a:blip r:embed="rId4" cstate="print">
            <a:extLst/>
          </a:blip>
          <a:stretch>
            <a:fillRect/>
          </a:stretch>
        </p:blipFill>
        <p:spPr>
          <a:xfrm>
            <a:off x="2103437" y="4613623"/>
            <a:ext cx="506413" cy="614364"/>
          </a:xfrm>
          <a:prstGeom prst="rect">
            <a:avLst/>
          </a:prstGeom>
          <a:ln w="12700">
            <a:miter lim="400000"/>
          </a:ln>
        </p:spPr>
      </p:pic>
      <p:sp>
        <p:nvSpPr>
          <p:cNvPr id="44" name="Shape 431"/>
          <p:cNvSpPr/>
          <p:nvPr/>
        </p:nvSpPr>
        <p:spPr>
          <a:xfrm>
            <a:off x="1835150" y="5135915"/>
            <a:ext cx="1130300" cy="67710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1600" b="1"/>
            </a:pPr>
            <a:r>
              <a:rPr dirty="0" smtClean="0"/>
              <a:t>Regulator</a:t>
            </a:r>
            <a:r>
              <a:rPr lang="en-US" dirty="0" smtClean="0"/>
              <a:t>/User</a:t>
            </a:r>
            <a:r>
              <a:rPr dirty="0" smtClean="0">
                <a:solidFill>
                  <a:srgbClr val="0000FF"/>
                </a:solidFill>
              </a:rPr>
              <a:t> </a:t>
            </a:r>
            <a:r>
              <a:rPr sz="2200" dirty="0" smtClean="0">
                <a:solidFill>
                  <a:srgbClr val="0000FF"/>
                </a:solidFill>
              </a:rPr>
              <a:t> </a:t>
            </a:r>
            <a:endParaRPr sz="2200" dirty="0">
              <a:solidFill>
                <a:srgbClr val="0000FF"/>
              </a:solidFill>
            </a:endParaRPr>
          </a:p>
        </p:txBody>
      </p:sp>
      <p:sp>
        <p:nvSpPr>
          <p:cNvPr id="45" name="Shape 454"/>
          <p:cNvSpPr/>
          <p:nvPr/>
        </p:nvSpPr>
        <p:spPr>
          <a:xfrm rot="10800000">
            <a:off x="2105025" y="4223101"/>
            <a:ext cx="585788" cy="31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6200" y="10800"/>
                </a:lnTo>
                <a:lnTo>
                  <a:pt x="16200" y="21600"/>
                </a:lnTo>
                <a:lnTo>
                  <a:pt x="5400" y="21600"/>
                </a:lnTo>
                <a:lnTo>
                  <a:pt x="5400" y="10800"/>
                </a:lnTo>
                <a:close/>
              </a:path>
            </a:pathLst>
          </a:custGeom>
          <a:solidFill>
            <a:srgbClr val="F2F2F2"/>
          </a:solidFill>
          <a:ln w="25400">
            <a:solidFill>
              <a:srgbClr val="000000"/>
            </a:solidFill>
          </a:ln>
        </p:spPr>
        <p:txBody>
          <a:bodyPr lIns="45719" rIns="45719" anchor="ctr"/>
          <a:lstStyle/>
          <a:p>
            <a:pPr algn="ctr">
              <a:defRPr>
                <a:solidFill>
                  <a:srgbClr val="FFFFFF"/>
                </a:solidFill>
              </a:defRPr>
            </a:pPr>
            <a:endParaRPr/>
          </a:p>
        </p:txBody>
      </p:sp>
      <p:pic>
        <p:nvPicPr>
          <p:cNvPr id="46" name="image14.png"/>
          <p:cNvPicPr>
            <a:picLocks noChangeAspect="1"/>
          </p:cNvPicPr>
          <p:nvPr/>
        </p:nvPicPr>
        <p:blipFill>
          <a:blip r:embed="rId4" cstate="print">
            <a:extLst/>
          </a:blip>
          <a:stretch>
            <a:fillRect/>
          </a:stretch>
        </p:blipFill>
        <p:spPr>
          <a:xfrm>
            <a:off x="3932237" y="4604098"/>
            <a:ext cx="506413" cy="614364"/>
          </a:xfrm>
          <a:prstGeom prst="rect">
            <a:avLst/>
          </a:prstGeom>
          <a:ln w="12700">
            <a:miter lim="400000"/>
          </a:ln>
        </p:spPr>
      </p:pic>
      <p:sp>
        <p:nvSpPr>
          <p:cNvPr id="47" name="Shape 431"/>
          <p:cNvSpPr/>
          <p:nvPr/>
        </p:nvSpPr>
        <p:spPr>
          <a:xfrm>
            <a:off x="3663950" y="5126390"/>
            <a:ext cx="1130300" cy="67710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1600" b="1"/>
            </a:pPr>
            <a:r>
              <a:rPr dirty="0" smtClean="0"/>
              <a:t>Regulator</a:t>
            </a:r>
            <a:r>
              <a:rPr lang="en-US" dirty="0" smtClean="0"/>
              <a:t>/User</a:t>
            </a:r>
            <a:r>
              <a:rPr dirty="0" smtClean="0">
                <a:solidFill>
                  <a:srgbClr val="0000FF"/>
                </a:solidFill>
              </a:rPr>
              <a:t> </a:t>
            </a:r>
            <a:r>
              <a:rPr sz="2200" dirty="0" smtClean="0">
                <a:solidFill>
                  <a:srgbClr val="0000FF"/>
                </a:solidFill>
              </a:rPr>
              <a:t> </a:t>
            </a:r>
            <a:endParaRPr sz="2200" dirty="0">
              <a:solidFill>
                <a:srgbClr val="0000FF"/>
              </a:solidFill>
            </a:endParaRPr>
          </a:p>
        </p:txBody>
      </p:sp>
      <p:sp>
        <p:nvSpPr>
          <p:cNvPr id="48" name="Shape 454"/>
          <p:cNvSpPr/>
          <p:nvPr/>
        </p:nvSpPr>
        <p:spPr>
          <a:xfrm rot="10800000">
            <a:off x="3933825" y="4213576"/>
            <a:ext cx="585788" cy="31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6200" y="10800"/>
                </a:lnTo>
                <a:lnTo>
                  <a:pt x="16200" y="21600"/>
                </a:lnTo>
                <a:lnTo>
                  <a:pt x="5400" y="21600"/>
                </a:lnTo>
                <a:lnTo>
                  <a:pt x="5400" y="10800"/>
                </a:lnTo>
                <a:close/>
              </a:path>
            </a:pathLst>
          </a:custGeom>
          <a:solidFill>
            <a:srgbClr val="F2F2F2"/>
          </a:solidFill>
          <a:ln w="25400">
            <a:solidFill>
              <a:srgbClr val="000000"/>
            </a:solidFill>
          </a:ln>
        </p:spPr>
        <p:txBody>
          <a:bodyPr lIns="45719" rIns="45719" anchor="ctr"/>
          <a:lstStyle/>
          <a:p>
            <a:pPr algn="ctr">
              <a:defRPr>
                <a:solidFill>
                  <a:srgbClr val="FFFFFF"/>
                </a:solidFill>
              </a:defRPr>
            </a:pPr>
            <a:endParaRPr/>
          </a:p>
        </p:txBody>
      </p:sp>
      <p:pic>
        <p:nvPicPr>
          <p:cNvPr id="49" name="image14.png"/>
          <p:cNvPicPr>
            <a:picLocks noChangeAspect="1"/>
          </p:cNvPicPr>
          <p:nvPr/>
        </p:nvPicPr>
        <p:blipFill>
          <a:blip r:embed="rId4" cstate="print">
            <a:extLst/>
          </a:blip>
          <a:stretch>
            <a:fillRect/>
          </a:stretch>
        </p:blipFill>
        <p:spPr>
          <a:xfrm>
            <a:off x="5694362" y="4613623"/>
            <a:ext cx="506413" cy="614364"/>
          </a:xfrm>
          <a:prstGeom prst="rect">
            <a:avLst/>
          </a:prstGeom>
          <a:ln w="12700">
            <a:miter lim="400000"/>
          </a:ln>
        </p:spPr>
      </p:pic>
      <p:sp>
        <p:nvSpPr>
          <p:cNvPr id="50" name="Shape 431"/>
          <p:cNvSpPr/>
          <p:nvPr/>
        </p:nvSpPr>
        <p:spPr>
          <a:xfrm>
            <a:off x="5426075" y="5135915"/>
            <a:ext cx="1130300" cy="67710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1600" b="1"/>
            </a:pPr>
            <a:r>
              <a:rPr dirty="0" smtClean="0"/>
              <a:t>Regulator</a:t>
            </a:r>
            <a:r>
              <a:rPr lang="en-US" dirty="0" smtClean="0"/>
              <a:t>/User</a:t>
            </a:r>
            <a:r>
              <a:rPr dirty="0" smtClean="0">
                <a:solidFill>
                  <a:srgbClr val="0000FF"/>
                </a:solidFill>
              </a:rPr>
              <a:t> </a:t>
            </a:r>
            <a:r>
              <a:rPr sz="2200" dirty="0" smtClean="0">
                <a:solidFill>
                  <a:srgbClr val="0000FF"/>
                </a:solidFill>
              </a:rPr>
              <a:t> </a:t>
            </a:r>
            <a:endParaRPr sz="2200" dirty="0">
              <a:solidFill>
                <a:srgbClr val="0000FF"/>
              </a:solidFill>
            </a:endParaRPr>
          </a:p>
        </p:txBody>
      </p:sp>
      <p:sp>
        <p:nvSpPr>
          <p:cNvPr id="51" name="Shape 454"/>
          <p:cNvSpPr/>
          <p:nvPr/>
        </p:nvSpPr>
        <p:spPr>
          <a:xfrm rot="10800000">
            <a:off x="5695950" y="4223101"/>
            <a:ext cx="585788" cy="31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6200" y="10800"/>
                </a:lnTo>
                <a:lnTo>
                  <a:pt x="16200" y="21600"/>
                </a:lnTo>
                <a:lnTo>
                  <a:pt x="5400" y="21600"/>
                </a:lnTo>
                <a:lnTo>
                  <a:pt x="5400" y="10800"/>
                </a:lnTo>
                <a:close/>
              </a:path>
            </a:pathLst>
          </a:custGeom>
          <a:solidFill>
            <a:srgbClr val="F2F2F2"/>
          </a:solidFill>
          <a:ln w="25400">
            <a:solidFill>
              <a:srgbClr val="000000"/>
            </a:solidFill>
          </a:ln>
        </p:spPr>
        <p:txBody>
          <a:bodyPr lIns="45719" rIns="45719" anchor="ctr"/>
          <a:lstStyle/>
          <a:p>
            <a:pPr algn="ctr">
              <a:defRPr>
                <a:solidFill>
                  <a:srgbClr val="FFFFFF"/>
                </a:solidFill>
              </a:defRPr>
            </a:pPr>
            <a:endParaRPr/>
          </a:p>
        </p:txBody>
      </p:sp>
      <p:pic>
        <p:nvPicPr>
          <p:cNvPr id="52" name="image14.png"/>
          <p:cNvPicPr>
            <a:picLocks noChangeAspect="1"/>
          </p:cNvPicPr>
          <p:nvPr/>
        </p:nvPicPr>
        <p:blipFill>
          <a:blip r:embed="rId4" cstate="print">
            <a:extLst/>
          </a:blip>
          <a:stretch>
            <a:fillRect/>
          </a:stretch>
        </p:blipFill>
        <p:spPr>
          <a:xfrm>
            <a:off x="7351712" y="4613623"/>
            <a:ext cx="506413" cy="614364"/>
          </a:xfrm>
          <a:prstGeom prst="rect">
            <a:avLst/>
          </a:prstGeom>
          <a:ln w="12700">
            <a:miter lim="400000"/>
          </a:ln>
        </p:spPr>
      </p:pic>
      <p:sp>
        <p:nvSpPr>
          <p:cNvPr id="53" name="Shape 431"/>
          <p:cNvSpPr/>
          <p:nvPr/>
        </p:nvSpPr>
        <p:spPr>
          <a:xfrm>
            <a:off x="7083425" y="5135915"/>
            <a:ext cx="1130300" cy="67710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1600" b="1"/>
            </a:pPr>
            <a:r>
              <a:rPr dirty="0" smtClean="0"/>
              <a:t>Regulator</a:t>
            </a:r>
            <a:r>
              <a:rPr lang="en-US" dirty="0" smtClean="0"/>
              <a:t>/User</a:t>
            </a:r>
            <a:r>
              <a:rPr dirty="0" smtClean="0">
                <a:solidFill>
                  <a:srgbClr val="0000FF"/>
                </a:solidFill>
              </a:rPr>
              <a:t> </a:t>
            </a:r>
            <a:r>
              <a:rPr sz="2200" dirty="0" smtClean="0">
                <a:solidFill>
                  <a:srgbClr val="0000FF"/>
                </a:solidFill>
              </a:rPr>
              <a:t> </a:t>
            </a:r>
            <a:endParaRPr sz="2200" dirty="0">
              <a:solidFill>
                <a:srgbClr val="0000FF"/>
              </a:solidFill>
            </a:endParaRPr>
          </a:p>
        </p:txBody>
      </p:sp>
      <p:sp>
        <p:nvSpPr>
          <p:cNvPr id="54" name="Shape 454"/>
          <p:cNvSpPr/>
          <p:nvPr/>
        </p:nvSpPr>
        <p:spPr>
          <a:xfrm rot="10800000">
            <a:off x="7353300" y="4223101"/>
            <a:ext cx="585788" cy="31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6200" y="10800"/>
                </a:lnTo>
                <a:lnTo>
                  <a:pt x="16200" y="21600"/>
                </a:lnTo>
                <a:lnTo>
                  <a:pt x="5400" y="21600"/>
                </a:lnTo>
                <a:lnTo>
                  <a:pt x="5400" y="10800"/>
                </a:lnTo>
                <a:close/>
              </a:path>
            </a:pathLst>
          </a:custGeom>
          <a:solidFill>
            <a:srgbClr val="F2F2F2"/>
          </a:solidFill>
          <a:ln w="25400">
            <a:solidFill>
              <a:srgbClr val="000000"/>
            </a:solidFill>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xmlns="" val="3143498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KYC: End State Architecture with Blockchain</a:t>
            </a:r>
            <a:endParaRPr lang="en-US" sz="2300" dirty="0">
              <a:latin typeface="+mn-lt"/>
            </a:endParaRPr>
          </a:p>
        </p:txBody>
      </p:sp>
      <p:pic>
        <p:nvPicPr>
          <p:cNvPr id="62" name="Picture 61"/>
          <p:cNvPicPr>
            <a:picLocks noChangeAspect="1"/>
          </p:cNvPicPr>
          <p:nvPr/>
        </p:nvPicPr>
        <p:blipFill>
          <a:blip r:embed="rId3" cstate="print"/>
          <a:stretch>
            <a:fillRect/>
          </a:stretch>
        </p:blipFill>
        <p:spPr>
          <a:xfrm>
            <a:off x="7405179" y="44069"/>
            <a:ext cx="1146147" cy="835224"/>
          </a:xfrm>
          <a:prstGeom prst="rect">
            <a:avLst/>
          </a:prstGeom>
        </p:spPr>
      </p:pic>
      <p:sp>
        <p:nvSpPr>
          <p:cNvPr id="55" name="Shape 511"/>
          <p:cNvSpPr/>
          <p:nvPr/>
        </p:nvSpPr>
        <p:spPr>
          <a:xfrm>
            <a:off x="3063881" y="2506664"/>
            <a:ext cx="3292476" cy="1646237"/>
          </a:xfrm>
          <a:prstGeom prst="roundRect">
            <a:avLst>
              <a:gd name="adj" fmla="val 16280"/>
            </a:avLst>
          </a:prstGeom>
          <a:solidFill>
            <a:srgbClr val="D9E4F2"/>
          </a:solidFill>
          <a:ln>
            <a:solidFill>
              <a:srgbClr val="3C75BD"/>
            </a:solidFill>
          </a:ln>
          <a:effectLst>
            <a:outerShdw blurRad="38100" dist="23000" dir="5400000" rotWithShape="0">
              <a:srgbClr val="000000">
                <a:alpha val="35000"/>
              </a:srgbClr>
            </a:outerShdw>
          </a:effectLst>
        </p:spPr>
        <p:txBody>
          <a:bodyPr lIns="45719" rIns="45719"/>
          <a:lstStyle/>
          <a:p>
            <a:pPr algn="ctr">
              <a:defRPr sz="1400"/>
            </a:pPr>
            <a:endParaRPr/>
          </a:p>
        </p:txBody>
      </p:sp>
      <p:sp>
        <p:nvSpPr>
          <p:cNvPr id="56" name="Shape 512"/>
          <p:cNvSpPr/>
          <p:nvPr/>
        </p:nvSpPr>
        <p:spPr>
          <a:xfrm>
            <a:off x="2241550" y="1684337"/>
            <a:ext cx="5119688" cy="3382964"/>
          </a:xfrm>
          <a:prstGeom prst="ellipse">
            <a:avLst/>
          </a:prstGeom>
          <a:ln w="38100">
            <a:solidFill>
              <a:schemeClr val="accent1"/>
            </a:solidFill>
          </a:ln>
        </p:spPr>
        <p:txBody>
          <a:bodyPr lIns="45719" rIns="45719" anchor="ctr"/>
          <a:lstStyle/>
          <a:p>
            <a:pPr algn="ctr">
              <a:defRPr>
                <a:solidFill>
                  <a:srgbClr val="FFFFFF"/>
                </a:solidFill>
              </a:defRPr>
            </a:pPr>
            <a:endParaRPr/>
          </a:p>
        </p:txBody>
      </p:sp>
      <p:grpSp>
        <p:nvGrpSpPr>
          <p:cNvPr id="57" name="Group 515"/>
          <p:cNvGrpSpPr/>
          <p:nvPr/>
        </p:nvGrpSpPr>
        <p:grpSpPr>
          <a:xfrm>
            <a:off x="2689636" y="4518024"/>
            <a:ext cx="1371601" cy="914401"/>
            <a:chOff x="0" y="0"/>
            <a:chExt cx="1371600" cy="914400"/>
          </a:xfrm>
        </p:grpSpPr>
        <p:sp>
          <p:nvSpPr>
            <p:cNvPr id="58" name="Shape 513"/>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a:p>
          </p:txBody>
        </p:sp>
        <p:sp>
          <p:nvSpPr>
            <p:cNvPr id="59" name="Shape 514"/>
            <p:cNvSpPr/>
            <p:nvPr/>
          </p:nvSpPr>
          <p:spPr>
            <a:xfrm>
              <a:off x="0" y="0"/>
              <a:ext cx="1371600" cy="2693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6000" tIns="36000" rIns="36000" bIns="36000" numCol="1" anchor="t">
              <a:spAutoFit/>
            </a:bodyPr>
            <a:lstStyle>
              <a:lvl1pPr algn="ctr">
                <a:defRPr sz="1400"/>
              </a:lvl1pPr>
            </a:lstStyle>
            <a:p>
              <a:r>
                <a:t>node</a:t>
              </a:r>
            </a:p>
          </p:txBody>
        </p:sp>
      </p:grpSp>
      <p:grpSp>
        <p:nvGrpSpPr>
          <p:cNvPr id="60" name="Group 519"/>
          <p:cNvGrpSpPr/>
          <p:nvPr/>
        </p:nvGrpSpPr>
        <p:grpSpPr>
          <a:xfrm>
            <a:off x="2780122" y="4794251"/>
            <a:ext cx="382589" cy="596901"/>
            <a:chOff x="0" y="0"/>
            <a:chExt cx="382588" cy="596900"/>
          </a:xfrm>
        </p:grpSpPr>
        <p:sp>
          <p:nvSpPr>
            <p:cNvPr id="61" name="Shape 516"/>
            <p:cNvSpPr/>
            <p:nvPr/>
          </p:nvSpPr>
          <p:spPr>
            <a:xfrm>
              <a:off x="0"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3" name="Shape 517"/>
            <p:cNvSpPr/>
            <p:nvPr/>
          </p:nvSpPr>
          <p:spPr>
            <a:xfrm>
              <a:off x="105822" y="122345"/>
              <a:ext cx="20351"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p>
          </p:txBody>
        </p:sp>
        <p:sp>
          <p:nvSpPr>
            <p:cNvPr id="64" name="Shape 518"/>
            <p:cNvSpPr/>
            <p:nvPr/>
          </p:nvSpPr>
          <p:spPr>
            <a:xfrm>
              <a:off x="242170" y="40782"/>
              <a:ext cx="140419"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p>
          </p:txBody>
        </p:sp>
      </p:grpSp>
      <p:grpSp>
        <p:nvGrpSpPr>
          <p:cNvPr id="65" name="Group 522"/>
          <p:cNvGrpSpPr/>
          <p:nvPr/>
        </p:nvGrpSpPr>
        <p:grpSpPr>
          <a:xfrm>
            <a:off x="6630994" y="1317625"/>
            <a:ext cx="1920876" cy="547689"/>
            <a:chOff x="0" y="0"/>
            <a:chExt cx="1920875" cy="547688"/>
          </a:xfrm>
        </p:grpSpPr>
        <p:sp>
          <p:nvSpPr>
            <p:cNvPr id="66" name="Shape 520"/>
            <p:cNvSpPr/>
            <p:nvPr/>
          </p:nvSpPr>
          <p:spPr>
            <a:xfrm>
              <a:off x="0" y="0"/>
              <a:ext cx="1920875" cy="547688"/>
            </a:xfrm>
            <a:prstGeom prst="roundRect">
              <a:avLst>
                <a:gd name="adj" fmla="val 23491"/>
              </a:avLst>
            </a:prstGeom>
            <a:solidFill>
              <a:srgbClr val="2A584C"/>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defRPr sz="1100">
                  <a:solidFill>
                    <a:srgbClr val="FFFFFF"/>
                  </a:solidFill>
                </a:defRPr>
              </a:pPr>
              <a:endParaRPr/>
            </a:p>
          </p:txBody>
        </p:sp>
        <p:sp>
          <p:nvSpPr>
            <p:cNvPr id="67" name="Shape 521"/>
            <p:cNvSpPr/>
            <p:nvPr/>
          </p:nvSpPr>
          <p:spPr>
            <a:xfrm>
              <a:off x="37682" y="12236"/>
              <a:ext cx="1845511" cy="5232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r>
                <a:rPr lang="en-US" dirty="0" smtClean="0"/>
                <a:t>1. Bank1 /</a:t>
              </a:r>
            </a:p>
            <a:p>
              <a:r>
                <a:rPr lang="en-US" dirty="0" smtClean="0"/>
                <a:t>Bank1 Dept 1</a:t>
              </a:r>
              <a:endParaRPr dirty="0"/>
            </a:p>
          </p:txBody>
        </p:sp>
      </p:grpSp>
      <p:grpSp>
        <p:nvGrpSpPr>
          <p:cNvPr id="68" name="Group 525"/>
          <p:cNvGrpSpPr/>
          <p:nvPr/>
        </p:nvGrpSpPr>
        <p:grpSpPr>
          <a:xfrm>
            <a:off x="6996113" y="2598741"/>
            <a:ext cx="2011364" cy="547689"/>
            <a:chOff x="0" y="0"/>
            <a:chExt cx="2011362" cy="547688"/>
          </a:xfrm>
        </p:grpSpPr>
        <p:sp>
          <p:nvSpPr>
            <p:cNvPr id="69" name="Shape 523"/>
            <p:cNvSpPr/>
            <p:nvPr/>
          </p:nvSpPr>
          <p:spPr>
            <a:xfrm>
              <a:off x="0" y="0"/>
              <a:ext cx="2011362" cy="547688"/>
            </a:xfrm>
            <a:prstGeom prst="roundRect">
              <a:avLst>
                <a:gd name="adj" fmla="val 28621"/>
              </a:avLst>
            </a:prstGeom>
            <a:solidFill>
              <a:srgbClr val="0D892D"/>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endParaRPr/>
            </a:p>
          </p:txBody>
        </p:sp>
        <p:sp>
          <p:nvSpPr>
            <p:cNvPr id="70" name="Shape 524"/>
            <p:cNvSpPr/>
            <p:nvPr/>
          </p:nvSpPr>
          <p:spPr>
            <a:xfrm>
              <a:off x="45911" y="12235"/>
              <a:ext cx="1919539" cy="5232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r>
                <a:rPr lang="en-US" sz="1400" dirty="0" smtClean="0"/>
                <a:t>2. Bank2 /</a:t>
              </a:r>
            </a:p>
            <a:p>
              <a:r>
                <a:rPr lang="en-US" sz="1400" dirty="0" smtClean="0"/>
                <a:t>Bank1 Dept 2</a:t>
              </a:r>
              <a:endParaRPr lang="en-US" sz="1400" dirty="0"/>
            </a:p>
          </p:txBody>
        </p:sp>
      </p:grpSp>
      <p:grpSp>
        <p:nvGrpSpPr>
          <p:cNvPr id="71" name="Group 528"/>
          <p:cNvGrpSpPr/>
          <p:nvPr/>
        </p:nvGrpSpPr>
        <p:grpSpPr>
          <a:xfrm>
            <a:off x="5439643" y="5553075"/>
            <a:ext cx="1868491" cy="635000"/>
            <a:chOff x="0" y="0"/>
            <a:chExt cx="1868489" cy="635000"/>
          </a:xfrm>
        </p:grpSpPr>
        <p:sp>
          <p:nvSpPr>
            <p:cNvPr id="72" name="Shape 526"/>
            <p:cNvSpPr/>
            <p:nvPr/>
          </p:nvSpPr>
          <p:spPr>
            <a:xfrm>
              <a:off x="0" y="0"/>
              <a:ext cx="1868489" cy="635000"/>
            </a:xfrm>
            <a:prstGeom prst="roundRect">
              <a:avLst>
                <a:gd name="adj" fmla="val 24169"/>
              </a:avLst>
            </a:prstGeom>
            <a:solidFill>
              <a:srgbClr val="322072"/>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endParaRPr/>
            </a:p>
          </p:txBody>
        </p:sp>
        <p:sp>
          <p:nvSpPr>
            <p:cNvPr id="73" name="Shape 527"/>
            <p:cNvSpPr/>
            <p:nvPr/>
          </p:nvSpPr>
          <p:spPr>
            <a:xfrm>
              <a:off x="44950" y="55892"/>
              <a:ext cx="1778588" cy="5232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r>
                <a:rPr lang="en-US" dirty="0" smtClean="0"/>
                <a:t>3. Bank3 /</a:t>
              </a:r>
            </a:p>
            <a:p>
              <a:r>
                <a:rPr lang="en-US" dirty="0" smtClean="0"/>
                <a:t>Bank1 Dept 3</a:t>
              </a:r>
              <a:endParaRPr lang="en-US" dirty="0"/>
            </a:p>
          </p:txBody>
        </p:sp>
      </p:grpSp>
      <p:grpSp>
        <p:nvGrpSpPr>
          <p:cNvPr id="74" name="Group 531"/>
          <p:cNvGrpSpPr/>
          <p:nvPr/>
        </p:nvGrpSpPr>
        <p:grpSpPr>
          <a:xfrm>
            <a:off x="2505492" y="5524503"/>
            <a:ext cx="1736726" cy="631826"/>
            <a:chOff x="0" y="0"/>
            <a:chExt cx="1736725" cy="631825"/>
          </a:xfrm>
        </p:grpSpPr>
        <p:sp>
          <p:nvSpPr>
            <p:cNvPr id="75" name="Shape 529"/>
            <p:cNvSpPr/>
            <p:nvPr/>
          </p:nvSpPr>
          <p:spPr>
            <a:xfrm>
              <a:off x="0" y="0"/>
              <a:ext cx="1736725" cy="631825"/>
            </a:xfrm>
            <a:prstGeom prst="roundRect">
              <a:avLst>
                <a:gd name="adj" fmla="val 23522"/>
              </a:avLst>
            </a:prstGeom>
            <a:solidFill>
              <a:srgbClr val="CB2377"/>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defTabSz="1111250">
                <a:lnSpc>
                  <a:spcPct val="80000"/>
                </a:lnSpc>
                <a:spcBef>
                  <a:spcPts val="700"/>
                </a:spcBef>
              </a:pPr>
              <a:endParaRPr/>
            </a:p>
          </p:txBody>
        </p:sp>
        <p:sp>
          <p:nvSpPr>
            <p:cNvPr id="76" name="Shape 530"/>
            <p:cNvSpPr/>
            <p:nvPr/>
          </p:nvSpPr>
          <p:spPr>
            <a:xfrm>
              <a:off x="43529" y="58920"/>
              <a:ext cx="1649667" cy="5139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defTabSz="1111250">
                <a:lnSpc>
                  <a:spcPct val="80000"/>
                </a:lnSpc>
                <a:spcBef>
                  <a:spcPts val="600"/>
                </a:spcBef>
                <a:defRPr sz="1600">
                  <a:solidFill>
                    <a:srgbClr val="FFFFFF"/>
                  </a:solidFill>
                </a:defRPr>
              </a:lvl1pPr>
            </a:lstStyle>
            <a:p>
              <a:r>
                <a:rPr lang="en-US" sz="1400" dirty="0" smtClean="0"/>
                <a:t>4. Bank4 /</a:t>
              </a:r>
            </a:p>
            <a:p>
              <a:r>
                <a:rPr lang="en-US" sz="1400" dirty="0" smtClean="0"/>
                <a:t>Bank1 Dept 4</a:t>
              </a:r>
              <a:endParaRPr lang="en-US" sz="1400" dirty="0"/>
            </a:p>
          </p:txBody>
        </p:sp>
      </p:grpSp>
      <p:grpSp>
        <p:nvGrpSpPr>
          <p:cNvPr id="77" name="Group 534"/>
          <p:cNvGrpSpPr/>
          <p:nvPr/>
        </p:nvGrpSpPr>
        <p:grpSpPr>
          <a:xfrm>
            <a:off x="777875" y="2598741"/>
            <a:ext cx="1828800" cy="547688"/>
            <a:chOff x="0" y="0"/>
            <a:chExt cx="1828800" cy="547687"/>
          </a:xfrm>
        </p:grpSpPr>
        <p:sp>
          <p:nvSpPr>
            <p:cNvPr id="78" name="Shape 532"/>
            <p:cNvSpPr/>
            <p:nvPr/>
          </p:nvSpPr>
          <p:spPr>
            <a:xfrm>
              <a:off x="0" y="0"/>
              <a:ext cx="1828800" cy="547688"/>
            </a:xfrm>
            <a:prstGeom prst="roundRect">
              <a:avLst>
                <a:gd name="adj" fmla="val 22440"/>
              </a:avLst>
            </a:prstGeom>
            <a:solidFill>
              <a:srgbClr val="E98211"/>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defTabSz="1111250">
                <a:lnSpc>
                  <a:spcPct val="90000"/>
                </a:lnSpc>
                <a:spcBef>
                  <a:spcPts val="700"/>
                </a:spcBef>
                <a:defRPr sz="1100">
                  <a:solidFill>
                    <a:srgbClr val="FFFFFF"/>
                  </a:solidFill>
                </a:defRPr>
              </a:pPr>
              <a:endParaRPr/>
            </a:p>
          </p:txBody>
        </p:sp>
        <p:sp>
          <p:nvSpPr>
            <p:cNvPr id="79" name="Shape 533"/>
            <p:cNvSpPr/>
            <p:nvPr/>
          </p:nvSpPr>
          <p:spPr>
            <a:xfrm>
              <a:off x="35995" y="129431"/>
              <a:ext cx="1756810" cy="28882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defTabSz="1111250">
                <a:lnSpc>
                  <a:spcPct val="90000"/>
                </a:lnSpc>
                <a:spcBef>
                  <a:spcPts val="500"/>
                </a:spcBef>
                <a:defRPr sz="1400">
                  <a:solidFill>
                    <a:srgbClr val="FFFFFF"/>
                  </a:solidFill>
                </a:defRPr>
              </a:lvl1pPr>
            </a:lstStyle>
            <a:p>
              <a:r>
                <a:rPr dirty="0"/>
                <a:t>5. </a:t>
              </a:r>
              <a:r>
                <a:rPr lang="en-US" dirty="0" smtClean="0"/>
                <a:t>Regulator</a:t>
              </a:r>
              <a:endParaRPr dirty="0"/>
            </a:p>
          </p:txBody>
        </p:sp>
      </p:grpSp>
      <p:sp>
        <p:nvSpPr>
          <p:cNvPr id="80" name="Shape 538"/>
          <p:cNvSpPr/>
          <p:nvPr/>
        </p:nvSpPr>
        <p:spPr>
          <a:xfrm>
            <a:off x="3154363" y="2493118"/>
            <a:ext cx="1555751" cy="26425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1200"/>
            </a:lvl1pPr>
          </a:lstStyle>
          <a:p>
            <a:r>
              <a:t>Shared Ledger</a:t>
            </a:r>
          </a:p>
        </p:txBody>
      </p:sp>
      <p:sp>
        <p:nvSpPr>
          <p:cNvPr id="81" name="Shape 539"/>
          <p:cNvSpPr/>
          <p:nvPr/>
        </p:nvSpPr>
        <p:spPr>
          <a:xfrm>
            <a:off x="4802194" y="2493118"/>
            <a:ext cx="1279526" cy="26425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1200"/>
            </a:pPr>
            <a:r>
              <a:t>Smart Contracts</a:t>
            </a:r>
          </a:p>
        </p:txBody>
      </p:sp>
      <p:grpSp>
        <p:nvGrpSpPr>
          <p:cNvPr id="82" name="Group 542"/>
          <p:cNvGrpSpPr/>
          <p:nvPr/>
        </p:nvGrpSpPr>
        <p:grpSpPr>
          <a:xfrm>
            <a:off x="5622206" y="4546599"/>
            <a:ext cx="1371601" cy="914401"/>
            <a:chOff x="0" y="0"/>
            <a:chExt cx="1371600" cy="914400"/>
          </a:xfrm>
        </p:grpSpPr>
        <p:sp>
          <p:nvSpPr>
            <p:cNvPr id="83" name="Shape 540"/>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a:p>
          </p:txBody>
        </p:sp>
        <p:sp>
          <p:nvSpPr>
            <p:cNvPr id="84" name="Shape 541"/>
            <p:cNvSpPr/>
            <p:nvPr/>
          </p:nvSpPr>
          <p:spPr>
            <a:xfrm>
              <a:off x="0" y="0"/>
              <a:ext cx="1371600" cy="2693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6000" tIns="36000" rIns="36000" bIns="36000" numCol="1" anchor="t">
              <a:spAutoFit/>
            </a:bodyPr>
            <a:lstStyle>
              <a:lvl1pPr algn="ctr">
                <a:defRPr sz="1400"/>
              </a:lvl1pPr>
            </a:lstStyle>
            <a:p>
              <a:r>
                <a:t>node</a:t>
              </a:r>
            </a:p>
          </p:txBody>
        </p:sp>
      </p:grpSp>
      <p:grpSp>
        <p:nvGrpSpPr>
          <p:cNvPr id="85" name="Group 546"/>
          <p:cNvGrpSpPr/>
          <p:nvPr/>
        </p:nvGrpSpPr>
        <p:grpSpPr>
          <a:xfrm>
            <a:off x="6536613" y="4822826"/>
            <a:ext cx="382588" cy="596901"/>
            <a:chOff x="0" y="0"/>
            <a:chExt cx="382587" cy="596900"/>
          </a:xfrm>
        </p:grpSpPr>
        <p:sp>
          <p:nvSpPr>
            <p:cNvPr id="86" name="Shape 543"/>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7" name="Shape 544"/>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p>
          </p:txBody>
        </p:sp>
        <p:sp>
          <p:nvSpPr>
            <p:cNvPr id="88" name="Shape 545"/>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p>
          </p:txBody>
        </p:sp>
      </p:grpSp>
      <p:sp>
        <p:nvSpPr>
          <p:cNvPr id="89" name="Shape 547"/>
          <p:cNvSpPr/>
          <p:nvPr/>
        </p:nvSpPr>
        <p:spPr>
          <a:xfrm flipH="1" flipV="1">
            <a:off x="5167312" y="4152903"/>
            <a:ext cx="457201" cy="731840"/>
          </a:xfrm>
          <a:prstGeom prst="line">
            <a:avLst/>
          </a:prstGeom>
          <a:ln w="25400">
            <a:solidFill>
              <a:schemeClr val="accent1"/>
            </a:solidFill>
            <a:prstDash val="dash"/>
          </a:ln>
        </p:spPr>
        <p:txBody>
          <a:bodyPr lIns="45719" rIns="45719"/>
          <a:lstStyle/>
          <a:p>
            <a:endParaRPr/>
          </a:p>
        </p:txBody>
      </p:sp>
      <p:grpSp>
        <p:nvGrpSpPr>
          <p:cNvPr id="90" name="Group 550"/>
          <p:cNvGrpSpPr/>
          <p:nvPr/>
        </p:nvGrpSpPr>
        <p:grpSpPr>
          <a:xfrm>
            <a:off x="6996113" y="3238499"/>
            <a:ext cx="1371601" cy="914401"/>
            <a:chOff x="0" y="0"/>
            <a:chExt cx="1371600" cy="914400"/>
          </a:xfrm>
        </p:grpSpPr>
        <p:sp>
          <p:nvSpPr>
            <p:cNvPr id="91" name="Shape 548"/>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a:p>
          </p:txBody>
        </p:sp>
        <p:sp>
          <p:nvSpPr>
            <p:cNvPr id="92" name="Shape 549"/>
            <p:cNvSpPr/>
            <p:nvPr/>
          </p:nvSpPr>
          <p:spPr>
            <a:xfrm>
              <a:off x="0" y="0"/>
              <a:ext cx="1371600" cy="2693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6000" tIns="36000" rIns="36000" bIns="36000" numCol="1" anchor="t">
              <a:spAutoFit/>
            </a:bodyPr>
            <a:lstStyle>
              <a:lvl1pPr algn="ctr">
                <a:defRPr sz="1400"/>
              </a:lvl1pPr>
            </a:lstStyle>
            <a:p>
              <a:r>
                <a:t>node</a:t>
              </a:r>
            </a:p>
          </p:txBody>
        </p:sp>
      </p:grpSp>
      <p:grpSp>
        <p:nvGrpSpPr>
          <p:cNvPr id="93" name="Group 554"/>
          <p:cNvGrpSpPr/>
          <p:nvPr/>
        </p:nvGrpSpPr>
        <p:grpSpPr>
          <a:xfrm>
            <a:off x="7894643" y="3513139"/>
            <a:ext cx="382588" cy="596901"/>
            <a:chOff x="0" y="0"/>
            <a:chExt cx="382587" cy="596900"/>
          </a:xfrm>
        </p:grpSpPr>
        <p:sp>
          <p:nvSpPr>
            <p:cNvPr id="94" name="Shape 551"/>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5" name="Shape 552"/>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p>
          </p:txBody>
        </p:sp>
        <p:sp>
          <p:nvSpPr>
            <p:cNvPr id="96" name="Shape 553"/>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p>
          </p:txBody>
        </p:sp>
      </p:grpSp>
      <p:sp>
        <p:nvSpPr>
          <p:cNvPr id="97" name="Shape 555"/>
          <p:cNvSpPr/>
          <p:nvPr/>
        </p:nvSpPr>
        <p:spPr>
          <a:xfrm flipH="1" flipV="1">
            <a:off x="6356350" y="3787776"/>
            <a:ext cx="731839" cy="15876"/>
          </a:xfrm>
          <a:prstGeom prst="line">
            <a:avLst/>
          </a:prstGeom>
          <a:ln w="25400">
            <a:solidFill>
              <a:schemeClr val="accent1"/>
            </a:solidFill>
            <a:prstDash val="dash"/>
          </a:ln>
        </p:spPr>
        <p:txBody>
          <a:bodyPr lIns="45719" rIns="45719"/>
          <a:lstStyle/>
          <a:p>
            <a:endParaRPr/>
          </a:p>
        </p:txBody>
      </p:sp>
      <p:sp>
        <p:nvSpPr>
          <p:cNvPr id="98" name="Shape 556"/>
          <p:cNvSpPr/>
          <p:nvPr/>
        </p:nvSpPr>
        <p:spPr>
          <a:xfrm flipV="1">
            <a:off x="3887787" y="4152903"/>
            <a:ext cx="457201" cy="731840"/>
          </a:xfrm>
          <a:prstGeom prst="line">
            <a:avLst/>
          </a:prstGeom>
          <a:ln w="25400">
            <a:solidFill>
              <a:schemeClr val="accent1"/>
            </a:solidFill>
            <a:prstDash val="dash"/>
          </a:ln>
        </p:spPr>
        <p:txBody>
          <a:bodyPr lIns="45719" rIns="45719"/>
          <a:lstStyle/>
          <a:p>
            <a:endParaRPr/>
          </a:p>
        </p:txBody>
      </p:sp>
      <p:grpSp>
        <p:nvGrpSpPr>
          <p:cNvPr id="99" name="Group 559"/>
          <p:cNvGrpSpPr/>
          <p:nvPr/>
        </p:nvGrpSpPr>
        <p:grpSpPr>
          <a:xfrm>
            <a:off x="1235075" y="3238499"/>
            <a:ext cx="1371600" cy="914401"/>
            <a:chOff x="0" y="0"/>
            <a:chExt cx="1371600" cy="914400"/>
          </a:xfrm>
        </p:grpSpPr>
        <p:sp>
          <p:nvSpPr>
            <p:cNvPr id="100" name="Shape 557"/>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a:p>
          </p:txBody>
        </p:sp>
        <p:sp>
          <p:nvSpPr>
            <p:cNvPr id="101" name="Shape 558"/>
            <p:cNvSpPr/>
            <p:nvPr/>
          </p:nvSpPr>
          <p:spPr>
            <a:xfrm>
              <a:off x="0" y="0"/>
              <a:ext cx="1371600" cy="2693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6000" tIns="36000" rIns="36000" bIns="36000" numCol="1" anchor="t">
              <a:spAutoFit/>
            </a:bodyPr>
            <a:lstStyle>
              <a:lvl1pPr algn="ctr">
                <a:defRPr sz="1400"/>
              </a:lvl1pPr>
            </a:lstStyle>
            <a:p>
              <a:r>
                <a:t>node</a:t>
              </a:r>
            </a:p>
          </p:txBody>
        </p:sp>
      </p:grpSp>
      <p:grpSp>
        <p:nvGrpSpPr>
          <p:cNvPr id="102" name="Group 563"/>
          <p:cNvGrpSpPr/>
          <p:nvPr/>
        </p:nvGrpSpPr>
        <p:grpSpPr>
          <a:xfrm>
            <a:off x="1325566" y="3513139"/>
            <a:ext cx="382588" cy="596901"/>
            <a:chOff x="0" y="0"/>
            <a:chExt cx="382587" cy="596900"/>
          </a:xfrm>
        </p:grpSpPr>
        <p:sp>
          <p:nvSpPr>
            <p:cNvPr id="103" name="Shape 560"/>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4" name="Shape 561"/>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p>
          </p:txBody>
        </p:sp>
        <p:sp>
          <p:nvSpPr>
            <p:cNvPr id="105" name="Shape 562"/>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p>
          </p:txBody>
        </p:sp>
      </p:grpSp>
      <p:sp>
        <p:nvSpPr>
          <p:cNvPr id="106" name="Shape 564"/>
          <p:cNvSpPr/>
          <p:nvPr/>
        </p:nvSpPr>
        <p:spPr>
          <a:xfrm flipH="1">
            <a:off x="2514605" y="3787776"/>
            <a:ext cx="549276" cy="15876"/>
          </a:xfrm>
          <a:prstGeom prst="line">
            <a:avLst/>
          </a:prstGeom>
          <a:ln w="25400">
            <a:solidFill>
              <a:schemeClr val="accent1"/>
            </a:solidFill>
            <a:prstDash val="dash"/>
          </a:ln>
        </p:spPr>
        <p:txBody>
          <a:bodyPr lIns="45719" rIns="45719"/>
          <a:lstStyle/>
          <a:p>
            <a:endParaRPr/>
          </a:p>
        </p:txBody>
      </p:sp>
      <p:grpSp>
        <p:nvGrpSpPr>
          <p:cNvPr id="107" name="Group 567"/>
          <p:cNvGrpSpPr/>
          <p:nvPr/>
        </p:nvGrpSpPr>
        <p:grpSpPr>
          <a:xfrm>
            <a:off x="2973388" y="1317624"/>
            <a:ext cx="1371601" cy="914401"/>
            <a:chOff x="0" y="0"/>
            <a:chExt cx="1371600" cy="914400"/>
          </a:xfrm>
        </p:grpSpPr>
        <p:sp>
          <p:nvSpPr>
            <p:cNvPr id="108" name="Shape 565"/>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a:p>
          </p:txBody>
        </p:sp>
        <p:sp>
          <p:nvSpPr>
            <p:cNvPr id="109" name="Shape 566"/>
            <p:cNvSpPr/>
            <p:nvPr/>
          </p:nvSpPr>
          <p:spPr>
            <a:xfrm>
              <a:off x="0" y="0"/>
              <a:ext cx="1371600" cy="2693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6000" tIns="36000" rIns="36000" bIns="36000" numCol="1" anchor="t">
              <a:spAutoFit/>
            </a:bodyPr>
            <a:lstStyle>
              <a:lvl1pPr algn="ctr">
                <a:defRPr sz="1400"/>
              </a:lvl1pPr>
            </a:lstStyle>
            <a:p>
              <a:r>
                <a:t>node</a:t>
              </a:r>
            </a:p>
          </p:txBody>
        </p:sp>
      </p:grpSp>
      <p:grpSp>
        <p:nvGrpSpPr>
          <p:cNvPr id="110" name="Group 571"/>
          <p:cNvGrpSpPr/>
          <p:nvPr/>
        </p:nvGrpSpPr>
        <p:grpSpPr>
          <a:xfrm>
            <a:off x="3063875" y="1593850"/>
            <a:ext cx="382589" cy="596901"/>
            <a:chOff x="0" y="0"/>
            <a:chExt cx="382588" cy="596900"/>
          </a:xfrm>
        </p:grpSpPr>
        <p:sp>
          <p:nvSpPr>
            <p:cNvPr id="111" name="Shape 568"/>
            <p:cNvSpPr/>
            <p:nvPr/>
          </p:nvSpPr>
          <p:spPr>
            <a:xfrm>
              <a:off x="0"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2" name="Shape 569"/>
            <p:cNvSpPr/>
            <p:nvPr/>
          </p:nvSpPr>
          <p:spPr>
            <a:xfrm>
              <a:off x="105822" y="122345"/>
              <a:ext cx="20351"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p>
          </p:txBody>
        </p:sp>
        <p:sp>
          <p:nvSpPr>
            <p:cNvPr id="113" name="Shape 570"/>
            <p:cNvSpPr/>
            <p:nvPr/>
          </p:nvSpPr>
          <p:spPr>
            <a:xfrm>
              <a:off x="242170" y="40782"/>
              <a:ext cx="140419"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p>
          </p:txBody>
        </p:sp>
      </p:grpSp>
      <p:grpSp>
        <p:nvGrpSpPr>
          <p:cNvPr id="114" name="Group 574"/>
          <p:cNvGrpSpPr/>
          <p:nvPr/>
        </p:nvGrpSpPr>
        <p:grpSpPr>
          <a:xfrm>
            <a:off x="5167312" y="1317624"/>
            <a:ext cx="1371601" cy="914401"/>
            <a:chOff x="0" y="0"/>
            <a:chExt cx="1371600" cy="914400"/>
          </a:xfrm>
        </p:grpSpPr>
        <p:sp>
          <p:nvSpPr>
            <p:cNvPr id="115" name="Shape 572"/>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a:p>
          </p:txBody>
        </p:sp>
        <p:sp>
          <p:nvSpPr>
            <p:cNvPr id="116" name="Shape 573"/>
            <p:cNvSpPr/>
            <p:nvPr/>
          </p:nvSpPr>
          <p:spPr>
            <a:xfrm>
              <a:off x="0" y="0"/>
              <a:ext cx="1371600" cy="2693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6000" tIns="36000" rIns="36000" bIns="36000" numCol="1" anchor="t">
              <a:spAutoFit/>
            </a:bodyPr>
            <a:lstStyle>
              <a:lvl1pPr algn="ctr">
                <a:defRPr sz="1400"/>
              </a:lvl1pPr>
            </a:lstStyle>
            <a:p>
              <a:r>
                <a:t>node</a:t>
              </a:r>
            </a:p>
          </p:txBody>
        </p:sp>
      </p:grpSp>
      <p:grpSp>
        <p:nvGrpSpPr>
          <p:cNvPr id="117" name="Group 578"/>
          <p:cNvGrpSpPr/>
          <p:nvPr/>
        </p:nvGrpSpPr>
        <p:grpSpPr>
          <a:xfrm>
            <a:off x="6065844" y="1593850"/>
            <a:ext cx="382588" cy="596901"/>
            <a:chOff x="0" y="0"/>
            <a:chExt cx="382587" cy="596900"/>
          </a:xfrm>
        </p:grpSpPr>
        <p:sp>
          <p:nvSpPr>
            <p:cNvPr id="118" name="Shape 575"/>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9" name="Shape 576"/>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p>
          </p:txBody>
        </p:sp>
        <p:sp>
          <p:nvSpPr>
            <p:cNvPr id="120" name="Shape 577"/>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p>
          </p:txBody>
        </p:sp>
      </p:grpSp>
      <p:sp>
        <p:nvSpPr>
          <p:cNvPr id="121" name="Shape 579"/>
          <p:cNvSpPr/>
          <p:nvPr/>
        </p:nvSpPr>
        <p:spPr>
          <a:xfrm flipH="1" flipV="1">
            <a:off x="3887787" y="2084389"/>
            <a:ext cx="273051" cy="422276"/>
          </a:xfrm>
          <a:prstGeom prst="line">
            <a:avLst/>
          </a:prstGeom>
          <a:ln w="25400">
            <a:solidFill>
              <a:schemeClr val="accent1"/>
            </a:solidFill>
            <a:prstDash val="dash"/>
          </a:ln>
        </p:spPr>
        <p:txBody>
          <a:bodyPr lIns="45719" rIns="45719"/>
          <a:lstStyle/>
          <a:p>
            <a:endParaRPr/>
          </a:p>
        </p:txBody>
      </p:sp>
      <p:sp>
        <p:nvSpPr>
          <p:cNvPr id="122" name="Shape 580"/>
          <p:cNvSpPr/>
          <p:nvPr/>
        </p:nvSpPr>
        <p:spPr>
          <a:xfrm flipV="1">
            <a:off x="5441957" y="2070846"/>
            <a:ext cx="182562" cy="422274"/>
          </a:xfrm>
          <a:prstGeom prst="line">
            <a:avLst/>
          </a:prstGeom>
          <a:ln w="25400">
            <a:solidFill>
              <a:schemeClr val="accent1"/>
            </a:solidFill>
            <a:prstDash val="dash"/>
          </a:ln>
        </p:spPr>
        <p:txBody>
          <a:bodyPr lIns="45719" rIns="45719"/>
          <a:lstStyle/>
          <a:p>
            <a:endParaRPr/>
          </a:p>
        </p:txBody>
      </p:sp>
      <p:grpSp>
        <p:nvGrpSpPr>
          <p:cNvPr id="123" name="Group 590"/>
          <p:cNvGrpSpPr/>
          <p:nvPr/>
        </p:nvGrpSpPr>
        <p:grpSpPr>
          <a:xfrm>
            <a:off x="3582987" y="2785004"/>
            <a:ext cx="762001" cy="914402"/>
            <a:chOff x="0" y="0"/>
            <a:chExt cx="762000" cy="914400"/>
          </a:xfrm>
        </p:grpSpPr>
        <p:grpSp>
          <p:nvGrpSpPr>
            <p:cNvPr id="124" name="Group 584"/>
            <p:cNvGrpSpPr/>
            <p:nvPr/>
          </p:nvGrpSpPr>
          <p:grpSpPr>
            <a:xfrm>
              <a:off x="-1" y="-1"/>
              <a:ext cx="762002" cy="914402"/>
              <a:chOff x="0" y="0"/>
              <a:chExt cx="762000" cy="914400"/>
            </a:xfrm>
          </p:grpSpPr>
          <p:sp>
            <p:nvSpPr>
              <p:cNvPr id="130" name="Shape 581"/>
              <p:cNvSpPr/>
              <p:nvPr/>
            </p:nvSpPr>
            <p:spPr>
              <a:xfrm rot="10800000" flipH="1">
                <a:off x="0" y="0"/>
                <a:ext cx="762000" cy="914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6995"/>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1" name="Shape 582"/>
              <p:cNvSpPr/>
              <p:nvPr/>
            </p:nvSpPr>
            <p:spPr>
              <a:xfrm rot="10800000" flipH="1">
                <a:off x="567072" y="0"/>
                <a:ext cx="194928" cy="1949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2" name="Shape 583"/>
              <p:cNvSpPr/>
              <p:nvPr/>
            </p:nvSpPr>
            <p:spPr>
              <a:xfrm rot="10800000" flipH="1">
                <a:off x="0" y="0"/>
                <a:ext cx="762000" cy="914401"/>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7916"/>
                    </a:lnTo>
                    <a:lnTo>
                      <a:pt x="21600" y="16995"/>
                    </a:lnTo>
                    <a:lnTo>
                      <a:pt x="16075" y="21600"/>
                    </a:lnTo>
                    <a:lnTo>
                      <a:pt x="0" y="21600"/>
                    </a:lnTo>
                    <a:lnTo>
                      <a:pt x="0" y="0"/>
                    </a:lnTo>
                    <a:lnTo>
                      <a:pt x="21600" y="0"/>
                    </a:lnTo>
                    <a:lnTo>
                      <a:pt x="21600" y="16995"/>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25" name="Shape 585"/>
            <p:cNvSpPr/>
            <p:nvPr/>
          </p:nvSpPr>
          <p:spPr>
            <a:xfrm>
              <a:off x="76200" y="292100"/>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p>
          </p:txBody>
        </p:sp>
        <p:sp>
          <p:nvSpPr>
            <p:cNvPr id="126" name="Shape 586"/>
            <p:cNvSpPr/>
            <p:nvPr/>
          </p:nvSpPr>
          <p:spPr>
            <a:xfrm>
              <a:off x="76200" y="449261"/>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p>
          </p:txBody>
        </p:sp>
        <p:sp>
          <p:nvSpPr>
            <p:cNvPr id="127" name="Shape 587"/>
            <p:cNvSpPr/>
            <p:nvPr/>
          </p:nvSpPr>
          <p:spPr>
            <a:xfrm>
              <a:off x="76200" y="606424"/>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p>
          </p:txBody>
        </p:sp>
        <p:sp>
          <p:nvSpPr>
            <p:cNvPr id="128" name="Shape 588"/>
            <p:cNvSpPr/>
            <p:nvPr/>
          </p:nvSpPr>
          <p:spPr>
            <a:xfrm>
              <a:off x="76200" y="761999"/>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p>
          </p:txBody>
        </p:sp>
        <p:sp>
          <p:nvSpPr>
            <p:cNvPr id="129" name="Shape 589"/>
            <p:cNvSpPr/>
            <p:nvPr/>
          </p:nvSpPr>
          <p:spPr>
            <a:xfrm>
              <a:off x="68261" y="136524"/>
              <a:ext cx="409576"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p>
          </p:txBody>
        </p:sp>
      </p:grpSp>
      <p:grpSp>
        <p:nvGrpSpPr>
          <p:cNvPr id="133" name="Group 603"/>
          <p:cNvGrpSpPr/>
          <p:nvPr/>
        </p:nvGrpSpPr>
        <p:grpSpPr>
          <a:xfrm>
            <a:off x="4984749" y="2785009"/>
            <a:ext cx="947739" cy="1004887"/>
            <a:chOff x="0" y="0"/>
            <a:chExt cx="947737" cy="1004886"/>
          </a:xfrm>
        </p:grpSpPr>
        <p:grpSp>
          <p:nvGrpSpPr>
            <p:cNvPr id="134" name="Group 594"/>
            <p:cNvGrpSpPr/>
            <p:nvPr/>
          </p:nvGrpSpPr>
          <p:grpSpPr>
            <a:xfrm>
              <a:off x="-1" y="0"/>
              <a:ext cx="779464" cy="781050"/>
              <a:chOff x="0" y="0"/>
              <a:chExt cx="779463" cy="781049"/>
            </a:xfrm>
          </p:grpSpPr>
          <p:sp>
            <p:nvSpPr>
              <p:cNvPr id="143" name="Shape 591"/>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5"/>
                    </a:cubicBezTo>
                    <a:cubicBezTo>
                      <a:pt x="0" y="19931"/>
                      <a:pt x="482" y="19449"/>
                      <a:pt x="1078" y="19449"/>
                    </a:cubicBezTo>
                    <a:lnTo>
                      <a:pt x="2155" y="19449"/>
                    </a:ln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44" name="Shape 592"/>
              <p:cNvSpPr/>
              <p:nvPr/>
            </p:nvSpPr>
            <p:spPr>
              <a:xfrm>
                <a:off x="0" y="38886"/>
                <a:ext cx="155550" cy="7421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5"/>
                      <a:pt x="19182" y="1132"/>
                      <a:pt x="16200" y="1132"/>
                    </a:cubicBezTo>
                    <a:cubicBezTo>
                      <a:pt x="14709" y="1132"/>
                      <a:pt x="13500" y="878"/>
                      <a:pt x="13500" y="566"/>
                    </a:cubicBezTo>
                    <a:cubicBezTo>
                      <a:pt x="13500" y="253"/>
                      <a:pt x="14709" y="0"/>
                      <a:pt x="16200" y="0"/>
                    </a:cubicBezTo>
                    <a:close/>
                    <a:moveTo>
                      <a:pt x="10800" y="20468"/>
                    </a:moveTo>
                    <a:cubicBezTo>
                      <a:pt x="10800" y="21093"/>
                      <a:pt x="8382" y="21600"/>
                      <a:pt x="5400" y="21600"/>
                    </a:cubicBezTo>
                    <a:cubicBezTo>
                      <a:pt x="2418" y="21600"/>
                      <a:pt x="0" y="21093"/>
                      <a:pt x="0" y="20468"/>
                    </a:cubicBezTo>
                    <a:cubicBezTo>
                      <a:pt x="0" y="19843"/>
                      <a:pt x="2418" y="19336"/>
                      <a:pt x="5400" y="19336"/>
                    </a:cubicBezTo>
                    <a:cubicBezTo>
                      <a:pt x="6891" y="19336"/>
                      <a:pt x="8100" y="19590"/>
                      <a:pt x="8100" y="19902"/>
                    </a:cubicBezTo>
                    <a:cubicBezTo>
                      <a:pt x="8100" y="20215"/>
                      <a:pt x="6891" y="20468"/>
                      <a:pt x="5400" y="20468"/>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45" name="Shape 593"/>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2155" y="19449"/>
                    </a:move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lnTo>
                      <a:pt x="1078" y="21600"/>
                    </a:lnTo>
                    <a:cubicBezTo>
                      <a:pt x="482" y="21600"/>
                      <a:pt x="0" y="21119"/>
                      <a:pt x="0" y="20525"/>
                    </a:cubicBezTo>
                    <a:cubicBezTo>
                      <a:pt x="0" y="19931"/>
                      <a:pt x="482" y="19449"/>
                      <a:pt x="1078" y="19449"/>
                    </a:cubicBezTo>
                    <a:close/>
                    <a:moveTo>
                      <a:pt x="3233" y="0"/>
                    </a:moveTo>
                    <a:cubicBezTo>
                      <a:pt x="3828" y="0"/>
                      <a:pt x="4310" y="481"/>
                      <a:pt x="4310" y="1075"/>
                    </a:cubicBezTo>
                    <a:cubicBezTo>
                      <a:pt x="4310" y="1669"/>
                      <a:pt x="3828" y="2151"/>
                      <a:pt x="3233" y="2151"/>
                    </a:cubicBezTo>
                    <a:cubicBezTo>
                      <a:pt x="2935" y="2151"/>
                      <a:pt x="2694" y="1910"/>
                      <a:pt x="2694" y="1613"/>
                    </a:cubicBezTo>
                    <a:cubicBezTo>
                      <a:pt x="2694" y="1316"/>
                      <a:pt x="2935" y="1075"/>
                      <a:pt x="3233" y="1075"/>
                    </a:cubicBezTo>
                    <a:lnTo>
                      <a:pt x="4311" y="1075"/>
                    </a:lnTo>
                    <a:moveTo>
                      <a:pt x="19445" y="2151"/>
                    </a:moveTo>
                    <a:lnTo>
                      <a:pt x="3233" y="2151"/>
                    </a:lnTo>
                    <a:moveTo>
                      <a:pt x="1078" y="19449"/>
                    </a:moveTo>
                    <a:cubicBezTo>
                      <a:pt x="1375" y="19449"/>
                      <a:pt x="1616" y="19690"/>
                      <a:pt x="1616" y="19987"/>
                    </a:cubicBezTo>
                    <a:cubicBezTo>
                      <a:pt x="1616" y="20284"/>
                      <a:pt x="1375" y="20525"/>
                      <a:pt x="1078" y="20525"/>
                    </a:cubicBezTo>
                    <a:lnTo>
                      <a:pt x="2155" y="20525"/>
                    </a:lnTo>
                    <a:moveTo>
                      <a:pt x="1078" y="21600"/>
                    </a:moveTo>
                    <a:cubicBezTo>
                      <a:pt x="1673" y="21600"/>
                      <a:pt x="2155" y="21119"/>
                      <a:pt x="2155" y="20525"/>
                    </a:cubicBezTo>
                    <a:lnTo>
                      <a:pt x="2155" y="19449"/>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135" name="Group 598"/>
            <p:cNvGrpSpPr/>
            <p:nvPr/>
          </p:nvGrpSpPr>
          <p:grpSpPr>
            <a:xfrm>
              <a:off x="84138" y="111124"/>
              <a:ext cx="779463" cy="782637"/>
              <a:chOff x="0" y="0"/>
              <a:chExt cx="779462" cy="782636"/>
            </a:xfrm>
          </p:grpSpPr>
          <p:sp>
            <p:nvSpPr>
              <p:cNvPr id="140" name="Shape 595"/>
              <p:cNvSpPr/>
              <p:nvPr/>
            </p:nvSpPr>
            <p:spPr>
              <a:xfrm>
                <a:off x="-1" y="0"/>
                <a:ext cx="779464" cy="782636"/>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7"/>
                    </a:cubicBezTo>
                    <a:cubicBezTo>
                      <a:pt x="0" y="19934"/>
                      <a:pt x="482" y="19454"/>
                      <a:pt x="1078" y="19454"/>
                    </a:cubicBezTo>
                    <a:lnTo>
                      <a:pt x="2155" y="19453"/>
                    </a:lnTo>
                    <a:lnTo>
                      <a:pt x="2155" y="1073"/>
                    </a:lnTo>
                    <a:cubicBezTo>
                      <a:pt x="2155" y="481"/>
                      <a:pt x="2638" y="0"/>
                      <a:pt x="3233" y="0"/>
                    </a:cubicBezTo>
                    <a:lnTo>
                      <a:pt x="20522" y="0"/>
                    </a:lnTo>
                    <a:cubicBezTo>
                      <a:pt x="21118" y="0"/>
                      <a:pt x="21600" y="481"/>
                      <a:pt x="21600" y="1073"/>
                    </a:cubicBezTo>
                    <a:cubicBezTo>
                      <a:pt x="21600" y="1666"/>
                      <a:pt x="21118" y="2146"/>
                      <a:pt x="20522" y="2146"/>
                    </a:cubicBezTo>
                    <a:lnTo>
                      <a:pt x="19445" y="2147"/>
                    </a:lnTo>
                    <a:lnTo>
                      <a:pt x="19445" y="20527"/>
                    </a:lnTo>
                    <a:cubicBezTo>
                      <a:pt x="19445" y="21119"/>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41" name="Shape 596"/>
              <p:cNvSpPr/>
              <p:nvPr/>
            </p:nvSpPr>
            <p:spPr>
              <a:xfrm>
                <a:off x="0" y="38886"/>
                <a:ext cx="155549" cy="743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4"/>
                      <a:pt x="19182" y="1129"/>
                      <a:pt x="16200" y="1129"/>
                    </a:cubicBezTo>
                    <a:cubicBezTo>
                      <a:pt x="14709" y="1129"/>
                      <a:pt x="13500" y="877"/>
                      <a:pt x="13500" y="565"/>
                    </a:cubicBezTo>
                    <a:cubicBezTo>
                      <a:pt x="13500" y="253"/>
                      <a:pt x="14709" y="0"/>
                      <a:pt x="16200" y="0"/>
                    </a:cubicBezTo>
                    <a:close/>
                    <a:moveTo>
                      <a:pt x="10800" y="20471"/>
                    </a:moveTo>
                    <a:cubicBezTo>
                      <a:pt x="10800" y="21094"/>
                      <a:pt x="8382" y="21600"/>
                      <a:pt x="5400" y="21600"/>
                    </a:cubicBezTo>
                    <a:cubicBezTo>
                      <a:pt x="2418" y="21600"/>
                      <a:pt x="0" y="21094"/>
                      <a:pt x="0" y="20471"/>
                    </a:cubicBezTo>
                    <a:cubicBezTo>
                      <a:pt x="0" y="19847"/>
                      <a:pt x="2418" y="19341"/>
                      <a:pt x="5400" y="19341"/>
                    </a:cubicBezTo>
                    <a:cubicBezTo>
                      <a:pt x="6891" y="19341"/>
                      <a:pt x="8100" y="19594"/>
                      <a:pt x="8100" y="19906"/>
                    </a:cubicBezTo>
                    <a:cubicBezTo>
                      <a:pt x="8100" y="20218"/>
                      <a:pt x="6891" y="20471"/>
                      <a:pt x="5400" y="20471"/>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42" name="Shape 597"/>
              <p:cNvSpPr/>
              <p:nvPr/>
            </p:nvSpPr>
            <p:spPr>
              <a:xfrm>
                <a:off x="-1" y="0"/>
                <a:ext cx="779464" cy="782636"/>
              </a:xfrm>
              <a:custGeom>
                <a:avLst/>
                <a:gdLst/>
                <a:ahLst/>
                <a:cxnLst>
                  <a:cxn ang="0">
                    <a:pos x="wd2" y="hd2"/>
                  </a:cxn>
                  <a:cxn ang="5400000">
                    <a:pos x="wd2" y="hd2"/>
                  </a:cxn>
                  <a:cxn ang="10800000">
                    <a:pos x="wd2" y="hd2"/>
                  </a:cxn>
                  <a:cxn ang="16200000">
                    <a:pos x="wd2" y="hd2"/>
                  </a:cxn>
                </a:cxnLst>
                <a:rect l="0" t="0" r="r" b="b"/>
                <a:pathLst>
                  <a:path w="21600" h="21600" extrusionOk="0">
                    <a:moveTo>
                      <a:pt x="2155" y="19453"/>
                    </a:moveTo>
                    <a:lnTo>
                      <a:pt x="2155" y="1073"/>
                    </a:lnTo>
                    <a:cubicBezTo>
                      <a:pt x="2155" y="481"/>
                      <a:pt x="2638" y="0"/>
                      <a:pt x="3233" y="0"/>
                    </a:cubicBezTo>
                    <a:lnTo>
                      <a:pt x="20522" y="0"/>
                    </a:lnTo>
                    <a:cubicBezTo>
                      <a:pt x="21118" y="0"/>
                      <a:pt x="21600" y="481"/>
                      <a:pt x="21600" y="1073"/>
                    </a:cubicBezTo>
                    <a:cubicBezTo>
                      <a:pt x="21600" y="1666"/>
                      <a:pt x="21118" y="2146"/>
                      <a:pt x="20522" y="2146"/>
                    </a:cubicBezTo>
                    <a:lnTo>
                      <a:pt x="19445" y="2147"/>
                    </a:lnTo>
                    <a:lnTo>
                      <a:pt x="19445" y="20527"/>
                    </a:lnTo>
                    <a:cubicBezTo>
                      <a:pt x="19445" y="21119"/>
                      <a:pt x="18962" y="21600"/>
                      <a:pt x="18367" y="21600"/>
                    </a:cubicBezTo>
                    <a:lnTo>
                      <a:pt x="1078" y="21600"/>
                    </a:lnTo>
                    <a:cubicBezTo>
                      <a:pt x="482" y="21600"/>
                      <a:pt x="0" y="21119"/>
                      <a:pt x="0" y="20527"/>
                    </a:cubicBezTo>
                    <a:cubicBezTo>
                      <a:pt x="0" y="19934"/>
                      <a:pt x="482" y="19454"/>
                      <a:pt x="1078" y="19454"/>
                    </a:cubicBezTo>
                    <a:close/>
                    <a:moveTo>
                      <a:pt x="3233" y="0"/>
                    </a:moveTo>
                    <a:cubicBezTo>
                      <a:pt x="3828" y="0"/>
                      <a:pt x="4310" y="481"/>
                      <a:pt x="4310" y="1073"/>
                    </a:cubicBezTo>
                    <a:cubicBezTo>
                      <a:pt x="4310" y="1666"/>
                      <a:pt x="3828" y="2146"/>
                      <a:pt x="3233" y="2146"/>
                    </a:cubicBezTo>
                    <a:cubicBezTo>
                      <a:pt x="2935" y="2146"/>
                      <a:pt x="2694" y="1906"/>
                      <a:pt x="2694" y="1610"/>
                    </a:cubicBezTo>
                    <a:cubicBezTo>
                      <a:pt x="2694" y="1313"/>
                      <a:pt x="2935" y="1073"/>
                      <a:pt x="3233" y="1073"/>
                    </a:cubicBezTo>
                    <a:lnTo>
                      <a:pt x="4310" y="1073"/>
                    </a:lnTo>
                    <a:moveTo>
                      <a:pt x="19445" y="2147"/>
                    </a:moveTo>
                    <a:lnTo>
                      <a:pt x="3233" y="2147"/>
                    </a:lnTo>
                    <a:moveTo>
                      <a:pt x="1078" y="19453"/>
                    </a:moveTo>
                    <a:cubicBezTo>
                      <a:pt x="1375" y="19453"/>
                      <a:pt x="1616" y="19694"/>
                      <a:pt x="1616" y="19990"/>
                    </a:cubicBezTo>
                    <a:cubicBezTo>
                      <a:pt x="1616" y="20286"/>
                      <a:pt x="1375" y="20527"/>
                      <a:pt x="1078" y="20527"/>
                    </a:cubicBezTo>
                    <a:lnTo>
                      <a:pt x="2155" y="20527"/>
                    </a:lnTo>
                    <a:moveTo>
                      <a:pt x="1078" y="21600"/>
                    </a:moveTo>
                    <a:cubicBezTo>
                      <a:pt x="1673" y="21600"/>
                      <a:pt x="2155" y="21119"/>
                      <a:pt x="2155" y="20527"/>
                    </a:cubicBezTo>
                    <a:lnTo>
                      <a:pt x="2155" y="19453"/>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136" name="Group 602"/>
            <p:cNvGrpSpPr/>
            <p:nvPr/>
          </p:nvGrpSpPr>
          <p:grpSpPr>
            <a:xfrm>
              <a:off x="168274" y="223836"/>
              <a:ext cx="779464" cy="781051"/>
              <a:chOff x="0" y="0"/>
              <a:chExt cx="779463" cy="781049"/>
            </a:xfrm>
          </p:grpSpPr>
          <p:sp>
            <p:nvSpPr>
              <p:cNvPr id="137" name="Shape 599"/>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5"/>
                    </a:cubicBezTo>
                    <a:cubicBezTo>
                      <a:pt x="0" y="19931"/>
                      <a:pt x="482" y="19449"/>
                      <a:pt x="1078" y="19449"/>
                    </a:cubicBezTo>
                    <a:lnTo>
                      <a:pt x="2155" y="19449"/>
                    </a:ln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38" name="Shape 600"/>
              <p:cNvSpPr/>
              <p:nvPr/>
            </p:nvSpPr>
            <p:spPr>
              <a:xfrm>
                <a:off x="0" y="38886"/>
                <a:ext cx="155550" cy="7421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5"/>
                      <a:pt x="19182" y="1132"/>
                      <a:pt x="16200" y="1132"/>
                    </a:cubicBezTo>
                    <a:cubicBezTo>
                      <a:pt x="14709" y="1132"/>
                      <a:pt x="13500" y="878"/>
                      <a:pt x="13500" y="566"/>
                    </a:cubicBezTo>
                    <a:cubicBezTo>
                      <a:pt x="13500" y="253"/>
                      <a:pt x="14709" y="0"/>
                      <a:pt x="16200" y="0"/>
                    </a:cubicBezTo>
                    <a:close/>
                    <a:moveTo>
                      <a:pt x="10800" y="20468"/>
                    </a:moveTo>
                    <a:cubicBezTo>
                      <a:pt x="10800" y="21093"/>
                      <a:pt x="8382" y="21600"/>
                      <a:pt x="5400" y="21600"/>
                    </a:cubicBezTo>
                    <a:cubicBezTo>
                      <a:pt x="2418" y="21600"/>
                      <a:pt x="0" y="21093"/>
                      <a:pt x="0" y="20468"/>
                    </a:cubicBezTo>
                    <a:cubicBezTo>
                      <a:pt x="0" y="19843"/>
                      <a:pt x="2418" y="19336"/>
                      <a:pt x="5400" y="19336"/>
                    </a:cubicBezTo>
                    <a:cubicBezTo>
                      <a:pt x="6891" y="19336"/>
                      <a:pt x="8100" y="19590"/>
                      <a:pt x="8100" y="19902"/>
                    </a:cubicBezTo>
                    <a:cubicBezTo>
                      <a:pt x="8100" y="20215"/>
                      <a:pt x="6891" y="20468"/>
                      <a:pt x="5400" y="20468"/>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39" name="Shape 601"/>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2155" y="19449"/>
                    </a:move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lnTo>
                      <a:pt x="1078" y="21600"/>
                    </a:lnTo>
                    <a:cubicBezTo>
                      <a:pt x="482" y="21600"/>
                      <a:pt x="0" y="21119"/>
                      <a:pt x="0" y="20525"/>
                    </a:cubicBezTo>
                    <a:cubicBezTo>
                      <a:pt x="0" y="19931"/>
                      <a:pt x="482" y="19449"/>
                      <a:pt x="1078" y="19449"/>
                    </a:cubicBezTo>
                    <a:close/>
                    <a:moveTo>
                      <a:pt x="3233" y="0"/>
                    </a:moveTo>
                    <a:cubicBezTo>
                      <a:pt x="3828" y="0"/>
                      <a:pt x="4310" y="481"/>
                      <a:pt x="4310" y="1075"/>
                    </a:cubicBezTo>
                    <a:cubicBezTo>
                      <a:pt x="4310" y="1669"/>
                      <a:pt x="3828" y="2151"/>
                      <a:pt x="3233" y="2151"/>
                    </a:cubicBezTo>
                    <a:cubicBezTo>
                      <a:pt x="2935" y="2151"/>
                      <a:pt x="2694" y="1910"/>
                      <a:pt x="2694" y="1613"/>
                    </a:cubicBezTo>
                    <a:cubicBezTo>
                      <a:pt x="2694" y="1316"/>
                      <a:pt x="2935" y="1075"/>
                      <a:pt x="3233" y="1075"/>
                    </a:cubicBezTo>
                    <a:lnTo>
                      <a:pt x="4311" y="1075"/>
                    </a:lnTo>
                    <a:moveTo>
                      <a:pt x="19445" y="2151"/>
                    </a:moveTo>
                    <a:lnTo>
                      <a:pt x="3233" y="2151"/>
                    </a:lnTo>
                    <a:moveTo>
                      <a:pt x="1078" y="19449"/>
                    </a:moveTo>
                    <a:cubicBezTo>
                      <a:pt x="1375" y="19449"/>
                      <a:pt x="1616" y="19690"/>
                      <a:pt x="1616" y="19987"/>
                    </a:cubicBezTo>
                    <a:cubicBezTo>
                      <a:pt x="1616" y="20284"/>
                      <a:pt x="1375" y="20525"/>
                      <a:pt x="1078" y="20525"/>
                    </a:cubicBezTo>
                    <a:lnTo>
                      <a:pt x="2155" y="20525"/>
                    </a:lnTo>
                    <a:moveTo>
                      <a:pt x="1078" y="21600"/>
                    </a:moveTo>
                    <a:cubicBezTo>
                      <a:pt x="1673" y="21600"/>
                      <a:pt x="2155" y="21119"/>
                      <a:pt x="2155" y="20525"/>
                    </a:cubicBezTo>
                    <a:lnTo>
                      <a:pt x="2155" y="19449"/>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grpSp>
        <p:nvGrpSpPr>
          <p:cNvPr id="146" name="Group 629"/>
          <p:cNvGrpSpPr/>
          <p:nvPr/>
        </p:nvGrpSpPr>
        <p:grpSpPr>
          <a:xfrm>
            <a:off x="3521075" y="1684337"/>
            <a:ext cx="731838" cy="400052"/>
            <a:chOff x="0" y="0"/>
            <a:chExt cx="731837" cy="400051"/>
          </a:xfrm>
        </p:grpSpPr>
        <p:sp>
          <p:nvSpPr>
            <p:cNvPr id="147" name="Shape 604"/>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a:p>
          </p:txBody>
        </p:sp>
        <p:grpSp>
          <p:nvGrpSpPr>
            <p:cNvPr id="148" name="Group 628"/>
            <p:cNvGrpSpPr/>
            <p:nvPr/>
          </p:nvGrpSpPr>
          <p:grpSpPr>
            <a:xfrm>
              <a:off x="80963" y="26987"/>
              <a:ext cx="569912" cy="346076"/>
              <a:chOff x="0" y="0"/>
              <a:chExt cx="569911" cy="346075"/>
            </a:xfrm>
          </p:grpSpPr>
          <p:grpSp>
            <p:nvGrpSpPr>
              <p:cNvPr id="149" name="Group 614"/>
              <p:cNvGrpSpPr/>
              <p:nvPr/>
            </p:nvGrpSpPr>
            <p:grpSpPr>
              <a:xfrm>
                <a:off x="-1" y="-1"/>
                <a:ext cx="263527" cy="346077"/>
                <a:chOff x="0" y="0"/>
                <a:chExt cx="263525" cy="346075"/>
              </a:xfrm>
            </p:grpSpPr>
            <p:grpSp>
              <p:nvGrpSpPr>
                <p:cNvPr id="163" name="Group 608"/>
                <p:cNvGrpSpPr/>
                <p:nvPr/>
              </p:nvGrpSpPr>
              <p:grpSpPr>
                <a:xfrm>
                  <a:off x="-1" y="-1"/>
                  <a:ext cx="263527" cy="346077"/>
                  <a:chOff x="0" y="0"/>
                  <a:chExt cx="263525" cy="346075"/>
                </a:xfrm>
              </p:grpSpPr>
              <p:sp>
                <p:nvSpPr>
                  <p:cNvPr id="169" name="Shape 605"/>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0" name="Shape 606"/>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1" name="Shape 607"/>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64" name="Shape 609"/>
                <p:cNvSpPr/>
                <p:nvPr/>
              </p:nvSpPr>
              <p:spPr>
                <a:xfrm>
                  <a:off x="57150"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65" name="Shape 610"/>
                <p:cNvSpPr/>
                <p:nvPr/>
              </p:nvSpPr>
              <p:spPr>
                <a:xfrm>
                  <a:off x="57150"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66" name="Shape 611"/>
                <p:cNvSpPr/>
                <p:nvPr/>
              </p:nvSpPr>
              <p:spPr>
                <a:xfrm>
                  <a:off x="57150"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67" name="Shape 612"/>
                <p:cNvSpPr/>
                <p:nvPr/>
              </p:nvSpPr>
              <p:spPr>
                <a:xfrm>
                  <a:off x="57150"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68" name="Shape 613"/>
                <p:cNvSpPr/>
                <p:nvPr/>
              </p:nvSpPr>
              <p:spPr>
                <a:xfrm>
                  <a:off x="55562" y="76199"/>
                  <a:ext cx="122239"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grpSp>
          <p:grpSp>
            <p:nvGrpSpPr>
              <p:cNvPr id="150" name="Group 627"/>
              <p:cNvGrpSpPr/>
              <p:nvPr/>
            </p:nvGrpSpPr>
            <p:grpSpPr>
              <a:xfrm>
                <a:off x="296861" y="26987"/>
                <a:ext cx="273051" cy="292101"/>
                <a:chOff x="0" y="0"/>
                <a:chExt cx="273050" cy="292100"/>
              </a:xfrm>
            </p:grpSpPr>
            <p:grpSp>
              <p:nvGrpSpPr>
                <p:cNvPr id="151" name="Group 618"/>
                <p:cNvGrpSpPr/>
                <p:nvPr/>
              </p:nvGrpSpPr>
              <p:grpSpPr>
                <a:xfrm>
                  <a:off x="0" y="0"/>
                  <a:ext cx="225425" cy="227012"/>
                  <a:chOff x="0" y="0"/>
                  <a:chExt cx="225425" cy="227011"/>
                </a:xfrm>
              </p:grpSpPr>
              <p:sp>
                <p:nvSpPr>
                  <p:cNvPr id="160" name="Shape 615"/>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61" name="Shape 616"/>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62" name="Shape 617"/>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152" name="Group 622"/>
                <p:cNvGrpSpPr/>
                <p:nvPr/>
              </p:nvGrpSpPr>
              <p:grpSpPr>
                <a:xfrm>
                  <a:off x="23812" y="31750"/>
                  <a:ext cx="225426" cy="228601"/>
                  <a:chOff x="0" y="0"/>
                  <a:chExt cx="225425" cy="228600"/>
                </a:xfrm>
              </p:grpSpPr>
              <p:sp>
                <p:nvSpPr>
                  <p:cNvPr id="157" name="Shape 619"/>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58" name="Shape 620"/>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59" name="Shape 621"/>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153" name="Group 626"/>
                <p:cNvGrpSpPr/>
                <p:nvPr/>
              </p:nvGrpSpPr>
              <p:grpSpPr>
                <a:xfrm>
                  <a:off x="47625" y="65087"/>
                  <a:ext cx="225426" cy="227014"/>
                  <a:chOff x="0" y="0"/>
                  <a:chExt cx="225425" cy="227013"/>
                </a:xfrm>
              </p:grpSpPr>
              <p:sp>
                <p:nvSpPr>
                  <p:cNvPr id="154" name="Shape 623"/>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55" name="Shape 624"/>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56" name="Shape 625"/>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grpSp>
      </p:grpSp>
      <p:grpSp>
        <p:nvGrpSpPr>
          <p:cNvPr id="172" name="Group 655"/>
          <p:cNvGrpSpPr/>
          <p:nvPr/>
        </p:nvGrpSpPr>
        <p:grpSpPr>
          <a:xfrm>
            <a:off x="5259394" y="1684337"/>
            <a:ext cx="731838" cy="400052"/>
            <a:chOff x="0" y="0"/>
            <a:chExt cx="731837" cy="400051"/>
          </a:xfrm>
        </p:grpSpPr>
        <p:sp>
          <p:nvSpPr>
            <p:cNvPr id="173" name="Shape 630"/>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a:p>
          </p:txBody>
        </p:sp>
        <p:grpSp>
          <p:nvGrpSpPr>
            <p:cNvPr id="174" name="Group 654"/>
            <p:cNvGrpSpPr/>
            <p:nvPr/>
          </p:nvGrpSpPr>
          <p:grpSpPr>
            <a:xfrm>
              <a:off x="80962" y="26987"/>
              <a:ext cx="569914" cy="346076"/>
              <a:chOff x="0" y="0"/>
              <a:chExt cx="569912" cy="346075"/>
            </a:xfrm>
          </p:grpSpPr>
          <p:grpSp>
            <p:nvGrpSpPr>
              <p:cNvPr id="175" name="Group 640"/>
              <p:cNvGrpSpPr/>
              <p:nvPr/>
            </p:nvGrpSpPr>
            <p:grpSpPr>
              <a:xfrm>
                <a:off x="-1" y="-1"/>
                <a:ext cx="263526" cy="346077"/>
                <a:chOff x="0" y="0"/>
                <a:chExt cx="263524" cy="346075"/>
              </a:xfrm>
            </p:grpSpPr>
            <p:grpSp>
              <p:nvGrpSpPr>
                <p:cNvPr id="189" name="Group 634"/>
                <p:cNvGrpSpPr/>
                <p:nvPr/>
              </p:nvGrpSpPr>
              <p:grpSpPr>
                <a:xfrm>
                  <a:off x="-1" y="-1"/>
                  <a:ext cx="263526" cy="346077"/>
                  <a:chOff x="0" y="0"/>
                  <a:chExt cx="263524" cy="346075"/>
                </a:xfrm>
              </p:grpSpPr>
              <p:sp>
                <p:nvSpPr>
                  <p:cNvPr id="195" name="Shape 631"/>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6" name="Shape 632"/>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7" name="Shape 633"/>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90" name="Shape 635"/>
                <p:cNvSpPr/>
                <p:nvPr/>
              </p:nvSpPr>
              <p:spPr>
                <a:xfrm>
                  <a:off x="57149"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91" name="Shape 636"/>
                <p:cNvSpPr/>
                <p:nvPr/>
              </p:nvSpPr>
              <p:spPr>
                <a:xfrm>
                  <a:off x="57149"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92" name="Shape 637"/>
                <p:cNvSpPr/>
                <p:nvPr/>
              </p:nvSpPr>
              <p:spPr>
                <a:xfrm>
                  <a:off x="57149"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93" name="Shape 638"/>
                <p:cNvSpPr/>
                <p:nvPr/>
              </p:nvSpPr>
              <p:spPr>
                <a:xfrm>
                  <a:off x="57149"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94" name="Shape 639"/>
                <p:cNvSpPr/>
                <p:nvPr/>
              </p:nvSpPr>
              <p:spPr>
                <a:xfrm>
                  <a:off x="55562" y="76199"/>
                  <a:ext cx="122237"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grpSp>
          <p:grpSp>
            <p:nvGrpSpPr>
              <p:cNvPr id="176" name="Group 653"/>
              <p:cNvGrpSpPr/>
              <p:nvPr/>
            </p:nvGrpSpPr>
            <p:grpSpPr>
              <a:xfrm>
                <a:off x="296863" y="26987"/>
                <a:ext cx="273050" cy="292101"/>
                <a:chOff x="0" y="0"/>
                <a:chExt cx="273049" cy="292100"/>
              </a:xfrm>
            </p:grpSpPr>
            <p:grpSp>
              <p:nvGrpSpPr>
                <p:cNvPr id="177" name="Group 644"/>
                <p:cNvGrpSpPr/>
                <p:nvPr/>
              </p:nvGrpSpPr>
              <p:grpSpPr>
                <a:xfrm>
                  <a:off x="0" y="0"/>
                  <a:ext cx="225425" cy="227012"/>
                  <a:chOff x="0" y="0"/>
                  <a:chExt cx="225425" cy="227011"/>
                </a:xfrm>
              </p:grpSpPr>
              <p:sp>
                <p:nvSpPr>
                  <p:cNvPr id="186" name="Shape 641"/>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87" name="Shape 642"/>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88" name="Shape 643"/>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178" name="Group 648"/>
                <p:cNvGrpSpPr/>
                <p:nvPr/>
              </p:nvGrpSpPr>
              <p:grpSpPr>
                <a:xfrm>
                  <a:off x="23811" y="31750"/>
                  <a:ext cx="225426" cy="228601"/>
                  <a:chOff x="0" y="0"/>
                  <a:chExt cx="225425" cy="228600"/>
                </a:xfrm>
              </p:grpSpPr>
              <p:sp>
                <p:nvSpPr>
                  <p:cNvPr id="183" name="Shape 645"/>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84" name="Shape 646"/>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85" name="Shape 647"/>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179" name="Group 652"/>
                <p:cNvGrpSpPr/>
                <p:nvPr/>
              </p:nvGrpSpPr>
              <p:grpSpPr>
                <a:xfrm>
                  <a:off x="47624" y="65087"/>
                  <a:ext cx="225426" cy="227014"/>
                  <a:chOff x="0" y="0"/>
                  <a:chExt cx="225425" cy="227013"/>
                </a:xfrm>
              </p:grpSpPr>
              <p:sp>
                <p:nvSpPr>
                  <p:cNvPr id="180" name="Shape 649"/>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81" name="Shape 650"/>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182" name="Shape 651"/>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grpSp>
      </p:grpSp>
      <p:grpSp>
        <p:nvGrpSpPr>
          <p:cNvPr id="198" name="Group 681"/>
          <p:cNvGrpSpPr/>
          <p:nvPr/>
        </p:nvGrpSpPr>
        <p:grpSpPr>
          <a:xfrm>
            <a:off x="7088189" y="3603624"/>
            <a:ext cx="731838" cy="400053"/>
            <a:chOff x="0" y="0"/>
            <a:chExt cx="731837" cy="400051"/>
          </a:xfrm>
        </p:grpSpPr>
        <p:sp>
          <p:nvSpPr>
            <p:cNvPr id="199" name="Shape 656"/>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a:p>
          </p:txBody>
        </p:sp>
        <p:grpSp>
          <p:nvGrpSpPr>
            <p:cNvPr id="200" name="Group 680"/>
            <p:cNvGrpSpPr/>
            <p:nvPr/>
          </p:nvGrpSpPr>
          <p:grpSpPr>
            <a:xfrm>
              <a:off x="80962" y="26989"/>
              <a:ext cx="569914" cy="346076"/>
              <a:chOff x="0" y="0"/>
              <a:chExt cx="569912" cy="346075"/>
            </a:xfrm>
          </p:grpSpPr>
          <p:grpSp>
            <p:nvGrpSpPr>
              <p:cNvPr id="201" name="Group 666"/>
              <p:cNvGrpSpPr/>
              <p:nvPr/>
            </p:nvGrpSpPr>
            <p:grpSpPr>
              <a:xfrm>
                <a:off x="-1" y="-1"/>
                <a:ext cx="263526" cy="346077"/>
                <a:chOff x="0" y="0"/>
                <a:chExt cx="263524" cy="346075"/>
              </a:xfrm>
            </p:grpSpPr>
            <p:grpSp>
              <p:nvGrpSpPr>
                <p:cNvPr id="215" name="Group 660"/>
                <p:cNvGrpSpPr/>
                <p:nvPr/>
              </p:nvGrpSpPr>
              <p:grpSpPr>
                <a:xfrm>
                  <a:off x="-1" y="-1"/>
                  <a:ext cx="263526" cy="346077"/>
                  <a:chOff x="0" y="0"/>
                  <a:chExt cx="263524" cy="346075"/>
                </a:xfrm>
              </p:grpSpPr>
              <p:sp>
                <p:nvSpPr>
                  <p:cNvPr id="221" name="Shape 657"/>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2" name="Shape 658"/>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3" name="Shape 659"/>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16" name="Shape 661"/>
                <p:cNvSpPr/>
                <p:nvPr/>
              </p:nvSpPr>
              <p:spPr>
                <a:xfrm>
                  <a:off x="57149"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17" name="Shape 662"/>
                <p:cNvSpPr/>
                <p:nvPr/>
              </p:nvSpPr>
              <p:spPr>
                <a:xfrm>
                  <a:off x="57149" y="16986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18" name="Shape 663"/>
                <p:cNvSpPr/>
                <p:nvPr/>
              </p:nvSpPr>
              <p:spPr>
                <a:xfrm>
                  <a:off x="57149" y="217486"/>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19" name="Shape 664"/>
                <p:cNvSpPr/>
                <p:nvPr/>
              </p:nvSpPr>
              <p:spPr>
                <a:xfrm>
                  <a:off x="57149" y="26511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20" name="Shape 665"/>
                <p:cNvSpPr/>
                <p:nvPr/>
              </p:nvSpPr>
              <p:spPr>
                <a:xfrm>
                  <a:off x="55562" y="76199"/>
                  <a:ext cx="122237"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grpSp>
          <p:grpSp>
            <p:nvGrpSpPr>
              <p:cNvPr id="202" name="Group 679"/>
              <p:cNvGrpSpPr/>
              <p:nvPr/>
            </p:nvGrpSpPr>
            <p:grpSpPr>
              <a:xfrm>
                <a:off x="296863" y="26986"/>
                <a:ext cx="273050" cy="292101"/>
                <a:chOff x="0" y="0"/>
                <a:chExt cx="273049" cy="292100"/>
              </a:xfrm>
            </p:grpSpPr>
            <p:grpSp>
              <p:nvGrpSpPr>
                <p:cNvPr id="203" name="Group 670"/>
                <p:cNvGrpSpPr/>
                <p:nvPr/>
              </p:nvGrpSpPr>
              <p:grpSpPr>
                <a:xfrm>
                  <a:off x="0" y="0"/>
                  <a:ext cx="225425" cy="227014"/>
                  <a:chOff x="0" y="0"/>
                  <a:chExt cx="225425" cy="227013"/>
                </a:xfrm>
              </p:grpSpPr>
              <p:sp>
                <p:nvSpPr>
                  <p:cNvPr id="212" name="Shape 667"/>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13" name="Shape 668"/>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14" name="Shape 669"/>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204" name="Group 674"/>
                <p:cNvGrpSpPr/>
                <p:nvPr/>
              </p:nvGrpSpPr>
              <p:grpSpPr>
                <a:xfrm>
                  <a:off x="23811" y="31750"/>
                  <a:ext cx="225426" cy="228601"/>
                  <a:chOff x="0" y="0"/>
                  <a:chExt cx="225425" cy="228600"/>
                </a:xfrm>
              </p:grpSpPr>
              <p:sp>
                <p:nvSpPr>
                  <p:cNvPr id="209" name="Shape 671"/>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10" name="Shape 672"/>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11" name="Shape 673"/>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205" name="Group 678"/>
                <p:cNvGrpSpPr/>
                <p:nvPr/>
              </p:nvGrpSpPr>
              <p:grpSpPr>
                <a:xfrm>
                  <a:off x="47624" y="65088"/>
                  <a:ext cx="225426" cy="227013"/>
                  <a:chOff x="0" y="0"/>
                  <a:chExt cx="225425" cy="227011"/>
                </a:xfrm>
              </p:grpSpPr>
              <p:sp>
                <p:nvSpPr>
                  <p:cNvPr id="206" name="Shape 675"/>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07" name="Shape 676"/>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08" name="Shape 677"/>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grpSp>
      </p:grpSp>
      <p:grpSp>
        <p:nvGrpSpPr>
          <p:cNvPr id="224" name="Group 707"/>
          <p:cNvGrpSpPr/>
          <p:nvPr/>
        </p:nvGrpSpPr>
        <p:grpSpPr>
          <a:xfrm>
            <a:off x="1776796" y="3603623"/>
            <a:ext cx="739393" cy="400055"/>
            <a:chOff x="0" y="-1"/>
            <a:chExt cx="731838" cy="400053"/>
          </a:xfrm>
        </p:grpSpPr>
        <p:sp>
          <p:nvSpPr>
            <p:cNvPr id="225" name="Shape 682"/>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a:p>
          </p:txBody>
        </p:sp>
        <p:grpSp>
          <p:nvGrpSpPr>
            <p:cNvPr id="226" name="Group 706"/>
            <p:cNvGrpSpPr/>
            <p:nvPr/>
          </p:nvGrpSpPr>
          <p:grpSpPr>
            <a:xfrm>
              <a:off x="80962" y="26988"/>
              <a:ext cx="522289" cy="346078"/>
              <a:chOff x="-1" y="-1"/>
              <a:chExt cx="522288" cy="346077"/>
            </a:xfrm>
          </p:grpSpPr>
          <p:grpSp>
            <p:nvGrpSpPr>
              <p:cNvPr id="227" name="Group 692"/>
              <p:cNvGrpSpPr/>
              <p:nvPr/>
            </p:nvGrpSpPr>
            <p:grpSpPr>
              <a:xfrm>
                <a:off x="-1" y="-1"/>
                <a:ext cx="263527" cy="346077"/>
                <a:chOff x="0" y="0"/>
                <a:chExt cx="263525" cy="346075"/>
              </a:xfrm>
            </p:grpSpPr>
            <p:grpSp>
              <p:nvGrpSpPr>
                <p:cNvPr id="229" name="Group 686"/>
                <p:cNvGrpSpPr/>
                <p:nvPr/>
              </p:nvGrpSpPr>
              <p:grpSpPr>
                <a:xfrm>
                  <a:off x="-1" y="-1"/>
                  <a:ext cx="263527" cy="346077"/>
                  <a:chOff x="0" y="0"/>
                  <a:chExt cx="263525" cy="346075"/>
                </a:xfrm>
              </p:grpSpPr>
              <p:sp>
                <p:nvSpPr>
                  <p:cNvPr id="235" name="Shape 683"/>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Shape 684"/>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7" name="Shape 685"/>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30" name="Shape 687"/>
                <p:cNvSpPr/>
                <p:nvPr/>
              </p:nvSpPr>
              <p:spPr>
                <a:xfrm>
                  <a:off x="57150"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31" name="Shape 688"/>
                <p:cNvSpPr/>
                <p:nvPr/>
              </p:nvSpPr>
              <p:spPr>
                <a:xfrm>
                  <a:off x="57150" y="16986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32" name="Shape 689"/>
                <p:cNvSpPr/>
                <p:nvPr/>
              </p:nvSpPr>
              <p:spPr>
                <a:xfrm>
                  <a:off x="57150" y="217486"/>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33" name="Shape 690"/>
                <p:cNvSpPr/>
                <p:nvPr/>
              </p:nvSpPr>
              <p:spPr>
                <a:xfrm>
                  <a:off x="57150" y="26511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34" name="Shape 691"/>
                <p:cNvSpPr/>
                <p:nvPr/>
              </p:nvSpPr>
              <p:spPr>
                <a:xfrm>
                  <a:off x="55562" y="76199"/>
                  <a:ext cx="122239"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grpSp>
          <p:sp>
            <p:nvSpPr>
              <p:cNvPr id="228" name="Shape 693"/>
              <p:cNvSpPr/>
              <p:nvPr/>
            </p:nvSpPr>
            <p:spPr>
              <a:xfrm>
                <a:off x="296860" y="26985"/>
                <a:ext cx="225427" cy="227017"/>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grpSp>
        <p:nvGrpSpPr>
          <p:cNvPr id="238" name="Group 733"/>
          <p:cNvGrpSpPr/>
          <p:nvPr/>
        </p:nvGrpSpPr>
        <p:grpSpPr>
          <a:xfrm>
            <a:off x="3237322" y="4884737"/>
            <a:ext cx="731838" cy="400052"/>
            <a:chOff x="0" y="0"/>
            <a:chExt cx="731837" cy="400051"/>
          </a:xfrm>
        </p:grpSpPr>
        <p:sp>
          <p:nvSpPr>
            <p:cNvPr id="239" name="Shape 708"/>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a:p>
          </p:txBody>
        </p:sp>
        <p:grpSp>
          <p:nvGrpSpPr>
            <p:cNvPr id="240" name="Group 732"/>
            <p:cNvGrpSpPr/>
            <p:nvPr/>
          </p:nvGrpSpPr>
          <p:grpSpPr>
            <a:xfrm>
              <a:off x="80963" y="26987"/>
              <a:ext cx="569912" cy="346076"/>
              <a:chOff x="0" y="0"/>
              <a:chExt cx="569911" cy="346075"/>
            </a:xfrm>
          </p:grpSpPr>
          <p:grpSp>
            <p:nvGrpSpPr>
              <p:cNvPr id="241" name="Group 718"/>
              <p:cNvGrpSpPr/>
              <p:nvPr/>
            </p:nvGrpSpPr>
            <p:grpSpPr>
              <a:xfrm>
                <a:off x="-1" y="-1"/>
                <a:ext cx="263527" cy="346077"/>
                <a:chOff x="0" y="0"/>
                <a:chExt cx="263525" cy="346075"/>
              </a:xfrm>
            </p:grpSpPr>
            <p:grpSp>
              <p:nvGrpSpPr>
                <p:cNvPr id="255" name="Group 712"/>
                <p:cNvGrpSpPr/>
                <p:nvPr/>
              </p:nvGrpSpPr>
              <p:grpSpPr>
                <a:xfrm>
                  <a:off x="-1" y="-1"/>
                  <a:ext cx="263527" cy="346077"/>
                  <a:chOff x="0" y="0"/>
                  <a:chExt cx="263525" cy="346075"/>
                </a:xfrm>
              </p:grpSpPr>
              <p:sp>
                <p:nvSpPr>
                  <p:cNvPr id="261" name="Shape 709"/>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2" name="Shape 710"/>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 name="Shape 711"/>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56" name="Shape 713"/>
                <p:cNvSpPr/>
                <p:nvPr/>
              </p:nvSpPr>
              <p:spPr>
                <a:xfrm>
                  <a:off x="57150"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57" name="Shape 714"/>
                <p:cNvSpPr/>
                <p:nvPr/>
              </p:nvSpPr>
              <p:spPr>
                <a:xfrm>
                  <a:off x="57150"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58" name="Shape 715"/>
                <p:cNvSpPr/>
                <p:nvPr/>
              </p:nvSpPr>
              <p:spPr>
                <a:xfrm>
                  <a:off x="57150"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59" name="Shape 716"/>
                <p:cNvSpPr/>
                <p:nvPr/>
              </p:nvSpPr>
              <p:spPr>
                <a:xfrm>
                  <a:off x="57150"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60" name="Shape 717"/>
                <p:cNvSpPr/>
                <p:nvPr/>
              </p:nvSpPr>
              <p:spPr>
                <a:xfrm>
                  <a:off x="55562" y="76199"/>
                  <a:ext cx="122239"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grpSp>
          <p:grpSp>
            <p:nvGrpSpPr>
              <p:cNvPr id="242" name="Group 731"/>
              <p:cNvGrpSpPr/>
              <p:nvPr/>
            </p:nvGrpSpPr>
            <p:grpSpPr>
              <a:xfrm>
                <a:off x="296861" y="26987"/>
                <a:ext cx="273051" cy="292101"/>
                <a:chOff x="0" y="0"/>
                <a:chExt cx="273050" cy="292100"/>
              </a:xfrm>
            </p:grpSpPr>
            <p:grpSp>
              <p:nvGrpSpPr>
                <p:cNvPr id="243" name="Group 722"/>
                <p:cNvGrpSpPr/>
                <p:nvPr/>
              </p:nvGrpSpPr>
              <p:grpSpPr>
                <a:xfrm>
                  <a:off x="0" y="0"/>
                  <a:ext cx="225425" cy="227012"/>
                  <a:chOff x="0" y="0"/>
                  <a:chExt cx="225425" cy="227011"/>
                </a:xfrm>
              </p:grpSpPr>
              <p:sp>
                <p:nvSpPr>
                  <p:cNvPr id="252" name="Shape 719"/>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53" name="Shape 720"/>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54" name="Shape 721"/>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244" name="Group 726"/>
                <p:cNvGrpSpPr/>
                <p:nvPr/>
              </p:nvGrpSpPr>
              <p:grpSpPr>
                <a:xfrm>
                  <a:off x="23812" y="31750"/>
                  <a:ext cx="225426" cy="228601"/>
                  <a:chOff x="0" y="0"/>
                  <a:chExt cx="225425" cy="228600"/>
                </a:xfrm>
              </p:grpSpPr>
              <p:sp>
                <p:nvSpPr>
                  <p:cNvPr id="249" name="Shape 723"/>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50" name="Shape 724"/>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51" name="Shape 725"/>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245" name="Group 730"/>
                <p:cNvGrpSpPr/>
                <p:nvPr/>
              </p:nvGrpSpPr>
              <p:grpSpPr>
                <a:xfrm>
                  <a:off x="47625" y="65087"/>
                  <a:ext cx="225426" cy="227014"/>
                  <a:chOff x="0" y="0"/>
                  <a:chExt cx="225425" cy="227013"/>
                </a:xfrm>
              </p:grpSpPr>
              <p:sp>
                <p:nvSpPr>
                  <p:cNvPr id="246" name="Shape 727"/>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47" name="Shape 728"/>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48" name="Shape 729"/>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grpSp>
      </p:grpSp>
      <p:grpSp>
        <p:nvGrpSpPr>
          <p:cNvPr id="264" name="Group 759"/>
          <p:cNvGrpSpPr/>
          <p:nvPr/>
        </p:nvGrpSpPr>
        <p:grpSpPr>
          <a:xfrm>
            <a:off x="5714284" y="4913312"/>
            <a:ext cx="731838" cy="400052"/>
            <a:chOff x="0" y="0"/>
            <a:chExt cx="731837" cy="400051"/>
          </a:xfrm>
        </p:grpSpPr>
        <p:sp>
          <p:nvSpPr>
            <p:cNvPr id="265" name="Shape 734"/>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a:p>
          </p:txBody>
        </p:sp>
        <p:grpSp>
          <p:nvGrpSpPr>
            <p:cNvPr id="266" name="Group 758"/>
            <p:cNvGrpSpPr/>
            <p:nvPr/>
          </p:nvGrpSpPr>
          <p:grpSpPr>
            <a:xfrm>
              <a:off x="80962" y="26987"/>
              <a:ext cx="569914" cy="346076"/>
              <a:chOff x="0" y="0"/>
              <a:chExt cx="569912" cy="346075"/>
            </a:xfrm>
          </p:grpSpPr>
          <p:grpSp>
            <p:nvGrpSpPr>
              <p:cNvPr id="267" name="Group 744"/>
              <p:cNvGrpSpPr/>
              <p:nvPr/>
            </p:nvGrpSpPr>
            <p:grpSpPr>
              <a:xfrm>
                <a:off x="-1" y="-1"/>
                <a:ext cx="263526" cy="346077"/>
                <a:chOff x="0" y="0"/>
                <a:chExt cx="263524" cy="346075"/>
              </a:xfrm>
            </p:grpSpPr>
            <p:grpSp>
              <p:nvGrpSpPr>
                <p:cNvPr id="281" name="Group 738"/>
                <p:cNvGrpSpPr/>
                <p:nvPr/>
              </p:nvGrpSpPr>
              <p:grpSpPr>
                <a:xfrm>
                  <a:off x="-1" y="-1"/>
                  <a:ext cx="263526" cy="346077"/>
                  <a:chOff x="0" y="0"/>
                  <a:chExt cx="263524" cy="346075"/>
                </a:xfrm>
              </p:grpSpPr>
              <p:sp>
                <p:nvSpPr>
                  <p:cNvPr id="287" name="Shape 735"/>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8" name="Shape 736"/>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9" name="Shape 737"/>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82" name="Shape 739"/>
                <p:cNvSpPr/>
                <p:nvPr/>
              </p:nvSpPr>
              <p:spPr>
                <a:xfrm>
                  <a:off x="57149"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83" name="Shape 740"/>
                <p:cNvSpPr/>
                <p:nvPr/>
              </p:nvSpPr>
              <p:spPr>
                <a:xfrm>
                  <a:off x="57149"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84" name="Shape 741"/>
                <p:cNvSpPr/>
                <p:nvPr/>
              </p:nvSpPr>
              <p:spPr>
                <a:xfrm>
                  <a:off x="57149"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85" name="Shape 742"/>
                <p:cNvSpPr/>
                <p:nvPr/>
              </p:nvSpPr>
              <p:spPr>
                <a:xfrm>
                  <a:off x="57149"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86" name="Shape 743"/>
                <p:cNvSpPr/>
                <p:nvPr/>
              </p:nvSpPr>
              <p:spPr>
                <a:xfrm>
                  <a:off x="55562" y="76199"/>
                  <a:ext cx="122237"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grpSp>
          <p:grpSp>
            <p:nvGrpSpPr>
              <p:cNvPr id="268" name="Group 757"/>
              <p:cNvGrpSpPr/>
              <p:nvPr/>
            </p:nvGrpSpPr>
            <p:grpSpPr>
              <a:xfrm>
                <a:off x="296863" y="26987"/>
                <a:ext cx="273050" cy="292101"/>
                <a:chOff x="0" y="0"/>
                <a:chExt cx="273049" cy="292100"/>
              </a:xfrm>
            </p:grpSpPr>
            <p:grpSp>
              <p:nvGrpSpPr>
                <p:cNvPr id="269" name="Group 748"/>
                <p:cNvGrpSpPr/>
                <p:nvPr/>
              </p:nvGrpSpPr>
              <p:grpSpPr>
                <a:xfrm>
                  <a:off x="0" y="0"/>
                  <a:ext cx="225425" cy="227012"/>
                  <a:chOff x="0" y="0"/>
                  <a:chExt cx="225425" cy="227011"/>
                </a:xfrm>
              </p:grpSpPr>
              <p:sp>
                <p:nvSpPr>
                  <p:cNvPr id="278" name="Shape 745"/>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79" name="Shape 746"/>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80" name="Shape 747"/>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270" name="Group 752"/>
                <p:cNvGrpSpPr/>
                <p:nvPr/>
              </p:nvGrpSpPr>
              <p:grpSpPr>
                <a:xfrm>
                  <a:off x="23811" y="31750"/>
                  <a:ext cx="225426" cy="228601"/>
                  <a:chOff x="0" y="0"/>
                  <a:chExt cx="225425" cy="228600"/>
                </a:xfrm>
              </p:grpSpPr>
              <p:sp>
                <p:nvSpPr>
                  <p:cNvPr id="275" name="Shape 749"/>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76" name="Shape 750"/>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77" name="Shape 751"/>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nvGrpSpPr>
                <p:cNvPr id="271" name="Group 756"/>
                <p:cNvGrpSpPr/>
                <p:nvPr/>
              </p:nvGrpSpPr>
              <p:grpSpPr>
                <a:xfrm>
                  <a:off x="47624" y="65087"/>
                  <a:ext cx="225426" cy="227014"/>
                  <a:chOff x="0" y="0"/>
                  <a:chExt cx="225425" cy="227013"/>
                </a:xfrm>
              </p:grpSpPr>
              <p:sp>
                <p:nvSpPr>
                  <p:cNvPr id="272" name="Shape 753"/>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73" name="Shape 754"/>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sp>
                <p:nvSpPr>
                  <p:cNvPr id="274" name="Shape 755"/>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a:p>
                </p:txBody>
              </p:sp>
            </p:grpSp>
          </p:grpSp>
        </p:grpSp>
      </p:grpSp>
      <p:grpSp>
        <p:nvGrpSpPr>
          <p:cNvPr id="290" name="Group 762"/>
          <p:cNvGrpSpPr/>
          <p:nvPr/>
        </p:nvGrpSpPr>
        <p:grpSpPr>
          <a:xfrm>
            <a:off x="4880973" y="3694432"/>
            <a:ext cx="1242605" cy="639766"/>
            <a:chOff x="-1" y="-1"/>
            <a:chExt cx="1242604" cy="639765"/>
          </a:xfrm>
        </p:grpSpPr>
        <p:sp>
          <p:nvSpPr>
            <p:cNvPr id="291" name="Shape 760"/>
            <p:cNvSpPr/>
            <p:nvPr/>
          </p:nvSpPr>
          <p:spPr>
            <a:xfrm>
              <a:off x="-1" y="-1"/>
              <a:ext cx="1242604" cy="639765"/>
            </a:xfrm>
            <a:prstGeom prst="rect">
              <a:avLst/>
            </a:prstGeom>
            <a:solidFill>
              <a:srgbClr val="FFFFFF"/>
            </a:solidFill>
            <a:ln w="28575" cap="flat">
              <a:solidFill>
                <a:srgbClr val="0000FF"/>
              </a:solidFill>
              <a:prstDash val="solid"/>
              <a:round/>
            </a:ln>
            <a:effectLst/>
          </p:spPr>
          <p:txBody>
            <a:bodyPr wrap="square" lIns="45719" tIns="45719" rIns="45719" bIns="45719" numCol="1" anchor="ctr">
              <a:noAutofit/>
            </a:bodyPr>
            <a:lstStyle/>
            <a:p>
              <a:pPr algn="ctr">
                <a:defRPr sz="1100">
                  <a:solidFill>
                    <a:srgbClr val="FFFFFF"/>
                  </a:solidFill>
                </a:defRPr>
              </a:pPr>
              <a:endParaRPr/>
            </a:p>
          </p:txBody>
        </p:sp>
        <p:sp>
          <p:nvSpPr>
            <p:cNvPr id="292" name="Shape 761"/>
            <p:cNvSpPr/>
            <p:nvPr/>
          </p:nvSpPr>
          <p:spPr>
            <a:xfrm>
              <a:off x="-1" y="104440"/>
              <a:ext cx="1242604" cy="430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1100">
                  <a:solidFill>
                    <a:srgbClr val="0000FF"/>
                  </a:solidFill>
                </a:defRPr>
              </a:lvl1pPr>
            </a:lstStyle>
            <a:p>
              <a:r>
                <a:rPr dirty="0"/>
                <a:t>Conditions for </a:t>
              </a:r>
              <a:r>
                <a:rPr lang="en-US" dirty="0" smtClean="0"/>
                <a:t>KYC registration</a:t>
              </a:r>
              <a:endParaRPr dirty="0"/>
            </a:p>
          </p:txBody>
        </p:sp>
      </p:grpSp>
      <p:grpSp>
        <p:nvGrpSpPr>
          <p:cNvPr id="293" name="Group 765"/>
          <p:cNvGrpSpPr/>
          <p:nvPr/>
        </p:nvGrpSpPr>
        <p:grpSpPr>
          <a:xfrm>
            <a:off x="3325222" y="3694432"/>
            <a:ext cx="1242605" cy="639766"/>
            <a:chOff x="-1" y="-1"/>
            <a:chExt cx="1242604" cy="639765"/>
          </a:xfrm>
        </p:grpSpPr>
        <p:sp>
          <p:nvSpPr>
            <p:cNvPr id="294" name="Shape 763"/>
            <p:cNvSpPr/>
            <p:nvPr/>
          </p:nvSpPr>
          <p:spPr>
            <a:xfrm>
              <a:off x="-1" y="-1"/>
              <a:ext cx="1242604" cy="639765"/>
            </a:xfrm>
            <a:prstGeom prst="rect">
              <a:avLst/>
            </a:prstGeom>
            <a:solidFill>
              <a:srgbClr val="FFFFFF"/>
            </a:solidFill>
            <a:ln w="28575" cap="flat">
              <a:solidFill>
                <a:srgbClr val="0000FF"/>
              </a:solidFill>
              <a:prstDash val="solid"/>
              <a:round/>
            </a:ln>
            <a:effectLst/>
          </p:spPr>
          <p:txBody>
            <a:bodyPr wrap="square" lIns="45719" tIns="45719" rIns="45719" bIns="45719" numCol="1" anchor="ctr">
              <a:noAutofit/>
            </a:bodyPr>
            <a:lstStyle/>
            <a:p>
              <a:pPr algn="ctr">
                <a:defRPr sz="1100">
                  <a:solidFill>
                    <a:srgbClr val="0000FF"/>
                  </a:solidFill>
                </a:defRPr>
              </a:pPr>
              <a:endParaRPr/>
            </a:p>
          </p:txBody>
        </p:sp>
        <p:sp>
          <p:nvSpPr>
            <p:cNvPr id="295" name="Shape 764"/>
            <p:cNvSpPr/>
            <p:nvPr/>
          </p:nvSpPr>
          <p:spPr>
            <a:xfrm>
              <a:off x="-1" y="104440"/>
              <a:ext cx="1242604" cy="430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1100">
                  <a:solidFill>
                    <a:srgbClr val="0000FF"/>
                  </a:solidFill>
                </a:defRPr>
              </a:lvl1pPr>
            </a:lstStyle>
            <a:p>
              <a:r>
                <a:rPr dirty="0"/>
                <a:t>Records of </a:t>
              </a:r>
              <a:r>
                <a:rPr lang="en-US" dirty="0" smtClean="0"/>
                <a:t>KYC registration</a:t>
              </a:r>
              <a:endParaRPr dirty="0"/>
            </a:p>
          </p:txBody>
        </p:sp>
      </p:grpSp>
      <p:sp>
        <p:nvSpPr>
          <p:cNvPr id="296" name="Shape 433"/>
          <p:cNvSpPr/>
          <p:nvPr/>
        </p:nvSpPr>
        <p:spPr>
          <a:xfrm>
            <a:off x="685800" y="1278289"/>
            <a:ext cx="1952625" cy="76944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2200"/>
            </a:lvl1pPr>
          </a:lstStyle>
          <a:p>
            <a:r>
              <a:rPr lang="en-US" dirty="0" smtClean="0"/>
              <a:t>KYC Enrollment</a:t>
            </a:r>
            <a:endParaRPr dirty="0"/>
          </a:p>
        </p:txBody>
      </p:sp>
    </p:spTree>
    <p:extLst>
      <p:ext uri="{BB962C8B-B14F-4D97-AF65-F5344CB8AC3E}">
        <p14:creationId xmlns:p14="http://schemas.microsoft.com/office/powerpoint/2010/main" xmlns="" val="3143498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53941" y="2865165"/>
            <a:ext cx="1685077" cy="523220"/>
          </a:xfrm>
          <a:prstGeom prst="rect">
            <a:avLst/>
          </a:prstGeom>
        </p:spPr>
        <p:txBody>
          <a:bodyPr wrap="none">
            <a:spAutoFit/>
          </a:bodyPr>
          <a:lstStyle/>
          <a:p>
            <a:r>
              <a:rPr lang="en-US" sz="2800" dirty="0" smtClean="0"/>
              <a:t>Appendix</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 y="0"/>
            <a:ext cx="9905999" cy="1002135"/>
          </a:xfrm>
        </p:spPr>
        <p:txBody>
          <a:bodyPr/>
          <a:lstStyle/>
          <a:p>
            <a:r>
              <a:rPr lang="en-US" dirty="0" smtClean="0">
                <a:latin typeface="+mj-lt"/>
              </a:rPr>
              <a:t>What Is Blockchain Technology?</a:t>
            </a:r>
            <a:endParaRPr lang="en-US" dirty="0">
              <a:latin typeface="+mj-lt"/>
            </a:endParaRPr>
          </a:p>
        </p:txBody>
      </p:sp>
      <p:sp>
        <p:nvSpPr>
          <p:cNvPr id="9" name="TextBox 8"/>
          <p:cNvSpPr txBox="1"/>
          <p:nvPr/>
        </p:nvSpPr>
        <p:spPr>
          <a:xfrm>
            <a:off x="2184050" y="3190907"/>
            <a:ext cx="5662778" cy="461665"/>
          </a:xfrm>
          <a:prstGeom prst="rect">
            <a:avLst/>
          </a:prstGeom>
          <a:noFill/>
        </p:spPr>
        <p:txBody>
          <a:bodyPr wrap="square" rtlCol="0">
            <a:spAutoFit/>
          </a:bodyPr>
          <a:lstStyle/>
          <a:p>
            <a:pPr algn="ctr"/>
            <a:r>
              <a:rPr lang="en-US" sz="2400" b="1" dirty="0" smtClean="0">
                <a:solidFill>
                  <a:schemeClr val="tx1">
                    <a:lumMod val="90000"/>
                    <a:lumOff val="10000"/>
                  </a:schemeClr>
                </a:solidFill>
              </a:rPr>
              <a:t>What are Distributed ledgers?</a:t>
            </a:r>
            <a:endParaRPr lang="en-US" sz="2400" dirty="0">
              <a:solidFill>
                <a:schemeClr val="tx1">
                  <a:lumMod val="90000"/>
                  <a:lumOff val="10000"/>
                </a:schemeClr>
              </a:solidFill>
              <a:latin typeface="+mj-lt"/>
            </a:endParaRPr>
          </a:p>
        </p:txBody>
      </p:sp>
      <p:sp>
        <p:nvSpPr>
          <p:cNvPr id="10" name="TextBox 9"/>
          <p:cNvSpPr txBox="1"/>
          <p:nvPr/>
        </p:nvSpPr>
        <p:spPr>
          <a:xfrm>
            <a:off x="2194555" y="1638976"/>
            <a:ext cx="5737333" cy="461665"/>
          </a:xfrm>
          <a:prstGeom prst="rect">
            <a:avLst/>
          </a:prstGeom>
          <a:noFill/>
        </p:spPr>
        <p:txBody>
          <a:bodyPr wrap="square" rtlCol="0">
            <a:spAutoFit/>
          </a:bodyPr>
          <a:lstStyle/>
          <a:p>
            <a:pPr algn="ctr"/>
            <a:r>
              <a:rPr lang="en-US" sz="2400" b="1" dirty="0" smtClean="0">
                <a:solidFill>
                  <a:schemeClr val="tx1">
                    <a:lumMod val="90000"/>
                    <a:lumOff val="10000"/>
                  </a:schemeClr>
                </a:solidFill>
              </a:rPr>
              <a:t>What is Blockchain?</a:t>
            </a:r>
            <a:endParaRPr lang="en-US" sz="2400" dirty="0">
              <a:solidFill>
                <a:schemeClr val="tx1">
                  <a:lumMod val="90000"/>
                  <a:lumOff val="10000"/>
                </a:schemeClr>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Blockchain example</a:t>
            </a:r>
            <a:endParaRPr lang="en-US" dirty="0">
              <a:latin typeface="+mj-lt"/>
            </a:endParaRPr>
          </a:p>
        </p:txBody>
      </p:sp>
      <p:grpSp>
        <p:nvGrpSpPr>
          <p:cNvPr id="3" name="Group 20"/>
          <p:cNvGrpSpPr/>
          <p:nvPr/>
        </p:nvGrpSpPr>
        <p:grpSpPr>
          <a:xfrm>
            <a:off x="2317898" y="1743757"/>
            <a:ext cx="4965404" cy="1690562"/>
            <a:chOff x="2317898" y="1679959"/>
            <a:chExt cx="4965404" cy="1690562"/>
          </a:xfrm>
        </p:grpSpPr>
        <p:sp>
          <p:nvSpPr>
            <p:cNvPr id="15" name="Rectangle 14"/>
            <p:cNvSpPr/>
            <p:nvPr/>
          </p:nvSpPr>
          <p:spPr>
            <a:xfrm>
              <a:off x="2317898" y="1722494"/>
              <a:ext cx="4965404"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smtClean="0">
                <a:solidFill>
                  <a:schemeClr val="tx2">
                    <a:lumMod val="50000"/>
                  </a:schemeClr>
                </a:solidFill>
                <a:latin typeface="Calibri" panose="020F0502020204030204" pitchFamily="34" charset="0"/>
              </a:endParaRPr>
            </a:p>
          </p:txBody>
        </p:sp>
        <p:pic>
          <p:nvPicPr>
            <p:cNvPr id="6" name="Picture 5" descr="stickman_small.png"/>
            <p:cNvPicPr>
              <a:picLocks noChangeAspect="1"/>
            </p:cNvPicPr>
            <p:nvPr/>
          </p:nvPicPr>
          <p:blipFill>
            <a:blip r:embed="rId2" cstate="print"/>
            <a:stretch>
              <a:fillRect/>
            </a:stretch>
          </p:blipFill>
          <p:spPr>
            <a:xfrm>
              <a:off x="2650725" y="1991769"/>
              <a:ext cx="543001" cy="1066949"/>
            </a:xfrm>
            <a:prstGeom prst="rect">
              <a:avLst/>
            </a:prstGeom>
          </p:spPr>
        </p:pic>
        <p:sp>
          <p:nvSpPr>
            <p:cNvPr id="7" name="TextBox 6"/>
            <p:cNvSpPr txBox="1"/>
            <p:nvPr/>
          </p:nvSpPr>
          <p:spPr>
            <a:xfrm>
              <a:off x="2636926" y="3062178"/>
              <a:ext cx="595423" cy="307777"/>
            </a:xfrm>
            <a:prstGeom prst="rect">
              <a:avLst/>
            </a:prstGeom>
            <a:noFill/>
          </p:spPr>
          <p:txBody>
            <a:bodyPr wrap="square" rtlCol="0">
              <a:spAutoFit/>
            </a:bodyPr>
            <a:lstStyle/>
            <a:p>
              <a:r>
                <a:rPr lang="en-US" sz="1400" b="1" dirty="0" smtClean="0">
                  <a:solidFill>
                    <a:schemeClr val="tx2">
                      <a:lumMod val="50000"/>
                    </a:schemeClr>
                  </a:solidFill>
                  <a:latin typeface="Calibri" pitchFamily="34" charset="0"/>
                  <a:cs typeface="Calibri" pitchFamily="34" charset="0"/>
                </a:rPr>
                <a:t>Alice</a:t>
              </a:r>
            </a:p>
          </p:txBody>
        </p:sp>
        <p:pic>
          <p:nvPicPr>
            <p:cNvPr id="8" name="Picture 7" descr="stickman_small.png"/>
            <p:cNvPicPr>
              <a:picLocks noChangeAspect="1"/>
            </p:cNvPicPr>
            <p:nvPr/>
          </p:nvPicPr>
          <p:blipFill>
            <a:blip r:embed="rId2" cstate="print"/>
            <a:stretch>
              <a:fillRect/>
            </a:stretch>
          </p:blipFill>
          <p:spPr>
            <a:xfrm>
              <a:off x="6524523" y="1995315"/>
              <a:ext cx="543001" cy="1066949"/>
            </a:xfrm>
            <a:prstGeom prst="rect">
              <a:avLst/>
            </a:prstGeom>
          </p:spPr>
        </p:pic>
        <p:sp>
          <p:nvSpPr>
            <p:cNvPr id="9" name="TextBox 8"/>
            <p:cNvSpPr txBox="1"/>
            <p:nvPr/>
          </p:nvSpPr>
          <p:spPr>
            <a:xfrm>
              <a:off x="6563879" y="3055093"/>
              <a:ext cx="517451" cy="307777"/>
            </a:xfrm>
            <a:prstGeom prst="rect">
              <a:avLst/>
            </a:prstGeom>
            <a:noFill/>
          </p:spPr>
          <p:txBody>
            <a:bodyPr wrap="square" rtlCol="0">
              <a:spAutoFit/>
            </a:bodyPr>
            <a:lstStyle/>
            <a:p>
              <a:r>
                <a:rPr lang="en-US" sz="1400" b="1" dirty="0" smtClean="0">
                  <a:solidFill>
                    <a:schemeClr val="tx2">
                      <a:lumMod val="50000"/>
                    </a:schemeClr>
                  </a:solidFill>
                  <a:latin typeface="Calibri" pitchFamily="34" charset="0"/>
                  <a:cs typeface="Calibri" pitchFamily="34" charset="0"/>
                </a:rPr>
                <a:t>Bob</a:t>
              </a:r>
            </a:p>
          </p:txBody>
        </p:sp>
        <p:sp>
          <p:nvSpPr>
            <p:cNvPr id="10" name="Striped Right Arrow 9"/>
            <p:cNvSpPr/>
            <p:nvPr/>
          </p:nvSpPr>
          <p:spPr>
            <a:xfrm>
              <a:off x="3849009" y="2456126"/>
              <a:ext cx="1881963" cy="276446"/>
            </a:xfrm>
            <a:prstGeom prst="stripedRightArrow">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smtClean="0">
                <a:solidFill>
                  <a:schemeClr val="tx2">
                    <a:lumMod val="50000"/>
                  </a:schemeClr>
                </a:solidFill>
                <a:latin typeface="Calibri" panose="020F0502020204030204" pitchFamily="34" charset="0"/>
              </a:endParaRPr>
            </a:p>
          </p:txBody>
        </p:sp>
        <p:pic>
          <p:nvPicPr>
            <p:cNvPr id="12" name="Picture 11" descr="dollar_small.png"/>
            <p:cNvPicPr>
              <a:picLocks noChangeAspect="1"/>
            </p:cNvPicPr>
            <p:nvPr/>
          </p:nvPicPr>
          <p:blipFill>
            <a:blip r:embed="rId3" cstate="print"/>
            <a:stretch>
              <a:fillRect/>
            </a:stretch>
          </p:blipFill>
          <p:spPr>
            <a:xfrm>
              <a:off x="4520819" y="2252558"/>
              <a:ext cx="235485" cy="235485"/>
            </a:xfrm>
            <a:prstGeom prst="rect">
              <a:avLst/>
            </a:prstGeom>
          </p:spPr>
        </p:pic>
        <p:sp>
          <p:nvSpPr>
            <p:cNvPr id="13" name="TextBox 12"/>
            <p:cNvSpPr txBox="1"/>
            <p:nvPr/>
          </p:nvSpPr>
          <p:spPr>
            <a:xfrm>
              <a:off x="4614544" y="2147794"/>
              <a:ext cx="327334" cy="430887"/>
            </a:xfrm>
            <a:prstGeom prst="rect">
              <a:avLst/>
            </a:prstGeom>
            <a:noFill/>
          </p:spPr>
          <p:txBody>
            <a:bodyPr wrap="none" rtlCol="0">
              <a:spAutoFit/>
            </a:bodyPr>
            <a:lstStyle/>
            <a:p>
              <a:r>
                <a:rPr lang="en-US" sz="2200" b="1" dirty="0" smtClean="0">
                  <a:solidFill>
                    <a:schemeClr val="tx2">
                      <a:lumMod val="50000"/>
                    </a:schemeClr>
                  </a:solidFill>
                  <a:latin typeface="Calibri" pitchFamily="34" charset="0"/>
                  <a:cs typeface="Calibri" pitchFamily="34" charset="0"/>
                </a:rPr>
                <a:t>5</a:t>
              </a:r>
            </a:p>
          </p:txBody>
        </p:sp>
        <p:sp>
          <p:nvSpPr>
            <p:cNvPr id="16" name="TextBox 15"/>
            <p:cNvSpPr txBox="1"/>
            <p:nvPr/>
          </p:nvSpPr>
          <p:spPr>
            <a:xfrm>
              <a:off x="2339150" y="1679959"/>
              <a:ext cx="1208408" cy="307777"/>
            </a:xfrm>
            <a:prstGeom prst="rect">
              <a:avLst/>
            </a:prstGeom>
            <a:noFill/>
          </p:spPr>
          <p:txBody>
            <a:bodyPr wrap="none" rtlCol="0">
              <a:spAutoFit/>
            </a:bodyPr>
            <a:lstStyle/>
            <a:p>
              <a:r>
                <a:rPr lang="en-US" sz="1400" b="1" dirty="0" smtClean="0">
                  <a:solidFill>
                    <a:schemeClr val="tx2">
                      <a:lumMod val="50000"/>
                    </a:schemeClr>
                  </a:solidFill>
                  <a:latin typeface="Calibri" pitchFamily="34" charset="0"/>
                  <a:cs typeface="Calibri" pitchFamily="34" charset="0"/>
                </a:rPr>
                <a:t>Barclays Bank</a:t>
              </a:r>
            </a:p>
          </p:txBody>
        </p:sp>
      </p:grpSp>
      <p:sp>
        <p:nvSpPr>
          <p:cNvPr id="18" name="TextBox 17"/>
          <p:cNvSpPr txBox="1"/>
          <p:nvPr/>
        </p:nvSpPr>
        <p:spPr>
          <a:xfrm>
            <a:off x="925033" y="1254637"/>
            <a:ext cx="4906856"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Current world scenario: Transaction within same bank:</a:t>
            </a:r>
          </a:p>
        </p:txBody>
      </p:sp>
      <p:sp>
        <p:nvSpPr>
          <p:cNvPr id="22" name="TextBox 21"/>
          <p:cNvSpPr txBox="1"/>
          <p:nvPr/>
        </p:nvSpPr>
        <p:spPr>
          <a:xfrm>
            <a:off x="985278" y="4281444"/>
            <a:ext cx="3296095"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Barclays Ledger before transaction :</a:t>
            </a:r>
          </a:p>
        </p:txBody>
      </p:sp>
      <p:graphicFrame>
        <p:nvGraphicFramePr>
          <p:cNvPr id="23" name="Table 22"/>
          <p:cNvGraphicFramePr>
            <a:graphicFrameLocks noGrp="1"/>
          </p:cNvGraphicFramePr>
          <p:nvPr/>
        </p:nvGraphicFramePr>
        <p:xfrm>
          <a:off x="1059123" y="4601696"/>
          <a:ext cx="3055678" cy="885795"/>
        </p:xfrm>
        <a:graphic>
          <a:graphicData uri="http://schemas.openxmlformats.org/drawingml/2006/table">
            <a:tbl>
              <a:tblPr firstRow="1" bandRow="1">
                <a:tableStyleId>{5C22544A-7EE6-4342-B048-85BDC9FD1C3A}</a:tableStyleId>
              </a:tblPr>
              <a:tblGrid>
                <a:gridCol w="453444"/>
                <a:gridCol w="679298"/>
                <a:gridCol w="944740"/>
                <a:gridCol w="978196"/>
              </a:tblGrid>
              <a:tr h="295265">
                <a:tc>
                  <a:txBody>
                    <a:bodyPr/>
                    <a:lstStyle/>
                    <a:p>
                      <a:r>
                        <a:rPr lang="en-US" sz="1200" dirty="0" smtClean="0">
                          <a:solidFill>
                            <a:schemeClr val="tx1">
                              <a:lumMod val="90000"/>
                              <a:lumOff val="10000"/>
                            </a:schemeClr>
                          </a:solidFill>
                        </a:rPr>
                        <a:t>Id</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Holder</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Currency</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Amount</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r>
              <a:tr h="295265">
                <a:tc>
                  <a:txBody>
                    <a:bodyPr/>
                    <a:lstStyle/>
                    <a:p>
                      <a:r>
                        <a:rPr lang="en-US" sz="1200" dirty="0" smtClean="0">
                          <a:latin typeface="+mn-lt"/>
                        </a:rPr>
                        <a:t>1</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Alice</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10</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r>
              <a:tr h="295265">
                <a:tc>
                  <a:txBody>
                    <a:bodyPr/>
                    <a:lstStyle/>
                    <a:p>
                      <a:r>
                        <a:rPr lang="en-US" sz="1200" dirty="0" smtClean="0">
                          <a:latin typeface="+mn-lt"/>
                        </a:rPr>
                        <a:t>2</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Bob</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5</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r>
            </a:tbl>
          </a:graphicData>
        </a:graphic>
      </p:graphicFrame>
      <p:sp>
        <p:nvSpPr>
          <p:cNvPr id="24" name="TextBox 23"/>
          <p:cNvSpPr txBox="1"/>
          <p:nvPr/>
        </p:nvSpPr>
        <p:spPr>
          <a:xfrm>
            <a:off x="5284548" y="4284982"/>
            <a:ext cx="3137397"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Barclays Ledger after transaction :</a:t>
            </a:r>
          </a:p>
        </p:txBody>
      </p:sp>
      <p:graphicFrame>
        <p:nvGraphicFramePr>
          <p:cNvPr id="25" name="Table 24"/>
          <p:cNvGraphicFramePr>
            <a:graphicFrameLocks noGrp="1"/>
          </p:cNvGraphicFramePr>
          <p:nvPr/>
        </p:nvGraphicFramePr>
        <p:xfrm>
          <a:off x="5358393" y="4605234"/>
          <a:ext cx="3055678" cy="885795"/>
        </p:xfrm>
        <a:graphic>
          <a:graphicData uri="http://schemas.openxmlformats.org/drawingml/2006/table">
            <a:tbl>
              <a:tblPr firstRow="1" bandRow="1">
                <a:tableStyleId>{5C22544A-7EE6-4342-B048-85BDC9FD1C3A}</a:tableStyleId>
              </a:tblPr>
              <a:tblGrid>
                <a:gridCol w="453444"/>
                <a:gridCol w="679298"/>
                <a:gridCol w="944740"/>
                <a:gridCol w="978196"/>
              </a:tblGrid>
              <a:tr h="295265">
                <a:tc>
                  <a:txBody>
                    <a:bodyPr/>
                    <a:lstStyle/>
                    <a:p>
                      <a:r>
                        <a:rPr lang="en-US" sz="1200" dirty="0" smtClean="0">
                          <a:solidFill>
                            <a:schemeClr val="tx1">
                              <a:lumMod val="90000"/>
                              <a:lumOff val="10000"/>
                            </a:schemeClr>
                          </a:solidFill>
                        </a:rPr>
                        <a:t>Id</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Holder</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Currency</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Amount</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r>
              <a:tr h="295265">
                <a:tc>
                  <a:txBody>
                    <a:bodyPr/>
                    <a:lstStyle/>
                    <a:p>
                      <a:r>
                        <a:rPr lang="en-US" sz="1200" dirty="0" smtClean="0">
                          <a:latin typeface="+mn-lt"/>
                        </a:rPr>
                        <a:t>1</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Alice</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5</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r>
              <a:tr h="295265">
                <a:tc>
                  <a:txBody>
                    <a:bodyPr/>
                    <a:lstStyle/>
                    <a:p>
                      <a:r>
                        <a:rPr lang="en-US" sz="1200" dirty="0" smtClean="0">
                          <a:latin typeface="+mn-lt"/>
                        </a:rPr>
                        <a:t>2</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Bob</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10</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Blockchain example (contd..)</a:t>
            </a:r>
            <a:endParaRPr lang="en-US" dirty="0">
              <a:latin typeface="+mj-lt"/>
            </a:endParaRPr>
          </a:p>
        </p:txBody>
      </p:sp>
      <p:sp>
        <p:nvSpPr>
          <p:cNvPr id="18" name="TextBox 17"/>
          <p:cNvSpPr txBox="1"/>
          <p:nvPr/>
        </p:nvSpPr>
        <p:spPr>
          <a:xfrm>
            <a:off x="925033" y="1105775"/>
            <a:ext cx="5459828"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Current World Scenario: Transaction between different banks:</a:t>
            </a:r>
          </a:p>
        </p:txBody>
      </p:sp>
      <p:sp>
        <p:nvSpPr>
          <p:cNvPr id="22" name="TextBox 21"/>
          <p:cNvSpPr txBox="1"/>
          <p:nvPr/>
        </p:nvSpPr>
        <p:spPr>
          <a:xfrm>
            <a:off x="985278" y="3303208"/>
            <a:ext cx="3296095"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Barclays Ledger before transaction :</a:t>
            </a:r>
          </a:p>
        </p:txBody>
      </p:sp>
      <p:graphicFrame>
        <p:nvGraphicFramePr>
          <p:cNvPr id="23" name="Table 22"/>
          <p:cNvGraphicFramePr>
            <a:graphicFrameLocks noGrp="1"/>
          </p:cNvGraphicFramePr>
          <p:nvPr/>
        </p:nvGraphicFramePr>
        <p:xfrm>
          <a:off x="1059123" y="3623460"/>
          <a:ext cx="3055678" cy="885795"/>
        </p:xfrm>
        <a:graphic>
          <a:graphicData uri="http://schemas.openxmlformats.org/drawingml/2006/table">
            <a:tbl>
              <a:tblPr firstRow="1" bandRow="1">
                <a:tableStyleId>{5C22544A-7EE6-4342-B048-85BDC9FD1C3A}</a:tableStyleId>
              </a:tblPr>
              <a:tblGrid>
                <a:gridCol w="453444"/>
                <a:gridCol w="679298"/>
                <a:gridCol w="944740"/>
                <a:gridCol w="978196"/>
              </a:tblGrid>
              <a:tr h="295265">
                <a:tc>
                  <a:txBody>
                    <a:bodyPr/>
                    <a:lstStyle/>
                    <a:p>
                      <a:r>
                        <a:rPr lang="en-US" sz="1200" dirty="0" smtClean="0">
                          <a:solidFill>
                            <a:schemeClr val="tx1">
                              <a:lumMod val="90000"/>
                              <a:lumOff val="10000"/>
                            </a:schemeClr>
                          </a:solidFill>
                        </a:rPr>
                        <a:t>Id</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Holder</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Currency</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Amount</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r>
              <a:tr h="295265">
                <a:tc>
                  <a:txBody>
                    <a:bodyPr/>
                    <a:lstStyle/>
                    <a:p>
                      <a:r>
                        <a:rPr lang="en-US" sz="1200" dirty="0" smtClean="0">
                          <a:latin typeface="+mn-lt"/>
                        </a:rPr>
                        <a:t>1</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Alice</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10</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r>
              <a:tr h="295265">
                <a:tc>
                  <a:txBody>
                    <a:bodyPr/>
                    <a:lstStyle/>
                    <a:p>
                      <a:r>
                        <a:rPr lang="en-US" sz="1200" dirty="0" smtClean="0">
                          <a:latin typeface="+mn-lt"/>
                        </a:rPr>
                        <a:t>2</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HSBC</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solidFill>
                            <a:schemeClr val="tx1"/>
                          </a:solidFill>
                          <a:latin typeface="+mn-lt"/>
                        </a:rPr>
                        <a:t>1000</a:t>
                      </a:r>
                      <a:endParaRPr lang="en-US" sz="1200" dirty="0">
                        <a:solidFill>
                          <a:schemeClr val="tx1"/>
                        </a:solidFill>
                        <a:latin typeface="+mn-lt"/>
                      </a:endParaRPr>
                    </a:p>
                  </a:txBody>
                  <a:tcPr>
                    <a:gradFill>
                      <a:gsLst>
                        <a:gs pos="0">
                          <a:srgbClr val="8488C4"/>
                        </a:gs>
                        <a:gs pos="53000">
                          <a:srgbClr val="D4DEFF"/>
                        </a:gs>
                        <a:gs pos="83000">
                          <a:srgbClr val="D4DEFF"/>
                        </a:gs>
                        <a:gs pos="100000">
                          <a:srgbClr val="96AB94"/>
                        </a:gs>
                      </a:gsLst>
                      <a:lin ang="5400000" scaled="0"/>
                    </a:gradFill>
                  </a:tcPr>
                </a:tc>
              </a:tr>
            </a:tbl>
          </a:graphicData>
        </a:graphic>
      </p:graphicFrame>
      <p:sp>
        <p:nvSpPr>
          <p:cNvPr id="24" name="TextBox 23"/>
          <p:cNvSpPr txBox="1"/>
          <p:nvPr/>
        </p:nvSpPr>
        <p:spPr>
          <a:xfrm>
            <a:off x="5284548" y="3306746"/>
            <a:ext cx="3058851"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HSBC Ledger before transaction :</a:t>
            </a:r>
          </a:p>
        </p:txBody>
      </p:sp>
      <p:graphicFrame>
        <p:nvGraphicFramePr>
          <p:cNvPr id="25" name="Table 24"/>
          <p:cNvGraphicFramePr>
            <a:graphicFrameLocks noGrp="1"/>
          </p:cNvGraphicFramePr>
          <p:nvPr/>
        </p:nvGraphicFramePr>
        <p:xfrm>
          <a:off x="5358393" y="3626998"/>
          <a:ext cx="3055678" cy="885795"/>
        </p:xfrm>
        <a:graphic>
          <a:graphicData uri="http://schemas.openxmlformats.org/drawingml/2006/table">
            <a:tbl>
              <a:tblPr firstRow="1" bandRow="1">
                <a:tableStyleId>{5C22544A-7EE6-4342-B048-85BDC9FD1C3A}</a:tableStyleId>
              </a:tblPr>
              <a:tblGrid>
                <a:gridCol w="453444"/>
                <a:gridCol w="769716"/>
                <a:gridCol w="854322"/>
                <a:gridCol w="978196"/>
              </a:tblGrid>
              <a:tr h="295265">
                <a:tc>
                  <a:txBody>
                    <a:bodyPr/>
                    <a:lstStyle/>
                    <a:p>
                      <a:r>
                        <a:rPr lang="en-US" sz="1200" dirty="0" smtClean="0">
                          <a:solidFill>
                            <a:schemeClr val="tx1">
                              <a:lumMod val="90000"/>
                              <a:lumOff val="10000"/>
                            </a:schemeClr>
                          </a:solidFill>
                        </a:rPr>
                        <a:t>Id</a:t>
                      </a:r>
                      <a:endParaRPr lang="en-US" sz="1200" dirty="0">
                        <a:solidFill>
                          <a:schemeClr val="tx1">
                            <a:lumMod val="90000"/>
                            <a:lumOff val="10000"/>
                          </a:schemeClr>
                        </a:solidFill>
                      </a:endParaRPr>
                    </a:p>
                  </a:txBody>
                  <a:tcPr>
                    <a:gradFill>
                      <a:gsLst>
                        <a:gs pos="0">
                          <a:srgbClr val="DDEBCF"/>
                        </a:gs>
                        <a:gs pos="50000">
                          <a:srgbClr val="9CB86E"/>
                        </a:gs>
                        <a:gs pos="100000">
                          <a:srgbClr val="156B13"/>
                        </a:gs>
                      </a:gsLst>
                      <a:lin ang="5400000" scaled="0"/>
                    </a:gradFill>
                  </a:tcPr>
                </a:tc>
                <a:tc>
                  <a:txBody>
                    <a:bodyPr/>
                    <a:lstStyle/>
                    <a:p>
                      <a:r>
                        <a:rPr lang="en-US" sz="1200" dirty="0" smtClean="0">
                          <a:solidFill>
                            <a:schemeClr val="tx1">
                              <a:lumMod val="90000"/>
                              <a:lumOff val="10000"/>
                            </a:schemeClr>
                          </a:solidFill>
                        </a:rPr>
                        <a:t>Holder</a:t>
                      </a:r>
                      <a:endParaRPr lang="en-US" sz="1200" dirty="0">
                        <a:solidFill>
                          <a:schemeClr val="tx1">
                            <a:lumMod val="90000"/>
                            <a:lumOff val="10000"/>
                          </a:schemeClr>
                        </a:solidFill>
                      </a:endParaRPr>
                    </a:p>
                  </a:txBody>
                  <a:tcPr>
                    <a:gradFill>
                      <a:gsLst>
                        <a:gs pos="0">
                          <a:srgbClr val="DDEBCF"/>
                        </a:gs>
                        <a:gs pos="50000">
                          <a:srgbClr val="9CB86E"/>
                        </a:gs>
                        <a:gs pos="100000">
                          <a:srgbClr val="156B13"/>
                        </a:gs>
                      </a:gsLst>
                      <a:lin ang="5400000" scaled="0"/>
                    </a:gradFill>
                  </a:tcPr>
                </a:tc>
                <a:tc>
                  <a:txBody>
                    <a:bodyPr/>
                    <a:lstStyle/>
                    <a:p>
                      <a:r>
                        <a:rPr lang="en-US" sz="1200" dirty="0" smtClean="0">
                          <a:solidFill>
                            <a:schemeClr val="tx1">
                              <a:lumMod val="90000"/>
                              <a:lumOff val="10000"/>
                            </a:schemeClr>
                          </a:solidFill>
                        </a:rPr>
                        <a:t>Currency</a:t>
                      </a:r>
                      <a:endParaRPr lang="en-US" sz="1200" dirty="0">
                        <a:solidFill>
                          <a:schemeClr val="tx1">
                            <a:lumMod val="90000"/>
                            <a:lumOff val="10000"/>
                          </a:schemeClr>
                        </a:solidFill>
                      </a:endParaRPr>
                    </a:p>
                  </a:txBody>
                  <a:tcPr>
                    <a:gradFill>
                      <a:gsLst>
                        <a:gs pos="0">
                          <a:srgbClr val="DDEBCF"/>
                        </a:gs>
                        <a:gs pos="50000">
                          <a:srgbClr val="9CB86E"/>
                        </a:gs>
                        <a:gs pos="100000">
                          <a:srgbClr val="156B13"/>
                        </a:gs>
                      </a:gsLst>
                      <a:lin ang="5400000" scaled="0"/>
                    </a:gradFill>
                  </a:tcPr>
                </a:tc>
                <a:tc>
                  <a:txBody>
                    <a:bodyPr/>
                    <a:lstStyle/>
                    <a:p>
                      <a:r>
                        <a:rPr lang="en-US" sz="1200" dirty="0" smtClean="0">
                          <a:solidFill>
                            <a:schemeClr val="tx1">
                              <a:lumMod val="90000"/>
                              <a:lumOff val="10000"/>
                            </a:schemeClr>
                          </a:solidFill>
                        </a:rPr>
                        <a:t>Amount</a:t>
                      </a:r>
                      <a:endParaRPr lang="en-US" sz="1200" dirty="0">
                        <a:solidFill>
                          <a:schemeClr val="tx1">
                            <a:lumMod val="90000"/>
                            <a:lumOff val="10000"/>
                          </a:schemeClr>
                        </a:solidFill>
                      </a:endParaRPr>
                    </a:p>
                  </a:txBody>
                  <a:tcPr>
                    <a:gradFill>
                      <a:gsLst>
                        <a:gs pos="0">
                          <a:srgbClr val="DDEBCF"/>
                        </a:gs>
                        <a:gs pos="50000">
                          <a:srgbClr val="9CB86E"/>
                        </a:gs>
                        <a:gs pos="100000">
                          <a:srgbClr val="156B13"/>
                        </a:gs>
                      </a:gsLst>
                      <a:lin ang="5400000" scaled="0"/>
                    </a:gradFill>
                  </a:tcPr>
                </a:tc>
              </a:tr>
              <a:tr h="295265">
                <a:tc>
                  <a:txBody>
                    <a:bodyPr/>
                    <a:lstStyle/>
                    <a:p>
                      <a:r>
                        <a:rPr lang="en-US" sz="1200" dirty="0" smtClean="0">
                          <a:latin typeface="+mn-lt"/>
                        </a:rPr>
                        <a:t>1</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Charlie</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5</a:t>
                      </a:r>
                      <a:endParaRPr lang="en-US" sz="1200" dirty="0">
                        <a:latin typeface="+mn-lt"/>
                      </a:endParaRPr>
                    </a:p>
                  </a:txBody>
                  <a:tcPr>
                    <a:gradFill>
                      <a:gsLst>
                        <a:gs pos="0">
                          <a:srgbClr val="DDEBCF"/>
                        </a:gs>
                        <a:gs pos="50000">
                          <a:srgbClr val="9CB86E"/>
                        </a:gs>
                        <a:gs pos="100000">
                          <a:srgbClr val="156B13"/>
                        </a:gs>
                      </a:gsLst>
                      <a:lin ang="5400000" scaled="0"/>
                    </a:gradFill>
                  </a:tcPr>
                </a:tc>
              </a:tr>
              <a:tr h="295265">
                <a:tc>
                  <a:txBody>
                    <a:bodyPr/>
                    <a:lstStyle/>
                    <a:p>
                      <a:r>
                        <a:rPr lang="en-US" sz="1200" dirty="0" smtClean="0">
                          <a:latin typeface="+mn-lt"/>
                        </a:rPr>
                        <a:t>2</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Barclays</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solidFill>
                            <a:srgbClr val="FF0000"/>
                          </a:solidFill>
                          <a:latin typeface="+mn-lt"/>
                        </a:rPr>
                        <a:t>-1000</a:t>
                      </a:r>
                      <a:endParaRPr lang="en-US" sz="1200" dirty="0">
                        <a:solidFill>
                          <a:srgbClr val="FF0000"/>
                        </a:solidFill>
                        <a:latin typeface="+mn-lt"/>
                      </a:endParaRPr>
                    </a:p>
                  </a:txBody>
                  <a:tcPr>
                    <a:gradFill>
                      <a:gsLst>
                        <a:gs pos="0">
                          <a:srgbClr val="DDEBCF"/>
                        </a:gs>
                        <a:gs pos="50000">
                          <a:srgbClr val="9CB86E"/>
                        </a:gs>
                        <a:gs pos="100000">
                          <a:srgbClr val="156B13"/>
                        </a:gs>
                      </a:gsLst>
                      <a:lin ang="5400000" scaled="0"/>
                    </a:gradFill>
                  </a:tcPr>
                </a:tc>
              </a:tr>
            </a:tbl>
          </a:graphicData>
        </a:graphic>
      </p:graphicFrame>
      <p:grpSp>
        <p:nvGrpSpPr>
          <p:cNvPr id="3" name="Group 26"/>
          <p:cNvGrpSpPr/>
          <p:nvPr/>
        </p:nvGrpSpPr>
        <p:grpSpPr>
          <a:xfrm>
            <a:off x="2317898" y="1470837"/>
            <a:ext cx="5171121" cy="1697657"/>
            <a:chOff x="2317898" y="1470837"/>
            <a:chExt cx="5171121" cy="1697657"/>
          </a:xfrm>
        </p:grpSpPr>
        <p:sp>
          <p:nvSpPr>
            <p:cNvPr id="15" name="Rectangle 14"/>
            <p:cNvSpPr/>
            <p:nvPr/>
          </p:nvSpPr>
          <p:spPr>
            <a:xfrm>
              <a:off x="2317898" y="1520467"/>
              <a:ext cx="1318437"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smtClean="0">
                <a:solidFill>
                  <a:schemeClr val="tx2">
                    <a:lumMod val="50000"/>
                  </a:schemeClr>
                </a:solidFill>
                <a:latin typeface="Calibri" panose="020F0502020204030204" pitchFamily="34" charset="0"/>
              </a:endParaRPr>
            </a:p>
          </p:txBody>
        </p:sp>
        <p:pic>
          <p:nvPicPr>
            <p:cNvPr id="6" name="Picture 5" descr="stickman_small.png"/>
            <p:cNvPicPr>
              <a:picLocks noChangeAspect="1"/>
            </p:cNvPicPr>
            <p:nvPr/>
          </p:nvPicPr>
          <p:blipFill>
            <a:blip r:embed="rId3" cstate="print"/>
            <a:stretch>
              <a:fillRect/>
            </a:stretch>
          </p:blipFill>
          <p:spPr>
            <a:xfrm>
              <a:off x="2671991" y="1789742"/>
              <a:ext cx="543001" cy="1066949"/>
            </a:xfrm>
            <a:prstGeom prst="rect">
              <a:avLst/>
            </a:prstGeom>
          </p:spPr>
        </p:pic>
        <p:sp>
          <p:nvSpPr>
            <p:cNvPr id="7" name="TextBox 6"/>
            <p:cNvSpPr txBox="1"/>
            <p:nvPr/>
          </p:nvSpPr>
          <p:spPr>
            <a:xfrm>
              <a:off x="2658192" y="2860151"/>
              <a:ext cx="595423" cy="307777"/>
            </a:xfrm>
            <a:prstGeom prst="rect">
              <a:avLst/>
            </a:prstGeom>
            <a:noFill/>
          </p:spPr>
          <p:txBody>
            <a:bodyPr wrap="square" rtlCol="0">
              <a:spAutoFit/>
            </a:bodyPr>
            <a:lstStyle/>
            <a:p>
              <a:r>
                <a:rPr lang="en-US" sz="1400" b="1" dirty="0" smtClean="0">
                  <a:solidFill>
                    <a:schemeClr val="tx2">
                      <a:lumMod val="50000"/>
                    </a:schemeClr>
                  </a:solidFill>
                  <a:latin typeface="Calibri" pitchFamily="34" charset="0"/>
                  <a:cs typeface="Calibri" pitchFamily="34" charset="0"/>
                </a:rPr>
                <a:t>Alice</a:t>
              </a:r>
            </a:p>
          </p:txBody>
        </p:sp>
        <p:pic>
          <p:nvPicPr>
            <p:cNvPr id="8" name="Picture 7" descr="stickman_small.png"/>
            <p:cNvPicPr>
              <a:picLocks noChangeAspect="1"/>
            </p:cNvPicPr>
            <p:nvPr/>
          </p:nvPicPr>
          <p:blipFill>
            <a:blip r:embed="rId3" cstate="print"/>
            <a:stretch>
              <a:fillRect/>
            </a:stretch>
          </p:blipFill>
          <p:spPr>
            <a:xfrm>
              <a:off x="6524523" y="1793288"/>
              <a:ext cx="543001" cy="1066949"/>
            </a:xfrm>
            <a:prstGeom prst="rect">
              <a:avLst/>
            </a:prstGeom>
          </p:spPr>
        </p:pic>
        <p:sp>
          <p:nvSpPr>
            <p:cNvPr id="9" name="TextBox 8"/>
            <p:cNvSpPr txBox="1"/>
            <p:nvPr/>
          </p:nvSpPr>
          <p:spPr>
            <a:xfrm>
              <a:off x="6453962" y="2853066"/>
              <a:ext cx="786810" cy="307777"/>
            </a:xfrm>
            <a:prstGeom prst="rect">
              <a:avLst/>
            </a:prstGeom>
            <a:noFill/>
          </p:spPr>
          <p:txBody>
            <a:bodyPr wrap="square" rtlCol="0">
              <a:spAutoFit/>
            </a:bodyPr>
            <a:lstStyle/>
            <a:p>
              <a:r>
                <a:rPr lang="en-US" sz="1400" b="1" dirty="0" smtClean="0">
                  <a:solidFill>
                    <a:schemeClr val="tx2">
                      <a:lumMod val="50000"/>
                    </a:schemeClr>
                  </a:solidFill>
                  <a:latin typeface="Calibri" pitchFamily="34" charset="0"/>
                  <a:cs typeface="Calibri" pitchFamily="34" charset="0"/>
                </a:rPr>
                <a:t>Charlie</a:t>
              </a:r>
            </a:p>
          </p:txBody>
        </p:sp>
        <p:sp>
          <p:nvSpPr>
            <p:cNvPr id="10" name="Striped Right Arrow 9"/>
            <p:cNvSpPr/>
            <p:nvPr/>
          </p:nvSpPr>
          <p:spPr>
            <a:xfrm>
              <a:off x="3849009" y="2254099"/>
              <a:ext cx="1881963" cy="276446"/>
            </a:xfrm>
            <a:prstGeom prst="stripedRightArrow">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smtClean="0">
                <a:solidFill>
                  <a:schemeClr val="tx2">
                    <a:lumMod val="50000"/>
                  </a:schemeClr>
                </a:solidFill>
                <a:latin typeface="Calibri" panose="020F0502020204030204" pitchFamily="34" charset="0"/>
              </a:endParaRPr>
            </a:p>
          </p:txBody>
        </p:sp>
        <p:pic>
          <p:nvPicPr>
            <p:cNvPr id="12" name="Picture 11" descr="dollar_small.png"/>
            <p:cNvPicPr>
              <a:picLocks noChangeAspect="1"/>
            </p:cNvPicPr>
            <p:nvPr/>
          </p:nvPicPr>
          <p:blipFill>
            <a:blip r:embed="rId4" cstate="print"/>
            <a:stretch>
              <a:fillRect/>
            </a:stretch>
          </p:blipFill>
          <p:spPr>
            <a:xfrm>
              <a:off x="4520819" y="2050531"/>
              <a:ext cx="235485" cy="235485"/>
            </a:xfrm>
            <a:prstGeom prst="rect">
              <a:avLst/>
            </a:prstGeom>
          </p:spPr>
        </p:pic>
        <p:sp>
          <p:nvSpPr>
            <p:cNvPr id="13" name="TextBox 12"/>
            <p:cNvSpPr txBox="1"/>
            <p:nvPr/>
          </p:nvSpPr>
          <p:spPr>
            <a:xfrm>
              <a:off x="4614544" y="1945767"/>
              <a:ext cx="327334" cy="430887"/>
            </a:xfrm>
            <a:prstGeom prst="rect">
              <a:avLst/>
            </a:prstGeom>
            <a:noFill/>
          </p:spPr>
          <p:txBody>
            <a:bodyPr wrap="none" rtlCol="0">
              <a:spAutoFit/>
            </a:bodyPr>
            <a:lstStyle/>
            <a:p>
              <a:r>
                <a:rPr lang="en-US" sz="2200" b="1" dirty="0" smtClean="0">
                  <a:solidFill>
                    <a:schemeClr val="tx2">
                      <a:lumMod val="50000"/>
                    </a:schemeClr>
                  </a:solidFill>
                  <a:latin typeface="Calibri" pitchFamily="34" charset="0"/>
                  <a:cs typeface="Calibri" pitchFamily="34" charset="0"/>
                </a:rPr>
                <a:t>5</a:t>
              </a:r>
            </a:p>
          </p:txBody>
        </p:sp>
        <p:sp>
          <p:nvSpPr>
            <p:cNvPr id="16" name="TextBox 15"/>
            <p:cNvSpPr txBox="1"/>
            <p:nvPr/>
          </p:nvSpPr>
          <p:spPr>
            <a:xfrm>
              <a:off x="2339150" y="1477932"/>
              <a:ext cx="1208408" cy="307777"/>
            </a:xfrm>
            <a:prstGeom prst="rect">
              <a:avLst/>
            </a:prstGeom>
            <a:noFill/>
          </p:spPr>
          <p:txBody>
            <a:bodyPr wrap="none" rtlCol="0">
              <a:spAutoFit/>
            </a:bodyPr>
            <a:lstStyle/>
            <a:p>
              <a:r>
                <a:rPr lang="en-US" sz="1400" b="1" dirty="0" smtClean="0">
                  <a:solidFill>
                    <a:schemeClr val="tx2">
                      <a:lumMod val="50000"/>
                    </a:schemeClr>
                  </a:solidFill>
                  <a:latin typeface="Calibri" pitchFamily="34" charset="0"/>
                  <a:cs typeface="Calibri" pitchFamily="34" charset="0"/>
                </a:rPr>
                <a:t>Barclays Bank</a:t>
              </a:r>
            </a:p>
          </p:txBody>
        </p:sp>
        <p:sp>
          <p:nvSpPr>
            <p:cNvPr id="21" name="Rectangle 20"/>
            <p:cNvSpPr/>
            <p:nvPr/>
          </p:nvSpPr>
          <p:spPr>
            <a:xfrm>
              <a:off x="6170582" y="1513372"/>
              <a:ext cx="1318437"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smtClean="0">
                <a:solidFill>
                  <a:schemeClr val="tx2">
                    <a:lumMod val="50000"/>
                  </a:schemeClr>
                </a:solidFill>
                <a:latin typeface="Calibri" panose="020F0502020204030204" pitchFamily="34" charset="0"/>
              </a:endParaRPr>
            </a:p>
          </p:txBody>
        </p:sp>
        <p:sp>
          <p:nvSpPr>
            <p:cNvPr id="26" name="TextBox 25"/>
            <p:cNvSpPr txBox="1"/>
            <p:nvPr/>
          </p:nvSpPr>
          <p:spPr>
            <a:xfrm>
              <a:off x="6191834" y="1470837"/>
              <a:ext cx="990977" cy="307777"/>
            </a:xfrm>
            <a:prstGeom prst="rect">
              <a:avLst/>
            </a:prstGeom>
            <a:noFill/>
          </p:spPr>
          <p:txBody>
            <a:bodyPr wrap="none" rtlCol="0">
              <a:spAutoFit/>
            </a:bodyPr>
            <a:lstStyle/>
            <a:p>
              <a:r>
                <a:rPr lang="en-US" sz="1400" b="1" dirty="0" smtClean="0">
                  <a:solidFill>
                    <a:schemeClr val="tx2">
                      <a:lumMod val="50000"/>
                    </a:schemeClr>
                  </a:solidFill>
                  <a:latin typeface="Calibri" pitchFamily="34" charset="0"/>
                  <a:cs typeface="Calibri" pitchFamily="34" charset="0"/>
                </a:rPr>
                <a:t>HSBC Bank</a:t>
              </a:r>
            </a:p>
          </p:txBody>
        </p:sp>
      </p:grpSp>
      <p:sp>
        <p:nvSpPr>
          <p:cNvPr id="28" name="TextBox 27"/>
          <p:cNvSpPr txBox="1"/>
          <p:nvPr/>
        </p:nvSpPr>
        <p:spPr>
          <a:xfrm>
            <a:off x="988816" y="4752834"/>
            <a:ext cx="3137397"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Barclays Ledger after transaction :</a:t>
            </a:r>
          </a:p>
        </p:txBody>
      </p:sp>
      <p:graphicFrame>
        <p:nvGraphicFramePr>
          <p:cNvPr id="29" name="Table 28"/>
          <p:cNvGraphicFramePr>
            <a:graphicFrameLocks noGrp="1"/>
          </p:cNvGraphicFramePr>
          <p:nvPr/>
        </p:nvGraphicFramePr>
        <p:xfrm>
          <a:off x="1062661" y="5073086"/>
          <a:ext cx="3055678" cy="885795"/>
        </p:xfrm>
        <a:graphic>
          <a:graphicData uri="http://schemas.openxmlformats.org/drawingml/2006/table">
            <a:tbl>
              <a:tblPr firstRow="1" bandRow="1">
                <a:tableStyleId>{5C22544A-7EE6-4342-B048-85BDC9FD1C3A}</a:tableStyleId>
              </a:tblPr>
              <a:tblGrid>
                <a:gridCol w="453444"/>
                <a:gridCol w="679298"/>
                <a:gridCol w="944740"/>
                <a:gridCol w="978196"/>
              </a:tblGrid>
              <a:tr h="295265">
                <a:tc>
                  <a:txBody>
                    <a:bodyPr/>
                    <a:lstStyle/>
                    <a:p>
                      <a:r>
                        <a:rPr lang="en-US" sz="1200" dirty="0" smtClean="0">
                          <a:solidFill>
                            <a:schemeClr val="tx1">
                              <a:lumMod val="90000"/>
                              <a:lumOff val="10000"/>
                            </a:schemeClr>
                          </a:solidFill>
                        </a:rPr>
                        <a:t>Id</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Holder</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Currency</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c>
                  <a:txBody>
                    <a:bodyPr/>
                    <a:lstStyle/>
                    <a:p>
                      <a:r>
                        <a:rPr lang="en-US" sz="1200" dirty="0" smtClean="0">
                          <a:solidFill>
                            <a:schemeClr val="tx1">
                              <a:lumMod val="90000"/>
                              <a:lumOff val="10000"/>
                            </a:schemeClr>
                          </a:solidFill>
                        </a:rPr>
                        <a:t>Amount</a:t>
                      </a:r>
                      <a:endParaRPr lang="en-US" sz="1200" dirty="0">
                        <a:solidFill>
                          <a:schemeClr val="tx1">
                            <a:lumMod val="90000"/>
                            <a:lumOff val="10000"/>
                          </a:schemeClr>
                        </a:solidFill>
                      </a:endParaRPr>
                    </a:p>
                  </a:txBody>
                  <a:tcPr>
                    <a:gradFill>
                      <a:gsLst>
                        <a:gs pos="0">
                          <a:srgbClr val="CCCCFF"/>
                        </a:gs>
                        <a:gs pos="17999">
                          <a:srgbClr val="99CCFF"/>
                        </a:gs>
                        <a:gs pos="36000">
                          <a:srgbClr val="9966FF"/>
                        </a:gs>
                        <a:gs pos="61000">
                          <a:srgbClr val="CC99FF"/>
                        </a:gs>
                        <a:gs pos="82001">
                          <a:srgbClr val="99CCFF"/>
                        </a:gs>
                        <a:gs pos="100000">
                          <a:srgbClr val="CCCCFF"/>
                        </a:gs>
                      </a:gsLst>
                      <a:lin ang="5400000" scaled="0"/>
                    </a:gradFill>
                  </a:tcPr>
                </a:tc>
              </a:tr>
              <a:tr h="295265">
                <a:tc>
                  <a:txBody>
                    <a:bodyPr/>
                    <a:lstStyle/>
                    <a:p>
                      <a:r>
                        <a:rPr lang="en-US" sz="1200" dirty="0" smtClean="0">
                          <a:latin typeface="+mn-lt"/>
                        </a:rPr>
                        <a:t>1</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Alice</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5</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r>
              <a:tr h="295265">
                <a:tc>
                  <a:txBody>
                    <a:bodyPr/>
                    <a:lstStyle/>
                    <a:p>
                      <a:r>
                        <a:rPr lang="en-US" sz="1200" dirty="0" smtClean="0">
                          <a:latin typeface="+mn-lt"/>
                        </a:rPr>
                        <a:t>2</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HSBC</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sz="1200" dirty="0" smtClean="0">
                          <a:solidFill>
                            <a:schemeClr val="tx1"/>
                          </a:solidFill>
                          <a:latin typeface="+mn-lt"/>
                        </a:rPr>
                        <a:t>995</a:t>
                      </a:r>
                      <a:endParaRPr lang="en-US" sz="1200" dirty="0">
                        <a:solidFill>
                          <a:schemeClr val="tx1"/>
                        </a:solidFill>
                        <a:latin typeface="+mn-lt"/>
                      </a:endParaRPr>
                    </a:p>
                  </a:txBody>
                  <a:tcPr>
                    <a:gradFill>
                      <a:gsLst>
                        <a:gs pos="0">
                          <a:srgbClr val="8488C4"/>
                        </a:gs>
                        <a:gs pos="53000">
                          <a:srgbClr val="D4DEFF"/>
                        </a:gs>
                        <a:gs pos="83000">
                          <a:srgbClr val="D4DEFF"/>
                        </a:gs>
                        <a:gs pos="100000">
                          <a:srgbClr val="96AB94"/>
                        </a:gs>
                      </a:gsLst>
                      <a:lin ang="5400000" scaled="0"/>
                    </a:gradFill>
                  </a:tcPr>
                </a:tc>
              </a:tr>
            </a:tbl>
          </a:graphicData>
        </a:graphic>
      </p:graphicFrame>
      <p:sp>
        <p:nvSpPr>
          <p:cNvPr id="30" name="TextBox 29"/>
          <p:cNvSpPr txBox="1"/>
          <p:nvPr/>
        </p:nvSpPr>
        <p:spPr>
          <a:xfrm>
            <a:off x="5288086" y="4756372"/>
            <a:ext cx="2900153"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HSBC Ledger after transaction :</a:t>
            </a:r>
          </a:p>
        </p:txBody>
      </p:sp>
      <p:graphicFrame>
        <p:nvGraphicFramePr>
          <p:cNvPr id="31" name="Table 30"/>
          <p:cNvGraphicFramePr>
            <a:graphicFrameLocks noGrp="1"/>
          </p:cNvGraphicFramePr>
          <p:nvPr/>
        </p:nvGraphicFramePr>
        <p:xfrm>
          <a:off x="5361931" y="5076624"/>
          <a:ext cx="3055678" cy="885795"/>
        </p:xfrm>
        <a:graphic>
          <a:graphicData uri="http://schemas.openxmlformats.org/drawingml/2006/table">
            <a:tbl>
              <a:tblPr firstRow="1" bandRow="1">
                <a:tableStyleId>{5C22544A-7EE6-4342-B048-85BDC9FD1C3A}</a:tableStyleId>
              </a:tblPr>
              <a:tblGrid>
                <a:gridCol w="453444"/>
                <a:gridCol w="766178"/>
                <a:gridCol w="857860"/>
                <a:gridCol w="978196"/>
              </a:tblGrid>
              <a:tr h="295265">
                <a:tc>
                  <a:txBody>
                    <a:bodyPr/>
                    <a:lstStyle/>
                    <a:p>
                      <a:r>
                        <a:rPr lang="en-US" sz="1200" dirty="0" smtClean="0">
                          <a:solidFill>
                            <a:schemeClr val="tx1">
                              <a:lumMod val="90000"/>
                              <a:lumOff val="10000"/>
                            </a:schemeClr>
                          </a:solidFill>
                        </a:rPr>
                        <a:t>Id</a:t>
                      </a:r>
                      <a:endParaRPr lang="en-US" sz="1200" dirty="0">
                        <a:solidFill>
                          <a:schemeClr val="tx1">
                            <a:lumMod val="90000"/>
                            <a:lumOff val="10000"/>
                          </a:schemeClr>
                        </a:solidFill>
                      </a:endParaRPr>
                    </a:p>
                  </a:txBody>
                  <a:tcPr>
                    <a:gradFill>
                      <a:gsLst>
                        <a:gs pos="0">
                          <a:srgbClr val="DDEBCF"/>
                        </a:gs>
                        <a:gs pos="50000">
                          <a:srgbClr val="9CB86E"/>
                        </a:gs>
                        <a:gs pos="100000">
                          <a:srgbClr val="156B13"/>
                        </a:gs>
                      </a:gsLst>
                      <a:lin ang="5400000" scaled="0"/>
                    </a:gradFill>
                  </a:tcPr>
                </a:tc>
                <a:tc>
                  <a:txBody>
                    <a:bodyPr/>
                    <a:lstStyle/>
                    <a:p>
                      <a:r>
                        <a:rPr lang="en-US" sz="1200" dirty="0" smtClean="0">
                          <a:solidFill>
                            <a:schemeClr val="tx1">
                              <a:lumMod val="90000"/>
                              <a:lumOff val="10000"/>
                            </a:schemeClr>
                          </a:solidFill>
                        </a:rPr>
                        <a:t>Holder</a:t>
                      </a:r>
                      <a:endParaRPr lang="en-US" sz="1200" dirty="0">
                        <a:solidFill>
                          <a:schemeClr val="tx1">
                            <a:lumMod val="90000"/>
                            <a:lumOff val="10000"/>
                          </a:schemeClr>
                        </a:solidFill>
                      </a:endParaRPr>
                    </a:p>
                  </a:txBody>
                  <a:tcPr>
                    <a:gradFill>
                      <a:gsLst>
                        <a:gs pos="0">
                          <a:srgbClr val="DDEBCF"/>
                        </a:gs>
                        <a:gs pos="50000">
                          <a:srgbClr val="9CB86E"/>
                        </a:gs>
                        <a:gs pos="100000">
                          <a:srgbClr val="156B13"/>
                        </a:gs>
                      </a:gsLst>
                      <a:lin ang="5400000" scaled="0"/>
                    </a:gradFill>
                  </a:tcPr>
                </a:tc>
                <a:tc>
                  <a:txBody>
                    <a:bodyPr/>
                    <a:lstStyle/>
                    <a:p>
                      <a:r>
                        <a:rPr lang="en-US" sz="1200" dirty="0" smtClean="0">
                          <a:solidFill>
                            <a:schemeClr val="tx1">
                              <a:lumMod val="90000"/>
                              <a:lumOff val="10000"/>
                            </a:schemeClr>
                          </a:solidFill>
                        </a:rPr>
                        <a:t>Currency</a:t>
                      </a:r>
                      <a:endParaRPr lang="en-US" sz="1200" dirty="0">
                        <a:solidFill>
                          <a:schemeClr val="tx1">
                            <a:lumMod val="90000"/>
                            <a:lumOff val="10000"/>
                          </a:schemeClr>
                        </a:solidFill>
                      </a:endParaRPr>
                    </a:p>
                  </a:txBody>
                  <a:tcPr>
                    <a:gradFill>
                      <a:gsLst>
                        <a:gs pos="0">
                          <a:srgbClr val="DDEBCF"/>
                        </a:gs>
                        <a:gs pos="50000">
                          <a:srgbClr val="9CB86E"/>
                        </a:gs>
                        <a:gs pos="100000">
                          <a:srgbClr val="156B13"/>
                        </a:gs>
                      </a:gsLst>
                      <a:lin ang="5400000" scaled="0"/>
                    </a:gradFill>
                  </a:tcPr>
                </a:tc>
                <a:tc>
                  <a:txBody>
                    <a:bodyPr/>
                    <a:lstStyle/>
                    <a:p>
                      <a:r>
                        <a:rPr lang="en-US" sz="1200" dirty="0" smtClean="0">
                          <a:solidFill>
                            <a:schemeClr val="tx1">
                              <a:lumMod val="90000"/>
                              <a:lumOff val="10000"/>
                            </a:schemeClr>
                          </a:solidFill>
                        </a:rPr>
                        <a:t>Amount</a:t>
                      </a:r>
                      <a:endParaRPr lang="en-US" sz="1200" dirty="0">
                        <a:solidFill>
                          <a:schemeClr val="tx1">
                            <a:lumMod val="90000"/>
                            <a:lumOff val="10000"/>
                          </a:schemeClr>
                        </a:solidFill>
                      </a:endParaRPr>
                    </a:p>
                  </a:txBody>
                  <a:tcPr>
                    <a:gradFill>
                      <a:gsLst>
                        <a:gs pos="0">
                          <a:srgbClr val="DDEBCF"/>
                        </a:gs>
                        <a:gs pos="50000">
                          <a:srgbClr val="9CB86E"/>
                        </a:gs>
                        <a:gs pos="100000">
                          <a:srgbClr val="156B13"/>
                        </a:gs>
                      </a:gsLst>
                      <a:lin ang="5400000" scaled="0"/>
                    </a:gradFill>
                  </a:tcPr>
                </a:tc>
              </a:tr>
              <a:tr h="295265">
                <a:tc>
                  <a:txBody>
                    <a:bodyPr/>
                    <a:lstStyle/>
                    <a:p>
                      <a:r>
                        <a:rPr lang="en-US" sz="1200" dirty="0" smtClean="0">
                          <a:latin typeface="+mn-lt"/>
                        </a:rPr>
                        <a:t>1</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Charlie</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10</a:t>
                      </a:r>
                      <a:endParaRPr lang="en-US" sz="1200" dirty="0">
                        <a:latin typeface="+mn-lt"/>
                      </a:endParaRPr>
                    </a:p>
                  </a:txBody>
                  <a:tcPr>
                    <a:gradFill>
                      <a:gsLst>
                        <a:gs pos="0">
                          <a:srgbClr val="DDEBCF"/>
                        </a:gs>
                        <a:gs pos="50000">
                          <a:srgbClr val="9CB86E"/>
                        </a:gs>
                        <a:gs pos="100000">
                          <a:srgbClr val="156B13"/>
                        </a:gs>
                      </a:gsLst>
                      <a:lin ang="5400000" scaled="0"/>
                    </a:gradFill>
                  </a:tcPr>
                </a:tc>
              </a:tr>
              <a:tr h="295265">
                <a:tc>
                  <a:txBody>
                    <a:bodyPr/>
                    <a:lstStyle/>
                    <a:p>
                      <a:r>
                        <a:rPr lang="en-US" sz="1200" dirty="0" smtClean="0">
                          <a:latin typeface="+mn-lt"/>
                        </a:rPr>
                        <a:t>2</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Barclays</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DDEBCF"/>
                        </a:gs>
                        <a:gs pos="50000">
                          <a:srgbClr val="9CB86E"/>
                        </a:gs>
                        <a:gs pos="100000">
                          <a:srgbClr val="156B13"/>
                        </a:gs>
                      </a:gsLst>
                      <a:lin ang="5400000" scaled="0"/>
                    </a:gradFill>
                  </a:tcPr>
                </a:tc>
                <a:tc>
                  <a:txBody>
                    <a:bodyPr/>
                    <a:lstStyle/>
                    <a:p>
                      <a:r>
                        <a:rPr lang="en-US" sz="1200" dirty="0" smtClean="0">
                          <a:solidFill>
                            <a:srgbClr val="FF0000"/>
                          </a:solidFill>
                          <a:latin typeface="+mn-lt"/>
                        </a:rPr>
                        <a:t>-995</a:t>
                      </a:r>
                      <a:endParaRPr lang="en-US" sz="1200" dirty="0">
                        <a:solidFill>
                          <a:srgbClr val="FF0000"/>
                        </a:solidFill>
                        <a:latin typeface="+mn-lt"/>
                      </a:endParaRPr>
                    </a:p>
                  </a:txBody>
                  <a:tcPr>
                    <a:gradFill>
                      <a:gsLst>
                        <a:gs pos="0">
                          <a:srgbClr val="DDEBCF"/>
                        </a:gs>
                        <a:gs pos="50000">
                          <a:srgbClr val="9CB86E"/>
                        </a:gs>
                        <a:gs pos="100000">
                          <a:srgbClr val="156B13"/>
                        </a:gs>
                      </a:gsLst>
                      <a:lin ang="5400000" scaled="0"/>
                    </a:gradFill>
                  </a:tcPr>
                </a:tc>
              </a:tr>
            </a:tbl>
          </a:graphicData>
        </a:graphic>
      </p:graphicFrame>
      <p:grpSp>
        <p:nvGrpSpPr>
          <p:cNvPr id="4" name="Group 33"/>
          <p:cNvGrpSpPr/>
          <p:nvPr/>
        </p:nvGrpSpPr>
        <p:grpSpPr>
          <a:xfrm>
            <a:off x="3795808" y="2647507"/>
            <a:ext cx="1988288" cy="723013"/>
            <a:chOff x="4146697" y="2753833"/>
            <a:chExt cx="1988288" cy="914400"/>
          </a:xfrm>
        </p:grpSpPr>
        <p:sp>
          <p:nvSpPr>
            <p:cNvPr id="32" name="Rounded Rectangle 31"/>
            <p:cNvSpPr/>
            <p:nvPr/>
          </p:nvSpPr>
          <p:spPr>
            <a:xfrm>
              <a:off x="4146697" y="2753833"/>
              <a:ext cx="1945759" cy="914400"/>
            </a:xfrm>
            <a:prstGeom prst="roundRect">
              <a:avLst/>
            </a:prstGeom>
            <a:solidFill>
              <a:schemeClr val="tx1">
                <a:lumMod val="25000"/>
                <a:lumOff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smtClean="0">
                <a:solidFill>
                  <a:schemeClr val="tx2">
                    <a:lumMod val="50000"/>
                  </a:schemeClr>
                </a:solidFill>
                <a:latin typeface="Calibri" panose="020F0502020204030204" pitchFamily="34" charset="0"/>
              </a:endParaRPr>
            </a:p>
          </p:txBody>
        </p:sp>
        <p:sp>
          <p:nvSpPr>
            <p:cNvPr id="33" name="TextBox 32"/>
            <p:cNvSpPr txBox="1"/>
            <p:nvPr/>
          </p:nvSpPr>
          <p:spPr>
            <a:xfrm>
              <a:off x="4253024" y="2870790"/>
              <a:ext cx="1881961" cy="523220"/>
            </a:xfrm>
            <a:prstGeom prst="rect">
              <a:avLst/>
            </a:prstGeom>
            <a:noFill/>
          </p:spPr>
          <p:txBody>
            <a:bodyPr wrap="square" rtlCol="0">
              <a:spAutoFit/>
            </a:bodyPr>
            <a:lstStyle/>
            <a:p>
              <a:r>
                <a:rPr lang="en-US" sz="1400" dirty="0" smtClean="0">
                  <a:solidFill>
                    <a:srgbClr val="FF0000"/>
                  </a:solidFill>
                  <a:latin typeface="Calibri" pitchFamily="34" charset="0"/>
                  <a:cs typeface="Calibri" pitchFamily="34" charset="0"/>
                </a:rPr>
                <a:t>Correspondent Banking Arrangement</a:t>
              </a:r>
            </a:p>
          </p:txBody>
        </p:sp>
      </p:grpSp>
      <p:cxnSp>
        <p:nvCxnSpPr>
          <p:cNvPr id="36" name="Straight Arrow Connector 35"/>
          <p:cNvCxnSpPr>
            <a:stCxn id="32" idx="2"/>
          </p:cNvCxnSpPr>
          <p:nvPr/>
        </p:nvCxnSpPr>
        <p:spPr>
          <a:xfrm flipH="1">
            <a:off x="4051008" y="3370520"/>
            <a:ext cx="717680" cy="967564"/>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2"/>
          </p:cNvCxnSpPr>
          <p:nvPr/>
        </p:nvCxnSpPr>
        <p:spPr>
          <a:xfrm>
            <a:off x="4768688" y="3370520"/>
            <a:ext cx="590121" cy="956931"/>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327453" y="1417678"/>
            <a:ext cx="999461" cy="591879"/>
          </a:xfrm>
          <a:prstGeom prst="roundRect">
            <a:avLst/>
          </a:prstGeom>
          <a:solidFill>
            <a:schemeClr val="tx1">
              <a:lumMod val="25000"/>
              <a:lumOff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FF0000"/>
                </a:solidFill>
                <a:latin typeface="Calibri" panose="020F0502020204030204" pitchFamily="34" charset="0"/>
              </a:rPr>
              <a:t>Interface</a:t>
            </a:r>
          </a:p>
        </p:txBody>
      </p:sp>
      <p:cxnSp>
        <p:nvCxnSpPr>
          <p:cNvPr id="43" name="Straight Arrow Connector 42"/>
          <p:cNvCxnSpPr>
            <a:stCxn id="41" idx="1"/>
            <a:endCxn id="15" idx="3"/>
          </p:cNvCxnSpPr>
          <p:nvPr/>
        </p:nvCxnSpPr>
        <p:spPr>
          <a:xfrm flipH="1">
            <a:off x="3636335" y="1713618"/>
            <a:ext cx="691118" cy="630863"/>
          </a:xfrm>
          <a:prstGeom prst="straightConnector1">
            <a:avLst/>
          </a:prstGeom>
          <a:ln>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1" idx="3"/>
            <a:endCxn id="21" idx="1"/>
          </p:cNvCxnSpPr>
          <p:nvPr/>
        </p:nvCxnSpPr>
        <p:spPr>
          <a:xfrm>
            <a:off x="5326914" y="1713618"/>
            <a:ext cx="843668" cy="623768"/>
          </a:xfrm>
          <a:prstGeom prst="straightConnector1">
            <a:avLst/>
          </a:prstGeom>
          <a:ln>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linds(horizontal)">
                                      <p:cBhvr>
                                        <p:cTn id="10" dur="500"/>
                                        <p:tgtEl>
                                          <p:spTgt spid="36"/>
                                        </p:tgtEl>
                                      </p:cBhvr>
                                    </p:animEffect>
                                  </p:childTnLst>
                                </p:cTn>
                              </p:par>
                              <p:par>
                                <p:cTn id="11" presetID="3" presetClass="entr" presetSubtype="1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40"/>
                                        </p:tgtEl>
                                      </p:cBhvr>
                                    </p:animEffect>
                                    <p:set>
                                      <p:cBhvr>
                                        <p:cTn id="24" dur="1" fill="hold">
                                          <p:stCondLst>
                                            <p:cond delay="499"/>
                                          </p:stCondLst>
                                        </p:cTn>
                                        <p:tgtEl>
                                          <p:spTgt spid="4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blinds(horizontal)">
                                      <p:cBhvr>
                                        <p:cTn id="29" dur="500"/>
                                        <p:tgtEl>
                                          <p:spTgt spid="41"/>
                                        </p:tgtEl>
                                      </p:cBhvr>
                                    </p:animEffect>
                                  </p:childTnLst>
                                </p:cTn>
                              </p:par>
                              <p:par>
                                <p:cTn id="30" presetID="3" presetClass="entr" presetSubtype="1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blinds(horizontal)">
                                      <p:cBhvr>
                                        <p:cTn id="32" dur="500"/>
                                        <p:tgtEl>
                                          <p:spTgt spid="43"/>
                                        </p:tgtEl>
                                      </p:cBhvr>
                                    </p:animEffect>
                                  </p:childTnLst>
                                </p:cTn>
                              </p:par>
                              <p:par>
                                <p:cTn id="33" presetID="3" presetClass="entr" presetSubtype="1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linds(horizontal)">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1" nodeType="clickEffect">
                                  <p:stCondLst>
                                    <p:cond delay="0"/>
                                  </p:stCondLst>
                                  <p:childTnLst>
                                    <p:animEffect transition="out" filter="blinds(horizontal)">
                                      <p:cBhvr>
                                        <p:cTn id="39" dur="500"/>
                                        <p:tgtEl>
                                          <p:spTgt spid="41"/>
                                        </p:tgtEl>
                                      </p:cBhvr>
                                    </p:animEffect>
                                    <p:set>
                                      <p:cBhvr>
                                        <p:cTn id="40" dur="1" fill="hold">
                                          <p:stCondLst>
                                            <p:cond delay="499"/>
                                          </p:stCondLst>
                                        </p:cTn>
                                        <p:tgtEl>
                                          <p:spTgt spid="41"/>
                                        </p:tgtEl>
                                        <p:attrNameLst>
                                          <p:attrName>style.visibility</p:attrName>
                                        </p:attrNameLst>
                                      </p:cBhvr>
                                      <p:to>
                                        <p:strVal val="hidden"/>
                                      </p:to>
                                    </p:set>
                                  </p:childTnLst>
                                </p:cTn>
                              </p:par>
                              <p:par>
                                <p:cTn id="41" presetID="3" presetClass="exit" presetSubtype="10" fill="hold" nodeType="withEffect">
                                  <p:stCondLst>
                                    <p:cond delay="0"/>
                                  </p:stCondLst>
                                  <p:childTnLst>
                                    <p:animEffect transition="out" filter="blinds(horizontal)">
                                      <p:cBhvr>
                                        <p:cTn id="42" dur="500"/>
                                        <p:tgtEl>
                                          <p:spTgt spid="43"/>
                                        </p:tgtEl>
                                      </p:cBhvr>
                                    </p:animEffect>
                                    <p:set>
                                      <p:cBhvr>
                                        <p:cTn id="43" dur="1" fill="hold">
                                          <p:stCondLst>
                                            <p:cond delay="499"/>
                                          </p:stCondLst>
                                        </p:cTn>
                                        <p:tgtEl>
                                          <p:spTgt spid="43"/>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45"/>
                                        </p:tgtEl>
                                      </p:cBhvr>
                                    </p:animEffect>
                                    <p:set>
                                      <p:cBhvr>
                                        <p:cTn id="46" dur="1" fill="hold">
                                          <p:stCondLst>
                                            <p:cond delay="499"/>
                                          </p:stCondLst>
                                        </p:cTn>
                                        <p:tgtEl>
                                          <p:spTgt spid="4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linds(horizontal)">
                                      <p:cBhvr>
                                        <p:cTn id="51" dur="500"/>
                                        <p:tgtEl>
                                          <p:spTgt spid="28"/>
                                        </p:tgtEl>
                                      </p:cBhvr>
                                    </p:animEffect>
                                  </p:childTnLst>
                                </p:cTn>
                              </p:par>
                              <p:par>
                                <p:cTn id="52" presetID="3" presetClass="entr" presetSubtype="1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blinds(horizontal)">
                                      <p:cBhvr>
                                        <p:cTn id="59" dur="500"/>
                                        <p:tgtEl>
                                          <p:spTgt spid="30"/>
                                        </p:tgtEl>
                                      </p:cBhvr>
                                    </p:animEffect>
                                  </p:childTnLst>
                                </p:cTn>
                              </p:par>
                              <p:par>
                                <p:cTn id="60" presetID="3" presetClass="entr" presetSubtype="1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blinds(horizontal)">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41" grpId="0" animBg="1"/>
      <p:bldP spid="4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What are the issues with Current World Systems?</a:t>
            </a:r>
            <a:endParaRPr lang="en-US" dirty="0">
              <a:latin typeface="+mj-lt"/>
            </a:endParaRPr>
          </a:p>
        </p:txBody>
      </p:sp>
      <p:sp>
        <p:nvSpPr>
          <p:cNvPr id="6" name="Content Placeholder 4"/>
          <p:cNvSpPr txBox="1">
            <a:spLocks/>
          </p:cNvSpPr>
          <p:nvPr/>
        </p:nvSpPr>
        <p:spPr>
          <a:xfrm>
            <a:off x="709448" y="976625"/>
            <a:ext cx="8324193" cy="5108861"/>
          </a:xfrm>
          <a:prstGeom prst="rect">
            <a:avLst/>
          </a:prstGeom>
        </p:spPr>
        <p:txBody>
          <a:bodyPr vert="horz" lIns="108000" tIns="72000" rIns="72000" bIns="72000" rtlCol="0">
            <a:noAutofit/>
          </a:bodyPr>
          <a:lstStyle/>
          <a:p>
            <a:pPr marL="228600" marR="0" lvl="1" indent="0" algn="l"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400" b="0" i="0" u="none" strike="noStrike" kern="1200" cap="none" spc="0" normalizeH="0" baseline="0" noProof="0" dirty="0" smtClean="0">
              <a:ln>
                <a:noFill/>
              </a:ln>
              <a:solidFill>
                <a:schemeClr val="tx2">
                  <a:lumMod val="50000"/>
                </a:schemeClr>
              </a:solidFill>
              <a:effectLst/>
              <a:uLnTx/>
              <a:uFillTx/>
              <a:latin typeface="+mj-lt"/>
              <a:ea typeface="+mn-ea"/>
              <a:cs typeface="Calibri" pitchFamily="34" charset="0"/>
            </a:endParaRPr>
          </a:p>
          <a:p>
            <a:pPr marL="166189" lvl="0" indent="-166189" defTabSz="914342">
              <a:buClr>
                <a:schemeClr val="accent5"/>
              </a:buClr>
            </a:pPr>
            <a:r>
              <a:rPr lang="en-US" sz="1400" b="1" dirty="0" smtClean="0">
                <a:solidFill>
                  <a:schemeClr val="tx2">
                    <a:lumMod val="50000"/>
                  </a:schemeClr>
                </a:solidFill>
                <a:cs typeface="Calibri" pitchFamily="34" charset="0"/>
              </a:rPr>
              <a:t>Key Issues with existing systems </a:t>
            </a:r>
            <a:r>
              <a:rPr lang="en-US" sz="1400" dirty="0" smtClean="0">
                <a:solidFill>
                  <a:schemeClr val="tx2">
                    <a:lumMod val="50000"/>
                  </a:schemeClr>
                </a:solidFill>
                <a:cs typeface="Calibri" pitchFamily="34" charset="0"/>
              </a:rPr>
              <a:t>–</a:t>
            </a:r>
            <a:r>
              <a:rPr lang="en-US" sz="1400" dirty="0" smtClean="0"/>
              <a:t>  </a:t>
            </a:r>
          </a:p>
          <a:p>
            <a:pPr marL="166189" lvl="0" indent="-166189" defTabSz="914342">
              <a:buClr>
                <a:schemeClr val="accent5"/>
              </a:buClr>
            </a:pPr>
            <a:endParaRPr lang="en-US" sz="1400" dirty="0" smtClean="0"/>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Need for an interface between the banks</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Need to maintain correspondent banking arrangement</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Reconciliation of data</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Duplication of data</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Different systems for Auditors</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Duplication of logic for processing the transactions</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Huge cost</a:t>
            </a:r>
          </a:p>
          <a:p>
            <a:pPr marL="645067" lvl="1" indent="-166189" defTabSz="914342">
              <a:buClr>
                <a:schemeClr val="accent5"/>
              </a:buClr>
              <a:buFont typeface="Courier New" pitchFamily="49" charset="0"/>
              <a:buChar char="o"/>
            </a:pPr>
            <a:endParaRPr lang="en-US" sz="1400" dirty="0" smtClean="0">
              <a:solidFill>
                <a:schemeClr val="tx2">
                  <a:lumMod val="50000"/>
                </a:schemeClr>
              </a:solidFill>
              <a:cs typeface="Calibri" pitchFamily="34" charset="0"/>
            </a:endParaRPr>
          </a:p>
          <a:p>
            <a:pPr marL="645067" lvl="1" indent="-166189" defTabSz="914342">
              <a:buClr>
                <a:schemeClr val="accent5"/>
              </a:buClr>
              <a:buFont typeface="Courier New" pitchFamily="49" charset="0"/>
              <a:buChar char="o"/>
            </a:pPr>
            <a:endParaRPr lang="en-US" sz="1400" dirty="0" smtClean="0">
              <a:solidFill>
                <a:schemeClr val="tx2">
                  <a:lumMod val="50000"/>
                </a:schemeClr>
              </a:solidFill>
              <a:cs typeface="Calibri" pitchFamily="34" charset="0"/>
            </a:endParaRPr>
          </a:p>
          <a:p>
            <a:pPr marL="166189" lvl="0" indent="-166189" defTabSz="914342">
              <a:lnSpc>
                <a:spcPct val="90000"/>
              </a:lnSpc>
              <a:spcAft>
                <a:spcPts val="1800"/>
              </a:spcAft>
              <a:buClr>
                <a:schemeClr val="accent5"/>
              </a:buClr>
              <a:buFont typeface="Wingdings" pitchFamily="2" charset="2"/>
              <a:buChar char="§"/>
            </a:pPr>
            <a:endParaRPr kumimoji="0" lang="en-US" sz="1400" b="0" i="0" u="none" strike="noStrike" kern="1200" cap="none" spc="0" normalizeH="0" baseline="0" noProof="0" dirty="0">
              <a:ln>
                <a:noFill/>
              </a:ln>
              <a:solidFill>
                <a:schemeClr val="tx1"/>
              </a:solidFill>
              <a:effectLst/>
              <a:uLnTx/>
              <a:uFillTx/>
              <a:latin typeface="+mj-lt"/>
              <a:ea typeface="+mn-ea"/>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Blockchain example (contd..)</a:t>
            </a:r>
            <a:endParaRPr lang="en-US" dirty="0">
              <a:latin typeface="+mj-lt"/>
            </a:endParaRPr>
          </a:p>
        </p:txBody>
      </p:sp>
      <p:sp>
        <p:nvSpPr>
          <p:cNvPr id="18" name="TextBox 17"/>
          <p:cNvSpPr txBox="1"/>
          <p:nvPr/>
        </p:nvSpPr>
        <p:spPr>
          <a:xfrm>
            <a:off x="925033" y="1105775"/>
            <a:ext cx="5766002"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Blockchain World Scenario: Transaction between different banks:</a:t>
            </a:r>
          </a:p>
        </p:txBody>
      </p:sp>
      <p:sp>
        <p:nvSpPr>
          <p:cNvPr id="22" name="TextBox 21"/>
          <p:cNvSpPr txBox="1"/>
          <p:nvPr/>
        </p:nvSpPr>
        <p:spPr>
          <a:xfrm>
            <a:off x="985278" y="3303208"/>
            <a:ext cx="3493264"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Distributed Ledger before transaction :</a:t>
            </a:r>
          </a:p>
        </p:txBody>
      </p:sp>
      <p:graphicFrame>
        <p:nvGraphicFramePr>
          <p:cNvPr id="23" name="Table 22"/>
          <p:cNvGraphicFramePr>
            <a:graphicFrameLocks noGrp="1"/>
          </p:cNvGraphicFramePr>
          <p:nvPr/>
        </p:nvGraphicFramePr>
        <p:xfrm>
          <a:off x="1059125" y="3623460"/>
          <a:ext cx="4193359" cy="885795"/>
        </p:xfrm>
        <a:graphic>
          <a:graphicData uri="http://schemas.openxmlformats.org/drawingml/2006/table">
            <a:tbl>
              <a:tblPr firstRow="1" bandRow="1">
                <a:tableStyleId>{5C22544A-7EE6-4342-B048-85BDC9FD1C3A}</a:tableStyleId>
              </a:tblPr>
              <a:tblGrid>
                <a:gridCol w="509093"/>
                <a:gridCol w="898535"/>
                <a:gridCol w="786810"/>
                <a:gridCol w="1105786"/>
                <a:gridCol w="893135"/>
              </a:tblGrid>
              <a:tr h="295265">
                <a:tc>
                  <a:txBody>
                    <a:bodyPr/>
                    <a:lstStyle/>
                    <a:p>
                      <a:r>
                        <a:rPr lang="en-US" sz="1200" dirty="0" smtClean="0">
                          <a:solidFill>
                            <a:schemeClr val="tx1">
                              <a:lumMod val="90000"/>
                              <a:lumOff val="10000"/>
                            </a:schemeClr>
                          </a:solidFill>
                        </a:rPr>
                        <a:t>Id</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c>
                  <a:txBody>
                    <a:bodyPr/>
                    <a:lstStyle/>
                    <a:p>
                      <a:r>
                        <a:rPr lang="en-US" sz="1200" dirty="0" smtClean="0">
                          <a:solidFill>
                            <a:schemeClr val="tx1">
                              <a:lumMod val="90000"/>
                              <a:lumOff val="10000"/>
                            </a:schemeClr>
                          </a:solidFill>
                        </a:rPr>
                        <a:t>Issuer</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c>
                  <a:txBody>
                    <a:bodyPr/>
                    <a:lstStyle/>
                    <a:p>
                      <a:r>
                        <a:rPr lang="en-US" sz="1200" dirty="0" smtClean="0">
                          <a:solidFill>
                            <a:schemeClr val="tx1">
                              <a:lumMod val="90000"/>
                              <a:lumOff val="10000"/>
                            </a:schemeClr>
                          </a:solidFill>
                        </a:rPr>
                        <a:t>Holder</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c>
                  <a:txBody>
                    <a:bodyPr/>
                    <a:lstStyle/>
                    <a:p>
                      <a:r>
                        <a:rPr lang="en-US" sz="1200" dirty="0" smtClean="0">
                          <a:solidFill>
                            <a:schemeClr val="tx1">
                              <a:lumMod val="90000"/>
                              <a:lumOff val="10000"/>
                            </a:schemeClr>
                          </a:solidFill>
                        </a:rPr>
                        <a:t>Currency</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c>
                  <a:txBody>
                    <a:bodyPr/>
                    <a:lstStyle/>
                    <a:p>
                      <a:r>
                        <a:rPr lang="en-US" sz="1200" dirty="0" smtClean="0">
                          <a:solidFill>
                            <a:schemeClr val="tx1">
                              <a:lumMod val="90000"/>
                              <a:lumOff val="10000"/>
                            </a:schemeClr>
                          </a:solidFill>
                        </a:rPr>
                        <a:t>Amount</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r>
              <a:tr h="295265">
                <a:tc>
                  <a:txBody>
                    <a:bodyPr/>
                    <a:lstStyle/>
                    <a:p>
                      <a:r>
                        <a:rPr lang="en-US" sz="1200" dirty="0" smtClean="0">
                          <a:latin typeface="+mn-lt"/>
                        </a:rPr>
                        <a:t>1</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Barclays</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Alice</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10</a:t>
                      </a:r>
                      <a:endParaRPr lang="en-US" sz="1200" dirty="0">
                        <a:latin typeface="+mn-lt"/>
                      </a:endParaRPr>
                    </a:p>
                  </a:txBody>
                  <a:tcPr>
                    <a:gradFill>
                      <a:gsLst>
                        <a:gs pos="0">
                          <a:srgbClr val="FFEFD1"/>
                        </a:gs>
                        <a:gs pos="64999">
                          <a:srgbClr val="F0EBD5"/>
                        </a:gs>
                        <a:gs pos="100000">
                          <a:srgbClr val="D1C39F"/>
                        </a:gs>
                      </a:gsLst>
                      <a:lin ang="5400000" scaled="0"/>
                    </a:gradFill>
                  </a:tcPr>
                </a:tc>
              </a:tr>
              <a:tr h="295265">
                <a:tc>
                  <a:txBody>
                    <a:bodyPr/>
                    <a:lstStyle/>
                    <a:p>
                      <a:r>
                        <a:rPr lang="en-US" sz="1200" dirty="0" smtClean="0">
                          <a:latin typeface="+mn-lt"/>
                        </a:rPr>
                        <a:t>2</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HSBC</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Charlie</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5</a:t>
                      </a:r>
                      <a:endParaRPr lang="en-US" sz="1200" dirty="0">
                        <a:latin typeface="+mn-lt"/>
                      </a:endParaRPr>
                    </a:p>
                  </a:txBody>
                  <a:tcPr>
                    <a:gradFill>
                      <a:gsLst>
                        <a:gs pos="0">
                          <a:srgbClr val="FFEFD1"/>
                        </a:gs>
                        <a:gs pos="64999">
                          <a:srgbClr val="F0EBD5"/>
                        </a:gs>
                        <a:gs pos="100000">
                          <a:srgbClr val="D1C39F"/>
                        </a:gs>
                      </a:gsLst>
                      <a:lin ang="5400000" scaled="0"/>
                    </a:gradFill>
                  </a:tcPr>
                </a:tc>
              </a:tr>
            </a:tbl>
          </a:graphicData>
        </a:graphic>
      </p:graphicFrame>
      <p:grpSp>
        <p:nvGrpSpPr>
          <p:cNvPr id="3" name="Group 26"/>
          <p:cNvGrpSpPr/>
          <p:nvPr/>
        </p:nvGrpSpPr>
        <p:grpSpPr>
          <a:xfrm>
            <a:off x="2317898" y="1470837"/>
            <a:ext cx="5171121" cy="1697657"/>
            <a:chOff x="2317898" y="1470837"/>
            <a:chExt cx="5171121" cy="1697657"/>
          </a:xfrm>
        </p:grpSpPr>
        <p:sp>
          <p:nvSpPr>
            <p:cNvPr id="15" name="Rectangle 14"/>
            <p:cNvSpPr/>
            <p:nvPr/>
          </p:nvSpPr>
          <p:spPr>
            <a:xfrm>
              <a:off x="2317898" y="1520467"/>
              <a:ext cx="1318437"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smtClean="0">
                <a:solidFill>
                  <a:schemeClr val="tx2">
                    <a:lumMod val="50000"/>
                  </a:schemeClr>
                </a:solidFill>
                <a:latin typeface="Calibri" panose="020F0502020204030204" pitchFamily="34" charset="0"/>
              </a:endParaRPr>
            </a:p>
          </p:txBody>
        </p:sp>
        <p:pic>
          <p:nvPicPr>
            <p:cNvPr id="6" name="Picture 5" descr="stickman_small.png"/>
            <p:cNvPicPr>
              <a:picLocks noChangeAspect="1"/>
            </p:cNvPicPr>
            <p:nvPr/>
          </p:nvPicPr>
          <p:blipFill>
            <a:blip r:embed="rId2" cstate="print"/>
            <a:stretch>
              <a:fillRect/>
            </a:stretch>
          </p:blipFill>
          <p:spPr>
            <a:xfrm>
              <a:off x="2661358" y="1789742"/>
              <a:ext cx="543001" cy="1066949"/>
            </a:xfrm>
            <a:prstGeom prst="rect">
              <a:avLst/>
            </a:prstGeom>
          </p:spPr>
        </p:pic>
        <p:sp>
          <p:nvSpPr>
            <p:cNvPr id="7" name="TextBox 6"/>
            <p:cNvSpPr txBox="1"/>
            <p:nvPr/>
          </p:nvSpPr>
          <p:spPr>
            <a:xfrm>
              <a:off x="2647559" y="2860151"/>
              <a:ext cx="595423" cy="307777"/>
            </a:xfrm>
            <a:prstGeom prst="rect">
              <a:avLst/>
            </a:prstGeom>
            <a:noFill/>
          </p:spPr>
          <p:txBody>
            <a:bodyPr wrap="square" rtlCol="0">
              <a:spAutoFit/>
            </a:bodyPr>
            <a:lstStyle/>
            <a:p>
              <a:r>
                <a:rPr lang="en-US" sz="1400" b="1" dirty="0" smtClean="0">
                  <a:solidFill>
                    <a:schemeClr val="tx2">
                      <a:lumMod val="50000"/>
                    </a:schemeClr>
                  </a:solidFill>
                  <a:latin typeface="Calibri" pitchFamily="34" charset="0"/>
                  <a:cs typeface="Calibri" pitchFamily="34" charset="0"/>
                </a:rPr>
                <a:t>Alice</a:t>
              </a:r>
            </a:p>
          </p:txBody>
        </p:sp>
        <p:pic>
          <p:nvPicPr>
            <p:cNvPr id="8" name="Picture 7" descr="stickman_small.png"/>
            <p:cNvPicPr>
              <a:picLocks noChangeAspect="1"/>
            </p:cNvPicPr>
            <p:nvPr/>
          </p:nvPicPr>
          <p:blipFill>
            <a:blip r:embed="rId2" cstate="print"/>
            <a:stretch>
              <a:fillRect/>
            </a:stretch>
          </p:blipFill>
          <p:spPr>
            <a:xfrm>
              <a:off x="6524523" y="1793288"/>
              <a:ext cx="543001" cy="1066949"/>
            </a:xfrm>
            <a:prstGeom prst="rect">
              <a:avLst/>
            </a:prstGeom>
          </p:spPr>
        </p:pic>
        <p:sp>
          <p:nvSpPr>
            <p:cNvPr id="9" name="TextBox 8"/>
            <p:cNvSpPr txBox="1"/>
            <p:nvPr/>
          </p:nvSpPr>
          <p:spPr>
            <a:xfrm>
              <a:off x="6453962" y="2853066"/>
              <a:ext cx="786810" cy="307777"/>
            </a:xfrm>
            <a:prstGeom prst="rect">
              <a:avLst/>
            </a:prstGeom>
            <a:noFill/>
          </p:spPr>
          <p:txBody>
            <a:bodyPr wrap="square" rtlCol="0">
              <a:spAutoFit/>
            </a:bodyPr>
            <a:lstStyle/>
            <a:p>
              <a:r>
                <a:rPr lang="en-US" sz="1400" b="1" dirty="0" smtClean="0">
                  <a:solidFill>
                    <a:schemeClr val="tx2">
                      <a:lumMod val="50000"/>
                    </a:schemeClr>
                  </a:solidFill>
                  <a:latin typeface="Calibri" pitchFamily="34" charset="0"/>
                  <a:cs typeface="Calibri" pitchFamily="34" charset="0"/>
                </a:rPr>
                <a:t>Charlie</a:t>
              </a:r>
            </a:p>
          </p:txBody>
        </p:sp>
        <p:sp>
          <p:nvSpPr>
            <p:cNvPr id="10" name="Striped Right Arrow 9"/>
            <p:cNvSpPr/>
            <p:nvPr/>
          </p:nvSpPr>
          <p:spPr>
            <a:xfrm>
              <a:off x="3849009" y="2254099"/>
              <a:ext cx="1881963" cy="276446"/>
            </a:xfrm>
            <a:prstGeom prst="stripedRightArrow">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smtClean="0">
                <a:solidFill>
                  <a:schemeClr val="tx2">
                    <a:lumMod val="50000"/>
                  </a:schemeClr>
                </a:solidFill>
                <a:latin typeface="Calibri" panose="020F0502020204030204" pitchFamily="34" charset="0"/>
              </a:endParaRPr>
            </a:p>
          </p:txBody>
        </p:sp>
        <p:pic>
          <p:nvPicPr>
            <p:cNvPr id="12" name="Picture 11" descr="dollar_small.png"/>
            <p:cNvPicPr>
              <a:picLocks noChangeAspect="1"/>
            </p:cNvPicPr>
            <p:nvPr/>
          </p:nvPicPr>
          <p:blipFill>
            <a:blip r:embed="rId3" cstate="print"/>
            <a:stretch>
              <a:fillRect/>
            </a:stretch>
          </p:blipFill>
          <p:spPr>
            <a:xfrm>
              <a:off x="4520819" y="2050531"/>
              <a:ext cx="235485" cy="235485"/>
            </a:xfrm>
            <a:prstGeom prst="rect">
              <a:avLst/>
            </a:prstGeom>
          </p:spPr>
        </p:pic>
        <p:sp>
          <p:nvSpPr>
            <p:cNvPr id="13" name="TextBox 12"/>
            <p:cNvSpPr txBox="1"/>
            <p:nvPr/>
          </p:nvSpPr>
          <p:spPr>
            <a:xfrm>
              <a:off x="4614544" y="1945767"/>
              <a:ext cx="327334" cy="430887"/>
            </a:xfrm>
            <a:prstGeom prst="rect">
              <a:avLst/>
            </a:prstGeom>
            <a:noFill/>
          </p:spPr>
          <p:txBody>
            <a:bodyPr wrap="none" rtlCol="0">
              <a:spAutoFit/>
            </a:bodyPr>
            <a:lstStyle/>
            <a:p>
              <a:r>
                <a:rPr lang="en-US" sz="2200" b="1" dirty="0" smtClean="0">
                  <a:solidFill>
                    <a:schemeClr val="tx2">
                      <a:lumMod val="50000"/>
                    </a:schemeClr>
                  </a:solidFill>
                  <a:latin typeface="Calibri" pitchFamily="34" charset="0"/>
                  <a:cs typeface="Calibri" pitchFamily="34" charset="0"/>
                </a:rPr>
                <a:t>5</a:t>
              </a:r>
            </a:p>
          </p:txBody>
        </p:sp>
        <p:sp>
          <p:nvSpPr>
            <p:cNvPr id="16" name="TextBox 15"/>
            <p:cNvSpPr txBox="1"/>
            <p:nvPr/>
          </p:nvSpPr>
          <p:spPr>
            <a:xfrm>
              <a:off x="2339150" y="1477932"/>
              <a:ext cx="1208408" cy="307777"/>
            </a:xfrm>
            <a:prstGeom prst="rect">
              <a:avLst/>
            </a:prstGeom>
            <a:noFill/>
          </p:spPr>
          <p:txBody>
            <a:bodyPr wrap="none" rtlCol="0">
              <a:spAutoFit/>
            </a:bodyPr>
            <a:lstStyle/>
            <a:p>
              <a:r>
                <a:rPr lang="en-US" sz="1400" b="1" dirty="0" smtClean="0">
                  <a:solidFill>
                    <a:schemeClr val="tx2">
                      <a:lumMod val="50000"/>
                    </a:schemeClr>
                  </a:solidFill>
                  <a:latin typeface="Calibri" pitchFamily="34" charset="0"/>
                  <a:cs typeface="Calibri" pitchFamily="34" charset="0"/>
                </a:rPr>
                <a:t>Barclays Bank</a:t>
              </a:r>
            </a:p>
          </p:txBody>
        </p:sp>
        <p:sp>
          <p:nvSpPr>
            <p:cNvPr id="21" name="Rectangle 20"/>
            <p:cNvSpPr/>
            <p:nvPr/>
          </p:nvSpPr>
          <p:spPr>
            <a:xfrm>
              <a:off x="6170582" y="1513372"/>
              <a:ext cx="1318437" cy="1648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smtClean="0">
                <a:solidFill>
                  <a:schemeClr val="tx2">
                    <a:lumMod val="50000"/>
                  </a:schemeClr>
                </a:solidFill>
                <a:latin typeface="Calibri" panose="020F0502020204030204" pitchFamily="34" charset="0"/>
              </a:endParaRPr>
            </a:p>
          </p:txBody>
        </p:sp>
        <p:sp>
          <p:nvSpPr>
            <p:cNvPr id="26" name="TextBox 25"/>
            <p:cNvSpPr txBox="1"/>
            <p:nvPr/>
          </p:nvSpPr>
          <p:spPr>
            <a:xfrm>
              <a:off x="6191834" y="1470837"/>
              <a:ext cx="990977" cy="307777"/>
            </a:xfrm>
            <a:prstGeom prst="rect">
              <a:avLst/>
            </a:prstGeom>
            <a:noFill/>
          </p:spPr>
          <p:txBody>
            <a:bodyPr wrap="none" rtlCol="0">
              <a:spAutoFit/>
            </a:bodyPr>
            <a:lstStyle/>
            <a:p>
              <a:r>
                <a:rPr lang="en-US" sz="1400" b="1" dirty="0" smtClean="0">
                  <a:solidFill>
                    <a:schemeClr val="tx2">
                      <a:lumMod val="50000"/>
                    </a:schemeClr>
                  </a:solidFill>
                  <a:latin typeface="Calibri" pitchFamily="34" charset="0"/>
                  <a:cs typeface="Calibri" pitchFamily="34" charset="0"/>
                </a:rPr>
                <a:t>HSBC Bank</a:t>
              </a:r>
            </a:p>
          </p:txBody>
        </p:sp>
      </p:grpSp>
      <p:sp>
        <p:nvSpPr>
          <p:cNvPr id="28" name="TextBox 27"/>
          <p:cNvSpPr txBox="1"/>
          <p:nvPr/>
        </p:nvSpPr>
        <p:spPr>
          <a:xfrm>
            <a:off x="5273915" y="4827265"/>
            <a:ext cx="3334567" cy="307777"/>
          </a:xfrm>
          <a:prstGeom prst="rect">
            <a:avLst/>
          </a:prstGeom>
          <a:noFill/>
        </p:spPr>
        <p:txBody>
          <a:bodyPr wrap="none" rtlCol="0">
            <a:spAutoFit/>
          </a:bodyPr>
          <a:lstStyle/>
          <a:p>
            <a:r>
              <a:rPr lang="en-US" sz="1400" b="1" dirty="0" smtClean="0">
                <a:solidFill>
                  <a:schemeClr val="tx2">
                    <a:lumMod val="50000"/>
                  </a:schemeClr>
                </a:solidFill>
                <a:latin typeface="+mj-lt"/>
                <a:cs typeface="Calibri" pitchFamily="34" charset="0"/>
              </a:rPr>
              <a:t>Distributed Ledger after transaction :</a:t>
            </a:r>
          </a:p>
        </p:txBody>
      </p:sp>
      <p:graphicFrame>
        <p:nvGraphicFramePr>
          <p:cNvPr id="27" name="Table 26"/>
          <p:cNvGraphicFramePr>
            <a:graphicFrameLocks noGrp="1"/>
          </p:cNvGraphicFramePr>
          <p:nvPr/>
        </p:nvGraphicFramePr>
        <p:xfrm>
          <a:off x="5337129" y="5158150"/>
          <a:ext cx="4193359" cy="885795"/>
        </p:xfrm>
        <a:graphic>
          <a:graphicData uri="http://schemas.openxmlformats.org/drawingml/2006/table">
            <a:tbl>
              <a:tblPr firstRow="1" bandRow="1">
                <a:tableStyleId>{5C22544A-7EE6-4342-B048-85BDC9FD1C3A}</a:tableStyleId>
              </a:tblPr>
              <a:tblGrid>
                <a:gridCol w="509093"/>
                <a:gridCol w="898535"/>
                <a:gridCol w="786810"/>
                <a:gridCol w="1105786"/>
                <a:gridCol w="893135"/>
              </a:tblGrid>
              <a:tr h="295265">
                <a:tc>
                  <a:txBody>
                    <a:bodyPr/>
                    <a:lstStyle/>
                    <a:p>
                      <a:r>
                        <a:rPr lang="en-US" sz="1200" dirty="0" smtClean="0">
                          <a:solidFill>
                            <a:schemeClr val="tx1">
                              <a:lumMod val="90000"/>
                              <a:lumOff val="10000"/>
                            </a:schemeClr>
                          </a:solidFill>
                        </a:rPr>
                        <a:t>Id</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c>
                  <a:txBody>
                    <a:bodyPr/>
                    <a:lstStyle/>
                    <a:p>
                      <a:r>
                        <a:rPr lang="en-US" sz="1200" dirty="0" smtClean="0">
                          <a:solidFill>
                            <a:schemeClr val="tx1">
                              <a:lumMod val="90000"/>
                              <a:lumOff val="10000"/>
                            </a:schemeClr>
                          </a:solidFill>
                        </a:rPr>
                        <a:t>Issuer</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c>
                  <a:txBody>
                    <a:bodyPr/>
                    <a:lstStyle/>
                    <a:p>
                      <a:r>
                        <a:rPr lang="en-US" sz="1200" dirty="0" smtClean="0">
                          <a:solidFill>
                            <a:schemeClr val="tx1">
                              <a:lumMod val="90000"/>
                              <a:lumOff val="10000"/>
                            </a:schemeClr>
                          </a:solidFill>
                        </a:rPr>
                        <a:t>Holder</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c>
                  <a:txBody>
                    <a:bodyPr/>
                    <a:lstStyle/>
                    <a:p>
                      <a:r>
                        <a:rPr lang="en-US" sz="1200" dirty="0" smtClean="0">
                          <a:solidFill>
                            <a:schemeClr val="tx1">
                              <a:lumMod val="90000"/>
                              <a:lumOff val="10000"/>
                            </a:schemeClr>
                          </a:solidFill>
                        </a:rPr>
                        <a:t>Currency</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c>
                  <a:txBody>
                    <a:bodyPr/>
                    <a:lstStyle/>
                    <a:p>
                      <a:r>
                        <a:rPr lang="en-US" sz="1200" dirty="0" smtClean="0">
                          <a:solidFill>
                            <a:schemeClr val="tx1">
                              <a:lumMod val="90000"/>
                              <a:lumOff val="10000"/>
                            </a:schemeClr>
                          </a:solidFill>
                        </a:rPr>
                        <a:t>Amount</a:t>
                      </a:r>
                      <a:endParaRPr lang="en-US" sz="1200" dirty="0">
                        <a:solidFill>
                          <a:schemeClr val="tx1">
                            <a:lumMod val="90000"/>
                            <a:lumOff val="10000"/>
                          </a:schemeClr>
                        </a:solidFill>
                      </a:endParaRPr>
                    </a:p>
                  </a:txBody>
                  <a:tcPr>
                    <a:gradFill>
                      <a:gsLst>
                        <a:gs pos="0">
                          <a:srgbClr val="FFEFD1"/>
                        </a:gs>
                        <a:gs pos="64999">
                          <a:srgbClr val="F0EBD5"/>
                        </a:gs>
                        <a:gs pos="100000">
                          <a:srgbClr val="D1C39F"/>
                        </a:gs>
                      </a:gsLst>
                      <a:lin ang="5400000" scaled="0"/>
                    </a:gradFill>
                  </a:tcPr>
                </a:tc>
              </a:tr>
              <a:tr h="295265">
                <a:tc>
                  <a:txBody>
                    <a:bodyPr/>
                    <a:lstStyle/>
                    <a:p>
                      <a:r>
                        <a:rPr lang="en-US" sz="1200" dirty="0" smtClean="0">
                          <a:latin typeface="+mn-lt"/>
                        </a:rPr>
                        <a:t>1</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Barclays</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Alice</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5</a:t>
                      </a:r>
                      <a:endParaRPr lang="en-US" sz="1200" dirty="0">
                        <a:latin typeface="+mn-lt"/>
                      </a:endParaRPr>
                    </a:p>
                  </a:txBody>
                  <a:tcPr>
                    <a:gradFill>
                      <a:gsLst>
                        <a:gs pos="0">
                          <a:srgbClr val="FFEFD1"/>
                        </a:gs>
                        <a:gs pos="64999">
                          <a:srgbClr val="F0EBD5"/>
                        </a:gs>
                        <a:gs pos="100000">
                          <a:srgbClr val="D1C39F"/>
                        </a:gs>
                      </a:gsLst>
                      <a:lin ang="5400000" scaled="0"/>
                    </a:gradFill>
                  </a:tcPr>
                </a:tc>
              </a:tr>
              <a:tr h="295265">
                <a:tc>
                  <a:txBody>
                    <a:bodyPr/>
                    <a:lstStyle/>
                    <a:p>
                      <a:r>
                        <a:rPr lang="en-US" sz="1200" dirty="0" smtClean="0">
                          <a:latin typeface="+mn-lt"/>
                        </a:rPr>
                        <a:t>2</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HSBC</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Charlie</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USD</a:t>
                      </a:r>
                      <a:endParaRPr lang="en-US" sz="1200" dirty="0">
                        <a:latin typeface="+mn-lt"/>
                      </a:endParaRPr>
                    </a:p>
                  </a:txBody>
                  <a:tcPr>
                    <a:gradFill>
                      <a:gsLst>
                        <a:gs pos="0">
                          <a:srgbClr val="FFEFD1"/>
                        </a:gs>
                        <a:gs pos="64999">
                          <a:srgbClr val="F0EBD5"/>
                        </a:gs>
                        <a:gs pos="100000">
                          <a:srgbClr val="D1C39F"/>
                        </a:gs>
                      </a:gsLst>
                      <a:lin ang="5400000" scaled="0"/>
                    </a:gradFill>
                  </a:tcPr>
                </a:tc>
                <a:tc>
                  <a:txBody>
                    <a:bodyPr/>
                    <a:lstStyle/>
                    <a:p>
                      <a:r>
                        <a:rPr lang="en-US" sz="1200" dirty="0" smtClean="0">
                          <a:latin typeface="+mn-lt"/>
                        </a:rPr>
                        <a:t>10</a:t>
                      </a:r>
                      <a:endParaRPr lang="en-US" sz="1200" dirty="0">
                        <a:latin typeface="+mn-lt"/>
                      </a:endParaRPr>
                    </a:p>
                  </a:txBody>
                  <a:tcPr>
                    <a:gradFill>
                      <a:gsLst>
                        <a:gs pos="0">
                          <a:srgbClr val="FFEFD1"/>
                        </a:gs>
                        <a:gs pos="64999">
                          <a:srgbClr val="F0EBD5"/>
                        </a:gs>
                        <a:gs pos="100000">
                          <a:srgbClr val="D1C39F"/>
                        </a:gs>
                      </a:gsLst>
                      <a:lin ang="5400000" scaled="0"/>
                    </a:gra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905999" cy="1002135"/>
          </a:xfrm>
        </p:spPr>
        <p:txBody>
          <a:bodyPr/>
          <a:lstStyle/>
          <a:p>
            <a:r>
              <a:rPr lang="en-US" dirty="0" smtClean="0">
                <a:latin typeface="+mj-lt"/>
              </a:rPr>
              <a:t>What Is Blockchain Technology? Lets revisit again…</a:t>
            </a:r>
            <a:endParaRPr lang="en-US" dirty="0">
              <a:latin typeface="+mj-lt"/>
            </a:endParaRPr>
          </a:p>
        </p:txBody>
      </p:sp>
      <p:sp>
        <p:nvSpPr>
          <p:cNvPr id="3" name="TextBox 2"/>
          <p:cNvSpPr txBox="1"/>
          <p:nvPr/>
        </p:nvSpPr>
        <p:spPr>
          <a:xfrm>
            <a:off x="504046" y="1170637"/>
            <a:ext cx="4142382" cy="2462213"/>
          </a:xfrm>
          <a:prstGeom prst="rect">
            <a:avLst/>
          </a:prstGeom>
          <a:noFill/>
        </p:spPr>
        <p:txBody>
          <a:bodyPr wrap="square" rtlCol="0">
            <a:spAutoFit/>
          </a:bodyPr>
          <a:lstStyle/>
          <a:p>
            <a:r>
              <a:rPr lang="en-US" sz="1400" b="1" dirty="0" smtClean="0"/>
              <a:t>Distributed ledgers </a:t>
            </a:r>
            <a:r>
              <a:rPr lang="en-US" sz="1400" dirty="0" smtClean="0"/>
              <a:t>are systems that enabled parties </a:t>
            </a: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who </a:t>
            </a:r>
            <a:r>
              <a:rPr lang="en-US" sz="1400" dirty="0" err="1" smtClean="0">
                <a:solidFill>
                  <a:schemeClr val="tx1">
                    <a:lumMod val="90000"/>
                    <a:lumOff val="10000"/>
                  </a:schemeClr>
                </a:solidFill>
                <a:cs typeface="Calibri" pitchFamily="34" charset="0"/>
              </a:rPr>
              <a:t>dont</a:t>
            </a:r>
            <a:r>
              <a:rPr lang="en-US" sz="1400" dirty="0" smtClean="0">
                <a:solidFill>
                  <a:schemeClr val="tx1">
                    <a:lumMod val="90000"/>
                    <a:lumOff val="10000"/>
                  </a:schemeClr>
                </a:solidFill>
                <a:cs typeface="Calibri" pitchFamily="34" charset="0"/>
              </a:rPr>
              <a:t> fully trust each other </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to form and maintain consensus </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about the existence, status and evolution of a set of shared facts </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spread across multiple sites/countries/institutions (nodes)</a:t>
            </a:r>
            <a:endParaRPr lang="en-US" sz="1400" dirty="0">
              <a:solidFill>
                <a:schemeClr val="tx1">
                  <a:lumMod val="90000"/>
                  <a:lumOff val="10000"/>
                </a:schemeClr>
              </a:solidFill>
              <a:cs typeface="Calibri" pitchFamily="34" charset="0"/>
            </a:endParaRPr>
          </a:p>
        </p:txBody>
      </p:sp>
      <p:pic>
        <p:nvPicPr>
          <p:cNvPr id="232450" name="Picture 2" descr="Image result for blockchain imag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9940" y="4017121"/>
            <a:ext cx="4227419" cy="2300798"/>
          </a:xfrm>
          <a:prstGeom prst="rect">
            <a:avLst/>
          </a:prstGeom>
          <a:noFill/>
          <a:extLst>
            <a:ext uri="{909E8E84-426E-40DD-AFC4-6F175D3DCCD1}">
              <a14:hiddenFill xmlns="" xmlns:a14="http://schemas.microsoft.com/office/drawing/2010/main">
                <a:solidFill>
                  <a:srgbClr val="FFFFFF"/>
                </a:solidFill>
              </a14:hiddenFill>
            </a:ext>
          </a:extLst>
        </p:spPr>
      </p:pic>
      <p:pic>
        <p:nvPicPr>
          <p:cNvPr id="245761" name="Picture 1"/>
          <p:cNvPicPr>
            <a:picLocks noChangeAspect="1" noChangeArrowheads="1"/>
          </p:cNvPicPr>
          <p:nvPr/>
        </p:nvPicPr>
        <p:blipFill>
          <a:blip r:embed="rId4" cstate="print"/>
          <a:srcRect/>
          <a:stretch>
            <a:fillRect/>
          </a:stretch>
        </p:blipFill>
        <p:spPr bwMode="auto">
          <a:xfrm>
            <a:off x="4688962" y="1404800"/>
            <a:ext cx="4963219" cy="2037588"/>
          </a:xfrm>
          <a:prstGeom prst="rect">
            <a:avLst/>
          </a:prstGeom>
          <a:noFill/>
          <a:ln w="9525">
            <a:noFill/>
            <a:miter lim="800000"/>
            <a:headEnd/>
            <a:tailEnd/>
          </a:ln>
        </p:spPr>
      </p:pic>
      <p:sp>
        <p:nvSpPr>
          <p:cNvPr id="8" name="TextBox 7"/>
          <p:cNvSpPr txBox="1"/>
          <p:nvPr/>
        </p:nvSpPr>
        <p:spPr>
          <a:xfrm>
            <a:off x="520995" y="4127098"/>
            <a:ext cx="4667693" cy="2246769"/>
          </a:xfrm>
          <a:prstGeom prst="rect">
            <a:avLst/>
          </a:prstGeom>
          <a:noFill/>
        </p:spPr>
        <p:txBody>
          <a:bodyPr wrap="square" rtlCol="0">
            <a:spAutoFit/>
          </a:bodyPr>
          <a:lstStyle/>
          <a:p>
            <a:r>
              <a:rPr lang="en-US" sz="1400" b="1" dirty="0" smtClean="0"/>
              <a:t>A Blockchain</a:t>
            </a:r>
            <a:r>
              <a:rPr lang="en-US" sz="1400" dirty="0" smtClean="0"/>
              <a:t> is </a:t>
            </a: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a type of distributed ledger</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comprised of unchangeable, digitally recorded data(transactions) </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 bundled in packages called blocks</a:t>
            </a:r>
          </a:p>
          <a:p>
            <a:pPr marL="645067" lvl="1" indent="-166189" defTabSz="914342">
              <a:buClr>
                <a:schemeClr val="accent5"/>
              </a:buClr>
              <a:buFont typeface="Courier New" pitchFamily="49" charset="0"/>
              <a:buChar char="o"/>
            </a:pPr>
            <a:endParaRPr lang="en-US" sz="1400" dirty="0" smtClean="0">
              <a:solidFill>
                <a:schemeClr val="tx1">
                  <a:lumMod val="90000"/>
                  <a:lumOff val="10000"/>
                </a:schemeClr>
              </a:solidFill>
              <a:cs typeface="Calibri" pitchFamily="34" charset="0"/>
            </a:endParaRPr>
          </a:p>
          <a:p>
            <a:pPr marL="645067" lvl="1" indent="-166189" defTabSz="914342">
              <a:buClr>
                <a:schemeClr val="accent5"/>
              </a:buClr>
              <a:buFont typeface="Courier New" pitchFamily="49" charset="0"/>
              <a:buChar char="o"/>
            </a:pPr>
            <a:r>
              <a:rPr lang="en-US" sz="1400" dirty="0" smtClean="0">
                <a:solidFill>
                  <a:schemeClr val="tx1">
                    <a:lumMod val="90000"/>
                    <a:lumOff val="10000"/>
                  </a:schemeClr>
                </a:solidFill>
                <a:cs typeface="Calibri" pitchFamily="34" charset="0"/>
              </a:rPr>
              <a:t>these blocks are linked to each other to form a chain</a:t>
            </a:r>
            <a:endParaRPr lang="en-US" sz="1400" dirty="0">
              <a:solidFill>
                <a:schemeClr val="tx1">
                  <a:lumMod val="90000"/>
                  <a:lumOff val="10000"/>
                </a:schemeClr>
              </a:solidFill>
              <a:cs typeface="Calibri" pitchFamily="34" charset="0"/>
            </a:endParaRPr>
          </a:p>
        </p:txBody>
      </p:sp>
    </p:spTree>
    <p:extLst>
      <p:ext uri="{BB962C8B-B14F-4D97-AF65-F5344CB8AC3E}">
        <p14:creationId xmlns="" xmlns:p14="http://schemas.microsoft.com/office/powerpoint/2010/main" val="1637044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232450"/>
                                        </p:tgtEl>
                                        <p:attrNameLst>
                                          <p:attrName>style.visibility</p:attrName>
                                        </p:attrNameLst>
                                      </p:cBhvr>
                                      <p:to>
                                        <p:strVal val="visible"/>
                                      </p:to>
                                    </p:set>
                                    <p:animEffect transition="in" filter="blinds(horizontal)">
                                      <p:cBhvr>
                                        <p:cTn id="10" dur="500"/>
                                        <p:tgtEl>
                                          <p:spTgt spid="23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extLst/>
          </p:nvPr>
        </p:nvGraphicFramePr>
        <p:xfrm>
          <a:off x="1588" y="1588"/>
          <a:ext cx="1587" cy="1587"/>
        </p:xfrm>
        <a:graphic>
          <a:graphicData uri="http://schemas.openxmlformats.org/presentationml/2006/ole">
            <p:oleObj spid="_x0000_s203778" name="think-cell Slide" r:id="rId4" imgW="360" imgH="360" progId="">
              <p:embed/>
            </p:oleObj>
          </a:graphicData>
        </a:graphic>
      </p:graphicFrame>
      <p:sp>
        <p:nvSpPr>
          <p:cNvPr id="38" name="Trapèze 6"/>
          <p:cNvSpPr/>
          <p:nvPr/>
        </p:nvSpPr>
        <p:spPr>
          <a:xfrm>
            <a:off x="2899486" y="2754684"/>
            <a:ext cx="2304257"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39" name="Trapèze 6"/>
          <p:cNvSpPr/>
          <p:nvPr/>
        </p:nvSpPr>
        <p:spPr>
          <a:xfrm>
            <a:off x="851743" y="3629356"/>
            <a:ext cx="2304257"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0" name="Trapèze 6"/>
          <p:cNvSpPr/>
          <p:nvPr/>
        </p:nvSpPr>
        <p:spPr>
          <a:xfrm>
            <a:off x="4913994" y="3629356"/>
            <a:ext cx="2304257"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1" name="Trapèze 6"/>
          <p:cNvSpPr/>
          <p:nvPr/>
        </p:nvSpPr>
        <p:spPr>
          <a:xfrm>
            <a:off x="4916665" y="1855729"/>
            <a:ext cx="2304257"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gradFill>
            <a:gsLst>
              <a:gs pos="0">
                <a:schemeClr val="accent4"/>
              </a:gs>
              <a:gs pos="50000">
                <a:schemeClr val="accent4">
                  <a:lumMod val="90000"/>
                  <a:lumOff val="10000"/>
                </a:schemeClr>
              </a:gs>
              <a:gs pos="100000">
                <a:schemeClr val="accent4">
                  <a:lumMod val="75000"/>
                  <a:lumOff val="2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2" name="Trapèze 6"/>
          <p:cNvSpPr/>
          <p:nvPr/>
        </p:nvSpPr>
        <p:spPr>
          <a:xfrm>
            <a:off x="6946464" y="2665565"/>
            <a:ext cx="2252156"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 name="TextBox 3"/>
          <p:cNvSpPr txBox="1"/>
          <p:nvPr/>
        </p:nvSpPr>
        <p:spPr>
          <a:xfrm>
            <a:off x="1147145" y="3810443"/>
            <a:ext cx="1685077" cy="923330"/>
          </a:xfrm>
          <a:prstGeom prst="rect">
            <a:avLst/>
          </a:prstGeom>
          <a:noFill/>
        </p:spPr>
        <p:txBody>
          <a:bodyPr wrap="none" rtlCol="0">
            <a:spAutoFit/>
          </a:bodyPr>
          <a:lstStyle/>
          <a:p>
            <a:r>
              <a:rPr lang="en-US" sz="1800" dirty="0">
                <a:solidFill>
                  <a:schemeClr val="bg1"/>
                </a:solidFill>
              </a:rPr>
              <a:t>Blockchain</a:t>
            </a:r>
          </a:p>
          <a:p>
            <a:r>
              <a:rPr lang="en-US" sz="1800" dirty="0">
                <a:solidFill>
                  <a:schemeClr val="bg1"/>
                </a:solidFill>
              </a:rPr>
              <a:t>Research and </a:t>
            </a:r>
          </a:p>
          <a:p>
            <a:r>
              <a:rPr lang="en-US" sz="1800" dirty="0">
                <a:solidFill>
                  <a:schemeClr val="bg1"/>
                </a:solidFill>
              </a:rPr>
              <a:t>Analysis</a:t>
            </a:r>
          </a:p>
        </p:txBody>
      </p:sp>
      <p:sp>
        <p:nvSpPr>
          <p:cNvPr id="53" name="TextBox 52"/>
          <p:cNvSpPr txBox="1"/>
          <p:nvPr/>
        </p:nvSpPr>
        <p:spPr>
          <a:xfrm>
            <a:off x="3367401" y="3539238"/>
            <a:ext cx="1569660" cy="923330"/>
          </a:xfrm>
          <a:prstGeom prst="rect">
            <a:avLst/>
          </a:prstGeom>
          <a:noFill/>
        </p:spPr>
        <p:txBody>
          <a:bodyPr wrap="none" rtlCol="0">
            <a:spAutoFit/>
          </a:bodyPr>
          <a:lstStyle/>
          <a:p>
            <a:r>
              <a:rPr lang="en-US" sz="1800" dirty="0">
                <a:solidFill>
                  <a:schemeClr val="bg1"/>
                </a:solidFill>
              </a:rPr>
              <a:t>POC </a:t>
            </a:r>
            <a:r>
              <a:rPr lang="en-US" sz="1800" dirty="0" smtClean="0">
                <a:solidFill>
                  <a:schemeClr val="bg1"/>
                </a:solidFill>
              </a:rPr>
              <a:t>Building</a:t>
            </a:r>
          </a:p>
          <a:p>
            <a:r>
              <a:rPr lang="en-US" sz="1800" dirty="0" smtClean="0">
                <a:solidFill>
                  <a:schemeClr val="bg1"/>
                </a:solidFill>
              </a:rPr>
              <a:t>(6 Concepts)</a:t>
            </a:r>
            <a:endParaRPr lang="en-US" sz="1800" dirty="0">
              <a:solidFill>
                <a:schemeClr val="bg1"/>
              </a:solidFill>
            </a:endParaRPr>
          </a:p>
          <a:p>
            <a:endParaRPr lang="en-US" sz="1800" dirty="0">
              <a:solidFill>
                <a:schemeClr val="bg1"/>
              </a:solidFill>
            </a:endParaRPr>
          </a:p>
        </p:txBody>
      </p:sp>
      <p:sp>
        <p:nvSpPr>
          <p:cNvPr id="54" name="TextBox 53"/>
          <p:cNvSpPr txBox="1"/>
          <p:nvPr/>
        </p:nvSpPr>
        <p:spPr>
          <a:xfrm>
            <a:off x="5194155" y="1994562"/>
            <a:ext cx="1588688" cy="1200329"/>
          </a:xfrm>
          <a:prstGeom prst="rect">
            <a:avLst/>
          </a:prstGeom>
          <a:noFill/>
        </p:spPr>
        <p:txBody>
          <a:bodyPr wrap="square" rtlCol="0">
            <a:spAutoFit/>
          </a:bodyPr>
          <a:lstStyle/>
          <a:p>
            <a:r>
              <a:rPr lang="en-US" sz="1800" dirty="0">
                <a:solidFill>
                  <a:schemeClr val="bg1"/>
                </a:solidFill>
              </a:rPr>
              <a:t>Partner with leading Blockchain </a:t>
            </a:r>
          </a:p>
          <a:p>
            <a:r>
              <a:rPr lang="en-US" sz="1800" dirty="0">
                <a:solidFill>
                  <a:schemeClr val="bg1"/>
                </a:solidFill>
              </a:rPr>
              <a:t>Start-ups</a:t>
            </a:r>
          </a:p>
        </p:txBody>
      </p:sp>
      <p:sp>
        <p:nvSpPr>
          <p:cNvPr id="55" name="TextBox 54"/>
          <p:cNvSpPr txBox="1"/>
          <p:nvPr/>
        </p:nvSpPr>
        <p:spPr>
          <a:xfrm>
            <a:off x="5191620" y="3693393"/>
            <a:ext cx="1661039" cy="1200329"/>
          </a:xfrm>
          <a:prstGeom prst="rect">
            <a:avLst/>
          </a:prstGeom>
          <a:noFill/>
        </p:spPr>
        <p:txBody>
          <a:bodyPr wrap="square" rtlCol="0">
            <a:spAutoFit/>
          </a:bodyPr>
          <a:lstStyle/>
          <a:p>
            <a:r>
              <a:rPr lang="en-US" sz="1800" dirty="0">
                <a:solidFill>
                  <a:schemeClr val="bg1"/>
                </a:solidFill>
              </a:rPr>
              <a:t>Participate in leading Open Source initiatives</a:t>
            </a:r>
          </a:p>
        </p:txBody>
      </p:sp>
      <p:sp>
        <p:nvSpPr>
          <p:cNvPr id="7" name="TextBox 6"/>
          <p:cNvSpPr txBox="1"/>
          <p:nvPr/>
        </p:nvSpPr>
        <p:spPr>
          <a:xfrm>
            <a:off x="299249" y="2102050"/>
            <a:ext cx="2089052" cy="1169551"/>
          </a:xfrm>
          <a:prstGeom prst="rect">
            <a:avLst/>
          </a:prstGeom>
          <a:noFill/>
        </p:spPr>
        <p:txBody>
          <a:bodyPr wrap="square" rtlCol="0">
            <a:spAutoFit/>
          </a:bodyPr>
          <a:lstStyle/>
          <a:p>
            <a:r>
              <a:rPr lang="en-US" sz="1400" dirty="0">
                <a:solidFill>
                  <a:schemeClr val="tx2">
                    <a:lumMod val="50000"/>
                  </a:schemeClr>
                </a:solidFill>
              </a:rPr>
              <a:t>Capgemini released “Evaluation Framework” (2015)  and a Viewpoint on “Smart Contracts” (2016) </a:t>
            </a:r>
          </a:p>
        </p:txBody>
      </p:sp>
      <p:sp>
        <p:nvSpPr>
          <p:cNvPr id="35" name="TextBox 34"/>
          <p:cNvSpPr txBox="1"/>
          <p:nvPr/>
        </p:nvSpPr>
        <p:spPr>
          <a:xfrm>
            <a:off x="2449555" y="1203865"/>
            <a:ext cx="1980777" cy="1169551"/>
          </a:xfrm>
          <a:prstGeom prst="rect">
            <a:avLst/>
          </a:prstGeom>
          <a:noFill/>
        </p:spPr>
        <p:txBody>
          <a:bodyPr wrap="square" rtlCol="0">
            <a:spAutoFit/>
          </a:bodyPr>
          <a:lstStyle/>
          <a:p>
            <a:r>
              <a:rPr lang="en-US" sz="1400" dirty="0" smtClean="0">
                <a:solidFill>
                  <a:schemeClr val="tx2">
                    <a:lumMod val="50000"/>
                  </a:schemeClr>
                </a:solidFill>
              </a:rPr>
              <a:t>ADM </a:t>
            </a:r>
            <a:r>
              <a:rPr lang="en-US" sz="1400" dirty="0">
                <a:solidFill>
                  <a:schemeClr val="tx2">
                    <a:lumMod val="50000"/>
                  </a:schemeClr>
                </a:solidFill>
              </a:rPr>
              <a:t>offers a unique setting for POC </a:t>
            </a:r>
            <a:r>
              <a:rPr lang="en-US" sz="1400" dirty="0" smtClean="0">
                <a:solidFill>
                  <a:schemeClr val="tx2">
                    <a:lumMod val="50000"/>
                  </a:schemeClr>
                </a:solidFill>
              </a:rPr>
              <a:t>elaboration (Loyalty Point, KYC, Trade Finance)</a:t>
            </a:r>
            <a:endParaRPr lang="en-US" sz="1400" dirty="0">
              <a:solidFill>
                <a:schemeClr val="tx2">
                  <a:lumMod val="50000"/>
                </a:schemeClr>
              </a:solidFill>
            </a:endParaRPr>
          </a:p>
        </p:txBody>
      </p:sp>
      <p:sp>
        <p:nvSpPr>
          <p:cNvPr id="36" name="TextBox 35"/>
          <p:cNvSpPr txBox="1"/>
          <p:nvPr/>
        </p:nvSpPr>
        <p:spPr>
          <a:xfrm>
            <a:off x="7191483" y="1178106"/>
            <a:ext cx="1980777" cy="1384995"/>
          </a:xfrm>
          <a:prstGeom prst="rect">
            <a:avLst/>
          </a:prstGeom>
          <a:noFill/>
        </p:spPr>
        <p:txBody>
          <a:bodyPr wrap="square" rtlCol="0">
            <a:spAutoFit/>
          </a:bodyPr>
          <a:lstStyle/>
          <a:p>
            <a:r>
              <a:rPr lang="en-US" sz="1400" dirty="0">
                <a:solidFill>
                  <a:schemeClr val="tx2">
                    <a:lumMod val="50000"/>
                  </a:schemeClr>
                </a:solidFill>
              </a:rPr>
              <a:t>Capgemini collaborates with the leading Blockchain startups (Symbiont, BigChainDB, Eris, etc…)</a:t>
            </a:r>
          </a:p>
        </p:txBody>
      </p:sp>
      <p:sp>
        <p:nvSpPr>
          <p:cNvPr id="37" name="TextBox 36"/>
          <p:cNvSpPr txBox="1"/>
          <p:nvPr/>
        </p:nvSpPr>
        <p:spPr>
          <a:xfrm>
            <a:off x="7367430" y="4858635"/>
            <a:ext cx="1980777" cy="954107"/>
          </a:xfrm>
          <a:prstGeom prst="rect">
            <a:avLst/>
          </a:prstGeom>
          <a:noFill/>
        </p:spPr>
        <p:txBody>
          <a:bodyPr wrap="square" rtlCol="0">
            <a:spAutoFit/>
          </a:bodyPr>
          <a:lstStyle/>
          <a:p>
            <a:r>
              <a:rPr lang="en-US" sz="1400" dirty="0">
                <a:solidFill>
                  <a:schemeClr val="tx2">
                    <a:lumMod val="50000"/>
                  </a:schemeClr>
                </a:solidFill>
              </a:rPr>
              <a:t>Capgemini is expanding its team of Blockchain experts to </a:t>
            </a:r>
            <a:r>
              <a:rPr lang="en-US" sz="1400" dirty="0" smtClean="0">
                <a:solidFill>
                  <a:schemeClr val="tx2">
                    <a:lumMod val="50000"/>
                  </a:schemeClr>
                </a:solidFill>
              </a:rPr>
              <a:t>50 people </a:t>
            </a:r>
            <a:r>
              <a:rPr lang="en-US" sz="1400" dirty="0">
                <a:solidFill>
                  <a:schemeClr val="tx2">
                    <a:lumMod val="50000"/>
                  </a:schemeClr>
                </a:solidFill>
              </a:rPr>
              <a:t>by </a:t>
            </a:r>
            <a:r>
              <a:rPr lang="en-US" sz="1400" dirty="0" smtClean="0">
                <a:solidFill>
                  <a:schemeClr val="tx2">
                    <a:lumMod val="50000"/>
                  </a:schemeClr>
                </a:solidFill>
              </a:rPr>
              <a:t>Q2 </a:t>
            </a:r>
            <a:r>
              <a:rPr lang="en-US" sz="1400" dirty="0">
                <a:solidFill>
                  <a:schemeClr val="tx2">
                    <a:lumMod val="50000"/>
                  </a:schemeClr>
                </a:solidFill>
              </a:rPr>
              <a:t>2017</a:t>
            </a:r>
          </a:p>
        </p:txBody>
      </p:sp>
      <p:sp>
        <p:nvSpPr>
          <p:cNvPr id="48" name="TextBox 47"/>
          <p:cNvSpPr txBox="1"/>
          <p:nvPr/>
        </p:nvSpPr>
        <p:spPr>
          <a:xfrm>
            <a:off x="3055961" y="4963320"/>
            <a:ext cx="2240827" cy="1169551"/>
          </a:xfrm>
          <a:prstGeom prst="rect">
            <a:avLst/>
          </a:prstGeom>
          <a:noFill/>
        </p:spPr>
        <p:txBody>
          <a:bodyPr wrap="square" rtlCol="0">
            <a:spAutoFit/>
          </a:bodyPr>
          <a:lstStyle/>
          <a:p>
            <a:r>
              <a:rPr lang="en-US" sz="1400" dirty="0">
                <a:solidFill>
                  <a:schemeClr val="tx2">
                    <a:lumMod val="50000"/>
                  </a:schemeClr>
                </a:solidFill>
              </a:rPr>
              <a:t>Capgemini participates in leading open source development for Blockchain (Hyperledger, </a:t>
            </a:r>
            <a:r>
              <a:rPr lang="en-US" sz="1400" dirty="0" smtClean="0">
                <a:solidFill>
                  <a:schemeClr val="tx2">
                    <a:lumMod val="50000"/>
                  </a:schemeClr>
                </a:solidFill>
              </a:rPr>
              <a:t>Corda)</a:t>
            </a:r>
            <a:endParaRPr lang="en-US" sz="1400" dirty="0">
              <a:solidFill>
                <a:schemeClr val="tx2">
                  <a:lumMod val="50000"/>
                </a:schemeClr>
              </a:solidFill>
            </a:endParaRPr>
          </a:p>
        </p:txBody>
      </p:sp>
      <p:sp>
        <p:nvSpPr>
          <p:cNvPr id="49" name="TextBox 48"/>
          <p:cNvSpPr txBox="1"/>
          <p:nvPr/>
        </p:nvSpPr>
        <p:spPr>
          <a:xfrm>
            <a:off x="7621217" y="2702215"/>
            <a:ext cx="1473201" cy="1569660"/>
          </a:xfrm>
          <a:prstGeom prst="rect">
            <a:avLst/>
          </a:prstGeom>
          <a:noFill/>
        </p:spPr>
        <p:txBody>
          <a:bodyPr wrap="square" rtlCol="0">
            <a:spAutoFit/>
          </a:bodyPr>
          <a:lstStyle/>
          <a:p>
            <a:r>
              <a:rPr lang="en-US" sz="1600" dirty="0">
                <a:solidFill>
                  <a:schemeClr val="bg1"/>
                </a:solidFill>
              </a:rPr>
              <a:t>Team of  Blockchain</a:t>
            </a:r>
          </a:p>
          <a:p>
            <a:r>
              <a:rPr lang="en-US" sz="1600" dirty="0">
                <a:solidFill>
                  <a:schemeClr val="bg1"/>
                </a:solidFill>
              </a:rPr>
              <a:t>Experts accelerates BC Development</a:t>
            </a:r>
          </a:p>
        </p:txBody>
      </p:sp>
      <p:cxnSp>
        <p:nvCxnSpPr>
          <p:cNvPr id="9" name="Straight Connector 8"/>
          <p:cNvCxnSpPr/>
          <p:nvPr/>
        </p:nvCxnSpPr>
        <p:spPr>
          <a:xfrm>
            <a:off x="1095173" y="3340940"/>
            <a:ext cx="155191" cy="296990"/>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112352" y="2398659"/>
            <a:ext cx="155191" cy="296990"/>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730094" y="4502555"/>
            <a:ext cx="206967" cy="379163"/>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838417" y="1630123"/>
            <a:ext cx="216093" cy="241807"/>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337020" y="4342128"/>
            <a:ext cx="251910" cy="391645"/>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99249" y="277559"/>
            <a:ext cx="2492990" cy="446276"/>
          </a:xfrm>
          <a:prstGeom prst="rect">
            <a:avLst/>
          </a:prstGeom>
        </p:spPr>
        <p:txBody>
          <a:bodyPr wrap="none">
            <a:spAutoFit/>
          </a:bodyPr>
          <a:lstStyle/>
          <a:p>
            <a:r>
              <a:rPr lang="en-US" sz="2300" dirty="0" smtClean="0">
                <a:latin typeface="+mj-lt"/>
              </a:rPr>
              <a:t>Blockchain </a:t>
            </a:r>
            <a:r>
              <a:rPr lang="en-US" sz="2300" dirty="0">
                <a:latin typeface="+mj-lt"/>
              </a:rPr>
              <a:t>Focus</a:t>
            </a:r>
          </a:p>
        </p:txBody>
      </p:sp>
      <p:grpSp>
        <p:nvGrpSpPr>
          <p:cNvPr id="3" name="Group 65"/>
          <p:cNvGrpSpPr/>
          <p:nvPr/>
        </p:nvGrpSpPr>
        <p:grpSpPr>
          <a:xfrm>
            <a:off x="2195418" y="4537950"/>
            <a:ext cx="530316" cy="539773"/>
            <a:chOff x="3515178" y="1685925"/>
            <a:chExt cx="558800" cy="663574"/>
          </a:xfrm>
        </p:grpSpPr>
        <p:sp>
          <p:nvSpPr>
            <p:cNvPr id="30" name="Freeform 353"/>
            <p:cNvSpPr>
              <a:spLocks/>
            </p:cNvSpPr>
            <p:nvPr/>
          </p:nvSpPr>
          <p:spPr bwMode="auto">
            <a:xfrm>
              <a:off x="3645353" y="1855787"/>
              <a:ext cx="304800" cy="493712"/>
            </a:xfrm>
            <a:custGeom>
              <a:avLst/>
              <a:gdLst/>
              <a:ahLst/>
              <a:cxnLst>
                <a:cxn ang="0">
                  <a:pos x="60" y="76"/>
                </a:cxn>
                <a:cxn ang="0">
                  <a:pos x="81" y="40"/>
                </a:cxn>
                <a:cxn ang="0">
                  <a:pos x="41" y="0"/>
                </a:cxn>
                <a:cxn ang="0">
                  <a:pos x="0" y="40"/>
                </a:cxn>
                <a:cxn ang="0">
                  <a:pos x="21" y="76"/>
                </a:cxn>
                <a:cxn ang="0">
                  <a:pos x="21" y="95"/>
                </a:cxn>
                <a:cxn ang="0">
                  <a:pos x="60" y="95"/>
                </a:cxn>
                <a:cxn ang="0">
                  <a:pos x="60" y="116"/>
                </a:cxn>
                <a:cxn ang="0">
                  <a:pos x="52" y="125"/>
                </a:cxn>
                <a:cxn ang="0">
                  <a:pos x="52" y="126"/>
                </a:cxn>
                <a:cxn ang="0">
                  <a:pos x="41" y="132"/>
                </a:cxn>
                <a:cxn ang="0">
                  <a:pos x="30" y="126"/>
                </a:cxn>
                <a:cxn ang="0">
                  <a:pos x="30" y="125"/>
                </a:cxn>
                <a:cxn ang="0">
                  <a:pos x="21" y="116"/>
                </a:cxn>
                <a:cxn ang="0">
                  <a:pos x="21" y="109"/>
                </a:cxn>
              </a:cxnLst>
              <a:rect l="0" t="0" r="r" b="b"/>
              <a:pathLst>
                <a:path w="81" h="132">
                  <a:moveTo>
                    <a:pt x="60" y="76"/>
                  </a:moveTo>
                  <a:cubicBezTo>
                    <a:pt x="73" y="69"/>
                    <a:pt x="81" y="56"/>
                    <a:pt x="81" y="40"/>
                  </a:cubicBezTo>
                  <a:cubicBezTo>
                    <a:pt x="81" y="18"/>
                    <a:pt x="63" y="0"/>
                    <a:pt x="41" y="0"/>
                  </a:cubicBezTo>
                  <a:cubicBezTo>
                    <a:pt x="18" y="0"/>
                    <a:pt x="0" y="18"/>
                    <a:pt x="0" y="40"/>
                  </a:cubicBezTo>
                  <a:cubicBezTo>
                    <a:pt x="0" y="56"/>
                    <a:pt x="9" y="69"/>
                    <a:pt x="21" y="76"/>
                  </a:cubicBezTo>
                  <a:cubicBezTo>
                    <a:pt x="21" y="95"/>
                    <a:pt x="21" y="95"/>
                    <a:pt x="21" y="95"/>
                  </a:cubicBezTo>
                  <a:cubicBezTo>
                    <a:pt x="60" y="95"/>
                    <a:pt x="60" y="95"/>
                    <a:pt x="60" y="95"/>
                  </a:cubicBezTo>
                  <a:cubicBezTo>
                    <a:pt x="60" y="116"/>
                    <a:pt x="60" y="116"/>
                    <a:pt x="60" y="116"/>
                  </a:cubicBezTo>
                  <a:cubicBezTo>
                    <a:pt x="60" y="120"/>
                    <a:pt x="57" y="123"/>
                    <a:pt x="52" y="125"/>
                  </a:cubicBezTo>
                  <a:cubicBezTo>
                    <a:pt x="52" y="126"/>
                    <a:pt x="52" y="126"/>
                    <a:pt x="52" y="126"/>
                  </a:cubicBezTo>
                  <a:cubicBezTo>
                    <a:pt x="52" y="130"/>
                    <a:pt x="47" y="132"/>
                    <a:pt x="41" y="132"/>
                  </a:cubicBezTo>
                  <a:cubicBezTo>
                    <a:pt x="35" y="132"/>
                    <a:pt x="30" y="130"/>
                    <a:pt x="30" y="126"/>
                  </a:cubicBezTo>
                  <a:cubicBezTo>
                    <a:pt x="30" y="126"/>
                    <a:pt x="30" y="126"/>
                    <a:pt x="30" y="125"/>
                  </a:cubicBezTo>
                  <a:cubicBezTo>
                    <a:pt x="25" y="123"/>
                    <a:pt x="21" y="120"/>
                    <a:pt x="21" y="116"/>
                  </a:cubicBezTo>
                  <a:cubicBezTo>
                    <a:pt x="21" y="109"/>
                    <a:pt x="21" y="109"/>
                    <a:pt x="21" y="109"/>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354"/>
            <p:cNvSpPr>
              <a:spLocks/>
            </p:cNvSpPr>
            <p:nvPr/>
          </p:nvSpPr>
          <p:spPr bwMode="auto">
            <a:xfrm>
              <a:off x="3705678" y="1908175"/>
              <a:ext cx="109538" cy="104775"/>
            </a:xfrm>
            <a:custGeom>
              <a:avLst/>
              <a:gdLst/>
              <a:ahLst/>
              <a:cxnLst>
                <a:cxn ang="0">
                  <a:pos x="0" y="28"/>
                </a:cxn>
                <a:cxn ang="0">
                  <a:pos x="29" y="0"/>
                </a:cxn>
              </a:cxnLst>
              <a:rect l="0" t="0" r="r" b="b"/>
              <a:pathLst>
                <a:path w="29" h="28">
                  <a:moveTo>
                    <a:pt x="0" y="28"/>
                  </a:moveTo>
                  <a:cubicBezTo>
                    <a:pt x="0" y="13"/>
                    <a:pt x="13" y="0"/>
                    <a:pt x="29" y="0"/>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Line 355"/>
            <p:cNvSpPr>
              <a:spLocks noChangeShapeType="1"/>
            </p:cNvSpPr>
            <p:nvPr/>
          </p:nvSpPr>
          <p:spPr bwMode="auto">
            <a:xfrm flipV="1">
              <a:off x="3799341" y="1685925"/>
              <a:ext cx="1588" cy="112712"/>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Line 356"/>
            <p:cNvSpPr>
              <a:spLocks noChangeShapeType="1"/>
            </p:cNvSpPr>
            <p:nvPr/>
          </p:nvSpPr>
          <p:spPr bwMode="auto">
            <a:xfrm flipH="1" flipV="1">
              <a:off x="3521528" y="1839912"/>
              <a:ext cx="93663" cy="57150"/>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Line 357"/>
            <p:cNvSpPr>
              <a:spLocks noChangeShapeType="1"/>
            </p:cNvSpPr>
            <p:nvPr/>
          </p:nvSpPr>
          <p:spPr bwMode="auto">
            <a:xfrm flipH="1">
              <a:off x="3515178" y="2106612"/>
              <a:ext cx="96838" cy="55562"/>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Line 358"/>
            <p:cNvSpPr>
              <a:spLocks noChangeShapeType="1"/>
            </p:cNvSpPr>
            <p:nvPr/>
          </p:nvSpPr>
          <p:spPr bwMode="auto">
            <a:xfrm>
              <a:off x="3972378" y="2114550"/>
              <a:ext cx="96838" cy="55562"/>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Line 359"/>
            <p:cNvSpPr>
              <a:spLocks noChangeShapeType="1"/>
            </p:cNvSpPr>
            <p:nvPr/>
          </p:nvSpPr>
          <p:spPr bwMode="auto">
            <a:xfrm flipV="1">
              <a:off x="3975553" y="1851025"/>
              <a:ext cx="98425" cy="57150"/>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55"/>
          <p:cNvGrpSpPr/>
          <p:nvPr/>
        </p:nvGrpSpPr>
        <p:grpSpPr>
          <a:xfrm>
            <a:off x="3274835" y="2915641"/>
            <a:ext cx="563253" cy="476222"/>
            <a:chOff x="731838" y="3887788"/>
            <a:chExt cx="649287" cy="812800"/>
          </a:xfrm>
        </p:grpSpPr>
        <p:sp>
          <p:nvSpPr>
            <p:cNvPr id="60" name="Freeform 5"/>
            <p:cNvSpPr>
              <a:spLocks/>
            </p:cNvSpPr>
            <p:nvPr/>
          </p:nvSpPr>
          <p:spPr bwMode="auto">
            <a:xfrm>
              <a:off x="1246188" y="3970338"/>
              <a:ext cx="58737" cy="82550"/>
            </a:xfrm>
            <a:custGeom>
              <a:avLst/>
              <a:gdLst/>
              <a:ahLst/>
              <a:cxnLst>
                <a:cxn ang="0">
                  <a:pos x="11" y="22"/>
                </a:cxn>
                <a:cxn ang="0">
                  <a:pos x="16" y="8"/>
                </a:cxn>
                <a:cxn ang="0">
                  <a:pos x="14" y="0"/>
                </a:cxn>
                <a:cxn ang="0">
                  <a:pos x="1" y="6"/>
                </a:cxn>
                <a:cxn ang="0">
                  <a:pos x="1" y="7"/>
                </a:cxn>
                <a:cxn ang="0">
                  <a:pos x="0" y="6"/>
                </a:cxn>
              </a:cxnLst>
              <a:rect l="0" t="0" r="r" b="b"/>
              <a:pathLst>
                <a:path w="16" h="22">
                  <a:moveTo>
                    <a:pt x="11" y="22"/>
                  </a:moveTo>
                  <a:cubicBezTo>
                    <a:pt x="14" y="17"/>
                    <a:pt x="16" y="13"/>
                    <a:pt x="16" y="8"/>
                  </a:cubicBezTo>
                  <a:cubicBezTo>
                    <a:pt x="16" y="6"/>
                    <a:pt x="16" y="3"/>
                    <a:pt x="14" y="0"/>
                  </a:cubicBezTo>
                  <a:cubicBezTo>
                    <a:pt x="1" y="6"/>
                    <a:pt x="1" y="6"/>
                    <a:pt x="1" y="6"/>
                  </a:cubicBezTo>
                  <a:cubicBezTo>
                    <a:pt x="1" y="6"/>
                    <a:pt x="1" y="7"/>
                    <a:pt x="1" y="7"/>
                  </a:cubicBezTo>
                  <a:cubicBezTo>
                    <a:pt x="1" y="7"/>
                    <a:pt x="1" y="7"/>
                    <a:pt x="0" y="6"/>
                  </a:cubicBez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6"/>
            <p:cNvSpPr>
              <a:spLocks/>
            </p:cNvSpPr>
            <p:nvPr/>
          </p:nvSpPr>
          <p:spPr bwMode="auto">
            <a:xfrm>
              <a:off x="1092200" y="4071938"/>
              <a:ext cx="112712" cy="77787"/>
            </a:xfrm>
            <a:custGeom>
              <a:avLst/>
              <a:gdLst/>
              <a:ahLst/>
              <a:cxnLst>
                <a:cxn ang="0">
                  <a:pos x="0" y="21"/>
                </a:cxn>
                <a:cxn ang="0">
                  <a:pos x="23" y="0"/>
                </a:cxn>
                <a:cxn ang="0">
                  <a:pos x="30" y="3"/>
                </a:cxn>
              </a:cxnLst>
              <a:rect l="0" t="0" r="r" b="b"/>
              <a:pathLst>
                <a:path w="30" h="21">
                  <a:moveTo>
                    <a:pt x="0" y="21"/>
                  </a:moveTo>
                  <a:cubicBezTo>
                    <a:pt x="3" y="7"/>
                    <a:pt x="15" y="0"/>
                    <a:pt x="23" y="0"/>
                  </a:cubicBezTo>
                  <a:cubicBezTo>
                    <a:pt x="26" y="0"/>
                    <a:pt x="28" y="1"/>
                    <a:pt x="30" y="3"/>
                  </a:cubicBez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7"/>
            <p:cNvSpPr>
              <a:spLocks/>
            </p:cNvSpPr>
            <p:nvPr/>
          </p:nvSpPr>
          <p:spPr bwMode="auto">
            <a:xfrm>
              <a:off x="742950" y="3887788"/>
              <a:ext cx="638175" cy="812800"/>
            </a:xfrm>
            <a:custGeom>
              <a:avLst/>
              <a:gdLst/>
              <a:ahLst/>
              <a:cxnLst>
                <a:cxn ang="0">
                  <a:pos x="122" y="44"/>
                </a:cxn>
                <a:cxn ang="0">
                  <a:pos x="104" y="44"/>
                </a:cxn>
                <a:cxn ang="0">
                  <a:pos x="101" y="42"/>
                </a:cxn>
                <a:cxn ang="0">
                  <a:pos x="25" y="78"/>
                </a:cxn>
                <a:cxn ang="0">
                  <a:pos x="26" y="80"/>
                </a:cxn>
                <a:cxn ang="0">
                  <a:pos x="21" y="82"/>
                </a:cxn>
                <a:cxn ang="0">
                  <a:pos x="20" y="80"/>
                </a:cxn>
                <a:cxn ang="0">
                  <a:pos x="18" y="81"/>
                </a:cxn>
                <a:cxn ang="0">
                  <a:pos x="14" y="72"/>
                </a:cxn>
                <a:cxn ang="0">
                  <a:pos x="16" y="71"/>
                </a:cxn>
                <a:cxn ang="0">
                  <a:pos x="0" y="34"/>
                </a:cxn>
                <a:cxn ang="0">
                  <a:pos x="1" y="33"/>
                </a:cxn>
                <a:cxn ang="0">
                  <a:pos x="20" y="69"/>
                </a:cxn>
                <a:cxn ang="0">
                  <a:pos x="96" y="37"/>
                </a:cxn>
                <a:cxn ang="0">
                  <a:pos x="94" y="15"/>
                </a:cxn>
                <a:cxn ang="0">
                  <a:pos x="122" y="5"/>
                </a:cxn>
                <a:cxn ang="0">
                  <a:pos x="134" y="20"/>
                </a:cxn>
                <a:cxn ang="0">
                  <a:pos x="145" y="15"/>
                </a:cxn>
                <a:cxn ang="0">
                  <a:pos x="150" y="8"/>
                </a:cxn>
                <a:cxn ang="0">
                  <a:pos x="158" y="10"/>
                </a:cxn>
                <a:cxn ang="0">
                  <a:pos x="162" y="8"/>
                </a:cxn>
                <a:cxn ang="0">
                  <a:pos x="164" y="13"/>
                </a:cxn>
                <a:cxn ang="0">
                  <a:pos x="161" y="14"/>
                </a:cxn>
                <a:cxn ang="0">
                  <a:pos x="164" y="29"/>
                </a:cxn>
                <a:cxn ang="0">
                  <a:pos x="155" y="52"/>
                </a:cxn>
                <a:cxn ang="0">
                  <a:pos x="130" y="72"/>
                </a:cxn>
                <a:cxn ang="0">
                  <a:pos x="132" y="113"/>
                </a:cxn>
                <a:cxn ang="0">
                  <a:pos x="145" y="125"/>
                </a:cxn>
                <a:cxn ang="0">
                  <a:pos x="163" y="151"/>
                </a:cxn>
                <a:cxn ang="0">
                  <a:pos x="170" y="192"/>
                </a:cxn>
                <a:cxn ang="0">
                  <a:pos x="169" y="207"/>
                </a:cxn>
                <a:cxn ang="0">
                  <a:pos x="158" y="217"/>
                </a:cxn>
                <a:cxn ang="0">
                  <a:pos x="156" y="217"/>
                </a:cxn>
                <a:cxn ang="0">
                  <a:pos x="146" y="204"/>
                </a:cxn>
                <a:cxn ang="0">
                  <a:pos x="147" y="192"/>
                </a:cxn>
                <a:cxn ang="0">
                  <a:pos x="141" y="160"/>
                </a:cxn>
                <a:cxn ang="0">
                  <a:pos x="130" y="143"/>
                </a:cxn>
                <a:cxn ang="0">
                  <a:pos x="130" y="145"/>
                </a:cxn>
                <a:cxn ang="0">
                  <a:pos x="125" y="178"/>
                </a:cxn>
                <a:cxn ang="0">
                  <a:pos x="104" y="212"/>
                </a:cxn>
                <a:cxn ang="0">
                  <a:pos x="87" y="212"/>
                </a:cxn>
                <a:cxn ang="0">
                  <a:pos x="88" y="195"/>
                </a:cxn>
                <a:cxn ang="0">
                  <a:pos x="103" y="171"/>
                </a:cxn>
                <a:cxn ang="0">
                  <a:pos x="106" y="145"/>
                </a:cxn>
                <a:cxn ang="0">
                  <a:pos x="106" y="134"/>
                </a:cxn>
                <a:cxn ang="0">
                  <a:pos x="97" y="123"/>
                </a:cxn>
                <a:cxn ang="0">
                  <a:pos x="92" y="101"/>
                </a:cxn>
              </a:cxnLst>
              <a:rect l="0" t="0" r="r" b="b"/>
              <a:pathLst>
                <a:path w="170" h="217">
                  <a:moveTo>
                    <a:pt x="122" y="44"/>
                  </a:moveTo>
                  <a:cubicBezTo>
                    <a:pt x="117" y="46"/>
                    <a:pt x="110" y="46"/>
                    <a:pt x="104" y="44"/>
                  </a:cubicBezTo>
                  <a:cubicBezTo>
                    <a:pt x="103" y="43"/>
                    <a:pt x="102" y="43"/>
                    <a:pt x="101" y="42"/>
                  </a:cubicBezTo>
                  <a:cubicBezTo>
                    <a:pt x="25" y="78"/>
                    <a:pt x="25" y="78"/>
                    <a:pt x="25" y="78"/>
                  </a:cubicBezTo>
                  <a:cubicBezTo>
                    <a:pt x="26" y="80"/>
                    <a:pt x="26" y="80"/>
                    <a:pt x="26" y="80"/>
                  </a:cubicBezTo>
                  <a:cubicBezTo>
                    <a:pt x="21" y="82"/>
                    <a:pt x="21" y="82"/>
                    <a:pt x="21" y="82"/>
                  </a:cubicBezTo>
                  <a:cubicBezTo>
                    <a:pt x="20" y="80"/>
                    <a:pt x="20" y="80"/>
                    <a:pt x="20" y="80"/>
                  </a:cubicBezTo>
                  <a:cubicBezTo>
                    <a:pt x="18" y="81"/>
                    <a:pt x="18" y="81"/>
                    <a:pt x="18" y="81"/>
                  </a:cubicBezTo>
                  <a:cubicBezTo>
                    <a:pt x="14" y="72"/>
                    <a:pt x="14" y="72"/>
                    <a:pt x="14" y="72"/>
                  </a:cubicBezTo>
                  <a:cubicBezTo>
                    <a:pt x="16" y="71"/>
                    <a:pt x="16" y="71"/>
                    <a:pt x="16" y="71"/>
                  </a:cubicBezTo>
                  <a:cubicBezTo>
                    <a:pt x="0" y="34"/>
                    <a:pt x="0" y="34"/>
                    <a:pt x="0" y="34"/>
                  </a:cubicBezTo>
                  <a:cubicBezTo>
                    <a:pt x="1" y="33"/>
                    <a:pt x="1" y="33"/>
                    <a:pt x="1" y="33"/>
                  </a:cubicBezTo>
                  <a:cubicBezTo>
                    <a:pt x="20" y="69"/>
                    <a:pt x="20" y="69"/>
                    <a:pt x="20" y="69"/>
                  </a:cubicBezTo>
                  <a:cubicBezTo>
                    <a:pt x="96" y="37"/>
                    <a:pt x="96" y="37"/>
                    <a:pt x="96" y="37"/>
                  </a:cubicBezTo>
                  <a:cubicBezTo>
                    <a:pt x="92" y="31"/>
                    <a:pt x="91" y="23"/>
                    <a:pt x="94" y="15"/>
                  </a:cubicBezTo>
                  <a:cubicBezTo>
                    <a:pt x="99" y="5"/>
                    <a:pt x="112" y="0"/>
                    <a:pt x="122" y="5"/>
                  </a:cubicBezTo>
                  <a:cubicBezTo>
                    <a:pt x="129" y="8"/>
                    <a:pt x="133" y="14"/>
                    <a:pt x="134" y="20"/>
                  </a:cubicBezTo>
                  <a:cubicBezTo>
                    <a:pt x="145" y="15"/>
                    <a:pt x="145" y="15"/>
                    <a:pt x="145" y="15"/>
                  </a:cubicBezTo>
                  <a:cubicBezTo>
                    <a:pt x="145" y="12"/>
                    <a:pt x="147" y="10"/>
                    <a:pt x="150" y="8"/>
                  </a:cubicBezTo>
                  <a:cubicBezTo>
                    <a:pt x="153" y="7"/>
                    <a:pt x="156" y="8"/>
                    <a:pt x="158" y="10"/>
                  </a:cubicBezTo>
                  <a:cubicBezTo>
                    <a:pt x="162" y="8"/>
                    <a:pt x="162" y="8"/>
                    <a:pt x="162" y="8"/>
                  </a:cubicBezTo>
                  <a:cubicBezTo>
                    <a:pt x="164" y="13"/>
                    <a:pt x="164" y="13"/>
                    <a:pt x="164" y="13"/>
                  </a:cubicBezTo>
                  <a:cubicBezTo>
                    <a:pt x="161" y="14"/>
                    <a:pt x="161" y="14"/>
                    <a:pt x="161" y="14"/>
                  </a:cubicBezTo>
                  <a:cubicBezTo>
                    <a:pt x="163" y="19"/>
                    <a:pt x="164" y="24"/>
                    <a:pt x="164" y="29"/>
                  </a:cubicBezTo>
                  <a:cubicBezTo>
                    <a:pt x="164" y="38"/>
                    <a:pt x="160" y="46"/>
                    <a:pt x="155" y="52"/>
                  </a:cubicBezTo>
                  <a:cubicBezTo>
                    <a:pt x="148" y="61"/>
                    <a:pt x="138" y="68"/>
                    <a:pt x="130" y="72"/>
                  </a:cubicBezTo>
                  <a:cubicBezTo>
                    <a:pt x="129" y="84"/>
                    <a:pt x="128" y="100"/>
                    <a:pt x="132" y="113"/>
                  </a:cubicBezTo>
                  <a:cubicBezTo>
                    <a:pt x="136" y="116"/>
                    <a:pt x="140" y="120"/>
                    <a:pt x="145" y="125"/>
                  </a:cubicBezTo>
                  <a:cubicBezTo>
                    <a:pt x="152" y="131"/>
                    <a:pt x="158" y="140"/>
                    <a:pt x="163" y="151"/>
                  </a:cubicBezTo>
                  <a:cubicBezTo>
                    <a:pt x="167" y="162"/>
                    <a:pt x="170" y="176"/>
                    <a:pt x="170" y="192"/>
                  </a:cubicBezTo>
                  <a:cubicBezTo>
                    <a:pt x="170" y="196"/>
                    <a:pt x="170" y="201"/>
                    <a:pt x="169" y="207"/>
                  </a:cubicBezTo>
                  <a:cubicBezTo>
                    <a:pt x="169" y="213"/>
                    <a:pt x="164" y="217"/>
                    <a:pt x="158" y="217"/>
                  </a:cubicBezTo>
                  <a:cubicBezTo>
                    <a:pt x="157" y="217"/>
                    <a:pt x="157" y="217"/>
                    <a:pt x="156" y="217"/>
                  </a:cubicBezTo>
                  <a:cubicBezTo>
                    <a:pt x="150" y="216"/>
                    <a:pt x="145" y="211"/>
                    <a:pt x="146" y="204"/>
                  </a:cubicBezTo>
                  <a:cubicBezTo>
                    <a:pt x="146" y="200"/>
                    <a:pt x="147" y="196"/>
                    <a:pt x="147" y="192"/>
                  </a:cubicBezTo>
                  <a:cubicBezTo>
                    <a:pt x="147" y="179"/>
                    <a:pt x="144" y="168"/>
                    <a:pt x="141" y="160"/>
                  </a:cubicBezTo>
                  <a:cubicBezTo>
                    <a:pt x="138" y="153"/>
                    <a:pt x="134" y="147"/>
                    <a:pt x="130" y="143"/>
                  </a:cubicBezTo>
                  <a:cubicBezTo>
                    <a:pt x="130" y="143"/>
                    <a:pt x="130" y="144"/>
                    <a:pt x="130" y="145"/>
                  </a:cubicBezTo>
                  <a:cubicBezTo>
                    <a:pt x="130" y="155"/>
                    <a:pt x="129" y="167"/>
                    <a:pt x="125" y="178"/>
                  </a:cubicBezTo>
                  <a:cubicBezTo>
                    <a:pt x="121" y="190"/>
                    <a:pt x="115" y="202"/>
                    <a:pt x="104" y="212"/>
                  </a:cubicBezTo>
                  <a:cubicBezTo>
                    <a:pt x="99" y="217"/>
                    <a:pt x="92" y="217"/>
                    <a:pt x="87" y="212"/>
                  </a:cubicBezTo>
                  <a:cubicBezTo>
                    <a:pt x="83" y="207"/>
                    <a:pt x="83" y="200"/>
                    <a:pt x="88" y="195"/>
                  </a:cubicBezTo>
                  <a:cubicBezTo>
                    <a:pt x="95" y="188"/>
                    <a:pt x="100" y="180"/>
                    <a:pt x="103" y="171"/>
                  </a:cubicBezTo>
                  <a:cubicBezTo>
                    <a:pt x="105" y="162"/>
                    <a:pt x="106" y="153"/>
                    <a:pt x="106" y="145"/>
                  </a:cubicBezTo>
                  <a:cubicBezTo>
                    <a:pt x="106" y="141"/>
                    <a:pt x="106" y="137"/>
                    <a:pt x="106" y="134"/>
                  </a:cubicBezTo>
                  <a:cubicBezTo>
                    <a:pt x="102" y="132"/>
                    <a:pt x="99" y="129"/>
                    <a:pt x="97" y="123"/>
                  </a:cubicBezTo>
                  <a:cubicBezTo>
                    <a:pt x="94" y="115"/>
                    <a:pt x="93" y="108"/>
                    <a:pt x="92" y="101"/>
                  </a:cubicBez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8"/>
            <p:cNvSpPr>
              <a:spLocks/>
            </p:cNvSpPr>
            <p:nvPr/>
          </p:nvSpPr>
          <p:spPr bwMode="auto">
            <a:xfrm>
              <a:off x="1158875" y="3962400"/>
              <a:ext cx="115887" cy="203200"/>
            </a:xfrm>
            <a:custGeom>
              <a:avLst/>
              <a:gdLst/>
              <a:ahLst/>
              <a:cxnLst>
                <a:cxn ang="0">
                  <a:pos x="0" y="39"/>
                </a:cxn>
                <a:cxn ang="0">
                  <a:pos x="0" y="39"/>
                </a:cxn>
                <a:cxn ang="0">
                  <a:pos x="9" y="36"/>
                </a:cxn>
                <a:cxn ang="0">
                  <a:pos x="13" y="33"/>
                </a:cxn>
                <a:cxn ang="0">
                  <a:pos x="14" y="32"/>
                </a:cxn>
                <a:cxn ang="0">
                  <a:pos x="16" y="29"/>
                </a:cxn>
                <a:cxn ang="0">
                  <a:pos x="14" y="24"/>
                </a:cxn>
                <a:cxn ang="0">
                  <a:pos x="13" y="23"/>
                </a:cxn>
                <a:cxn ang="0">
                  <a:pos x="6" y="15"/>
                </a:cxn>
                <a:cxn ang="0">
                  <a:pos x="6" y="14"/>
                </a:cxn>
                <a:cxn ang="0">
                  <a:pos x="3" y="9"/>
                </a:cxn>
                <a:cxn ang="0">
                  <a:pos x="5" y="4"/>
                </a:cxn>
                <a:cxn ang="0">
                  <a:pos x="15" y="3"/>
                </a:cxn>
                <a:cxn ang="0">
                  <a:pos x="16" y="3"/>
                </a:cxn>
                <a:cxn ang="0">
                  <a:pos x="21" y="8"/>
                </a:cxn>
                <a:cxn ang="0">
                  <a:pos x="23" y="10"/>
                </a:cxn>
                <a:cxn ang="0">
                  <a:pos x="27" y="16"/>
                </a:cxn>
                <a:cxn ang="0">
                  <a:pos x="30" y="25"/>
                </a:cxn>
                <a:cxn ang="0">
                  <a:pos x="31" y="29"/>
                </a:cxn>
                <a:cxn ang="0">
                  <a:pos x="26" y="42"/>
                </a:cxn>
                <a:cxn ang="0">
                  <a:pos x="19" y="48"/>
                </a:cxn>
                <a:cxn ang="0">
                  <a:pos x="11" y="51"/>
                </a:cxn>
                <a:cxn ang="0">
                  <a:pos x="4" y="54"/>
                </a:cxn>
                <a:cxn ang="0">
                  <a:pos x="2" y="54"/>
                </a:cxn>
              </a:cxnLst>
              <a:rect l="0" t="0" r="r" b="b"/>
              <a:pathLst>
                <a:path w="31" h="54">
                  <a:moveTo>
                    <a:pt x="0" y="39"/>
                  </a:moveTo>
                  <a:cubicBezTo>
                    <a:pt x="0" y="39"/>
                    <a:pt x="0" y="39"/>
                    <a:pt x="0" y="39"/>
                  </a:cubicBezTo>
                  <a:cubicBezTo>
                    <a:pt x="1" y="39"/>
                    <a:pt x="5" y="38"/>
                    <a:pt x="9" y="36"/>
                  </a:cubicBezTo>
                  <a:cubicBezTo>
                    <a:pt x="11" y="35"/>
                    <a:pt x="12" y="34"/>
                    <a:pt x="13" y="33"/>
                  </a:cubicBezTo>
                  <a:cubicBezTo>
                    <a:pt x="14" y="33"/>
                    <a:pt x="14" y="32"/>
                    <a:pt x="14" y="32"/>
                  </a:cubicBezTo>
                  <a:cubicBezTo>
                    <a:pt x="15" y="31"/>
                    <a:pt x="16" y="30"/>
                    <a:pt x="16" y="29"/>
                  </a:cubicBezTo>
                  <a:cubicBezTo>
                    <a:pt x="16" y="28"/>
                    <a:pt x="15" y="26"/>
                    <a:pt x="14" y="24"/>
                  </a:cubicBezTo>
                  <a:cubicBezTo>
                    <a:pt x="14" y="23"/>
                    <a:pt x="13" y="23"/>
                    <a:pt x="13" y="23"/>
                  </a:cubicBezTo>
                  <a:cubicBezTo>
                    <a:pt x="12" y="20"/>
                    <a:pt x="9" y="18"/>
                    <a:pt x="6" y="15"/>
                  </a:cubicBezTo>
                  <a:cubicBezTo>
                    <a:pt x="6" y="15"/>
                    <a:pt x="6" y="15"/>
                    <a:pt x="6" y="14"/>
                  </a:cubicBezTo>
                  <a:cubicBezTo>
                    <a:pt x="4" y="13"/>
                    <a:pt x="3" y="11"/>
                    <a:pt x="3" y="9"/>
                  </a:cubicBezTo>
                  <a:cubicBezTo>
                    <a:pt x="3" y="7"/>
                    <a:pt x="4" y="5"/>
                    <a:pt x="5" y="4"/>
                  </a:cubicBezTo>
                  <a:cubicBezTo>
                    <a:pt x="8" y="1"/>
                    <a:pt x="12" y="0"/>
                    <a:pt x="15" y="3"/>
                  </a:cubicBezTo>
                  <a:cubicBezTo>
                    <a:pt x="16" y="3"/>
                    <a:pt x="16" y="3"/>
                    <a:pt x="16" y="3"/>
                  </a:cubicBezTo>
                  <a:cubicBezTo>
                    <a:pt x="17" y="5"/>
                    <a:pt x="19" y="6"/>
                    <a:pt x="21" y="8"/>
                  </a:cubicBezTo>
                  <a:cubicBezTo>
                    <a:pt x="21" y="9"/>
                    <a:pt x="22" y="9"/>
                    <a:pt x="23" y="10"/>
                  </a:cubicBezTo>
                  <a:cubicBezTo>
                    <a:pt x="24" y="12"/>
                    <a:pt x="26" y="14"/>
                    <a:pt x="27" y="16"/>
                  </a:cubicBezTo>
                  <a:cubicBezTo>
                    <a:pt x="29" y="19"/>
                    <a:pt x="30" y="22"/>
                    <a:pt x="30" y="25"/>
                  </a:cubicBezTo>
                  <a:cubicBezTo>
                    <a:pt x="31" y="26"/>
                    <a:pt x="31" y="28"/>
                    <a:pt x="31" y="29"/>
                  </a:cubicBezTo>
                  <a:cubicBezTo>
                    <a:pt x="31" y="34"/>
                    <a:pt x="28" y="39"/>
                    <a:pt x="26" y="42"/>
                  </a:cubicBezTo>
                  <a:cubicBezTo>
                    <a:pt x="24" y="44"/>
                    <a:pt x="21" y="46"/>
                    <a:pt x="19" y="48"/>
                  </a:cubicBezTo>
                  <a:cubicBezTo>
                    <a:pt x="16" y="49"/>
                    <a:pt x="14" y="50"/>
                    <a:pt x="11" y="51"/>
                  </a:cubicBezTo>
                  <a:cubicBezTo>
                    <a:pt x="7" y="53"/>
                    <a:pt x="4" y="54"/>
                    <a:pt x="4" y="54"/>
                  </a:cubicBezTo>
                  <a:cubicBezTo>
                    <a:pt x="3" y="54"/>
                    <a:pt x="3" y="54"/>
                    <a:pt x="2" y="54"/>
                  </a:cubicBez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9"/>
            <p:cNvSpPr>
              <a:spLocks/>
            </p:cNvSpPr>
            <p:nvPr/>
          </p:nvSpPr>
          <p:spPr bwMode="auto">
            <a:xfrm>
              <a:off x="731838" y="4003675"/>
              <a:ext cx="401637" cy="195262"/>
            </a:xfrm>
            <a:custGeom>
              <a:avLst/>
              <a:gdLst/>
              <a:ahLst/>
              <a:cxnLst>
                <a:cxn ang="0">
                  <a:pos x="0" y="2"/>
                </a:cxn>
                <a:cxn ang="0">
                  <a:pos x="5" y="0"/>
                </a:cxn>
                <a:cxn ang="0">
                  <a:pos x="25" y="37"/>
                </a:cxn>
                <a:cxn ang="0">
                  <a:pos x="99" y="4"/>
                </a:cxn>
                <a:cxn ang="0">
                  <a:pos x="107" y="11"/>
                </a:cxn>
                <a:cxn ang="0">
                  <a:pos x="30" y="47"/>
                </a:cxn>
                <a:cxn ang="0">
                  <a:pos x="30" y="49"/>
                </a:cxn>
                <a:cxn ang="0">
                  <a:pos x="24" y="52"/>
                </a:cxn>
                <a:cxn ang="0">
                  <a:pos x="23" y="50"/>
                </a:cxn>
                <a:cxn ang="0">
                  <a:pos x="20" y="51"/>
                </a:cxn>
                <a:cxn ang="0">
                  <a:pos x="16" y="40"/>
                </a:cxn>
                <a:cxn ang="0">
                  <a:pos x="18" y="40"/>
                </a:cxn>
                <a:cxn ang="0">
                  <a:pos x="0" y="2"/>
                </a:cxn>
              </a:cxnLst>
              <a:rect l="0" t="0" r="r" b="b"/>
              <a:pathLst>
                <a:path w="107" h="52">
                  <a:moveTo>
                    <a:pt x="0" y="2"/>
                  </a:moveTo>
                  <a:cubicBezTo>
                    <a:pt x="5" y="0"/>
                    <a:pt x="5" y="0"/>
                    <a:pt x="5" y="0"/>
                  </a:cubicBezTo>
                  <a:cubicBezTo>
                    <a:pt x="25" y="37"/>
                    <a:pt x="25" y="37"/>
                    <a:pt x="25" y="37"/>
                  </a:cubicBezTo>
                  <a:cubicBezTo>
                    <a:pt x="99" y="4"/>
                    <a:pt x="99" y="4"/>
                    <a:pt x="99" y="4"/>
                  </a:cubicBezTo>
                  <a:cubicBezTo>
                    <a:pt x="99" y="4"/>
                    <a:pt x="103" y="9"/>
                    <a:pt x="107" y="11"/>
                  </a:cubicBezTo>
                  <a:cubicBezTo>
                    <a:pt x="30" y="47"/>
                    <a:pt x="30" y="47"/>
                    <a:pt x="30" y="47"/>
                  </a:cubicBezTo>
                  <a:cubicBezTo>
                    <a:pt x="30" y="49"/>
                    <a:pt x="30" y="49"/>
                    <a:pt x="30" y="49"/>
                  </a:cubicBezTo>
                  <a:cubicBezTo>
                    <a:pt x="24" y="52"/>
                    <a:pt x="24" y="52"/>
                    <a:pt x="24" y="52"/>
                  </a:cubicBezTo>
                  <a:cubicBezTo>
                    <a:pt x="23" y="50"/>
                    <a:pt x="23" y="50"/>
                    <a:pt x="23" y="50"/>
                  </a:cubicBezTo>
                  <a:cubicBezTo>
                    <a:pt x="20" y="51"/>
                    <a:pt x="20" y="51"/>
                    <a:pt x="20" y="51"/>
                  </a:cubicBezTo>
                  <a:cubicBezTo>
                    <a:pt x="16" y="40"/>
                    <a:pt x="16" y="40"/>
                    <a:pt x="16" y="40"/>
                  </a:cubicBezTo>
                  <a:cubicBezTo>
                    <a:pt x="18" y="40"/>
                    <a:pt x="18" y="40"/>
                    <a:pt x="18" y="40"/>
                  </a:cubicBezTo>
                  <a:lnTo>
                    <a:pt x="0" y="2"/>
                  </a:lnTo>
                  <a:close/>
                </a:path>
              </a:pathLst>
            </a:custGeom>
            <a:no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10"/>
            <p:cNvSpPr>
              <a:spLocks/>
            </p:cNvSpPr>
            <p:nvPr/>
          </p:nvSpPr>
          <p:spPr bwMode="auto">
            <a:xfrm>
              <a:off x="1238250" y="3940175"/>
              <a:ext cx="63500" cy="60325"/>
            </a:xfrm>
            <a:custGeom>
              <a:avLst/>
              <a:gdLst/>
              <a:ahLst/>
              <a:cxnLst>
                <a:cxn ang="0">
                  <a:pos x="0" y="6"/>
                </a:cxn>
                <a:cxn ang="0">
                  <a:pos x="15" y="0"/>
                </a:cxn>
                <a:cxn ang="0">
                  <a:pos x="17" y="8"/>
                </a:cxn>
                <a:cxn ang="0">
                  <a:pos x="3" y="14"/>
                </a:cxn>
                <a:cxn ang="0">
                  <a:pos x="3" y="16"/>
                </a:cxn>
                <a:cxn ang="0">
                  <a:pos x="1" y="14"/>
                </a:cxn>
                <a:cxn ang="0">
                  <a:pos x="0" y="6"/>
                </a:cxn>
              </a:cxnLst>
              <a:rect l="0" t="0" r="r" b="b"/>
              <a:pathLst>
                <a:path w="17" h="16">
                  <a:moveTo>
                    <a:pt x="0" y="6"/>
                  </a:moveTo>
                  <a:cubicBezTo>
                    <a:pt x="15" y="0"/>
                    <a:pt x="15" y="0"/>
                    <a:pt x="15" y="0"/>
                  </a:cubicBezTo>
                  <a:cubicBezTo>
                    <a:pt x="15" y="0"/>
                    <a:pt x="16" y="5"/>
                    <a:pt x="17" y="8"/>
                  </a:cubicBezTo>
                  <a:cubicBezTo>
                    <a:pt x="3" y="14"/>
                    <a:pt x="3" y="14"/>
                    <a:pt x="3" y="14"/>
                  </a:cubicBezTo>
                  <a:cubicBezTo>
                    <a:pt x="3" y="16"/>
                    <a:pt x="3" y="16"/>
                    <a:pt x="3" y="16"/>
                  </a:cubicBezTo>
                  <a:cubicBezTo>
                    <a:pt x="1" y="14"/>
                    <a:pt x="1" y="14"/>
                    <a:pt x="1" y="14"/>
                  </a:cubicBezTo>
                  <a:cubicBezTo>
                    <a:pt x="1" y="14"/>
                    <a:pt x="2" y="11"/>
                    <a:pt x="0" y="6"/>
                  </a:cubicBezTo>
                </a:path>
              </a:pathLst>
            </a:custGeom>
            <a:no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11"/>
            <p:cNvSpPr>
              <a:spLocks/>
            </p:cNvSpPr>
            <p:nvPr/>
          </p:nvSpPr>
          <p:spPr bwMode="auto">
            <a:xfrm>
              <a:off x="1328738" y="3914775"/>
              <a:ext cx="36512" cy="33337"/>
            </a:xfrm>
            <a:custGeom>
              <a:avLst/>
              <a:gdLst/>
              <a:ahLst/>
              <a:cxnLst>
                <a:cxn ang="0">
                  <a:pos x="0" y="3"/>
                </a:cxn>
                <a:cxn ang="0">
                  <a:pos x="7" y="0"/>
                </a:cxn>
                <a:cxn ang="0">
                  <a:pos x="10" y="6"/>
                </a:cxn>
                <a:cxn ang="0">
                  <a:pos x="4" y="9"/>
                </a:cxn>
                <a:cxn ang="0">
                  <a:pos x="0" y="3"/>
                </a:cxn>
              </a:cxnLst>
              <a:rect l="0" t="0" r="r" b="b"/>
              <a:pathLst>
                <a:path w="10" h="9">
                  <a:moveTo>
                    <a:pt x="0" y="3"/>
                  </a:moveTo>
                  <a:cubicBezTo>
                    <a:pt x="7" y="0"/>
                    <a:pt x="7" y="0"/>
                    <a:pt x="7" y="0"/>
                  </a:cubicBezTo>
                  <a:cubicBezTo>
                    <a:pt x="10" y="6"/>
                    <a:pt x="10" y="6"/>
                    <a:pt x="10" y="6"/>
                  </a:cubicBezTo>
                  <a:cubicBezTo>
                    <a:pt x="4" y="9"/>
                    <a:pt x="4" y="9"/>
                    <a:pt x="4" y="9"/>
                  </a:cubicBezTo>
                  <a:cubicBezTo>
                    <a:pt x="4" y="9"/>
                    <a:pt x="3" y="4"/>
                    <a:pt x="0" y="3"/>
                  </a:cubicBezTo>
                </a:path>
              </a:pathLst>
            </a:custGeom>
            <a:solidFill>
              <a:srgbClr val="000000"/>
            </a:soli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66"/>
          <p:cNvGrpSpPr/>
          <p:nvPr/>
        </p:nvGrpSpPr>
        <p:grpSpPr>
          <a:xfrm>
            <a:off x="6311479" y="2891776"/>
            <a:ext cx="434344" cy="562336"/>
            <a:chOff x="723900" y="5546725"/>
            <a:chExt cx="619125" cy="828675"/>
          </a:xfrm>
        </p:grpSpPr>
        <p:sp>
          <p:nvSpPr>
            <p:cNvPr id="68" name="Freeform 200"/>
            <p:cNvSpPr>
              <a:spLocks/>
            </p:cNvSpPr>
            <p:nvPr/>
          </p:nvSpPr>
          <p:spPr bwMode="auto">
            <a:xfrm>
              <a:off x="803275" y="5546725"/>
              <a:ext cx="176213" cy="179388"/>
            </a:xfrm>
            <a:custGeom>
              <a:avLst/>
              <a:gdLst/>
              <a:ahLst/>
              <a:cxnLst>
                <a:cxn ang="0">
                  <a:pos x="2" y="19"/>
                </a:cxn>
                <a:cxn ang="0">
                  <a:pos x="19" y="45"/>
                </a:cxn>
                <a:cxn ang="0">
                  <a:pos x="45" y="29"/>
                </a:cxn>
                <a:cxn ang="0">
                  <a:pos x="29" y="3"/>
                </a:cxn>
                <a:cxn ang="0">
                  <a:pos x="2" y="19"/>
                </a:cxn>
              </a:cxnLst>
              <a:rect l="0" t="0" r="r" b="b"/>
              <a:pathLst>
                <a:path w="47" h="48">
                  <a:moveTo>
                    <a:pt x="2" y="19"/>
                  </a:moveTo>
                  <a:cubicBezTo>
                    <a:pt x="0" y="31"/>
                    <a:pt x="7" y="42"/>
                    <a:pt x="19" y="45"/>
                  </a:cubicBezTo>
                  <a:cubicBezTo>
                    <a:pt x="30" y="48"/>
                    <a:pt x="42" y="41"/>
                    <a:pt x="45" y="29"/>
                  </a:cubicBezTo>
                  <a:cubicBezTo>
                    <a:pt x="47" y="17"/>
                    <a:pt x="40" y="6"/>
                    <a:pt x="29" y="3"/>
                  </a:cubicBezTo>
                  <a:cubicBezTo>
                    <a:pt x="17" y="0"/>
                    <a:pt x="5" y="7"/>
                    <a:pt x="2" y="19"/>
                  </a:cubicBezTo>
                  <a:close/>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01"/>
            <p:cNvSpPr>
              <a:spLocks/>
            </p:cNvSpPr>
            <p:nvPr/>
          </p:nvSpPr>
          <p:spPr bwMode="auto">
            <a:xfrm>
              <a:off x="723900" y="5711825"/>
              <a:ext cx="168275" cy="555625"/>
            </a:xfrm>
            <a:custGeom>
              <a:avLst/>
              <a:gdLst/>
              <a:ahLst/>
              <a:cxnLst>
                <a:cxn ang="0">
                  <a:pos x="42" y="28"/>
                </a:cxn>
                <a:cxn ang="0">
                  <a:pos x="33" y="3"/>
                </a:cxn>
                <a:cxn ang="0">
                  <a:pos x="8" y="20"/>
                </a:cxn>
                <a:cxn ang="0">
                  <a:pos x="3" y="79"/>
                </a:cxn>
                <a:cxn ang="0">
                  <a:pos x="13" y="95"/>
                </a:cxn>
                <a:cxn ang="0">
                  <a:pos x="13" y="148"/>
                </a:cxn>
              </a:cxnLst>
              <a:rect l="0" t="0" r="r" b="b"/>
              <a:pathLst>
                <a:path w="45" h="148">
                  <a:moveTo>
                    <a:pt x="42" y="28"/>
                  </a:moveTo>
                  <a:cubicBezTo>
                    <a:pt x="45" y="18"/>
                    <a:pt x="41" y="5"/>
                    <a:pt x="33" y="3"/>
                  </a:cubicBezTo>
                  <a:cubicBezTo>
                    <a:pt x="24" y="0"/>
                    <a:pt x="12" y="5"/>
                    <a:pt x="8" y="20"/>
                  </a:cubicBezTo>
                  <a:cubicBezTo>
                    <a:pt x="2" y="42"/>
                    <a:pt x="0" y="55"/>
                    <a:pt x="3" y="79"/>
                  </a:cubicBezTo>
                  <a:cubicBezTo>
                    <a:pt x="5" y="88"/>
                    <a:pt x="8" y="92"/>
                    <a:pt x="13" y="95"/>
                  </a:cubicBezTo>
                  <a:cubicBezTo>
                    <a:pt x="13" y="148"/>
                    <a:pt x="13" y="148"/>
                    <a:pt x="13" y="148"/>
                  </a:cubicBezTo>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Line 202"/>
            <p:cNvSpPr>
              <a:spLocks noChangeShapeType="1"/>
            </p:cNvSpPr>
            <p:nvPr/>
          </p:nvSpPr>
          <p:spPr bwMode="auto">
            <a:xfrm>
              <a:off x="862012" y="5780087"/>
              <a:ext cx="1588" cy="1588"/>
            </a:xfrm>
            <a:prstGeom prst="line">
              <a:avLst/>
            </a:pr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03"/>
            <p:cNvSpPr>
              <a:spLocks/>
            </p:cNvSpPr>
            <p:nvPr/>
          </p:nvSpPr>
          <p:spPr bwMode="auto">
            <a:xfrm>
              <a:off x="773112" y="5910262"/>
              <a:ext cx="93663" cy="465138"/>
            </a:xfrm>
            <a:custGeom>
              <a:avLst/>
              <a:gdLst/>
              <a:ahLst/>
              <a:cxnLst>
                <a:cxn ang="0">
                  <a:pos x="0" y="112"/>
                </a:cxn>
                <a:cxn ang="0">
                  <a:pos x="12" y="124"/>
                </a:cxn>
                <a:cxn ang="0">
                  <a:pos x="24" y="112"/>
                </a:cxn>
                <a:cxn ang="0">
                  <a:pos x="24" y="41"/>
                </a:cxn>
                <a:cxn ang="0">
                  <a:pos x="25" y="29"/>
                </a:cxn>
                <a:cxn ang="0">
                  <a:pos x="25" y="0"/>
                </a:cxn>
              </a:cxnLst>
              <a:rect l="0" t="0" r="r" b="b"/>
              <a:pathLst>
                <a:path w="25" h="124">
                  <a:moveTo>
                    <a:pt x="0" y="112"/>
                  </a:moveTo>
                  <a:cubicBezTo>
                    <a:pt x="0" y="119"/>
                    <a:pt x="5" y="124"/>
                    <a:pt x="12" y="124"/>
                  </a:cubicBezTo>
                  <a:cubicBezTo>
                    <a:pt x="18" y="124"/>
                    <a:pt x="24" y="119"/>
                    <a:pt x="24" y="112"/>
                  </a:cubicBezTo>
                  <a:cubicBezTo>
                    <a:pt x="24" y="41"/>
                    <a:pt x="24" y="41"/>
                    <a:pt x="24" y="41"/>
                  </a:cubicBezTo>
                  <a:cubicBezTo>
                    <a:pt x="25" y="38"/>
                    <a:pt x="25" y="35"/>
                    <a:pt x="25" y="29"/>
                  </a:cubicBezTo>
                  <a:cubicBezTo>
                    <a:pt x="23" y="20"/>
                    <a:pt x="24" y="9"/>
                    <a:pt x="25" y="0"/>
                  </a:cubicBezTo>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04"/>
            <p:cNvSpPr>
              <a:spLocks/>
            </p:cNvSpPr>
            <p:nvPr/>
          </p:nvSpPr>
          <p:spPr bwMode="auto">
            <a:xfrm>
              <a:off x="809625" y="5761037"/>
              <a:ext cx="244475" cy="195263"/>
            </a:xfrm>
            <a:custGeom>
              <a:avLst/>
              <a:gdLst/>
              <a:ahLst/>
              <a:cxnLst>
                <a:cxn ang="0">
                  <a:pos x="59" y="40"/>
                </a:cxn>
                <a:cxn ang="0">
                  <a:pos x="59" y="40"/>
                </a:cxn>
                <a:cxn ang="0">
                  <a:pos x="53" y="40"/>
                </a:cxn>
                <a:cxn ang="0">
                  <a:pos x="31" y="35"/>
                </a:cxn>
                <a:cxn ang="0">
                  <a:pos x="18" y="22"/>
                </a:cxn>
                <a:cxn ang="0">
                  <a:pos x="15" y="17"/>
                </a:cxn>
                <a:cxn ang="0">
                  <a:pos x="13" y="8"/>
                </a:cxn>
                <a:cxn ang="0">
                  <a:pos x="12" y="6"/>
                </a:cxn>
                <a:cxn ang="0">
                  <a:pos x="12" y="6"/>
                </a:cxn>
                <a:cxn ang="0">
                  <a:pos x="12" y="6"/>
                </a:cxn>
                <a:cxn ang="0">
                  <a:pos x="12" y="6"/>
                </a:cxn>
                <a:cxn ang="0">
                  <a:pos x="7" y="0"/>
                </a:cxn>
                <a:cxn ang="0">
                  <a:pos x="6" y="0"/>
                </a:cxn>
                <a:cxn ang="0">
                  <a:pos x="1" y="7"/>
                </a:cxn>
                <a:cxn ang="0">
                  <a:pos x="1" y="6"/>
                </a:cxn>
                <a:cxn ang="0">
                  <a:pos x="1" y="7"/>
                </a:cxn>
                <a:cxn ang="0">
                  <a:pos x="9" y="29"/>
                </a:cxn>
                <a:cxn ang="0">
                  <a:pos x="15" y="37"/>
                </a:cxn>
                <a:cxn ang="0">
                  <a:pos x="25" y="45"/>
                </a:cxn>
                <a:cxn ang="0">
                  <a:pos x="53" y="52"/>
                </a:cxn>
                <a:cxn ang="0">
                  <a:pos x="53" y="52"/>
                </a:cxn>
                <a:cxn ang="0">
                  <a:pos x="57" y="52"/>
                </a:cxn>
                <a:cxn ang="0">
                  <a:pos x="60" y="52"/>
                </a:cxn>
                <a:cxn ang="0">
                  <a:pos x="60" y="52"/>
                </a:cxn>
                <a:cxn ang="0">
                  <a:pos x="64" y="50"/>
                </a:cxn>
                <a:cxn ang="0">
                  <a:pos x="65" y="46"/>
                </a:cxn>
                <a:cxn ang="0">
                  <a:pos x="64" y="43"/>
                </a:cxn>
              </a:cxnLst>
              <a:rect l="0" t="0" r="r" b="b"/>
              <a:pathLst>
                <a:path w="65" h="52">
                  <a:moveTo>
                    <a:pt x="59" y="40"/>
                  </a:moveTo>
                  <a:cubicBezTo>
                    <a:pt x="59" y="40"/>
                    <a:pt x="59" y="40"/>
                    <a:pt x="59" y="40"/>
                  </a:cubicBezTo>
                  <a:cubicBezTo>
                    <a:pt x="57" y="40"/>
                    <a:pt x="55" y="40"/>
                    <a:pt x="53" y="40"/>
                  </a:cubicBezTo>
                  <a:cubicBezTo>
                    <a:pt x="45" y="40"/>
                    <a:pt x="37" y="39"/>
                    <a:pt x="31" y="35"/>
                  </a:cubicBezTo>
                  <a:cubicBezTo>
                    <a:pt x="26" y="32"/>
                    <a:pt x="21" y="27"/>
                    <a:pt x="18" y="22"/>
                  </a:cubicBezTo>
                  <a:cubicBezTo>
                    <a:pt x="17" y="20"/>
                    <a:pt x="16" y="18"/>
                    <a:pt x="15" y="17"/>
                  </a:cubicBezTo>
                  <a:cubicBezTo>
                    <a:pt x="14" y="13"/>
                    <a:pt x="13" y="10"/>
                    <a:pt x="13" y="8"/>
                  </a:cubicBezTo>
                  <a:cubicBezTo>
                    <a:pt x="13" y="8"/>
                    <a:pt x="13" y="7"/>
                    <a:pt x="12" y="6"/>
                  </a:cubicBezTo>
                  <a:cubicBezTo>
                    <a:pt x="12" y="6"/>
                    <a:pt x="12" y="6"/>
                    <a:pt x="12" y="6"/>
                  </a:cubicBezTo>
                  <a:cubicBezTo>
                    <a:pt x="12" y="6"/>
                    <a:pt x="12" y="6"/>
                    <a:pt x="12" y="6"/>
                  </a:cubicBezTo>
                  <a:cubicBezTo>
                    <a:pt x="12" y="6"/>
                    <a:pt x="12" y="6"/>
                    <a:pt x="12" y="6"/>
                  </a:cubicBezTo>
                  <a:cubicBezTo>
                    <a:pt x="12" y="3"/>
                    <a:pt x="9" y="0"/>
                    <a:pt x="7" y="0"/>
                  </a:cubicBezTo>
                  <a:cubicBezTo>
                    <a:pt x="6" y="0"/>
                    <a:pt x="6" y="0"/>
                    <a:pt x="6" y="0"/>
                  </a:cubicBezTo>
                  <a:cubicBezTo>
                    <a:pt x="3" y="1"/>
                    <a:pt x="0" y="4"/>
                    <a:pt x="1" y="7"/>
                  </a:cubicBezTo>
                  <a:cubicBezTo>
                    <a:pt x="1" y="6"/>
                    <a:pt x="1" y="6"/>
                    <a:pt x="1" y="6"/>
                  </a:cubicBezTo>
                  <a:cubicBezTo>
                    <a:pt x="1" y="7"/>
                    <a:pt x="1" y="7"/>
                    <a:pt x="1" y="7"/>
                  </a:cubicBezTo>
                  <a:cubicBezTo>
                    <a:pt x="1" y="10"/>
                    <a:pt x="3" y="19"/>
                    <a:pt x="9" y="29"/>
                  </a:cubicBezTo>
                  <a:cubicBezTo>
                    <a:pt x="11" y="32"/>
                    <a:pt x="13" y="35"/>
                    <a:pt x="15" y="37"/>
                  </a:cubicBezTo>
                  <a:cubicBezTo>
                    <a:pt x="18" y="40"/>
                    <a:pt x="21" y="43"/>
                    <a:pt x="25" y="45"/>
                  </a:cubicBezTo>
                  <a:cubicBezTo>
                    <a:pt x="33" y="50"/>
                    <a:pt x="42" y="52"/>
                    <a:pt x="53" y="52"/>
                  </a:cubicBezTo>
                  <a:cubicBezTo>
                    <a:pt x="53" y="52"/>
                    <a:pt x="53" y="52"/>
                    <a:pt x="53" y="52"/>
                  </a:cubicBezTo>
                  <a:cubicBezTo>
                    <a:pt x="55" y="52"/>
                    <a:pt x="56" y="52"/>
                    <a:pt x="57" y="52"/>
                  </a:cubicBezTo>
                  <a:cubicBezTo>
                    <a:pt x="58" y="52"/>
                    <a:pt x="59" y="52"/>
                    <a:pt x="60" y="52"/>
                  </a:cubicBezTo>
                  <a:cubicBezTo>
                    <a:pt x="60" y="52"/>
                    <a:pt x="60" y="52"/>
                    <a:pt x="60" y="52"/>
                  </a:cubicBezTo>
                  <a:cubicBezTo>
                    <a:pt x="61" y="52"/>
                    <a:pt x="63" y="51"/>
                    <a:pt x="64" y="50"/>
                  </a:cubicBezTo>
                  <a:cubicBezTo>
                    <a:pt x="65" y="48"/>
                    <a:pt x="65" y="47"/>
                    <a:pt x="65" y="46"/>
                  </a:cubicBezTo>
                  <a:cubicBezTo>
                    <a:pt x="65" y="45"/>
                    <a:pt x="65" y="44"/>
                    <a:pt x="64" y="43"/>
                  </a:cubicBezTo>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05"/>
            <p:cNvSpPr>
              <a:spLocks/>
            </p:cNvSpPr>
            <p:nvPr/>
          </p:nvSpPr>
          <p:spPr bwMode="auto">
            <a:xfrm>
              <a:off x="1087437" y="5546725"/>
              <a:ext cx="176213" cy="179388"/>
            </a:xfrm>
            <a:custGeom>
              <a:avLst/>
              <a:gdLst/>
              <a:ahLst/>
              <a:cxnLst>
                <a:cxn ang="0">
                  <a:pos x="28" y="45"/>
                </a:cxn>
                <a:cxn ang="0">
                  <a:pos x="44" y="19"/>
                </a:cxn>
                <a:cxn ang="0">
                  <a:pos x="18" y="3"/>
                </a:cxn>
                <a:cxn ang="0">
                  <a:pos x="2" y="29"/>
                </a:cxn>
                <a:cxn ang="0">
                  <a:pos x="28" y="45"/>
                </a:cxn>
              </a:cxnLst>
              <a:rect l="0" t="0" r="r" b="b"/>
              <a:pathLst>
                <a:path w="47" h="48">
                  <a:moveTo>
                    <a:pt x="28" y="45"/>
                  </a:moveTo>
                  <a:cubicBezTo>
                    <a:pt x="40" y="42"/>
                    <a:pt x="47" y="31"/>
                    <a:pt x="44" y="19"/>
                  </a:cubicBezTo>
                  <a:cubicBezTo>
                    <a:pt x="42" y="7"/>
                    <a:pt x="30" y="0"/>
                    <a:pt x="18" y="3"/>
                  </a:cubicBezTo>
                  <a:cubicBezTo>
                    <a:pt x="7" y="6"/>
                    <a:pt x="0" y="17"/>
                    <a:pt x="2" y="29"/>
                  </a:cubicBezTo>
                  <a:cubicBezTo>
                    <a:pt x="5" y="41"/>
                    <a:pt x="17" y="48"/>
                    <a:pt x="28" y="45"/>
                  </a:cubicBezTo>
                  <a:close/>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Line 206"/>
            <p:cNvSpPr>
              <a:spLocks noChangeShapeType="1"/>
            </p:cNvSpPr>
            <p:nvPr/>
          </p:nvSpPr>
          <p:spPr bwMode="auto">
            <a:xfrm>
              <a:off x="1219200" y="6064250"/>
              <a:ext cx="1588" cy="1588"/>
            </a:xfrm>
            <a:prstGeom prst="line">
              <a:avLst/>
            </a:pr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07"/>
            <p:cNvSpPr>
              <a:spLocks/>
            </p:cNvSpPr>
            <p:nvPr/>
          </p:nvSpPr>
          <p:spPr bwMode="auto">
            <a:xfrm>
              <a:off x="1038225" y="5711825"/>
              <a:ext cx="304800" cy="355600"/>
            </a:xfrm>
            <a:custGeom>
              <a:avLst/>
              <a:gdLst/>
              <a:ahLst/>
              <a:cxnLst>
                <a:cxn ang="0">
                  <a:pos x="68" y="95"/>
                </a:cxn>
                <a:cxn ang="0">
                  <a:pos x="78" y="79"/>
                </a:cxn>
                <a:cxn ang="0">
                  <a:pos x="73" y="20"/>
                </a:cxn>
                <a:cxn ang="0">
                  <a:pos x="48" y="3"/>
                </a:cxn>
                <a:cxn ang="0">
                  <a:pos x="39" y="28"/>
                </a:cxn>
                <a:cxn ang="0">
                  <a:pos x="40" y="32"/>
                </a:cxn>
                <a:cxn ang="0">
                  <a:pos x="40" y="36"/>
                </a:cxn>
                <a:cxn ang="0">
                  <a:pos x="30" y="47"/>
                </a:cxn>
                <a:cxn ang="0">
                  <a:pos x="9" y="55"/>
                </a:cxn>
                <a:cxn ang="0">
                  <a:pos x="5" y="56"/>
                </a:cxn>
                <a:cxn ang="0">
                  <a:pos x="6" y="58"/>
                </a:cxn>
                <a:cxn ang="0">
                  <a:pos x="0" y="66"/>
                </a:cxn>
                <a:cxn ang="0">
                  <a:pos x="4" y="67"/>
                </a:cxn>
                <a:cxn ang="0">
                  <a:pos x="10" y="67"/>
                </a:cxn>
                <a:cxn ang="0">
                  <a:pos x="10" y="67"/>
                </a:cxn>
                <a:cxn ang="0">
                  <a:pos x="37" y="57"/>
                </a:cxn>
                <a:cxn ang="0">
                  <a:pos x="43" y="52"/>
                </a:cxn>
                <a:cxn ang="0">
                  <a:pos x="43" y="54"/>
                </a:cxn>
                <a:cxn ang="0">
                  <a:pos x="43" y="82"/>
                </a:cxn>
                <a:cxn ang="0">
                  <a:pos x="44" y="94"/>
                </a:cxn>
              </a:cxnLst>
              <a:rect l="0" t="0" r="r" b="b"/>
              <a:pathLst>
                <a:path w="81" h="95">
                  <a:moveTo>
                    <a:pt x="68" y="95"/>
                  </a:moveTo>
                  <a:cubicBezTo>
                    <a:pt x="73" y="92"/>
                    <a:pt x="76" y="88"/>
                    <a:pt x="78" y="79"/>
                  </a:cubicBezTo>
                  <a:cubicBezTo>
                    <a:pt x="81" y="55"/>
                    <a:pt x="79" y="42"/>
                    <a:pt x="73" y="20"/>
                  </a:cubicBezTo>
                  <a:cubicBezTo>
                    <a:pt x="68" y="5"/>
                    <a:pt x="56" y="0"/>
                    <a:pt x="48" y="3"/>
                  </a:cubicBezTo>
                  <a:cubicBezTo>
                    <a:pt x="40" y="5"/>
                    <a:pt x="36" y="18"/>
                    <a:pt x="39" y="28"/>
                  </a:cubicBezTo>
                  <a:cubicBezTo>
                    <a:pt x="39" y="29"/>
                    <a:pt x="39" y="31"/>
                    <a:pt x="40" y="32"/>
                  </a:cubicBezTo>
                  <a:cubicBezTo>
                    <a:pt x="40" y="33"/>
                    <a:pt x="40" y="34"/>
                    <a:pt x="40" y="36"/>
                  </a:cubicBezTo>
                  <a:cubicBezTo>
                    <a:pt x="38" y="40"/>
                    <a:pt x="34" y="44"/>
                    <a:pt x="30" y="47"/>
                  </a:cubicBezTo>
                  <a:cubicBezTo>
                    <a:pt x="24" y="52"/>
                    <a:pt x="17" y="54"/>
                    <a:pt x="9" y="55"/>
                  </a:cubicBezTo>
                  <a:cubicBezTo>
                    <a:pt x="7" y="56"/>
                    <a:pt x="6" y="56"/>
                    <a:pt x="5" y="56"/>
                  </a:cubicBezTo>
                  <a:cubicBezTo>
                    <a:pt x="6" y="57"/>
                    <a:pt x="6" y="57"/>
                    <a:pt x="6" y="58"/>
                  </a:cubicBezTo>
                  <a:cubicBezTo>
                    <a:pt x="6" y="62"/>
                    <a:pt x="4" y="66"/>
                    <a:pt x="0" y="66"/>
                  </a:cubicBezTo>
                  <a:cubicBezTo>
                    <a:pt x="1" y="67"/>
                    <a:pt x="2" y="67"/>
                    <a:pt x="4" y="67"/>
                  </a:cubicBezTo>
                  <a:cubicBezTo>
                    <a:pt x="6" y="67"/>
                    <a:pt x="8" y="67"/>
                    <a:pt x="10" y="67"/>
                  </a:cubicBezTo>
                  <a:cubicBezTo>
                    <a:pt x="10" y="67"/>
                    <a:pt x="10" y="67"/>
                    <a:pt x="10" y="67"/>
                  </a:cubicBezTo>
                  <a:cubicBezTo>
                    <a:pt x="21" y="66"/>
                    <a:pt x="30" y="62"/>
                    <a:pt x="37" y="57"/>
                  </a:cubicBezTo>
                  <a:cubicBezTo>
                    <a:pt x="39" y="55"/>
                    <a:pt x="41" y="53"/>
                    <a:pt x="43" y="52"/>
                  </a:cubicBezTo>
                  <a:cubicBezTo>
                    <a:pt x="43" y="53"/>
                    <a:pt x="43" y="53"/>
                    <a:pt x="43" y="54"/>
                  </a:cubicBezTo>
                  <a:cubicBezTo>
                    <a:pt x="44" y="63"/>
                    <a:pt x="44" y="73"/>
                    <a:pt x="43" y="82"/>
                  </a:cubicBezTo>
                  <a:cubicBezTo>
                    <a:pt x="43" y="88"/>
                    <a:pt x="43" y="91"/>
                    <a:pt x="44" y="94"/>
                  </a:cubicBezTo>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08"/>
            <p:cNvSpPr>
              <a:spLocks/>
            </p:cNvSpPr>
            <p:nvPr/>
          </p:nvSpPr>
          <p:spPr bwMode="auto">
            <a:xfrm>
              <a:off x="1203325" y="6243637"/>
              <a:ext cx="90488" cy="131763"/>
            </a:xfrm>
            <a:custGeom>
              <a:avLst/>
              <a:gdLst/>
              <a:ahLst/>
              <a:cxnLst>
                <a:cxn ang="0">
                  <a:pos x="0" y="0"/>
                </a:cxn>
                <a:cxn ang="0">
                  <a:pos x="0" y="24"/>
                </a:cxn>
                <a:cxn ang="0">
                  <a:pos x="12" y="35"/>
                </a:cxn>
                <a:cxn ang="0">
                  <a:pos x="24" y="24"/>
                </a:cxn>
                <a:cxn ang="0">
                  <a:pos x="24" y="0"/>
                </a:cxn>
              </a:cxnLst>
              <a:rect l="0" t="0" r="r" b="b"/>
              <a:pathLst>
                <a:path w="24" h="35">
                  <a:moveTo>
                    <a:pt x="0" y="0"/>
                  </a:moveTo>
                  <a:cubicBezTo>
                    <a:pt x="0" y="24"/>
                    <a:pt x="0" y="24"/>
                    <a:pt x="0" y="24"/>
                  </a:cubicBezTo>
                  <a:cubicBezTo>
                    <a:pt x="0" y="30"/>
                    <a:pt x="6" y="35"/>
                    <a:pt x="12" y="35"/>
                  </a:cubicBezTo>
                  <a:cubicBezTo>
                    <a:pt x="19" y="35"/>
                    <a:pt x="24" y="30"/>
                    <a:pt x="24" y="24"/>
                  </a:cubicBezTo>
                  <a:cubicBezTo>
                    <a:pt x="24" y="0"/>
                    <a:pt x="24" y="0"/>
                    <a:pt x="24" y="0"/>
                  </a:cubicBezTo>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09"/>
            <p:cNvSpPr>
              <a:spLocks/>
            </p:cNvSpPr>
            <p:nvPr/>
          </p:nvSpPr>
          <p:spPr bwMode="auto">
            <a:xfrm>
              <a:off x="1144587" y="6067425"/>
              <a:ext cx="190500" cy="169863"/>
            </a:xfrm>
            <a:custGeom>
              <a:avLst/>
              <a:gdLst/>
              <a:ahLst/>
              <a:cxnLst>
                <a:cxn ang="0">
                  <a:pos x="40" y="45"/>
                </a:cxn>
                <a:cxn ang="0">
                  <a:pos x="47" y="45"/>
                </a:cxn>
                <a:cxn ang="0">
                  <a:pos x="51" y="41"/>
                </a:cxn>
                <a:cxn ang="0">
                  <a:pos x="51" y="15"/>
                </a:cxn>
                <a:cxn ang="0">
                  <a:pos x="47" y="11"/>
                </a:cxn>
                <a:cxn ang="0">
                  <a:pos x="40" y="11"/>
                </a:cxn>
                <a:cxn ang="0">
                  <a:pos x="37" y="11"/>
                </a:cxn>
                <a:cxn ang="0">
                  <a:pos x="37" y="10"/>
                </a:cxn>
                <a:cxn ang="0">
                  <a:pos x="34" y="3"/>
                </a:cxn>
                <a:cxn ang="0">
                  <a:pos x="33" y="4"/>
                </a:cxn>
                <a:cxn ang="0">
                  <a:pos x="33" y="5"/>
                </a:cxn>
                <a:cxn ang="0">
                  <a:pos x="34" y="10"/>
                </a:cxn>
                <a:cxn ang="0">
                  <a:pos x="34" y="11"/>
                </a:cxn>
                <a:cxn ang="0">
                  <a:pos x="17" y="11"/>
                </a:cxn>
                <a:cxn ang="0">
                  <a:pos x="17" y="10"/>
                </a:cxn>
                <a:cxn ang="0">
                  <a:pos x="21" y="3"/>
                </a:cxn>
                <a:cxn ang="0">
                  <a:pos x="21" y="2"/>
                </a:cxn>
                <a:cxn ang="0">
                  <a:pos x="20" y="2"/>
                </a:cxn>
                <a:cxn ang="0">
                  <a:pos x="20" y="0"/>
                </a:cxn>
                <a:cxn ang="0">
                  <a:pos x="18" y="1"/>
                </a:cxn>
                <a:cxn ang="0">
                  <a:pos x="16" y="3"/>
                </a:cxn>
                <a:cxn ang="0">
                  <a:pos x="14" y="10"/>
                </a:cxn>
                <a:cxn ang="0">
                  <a:pos x="14" y="11"/>
                </a:cxn>
                <a:cxn ang="0">
                  <a:pos x="4" y="11"/>
                </a:cxn>
                <a:cxn ang="0">
                  <a:pos x="0" y="15"/>
                </a:cxn>
                <a:cxn ang="0">
                  <a:pos x="0" y="41"/>
                </a:cxn>
                <a:cxn ang="0">
                  <a:pos x="4" y="45"/>
                </a:cxn>
                <a:cxn ang="0">
                  <a:pos x="16" y="45"/>
                </a:cxn>
              </a:cxnLst>
              <a:rect l="0" t="0" r="r" b="b"/>
              <a:pathLst>
                <a:path w="51" h="45">
                  <a:moveTo>
                    <a:pt x="40" y="45"/>
                  </a:moveTo>
                  <a:cubicBezTo>
                    <a:pt x="47" y="45"/>
                    <a:pt x="47" y="45"/>
                    <a:pt x="47" y="45"/>
                  </a:cubicBezTo>
                  <a:cubicBezTo>
                    <a:pt x="49" y="45"/>
                    <a:pt x="51" y="43"/>
                    <a:pt x="51" y="41"/>
                  </a:cubicBezTo>
                  <a:cubicBezTo>
                    <a:pt x="51" y="15"/>
                    <a:pt x="51" y="15"/>
                    <a:pt x="51" y="15"/>
                  </a:cubicBezTo>
                  <a:cubicBezTo>
                    <a:pt x="51" y="13"/>
                    <a:pt x="49" y="11"/>
                    <a:pt x="47" y="11"/>
                  </a:cubicBezTo>
                  <a:cubicBezTo>
                    <a:pt x="40" y="11"/>
                    <a:pt x="40" y="11"/>
                    <a:pt x="40" y="11"/>
                  </a:cubicBezTo>
                  <a:cubicBezTo>
                    <a:pt x="37" y="11"/>
                    <a:pt x="37" y="11"/>
                    <a:pt x="37" y="11"/>
                  </a:cubicBezTo>
                  <a:cubicBezTo>
                    <a:pt x="37" y="11"/>
                    <a:pt x="37" y="11"/>
                    <a:pt x="37" y="10"/>
                  </a:cubicBezTo>
                  <a:cubicBezTo>
                    <a:pt x="37" y="7"/>
                    <a:pt x="36" y="5"/>
                    <a:pt x="34" y="3"/>
                  </a:cubicBezTo>
                  <a:cubicBezTo>
                    <a:pt x="34" y="3"/>
                    <a:pt x="34" y="3"/>
                    <a:pt x="33" y="4"/>
                  </a:cubicBezTo>
                  <a:cubicBezTo>
                    <a:pt x="33" y="4"/>
                    <a:pt x="33" y="5"/>
                    <a:pt x="33" y="5"/>
                  </a:cubicBezTo>
                  <a:cubicBezTo>
                    <a:pt x="33" y="6"/>
                    <a:pt x="34" y="8"/>
                    <a:pt x="34" y="10"/>
                  </a:cubicBezTo>
                  <a:cubicBezTo>
                    <a:pt x="34" y="11"/>
                    <a:pt x="34" y="11"/>
                    <a:pt x="34" y="11"/>
                  </a:cubicBezTo>
                  <a:cubicBezTo>
                    <a:pt x="17" y="11"/>
                    <a:pt x="17" y="11"/>
                    <a:pt x="17" y="11"/>
                  </a:cubicBezTo>
                  <a:cubicBezTo>
                    <a:pt x="17" y="11"/>
                    <a:pt x="17" y="11"/>
                    <a:pt x="17" y="10"/>
                  </a:cubicBezTo>
                  <a:cubicBezTo>
                    <a:pt x="17" y="7"/>
                    <a:pt x="19" y="4"/>
                    <a:pt x="21" y="3"/>
                  </a:cubicBezTo>
                  <a:cubicBezTo>
                    <a:pt x="21" y="3"/>
                    <a:pt x="21" y="2"/>
                    <a:pt x="21" y="2"/>
                  </a:cubicBezTo>
                  <a:cubicBezTo>
                    <a:pt x="20" y="2"/>
                    <a:pt x="20" y="2"/>
                    <a:pt x="20" y="2"/>
                  </a:cubicBezTo>
                  <a:cubicBezTo>
                    <a:pt x="20" y="1"/>
                    <a:pt x="20" y="1"/>
                    <a:pt x="20" y="0"/>
                  </a:cubicBezTo>
                  <a:cubicBezTo>
                    <a:pt x="19" y="0"/>
                    <a:pt x="19" y="1"/>
                    <a:pt x="18" y="1"/>
                  </a:cubicBezTo>
                  <a:cubicBezTo>
                    <a:pt x="18" y="2"/>
                    <a:pt x="17" y="3"/>
                    <a:pt x="16" y="3"/>
                  </a:cubicBezTo>
                  <a:cubicBezTo>
                    <a:pt x="15" y="5"/>
                    <a:pt x="14" y="8"/>
                    <a:pt x="14" y="10"/>
                  </a:cubicBezTo>
                  <a:cubicBezTo>
                    <a:pt x="14" y="11"/>
                    <a:pt x="14" y="11"/>
                    <a:pt x="14" y="11"/>
                  </a:cubicBezTo>
                  <a:cubicBezTo>
                    <a:pt x="4" y="11"/>
                    <a:pt x="4" y="11"/>
                    <a:pt x="4" y="11"/>
                  </a:cubicBezTo>
                  <a:cubicBezTo>
                    <a:pt x="2" y="11"/>
                    <a:pt x="0" y="13"/>
                    <a:pt x="0" y="15"/>
                  </a:cubicBezTo>
                  <a:cubicBezTo>
                    <a:pt x="0" y="41"/>
                    <a:pt x="0" y="41"/>
                    <a:pt x="0" y="41"/>
                  </a:cubicBezTo>
                  <a:cubicBezTo>
                    <a:pt x="0" y="43"/>
                    <a:pt x="2" y="45"/>
                    <a:pt x="4" y="45"/>
                  </a:cubicBezTo>
                  <a:cubicBezTo>
                    <a:pt x="16" y="45"/>
                    <a:pt x="16" y="45"/>
                    <a:pt x="16" y="45"/>
                  </a:cubicBezTo>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10"/>
            <p:cNvSpPr>
              <a:spLocks/>
            </p:cNvSpPr>
            <p:nvPr/>
          </p:nvSpPr>
          <p:spPr bwMode="auto">
            <a:xfrm>
              <a:off x="1219200" y="5761037"/>
              <a:ext cx="82550" cy="325438"/>
            </a:xfrm>
            <a:custGeom>
              <a:avLst/>
              <a:gdLst/>
              <a:ahLst/>
              <a:cxnLst>
                <a:cxn ang="0">
                  <a:pos x="2" y="78"/>
                </a:cxn>
                <a:cxn ang="0">
                  <a:pos x="2" y="80"/>
                </a:cxn>
                <a:cxn ang="0">
                  <a:pos x="2" y="81"/>
                </a:cxn>
                <a:cxn ang="0">
                  <a:pos x="2" y="83"/>
                </a:cxn>
                <a:cxn ang="0">
                  <a:pos x="3" y="84"/>
                </a:cxn>
                <a:cxn ang="0">
                  <a:pos x="3" y="85"/>
                </a:cxn>
                <a:cxn ang="0">
                  <a:pos x="4" y="85"/>
                </a:cxn>
                <a:cxn ang="0">
                  <a:pos x="5" y="86"/>
                </a:cxn>
                <a:cxn ang="0">
                  <a:pos x="7" y="87"/>
                </a:cxn>
                <a:cxn ang="0">
                  <a:pos x="10" y="86"/>
                </a:cxn>
                <a:cxn ang="0">
                  <a:pos x="11" y="85"/>
                </a:cxn>
                <a:cxn ang="0">
                  <a:pos x="12" y="84"/>
                </a:cxn>
                <a:cxn ang="0">
                  <a:pos x="12" y="84"/>
                </a:cxn>
                <a:cxn ang="0">
                  <a:pos x="13" y="83"/>
                </a:cxn>
                <a:cxn ang="0">
                  <a:pos x="13" y="83"/>
                </a:cxn>
                <a:cxn ang="0">
                  <a:pos x="13" y="82"/>
                </a:cxn>
                <a:cxn ang="0">
                  <a:pos x="20" y="62"/>
                </a:cxn>
                <a:cxn ang="0">
                  <a:pos x="22" y="44"/>
                </a:cxn>
                <a:cxn ang="0">
                  <a:pos x="11" y="3"/>
                </a:cxn>
                <a:cxn ang="0">
                  <a:pos x="11" y="3"/>
                </a:cxn>
                <a:cxn ang="0">
                  <a:pos x="11" y="3"/>
                </a:cxn>
                <a:cxn ang="0">
                  <a:pos x="9" y="1"/>
                </a:cxn>
                <a:cxn ang="0">
                  <a:pos x="6" y="0"/>
                </a:cxn>
                <a:cxn ang="0">
                  <a:pos x="3" y="1"/>
                </a:cxn>
                <a:cxn ang="0">
                  <a:pos x="0" y="5"/>
                </a:cxn>
                <a:cxn ang="0">
                  <a:pos x="1" y="9"/>
                </a:cxn>
                <a:cxn ang="0">
                  <a:pos x="1" y="9"/>
                </a:cxn>
                <a:cxn ang="0">
                  <a:pos x="1" y="9"/>
                </a:cxn>
                <a:cxn ang="0">
                  <a:pos x="1" y="10"/>
                </a:cxn>
                <a:cxn ang="0">
                  <a:pos x="2" y="12"/>
                </a:cxn>
                <a:cxn ang="0">
                  <a:pos x="6" y="19"/>
                </a:cxn>
                <a:cxn ang="0">
                  <a:pos x="6" y="19"/>
                </a:cxn>
                <a:cxn ang="0">
                  <a:pos x="7" y="22"/>
                </a:cxn>
                <a:cxn ang="0">
                  <a:pos x="10" y="44"/>
                </a:cxn>
                <a:cxn ang="0">
                  <a:pos x="10" y="50"/>
                </a:cxn>
                <a:cxn ang="0">
                  <a:pos x="2" y="78"/>
                </a:cxn>
              </a:cxnLst>
              <a:rect l="0" t="0" r="r" b="b"/>
              <a:pathLst>
                <a:path w="22" h="87">
                  <a:moveTo>
                    <a:pt x="2" y="78"/>
                  </a:moveTo>
                  <a:cubicBezTo>
                    <a:pt x="2" y="79"/>
                    <a:pt x="2" y="79"/>
                    <a:pt x="2" y="80"/>
                  </a:cubicBezTo>
                  <a:cubicBezTo>
                    <a:pt x="2" y="80"/>
                    <a:pt x="2" y="81"/>
                    <a:pt x="2" y="81"/>
                  </a:cubicBezTo>
                  <a:cubicBezTo>
                    <a:pt x="2" y="82"/>
                    <a:pt x="2" y="82"/>
                    <a:pt x="2" y="83"/>
                  </a:cubicBezTo>
                  <a:cubicBezTo>
                    <a:pt x="2" y="83"/>
                    <a:pt x="2" y="84"/>
                    <a:pt x="3" y="84"/>
                  </a:cubicBezTo>
                  <a:cubicBezTo>
                    <a:pt x="3" y="84"/>
                    <a:pt x="3" y="84"/>
                    <a:pt x="3" y="85"/>
                  </a:cubicBezTo>
                  <a:cubicBezTo>
                    <a:pt x="3" y="85"/>
                    <a:pt x="4" y="85"/>
                    <a:pt x="4" y="85"/>
                  </a:cubicBezTo>
                  <a:cubicBezTo>
                    <a:pt x="4" y="86"/>
                    <a:pt x="5" y="86"/>
                    <a:pt x="5" y="86"/>
                  </a:cubicBezTo>
                  <a:cubicBezTo>
                    <a:pt x="6" y="87"/>
                    <a:pt x="7" y="87"/>
                    <a:pt x="7" y="87"/>
                  </a:cubicBezTo>
                  <a:cubicBezTo>
                    <a:pt x="8" y="87"/>
                    <a:pt x="9" y="87"/>
                    <a:pt x="10" y="86"/>
                  </a:cubicBezTo>
                  <a:cubicBezTo>
                    <a:pt x="10" y="86"/>
                    <a:pt x="11" y="86"/>
                    <a:pt x="11" y="85"/>
                  </a:cubicBezTo>
                  <a:cubicBezTo>
                    <a:pt x="11" y="85"/>
                    <a:pt x="12" y="85"/>
                    <a:pt x="12" y="84"/>
                  </a:cubicBezTo>
                  <a:cubicBezTo>
                    <a:pt x="12" y="84"/>
                    <a:pt x="12" y="84"/>
                    <a:pt x="12" y="84"/>
                  </a:cubicBezTo>
                  <a:cubicBezTo>
                    <a:pt x="12" y="84"/>
                    <a:pt x="13" y="84"/>
                    <a:pt x="13" y="83"/>
                  </a:cubicBezTo>
                  <a:cubicBezTo>
                    <a:pt x="13" y="83"/>
                    <a:pt x="13" y="83"/>
                    <a:pt x="13" y="83"/>
                  </a:cubicBezTo>
                  <a:cubicBezTo>
                    <a:pt x="13" y="83"/>
                    <a:pt x="13" y="82"/>
                    <a:pt x="13" y="82"/>
                  </a:cubicBezTo>
                  <a:cubicBezTo>
                    <a:pt x="16" y="75"/>
                    <a:pt x="19" y="68"/>
                    <a:pt x="20" y="62"/>
                  </a:cubicBezTo>
                  <a:cubicBezTo>
                    <a:pt x="21" y="56"/>
                    <a:pt x="22" y="50"/>
                    <a:pt x="22" y="44"/>
                  </a:cubicBezTo>
                  <a:cubicBezTo>
                    <a:pt x="22" y="21"/>
                    <a:pt x="13" y="6"/>
                    <a:pt x="11" y="3"/>
                  </a:cubicBezTo>
                  <a:cubicBezTo>
                    <a:pt x="11" y="3"/>
                    <a:pt x="11" y="3"/>
                    <a:pt x="11" y="3"/>
                  </a:cubicBezTo>
                  <a:cubicBezTo>
                    <a:pt x="11" y="3"/>
                    <a:pt x="11" y="3"/>
                    <a:pt x="11" y="3"/>
                  </a:cubicBezTo>
                  <a:cubicBezTo>
                    <a:pt x="10" y="2"/>
                    <a:pt x="9" y="1"/>
                    <a:pt x="9" y="1"/>
                  </a:cubicBezTo>
                  <a:cubicBezTo>
                    <a:pt x="8" y="0"/>
                    <a:pt x="7" y="0"/>
                    <a:pt x="6" y="0"/>
                  </a:cubicBezTo>
                  <a:cubicBezTo>
                    <a:pt x="5" y="0"/>
                    <a:pt x="4" y="1"/>
                    <a:pt x="3" y="1"/>
                  </a:cubicBezTo>
                  <a:cubicBezTo>
                    <a:pt x="1" y="2"/>
                    <a:pt x="0" y="4"/>
                    <a:pt x="0" y="5"/>
                  </a:cubicBezTo>
                  <a:cubicBezTo>
                    <a:pt x="0" y="6"/>
                    <a:pt x="0" y="8"/>
                    <a:pt x="1" y="9"/>
                  </a:cubicBezTo>
                  <a:cubicBezTo>
                    <a:pt x="1" y="9"/>
                    <a:pt x="1" y="9"/>
                    <a:pt x="1" y="9"/>
                  </a:cubicBezTo>
                  <a:cubicBezTo>
                    <a:pt x="1" y="9"/>
                    <a:pt x="1" y="9"/>
                    <a:pt x="1" y="9"/>
                  </a:cubicBezTo>
                  <a:cubicBezTo>
                    <a:pt x="1" y="10"/>
                    <a:pt x="1" y="10"/>
                    <a:pt x="1" y="10"/>
                  </a:cubicBezTo>
                  <a:cubicBezTo>
                    <a:pt x="2" y="10"/>
                    <a:pt x="2" y="11"/>
                    <a:pt x="2" y="12"/>
                  </a:cubicBezTo>
                  <a:cubicBezTo>
                    <a:pt x="3" y="13"/>
                    <a:pt x="4" y="15"/>
                    <a:pt x="6" y="19"/>
                  </a:cubicBezTo>
                  <a:cubicBezTo>
                    <a:pt x="6" y="19"/>
                    <a:pt x="6" y="19"/>
                    <a:pt x="6" y="19"/>
                  </a:cubicBezTo>
                  <a:cubicBezTo>
                    <a:pt x="6" y="20"/>
                    <a:pt x="7" y="21"/>
                    <a:pt x="7" y="22"/>
                  </a:cubicBezTo>
                  <a:cubicBezTo>
                    <a:pt x="9" y="28"/>
                    <a:pt x="10" y="35"/>
                    <a:pt x="10" y="44"/>
                  </a:cubicBezTo>
                  <a:cubicBezTo>
                    <a:pt x="10" y="46"/>
                    <a:pt x="10" y="48"/>
                    <a:pt x="10" y="50"/>
                  </a:cubicBezTo>
                  <a:cubicBezTo>
                    <a:pt x="9" y="60"/>
                    <a:pt x="7" y="69"/>
                    <a:pt x="2" y="78"/>
                  </a:cubicBezTo>
                  <a:close/>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54"/>
          <p:cNvGrpSpPr/>
          <p:nvPr/>
        </p:nvGrpSpPr>
        <p:grpSpPr>
          <a:xfrm>
            <a:off x="6284368" y="4612788"/>
            <a:ext cx="564297" cy="491693"/>
            <a:chOff x="4105275" y="5099050"/>
            <a:chExt cx="341313" cy="341313"/>
          </a:xfrm>
        </p:grpSpPr>
        <p:sp>
          <p:nvSpPr>
            <p:cNvPr id="80" name="Freeform 463"/>
            <p:cNvSpPr>
              <a:spLocks/>
            </p:cNvSpPr>
            <p:nvPr/>
          </p:nvSpPr>
          <p:spPr bwMode="auto">
            <a:xfrm>
              <a:off x="4105275" y="5099050"/>
              <a:ext cx="341313" cy="341313"/>
            </a:xfrm>
            <a:custGeom>
              <a:avLst/>
              <a:gdLst/>
              <a:ahLst/>
              <a:cxnLst>
                <a:cxn ang="0">
                  <a:pos x="91" y="79"/>
                </a:cxn>
                <a:cxn ang="0">
                  <a:pos x="63" y="52"/>
                </a:cxn>
                <a:cxn ang="0">
                  <a:pos x="58" y="13"/>
                </a:cxn>
                <a:cxn ang="0">
                  <a:pos x="12" y="13"/>
                </a:cxn>
                <a:cxn ang="0">
                  <a:pos x="12" y="58"/>
                </a:cxn>
                <a:cxn ang="0">
                  <a:pos x="51" y="63"/>
                </a:cxn>
                <a:cxn ang="0">
                  <a:pos x="79" y="91"/>
                </a:cxn>
              </a:cxnLst>
              <a:rect l="0" t="0" r="r" b="b"/>
              <a:pathLst>
                <a:path w="91" h="91">
                  <a:moveTo>
                    <a:pt x="91" y="79"/>
                  </a:moveTo>
                  <a:cubicBezTo>
                    <a:pt x="63" y="52"/>
                    <a:pt x="63" y="52"/>
                    <a:pt x="63" y="52"/>
                  </a:cubicBezTo>
                  <a:cubicBezTo>
                    <a:pt x="70" y="39"/>
                    <a:pt x="68" y="23"/>
                    <a:pt x="58" y="13"/>
                  </a:cubicBezTo>
                  <a:cubicBezTo>
                    <a:pt x="45" y="0"/>
                    <a:pt x="25" y="0"/>
                    <a:pt x="12" y="13"/>
                  </a:cubicBezTo>
                  <a:cubicBezTo>
                    <a:pt x="0" y="25"/>
                    <a:pt x="0" y="46"/>
                    <a:pt x="12" y="58"/>
                  </a:cubicBezTo>
                  <a:cubicBezTo>
                    <a:pt x="23" y="69"/>
                    <a:pt x="39" y="70"/>
                    <a:pt x="51" y="63"/>
                  </a:cubicBezTo>
                  <a:cubicBezTo>
                    <a:pt x="79" y="91"/>
                    <a:pt x="79" y="91"/>
                    <a:pt x="79" y="91"/>
                  </a:cubicBez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Line 464"/>
            <p:cNvSpPr>
              <a:spLocks noChangeShapeType="1"/>
            </p:cNvSpPr>
            <p:nvPr/>
          </p:nvSpPr>
          <p:spPr bwMode="auto">
            <a:xfrm>
              <a:off x="4251325" y="5170487"/>
              <a:ext cx="1588" cy="122238"/>
            </a:xfrm>
            <a:prstGeom prst="line">
              <a:avLst/>
            </a:pr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Line 465"/>
            <p:cNvSpPr>
              <a:spLocks noChangeShapeType="1"/>
            </p:cNvSpPr>
            <p:nvPr/>
          </p:nvSpPr>
          <p:spPr bwMode="auto">
            <a:xfrm flipH="1">
              <a:off x="4187825" y="5233987"/>
              <a:ext cx="127000" cy="1588"/>
            </a:xfrm>
            <a:prstGeom prst="line">
              <a:avLst/>
            </a:pr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82"/>
          <p:cNvGrpSpPr/>
          <p:nvPr/>
        </p:nvGrpSpPr>
        <p:grpSpPr>
          <a:xfrm>
            <a:off x="7052910" y="3161538"/>
            <a:ext cx="554311" cy="427495"/>
            <a:chOff x="-1133475" y="4035425"/>
            <a:chExt cx="658812" cy="423863"/>
          </a:xfrm>
        </p:grpSpPr>
        <p:sp>
          <p:nvSpPr>
            <p:cNvPr id="84" name="Freeform 5"/>
            <p:cNvSpPr>
              <a:spLocks/>
            </p:cNvSpPr>
            <p:nvPr/>
          </p:nvSpPr>
          <p:spPr bwMode="auto">
            <a:xfrm>
              <a:off x="-1092200" y="4073525"/>
              <a:ext cx="584200" cy="385763"/>
            </a:xfrm>
            <a:custGeom>
              <a:avLst/>
              <a:gdLst/>
              <a:ahLst/>
              <a:cxnLst>
                <a:cxn ang="0">
                  <a:pos x="111" y="89"/>
                </a:cxn>
                <a:cxn ang="0">
                  <a:pos x="78" y="67"/>
                </a:cxn>
                <a:cxn ang="0">
                  <a:pos x="66" y="69"/>
                </a:cxn>
                <a:cxn ang="0">
                  <a:pos x="42" y="40"/>
                </a:cxn>
                <a:cxn ang="0">
                  <a:pos x="56" y="75"/>
                </a:cxn>
                <a:cxn ang="0">
                  <a:pos x="49" y="83"/>
                </a:cxn>
                <a:cxn ang="0">
                  <a:pos x="42" y="103"/>
                </a:cxn>
                <a:cxn ang="0">
                  <a:pos x="7" y="103"/>
                </a:cxn>
                <a:cxn ang="0">
                  <a:pos x="7" y="49"/>
                </a:cxn>
                <a:cxn ang="0">
                  <a:pos x="42" y="9"/>
                </a:cxn>
                <a:cxn ang="0">
                  <a:pos x="78" y="0"/>
                </a:cxn>
                <a:cxn ang="0">
                  <a:pos x="114" y="9"/>
                </a:cxn>
                <a:cxn ang="0">
                  <a:pos x="150" y="49"/>
                </a:cxn>
                <a:cxn ang="0">
                  <a:pos x="150" y="103"/>
                </a:cxn>
                <a:cxn ang="0">
                  <a:pos x="61" y="103"/>
                </a:cxn>
                <a:cxn ang="0">
                  <a:pos x="61" y="89"/>
                </a:cxn>
                <a:cxn ang="0">
                  <a:pos x="98" y="89"/>
                </a:cxn>
                <a:cxn ang="0">
                  <a:pos x="98" y="95"/>
                </a:cxn>
              </a:cxnLst>
              <a:rect l="0" t="0" r="r" b="b"/>
              <a:pathLst>
                <a:path w="156" h="103">
                  <a:moveTo>
                    <a:pt x="111" y="89"/>
                  </a:moveTo>
                  <a:cubicBezTo>
                    <a:pt x="107" y="78"/>
                    <a:pt x="93" y="67"/>
                    <a:pt x="78" y="67"/>
                  </a:cubicBezTo>
                  <a:cubicBezTo>
                    <a:pt x="73" y="67"/>
                    <a:pt x="71" y="67"/>
                    <a:pt x="66" y="69"/>
                  </a:cubicBezTo>
                  <a:cubicBezTo>
                    <a:pt x="57" y="60"/>
                    <a:pt x="50" y="50"/>
                    <a:pt x="42" y="40"/>
                  </a:cubicBezTo>
                  <a:cubicBezTo>
                    <a:pt x="48" y="55"/>
                    <a:pt x="53" y="68"/>
                    <a:pt x="56" y="75"/>
                  </a:cubicBezTo>
                  <a:cubicBezTo>
                    <a:pt x="53" y="78"/>
                    <a:pt x="51" y="79"/>
                    <a:pt x="49" y="83"/>
                  </a:cubicBezTo>
                  <a:cubicBezTo>
                    <a:pt x="47" y="85"/>
                    <a:pt x="42" y="94"/>
                    <a:pt x="42" y="103"/>
                  </a:cubicBezTo>
                  <a:cubicBezTo>
                    <a:pt x="7" y="103"/>
                    <a:pt x="7" y="103"/>
                    <a:pt x="7" y="103"/>
                  </a:cubicBezTo>
                  <a:cubicBezTo>
                    <a:pt x="2" y="85"/>
                    <a:pt x="0" y="67"/>
                    <a:pt x="7" y="49"/>
                  </a:cubicBezTo>
                  <a:cubicBezTo>
                    <a:pt x="13" y="33"/>
                    <a:pt x="25" y="18"/>
                    <a:pt x="42" y="9"/>
                  </a:cubicBezTo>
                  <a:cubicBezTo>
                    <a:pt x="54" y="3"/>
                    <a:pt x="64" y="0"/>
                    <a:pt x="78" y="0"/>
                  </a:cubicBezTo>
                  <a:cubicBezTo>
                    <a:pt x="91" y="0"/>
                    <a:pt x="106" y="3"/>
                    <a:pt x="114" y="9"/>
                  </a:cubicBezTo>
                  <a:cubicBezTo>
                    <a:pt x="123" y="14"/>
                    <a:pt x="142" y="28"/>
                    <a:pt x="150" y="49"/>
                  </a:cubicBezTo>
                  <a:cubicBezTo>
                    <a:pt x="156" y="66"/>
                    <a:pt x="155" y="86"/>
                    <a:pt x="150" y="103"/>
                  </a:cubicBezTo>
                  <a:cubicBezTo>
                    <a:pt x="61" y="103"/>
                    <a:pt x="61" y="103"/>
                    <a:pt x="61" y="103"/>
                  </a:cubicBezTo>
                  <a:cubicBezTo>
                    <a:pt x="61" y="89"/>
                    <a:pt x="61" y="89"/>
                    <a:pt x="61" y="89"/>
                  </a:cubicBezTo>
                  <a:cubicBezTo>
                    <a:pt x="98" y="89"/>
                    <a:pt x="98" y="89"/>
                    <a:pt x="98" y="89"/>
                  </a:cubicBezTo>
                  <a:cubicBezTo>
                    <a:pt x="98" y="95"/>
                    <a:pt x="98" y="95"/>
                    <a:pt x="98" y="95"/>
                  </a:cubicBez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6"/>
            <p:cNvSpPr>
              <a:spLocks/>
            </p:cNvSpPr>
            <p:nvPr/>
          </p:nvSpPr>
          <p:spPr bwMode="auto">
            <a:xfrm>
              <a:off x="-1006475" y="4098925"/>
              <a:ext cx="449262" cy="247650"/>
            </a:xfrm>
            <a:custGeom>
              <a:avLst/>
              <a:gdLst/>
              <a:ahLst/>
              <a:cxnLst>
                <a:cxn ang="0">
                  <a:pos x="9" y="28"/>
                </a:cxn>
                <a:cxn ang="0">
                  <a:pos x="0" y="41"/>
                </a:cxn>
                <a:cxn ang="0">
                  <a:pos x="18" y="14"/>
                </a:cxn>
                <a:cxn ang="0">
                  <a:pos x="73" y="6"/>
                </a:cxn>
                <a:cxn ang="0">
                  <a:pos x="115" y="50"/>
                </a:cxn>
                <a:cxn ang="0">
                  <a:pos x="120" y="51"/>
                </a:cxn>
                <a:cxn ang="0">
                  <a:pos x="106" y="66"/>
                </a:cxn>
                <a:cxn ang="0">
                  <a:pos x="87" y="52"/>
                </a:cxn>
                <a:cxn ang="0">
                  <a:pos x="91" y="52"/>
                </a:cxn>
                <a:cxn ang="0">
                  <a:pos x="76" y="26"/>
                </a:cxn>
                <a:cxn ang="0">
                  <a:pos x="44" y="13"/>
                </a:cxn>
                <a:cxn ang="0">
                  <a:pos x="15" y="24"/>
                </a:cxn>
              </a:cxnLst>
              <a:rect l="0" t="0" r="r" b="b"/>
              <a:pathLst>
                <a:path w="120" h="66">
                  <a:moveTo>
                    <a:pt x="9" y="28"/>
                  </a:moveTo>
                  <a:cubicBezTo>
                    <a:pt x="0" y="41"/>
                    <a:pt x="0" y="41"/>
                    <a:pt x="0" y="41"/>
                  </a:cubicBezTo>
                  <a:cubicBezTo>
                    <a:pt x="5" y="27"/>
                    <a:pt x="9" y="21"/>
                    <a:pt x="18" y="14"/>
                  </a:cubicBezTo>
                  <a:cubicBezTo>
                    <a:pt x="32" y="2"/>
                    <a:pt x="58" y="0"/>
                    <a:pt x="73" y="6"/>
                  </a:cubicBezTo>
                  <a:cubicBezTo>
                    <a:pt x="88" y="11"/>
                    <a:pt x="108" y="22"/>
                    <a:pt x="115" y="50"/>
                  </a:cubicBezTo>
                  <a:cubicBezTo>
                    <a:pt x="117" y="51"/>
                    <a:pt x="117" y="50"/>
                    <a:pt x="120" y="51"/>
                  </a:cubicBezTo>
                  <a:cubicBezTo>
                    <a:pt x="106" y="66"/>
                    <a:pt x="106" y="66"/>
                    <a:pt x="106" y="66"/>
                  </a:cubicBezTo>
                  <a:cubicBezTo>
                    <a:pt x="87" y="52"/>
                    <a:pt x="87" y="52"/>
                    <a:pt x="87" y="52"/>
                  </a:cubicBezTo>
                  <a:cubicBezTo>
                    <a:pt x="91" y="52"/>
                    <a:pt x="91" y="52"/>
                    <a:pt x="91" y="52"/>
                  </a:cubicBezTo>
                  <a:cubicBezTo>
                    <a:pt x="89" y="41"/>
                    <a:pt x="81" y="30"/>
                    <a:pt x="76" y="26"/>
                  </a:cubicBezTo>
                  <a:cubicBezTo>
                    <a:pt x="70" y="20"/>
                    <a:pt x="58" y="13"/>
                    <a:pt x="44" y="13"/>
                  </a:cubicBezTo>
                  <a:cubicBezTo>
                    <a:pt x="34" y="14"/>
                    <a:pt x="24" y="17"/>
                    <a:pt x="15" y="24"/>
                  </a:cubicBez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7"/>
            <p:cNvSpPr>
              <a:spLocks/>
            </p:cNvSpPr>
            <p:nvPr/>
          </p:nvSpPr>
          <p:spPr bwMode="auto">
            <a:xfrm>
              <a:off x="-1133475" y="4035425"/>
              <a:ext cx="658812" cy="423863"/>
            </a:xfrm>
            <a:custGeom>
              <a:avLst/>
              <a:gdLst/>
              <a:ahLst/>
              <a:cxnLst>
                <a:cxn ang="0">
                  <a:pos x="8" y="113"/>
                </a:cxn>
                <a:cxn ang="0">
                  <a:pos x="8" y="55"/>
                </a:cxn>
                <a:cxn ang="0">
                  <a:pos x="48" y="10"/>
                </a:cxn>
                <a:cxn ang="0">
                  <a:pos x="88" y="1"/>
                </a:cxn>
                <a:cxn ang="0">
                  <a:pos x="129" y="10"/>
                </a:cxn>
                <a:cxn ang="0">
                  <a:pos x="169" y="55"/>
                </a:cxn>
                <a:cxn ang="0">
                  <a:pos x="169" y="113"/>
                </a:cxn>
              </a:cxnLst>
              <a:rect l="0" t="0" r="r" b="b"/>
              <a:pathLst>
                <a:path w="176" h="113">
                  <a:moveTo>
                    <a:pt x="8" y="113"/>
                  </a:moveTo>
                  <a:cubicBezTo>
                    <a:pt x="2" y="93"/>
                    <a:pt x="0" y="73"/>
                    <a:pt x="8" y="55"/>
                  </a:cubicBezTo>
                  <a:cubicBezTo>
                    <a:pt x="15" y="37"/>
                    <a:pt x="28" y="21"/>
                    <a:pt x="48" y="10"/>
                  </a:cubicBezTo>
                  <a:cubicBezTo>
                    <a:pt x="61" y="4"/>
                    <a:pt x="72" y="0"/>
                    <a:pt x="88" y="1"/>
                  </a:cubicBezTo>
                  <a:cubicBezTo>
                    <a:pt x="103" y="0"/>
                    <a:pt x="119" y="4"/>
                    <a:pt x="129" y="10"/>
                  </a:cubicBezTo>
                  <a:cubicBezTo>
                    <a:pt x="139" y="16"/>
                    <a:pt x="160" y="31"/>
                    <a:pt x="169" y="55"/>
                  </a:cubicBezTo>
                  <a:cubicBezTo>
                    <a:pt x="176" y="73"/>
                    <a:pt x="175" y="95"/>
                    <a:pt x="169" y="113"/>
                  </a:cubicBez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530189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latin typeface="+mn-lt"/>
              </a:rPr>
              <a:t>Capgemini </a:t>
            </a:r>
            <a:r>
              <a:rPr lang="en-US" sz="2300" dirty="0">
                <a:latin typeface="+mn-lt"/>
              </a:rPr>
              <a:t>a</a:t>
            </a:r>
            <a:r>
              <a:rPr lang="en-US" sz="2300" dirty="0" smtClean="0">
                <a:latin typeface="+mn-lt"/>
              </a:rPr>
              <a:t>lliances with leading Blockchain Start-ups</a:t>
            </a:r>
            <a:endParaRPr lang="en-US" sz="2300" dirty="0">
              <a:latin typeface="+mn-lt"/>
            </a:endParaRPr>
          </a:p>
        </p:txBody>
      </p:sp>
      <p:sp>
        <p:nvSpPr>
          <p:cNvPr id="3" name="Content Placeholder 2"/>
          <p:cNvSpPr>
            <a:spLocks noGrp="1"/>
          </p:cNvSpPr>
          <p:nvPr>
            <p:ph idx="1"/>
          </p:nvPr>
        </p:nvSpPr>
        <p:spPr>
          <a:xfrm>
            <a:off x="923354" y="1621942"/>
            <a:ext cx="3286082" cy="4229506"/>
          </a:xfrm>
        </p:spPr>
        <p:txBody>
          <a:bodyPr/>
          <a:lstStyle/>
          <a:p>
            <a:pPr marL="0" indent="0">
              <a:buNone/>
            </a:pPr>
            <a:r>
              <a:rPr lang="en-US" dirty="0" smtClean="0"/>
              <a:t>Our Partnership Agreements</a:t>
            </a:r>
            <a:endParaRPr lang="en-US" dirty="0"/>
          </a:p>
        </p:txBody>
      </p:sp>
      <p:sp>
        <p:nvSpPr>
          <p:cNvPr id="5" name="Content Placeholder 2"/>
          <p:cNvSpPr txBox="1">
            <a:spLocks/>
          </p:cNvSpPr>
          <p:nvPr/>
        </p:nvSpPr>
        <p:spPr>
          <a:xfrm>
            <a:off x="5566450" y="1627872"/>
            <a:ext cx="3286082" cy="4643751"/>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000" b="0" kern="1200">
                <a:solidFill>
                  <a:schemeClr val="tx2">
                    <a:lumMod val="50000"/>
                  </a:schemeClr>
                </a:solidFill>
                <a:latin typeface="Calibri" pitchFamily="34" charset="0"/>
                <a:ea typeface="+mn-ea"/>
                <a:cs typeface="Calibri" pitchFamily="34" charset="0"/>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600" kern="1200">
                <a:solidFill>
                  <a:schemeClr val="tx2">
                    <a:lumMod val="50000"/>
                  </a:schemeClr>
                </a:solidFill>
                <a:latin typeface="Calibri" pitchFamily="34" charset="0"/>
                <a:ea typeface="+mn-ea"/>
                <a:cs typeface="Calibri" pitchFamily="34" charset="0"/>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400" kern="1200">
                <a:solidFill>
                  <a:schemeClr val="tx2">
                    <a:lumMod val="50000"/>
                  </a:schemeClr>
                </a:solidFill>
                <a:latin typeface="Calibri" pitchFamily="34" charset="0"/>
                <a:ea typeface="+mn-ea"/>
                <a:cs typeface="Calibri" pitchFamily="34" charset="0"/>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200" kern="1200">
                <a:solidFill>
                  <a:schemeClr val="tx2">
                    <a:lumMod val="50000"/>
                  </a:schemeClr>
                </a:solidFill>
                <a:latin typeface="Calibri" pitchFamily="34" charset="0"/>
                <a:ea typeface="+mn-ea"/>
                <a:cs typeface="Calibri" pitchFamily="34" charset="0"/>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dirty="0" smtClean="0"/>
              <a:t>Our Connection with Startups</a:t>
            </a:r>
            <a:endParaRPr lang="en-US" dirty="0"/>
          </a:p>
        </p:txBody>
      </p:sp>
      <p:pic>
        <p:nvPicPr>
          <p:cNvPr id="6" name="Picture 5"/>
          <p:cNvPicPr>
            <a:picLocks noChangeAspect="1"/>
          </p:cNvPicPr>
          <p:nvPr/>
        </p:nvPicPr>
        <p:blipFill>
          <a:blip r:embed="rId2" cstate="print"/>
          <a:stretch>
            <a:fillRect/>
          </a:stretch>
        </p:blipFill>
        <p:spPr>
          <a:xfrm>
            <a:off x="535513" y="2485236"/>
            <a:ext cx="2396063" cy="564084"/>
          </a:xfrm>
          <a:prstGeom prst="rect">
            <a:avLst/>
          </a:prstGeom>
        </p:spPr>
      </p:pic>
      <p:pic>
        <p:nvPicPr>
          <p:cNvPr id="9" name="Picture 8"/>
          <p:cNvPicPr>
            <a:picLocks noChangeAspect="1"/>
          </p:cNvPicPr>
          <p:nvPr/>
        </p:nvPicPr>
        <p:blipFill>
          <a:blip r:embed="rId3" cstate="print"/>
          <a:stretch>
            <a:fillRect/>
          </a:stretch>
        </p:blipFill>
        <p:spPr>
          <a:xfrm>
            <a:off x="5566450" y="2364962"/>
            <a:ext cx="2191477" cy="678314"/>
          </a:xfrm>
          <a:prstGeom prst="rect">
            <a:avLst/>
          </a:prstGeom>
        </p:spPr>
      </p:pic>
      <p:pic>
        <p:nvPicPr>
          <p:cNvPr id="10" name="Picture 9"/>
          <p:cNvPicPr>
            <a:picLocks noChangeAspect="1"/>
          </p:cNvPicPr>
          <p:nvPr/>
        </p:nvPicPr>
        <p:blipFill>
          <a:blip r:embed="rId4" cstate="print"/>
          <a:stretch>
            <a:fillRect/>
          </a:stretch>
        </p:blipFill>
        <p:spPr>
          <a:xfrm>
            <a:off x="7775824" y="3275200"/>
            <a:ext cx="1643041" cy="770966"/>
          </a:xfrm>
          <a:prstGeom prst="rect">
            <a:avLst/>
          </a:prstGeom>
        </p:spPr>
      </p:pic>
      <p:pic>
        <p:nvPicPr>
          <p:cNvPr id="11" name="Picture 10"/>
          <p:cNvPicPr>
            <a:picLocks noChangeAspect="1"/>
          </p:cNvPicPr>
          <p:nvPr/>
        </p:nvPicPr>
        <p:blipFill>
          <a:blip r:embed="rId5" cstate="print"/>
          <a:stretch>
            <a:fillRect/>
          </a:stretch>
        </p:blipFill>
        <p:spPr>
          <a:xfrm>
            <a:off x="7028200" y="4733491"/>
            <a:ext cx="2390665" cy="499542"/>
          </a:xfrm>
          <a:prstGeom prst="rect">
            <a:avLst/>
          </a:prstGeom>
        </p:spPr>
      </p:pic>
      <p:pic>
        <p:nvPicPr>
          <p:cNvPr id="12" name="Picture 11"/>
          <p:cNvPicPr>
            <a:picLocks noChangeAspect="1"/>
          </p:cNvPicPr>
          <p:nvPr/>
        </p:nvPicPr>
        <p:blipFill>
          <a:blip r:embed="rId6" cstate="print"/>
          <a:stretch>
            <a:fillRect/>
          </a:stretch>
        </p:blipFill>
        <p:spPr>
          <a:xfrm>
            <a:off x="5757486" y="5417059"/>
            <a:ext cx="1886573" cy="689470"/>
          </a:xfrm>
          <a:prstGeom prst="rect">
            <a:avLst/>
          </a:prstGeom>
        </p:spPr>
      </p:pic>
      <p:pic>
        <p:nvPicPr>
          <p:cNvPr id="13" name="Picture 12"/>
          <p:cNvPicPr>
            <a:picLocks noChangeAspect="1"/>
          </p:cNvPicPr>
          <p:nvPr/>
        </p:nvPicPr>
        <p:blipFill>
          <a:blip r:embed="rId7" cstate="print"/>
          <a:stretch>
            <a:fillRect/>
          </a:stretch>
        </p:blipFill>
        <p:spPr>
          <a:xfrm>
            <a:off x="5449811" y="3736695"/>
            <a:ext cx="2141294" cy="856517"/>
          </a:xfrm>
          <a:prstGeom prst="rect">
            <a:avLst/>
          </a:prstGeom>
        </p:spPr>
      </p:pic>
      <p:pic>
        <p:nvPicPr>
          <p:cNvPr id="14" name="Picture 13"/>
          <p:cNvPicPr>
            <a:picLocks noChangeAspect="1"/>
          </p:cNvPicPr>
          <p:nvPr/>
        </p:nvPicPr>
        <p:blipFill>
          <a:blip r:embed="rId8" cstate="print"/>
          <a:stretch>
            <a:fillRect/>
          </a:stretch>
        </p:blipFill>
        <p:spPr>
          <a:xfrm>
            <a:off x="2183261" y="3381245"/>
            <a:ext cx="2700217" cy="1062737"/>
          </a:xfrm>
          <a:prstGeom prst="rect">
            <a:avLst/>
          </a:prstGeom>
        </p:spPr>
      </p:pic>
      <p:pic>
        <p:nvPicPr>
          <p:cNvPr id="16" name="Picture 15"/>
          <p:cNvPicPr>
            <a:picLocks noChangeAspect="1"/>
          </p:cNvPicPr>
          <p:nvPr/>
        </p:nvPicPr>
        <p:blipFill>
          <a:blip r:embed="rId9" cstate="print"/>
          <a:stretch>
            <a:fillRect/>
          </a:stretch>
        </p:blipFill>
        <p:spPr>
          <a:xfrm>
            <a:off x="535512" y="4983262"/>
            <a:ext cx="2356505" cy="868186"/>
          </a:xfrm>
          <a:prstGeom prst="rect">
            <a:avLst/>
          </a:prstGeom>
        </p:spPr>
      </p:pic>
      <p:pic>
        <p:nvPicPr>
          <p:cNvPr id="17" name="Picture 16"/>
          <p:cNvPicPr>
            <a:picLocks noChangeAspect="1"/>
          </p:cNvPicPr>
          <p:nvPr/>
        </p:nvPicPr>
        <p:blipFill>
          <a:blip r:embed="rId10" cstate="print"/>
          <a:stretch>
            <a:fillRect/>
          </a:stretch>
        </p:blipFill>
        <p:spPr>
          <a:xfrm>
            <a:off x="7367797" y="22616"/>
            <a:ext cx="1226922" cy="889356"/>
          </a:xfrm>
          <a:prstGeom prst="rect">
            <a:avLst/>
          </a:prstGeom>
        </p:spPr>
      </p:pic>
    </p:spTree>
    <p:extLst>
      <p:ext uri="{BB962C8B-B14F-4D97-AF65-F5344CB8AC3E}">
        <p14:creationId xmlns="" xmlns:p14="http://schemas.microsoft.com/office/powerpoint/2010/main" val="3732751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latin typeface="+mn-lt"/>
              </a:rPr>
              <a:t>Active engagement with Open Source community</a:t>
            </a:r>
            <a:endParaRPr lang="en-US" sz="2300" dirty="0">
              <a:latin typeface="+mn-lt"/>
            </a:endParaRPr>
          </a:p>
        </p:txBody>
      </p:sp>
      <p:pic>
        <p:nvPicPr>
          <p:cNvPr id="7" name="Picture 6"/>
          <p:cNvPicPr>
            <a:picLocks noChangeAspect="1"/>
          </p:cNvPicPr>
          <p:nvPr/>
        </p:nvPicPr>
        <p:blipFill>
          <a:blip r:embed="rId2" cstate="print"/>
          <a:stretch>
            <a:fillRect/>
          </a:stretch>
        </p:blipFill>
        <p:spPr>
          <a:xfrm>
            <a:off x="736715" y="1435455"/>
            <a:ext cx="3448050" cy="1323975"/>
          </a:xfrm>
          <a:prstGeom prst="rect">
            <a:avLst/>
          </a:prstGeom>
        </p:spPr>
      </p:pic>
      <p:sp>
        <p:nvSpPr>
          <p:cNvPr id="10" name="TextBox 9"/>
          <p:cNvSpPr txBox="1"/>
          <p:nvPr/>
        </p:nvSpPr>
        <p:spPr>
          <a:xfrm>
            <a:off x="736715" y="2903871"/>
            <a:ext cx="4332590" cy="2954655"/>
          </a:xfrm>
          <a:prstGeom prst="rect">
            <a:avLst/>
          </a:prstGeom>
          <a:noFill/>
        </p:spPr>
        <p:txBody>
          <a:bodyPr wrap="square" rtlCol="0">
            <a:spAutoFit/>
          </a:bodyPr>
          <a:lstStyle/>
          <a:p>
            <a:r>
              <a:rPr lang="en-US" sz="2000" b="1" dirty="0" smtClean="0">
                <a:solidFill>
                  <a:schemeClr val="tx2">
                    <a:lumMod val="50000"/>
                  </a:schemeClr>
                </a:solidFill>
                <a:latin typeface="Calibri" pitchFamily="34" charset="0"/>
                <a:cs typeface="Calibri" pitchFamily="34" charset="0"/>
              </a:rPr>
              <a:t>Community : </a:t>
            </a:r>
          </a:p>
          <a:p>
            <a:pPr marL="28575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40+ Corporations</a:t>
            </a:r>
          </a:p>
          <a:p>
            <a:pPr marL="28575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Capgemini has joined as an Individual membership</a:t>
            </a:r>
          </a:p>
          <a:p>
            <a:pPr marL="28575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Capgemini is a contributor to Use Cases WG</a:t>
            </a:r>
          </a:p>
          <a:p>
            <a:pPr marL="28575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We are an active participant on Slack</a:t>
            </a:r>
          </a:p>
          <a:p>
            <a:endParaRPr lang="en-US" sz="2000" b="1" dirty="0" smtClean="0">
              <a:solidFill>
                <a:schemeClr val="tx2">
                  <a:lumMod val="50000"/>
                </a:schemeClr>
              </a:solidFill>
              <a:latin typeface="Calibri" pitchFamily="34" charset="0"/>
              <a:cs typeface="Calibri" pitchFamily="34" charset="0"/>
            </a:endParaRPr>
          </a:p>
          <a:p>
            <a:r>
              <a:rPr lang="en-US" sz="2000" b="1" dirty="0" smtClean="0">
                <a:solidFill>
                  <a:schemeClr val="tx2">
                    <a:lumMod val="50000"/>
                  </a:schemeClr>
                </a:solidFill>
                <a:latin typeface="Calibri" pitchFamily="34" charset="0"/>
                <a:cs typeface="Calibri" pitchFamily="34" charset="0"/>
              </a:rPr>
              <a:t>Future Opportunities </a:t>
            </a:r>
            <a:r>
              <a:rPr lang="en-US" sz="1400" dirty="0" smtClean="0">
                <a:solidFill>
                  <a:schemeClr val="tx2">
                    <a:lumMod val="50000"/>
                  </a:schemeClr>
                </a:solidFill>
                <a:latin typeface="Calibri" pitchFamily="34" charset="0"/>
                <a:cs typeface="Calibri" pitchFamily="34" charset="0"/>
              </a:rPr>
              <a:t>: </a:t>
            </a:r>
          </a:p>
          <a:p>
            <a:pPr marL="28575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Hyperledger has the potential to provide a common infrastructure layer for Blockchain  based on which open platforms and Dapps can be developed</a:t>
            </a:r>
          </a:p>
          <a:p>
            <a:pPr marL="28575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Still in early </a:t>
            </a:r>
            <a:r>
              <a:rPr lang="en-US" sz="1400" dirty="0">
                <a:solidFill>
                  <a:schemeClr val="tx2">
                    <a:lumMod val="50000"/>
                  </a:schemeClr>
                </a:solidFill>
                <a:latin typeface="Calibri" pitchFamily="34" charset="0"/>
                <a:cs typeface="Calibri" pitchFamily="34" charset="0"/>
              </a:rPr>
              <a:t>s</a:t>
            </a:r>
            <a:r>
              <a:rPr lang="en-US" sz="1400" dirty="0" smtClean="0">
                <a:solidFill>
                  <a:schemeClr val="tx2">
                    <a:lumMod val="50000"/>
                  </a:schemeClr>
                </a:solidFill>
                <a:latin typeface="Calibri" pitchFamily="34" charset="0"/>
                <a:cs typeface="Calibri" pitchFamily="34" charset="0"/>
              </a:rPr>
              <a:t>tage of development</a:t>
            </a:r>
          </a:p>
          <a:p>
            <a:pPr marL="285750" indent="-285750">
              <a:buFont typeface="Arial" panose="020B0604020202020204" pitchFamily="34" charset="0"/>
              <a:buChar char="•"/>
            </a:pPr>
            <a:endParaRPr lang="en-US" sz="1400" dirty="0" smtClean="0">
              <a:solidFill>
                <a:schemeClr val="tx2">
                  <a:lumMod val="50000"/>
                </a:schemeClr>
              </a:solidFill>
              <a:latin typeface="Calibri" pitchFamily="34" charset="0"/>
              <a:cs typeface="Calibri" pitchFamily="34" charset="0"/>
            </a:endParaRPr>
          </a:p>
        </p:txBody>
      </p:sp>
      <p:sp>
        <p:nvSpPr>
          <p:cNvPr id="12" name="Rectangle 11"/>
          <p:cNvSpPr/>
          <p:nvPr/>
        </p:nvSpPr>
        <p:spPr>
          <a:xfrm>
            <a:off x="5749090" y="2903871"/>
            <a:ext cx="3956384" cy="2646878"/>
          </a:xfrm>
          <a:prstGeom prst="rect">
            <a:avLst/>
          </a:prstGeom>
        </p:spPr>
        <p:txBody>
          <a:bodyPr wrap="square">
            <a:spAutoFit/>
          </a:bodyPr>
          <a:lstStyle/>
          <a:p>
            <a:pPr lvl="0"/>
            <a:r>
              <a:rPr lang="en-US" sz="2000" b="1" dirty="0">
                <a:solidFill>
                  <a:srgbClr val="9F958F">
                    <a:lumMod val="50000"/>
                  </a:srgbClr>
                </a:solidFill>
                <a:latin typeface="Calibri" pitchFamily="34" charset="0"/>
                <a:cs typeface="Calibri" pitchFamily="34" charset="0"/>
              </a:rPr>
              <a:t>Community : </a:t>
            </a:r>
          </a:p>
          <a:p>
            <a:pPr marL="285750" lvl="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80 of the world's leading financial institutions </a:t>
            </a:r>
            <a:endParaRPr lang="en-US" sz="1400" dirty="0">
              <a:solidFill>
                <a:schemeClr val="tx2">
                  <a:lumMod val="50000"/>
                </a:schemeClr>
              </a:solidFill>
              <a:latin typeface="Calibri" pitchFamily="34" charset="0"/>
              <a:cs typeface="Calibri" pitchFamily="34" charset="0"/>
            </a:endParaRPr>
          </a:p>
          <a:p>
            <a:pPr marL="285750" lvl="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Capgemini was part of Corda Early Access Programme</a:t>
            </a:r>
          </a:p>
          <a:p>
            <a:pPr marL="285750" lvl="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We are an active participant </a:t>
            </a:r>
            <a:r>
              <a:rPr lang="en-US" sz="1400" dirty="0">
                <a:solidFill>
                  <a:schemeClr val="tx2">
                    <a:lumMod val="50000"/>
                  </a:schemeClr>
                </a:solidFill>
                <a:latin typeface="Calibri" pitchFamily="34" charset="0"/>
                <a:cs typeface="Calibri" pitchFamily="34" charset="0"/>
              </a:rPr>
              <a:t>on Slack</a:t>
            </a:r>
          </a:p>
          <a:p>
            <a:pPr lvl="0"/>
            <a:endParaRPr lang="en-US" sz="1400" dirty="0">
              <a:solidFill>
                <a:srgbClr val="9F958F">
                  <a:lumMod val="50000"/>
                </a:srgbClr>
              </a:solidFill>
              <a:latin typeface="Calibri" pitchFamily="34" charset="0"/>
              <a:cs typeface="Calibri" pitchFamily="34" charset="0"/>
            </a:endParaRPr>
          </a:p>
          <a:p>
            <a:pPr lvl="0"/>
            <a:r>
              <a:rPr lang="en-US" sz="2000" b="1" dirty="0">
                <a:solidFill>
                  <a:srgbClr val="9F958F">
                    <a:lumMod val="50000"/>
                  </a:srgbClr>
                </a:solidFill>
                <a:latin typeface="Calibri" pitchFamily="34" charset="0"/>
                <a:cs typeface="Calibri" pitchFamily="34" charset="0"/>
              </a:rPr>
              <a:t>Future Opportunities : </a:t>
            </a:r>
          </a:p>
          <a:p>
            <a:pPr marL="28575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Corda has the potential to record, manage and </a:t>
            </a:r>
            <a:r>
              <a:rPr lang="en-US" sz="1400" dirty="0" err="1" smtClean="0">
                <a:solidFill>
                  <a:schemeClr val="tx2">
                    <a:lumMod val="50000"/>
                  </a:schemeClr>
                </a:solidFill>
                <a:latin typeface="Calibri" pitchFamily="34" charset="0"/>
                <a:cs typeface="Calibri" pitchFamily="34" charset="0"/>
              </a:rPr>
              <a:t>synchronise</a:t>
            </a:r>
            <a:r>
              <a:rPr lang="en-US" sz="1400" dirty="0" smtClean="0">
                <a:solidFill>
                  <a:schemeClr val="tx2">
                    <a:lumMod val="50000"/>
                  </a:schemeClr>
                </a:solidFill>
                <a:latin typeface="Calibri" pitchFamily="34" charset="0"/>
                <a:cs typeface="Calibri" pitchFamily="34" charset="0"/>
              </a:rPr>
              <a:t> financial agreements between regulated financial institutions </a:t>
            </a:r>
          </a:p>
          <a:p>
            <a:pPr marL="285750" indent="-285750">
              <a:buFont typeface="Arial" panose="020B0604020202020204" pitchFamily="34" charset="0"/>
              <a:buChar char="•"/>
            </a:pPr>
            <a:r>
              <a:rPr lang="en-US" sz="1400" dirty="0" smtClean="0">
                <a:solidFill>
                  <a:schemeClr val="tx2">
                    <a:lumMod val="50000"/>
                  </a:schemeClr>
                </a:solidFill>
                <a:latin typeface="Calibri" pitchFamily="34" charset="0"/>
                <a:cs typeface="Calibri" pitchFamily="34" charset="0"/>
              </a:rPr>
              <a:t>Still </a:t>
            </a:r>
            <a:r>
              <a:rPr lang="en-US" sz="1400" dirty="0">
                <a:solidFill>
                  <a:schemeClr val="tx2">
                    <a:lumMod val="50000"/>
                  </a:schemeClr>
                </a:solidFill>
                <a:latin typeface="Calibri" pitchFamily="34" charset="0"/>
                <a:cs typeface="Calibri" pitchFamily="34" charset="0"/>
              </a:rPr>
              <a:t>in </a:t>
            </a:r>
            <a:r>
              <a:rPr lang="en-US" sz="1400" dirty="0" smtClean="0">
                <a:solidFill>
                  <a:schemeClr val="tx2">
                    <a:lumMod val="50000"/>
                  </a:schemeClr>
                </a:solidFill>
                <a:latin typeface="Calibri" pitchFamily="34" charset="0"/>
                <a:cs typeface="Calibri" pitchFamily="34" charset="0"/>
              </a:rPr>
              <a:t>early stage </a:t>
            </a:r>
            <a:r>
              <a:rPr lang="en-US" sz="1400" dirty="0">
                <a:solidFill>
                  <a:schemeClr val="tx2">
                    <a:lumMod val="50000"/>
                  </a:schemeClr>
                </a:solidFill>
                <a:latin typeface="Calibri" pitchFamily="34" charset="0"/>
                <a:cs typeface="Calibri" pitchFamily="34" charset="0"/>
              </a:rPr>
              <a:t>of development</a:t>
            </a:r>
          </a:p>
        </p:txBody>
      </p:sp>
      <p:pic>
        <p:nvPicPr>
          <p:cNvPr id="8" name="Picture 7"/>
          <p:cNvPicPr>
            <a:picLocks noChangeAspect="1"/>
          </p:cNvPicPr>
          <p:nvPr/>
        </p:nvPicPr>
        <p:blipFill>
          <a:blip r:embed="rId3" cstate="print"/>
          <a:stretch>
            <a:fillRect/>
          </a:stretch>
        </p:blipFill>
        <p:spPr>
          <a:xfrm>
            <a:off x="7495109" y="59688"/>
            <a:ext cx="1086415" cy="787508"/>
          </a:xfrm>
          <a:prstGeom prst="rect">
            <a:avLst/>
          </a:prstGeom>
        </p:spPr>
      </p:pic>
      <p:pic>
        <p:nvPicPr>
          <p:cNvPr id="207876" name="Picture 4"/>
          <p:cNvPicPr>
            <a:picLocks noChangeAspect="1" noChangeArrowheads="1"/>
          </p:cNvPicPr>
          <p:nvPr/>
        </p:nvPicPr>
        <p:blipFill>
          <a:blip r:embed="rId4" cstate="print"/>
          <a:srcRect/>
          <a:stretch>
            <a:fillRect/>
          </a:stretch>
        </p:blipFill>
        <p:spPr bwMode="auto">
          <a:xfrm>
            <a:off x="6434138" y="1733550"/>
            <a:ext cx="2047875" cy="628650"/>
          </a:xfrm>
          <a:prstGeom prst="rect">
            <a:avLst/>
          </a:prstGeom>
          <a:noFill/>
          <a:ln w="9525">
            <a:noFill/>
            <a:miter lim="800000"/>
            <a:headEnd/>
            <a:tailEnd/>
          </a:ln>
        </p:spPr>
      </p:pic>
      <p:pic>
        <p:nvPicPr>
          <p:cNvPr id="207877" name="Picture 5"/>
          <p:cNvPicPr>
            <a:picLocks noChangeAspect="1" noChangeArrowheads="1"/>
          </p:cNvPicPr>
          <p:nvPr/>
        </p:nvPicPr>
        <p:blipFill>
          <a:blip r:embed="rId5" cstate="print"/>
          <a:srcRect/>
          <a:stretch>
            <a:fillRect/>
          </a:stretch>
        </p:blipFill>
        <p:spPr bwMode="auto">
          <a:xfrm>
            <a:off x="5834063" y="1909763"/>
            <a:ext cx="523875" cy="447675"/>
          </a:xfrm>
          <a:prstGeom prst="rect">
            <a:avLst/>
          </a:prstGeom>
          <a:noFill/>
          <a:ln w="9525">
            <a:noFill/>
            <a:miter lim="800000"/>
            <a:headEnd/>
            <a:tailEnd/>
          </a:ln>
        </p:spPr>
      </p:pic>
    </p:spTree>
    <p:extLst>
      <p:ext uri="{BB962C8B-B14F-4D97-AF65-F5344CB8AC3E}">
        <p14:creationId xmlns="" xmlns:p14="http://schemas.microsoft.com/office/powerpoint/2010/main" val="108772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Blockchain Hackathon Journey and Outcomes</a:t>
            </a:r>
            <a:endParaRPr lang="en-US" sz="2300" dirty="0"/>
          </a:p>
        </p:txBody>
      </p:sp>
      <p:sp>
        <p:nvSpPr>
          <p:cNvPr id="6" name="CPTKSTEPV1f08t01l00s01m00j0ca0cb01i01u00z14"/>
          <p:cNvSpPr/>
          <p:nvPr/>
        </p:nvSpPr>
        <p:spPr>
          <a:xfrm>
            <a:off x="816201" y="1480298"/>
            <a:ext cx="3017520" cy="914400"/>
          </a:xfrm>
          <a:prstGeom prst="homePlate">
            <a:avLst>
              <a:gd name="adj" fmla="val 32484"/>
            </a:avLst>
          </a:prstGeom>
          <a:solidFill>
            <a:schemeClr val="accent5"/>
          </a:solidFill>
          <a:ln w="6350">
            <a:solidFill>
              <a:schemeClr val="accent5"/>
            </a:solidFill>
          </a:ln>
          <a:effectLst>
            <a:outerShdw blurRad="50800" dist="38100" dir="5400000">
              <a:srgbClr val="68727C">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noAutofit/>
          </a:bodyPr>
          <a:lstStyle/>
          <a:p>
            <a:pPr marL="0" lvl="1">
              <a:spcBef>
                <a:spcPct val="40000"/>
              </a:spcBef>
              <a:defRPr/>
            </a:pPr>
            <a:r>
              <a:rPr lang="en-GB" sz="1200" b="1" kern="0" dirty="0" smtClean="0">
                <a:solidFill>
                  <a:schemeClr val="bg1"/>
                </a:solidFill>
                <a:cs typeface="Arial" pitchFamily="34" charset="0"/>
              </a:rPr>
              <a:t>Training Workshops</a:t>
            </a:r>
          </a:p>
          <a:p>
            <a:pPr marL="0" lvl="1">
              <a:spcBef>
                <a:spcPct val="40000"/>
              </a:spcBef>
              <a:defRPr/>
            </a:pPr>
            <a:r>
              <a:rPr lang="en-GB" sz="1000" kern="0" dirty="0" smtClean="0">
                <a:solidFill>
                  <a:schemeClr val="bg1"/>
                </a:solidFill>
                <a:cs typeface="Arial" pitchFamily="34" charset="0"/>
              </a:rPr>
              <a:t>5-Days comprehensive hands-on training on Hyperledger provided by ADM Training and IBM team to all participants</a:t>
            </a:r>
            <a:endParaRPr lang="en-GB" sz="1000" kern="0" dirty="0">
              <a:solidFill>
                <a:schemeClr val="bg1"/>
              </a:solidFill>
              <a:cs typeface="Arial" pitchFamily="34" charset="0"/>
            </a:endParaRPr>
          </a:p>
        </p:txBody>
      </p:sp>
      <p:sp>
        <p:nvSpPr>
          <p:cNvPr id="10" name="Freeform 718"/>
          <p:cNvSpPr>
            <a:spLocks noChangeAspect="1" noEditPoints="1"/>
          </p:cNvSpPr>
          <p:nvPr/>
        </p:nvSpPr>
        <p:spPr bwMode="auto">
          <a:xfrm>
            <a:off x="507685" y="3249569"/>
            <a:ext cx="334452" cy="316213"/>
          </a:xfrm>
          <a:custGeom>
            <a:avLst/>
            <a:gdLst/>
            <a:ahLst/>
            <a:cxnLst>
              <a:cxn ang="0">
                <a:pos x="99" y="87"/>
              </a:cxn>
              <a:cxn ang="0">
                <a:pos x="102" y="103"/>
              </a:cxn>
              <a:cxn ang="0">
                <a:pos x="89" y="130"/>
              </a:cxn>
              <a:cxn ang="0">
                <a:pos x="109" y="143"/>
              </a:cxn>
              <a:cxn ang="0">
                <a:pos x="69" y="74"/>
              </a:cxn>
              <a:cxn ang="0">
                <a:pos x="77" y="72"/>
              </a:cxn>
              <a:cxn ang="0">
                <a:pos x="99" y="87"/>
              </a:cxn>
              <a:cxn ang="0">
                <a:pos x="109" y="143"/>
              </a:cxn>
              <a:cxn ang="0">
                <a:pos x="128" y="210"/>
              </a:cxn>
              <a:cxn ang="0">
                <a:pos x="57" y="215"/>
              </a:cxn>
              <a:cxn ang="0">
                <a:pos x="52" y="100"/>
              </a:cxn>
              <a:cxn ang="0">
                <a:pos x="52" y="103"/>
              </a:cxn>
              <a:cxn ang="0">
                <a:pos x="66" y="130"/>
              </a:cxn>
              <a:cxn ang="0">
                <a:pos x="26" y="210"/>
              </a:cxn>
              <a:cxn ang="0">
                <a:pos x="52" y="100"/>
              </a:cxn>
              <a:cxn ang="0">
                <a:pos x="69" y="74"/>
              </a:cxn>
              <a:cxn ang="0">
                <a:pos x="99" y="87"/>
              </a:cxn>
              <a:cxn ang="0">
                <a:pos x="119" y="73"/>
              </a:cxn>
              <a:cxn ang="0">
                <a:pos x="108" y="50"/>
              </a:cxn>
              <a:cxn ang="0">
                <a:pos x="128" y="25"/>
              </a:cxn>
              <a:cxn ang="0">
                <a:pos x="149" y="50"/>
              </a:cxn>
              <a:cxn ang="0">
                <a:pos x="138" y="73"/>
              </a:cxn>
              <a:cxn ang="0">
                <a:pos x="170" y="139"/>
              </a:cxn>
              <a:cxn ang="0">
                <a:pos x="109" y="143"/>
              </a:cxn>
              <a:cxn ang="0">
                <a:pos x="52" y="100"/>
              </a:cxn>
              <a:cxn ang="0">
                <a:pos x="21" y="100"/>
              </a:cxn>
              <a:cxn ang="0">
                <a:pos x="69" y="74"/>
              </a:cxn>
              <a:cxn ang="0">
                <a:pos x="44" y="41"/>
              </a:cxn>
              <a:cxn ang="0">
                <a:pos x="53" y="22"/>
              </a:cxn>
              <a:cxn ang="0">
                <a:pos x="36" y="0"/>
              </a:cxn>
              <a:cxn ang="0">
                <a:pos x="18" y="22"/>
              </a:cxn>
              <a:cxn ang="0">
                <a:pos x="28" y="41"/>
              </a:cxn>
              <a:cxn ang="0">
                <a:pos x="0" y="97"/>
              </a:cxn>
            </a:cxnLst>
            <a:rect l="0" t="0" r="r" b="b"/>
            <a:pathLst>
              <a:path w="170" h="216">
                <a:moveTo>
                  <a:pt x="99" y="87"/>
                </a:moveTo>
                <a:cubicBezTo>
                  <a:pt x="101" y="92"/>
                  <a:pt x="102" y="97"/>
                  <a:pt x="102" y="103"/>
                </a:cubicBezTo>
                <a:cubicBezTo>
                  <a:pt x="102" y="113"/>
                  <a:pt x="95" y="125"/>
                  <a:pt x="89" y="130"/>
                </a:cubicBezTo>
                <a:cubicBezTo>
                  <a:pt x="97" y="133"/>
                  <a:pt x="103" y="137"/>
                  <a:pt x="109" y="143"/>
                </a:cubicBezTo>
                <a:moveTo>
                  <a:pt x="69" y="74"/>
                </a:moveTo>
                <a:cubicBezTo>
                  <a:pt x="72" y="73"/>
                  <a:pt x="75" y="72"/>
                  <a:pt x="77" y="72"/>
                </a:cubicBezTo>
                <a:cubicBezTo>
                  <a:pt x="87" y="72"/>
                  <a:pt x="95" y="78"/>
                  <a:pt x="99" y="87"/>
                </a:cubicBezTo>
                <a:moveTo>
                  <a:pt x="109" y="143"/>
                </a:moveTo>
                <a:cubicBezTo>
                  <a:pt x="123" y="157"/>
                  <a:pt x="128" y="182"/>
                  <a:pt x="128" y="210"/>
                </a:cubicBezTo>
                <a:cubicBezTo>
                  <a:pt x="128" y="214"/>
                  <a:pt x="87" y="216"/>
                  <a:pt x="57" y="215"/>
                </a:cubicBezTo>
                <a:moveTo>
                  <a:pt x="52" y="100"/>
                </a:moveTo>
                <a:cubicBezTo>
                  <a:pt x="52" y="101"/>
                  <a:pt x="52" y="102"/>
                  <a:pt x="52" y="103"/>
                </a:cubicBezTo>
                <a:cubicBezTo>
                  <a:pt x="52" y="113"/>
                  <a:pt x="60" y="125"/>
                  <a:pt x="66" y="130"/>
                </a:cubicBezTo>
                <a:cubicBezTo>
                  <a:pt x="36" y="139"/>
                  <a:pt x="26" y="171"/>
                  <a:pt x="26" y="210"/>
                </a:cubicBezTo>
                <a:moveTo>
                  <a:pt x="52" y="100"/>
                </a:moveTo>
                <a:cubicBezTo>
                  <a:pt x="53" y="87"/>
                  <a:pt x="60" y="77"/>
                  <a:pt x="69" y="74"/>
                </a:cubicBezTo>
                <a:moveTo>
                  <a:pt x="99" y="87"/>
                </a:moveTo>
                <a:cubicBezTo>
                  <a:pt x="104" y="80"/>
                  <a:pt x="110" y="76"/>
                  <a:pt x="119" y="73"/>
                </a:cubicBezTo>
                <a:cubicBezTo>
                  <a:pt x="114" y="68"/>
                  <a:pt x="108" y="59"/>
                  <a:pt x="108" y="50"/>
                </a:cubicBezTo>
                <a:cubicBezTo>
                  <a:pt x="108" y="35"/>
                  <a:pt x="117" y="25"/>
                  <a:pt x="128" y="25"/>
                </a:cubicBezTo>
                <a:cubicBezTo>
                  <a:pt x="140" y="25"/>
                  <a:pt x="149" y="35"/>
                  <a:pt x="149" y="50"/>
                </a:cubicBezTo>
                <a:cubicBezTo>
                  <a:pt x="149" y="59"/>
                  <a:pt x="143" y="68"/>
                  <a:pt x="138" y="73"/>
                </a:cubicBezTo>
                <a:cubicBezTo>
                  <a:pt x="162" y="80"/>
                  <a:pt x="170" y="107"/>
                  <a:pt x="170" y="139"/>
                </a:cubicBezTo>
                <a:cubicBezTo>
                  <a:pt x="170" y="143"/>
                  <a:pt x="134" y="144"/>
                  <a:pt x="109" y="143"/>
                </a:cubicBezTo>
                <a:moveTo>
                  <a:pt x="52" y="100"/>
                </a:moveTo>
                <a:cubicBezTo>
                  <a:pt x="43" y="101"/>
                  <a:pt x="31" y="101"/>
                  <a:pt x="21" y="100"/>
                </a:cubicBezTo>
                <a:moveTo>
                  <a:pt x="69" y="74"/>
                </a:moveTo>
                <a:cubicBezTo>
                  <a:pt x="66" y="57"/>
                  <a:pt x="58" y="45"/>
                  <a:pt x="44" y="41"/>
                </a:cubicBezTo>
                <a:cubicBezTo>
                  <a:pt x="48" y="37"/>
                  <a:pt x="53" y="29"/>
                  <a:pt x="53" y="22"/>
                </a:cubicBezTo>
                <a:cubicBezTo>
                  <a:pt x="53" y="9"/>
                  <a:pt x="46" y="0"/>
                  <a:pt x="36" y="0"/>
                </a:cubicBezTo>
                <a:cubicBezTo>
                  <a:pt x="26" y="0"/>
                  <a:pt x="18" y="9"/>
                  <a:pt x="18" y="22"/>
                </a:cubicBezTo>
                <a:cubicBezTo>
                  <a:pt x="18" y="29"/>
                  <a:pt x="24" y="37"/>
                  <a:pt x="28" y="41"/>
                </a:cubicBezTo>
                <a:cubicBezTo>
                  <a:pt x="7" y="47"/>
                  <a:pt x="0" y="70"/>
                  <a:pt x="0" y="97"/>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754"/>
          <p:cNvSpPr>
            <a:spLocks noChangeAspect="1" noEditPoints="1"/>
          </p:cNvSpPr>
          <p:nvPr/>
        </p:nvSpPr>
        <p:spPr bwMode="auto">
          <a:xfrm>
            <a:off x="506386" y="4494269"/>
            <a:ext cx="335751" cy="222308"/>
          </a:xfrm>
          <a:custGeom>
            <a:avLst/>
            <a:gdLst/>
            <a:ahLst/>
            <a:cxnLst>
              <a:cxn ang="0">
                <a:pos x="179" y="122"/>
              </a:cxn>
              <a:cxn ang="0">
                <a:pos x="0" y="109"/>
              </a:cxn>
              <a:cxn ang="0">
                <a:pos x="175" y="0"/>
              </a:cxn>
              <a:cxn ang="0">
                <a:pos x="17" y="94"/>
              </a:cxn>
              <a:cxn ang="0">
                <a:pos x="117" y="41"/>
              </a:cxn>
              <a:cxn ang="0">
                <a:pos x="117" y="24"/>
              </a:cxn>
              <a:cxn ang="0">
                <a:pos x="90" y="68"/>
              </a:cxn>
              <a:cxn ang="0">
                <a:pos x="70" y="68"/>
              </a:cxn>
              <a:cxn ang="0">
                <a:pos x="90" y="68"/>
              </a:cxn>
              <a:cxn ang="0">
                <a:pos x="120" y="50"/>
              </a:cxn>
              <a:cxn ang="0">
                <a:pos x="123" y="49"/>
              </a:cxn>
              <a:cxn ang="0">
                <a:pos x="134" y="54"/>
              </a:cxn>
              <a:cxn ang="0">
                <a:pos x="132" y="42"/>
              </a:cxn>
              <a:cxn ang="0">
                <a:pos x="144" y="38"/>
              </a:cxn>
              <a:cxn ang="0">
                <a:pos x="135" y="30"/>
              </a:cxn>
              <a:cxn ang="0">
                <a:pos x="141" y="20"/>
              </a:cxn>
              <a:cxn ang="0">
                <a:pos x="129" y="19"/>
              </a:cxn>
              <a:cxn ang="0">
                <a:pos x="128" y="7"/>
              </a:cxn>
              <a:cxn ang="0">
                <a:pos x="118" y="15"/>
              </a:cxn>
              <a:cxn ang="0">
                <a:pos x="109" y="6"/>
              </a:cxn>
              <a:cxn ang="0">
                <a:pos x="107" y="18"/>
              </a:cxn>
              <a:cxn ang="0">
                <a:pos x="94" y="18"/>
              </a:cxn>
              <a:cxn ang="0">
                <a:pos x="100" y="28"/>
              </a:cxn>
              <a:cxn ang="0">
                <a:pos x="91" y="36"/>
              </a:cxn>
              <a:cxn ang="0">
                <a:pos x="102" y="41"/>
              </a:cxn>
              <a:cxn ang="0">
                <a:pos x="99" y="52"/>
              </a:cxn>
              <a:cxn ang="0">
                <a:pos x="110" y="54"/>
              </a:cxn>
              <a:cxn ang="0">
                <a:pos x="104" y="64"/>
              </a:cxn>
              <a:cxn ang="0">
                <a:pos x="113" y="71"/>
              </a:cxn>
              <a:cxn ang="0">
                <a:pos x="103" y="77"/>
              </a:cxn>
              <a:cxn ang="0">
                <a:pos x="108" y="88"/>
              </a:cxn>
              <a:cxn ang="0">
                <a:pos x="96" y="87"/>
              </a:cxn>
              <a:cxn ang="0">
                <a:pos x="94" y="99"/>
              </a:cxn>
              <a:cxn ang="0">
                <a:pos x="84" y="92"/>
              </a:cxn>
              <a:cxn ang="0">
                <a:pos x="77" y="102"/>
              </a:cxn>
              <a:cxn ang="0">
                <a:pos x="72" y="91"/>
              </a:cxn>
              <a:cxn ang="0">
                <a:pos x="61" y="96"/>
              </a:cxn>
              <a:cxn ang="0">
                <a:pos x="62" y="84"/>
              </a:cxn>
              <a:cxn ang="0">
                <a:pos x="50" y="83"/>
              </a:cxn>
              <a:cxn ang="0">
                <a:pos x="56" y="73"/>
              </a:cxn>
              <a:cxn ang="0">
                <a:pos x="47" y="66"/>
              </a:cxn>
              <a:cxn ang="0">
                <a:pos x="57" y="60"/>
              </a:cxn>
              <a:cxn ang="0">
                <a:pos x="52" y="49"/>
              </a:cxn>
              <a:cxn ang="0">
                <a:pos x="64" y="50"/>
              </a:cxn>
              <a:cxn ang="0">
                <a:pos x="66" y="38"/>
              </a:cxn>
              <a:cxn ang="0">
                <a:pos x="76" y="44"/>
              </a:cxn>
              <a:cxn ang="0">
                <a:pos x="83" y="35"/>
              </a:cxn>
              <a:cxn ang="0">
                <a:pos x="88" y="45"/>
              </a:cxn>
            </a:cxnLst>
            <a:rect l="0" t="0" r="r" b="b"/>
            <a:pathLst>
              <a:path w="193" h="122">
                <a:moveTo>
                  <a:pt x="193" y="109"/>
                </a:moveTo>
                <a:cubicBezTo>
                  <a:pt x="193" y="116"/>
                  <a:pt x="187" y="122"/>
                  <a:pt x="179" y="122"/>
                </a:cubicBezTo>
                <a:cubicBezTo>
                  <a:pt x="13" y="122"/>
                  <a:pt x="13" y="122"/>
                  <a:pt x="13" y="122"/>
                </a:cubicBezTo>
                <a:cubicBezTo>
                  <a:pt x="6" y="122"/>
                  <a:pt x="0" y="116"/>
                  <a:pt x="0" y="109"/>
                </a:cubicBezTo>
                <a:cubicBezTo>
                  <a:pt x="175" y="109"/>
                  <a:pt x="175" y="109"/>
                  <a:pt x="175" y="109"/>
                </a:cubicBezTo>
                <a:cubicBezTo>
                  <a:pt x="175" y="0"/>
                  <a:pt x="175" y="0"/>
                  <a:pt x="175" y="0"/>
                </a:cubicBezTo>
                <a:cubicBezTo>
                  <a:pt x="17" y="0"/>
                  <a:pt x="17" y="0"/>
                  <a:pt x="17" y="0"/>
                </a:cubicBezTo>
                <a:cubicBezTo>
                  <a:pt x="17" y="94"/>
                  <a:pt x="17" y="94"/>
                  <a:pt x="17" y="94"/>
                </a:cubicBezTo>
                <a:moveTo>
                  <a:pt x="126" y="32"/>
                </a:moveTo>
                <a:cubicBezTo>
                  <a:pt x="126" y="37"/>
                  <a:pt x="122" y="41"/>
                  <a:pt x="117" y="41"/>
                </a:cubicBezTo>
                <a:cubicBezTo>
                  <a:pt x="112" y="41"/>
                  <a:pt x="108" y="37"/>
                  <a:pt x="108" y="32"/>
                </a:cubicBezTo>
                <a:cubicBezTo>
                  <a:pt x="108" y="28"/>
                  <a:pt x="112" y="24"/>
                  <a:pt x="117" y="24"/>
                </a:cubicBezTo>
                <a:cubicBezTo>
                  <a:pt x="122" y="24"/>
                  <a:pt x="126" y="28"/>
                  <a:pt x="126" y="32"/>
                </a:cubicBezTo>
                <a:close/>
                <a:moveTo>
                  <a:pt x="90" y="68"/>
                </a:moveTo>
                <a:cubicBezTo>
                  <a:pt x="90" y="74"/>
                  <a:pt x="85" y="78"/>
                  <a:pt x="80" y="78"/>
                </a:cubicBezTo>
                <a:cubicBezTo>
                  <a:pt x="75" y="78"/>
                  <a:pt x="70" y="74"/>
                  <a:pt x="70" y="68"/>
                </a:cubicBezTo>
                <a:cubicBezTo>
                  <a:pt x="70" y="63"/>
                  <a:pt x="75" y="59"/>
                  <a:pt x="80" y="59"/>
                </a:cubicBezTo>
                <a:cubicBezTo>
                  <a:pt x="85" y="59"/>
                  <a:pt x="90" y="63"/>
                  <a:pt x="90" y="68"/>
                </a:cubicBezTo>
                <a:close/>
                <a:moveTo>
                  <a:pt x="116" y="60"/>
                </a:moveTo>
                <a:cubicBezTo>
                  <a:pt x="120" y="50"/>
                  <a:pt x="120" y="50"/>
                  <a:pt x="120" y="50"/>
                </a:cubicBezTo>
                <a:cubicBezTo>
                  <a:pt x="120" y="50"/>
                  <a:pt x="121" y="50"/>
                  <a:pt x="121" y="50"/>
                </a:cubicBezTo>
                <a:cubicBezTo>
                  <a:pt x="122" y="50"/>
                  <a:pt x="122" y="50"/>
                  <a:pt x="123" y="49"/>
                </a:cubicBezTo>
                <a:cubicBezTo>
                  <a:pt x="129" y="57"/>
                  <a:pt x="129" y="57"/>
                  <a:pt x="129" y="57"/>
                </a:cubicBezTo>
                <a:cubicBezTo>
                  <a:pt x="134" y="54"/>
                  <a:pt x="134" y="54"/>
                  <a:pt x="134" y="54"/>
                </a:cubicBezTo>
                <a:cubicBezTo>
                  <a:pt x="130" y="45"/>
                  <a:pt x="130" y="45"/>
                  <a:pt x="130" y="45"/>
                </a:cubicBezTo>
                <a:cubicBezTo>
                  <a:pt x="131" y="44"/>
                  <a:pt x="132" y="43"/>
                  <a:pt x="132" y="42"/>
                </a:cubicBezTo>
                <a:cubicBezTo>
                  <a:pt x="142" y="43"/>
                  <a:pt x="142" y="43"/>
                  <a:pt x="142" y="43"/>
                </a:cubicBezTo>
                <a:cubicBezTo>
                  <a:pt x="144" y="38"/>
                  <a:pt x="144" y="38"/>
                  <a:pt x="144" y="38"/>
                </a:cubicBezTo>
                <a:cubicBezTo>
                  <a:pt x="135" y="33"/>
                  <a:pt x="135" y="33"/>
                  <a:pt x="135" y="33"/>
                </a:cubicBezTo>
                <a:cubicBezTo>
                  <a:pt x="135" y="32"/>
                  <a:pt x="135" y="31"/>
                  <a:pt x="135" y="30"/>
                </a:cubicBezTo>
                <a:cubicBezTo>
                  <a:pt x="143" y="25"/>
                  <a:pt x="143" y="25"/>
                  <a:pt x="143" y="25"/>
                </a:cubicBezTo>
                <a:cubicBezTo>
                  <a:pt x="141" y="20"/>
                  <a:pt x="141" y="20"/>
                  <a:pt x="141" y="20"/>
                </a:cubicBezTo>
                <a:cubicBezTo>
                  <a:pt x="132" y="22"/>
                  <a:pt x="132" y="22"/>
                  <a:pt x="132" y="22"/>
                </a:cubicBezTo>
                <a:cubicBezTo>
                  <a:pt x="131" y="21"/>
                  <a:pt x="130" y="20"/>
                  <a:pt x="129" y="19"/>
                </a:cubicBezTo>
                <a:cubicBezTo>
                  <a:pt x="132" y="10"/>
                  <a:pt x="132" y="10"/>
                  <a:pt x="132" y="10"/>
                </a:cubicBezTo>
                <a:cubicBezTo>
                  <a:pt x="128" y="7"/>
                  <a:pt x="128" y="7"/>
                  <a:pt x="128" y="7"/>
                </a:cubicBezTo>
                <a:cubicBezTo>
                  <a:pt x="121" y="15"/>
                  <a:pt x="121" y="15"/>
                  <a:pt x="121" y="15"/>
                </a:cubicBezTo>
                <a:cubicBezTo>
                  <a:pt x="120" y="15"/>
                  <a:pt x="119" y="15"/>
                  <a:pt x="118" y="15"/>
                </a:cubicBezTo>
                <a:cubicBezTo>
                  <a:pt x="114" y="5"/>
                  <a:pt x="114" y="5"/>
                  <a:pt x="114" y="5"/>
                </a:cubicBezTo>
                <a:cubicBezTo>
                  <a:pt x="109" y="6"/>
                  <a:pt x="109" y="6"/>
                  <a:pt x="109" y="6"/>
                </a:cubicBezTo>
                <a:cubicBezTo>
                  <a:pt x="109" y="16"/>
                  <a:pt x="109" y="16"/>
                  <a:pt x="109" y="16"/>
                </a:cubicBezTo>
                <a:cubicBezTo>
                  <a:pt x="108" y="17"/>
                  <a:pt x="108" y="18"/>
                  <a:pt x="107" y="18"/>
                </a:cubicBezTo>
                <a:cubicBezTo>
                  <a:pt x="98" y="13"/>
                  <a:pt x="98" y="13"/>
                  <a:pt x="98" y="13"/>
                </a:cubicBezTo>
                <a:cubicBezTo>
                  <a:pt x="94" y="18"/>
                  <a:pt x="94" y="18"/>
                  <a:pt x="94" y="18"/>
                </a:cubicBezTo>
                <a:cubicBezTo>
                  <a:pt x="101" y="25"/>
                  <a:pt x="101" y="25"/>
                  <a:pt x="101" y="25"/>
                </a:cubicBezTo>
                <a:cubicBezTo>
                  <a:pt x="101" y="26"/>
                  <a:pt x="100" y="27"/>
                  <a:pt x="100" y="28"/>
                </a:cubicBezTo>
                <a:cubicBezTo>
                  <a:pt x="90" y="31"/>
                  <a:pt x="90" y="31"/>
                  <a:pt x="90" y="31"/>
                </a:cubicBezTo>
                <a:cubicBezTo>
                  <a:pt x="91" y="36"/>
                  <a:pt x="91" y="36"/>
                  <a:pt x="91" y="36"/>
                </a:cubicBezTo>
                <a:cubicBezTo>
                  <a:pt x="101" y="38"/>
                  <a:pt x="101" y="38"/>
                  <a:pt x="101" y="38"/>
                </a:cubicBezTo>
                <a:cubicBezTo>
                  <a:pt x="101" y="39"/>
                  <a:pt x="101" y="40"/>
                  <a:pt x="102" y="41"/>
                </a:cubicBezTo>
                <a:cubicBezTo>
                  <a:pt x="96" y="49"/>
                  <a:pt x="96" y="49"/>
                  <a:pt x="96" y="49"/>
                </a:cubicBezTo>
                <a:cubicBezTo>
                  <a:pt x="99" y="52"/>
                  <a:pt x="99" y="52"/>
                  <a:pt x="99" y="52"/>
                </a:cubicBezTo>
                <a:cubicBezTo>
                  <a:pt x="108" y="49"/>
                  <a:pt x="108" y="49"/>
                  <a:pt x="108" y="49"/>
                </a:cubicBezTo>
                <a:cubicBezTo>
                  <a:pt x="110" y="54"/>
                  <a:pt x="110" y="54"/>
                  <a:pt x="110" y="54"/>
                </a:cubicBezTo>
                <a:cubicBezTo>
                  <a:pt x="103" y="60"/>
                  <a:pt x="103" y="60"/>
                  <a:pt x="103" y="60"/>
                </a:cubicBezTo>
                <a:cubicBezTo>
                  <a:pt x="103" y="61"/>
                  <a:pt x="104" y="63"/>
                  <a:pt x="104" y="64"/>
                </a:cubicBezTo>
                <a:cubicBezTo>
                  <a:pt x="113" y="66"/>
                  <a:pt x="113" y="66"/>
                  <a:pt x="113" y="66"/>
                </a:cubicBezTo>
                <a:cubicBezTo>
                  <a:pt x="113" y="71"/>
                  <a:pt x="113" y="71"/>
                  <a:pt x="113" y="71"/>
                </a:cubicBezTo>
                <a:cubicBezTo>
                  <a:pt x="104" y="73"/>
                  <a:pt x="104" y="73"/>
                  <a:pt x="104" y="73"/>
                </a:cubicBezTo>
                <a:cubicBezTo>
                  <a:pt x="104" y="74"/>
                  <a:pt x="103" y="75"/>
                  <a:pt x="103" y="77"/>
                </a:cubicBezTo>
                <a:cubicBezTo>
                  <a:pt x="110" y="83"/>
                  <a:pt x="110" y="83"/>
                  <a:pt x="110" y="83"/>
                </a:cubicBezTo>
                <a:cubicBezTo>
                  <a:pt x="108" y="88"/>
                  <a:pt x="108" y="88"/>
                  <a:pt x="108" y="88"/>
                </a:cubicBezTo>
                <a:cubicBezTo>
                  <a:pt x="99" y="84"/>
                  <a:pt x="99" y="84"/>
                  <a:pt x="99" y="84"/>
                </a:cubicBezTo>
                <a:cubicBezTo>
                  <a:pt x="98" y="85"/>
                  <a:pt x="97" y="86"/>
                  <a:pt x="96" y="87"/>
                </a:cubicBezTo>
                <a:cubicBezTo>
                  <a:pt x="99" y="96"/>
                  <a:pt x="99" y="96"/>
                  <a:pt x="99" y="96"/>
                </a:cubicBezTo>
                <a:cubicBezTo>
                  <a:pt x="94" y="99"/>
                  <a:pt x="94" y="99"/>
                  <a:pt x="94" y="99"/>
                </a:cubicBezTo>
                <a:cubicBezTo>
                  <a:pt x="88" y="91"/>
                  <a:pt x="88" y="91"/>
                  <a:pt x="88" y="91"/>
                </a:cubicBezTo>
                <a:cubicBezTo>
                  <a:pt x="87" y="92"/>
                  <a:pt x="86" y="92"/>
                  <a:pt x="84" y="92"/>
                </a:cubicBezTo>
                <a:cubicBezTo>
                  <a:pt x="83" y="102"/>
                  <a:pt x="83" y="102"/>
                  <a:pt x="83" y="102"/>
                </a:cubicBezTo>
                <a:cubicBezTo>
                  <a:pt x="77" y="102"/>
                  <a:pt x="77" y="102"/>
                  <a:pt x="77" y="102"/>
                </a:cubicBezTo>
                <a:cubicBezTo>
                  <a:pt x="76" y="92"/>
                  <a:pt x="76" y="92"/>
                  <a:pt x="76" y="92"/>
                </a:cubicBezTo>
                <a:cubicBezTo>
                  <a:pt x="74" y="92"/>
                  <a:pt x="73" y="92"/>
                  <a:pt x="72" y="91"/>
                </a:cubicBezTo>
                <a:cubicBezTo>
                  <a:pt x="66" y="99"/>
                  <a:pt x="66" y="99"/>
                  <a:pt x="66" y="99"/>
                </a:cubicBezTo>
                <a:cubicBezTo>
                  <a:pt x="61" y="96"/>
                  <a:pt x="61" y="96"/>
                  <a:pt x="61" y="96"/>
                </a:cubicBezTo>
                <a:cubicBezTo>
                  <a:pt x="64" y="87"/>
                  <a:pt x="64" y="87"/>
                  <a:pt x="64" y="87"/>
                </a:cubicBezTo>
                <a:cubicBezTo>
                  <a:pt x="63" y="86"/>
                  <a:pt x="62" y="85"/>
                  <a:pt x="62" y="84"/>
                </a:cubicBezTo>
                <a:cubicBezTo>
                  <a:pt x="52" y="88"/>
                  <a:pt x="52" y="88"/>
                  <a:pt x="52" y="88"/>
                </a:cubicBezTo>
                <a:cubicBezTo>
                  <a:pt x="50" y="83"/>
                  <a:pt x="50" y="83"/>
                  <a:pt x="50" y="83"/>
                </a:cubicBezTo>
                <a:cubicBezTo>
                  <a:pt x="57" y="77"/>
                  <a:pt x="57" y="77"/>
                  <a:pt x="57" y="77"/>
                </a:cubicBezTo>
                <a:cubicBezTo>
                  <a:pt x="57" y="75"/>
                  <a:pt x="56" y="74"/>
                  <a:pt x="56" y="73"/>
                </a:cubicBezTo>
                <a:cubicBezTo>
                  <a:pt x="47" y="71"/>
                  <a:pt x="47" y="71"/>
                  <a:pt x="47" y="71"/>
                </a:cubicBezTo>
                <a:cubicBezTo>
                  <a:pt x="47" y="66"/>
                  <a:pt x="47" y="66"/>
                  <a:pt x="47" y="66"/>
                </a:cubicBezTo>
                <a:cubicBezTo>
                  <a:pt x="56" y="64"/>
                  <a:pt x="56" y="64"/>
                  <a:pt x="56" y="64"/>
                </a:cubicBezTo>
                <a:cubicBezTo>
                  <a:pt x="56" y="63"/>
                  <a:pt x="57" y="61"/>
                  <a:pt x="57" y="60"/>
                </a:cubicBezTo>
                <a:cubicBezTo>
                  <a:pt x="50" y="54"/>
                  <a:pt x="50" y="54"/>
                  <a:pt x="50" y="54"/>
                </a:cubicBezTo>
                <a:cubicBezTo>
                  <a:pt x="52" y="49"/>
                  <a:pt x="52" y="49"/>
                  <a:pt x="52" y="49"/>
                </a:cubicBezTo>
                <a:cubicBezTo>
                  <a:pt x="62" y="52"/>
                  <a:pt x="62" y="52"/>
                  <a:pt x="62" y="52"/>
                </a:cubicBezTo>
                <a:cubicBezTo>
                  <a:pt x="62" y="51"/>
                  <a:pt x="63" y="50"/>
                  <a:pt x="64" y="50"/>
                </a:cubicBezTo>
                <a:cubicBezTo>
                  <a:pt x="61" y="40"/>
                  <a:pt x="61" y="40"/>
                  <a:pt x="61" y="40"/>
                </a:cubicBezTo>
                <a:cubicBezTo>
                  <a:pt x="66" y="38"/>
                  <a:pt x="66" y="38"/>
                  <a:pt x="66" y="38"/>
                </a:cubicBezTo>
                <a:cubicBezTo>
                  <a:pt x="72" y="45"/>
                  <a:pt x="72" y="45"/>
                  <a:pt x="72" y="45"/>
                </a:cubicBezTo>
                <a:cubicBezTo>
                  <a:pt x="73" y="45"/>
                  <a:pt x="74" y="44"/>
                  <a:pt x="76" y="44"/>
                </a:cubicBezTo>
                <a:cubicBezTo>
                  <a:pt x="77" y="35"/>
                  <a:pt x="77" y="35"/>
                  <a:pt x="77" y="35"/>
                </a:cubicBezTo>
                <a:cubicBezTo>
                  <a:pt x="83" y="35"/>
                  <a:pt x="83" y="35"/>
                  <a:pt x="83" y="35"/>
                </a:cubicBezTo>
                <a:cubicBezTo>
                  <a:pt x="84" y="44"/>
                  <a:pt x="84" y="44"/>
                  <a:pt x="84" y="44"/>
                </a:cubicBezTo>
                <a:cubicBezTo>
                  <a:pt x="86" y="44"/>
                  <a:pt x="87" y="45"/>
                  <a:pt x="88" y="45"/>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Oval 25"/>
          <p:cNvSpPr/>
          <p:nvPr/>
        </p:nvSpPr>
        <p:spPr>
          <a:xfrm>
            <a:off x="8844728" y="5500920"/>
            <a:ext cx="274320" cy="274320"/>
          </a:xfrm>
          <a:prstGeom prst="ellipse">
            <a:avLst/>
          </a:prstGeom>
          <a:solidFill>
            <a:schemeClr val="bg1">
              <a:lumMod val="95000"/>
            </a:schemeClr>
          </a:solidFill>
          <a:ln w="9525" cap="flat" cmpd="sng" algn="ctr">
            <a:solidFill>
              <a:schemeClr val="accent5"/>
            </a:solidFill>
            <a:prstDash val="solid"/>
          </a:ln>
          <a:effectLst/>
        </p:spPr>
        <p:txBody>
          <a:bodyPr rtlCol="0" anchor="ctr"/>
          <a:lstStyle/>
          <a:p>
            <a:pPr algn="ctr" defTabSz="914400">
              <a:defRPr/>
            </a:pPr>
            <a:endParaRPr lang="en-US" sz="1200" b="1" kern="0" dirty="0">
              <a:solidFill>
                <a:srgbClr val="998C85">
                  <a:lumMod val="50000"/>
                </a:srgbClr>
              </a:solidFill>
              <a:latin typeface="+mj-lt"/>
              <a:cs typeface="Arial" pitchFamily="34" charset="0"/>
            </a:endParaRPr>
          </a:p>
        </p:txBody>
      </p:sp>
      <p:sp>
        <p:nvSpPr>
          <p:cNvPr id="29" name="Rectangle 8"/>
          <p:cNvSpPr/>
          <p:nvPr/>
        </p:nvSpPr>
        <p:spPr>
          <a:xfrm rot="10800000" flipH="1" flipV="1">
            <a:off x="4857623" y="1141318"/>
            <a:ext cx="2034884" cy="628594"/>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rtlCol="0" anchor="ctr" anchorCtr="0"/>
          <a:lstStyle/>
          <a:p>
            <a:pPr algn="ctr">
              <a:spcAft>
                <a:spcPts val="1200"/>
              </a:spcAft>
            </a:pPr>
            <a:r>
              <a:rPr lang="en-US" sz="900" b="1" i="1" dirty="0" smtClean="0">
                <a:solidFill>
                  <a:srgbClr val="000000"/>
                </a:solidFill>
              </a:rPr>
              <a:t>3000 </a:t>
            </a:r>
            <a:r>
              <a:rPr lang="en-US" sz="900" b="1" i="1" dirty="0">
                <a:solidFill>
                  <a:srgbClr val="000000"/>
                </a:solidFill>
              </a:rPr>
              <a:t>Hours of </a:t>
            </a:r>
            <a:r>
              <a:rPr lang="en-US" sz="900" b="1" i="1" dirty="0" smtClean="0">
                <a:solidFill>
                  <a:srgbClr val="000000"/>
                </a:solidFill>
              </a:rPr>
              <a:t>Training and Hands-on lab sessions </a:t>
            </a:r>
            <a:r>
              <a:rPr lang="en-US" sz="900" i="1" dirty="0" smtClean="0">
                <a:solidFill>
                  <a:srgbClr val="000000"/>
                </a:solidFill>
              </a:rPr>
              <a:t>delivered on niche emerging skills</a:t>
            </a:r>
          </a:p>
        </p:txBody>
      </p:sp>
      <p:grpSp>
        <p:nvGrpSpPr>
          <p:cNvPr id="3" name="Group 46"/>
          <p:cNvGrpSpPr/>
          <p:nvPr/>
        </p:nvGrpSpPr>
        <p:grpSpPr>
          <a:xfrm>
            <a:off x="750497" y="1929524"/>
            <a:ext cx="8388491" cy="3723751"/>
            <a:chOff x="587615" y="2076171"/>
            <a:chExt cx="8168198" cy="3723751"/>
          </a:xfrm>
        </p:grpSpPr>
        <p:cxnSp>
          <p:nvCxnSpPr>
            <p:cNvPr id="31" name="Straight Connector 30"/>
            <p:cNvCxnSpPr>
              <a:stCxn id="38" idx="0"/>
              <a:endCxn id="30" idx="2"/>
            </p:cNvCxnSpPr>
            <p:nvPr/>
          </p:nvCxnSpPr>
          <p:spPr>
            <a:xfrm flipV="1">
              <a:off x="1044980" y="3927269"/>
              <a:ext cx="7253633" cy="21555"/>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3"/>
              <a:endCxn id="18" idx="0"/>
            </p:cNvCxnSpPr>
            <p:nvPr/>
          </p:nvCxnSpPr>
          <p:spPr>
            <a:xfrm flipV="1">
              <a:off x="3589869" y="2076171"/>
              <a:ext cx="4708743" cy="7974"/>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0" idx="2"/>
              <a:endCxn id="26" idx="2"/>
            </p:cNvCxnSpPr>
            <p:nvPr/>
          </p:nvCxnSpPr>
          <p:spPr>
            <a:xfrm flipV="1">
              <a:off x="1044981" y="5784727"/>
              <a:ext cx="7424300" cy="15195"/>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18" name="Arc 17"/>
            <p:cNvSpPr/>
            <p:nvPr/>
          </p:nvSpPr>
          <p:spPr>
            <a:xfrm>
              <a:off x="7841413" y="2076171"/>
              <a:ext cx="914400" cy="914400"/>
            </a:xfrm>
            <a:prstGeom prst="arc">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0" name="Straight Connector 19"/>
            <p:cNvCxnSpPr/>
            <p:nvPr/>
          </p:nvCxnSpPr>
          <p:spPr>
            <a:xfrm>
              <a:off x="8755813" y="2533419"/>
              <a:ext cx="0" cy="925773"/>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rot="5400000">
              <a:off x="7841413" y="3012869"/>
              <a:ext cx="914400" cy="914400"/>
            </a:xfrm>
            <a:prstGeom prst="arc">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Arc 37"/>
            <p:cNvSpPr/>
            <p:nvPr/>
          </p:nvSpPr>
          <p:spPr>
            <a:xfrm flipH="1">
              <a:off x="587780" y="3948824"/>
              <a:ext cx="914400" cy="914400"/>
            </a:xfrm>
            <a:prstGeom prst="arc">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9" name="Straight Connector 38"/>
            <p:cNvCxnSpPr/>
            <p:nvPr/>
          </p:nvCxnSpPr>
          <p:spPr>
            <a:xfrm flipH="1">
              <a:off x="587615" y="4400337"/>
              <a:ext cx="0" cy="925773"/>
            </a:xfrm>
            <a:prstGeom prst="line">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rot="16200000" flipH="1">
              <a:off x="587780" y="4885522"/>
              <a:ext cx="914400" cy="914400"/>
            </a:xfrm>
            <a:prstGeom prst="arc">
              <a:avLst/>
            </a:prstGeom>
            <a:ln w="952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CPTKSTEPV2f08t01l00s01m00j0ca0cb01i01u00z14"/>
          <p:cNvSpPr/>
          <p:nvPr/>
        </p:nvSpPr>
        <p:spPr>
          <a:xfrm flipH="1">
            <a:off x="5544442" y="3325769"/>
            <a:ext cx="3017520" cy="914400"/>
          </a:xfrm>
          <a:prstGeom prst="homePlate">
            <a:avLst>
              <a:gd name="adj" fmla="val 33919"/>
            </a:avLst>
          </a:prstGeom>
          <a:solidFill>
            <a:schemeClr val="accent4"/>
          </a:solidFill>
          <a:ln w="6350">
            <a:solidFill>
              <a:schemeClr val="accent5"/>
            </a:solidFill>
          </a:ln>
          <a:effectLst>
            <a:outerShdw blurRad="50800" dist="38100" dir="5400000">
              <a:srgbClr val="68727C">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0" rIns="91440" bIns="0" rtlCol="0" anchor="ctr">
            <a:noAutofit/>
          </a:bodyPr>
          <a:lstStyle/>
          <a:p>
            <a:pPr marL="0" lvl="1">
              <a:spcBef>
                <a:spcPct val="40000"/>
              </a:spcBef>
            </a:pPr>
            <a:r>
              <a:rPr lang="en-GB" sz="1200" b="1" kern="0" dirty="0">
                <a:solidFill>
                  <a:schemeClr val="bg1"/>
                </a:solidFill>
                <a:cs typeface="Arial" pitchFamily="34" charset="0"/>
              </a:rPr>
              <a:t>Level 1 – Technical </a:t>
            </a:r>
            <a:r>
              <a:rPr lang="en-GB" sz="1200" b="1" kern="0" dirty="0" smtClean="0">
                <a:solidFill>
                  <a:schemeClr val="bg1"/>
                </a:solidFill>
                <a:cs typeface="Arial" pitchFamily="34" charset="0"/>
              </a:rPr>
              <a:t>Assessment</a:t>
            </a:r>
            <a:endParaRPr lang="en-GB" sz="1200" b="1" kern="0" dirty="0">
              <a:solidFill>
                <a:schemeClr val="bg1"/>
              </a:solidFill>
              <a:cs typeface="Arial" pitchFamily="34" charset="0"/>
            </a:endParaRPr>
          </a:p>
          <a:p>
            <a:pPr marL="0" lvl="1">
              <a:spcBef>
                <a:spcPct val="40000"/>
              </a:spcBef>
            </a:pPr>
            <a:r>
              <a:rPr lang="en-GB" sz="1000" kern="0" dirty="0">
                <a:solidFill>
                  <a:schemeClr val="bg1"/>
                </a:solidFill>
                <a:cs typeface="Arial" pitchFamily="34" charset="0"/>
              </a:rPr>
              <a:t>Technical competency assessment of all participants. Successful participants qualify for Hackathon Finale</a:t>
            </a:r>
          </a:p>
        </p:txBody>
      </p:sp>
      <p:sp>
        <p:nvSpPr>
          <p:cNvPr id="8" name="CPTKSTEPV3f08t01l00s01m00j0ca0cb01i01u00z14"/>
          <p:cNvSpPr/>
          <p:nvPr/>
        </p:nvSpPr>
        <p:spPr>
          <a:xfrm>
            <a:off x="1216579" y="5169681"/>
            <a:ext cx="3017520" cy="914400"/>
          </a:xfrm>
          <a:prstGeom prst="homePlate">
            <a:avLst>
              <a:gd name="adj" fmla="val 33919"/>
            </a:avLst>
          </a:prstGeom>
          <a:solidFill>
            <a:schemeClr val="accent2"/>
          </a:solidFill>
          <a:ln w="6350">
            <a:solidFill>
              <a:schemeClr val="accent5"/>
            </a:solidFill>
          </a:ln>
          <a:effectLst>
            <a:outerShdw blurRad="50800" dist="38100" dir="5400000">
              <a:srgbClr val="68727C">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noAutofit/>
          </a:bodyPr>
          <a:lstStyle/>
          <a:p>
            <a:pPr marL="0" lvl="1">
              <a:spcBef>
                <a:spcPct val="40000"/>
              </a:spcBef>
            </a:pPr>
            <a:r>
              <a:rPr lang="en-GB" sz="1200" b="1" kern="0" dirty="0">
                <a:solidFill>
                  <a:schemeClr val="bg1"/>
                </a:solidFill>
                <a:cs typeface="Arial" pitchFamily="34" charset="0"/>
              </a:rPr>
              <a:t>Level 2 – Hackathon </a:t>
            </a:r>
            <a:r>
              <a:rPr lang="en-GB" sz="1200" b="1" kern="0" dirty="0" smtClean="0">
                <a:solidFill>
                  <a:schemeClr val="bg1"/>
                </a:solidFill>
                <a:cs typeface="Arial" pitchFamily="34" charset="0"/>
              </a:rPr>
              <a:t>Code Challenge</a:t>
            </a:r>
            <a:endParaRPr lang="en-GB" sz="1200" b="1" kern="0" dirty="0">
              <a:solidFill>
                <a:schemeClr val="bg1"/>
              </a:solidFill>
              <a:cs typeface="Arial" pitchFamily="34" charset="0"/>
            </a:endParaRPr>
          </a:p>
          <a:p>
            <a:pPr marL="0" lvl="1">
              <a:spcBef>
                <a:spcPct val="40000"/>
              </a:spcBef>
            </a:pPr>
            <a:r>
              <a:rPr lang="en-GB" sz="1000" kern="0" dirty="0">
                <a:solidFill>
                  <a:schemeClr val="bg1"/>
                </a:solidFill>
                <a:cs typeface="Arial" pitchFamily="34" charset="0"/>
              </a:rPr>
              <a:t>Code challenges with </a:t>
            </a:r>
            <a:r>
              <a:rPr lang="en-GB" sz="1000" kern="0" dirty="0" smtClean="0">
                <a:solidFill>
                  <a:schemeClr val="bg1"/>
                </a:solidFill>
                <a:cs typeface="Arial" pitchFamily="34" charset="0"/>
              </a:rPr>
              <a:t>3 business </a:t>
            </a:r>
            <a:r>
              <a:rPr lang="en-GB" sz="1000" kern="0" dirty="0">
                <a:solidFill>
                  <a:schemeClr val="bg1"/>
                </a:solidFill>
                <a:cs typeface="Arial" pitchFamily="34" charset="0"/>
              </a:rPr>
              <a:t>scenarios </a:t>
            </a:r>
            <a:r>
              <a:rPr lang="en-GB" sz="1000" kern="0" dirty="0" smtClean="0">
                <a:solidFill>
                  <a:schemeClr val="bg1"/>
                </a:solidFill>
                <a:cs typeface="Arial" pitchFamily="34" charset="0"/>
              </a:rPr>
              <a:t>in to solve in 1.5 </a:t>
            </a:r>
            <a:r>
              <a:rPr lang="en-GB" sz="1000" kern="0" dirty="0">
                <a:solidFill>
                  <a:schemeClr val="bg1"/>
                </a:solidFill>
                <a:cs typeface="Arial" pitchFamily="34" charset="0"/>
              </a:rPr>
              <a:t>Days</a:t>
            </a:r>
          </a:p>
        </p:txBody>
      </p:sp>
      <p:sp>
        <p:nvSpPr>
          <p:cNvPr id="48" name="Rectangle 8"/>
          <p:cNvSpPr/>
          <p:nvPr/>
        </p:nvSpPr>
        <p:spPr>
          <a:xfrm rot="10800000" flipH="1" flipV="1">
            <a:off x="6215063" y="2108576"/>
            <a:ext cx="2187065" cy="729462"/>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rtlCol="0" anchor="ctr" anchorCtr="0"/>
          <a:lstStyle/>
          <a:p>
            <a:pPr algn="ctr">
              <a:spcAft>
                <a:spcPts val="1200"/>
              </a:spcAft>
            </a:pPr>
            <a:r>
              <a:rPr lang="en-US" sz="900" b="1" i="1" dirty="0" smtClean="0">
                <a:solidFill>
                  <a:srgbClr val="000000"/>
                </a:solidFill>
              </a:rPr>
              <a:t>1200 Participants across ADM and other practices up-skilled </a:t>
            </a:r>
            <a:r>
              <a:rPr lang="en-US" sz="900" i="1" dirty="0" smtClean="0">
                <a:solidFill>
                  <a:srgbClr val="000000"/>
                </a:solidFill>
              </a:rPr>
              <a:t>during Hackathon week</a:t>
            </a:r>
          </a:p>
        </p:txBody>
      </p:sp>
      <p:cxnSp>
        <p:nvCxnSpPr>
          <p:cNvPr id="50" name="Curved Connector 49"/>
          <p:cNvCxnSpPr>
            <a:stCxn id="52" idx="6"/>
          </p:cNvCxnSpPr>
          <p:nvPr/>
        </p:nvCxnSpPr>
        <p:spPr>
          <a:xfrm flipV="1">
            <a:off x="4340595" y="1498747"/>
            <a:ext cx="517028" cy="426705"/>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4249155" y="1879732"/>
            <a:ext cx="91440" cy="91440"/>
          </a:xfrm>
          <a:prstGeom prst="ellipse">
            <a:avLst/>
          </a:prstGeom>
          <a:solidFill>
            <a:schemeClr val="bg1">
              <a:lumMod val="95000"/>
            </a:schemeClr>
          </a:solidFill>
          <a:ln w="3175" cap="flat" cmpd="sng" algn="ctr">
            <a:solidFill>
              <a:schemeClr val="accent5">
                <a:lumMod val="75000"/>
              </a:schemeClr>
            </a:solidFill>
            <a:prstDash val="solid"/>
          </a:ln>
          <a:effectLst/>
        </p:spPr>
        <p:txBody>
          <a:bodyPr rtlCol="0" anchor="ctr"/>
          <a:lstStyle/>
          <a:p>
            <a:pPr algn="ctr" defTabSz="914400">
              <a:defRPr/>
            </a:pPr>
            <a:endParaRPr lang="en-US" sz="1200" b="1" kern="0" dirty="0">
              <a:solidFill>
                <a:srgbClr val="998C85">
                  <a:lumMod val="50000"/>
                </a:srgbClr>
              </a:solidFill>
              <a:latin typeface="+mj-lt"/>
              <a:cs typeface="Arial" pitchFamily="34" charset="0"/>
            </a:endParaRPr>
          </a:p>
        </p:txBody>
      </p:sp>
      <p:cxnSp>
        <p:nvCxnSpPr>
          <p:cNvPr id="59" name="Curved Connector 58"/>
          <p:cNvCxnSpPr>
            <a:stCxn id="60" idx="6"/>
          </p:cNvCxnSpPr>
          <p:nvPr/>
        </p:nvCxnSpPr>
        <p:spPr>
          <a:xfrm>
            <a:off x="5612254" y="1951591"/>
            <a:ext cx="602809" cy="521716"/>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520814" y="1905871"/>
            <a:ext cx="91440" cy="91440"/>
          </a:xfrm>
          <a:prstGeom prst="ellipse">
            <a:avLst/>
          </a:prstGeom>
          <a:solidFill>
            <a:schemeClr val="bg1">
              <a:lumMod val="95000"/>
            </a:schemeClr>
          </a:solidFill>
          <a:ln w="3175" cap="flat" cmpd="sng" algn="ctr">
            <a:solidFill>
              <a:schemeClr val="accent5">
                <a:lumMod val="75000"/>
              </a:schemeClr>
            </a:solidFill>
            <a:prstDash val="solid"/>
          </a:ln>
          <a:effectLst/>
        </p:spPr>
        <p:txBody>
          <a:bodyPr rtlCol="0" anchor="ctr"/>
          <a:lstStyle/>
          <a:p>
            <a:pPr algn="ctr" defTabSz="914400">
              <a:defRPr/>
            </a:pPr>
            <a:endParaRPr lang="en-US" sz="1200" b="1" kern="0" dirty="0">
              <a:solidFill>
                <a:srgbClr val="998C85">
                  <a:lumMod val="50000"/>
                </a:srgbClr>
              </a:solidFill>
              <a:latin typeface="+mj-lt"/>
              <a:cs typeface="Arial" pitchFamily="34" charset="0"/>
            </a:endParaRPr>
          </a:p>
        </p:txBody>
      </p:sp>
      <p:sp>
        <p:nvSpPr>
          <p:cNvPr id="65" name="Rectangle 8"/>
          <p:cNvSpPr/>
          <p:nvPr/>
        </p:nvSpPr>
        <p:spPr>
          <a:xfrm rot="10800000" flipH="1" flipV="1">
            <a:off x="1909916" y="2926867"/>
            <a:ext cx="2246589" cy="628594"/>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rtlCol="0" anchor="ctr" anchorCtr="0"/>
          <a:lstStyle/>
          <a:p>
            <a:pPr algn="ctr">
              <a:spcAft>
                <a:spcPts val="1200"/>
              </a:spcAft>
            </a:pPr>
            <a:r>
              <a:rPr lang="en-US" sz="900" b="1" i="1" dirty="0" smtClean="0">
                <a:solidFill>
                  <a:srgbClr val="000000"/>
                </a:solidFill>
              </a:rPr>
              <a:t>100 Finalists across 20 teams </a:t>
            </a:r>
            <a:r>
              <a:rPr lang="en-US" sz="900" i="1" dirty="0" smtClean="0">
                <a:solidFill>
                  <a:srgbClr val="000000"/>
                </a:solidFill>
              </a:rPr>
              <a:t>selected for Hackathon Finale through Technical Assessments</a:t>
            </a:r>
          </a:p>
        </p:txBody>
      </p:sp>
      <p:cxnSp>
        <p:nvCxnSpPr>
          <p:cNvPr id="66" name="Curved Connector 65"/>
          <p:cNvCxnSpPr>
            <a:stCxn id="67" idx="2"/>
          </p:cNvCxnSpPr>
          <p:nvPr/>
        </p:nvCxnSpPr>
        <p:spPr>
          <a:xfrm rot="10800000">
            <a:off x="4156506" y="3396441"/>
            <a:ext cx="660685" cy="377269"/>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817190" y="3727989"/>
            <a:ext cx="91440" cy="91440"/>
          </a:xfrm>
          <a:prstGeom prst="ellipse">
            <a:avLst/>
          </a:prstGeom>
          <a:solidFill>
            <a:schemeClr val="bg1">
              <a:lumMod val="95000"/>
            </a:schemeClr>
          </a:solidFill>
          <a:ln w="3175" cap="flat" cmpd="sng" algn="ctr">
            <a:solidFill>
              <a:schemeClr val="accent5">
                <a:lumMod val="75000"/>
              </a:schemeClr>
            </a:solidFill>
            <a:prstDash val="solid"/>
          </a:ln>
          <a:effectLst/>
        </p:spPr>
        <p:txBody>
          <a:bodyPr rtlCol="0" anchor="ctr"/>
          <a:lstStyle/>
          <a:p>
            <a:pPr algn="ctr" defTabSz="914400">
              <a:defRPr/>
            </a:pPr>
            <a:endParaRPr lang="en-US" sz="1200" b="1" kern="0" dirty="0">
              <a:solidFill>
                <a:srgbClr val="998C85">
                  <a:lumMod val="50000"/>
                </a:srgbClr>
              </a:solidFill>
              <a:latin typeface="+mj-lt"/>
              <a:cs typeface="Arial" pitchFamily="34" charset="0"/>
            </a:endParaRPr>
          </a:p>
        </p:txBody>
      </p:sp>
      <p:sp>
        <p:nvSpPr>
          <p:cNvPr id="78" name="Rectangle 8"/>
          <p:cNvSpPr/>
          <p:nvPr/>
        </p:nvSpPr>
        <p:spPr>
          <a:xfrm rot="10800000" flipH="1" flipV="1">
            <a:off x="5257852" y="4750070"/>
            <a:ext cx="2246589" cy="628594"/>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rtlCol="0" anchor="ctr" anchorCtr="0"/>
          <a:lstStyle/>
          <a:p>
            <a:pPr algn="ctr">
              <a:spcAft>
                <a:spcPts val="1200"/>
              </a:spcAft>
            </a:pPr>
            <a:r>
              <a:rPr lang="en-US" sz="900" b="1" i="1" dirty="0" smtClean="0">
                <a:solidFill>
                  <a:srgbClr val="000000"/>
                </a:solidFill>
              </a:rPr>
              <a:t>4 solutions - Blockchain published</a:t>
            </a:r>
            <a:endParaRPr lang="en-US" sz="900" i="1" dirty="0" smtClean="0">
              <a:solidFill>
                <a:srgbClr val="000000"/>
              </a:solidFill>
            </a:endParaRPr>
          </a:p>
        </p:txBody>
      </p:sp>
      <p:cxnSp>
        <p:nvCxnSpPr>
          <p:cNvPr id="79" name="Curved Connector 78"/>
          <p:cNvCxnSpPr>
            <a:stCxn id="80" idx="6"/>
          </p:cNvCxnSpPr>
          <p:nvPr/>
        </p:nvCxnSpPr>
        <p:spPr>
          <a:xfrm flipV="1">
            <a:off x="4672215" y="5064367"/>
            <a:ext cx="585637" cy="582745"/>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580775" y="5601392"/>
            <a:ext cx="91440" cy="91440"/>
          </a:xfrm>
          <a:prstGeom prst="ellipse">
            <a:avLst/>
          </a:prstGeom>
          <a:solidFill>
            <a:schemeClr val="bg1">
              <a:lumMod val="95000"/>
            </a:schemeClr>
          </a:solidFill>
          <a:ln w="3175" cap="flat" cmpd="sng" algn="ctr">
            <a:solidFill>
              <a:schemeClr val="accent5">
                <a:lumMod val="75000"/>
              </a:schemeClr>
            </a:solidFill>
            <a:prstDash val="solid"/>
          </a:ln>
          <a:effectLst/>
        </p:spPr>
        <p:txBody>
          <a:bodyPr rtlCol="0" anchor="ctr"/>
          <a:lstStyle/>
          <a:p>
            <a:pPr algn="ctr" defTabSz="914400">
              <a:defRPr/>
            </a:pPr>
            <a:endParaRPr lang="en-US" sz="1200" b="1" kern="0" dirty="0">
              <a:solidFill>
                <a:srgbClr val="998C85">
                  <a:lumMod val="50000"/>
                </a:srgbClr>
              </a:solidFill>
              <a:latin typeface="+mj-lt"/>
              <a:cs typeface="Arial" pitchFamily="34" charset="0"/>
            </a:endParaRPr>
          </a:p>
        </p:txBody>
      </p:sp>
      <p:sp>
        <p:nvSpPr>
          <p:cNvPr id="88" name="Rectangle 8"/>
          <p:cNvSpPr/>
          <p:nvPr/>
        </p:nvSpPr>
        <p:spPr>
          <a:xfrm rot="10800000" flipH="1" flipV="1">
            <a:off x="6324245" y="5848708"/>
            <a:ext cx="1706947" cy="388189"/>
          </a:xfrm>
          <a:prstGeom prst="snipRoundRect">
            <a:avLst/>
          </a:prstGeom>
          <a:solidFill>
            <a:schemeClr val="bg1">
              <a:lumMod val="95000"/>
            </a:schemeClr>
          </a:solidFill>
          <a:ln w="317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7171" tIns="43585" rIns="87171" bIns="43585" rtlCol="0" anchor="ctr" anchorCtr="0"/>
          <a:lstStyle/>
          <a:p>
            <a:pPr algn="ctr">
              <a:spcAft>
                <a:spcPts val="1200"/>
              </a:spcAft>
            </a:pPr>
            <a:r>
              <a:rPr lang="en-US" sz="900" b="1" i="1" dirty="0" smtClean="0">
                <a:solidFill>
                  <a:srgbClr val="000000"/>
                </a:solidFill>
              </a:rPr>
              <a:t>7+ proposals</a:t>
            </a:r>
          </a:p>
        </p:txBody>
      </p:sp>
      <p:cxnSp>
        <p:nvCxnSpPr>
          <p:cNvPr id="91" name="Curved Connector 90"/>
          <p:cNvCxnSpPr>
            <a:stCxn id="92" idx="6"/>
          </p:cNvCxnSpPr>
          <p:nvPr/>
        </p:nvCxnSpPr>
        <p:spPr>
          <a:xfrm>
            <a:off x="5770975" y="5644396"/>
            <a:ext cx="553270" cy="393793"/>
          </a:xfrm>
          <a:prstGeom prst="curvedConnector3">
            <a:avLst>
              <a:gd name="adj1" fmla="val 50000"/>
            </a:avLst>
          </a:prstGeom>
          <a:ln w="3175">
            <a:solidFill>
              <a:schemeClr val="accent5">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5679535" y="5598676"/>
            <a:ext cx="91440" cy="91440"/>
          </a:xfrm>
          <a:prstGeom prst="ellipse">
            <a:avLst/>
          </a:prstGeom>
          <a:solidFill>
            <a:schemeClr val="bg1">
              <a:lumMod val="95000"/>
            </a:schemeClr>
          </a:solidFill>
          <a:ln w="3175" cap="flat" cmpd="sng" algn="ctr">
            <a:solidFill>
              <a:schemeClr val="accent5">
                <a:lumMod val="75000"/>
              </a:schemeClr>
            </a:solidFill>
            <a:prstDash val="solid"/>
          </a:ln>
          <a:effectLst/>
        </p:spPr>
        <p:txBody>
          <a:bodyPr rtlCol="0" anchor="ctr"/>
          <a:lstStyle/>
          <a:p>
            <a:pPr algn="ctr" defTabSz="914400">
              <a:defRPr/>
            </a:pPr>
            <a:endParaRPr lang="en-US" sz="1200" b="1" kern="0" dirty="0">
              <a:solidFill>
                <a:srgbClr val="998C85">
                  <a:lumMod val="50000"/>
                </a:srgbClr>
              </a:solidFill>
              <a:latin typeface="+mj-lt"/>
              <a:cs typeface="Arial" pitchFamily="34" charset="0"/>
            </a:endParaRPr>
          </a:p>
        </p:txBody>
      </p:sp>
    </p:spTree>
    <p:extLst>
      <p:ext uri="{BB962C8B-B14F-4D97-AF65-F5344CB8AC3E}">
        <p14:creationId xmlns="" xmlns:p14="http://schemas.microsoft.com/office/powerpoint/2010/main" val="2608074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latin typeface="+mn-lt"/>
              </a:rPr>
              <a:t>Portfolio </a:t>
            </a:r>
            <a:r>
              <a:rPr lang="en-US" sz="2300" dirty="0">
                <a:latin typeface="+mn-lt"/>
              </a:rPr>
              <a:t>of Proof of Concepts</a:t>
            </a:r>
          </a:p>
        </p:txBody>
      </p:sp>
      <p:sp>
        <p:nvSpPr>
          <p:cNvPr id="4" name="Freeform 3"/>
          <p:cNvSpPr/>
          <p:nvPr/>
        </p:nvSpPr>
        <p:spPr bwMode="auto">
          <a:xfrm flipH="1">
            <a:off x="1840997" y="1824935"/>
            <a:ext cx="7661275" cy="614596"/>
          </a:xfrm>
          <a:custGeom>
            <a:avLst/>
            <a:gdLst>
              <a:gd name="connsiteX0" fmla="*/ 0 w 7683500"/>
              <a:gd name="connsiteY0" fmla="*/ 614596 h 614596"/>
              <a:gd name="connsiteX1" fmla="*/ 0 w 7683500"/>
              <a:gd name="connsiteY1" fmla="*/ 0 h 614596"/>
              <a:gd name="connsiteX2" fmla="*/ 7683500 w 7683500"/>
              <a:gd name="connsiteY2" fmla="*/ 0 h 614596"/>
              <a:gd name="connsiteX3" fmla="*/ 768350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27202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02500 w 7683500"/>
              <a:gd name="connsiteY3" fmla="*/ 60697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31158 w 7683500"/>
              <a:gd name="connsiteY3" fmla="*/ 610151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18421 w 7683500"/>
              <a:gd name="connsiteY3" fmla="*/ 610151 h 614596"/>
              <a:gd name="connsiteX4" fmla="*/ 0 w 7683500"/>
              <a:gd name="connsiteY4" fmla="*/ 614596 h 61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0" h="614596">
                <a:moveTo>
                  <a:pt x="0" y="614596"/>
                </a:moveTo>
                <a:lnTo>
                  <a:pt x="0" y="0"/>
                </a:lnTo>
                <a:lnTo>
                  <a:pt x="7683500" y="0"/>
                </a:lnTo>
                <a:lnTo>
                  <a:pt x="7318421" y="610151"/>
                </a:lnTo>
                <a:lnTo>
                  <a:pt x="0" y="614596"/>
                </a:lnTo>
                <a:close/>
              </a:path>
            </a:pathLst>
          </a:custGeom>
          <a:noFill/>
          <a:ln w="6350">
            <a:solidFill>
              <a:sysClr val="window" lastClr="FFFFFF">
                <a:lumMod val="75000"/>
              </a:sysClr>
            </a:solidFill>
            <a:round/>
            <a:headEnd/>
            <a:tailEnd/>
          </a:ln>
        </p:spPr>
        <p:txBody>
          <a:bodyPr vert="horz" wrap="square" lIns="365760" tIns="27432" rIns="27432" bIns="27432"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200" kern="0" dirty="0"/>
              <a:t>Digital Loyalty Tokens Platform that enables multi-tenant, cross-platform collaboration and a de-centralized exchange for easy and quick conversion of Loyalty tokens </a:t>
            </a:r>
            <a:endParaRPr kumimoji="0" lang="en-US" sz="1200" b="0" i="0" u="none" strike="noStrike" kern="0" cap="none" spc="0" normalizeH="0" baseline="0" noProof="0" dirty="0">
              <a:ln>
                <a:noFill/>
              </a:ln>
              <a:effectLst/>
              <a:uLnTx/>
              <a:uFillTx/>
            </a:endParaRPr>
          </a:p>
        </p:txBody>
      </p:sp>
      <p:sp>
        <p:nvSpPr>
          <p:cNvPr id="5" name="Flowchart: Data 4"/>
          <p:cNvSpPr/>
          <p:nvPr/>
        </p:nvSpPr>
        <p:spPr bwMode="auto">
          <a:xfrm flipH="1">
            <a:off x="311140" y="1824935"/>
            <a:ext cx="1800226" cy="614596"/>
          </a:xfrm>
          <a:prstGeom prst="flowChartInputOutput">
            <a:avLst/>
          </a:prstGeom>
          <a:solidFill>
            <a:srgbClr val="0098CC"/>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383838"/>
              </a:solidFill>
              <a:effectLst/>
              <a:uLnTx/>
              <a:uFillTx/>
              <a:cs typeface="Arial" charset="0"/>
            </a:endParaRPr>
          </a:p>
        </p:txBody>
      </p:sp>
      <p:sp>
        <p:nvSpPr>
          <p:cNvPr id="6" name="Freeform 5"/>
          <p:cNvSpPr/>
          <p:nvPr/>
        </p:nvSpPr>
        <p:spPr bwMode="auto">
          <a:xfrm flipH="1">
            <a:off x="1843071" y="2520895"/>
            <a:ext cx="7659202" cy="614596"/>
          </a:xfrm>
          <a:custGeom>
            <a:avLst/>
            <a:gdLst>
              <a:gd name="connsiteX0" fmla="*/ 0 w 7683500"/>
              <a:gd name="connsiteY0" fmla="*/ 614596 h 614596"/>
              <a:gd name="connsiteX1" fmla="*/ 0 w 7683500"/>
              <a:gd name="connsiteY1" fmla="*/ 0 h 614596"/>
              <a:gd name="connsiteX2" fmla="*/ 7683500 w 7683500"/>
              <a:gd name="connsiteY2" fmla="*/ 0 h 614596"/>
              <a:gd name="connsiteX3" fmla="*/ 768350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27202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02500 w 7683500"/>
              <a:gd name="connsiteY3" fmla="*/ 60697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31158 w 7683500"/>
              <a:gd name="connsiteY3" fmla="*/ 610151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18421 w 7683500"/>
              <a:gd name="connsiteY3" fmla="*/ 610151 h 614596"/>
              <a:gd name="connsiteX4" fmla="*/ 0 w 7683500"/>
              <a:gd name="connsiteY4" fmla="*/ 614596 h 614596"/>
              <a:gd name="connsiteX0" fmla="*/ 0 w 7324321"/>
              <a:gd name="connsiteY0" fmla="*/ 614596 h 614596"/>
              <a:gd name="connsiteX1" fmla="*/ 0 w 7324321"/>
              <a:gd name="connsiteY1" fmla="*/ 0 h 614596"/>
              <a:gd name="connsiteX2" fmla="*/ 7324321 w 7324321"/>
              <a:gd name="connsiteY2" fmla="*/ 15240 h 614596"/>
              <a:gd name="connsiteX3" fmla="*/ 7318421 w 7324321"/>
              <a:gd name="connsiteY3" fmla="*/ 610151 h 614596"/>
              <a:gd name="connsiteX4" fmla="*/ 0 w 7324321"/>
              <a:gd name="connsiteY4" fmla="*/ 614596 h 614596"/>
              <a:gd name="connsiteX0" fmla="*/ 0 w 7337058"/>
              <a:gd name="connsiteY0" fmla="*/ 614596 h 614596"/>
              <a:gd name="connsiteX1" fmla="*/ 0 w 7337058"/>
              <a:gd name="connsiteY1" fmla="*/ 0 h 614596"/>
              <a:gd name="connsiteX2" fmla="*/ 7337058 w 7337058"/>
              <a:gd name="connsiteY2" fmla="*/ 12065 h 614596"/>
              <a:gd name="connsiteX3" fmla="*/ 7318421 w 7337058"/>
              <a:gd name="connsiteY3" fmla="*/ 610151 h 614596"/>
              <a:gd name="connsiteX4" fmla="*/ 0 w 7337058"/>
              <a:gd name="connsiteY4" fmla="*/ 614596 h 614596"/>
              <a:gd name="connsiteX0" fmla="*/ 0 w 7320388"/>
              <a:gd name="connsiteY0" fmla="*/ 614596 h 614596"/>
              <a:gd name="connsiteX1" fmla="*/ 0 w 7320388"/>
              <a:gd name="connsiteY1" fmla="*/ 0 h 614596"/>
              <a:gd name="connsiteX2" fmla="*/ 7308400 w 7320388"/>
              <a:gd name="connsiteY2" fmla="*/ 8890 h 614596"/>
              <a:gd name="connsiteX3" fmla="*/ 7318421 w 7320388"/>
              <a:gd name="connsiteY3" fmla="*/ 610151 h 614596"/>
              <a:gd name="connsiteX4" fmla="*/ 0 w 7320388"/>
              <a:gd name="connsiteY4" fmla="*/ 614596 h 614596"/>
              <a:gd name="connsiteX0" fmla="*/ 0 w 7721599"/>
              <a:gd name="connsiteY0" fmla="*/ 614596 h 614596"/>
              <a:gd name="connsiteX1" fmla="*/ 0 w 7721599"/>
              <a:gd name="connsiteY1" fmla="*/ 0 h 614596"/>
              <a:gd name="connsiteX2" fmla="*/ 7308400 w 7721599"/>
              <a:gd name="connsiteY2" fmla="*/ 8890 h 614596"/>
              <a:gd name="connsiteX3" fmla="*/ 7719632 w 7721599"/>
              <a:gd name="connsiteY3" fmla="*/ 613326 h 614596"/>
              <a:gd name="connsiteX4" fmla="*/ 0 w 7721599"/>
              <a:gd name="connsiteY4" fmla="*/ 614596 h 614596"/>
              <a:gd name="connsiteX0" fmla="*/ 0 w 7721599"/>
              <a:gd name="connsiteY0" fmla="*/ 614596 h 614596"/>
              <a:gd name="connsiteX1" fmla="*/ 0 w 7721599"/>
              <a:gd name="connsiteY1" fmla="*/ 0 h 614596"/>
              <a:gd name="connsiteX2" fmla="*/ 7308400 w 7721599"/>
              <a:gd name="connsiteY2" fmla="*/ 8890 h 614596"/>
              <a:gd name="connsiteX3" fmla="*/ 7719632 w 7721599"/>
              <a:gd name="connsiteY3" fmla="*/ 613326 h 614596"/>
              <a:gd name="connsiteX4" fmla="*/ 0 w 7721599"/>
              <a:gd name="connsiteY4" fmla="*/ 614596 h 614596"/>
              <a:gd name="connsiteX0" fmla="*/ 0 w 7719632"/>
              <a:gd name="connsiteY0" fmla="*/ 614596 h 614596"/>
              <a:gd name="connsiteX1" fmla="*/ 0 w 7719632"/>
              <a:gd name="connsiteY1" fmla="*/ 0 h 614596"/>
              <a:gd name="connsiteX2" fmla="*/ 7308400 w 7719632"/>
              <a:gd name="connsiteY2" fmla="*/ 8890 h 614596"/>
              <a:gd name="connsiteX3" fmla="*/ 7719632 w 7719632"/>
              <a:gd name="connsiteY3" fmla="*/ 613326 h 614596"/>
              <a:gd name="connsiteX4" fmla="*/ 0 w 7719632"/>
              <a:gd name="connsiteY4" fmla="*/ 614596 h 614596"/>
              <a:gd name="connsiteX0" fmla="*/ 0 w 7719632"/>
              <a:gd name="connsiteY0" fmla="*/ 614596 h 614596"/>
              <a:gd name="connsiteX1" fmla="*/ 0 w 7719632"/>
              <a:gd name="connsiteY1" fmla="*/ 0 h 614596"/>
              <a:gd name="connsiteX2" fmla="*/ 7317953 w 7719632"/>
              <a:gd name="connsiteY2" fmla="*/ 2540 h 614596"/>
              <a:gd name="connsiteX3" fmla="*/ 7719632 w 7719632"/>
              <a:gd name="connsiteY3" fmla="*/ 613326 h 614596"/>
              <a:gd name="connsiteX4" fmla="*/ 0 w 7719632"/>
              <a:gd name="connsiteY4" fmla="*/ 614596 h 614596"/>
              <a:gd name="connsiteX0" fmla="*/ 0 w 7681421"/>
              <a:gd name="connsiteY0" fmla="*/ 614596 h 614596"/>
              <a:gd name="connsiteX1" fmla="*/ 0 w 7681421"/>
              <a:gd name="connsiteY1" fmla="*/ 0 h 614596"/>
              <a:gd name="connsiteX2" fmla="*/ 7317953 w 7681421"/>
              <a:gd name="connsiteY2" fmla="*/ 2540 h 614596"/>
              <a:gd name="connsiteX3" fmla="*/ 7681421 w 7681421"/>
              <a:gd name="connsiteY3" fmla="*/ 613326 h 614596"/>
              <a:gd name="connsiteX4" fmla="*/ 0 w 7681421"/>
              <a:gd name="connsiteY4" fmla="*/ 614596 h 61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1421" h="614596">
                <a:moveTo>
                  <a:pt x="0" y="614596"/>
                </a:moveTo>
                <a:lnTo>
                  <a:pt x="0" y="0"/>
                </a:lnTo>
                <a:lnTo>
                  <a:pt x="7317953" y="2540"/>
                </a:lnTo>
                <a:cubicBezTo>
                  <a:pt x="7449723" y="207194"/>
                  <a:pt x="7520993" y="386447"/>
                  <a:pt x="7681421" y="613326"/>
                </a:cubicBezTo>
                <a:lnTo>
                  <a:pt x="0" y="614596"/>
                </a:lnTo>
                <a:close/>
              </a:path>
            </a:pathLst>
          </a:custGeom>
          <a:noFill/>
          <a:ln w="6350">
            <a:solidFill>
              <a:sysClr val="window" lastClr="FFFFFF">
                <a:lumMod val="75000"/>
              </a:sysClr>
            </a:solidFill>
            <a:round/>
            <a:headEnd/>
            <a:tailEnd/>
          </a:ln>
        </p:spPr>
        <p:txBody>
          <a:bodyPr vert="horz" wrap="square" lIns="365760" tIns="27432" rIns="27432" bIns="27432" numCol="1" anchor="ctr" anchorCtr="0" compatLnSpc="1">
            <a:prstTxWarp prst="textNoShape">
              <a:avLst/>
            </a:prstTxWarp>
          </a:bodyPr>
          <a:lstStyle/>
          <a:p>
            <a:pPr defTabSz="914400">
              <a:defRPr/>
            </a:pPr>
            <a:r>
              <a:rPr lang="en-US" sz="1200" dirty="0" smtClean="0"/>
              <a:t>Using blockchain the customers KYC details will be shared across all banks / intra-bank departments and every banks / intra-bank department will have same master copy of KYC data as others. This solution is developed in both Hyperledger  Fabric and R3 Corda</a:t>
            </a:r>
            <a:endParaRPr kumimoji="0" lang="en-US" sz="1200" b="0" i="0" u="none" strike="noStrike" kern="0" cap="none" spc="0" normalizeH="0" baseline="0" noProof="0" dirty="0">
              <a:ln>
                <a:noFill/>
              </a:ln>
              <a:solidFill>
                <a:srgbClr val="00234B"/>
              </a:solidFill>
              <a:effectLst/>
              <a:uLnTx/>
              <a:uFillTx/>
            </a:endParaRPr>
          </a:p>
        </p:txBody>
      </p:sp>
      <p:sp>
        <p:nvSpPr>
          <p:cNvPr id="7" name="Flowchart: Data 6"/>
          <p:cNvSpPr/>
          <p:nvPr/>
        </p:nvSpPr>
        <p:spPr bwMode="auto">
          <a:xfrm flipH="1" flipV="1">
            <a:off x="313821" y="2520895"/>
            <a:ext cx="1800226" cy="614596"/>
          </a:xfrm>
          <a:prstGeom prst="flowChartInputOutput">
            <a:avLst/>
          </a:prstGeom>
          <a:solidFill>
            <a:srgbClr val="EC7823"/>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1600" dirty="0">
              <a:solidFill>
                <a:srgbClr val="383838"/>
              </a:solidFill>
              <a:cs typeface="Arial" charset="0"/>
            </a:endParaRPr>
          </a:p>
        </p:txBody>
      </p:sp>
      <p:sp>
        <p:nvSpPr>
          <p:cNvPr id="8" name="Freeform 7"/>
          <p:cNvSpPr/>
          <p:nvPr/>
        </p:nvSpPr>
        <p:spPr bwMode="auto">
          <a:xfrm flipH="1">
            <a:off x="1840997" y="3216855"/>
            <a:ext cx="7661275" cy="614596"/>
          </a:xfrm>
          <a:custGeom>
            <a:avLst/>
            <a:gdLst>
              <a:gd name="connsiteX0" fmla="*/ 0 w 7683500"/>
              <a:gd name="connsiteY0" fmla="*/ 614596 h 614596"/>
              <a:gd name="connsiteX1" fmla="*/ 0 w 7683500"/>
              <a:gd name="connsiteY1" fmla="*/ 0 h 614596"/>
              <a:gd name="connsiteX2" fmla="*/ 7683500 w 7683500"/>
              <a:gd name="connsiteY2" fmla="*/ 0 h 614596"/>
              <a:gd name="connsiteX3" fmla="*/ 768350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27202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02500 w 7683500"/>
              <a:gd name="connsiteY3" fmla="*/ 60697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31158 w 7683500"/>
              <a:gd name="connsiteY3" fmla="*/ 610151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18421 w 7683500"/>
              <a:gd name="connsiteY3" fmla="*/ 610151 h 614596"/>
              <a:gd name="connsiteX4" fmla="*/ 0 w 7683500"/>
              <a:gd name="connsiteY4" fmla="*/ 614596 h 61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0" h="614596">
                <a:moveTo>
                  <a:pt x="0" y="614596"/>
                </a:moveTo>
                <a:lnTo>
                  <a:pt x="0" y="0"/>
                </a:lnTo>
                <a:lnTo>
                  <a:pt x="7683500" y="0"/>
                </a:lnTo>
                <a:lnTo>
                  <a:pt x="7318421" y="610151"/>
                </a:lnTo>
                <a:lnTo>
                  <a:pt x="0" y="614596"/>
                </a:lnTo>
                <a:close/>
              </a:path>
            </a:pathLst>
          </a:custGeom>
          <a:noFill/>
          <a:ln w="6350">
            <a:solidFill>
              <a:sysClr val="window" lastClr="FFFFFF">
                <a:lumMod val="75000"/>
              </a:sysClr>
            </a:solidFill>
            <a:round/>
            <a:headEnd/>
            <a:tailEnd/>
          </a:ln>
        </p:spPr>
        <p:txBody>
          <a:bodyPr vert="horz" wrap="square" lIns="365760" tIns="27432" rIns="27432" bIns="27432" numCol="1" anchor="ctr" anchorCtr="0" compatLnSpc="1">
            <a:prstTxWarp prst="textNoShape">
              <a:avLst/>
            </a:prstTxWarp>
          </a:bodyPr>
          <a:lstStyle/>
          <a:p>
            <a:pPr lvl="0" defTabSz="914400" fontAlgn="base">
              <a:spcBef>
                <a:spcPct val="0"/>
              </a:spcBef>
              <a:spcAft>
                <a:spcPct val="0"/>
              </a:spcAft>
              <a:defRPr/>
            </a:pPr>
            <a:r>
              <a:rPr lang="en-US" sz="1200" kern="0" noProof="0" dirty="0" smtClean="0"/>
              <a:t>This solution enables insurance policies to be shared across different regions and provides the customer to have </a:t>
            </a:r>
            <a:r>
              <a:rPr lang="en-US" sz="1200" dirty="0" smtClean="0"/>
              <a:t>a single program/policy to insure their assets in different geographical region</a:t>
            </a:r>
            <a:endParaRPr kumimoji="0" lang="en-US" sz="1200" b="0" i="0" u="none" strike="noStrike" kern="0" cap="none" spc="0" normalizeH="0" baseline="0" noProof="0" dirty="0">
              <a:ln>
                <a:noFill/>
              </a:ln>
              <a:effectLst/>
              <a:uLnTx/>
              <a:uFillTx/>
            </a:endParaRPr>
          </a:p>
        </p:txBody>
      </p:sp>
      <p:sp>
        <p:nvSpPr>
          <p:cNvPr id="9" name="Flowchart: Data 8"/>
          <p:cNvSpPr/>
          <p:nvPr/>
        </p:nvSpPr>
        <p:spPr bwMode="auto">
          <a:xfrm flipH="1">
            <a:off x="313821" y="3216855"/>
            <a:ext cx="1800226" cy="614596"/>
          </a:xfrm>
          <a:prstGeom prst="flowChartInputOutput">
            <a:avLst/>
          </a:prstGeom>
          <a:solidFill>
            <a:srgbClr val="941F63">
              <a:lumMod val="60000"/>
              <a:lumOff val="40000"/>
            </a:srgb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383838"/>
              </a:solidFill>
              <a:effectLst/>
              <a:uLnTx/>
              <a:uFillTx/>
              <a:cs typeface="Arial" charset="0"/>
            </a:endParaRPr>
          </a:p>
        </p:txBody>
      </p:sp>
      <p:sp>
        <p:nvSpPr>
          <p:cNvPr id="10" name="Flowchart: Data 9"/>
          <p:cNvSpPr/>
          <p:nvPr/>
        </p:nvSpPr>
        <p:spPr bwMode="auto">
          <a:xfrm flipH="1" flipV="1">
            <a:off x="313821" y="3912815"/>
            <a:ext cx="1800226" cy="614596"/>
          </a:xfrm>
          <a:prstGeom prst="flowChartInputOutput">
            <a:avLst/>
          </a:prstGeom>
          <a:solidFill>
            <a:srgbClr val="692A7C"/>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1600" dirty="0">
              <a:solidFill>
                <a:srgbClr val="383838"/>
              </a:solidFill>
              <a:cs typeface="Arial" charset="0"/>
            </a:endParaRPr>
          </a:p>
        </p:txBody>
      </p:sp>
      <p:sp>
        <p:nvSpPr>
          <p:cNvPr id="11" name="Freeform 10"/>
          <p:cNvSpPr/>
          <p:nvPr/>
        </p:nvSpPr>
        <p:spPr bwMode="auto">
          <a:xfrm flipH="1">
            <a:off x="1840997" y="4608775"/>
            <a:ext cx="7661275" cy="614596"/>
          </a:xfrm>
          <a:custGeom>
            <a:avLst/>
            <a:gdLst>
              <a:gd name="connsiteX0" fmla="*/ 0 w 7683500"/>
              <a:gd name="connsiteY0" fmla="*/ 614596 h 614596"/>
              <a:gd name="connsiteX1" fmla="*/ 0 w 7683500"/>
              <a:gd name="connsiteY1" fmla="*/ 0 h 614596"/>
              <a:gd name="connsiteX2" fmla="*/ 7683500 w 7683500"/>
              <a:gd name="connsiteY2" fmla="*/ 0 h 614596"/>
              <a:gd name="connsiteX3" fmla="*/ 768350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27202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02500 w 7683500"/>
              <a:gd name="connsiteY3" fmla="*/ 60697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31158 w 7683500"/>
              <a:gd name="connsiteY3" fmla="*/ 610151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18421 w 7683500"/>
              <a:gd name="connsiteY3" fmla="*/ 610151 h 614596"/>
              <a:gd name="connsiteX4" fmla="*/ 0 w 7683500"/>
              <a:gd name="connsiteY4" fmla="*/ 614596 h 61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0" h="614596">
                <a:moveTo>
                  <a:pt x="0" y="614596"/>
                </a:moveTo>
                <a:lnTo>
                  <a:pt x="0" y="0"/>
                </a:lnTo>
                <a:lnTo>
                  <a:pt x="7683500" y="0"/>
                </a:lnTo>
                <a:lnTo>
                  <a:pt x="7318421" y="610151"/>
                </a:lnTo>
                <a:lnTo>
                  <a:pt x="0" y="614596"/>
                </a:lnTo>
                <a:close/>
              </a:path>
            </a:pathLst>
          </a:custGeom>
          <a:noFill/>
          <a:ln w="6350">
            <a:solidFill>
              <a:sysClr val="window" lastClr="FFFFFF">
                <a:lumMod val="75000"/>
              </a:sysClr>
            </a:solidFill>
            <a:round/>
            <a:headEnd/>
            <a:tailEnd/>
          </a:ln>
        </p:spPr>
        <p:txBody>
          <a:bodyPr vert="horz" wrap="square" lIns="365760" tIns="27432" rIns="27432" bIns="27432"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200" kern="0" dirty="0"/>
              <a:t>Blockchain solution for </a:t>
            </a:r>
            <a:r>
              <a:rPr lang="en-US" sz="1200" kern="0" noProof="0" dirty="0"/>
              <a:t>Payment Service Directory 2 (PSD2) targets to create a common framework  and standard for Third Parties and Financial Institutions to authorize transactions between 2 parties</a:t>
            </a:r>
            <a:endParaRPr kumimoji="0" lang="en-US" sz="1200" b="0" i="0" u="none" strike="noStrike" kern="0" cap="none" spc="0" normalizeH="0" baseline="0" noProof="0" dirty="0">
              <a:ln>
                <a:noFill/>
              </a:ln>
              <a:effectLst/>
              <a:uLnTx/>
              <a:uFillTx/>
            </a:endParaRPr>
          </a:p>
        </p:txBody>
      </p:sp>
      <p:sp>
        <p:nvSpPr>
          <p:cNvPr id="12" name="Flowchart: Data 11"/>
          <p:cNvSpPr/>
          <p:nvPr/>
        </p:nvSpPr>
        <p:spPr bwMode="auto">
          <a:xfrm flipH="1">
            <a:off x="313821" y="4608775"/>
            <a:ext cx="1800226" cy="614596"/>
          </a:xfrm>
          <a:prstGeom prst="flowChartInputOutput">
            <a:avLst/>
          </a:prstGeom>
          <a:solidFill>
            <a:srgbClr val="B7BE16">
              <a:lumMod val="75000"/>
            </a:srgb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383838"/>
              </a:solidFill>
              <a:effectLst/>
              <a:uLnTx/>
              <a:uFillTx/>
              <a:cs typeface="Arial" charset="0"/>
            </a:endParaRPr>
          </a:p>
        </p:txBody>
      </p:sp>
      <p:sp>
        <p:nvSpPr>
          <p:cNvPr id="13" name="Flowchart: Data 12"/>
          <p:cNvSpPr/>
          <p:nvPr/>
        </p:nvSpPr>
        <p:spPr bwMode="auto">
          <a:xfrm flipH="1" flipV="1">
            <a:off x="320687" y="5317857"/>
            <a:ext cx="1800226" cy="614596"/>
          </a:xfrm>
          <a:prstGeom prst="flowChartInputOutput">
            <a:avLst/>
          </a:prstGeom>
          <a:solidFill>
            <a:srgbClr val="C54B5D"/>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1600" dirty="0">
              <a:solidFill>
                <a:srgbClr val="383838"/>
              </a:solidFill>
              <a:cs typeface="Arial" charset="0"/>
            </a:endParaRPr>
          </a:p>
        </p:txBody>
      </p:sp>
      <p:sp>
        <p:nvSpPr>
          <p:cNvPr id="14" name="Freeform 13"/>
          <p:cNvSpPr/>
          <p:nvPr/>
        </p:nvSpPr>
        <p:spPr bwMode="auto">
          <a:xfrm flipH="1">
            <a:off x="1843071" y="3912815"/>
            <a:ext cx="7659202" cy="614596"/>
          </a:xfrm>
          <a:custGeom>
            <a:avLst/>
            <a:gdLst>
              <a:gd name="connsiteX0" fmla="*/ 0 w 7683500"/>
              <a:gd name="connsiteY0" fmla="*/ 614596 h 614596"/>
              <a:gd name="connsiteX1" fmla="*/ 0 w 7683500"/>
              <a:gd name="connsiteY1" fmla="*/ 0 h 614596"/>
              <a:gd name="connsiteX2" fmla="*/ 7683500 w 7683500"/>
              <a:gd name="connsiteY2" fmla="*/ 0 h 614596"/>
              <a:gd name="connsiteX3" fmla="*/ 768350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27202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02500 w 7683500"/>
              <a:gd name="connsiteY3" fmla="*/ 60697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31158 w 7683500"/>
              <a:gd name="connsiteY3" fmla="*/ 610151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18421 w 7683500"/>
              <a:gd name="connsiteY3" fmla="*/ 610151 h 614596"/>
              <a:gd name="connsiteX4" fmla="*/ 0 w 7683500"/>
              <a:gd name="connsiteY4" fmla="*/ 614596 h 614596"/>
              <a:gd name="connsiteX0" fmla="*/ 0 w 7324321"/>
              <a:gd name="connsiteY0" fmla="*/ 614596 h 614596"/>
              <a:gd name="connsiteX1" fmla="*/ 0 w 7324321"/>
              <a:gd name="connsiteY1" fmla="*/ 0 h 614596"/>
              <a:gd name="connsiteX2" fmla="*/ 7324321 w 7324321"/>
              <a:gd name="connsiteY2" fmla="*/ 15240 h 614596"/>
              <a:gd name="connsiteX3" fmla="*/ 7318421 w 7324321"/>
              <a:gd name="connsiteY3" fmla="*/ 610151 h 614596"/>
              <a:gd name="connsiteX4" fmla="*/ 0 w 7324321"/>
              <a:gd name="connsiteY4" fmla="*/ 614596 h 614596"/>
              <a:gd name="connsiteX0" fmla="*/ 0 w 7337058"/>
              <a:gd name="connsiteY0" fmla="*/ 614596 h 614596"/>
              <a:gd name="connsiteX1" fmla="*/ 0 w 7337058"/>
              <a:gd name="connsiteY1" fmla="*/ 0 h 614596"/>
              <a:gd name="connsiteX2" fmla="*/ 7337058 w 7337058"/>
              <a:gd name="connsiteY2" fmla="*/ 12065 h 614596"/>
              <a:gd name="connsiteX3" fmla="*/ 7318421 w 7337058"/>
              <a:gd name="connsiteY3" fmla="*/ 610151 h 614596"/>
              <a:gd name="connsiteX4" fmla="*/ 0 w 7337058"/>
              <a:gd name="connsiteY4" fmla="*/ 614596 h 614596"/>
              <a:gd name="connsiteX0" fmla="*/ 0 w 7320388"/>
              <a:gd name="connsiteY0" fmla="*/ 614596 h 614596"/>
              <a:gd name="connsiteX1" fmla="*/ 0 w 7320388"/>
              <a:gd name="connsiteY1" fmla="*/ 0 h 614596"/>
              <a:gd name="connsiteX2" fmla="*/ 7308400 w 7320388"/>
              <a:gd name="connsiteY2" fmla="*/ 8890 h 614596"/>
              <a:gd name="connsiteX3" fmla="*/ 7318421 w 7320388"/>
              <a:gd name="connsiteY3" fmla="*/ 610151 h 614596"/>
              <a:gd name="connsiteX4" fmla="*/ 0 w 7320388"/>
              <a:gd name="connsiteY4" fmla="*/ 614596 h 614596"/>
              <a:gd name="connsiteX0" fmla="*/ 0 w 7721599"/>
              <a:gd name="connsiteY0" fmla="*/ 614596 h 614596"/>
              <a:gd name="connsiteX1" fmla="*/ 0 w 7721599"/>
              <a:gd name="connsiteY1" fmla="*/ 0 h 614596"/>
              <a:gd name="connsiteX2" fmla="*/ 7308400 w 7721599"/>
              <a:gd name="connsiteY2" fmla="*/ 8890 h 614596"/>
              <a:gd name="connsiteX3" fmla="*/ 7719632 w 7721599"/>
              <a:gd name="connsiteY3" fmla="*/ 613326 h 614596"/>
              <a:gd name="connsiteX4" fmla="*/ 0 w 7721599"/>
              <a:gd name="connsiteY4" fmla="*/ 614596 h 614596"/>
              <a:gd name="connsiteX0" fmla="*/ 0 w 7721599"/>
              <a:gd name="connsiteY0" fmla="*/ 614596 h 614596"/>
              <a:gd name="connsiteX1" fmla="*/ 0 w 7721599"/>
              <a:gd name="connsiteY1" fmla="*/ 0 h 614596"/>
              <a:gd name="connsiteX2" fmla="*/ 7308400 w 7721599"/>
              <a:gd name="connsiteY2" fmla="*/ 8890 h 614596"/>
              <a:gd name="connsiteX3" fmla="*/ 7719632 w 7721599"/>
              <a:gd name="connsiteY3" fmla="*/ 613326 h 614596"/>
              <a:gd name="connsiteX4" fmla="*/ 0 w 7721599"/>
              <a:gd name="connsiteY4" fmla="*/ 614596 h 614596"/>
              <a:gd name="connsiteX0" fmla="*/ 0 w 7719632"/>
              <a:gd name="connsiteY0" fmla="*/ 614596 h 614596"/>
              <a:gd name="connsiteX1" fmla="*/ 0 w 7719632"/>
              <a:gd name="connsiteY1" fmla="*/ 0 h 614596"/>
              <a:gd name="connsiteX2" fmla="*/ 7308400 w 7719632"/>
              <a:gd name="connsiteY2" fmla="*/ 8890 h 614596"/>
              <a:gd name="connsiteX3" fmla="*/ 7719632 w 7719632"/>
              <a:gd name="connsiteY3" fmla="*/ 613326 h 614596"/>
              <a:gd name="connsiteX4" fmla="*/ 0 w 7719632"/>
              <a:gd name="connsiteY4" fmla="*/ 614596 h 614596"/>
              <a:gd name="connsiteX0" fmla="*/ 0 w 7719632"/>
              <a:gd name="connsiteY0" fmla="*/ 614596 h 614596"/>
              <a:gd name="connsiteX1" fmla="*/ 0 w 7719632"/>
              <a:gd name="connsiteY1" fmla="*/ 0 h 614596"/>
              <a:gd name="connsiteX2" fmla="*/ 7317953 w 7719632"/>
              <a:gd name="connsiteY2" fmla="*/ 2540 h 614596"/>
              <a:gd name="connsiteX3" fmla="*/ 7719632 w 7719632"/>
              <a:gd name="connsiteY3" fmla="*/ 613326 h 614596"/>
              <a:gd name="connsiteX4" fmla="*/ 0 w 7719632"/>
              <a:gd name="connsiteY4" fmla="*/ 614596 h 614596"/>
              <a:gd name="connsiteX0" fmla="*/ 0 w 7681421"/>
              <a:gd name="connsiteY0" fmla="*/ 614596 h 614596"/>
              <a:gd name="connsiteX1" fmla="*/ 0 w 7681421"/>
              <a:gd name="connsiteY1" fmla="*/ 0 h 614596"/>
              <a:gd name="connsiteX2" fmla="*/ 7317953 w 7681421"/>
              <a:gd name="connsiteY2" fmla="*/ 2540 h 614596"/>
              <a:gd name="connsiteX3" fmla="*/ 7681421 w 7681421"/>
              <a:gd name="connsiteY3" fmla="*/ 613326 h 614596"/>
              <a:gd name="connsiteX4" fmla="*/ 0 w 7681421"/>
              <a:gd name="connsiteY4" fmla="*/ 614596 h 61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1421" h="614596">
                <a:moveTo>
                  <a:pt x="0" y="614596"/>
                </a:moveTo>
                <a:lnTo>
                  <a:pt x="0" y="0"/>
                </a:lnTo>
                <a:lnTo>
                  <a:pt x="7317953" y="2540"/>
                </a:lnTo>
                <a:cubicBezTo>
                  <a:pt x="7449723" y="207194"/>
                  <a:pt x="7520993" y="386447"/>
                  <a:pt x="7681421" y="613326"/>
                </a:cubicBezTo>
                <a:lnTo>
                  <a:pt x="0" y="614596"/>
                </a:lnTo>
                <a:close/>
              </a:path>
            </a:pathLst>
          </a:custGeom>
          <a:noFill/>
          <a:ln w="6350">
            <a:solidFill>
              <a:sysClr val="window" lastClr="FFFFFF">
                <a:lumMod val="75000"/>
              </a:sysClr>
            </a:solidFill>
            <a:round/>
            <a:headEnd/>
            <a:tailEnd/>
          </a:ln>
        </p:spPr>
        <p:txBody>
          <a:bodyPr vert="horz" wrap="square" lIns="365760" tIns="27432" rIns="27432" bIns="27432"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effectLst/>
              <a:uLnTx/>
              <a:uFillTx/>
            </a:endParaRPr>
          </a:p>
        </p:txBody>
      </p:sp>
      <p:sp>
        <p:nvSpPr>
          <p:cNvPr id="15" name="Freeform 14"/>
          <p:cNvSpPr/>
          <p:nvPr/>
        </p:nvSpPr>
        <p:spPr bwMode="auto">
          <a:xfrm flipH="1">
            <a:off x="1849937" y="5317857"/>
            <a:ext cx="7659202" cy="614596"/>
          </a:xfrm>
          <a:custGeom>
            <a:avLst/>
            <a:gdLst>
              <a:gd name="connsiteX0" fmla="*/ 0 w 7683500"/>
              <a:gd name="connsiteY0" fmla="*/ 614596 h 614596"/>
              <a:gd name="connsiteX1" fmla="*/ 0 w 7683500"/>
              <a:gd name="connsiteY1" fmla="*/ 0 h 614596"/>
              <a:gd name="connsiteX2" fmla="*/ 7683500 w 7683500"/>
              <a:gd name="connsiteY2" fmla="*/ 0 h 614596"/>
              <a:gd name="connsiteX3" fmla="*/ 768350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272020 w 7683500"/>
              <a:gd name="connsiteY3" fmla="*/ 61459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02500 w 7683500"/>
              <a:gd name="connsiteY3" fmla="*/ 606976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31158 w 7683500"/>
              <a:gd name="connsiteY3" fmla="*/ 610151 h 614596"/>
              <a:gd name="connsiteX4" fmla="*/ 0 w 7683500"/>
              <a:gd name="connsiteY4" fmla="*/ 614596 h 614596"/>
              <a:gd name="connsiteX0" fmla="*/ 0 w 7683500"/>
              <a:gd name="connsiteY0" fmla="*/ 614596 h 614596"/>
              <a:gd name="connsiteX1" fmla="*/ 0 w 7683500"/>
              <a:gd name="connsiteY1" fmla="*/ 0 h 614596"/>
              <a:gd name="connsiteX2" fmla="*/ 7683500 w 7683500"/>
              <a:gd name="connsiteY2" fmla="*/ 0 h 614596"/>
              <a:gd name="connsiteX3" fmla="*/ 7318421 w 7683500"/>
              <a:gd name="connsiteY3" fmla="*/ 610151 h 614596"/>
              <a:gd name="connsiteX4" fmla="*/ 0 w 7683500"/>
              <a:gd name="connsiteY4" fmla="*/ 614596 h 614596"/>
              <a:gd name="connsiteX0" fmla="*/ 0 w 7324321"/>
              <a:gd name="connsiteY0" fmla="*/ 614596 h 614596"/>
              <a:gd name="connsiteX1" fmla="*/ 0 w 7324321"/>
              <a:gd name="connsiteY1" fmla="*/ 0 h 614596"/>
              <a:gd name="connsiteX2" fmla="*/ 7324321 w 7324321"/>
              <a:gd name="connsiteY2" fmla="*/ 15240 h 614596"/>
              <a:gd name="connsiteX3" fmla="*/ 7318421 w 7324321"/>
              <a:gd name="connsiteY3" fmla="*/ 610151 h 614596"/>
              <a:gd name="connsiteX4" fmla="*/ 0 w 7324321"/>
              <a:gd name="connsiteY4" fmla="*/ 614596 h 614596"/>
              <a:gd name="connsiteX0" fmla="*/ 0 w 7337058"/>
              <a:gd name="connsiteY0" fmla="*/ 614596 h 614596"/>
              <a:gd name="connsiteX1" fmla="*/ 0 w 7337058"/>
              <a:gd name="connsiteY1" fmla="*/ 0 h 614596"/>
              <a:gd name="connsiteX2" fmla="*/ 7337058 w 7337058"/>
              <a:gd name="connsiteY2" fmla="*/ 12065 h 614596"/>
              <a:gd name="connsiteX3" fmla="*/ 7318421 w 7337058"/>
              <a:gd name="connsiteY3" fmla="*/ 610151 h 614596"/>
              <a:gd name="connsiteX4" fmla="*/ 0 w 7337058"/>
              <a:gd name="connsiteY4" fmla="*/ 614596 h 614596"/>
              <a:gd name="connsiteX0" fmla="*/ 0 w 7320388"/>
              <a:gd name="connsiteY0" fmla="*/ 614596 h 614596"/>
              <a:gd name="connsiteX1" fmla="*/ 0 w 7320388"/>
              <a:gd name="connsiteY1" fmla="*/ 0 h 614596"/>
              <a:gd name="connsiteX2" fmla="*/ 7308400 w 7320388"/>
              <a:gd name="connsiteY2" fmla="*/ 8890 h 614596"/>
              <a:gd name="connsiteX3" fmla="*/ 7318421 w 7320388"/>
              <a:gd name="connsiteY3" fmla="*/ 610151 h 614596"/>
              <a:gd name="connsiteX4" fmla="*/ 0 w 7320388"/>
              <a:gd name="connsiteY4" fmla="*/ 614596 h 614596"/>
              <a:gd name="connsiteX0" fmla="*/ 0 w 7721599"/>
              <a:gd name="connsiteY0" fmla="*/ 614596 h 614596"/>
              <a:gd name="connsiteX1" fmla="*/ 0 w 7721599"/>
              <a:gd name="connsiteY1" fmla="*/ 0 h 614596"/>
              <a:gd name="connsiteX2" fmla="*/ 7308400 w 7721599"/>
              <a:gd name="connsiteY2" fmla="*/ 8890 h 614596"/>
              <a:gd name="connsiteX3" fmla="*/ 7719632 w 7721599"/>
              <a:gd name="connsiteY3" fmla="*/ 613326 h 614596"/>
              <a:gd name="connsiteX4" fmla="*/ 0 w 7721599"/>
              <a:gd name="connsiteY4" fmla="*/ 614596 h 614596"/>
              <a:gd name="connsiteX0" fmla="*/ 0 w 7721599"/>
              <a:gd name="connsiteY0" fmla="*/ 614596 h 614596"/>
              <a:gd name="connsiteX1" fmla="*/ 0 w 7721599"/>
              <a:gd name="connsiteY1" fmla="*/ 0 h 614596"/>
              <a:gd name="connsiteX2" fmla="*/ 7308400 w 7721599"/>
              <a:gd name="connsiteY2" fmla="*/ 8890 h 614596"/>
              <a:gd name="connsiteX3" fmla="*/ 7719632 w 7721599"/>
              <a:gd name="connsiteY3" fmla="*/ 613326 h 614596"/>
              <a:gd name="connsiteX4" fmla="*/ 0 w 7721599"/>
              <a:gd name="connsiteY4" fmla="*/ 614596 h 614596"/>
              <a:gd name="connsiteX0" fmla="*/ 0 w 7719632"/>
              <a:gd name="connsiteY0" fmla="*/ 614596 h 614596"/>
              <a:gd name="connsiteX1" fmla="*/ 0 w 7719632"/>
              <a:gd name="connsiteY1" fmla="*/ 0 h 614596"/>
              <a:gd name="connsiteX2" fmla="*/ 7308400 w 7719632"/>
              <a:gd name="connsiteY2" fmla="*/ 8890 h 614596"/>
              <a:gd name="connsiteX3" fmla="*/ 7719632 w 7719632"/>
              <a:gd name="connsiteY3" fmla="*/ 613326 h 614596"/>
              <a:gd name="connsiteX4" fmla="*/ 0 w 7719632"/>
              <a:gd name="connsiteY4" fmla="*/ 614596 h 614596"/>
              <a:gd name="connsiteX0" fmla="*/ 0 w 7719632"/>
              <a:gd name="connsiteY0" fmla="*/ 614596 h 614596"/>
              <a:gd name="connsiteX1" fmla="*/ 0 w 7719632"/>
              <a:gd name="connsiteY1" fmla="*/ 0 h 614596"/>
              <a:gd name="connsiteX2" fmla="*/ 7317953 w 7719632"/>
              <a:gd name="connsiteY2" fmla="*/ 2540 h 614596"/>
              <a:gd name="connsiteX3" fmla="*/ 7719632 w 7719632"/>
              <a:gd name="connsiteY3" fmla="*/ 613326 h 614596"/>
              <a:gd name="connsiteX4" fmla="*/ 0 w 7719632"/>
              <a:gd name="connsiteY4" fmla="*/ 614596 h 614596"/>
              <a:gd name="connsiteX0" fmla="*/ 0 w 7681421"/>
              <a:gd name="connsiteY0" fmla="*/ 614596 h 614596"/>
              <a:gd name="connsiteX1" fmla="*/ 0 w 7681421"/>
              <a:gd name="connsiteY1" fmla="*/ 0 h 614596"/>
              <a:gd name="connsiteX2" fmla="*/ 7317953 w 7681421"/>
              <a:gd name="connsiteY2" fmla="*/ 2540 h 614596"/>
              <a:gd name="connsiteX3" fmla="*/ 7681421 w 7681421"/>
              <a:gd name="connsiteY3" fmla="*/ 613326 h 614596"/>
              <a:gd name="connsiteX4" fmla="*/ 0 w 7681421"/>
              <a:gd name="connsiteY4" fmla="*/ 614596 h 61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1421" h="614596">
                <a:moveTo>
                  <a:pt x="0" y="614596"/>
                </a:moveTo>
                <a:lnTo>
                  <a:pt x="0" y="0"/>
                </a:lnTo>
                <a:lnTo>
                  <a:pt x="7317953" y="2540"/>
                </a:lnTo>
                <a:cubicBezTo>
                  <a:pt x="7449723" y="207194"/>
                  <a:pt x="7520993" y="386447"/>
                  <a:pt x="7681421" y="613326"/>
                </a:cubicBezTo>
                <a:lnTo>
                  <a:pt x="0" y="614596"/>
                </a:lnTo>
                <a:close/>
              </a:path>
            </a:pathLst>
          </a:custGeom>
          <a:noFill/>
          <a:ln w="6350">
            <a:solidFill>
              <a:sysClr val="window" lastClr="FFFFFF">
                <a:lumMod val="75000"/>
              </a:sysClr>
            </a:solidFill>
            <a:round/>
            <a:headEnd/>
            <a:tailEnd/>
          </a:ln>
        </p:spPr>
        <p:txBody>
          <a:bodyPr vert="horz" wrap="square" lIns="365760" tIns="27432" rIns="27432" bIns="27432" numCol="1"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200" kern="0" noProof="0" dirty="0"/>
              <a:t>Fiat-Relay is an open source initiative by Capgemini and a </a:t>
            </a:r>
            <a:r>
              <a:rPr lang="en-US" sz="1200" kern="0" dirty="0"/>
              <a:t>p</a:t>
            </a:r>
            <a:r>
              <a:rPr lang="en-US" sz="1200" kern="0" noProof="0" dirty="0"/>
              <a:t>artner bank to connect Smart Contracts to Traditional Payment Services</a:t>
            </a:r>
            <a:endParaRPr kumimoji="0" lang="en-US" sz="1200" b="0" i="0" u="none" strike="noStrike" kern="0" cap="none" spc="0" normalizeH="0" baseline="0" noProof="0" dirty="0">
              <a:ln>
                <a:noFill/>
              </a:ln>
              <a:effectLst/>
              <a:uLnTx/>
              <a:uFillTx/>
            </a:endParaRPr>
          </a:p>
        </p:txBody>
      </p:sp>
      <p:sp>
        <p:nvSpPr>
          <p:cNvPr id="16" name="Rectangle 15"/>
          <p:cNvSpPr/>
          <p:nvPr/>
        </p:nvSpPr>
        <p:spPr>
          <a:xfrm>
            <a:off x="869813" y="2055289"/>
            <a:ext cx="447238" cy="153888"/>
          </a:xfrm>
          <a:prstGeom prst="rect">
            <a:avLst/>
          </a:prstGeom>
        </p:spPr>
        <p:txBody>
          <a:bodyPr wrap="none" lIns="0" tIns="0" rIns="0" bIns="0">
            <a:spAutoFit/>
          </a:bodyPr>
          <a:lstStyle/>
          <a:p>
            <a:r>
              <a:rPr lang="en-US" sz="1000" b="1" dirty="0">
                <a:solidFill>
                  <a:prstClr val="white"/>
                </a:solidFill>
                <a:cs typeface="Arial" pitchFamily="34" charset="0"/>
              </a:rPr>
              <a:t>Loyalty</a:t>
            </a:r>
          </a:p>
        </p:txBody>
      </p:sp>
      <p:sp>
        <p:nvSpPr>
          <p:cNvPr id="17" name="Rectangle 16"/>
          <p:cNvSpPr/>
          <p:nvPr/>
        </p:nvSpPr>
        <p:spPr>
          <a:xfrm>
            <a:off x="642988" y="3381771"/>
            <a:ext cx="1174795" cy="307777"/>
          </a:xfrm>
          <a:prstGeom prst="rect">
            <a:avLst/>
          </a:prstGeom>
        </p:spPr>
        <p:txBody>
          <a:bodyPr wrap="square" lIns="0" tIns="0" rIns="0" bIns="0">
            <a:spAutoFit/>
          </a:bodyPr>
          <a:lstStyle/>
          <a:p>
            <a:r>
              <a:rPr lang="en-US" sz="1000" b="1" dirty="0" smtClean="0">
                <a:solidFill>
                  <a:prstClr val="white"/>
                </a:solidFill>
                <a:cs typeface="Arial" pitchFamily="34" charset="0"/>
              </a:rPr>
              <a:t>International Insurance Policy</a:t>
            </a:r>
            <a:endParaRPr lang="en-US" sz="1000" b="1" dirty="0">
              <a:solidFill>
                <a:prstClr val="white"/>
              </a:solidFill>
              <a:cs typeface="Arial" pitchFamily="34" charset="0"/>
            </a:endParaRPr>
          </a:p>
        </p:txBody>
      </p:sp>
      <p:sp>
        <p:nvSpPr>
          <p:cNvPr id="18" name="Rectangle 17"/>
          <p:cNvSpPr/>
          <p:nvPr/>
        </p:nvSpPr>
        <p:spPr>
          <a:xfrm>
            <a:off x="701603" y="4874028"/>
            <a:ext cx="1093248" cy="153888"/>
          </a:xfrm>
          <a:prstGeom prst="rect">
            <a:avLst/>
          </a:prstGeom>
        </p:spPr>
        <p:txBody>
          <a:bodyPr wrap="none" lIns="0" tIns="0" rIns="0" bIns="0">
            <a:spAutoFit/>
          </a:bodyPr>
          <a:lstStyle/>
          <a:p>
            <a:r>
              <a:rPr lang="en-US" sz="1000" b="1" dirty="0">
                <a:solidFill>
                  <a:prstClr val="white"/>
                </a:solidFill>
                <a:cs typeface="Arial" pitchFamily="34" charset="0"/>
              </a:rPr>
              <a:t>PSD2 Compliance</a:t>
            </a:r>
          </a:p>
        </p:txBody>
      </p:sp>
      <p:sp>
        <p:nvSpPr>
          <p:cNvPr id="19" name="Rectangle 18"/>
          <p:cNvSpPr/>
          <p:nvPr/>
        </p:nvSpPr>
        <p:spPr>
          <a:xfrm>
            <a:off x="548151" y="2743969"/>
            <a:ext cx="1344920" cy="307777"/>
          </a:xfrm>
          <a:prstGeom prst="rect">
            <a:avLst/>
          </a:prstGeom>
        </p:spPr>
        <p:txBody>
          <a:bodyPr wrap="square" lIns="0" tIns="0" rIns="0" bIns="0">
            <a:spAutoFit/>
          </a:bodyPr>
          <a:lstStyle/>
          <a:p>
            <a:pPr algn="ctr"/>
            <a:r>
              <a:rPr lang="en-US" sz="1000" b="1" dirty="0" smtClean="0">
                <a:solidFill>
                  <a:prstClr val="white"/>
                </a:solidFill>
                <a:cs typeface="Arial" pitchFamily="34" charset="0"/>
              </a:rPr>
              <a:t>Know  Your Customer</a:t>
            </a:r>
          </a:p>
          <a:p>
            <a:pPr algn="ctr"/>
            <a:r>
              <a:rPr lang="en-US" sz="1000" b="1" dirty="0" smtClean="0">
                <a:solidFill>
                  <a:prstClr val="white"/>
                </a:solidFill>
                <a:cs typeface="Arial" pitchFamily="34" charset="0"/>
              </a:rPr>
              <a:t>(KYC)</a:t>
            </a:r>
            <a:endParaRPr lang="en-US" sz="1000" b="1" dirty="0">
              <a:solidFill>
                <a:prstClr val="white"/>
              </a:solidFill>
              <a:cs typeface="Arial" pitchFamily="34" charset="0"/>
            </a:endParaRPr>
          </a:p>
        </p:txBody>
      </p:sp>
      <p:sp>
        <p:nvSpPr>
          <p:cNvPr id="20" name="Rectangle 19"/>
          <p:cNvSpPr/>
          <p:nvPr/>
        </p:nvSpPr>
        <p:spPr>
          <a:xfrm>
            <a:off x="667034" y="4178068"/>
            <a:ext cx="865622" cy="153888"/>
          </a:xfrm>
          <a:prstGeom prst="rect">
            <a:avLst/>
          </a:prstGeom>
        </p:spPr>
        <p:txBody>
          <a:bodyPr wrap="none" lIns="0" tIns="0" rIns="0" bIns="0">
            <a:spAutoFit/>
          </a:bodyPr>
          <a:lstStyle/>
          <a:p>
            <a:r>
              <a:rPr lang="en-US" sz="1000" b="1" dirty="0" smtClean="0">
                <a:solidFill>
                  <a:prstClr val="white"/>
                </a:solidFill>
                <a:cs typeface="Arial" pitchFamily="34" charset="0"/>
              </a:rPr>
              <a:t>Trade Finance</a:t>
            </a:r>
            <a:endParaRPr lang="en-US" sz="1000" b="1" dirty="0">
              <a:solidFill>
                <a:prstClr val="white"/>
              </a:solidFill>
              <a:cs typeface="Arial" pitchFamily="34" charset="0"/>
            </a:endParaRPr>
          </a:p>
        </p:txBody>
      </p:sp>
      <p:sp>
        <p:nvSpPr>
          <p:cNvPr id="21" name="Rectangle 20"/>
          <p:cNvSpPr/>
          <p:nvPr/>
        </p:nvSpPr>
        <p:spPr>
          <a:xfrm>
            <a:off x="907588" y="5548211"/>
            <a:ext cx="681277" cy="153888"/>
          </a:xfrm>
          <a:prstGeom prst="rect">
            <a:avLst/>
          </a:prstGeom>
        </p:spPr>
        <p:txBody>
          <a:bodyPr wrap="none" lIns="0" tIns="0" rIns="0" bIns="0">
            <a:spAutoFit/>
          </a:bodyPr>
          <a:lstStyle/>
          <a:p>
            <a:r>
              <a:rPr lang="en-US" sz="1000" b="1" dirty="0">
                <a:solidFill>
                  <a:prstClr val="white"/>
                </a:solidFill>
                <a:cs typeface="Arial" pitchFamily="34" charset="0"/>
              </a:rPr>
              <a:t>Fiat - Relay</a:t>
            </a:r>
          </a:p>
        </p:txBody>
      </p:sp>
      <p:pic>
        <p:nvPicPr>
          <p:cNvPr id="62" name="Picture 61"/>
          <p:cNvPicPr>
            <a:picLocks noChangeAspect="1"/>
          </p:cNvPicPr>
          <p:nvPr/>
        </p:nvPicPr>
        <p:blipFill>
          <a:blip r:embed="rId3" cstate="print"/>
          <a:stretch>
            <a:fillRect/>
          </a:stretch>
        </p:blipFill>
        <p:spPr>
          <a:xfrm>
            <a:off x="7405179" y="44069"/>
            <a:ext cx="1146147" cy="835224"/>
          </a:xfrm>
          <a:prstGeom prst="rect">
            <a:avLst/>
          </a:prstGeom>
        </p:spPr>
      </p:pic>
      <p:sp>
        <p:nvSpPr>
          <p:cNvPr id="22" name="Rectangle 21"/>
          <p:cNvSpPr/>
          <p:nvPr/>
        </p:nvSpPr>
        <p:spPr>
          <a:xfrm>
            <a:off x="2159308" y="3899979"/>
            <a:ext cx="7491470" cy="646331"/>
          </a:xfrm>
          <a:prstGeom prst="rect">
            <a:avLst/>
          </a:prstGeom>
        </p:spPr>
        <p:txBody>
          <a:bodyPr wrap="square">
            <a:spAutoFit/>
          </a:bodyPr>
          <a:lstStyle/>
          <a:p>
            <a:r>
              <a:rPr lang="en-US" sz="1200" dirty="0" smtClean="0"/>
              <a:t>This solution automates the still manual trade finance process by transforming letters of credit to smart contracts with automated payments, digitizing printed documents such as bills </a:t>
            </a:r>
            <a:r>
              <a:rPr lang="en-US" sz="1200" smtClean="0"/>
              <a:t>of landing </a:t>
            </a:r>
            <a:r>
              <a:rPr lang="en-US" sz="1200" dirty="0" smtClean="0"/>
              <a:t>and storing </a:t>
            </a:r>
            <a:r>
              <a:rPr lang="en-US" sz="1200" smtClean="0"/>
              <a:t>them </a:t>
            </a:r>
          </a:p>
          <a:p>
            <a:r>
              <a:rPr lang="en-US" sz="1200" smtClean="0"/>
              <a:t>as </a:t>
            </a:r>
            <a:r>
              <a:rPr lang="en-US" sz="1200" dirty="0" smtClean="0"/>
              <a:t>metadata, and creating a record of ownership in each step</a:t>
            </a:r>
          </a:p>
        </p:txBody>
      </p:sp>
    </p:spTree>
    <p:extLst>
      <p:ext uri="{BB962C8B-B14F-4D97-AF65-F5344CB8AC3E}">
        <p14:creationId xmlns:p14="http://schemas.microsoft.com/office/powerpoint/2010/main" xmlns="" val="3143498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latin typeface="+mn-lt"/>
              </a:rPr>
              <a:t>Our Team of Blockchain Experts</a:t>
            </a:r>
            <a:endParaRPr lang="en-US" sz="2300" dirty="0">
              <a:latin typeface="+mn-lt"/>
            </a:endParaRPr>
          </a:p>
        </p:txBody>
      </p:sp>
      <p:sp>
        <p:nvSpPr>
          <p:cNvPr id="3" name="Content Placeholder 2"/>
          <p:cNvSpPr>
            <a:spLocks noGrp="1"/>
          </p:cNvSpPr>
          <p:nvPr>
            <p:ph idx="1"/>
          </p:nvPr>
        </p:nvSpPr>
        <p:spPr>
          <a:xfrm>
            <a:off x="5102649" y="1588183"/>
            <a:ext cx="4616687" cy="4643751"/>
          </a:xfrm>
        </p:spPr>
        <p:txBody>
          <a:bodyPr/>
          <a:lstStyle/>
          <a:p>
            <a:r>
              <a:rPr lang="en-US" sz="1600" dirty="0" smtClean="0"/>
              <a:t>Business and Technical Skills</a:t>
            </a:r>
          </a:p>
          <a:p>
            <a:r>
              <a:rPr lang="en-US" sz="1600" dirty="0" smtClean="0"/>
              <a:t>Python, Golang and Java</a:t>
            </a:r>
          </a:p>
          <a:p>
            <a:r>
              <a:rPr lang="en-US" sz="1600" dirty="0" smtClean="0"/>
              <a:t>Ethereum / Solidity Smart Contract; Chaincode</a:t>
            </a:r>
          </a:p>
          <a:p>
            <a:r>
              <a:rPr lang="en-US" sz="1600" dirty="0" err="1" smtClean="0"/>
              <a:t>BigChainDB</a:t>
            </a:r>
            <a:r>
              <a:rPr lang="en-US" sz="1600" dirty="0" smtClean="0"/>
              <a:t> Platform</a:t>
            </a:r>
          </a:p>
          <a:p>
            <a:r>
              <a:rPr lang="en-US" sz="1600" dirty="0" smtClean="0"/>
              <a:t>Expanding to Hyperledger / Corda, etc   based on client Needs</a:t>
            </a:r>
          </a:p>
          <a:p>
            <a:endParaRPr lang="en-US" sz="1600" dirty="0" smtClean="0"/>
          </a:p>
          <a:p>
            <a:r>
              <a:rPr lang="en-US" sz="1600" dirty="0" smtClean="0"/>
              <a:t>Development Teams in US, Europe and India</a:t>
            </a:r>
          </a:p>
          <a:p>
            <a:r>
              <a:rPr lang="en-US" sz="1600" dirty="0"/>
              <a:t> </a:t>
            </a:r>
            <a:r>
              <a:rPr lang="en-US" sz="1600" dirty="0" smtClean="0"/>
              <a:t>Ability to leverage our off-shore development and training center</a:t>
            </a:r>
          </a:p>
          <a:p>
            <a:r>
              <a:rPr lang="en-US" sz="1600" dirty="0" smtClean="0"/>
              <a:t>Ability to locate tech resources within client teams </a:t>
            </a:r>
          </a:p>
          <a:p>
            <a:endParaRPr lang="en-US" dirty="0"/>
          </a:p>
        </p:txBody>
      </p:sp>
      <p:pic>
        <p:nvPicPr>
          <p:cNvPr id="5" name="Picture 4"/>
          <p:cNvPicPr>
            <a:picLocks noChangeAspect="1"/>
          </p:cNvPicPr>
          <p:nvPr/>
        </p:nvPicPr>
        <p:blipFill>
          <a:blip r:embed="rId2" cstate="print"/>
          <a:stretch>
            <a:fillRect/>
          </a:stretch>
        </p:blipFill>
        <p:spPr>
          <a:xfrm>
            <a:off x="7520382" y="63512"/>
            <a:ext cx="1046430" cy="779860"/>
          </a:xfrm>
          <a:prstGeom prst="rect">
            <a:avLst/>
          </a:prstGeom>
        </p:spPr>
      </p:pic>
      <p:pic>
        <p:nvPicPr>
          <p:cNvPr id="6" name="Picture 5"/>
          <p:cNvPicPr>
            <a:picLocks noChangeAspect="1"/>
          </p:cNvPicPr>
          <p:nvPr/>
        </p:nvPicPr>
        <p:blipFill>
          <a:blip r:embed="rId3" cstate="print"/>
          <a:stretch>
            <a:fillRect/>
          </a:stretch>
        </p:blipFill>
        <p:spPr>
          <a:xfrm>
            <a:off x="525379" y="1780688"/>
            <a:ext cx="4079380" cy="169145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cstate="print"/>
          <a:stretch>
            <a:fillRect/>
          </a:stretch>
        </p:blipFill>
        <p:spPr>
          <a:xfrm>
            <a:off x="525379" y="3978442"/>
            <a:ext cx="4079380" cy="17150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704334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7405179" y="44069"/>
            <a:ext cx="1146147" cy="835224"/>
          </a:xfrm>
          <a:prstGeom prst="rect">
            <a:avLst/>
          </a:prstGeom>
        </p:spPr>
      </p:pic>
      <p:sp>
        <p:nvSpPr>
          <p:cNvPr id="5" name="Rectangle 4"/>
          <p:cNvSpPr/>
          <p:nvPr/>
        </p:nvSpPr>
        <p:spPr>
          <a:xfrm>
            <a:off x="4053941" y="2865165"/>
            <a:ext cx="1720343" cy="523220"/>
          </a:xfrm>
          <a:prstGeom prst="rect">
            <a:avLst/>
          </a:prstGeom>
        </p:spPr>
        <p:txBody>
          <a:bodyPr wrap="none">
            <a:spAutoFit/>
          </a:bodyPr>
          <a:lstStyle/>
          <a:p>
            <a:r>
              <a:rPr lang="en-US" sz="2800" dirty="0" smtClean="0"/>
              <a:t>KYC </a:t>
            </a:r>
            <a:r>
              <a:rPr lang="en-US" sz="2800" dirty="0" err="1" smtClean="0"/>
              <a:t>PoC</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KYC </a:t>
            </a:r>
            <a:r>
              <a:rPr lang="en-US" sz="2300" dirty="0" err="1" smtClean="0"/>
              <a:t>Usecase</a:t>
            </a:r>
            <a:r>
              <a:rPr lang="en-US" sz="2300" dirty="0" smtClean="0"/>
              <a:t> Overview</a:t>
            </a:r>
            <a:endParaRPr lang="en-US" sz="2300" dirty="0">
              <a:latin typeface="+mn-lt"/>
            </a:endParaRPr>
          </a:p>
        </p:txBody>
      </p:sp>
      <p:pic>
        <p:nvPicPr>
          <p:cNvPr id="62" name="Picture 61"/>
          <p:cNvPicPr>
            <a:picLocks noChangeAspect="1"/>
          </p:cNvPicPr>
          <p:nvPr/>
        </p:nvPicPr>
        <p:blipFill>
          <a:blip r:embed="rId3" cstate="print"/>
          <a:stretch>
            <a:fillRect/>
          </a:stretch>
        </p:blipFill>
        <p:spPr>
          <a:xfrm>
            <a:off x="7405179" y="44069"/>
            <a:ext cx="1146147" cy="835224"/>
          </a:xfrm>
          <a:prstGeom prst="rect">
            <a:avLst/>
          </a:prstGeom>
        </p:spPr>
      </p:pic>
      <p:sp>
        <p:nvSpPr>
          <p:cNvPr id="23" name="Content Placeholder 4"/>
          <p:cNvSpPr txBox="1">
            <a:spLocks/>
          </p:cNvSpPr>
          <p:nvPr/>
        </p:nvSpPr>
        <p:spPr>
          <a:xfrm>
            <a:off x="433223" y="1062350"/>
            <a:ext cx="9063201" cy="4766949"/>
          </a:xfrm>
          <a:prstGeom prst="rect">
            <a:avLst/>
          </a:prstGeom>
        </p:spPr>
        <p:txBody>
          <a:bodyPr vert="horz" lIns="108000" tIns="72000" rIns="72000" bIns="72000" rtlCol="0">
            <a:noAutofit/>
          </a:bodyPr>
          <a:lstStyle/>
          <a:p>
            <a:pPr marL="166189" indent="-166189" defTabSz="914342">
              <a:lnSpc>
                <a:spcPct val="90000"/>
              </a:lnSpc>
              <a:spcAft>
                <a:spcPts val="1800"/>
              </a:spcAft>
              <a:buClr>
                <a:schemeClr val="accent5"/>
              </a:buClr>
              <a:buFontTx/>
              <a:buChar char="-"/>
            </a:pPr>
            <a:endParaRPr lang="en-US" sz="1400" b="1" dirty="0" smtClean="0">
              <a:solidFill>
                <a:schemeClr val="tx2">
                  <a:lumMod val="50000"/>
                </a:schemeClr>
              </a:solidFill>
              <a:cs typeface="Calibri" pitchFamily="34" charset="0"/>
            </a:endParaRPr>
          </a:p>
          <a:p>
            <a:pPr marL="365760" indent="-365760" defTabSz="914342">
              <a:lnSpc>
                <a:spcPct val="90000"/>
              </a:lnSpc>
              <a:spcAft>
                <a:spcPts val="1800"/>
              </a:spcAft>
              <a:buClr>
                <a:schemeClr val="accent5"/>
              </a:buClr>
              <a:buFont typeface="Wingdings" pitchFamily="2" charset="2"/>
              <a:buChar char="q"/>
            </a:pPr>
            <a:r>
              <a:rPr lang="en-US" sz="1600" dirty="0" smtClean="0"/>
              <a:t>Requirement:</a:t>
            </a:r>
          </a:p>
          <a:p>
            <a:pPr marL="844638" lvl="1" indent="-365760" defTabSz="914342">
              <a:lnSpc>
                <a:spcPct val="90000"/>
              </a:lnSpc>
              <a:spcAft>
                <a:spcPts val="1800"/>
              </a:spcAft>
              <a:buClr>
                <a:schemeClr val="accent5"/>
              </a:buClr>
              <a:buFont typeface="Wingdings" pitchFamily="2" charset="2"/>
              <a:buChar char="v"/>
            </a:pPr>
            <a:r>
              <a:rPr lang="en-US" sz="1400" dirty="0" smtClean="0"/>
              <a:t>Simplify the KYC process to implement single KYC for one and the same inter-bank / intra-bank customers</a:t>
            </a:r>
          </a:p>
          <a:p>
            <a:pPr marL="365760" indent="-365760" defTabSz="914342">
              <a:lnSpc>
                <a:spcPct val="90000"/>
              </a:lnSpc>
              <a:spcAft>
                <a:spcPts val="1800"/>
              </a:spcAft>
              <a:buClr>
                <a:schemeClr val="accent5"/>
              </a:buClr>
              <a:buFont typeface="Wingdings" pitchFamily="2" charset="2"/>
              <a:buChar char="q"/>
            </a:pPr>
            <a:r>
              <a:rPr lang="en-US" sz="1600" dirty="0" smtClean="0"/>
              <a:t>Problem Statement:</a:t>
            </a:r>
          </a:p>
          <a:p>
            <a:pPr marL="844638" lvl="1" indent="-365760" defTabSz="914342">
              <a:lnSpc>
                <a:spcPct val="90000"/>
              </a:lnSpc>
              <a:spcAft>
                <a:spcPts val="1800"/>
              </a:spcAft>
              <a:buClr>
                <a:schemeClr val="accent5"/>
              </a:buClr>
              <a:buFont typeface="Wingdings" pitchFamily="2" charset="2"/>
              <a:buChar char="v"/>
            </a:pPr>
            <a:r>
              <a:rPr lang="en-US" sz="1400" dirty="0" smtClean="0"/>
              <a:t>KYC and AML frameworks require banks to verify client identities. This process has various manual steps, involves many different institutions and is often duplicated among departments and other banks for one and the same customers</a:t>
            </a:r>
          </a:p>
          <a:p>
            <a:pPr marL="365760" indent="-365760" defTabSz="914342">
              <a:lnSpc>
                <a:spcPct val="90000"/>
              </a:lnSpc>
              <a:spcAft>
                <a:spcPts val="1800"/>
              </a:spcAft>
              <a:buClr>
                <a:schemeClr val="accent5"/>
              </a:buClr>
              <a:buFont typeface="Wingdings" pitchFamily="2" charset="2"/>
              <a:buChar char="q"/>
            </a:pPr>
            <a:r>
              <a:rPr lang="en-US" sz="1600" dirty="0" smtClean="0"/>
              <a:t>Solution:</a:t>
            </a:r>
          </a:p>
          <a:p>
            <a:pPr marL="844638" lvl="1" indent="-365760" defTabSz="914342">
              <a:lnSpc>
                <a:spcPct val="90000"/>
              </a:lnSpc>
              <a:spcAft>
                <a:spcPts val="1800"/>
              </a:spcAft>
              <a:buClr>
                <a:schemeClr val="accent5"/>
              </a:buClr>
              <a:buFont typeface="Wingdings" pitchFamily="2" charset="2"/>
              <a:buChar char="v"/>
            </a:pPr>
            <a:r>
              <a:rPr lang="en-US" sz="1400" dirty="0" smtClean="0"/>
              <a:t>Using blockchain the customers KYC details will be shared across all banks / intra-bank departments and every banks / intra-bank department will have same master copy of KYC data as others</a:t>
            </a:r>
          </a:p>
          <a:p>
            <a:pPr marL="844638" lvl="1" indent="-365760" defTabSz="914342">
              <a:lnSpc>
                <a:spcPct val="90000"/>
              </a:lnSpc>
              <a:spcAft>
                <a:spcPts val="1800"/>
              </a:spcAft>
              <a:buClr>
                <a:schemeClr val="accent5"/>
              </a:buClr>
              <a:buFont typeface="Wingdings" pitchFamily="2" charset="2"/>
              <a:buChar char="v"/>
            </a:pPr>
            <a:r>
              <a:rPr lang="en-US" sz="1400" dirty="0" smtClean="0"/>
              <a:t>This would potentially reduce the need for KYC and AML vetting and associated compliance costs every time a customer engages in a new product with another bank department or joins a new bank, while the cryptography can ensure data security.</a:t>
            </a:r>
            <a:endParaRPr lang="en-US" sz="1400" dirty="0" smtClean="0">
              <a:solidFill>
                <a:schemeClr val="tx2">
                  <a:lumMod val="50000"/>
                </a:schemeClr>
              </a:solidFill>
              <a:cs typeface="Calibri" pitchFamily="34" charset="0"/>
            </a:endParaRPr>
          </a:p>
          <a:p>
            <a:pPr marL="166189" lvl="0" indent="-166189" defTabSz="914342">
              <a:lnSpc>
                <a:spcPct val="90000"/>
              </a:lnSpc>
              <a:spcAft>
                <a:spcPts val="1800"/>
              </a:spcAft>
              <a:buClr>
                <a:schemeClr val="accent5"/>
              </a:buClr>
              <a:buFont typeface="Wingdings" pitchFamily="2" charset="2"/>
              <a:buChar char="§"/>
            </a:pPr>
            <a:endParaRPr kumimoji="0" lang="en-US" sz="1400" b="0" i="0" u="none" strike="noStrike" kern="1200" cap="none" spc="0" normalizeH="0" baseline="0" noProof="0" dirty="0">
              <a:ln>
                <a:noFill/>
              </a:ln>
              <a:solidFill>
                <a:schemeClr val="tx1"/>
              </a:solidFill>
              <a:effectLst/>
              <a:uLnTx/>
              <a:uFillTx/>
              <a:latin typeface="+mj-lt"/>
              <a:ea typeface="+mn-ea"/>
              <a:cs typeface="Calibri" pitchFamily="34" charset="0"/>
            </a:endParaRPr>
          </a:p>
        </p:txBody>
      </p:sp>
    </p:spTree>
    <p:extLst>
      <p:ext uri="{BB962C8B-B14F-4D97-AF65-F5344CB8AC3E}">
        <p14:creationId xmlns:p14="http://schemas.microsoft.com/office/powerpoint/2010/main" xmlns="" val="31434985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ppt_Template_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ppt_Template_CoverOption1</Template>
  <TotalTime>12152</TotalTime>
  <Words>1348</Words>
  <Application>Microsoft Office PowerPoint</Application>
  <PresentationFormat>A4 Paper (210x297 mm)</PresentationFormat>
  <Paragraphs>316</Paragraphs>
  <Slides>18</Slides>
  <Notes>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1" baseType="lpstr">
      <vt:lpstr>ppt_Template_Capgemini</vt:lpstr>
      <vt:lpstr>Closing slides</vt:lpstr>
      <vt:lpstr>think-cell Slide</vt:lpstr>
      <vt:lpstr>ADM Blockchain COE</vt:lpstr>
      <vt:lpstr>Slide 2</vt:lpstr>
      <vt:lpstr>Capgemini alliances with leading Blockchain Start-ups</vt:lpstr>
      <vt:lpstr>Active engagement with Open Source community</vt:lpstr>
      <vt:lpstr>Blockchain Hackathon Journey and Outcomes</vt:lpstr>
      <vt:lpstr>Portfolio of Proof of Concepts</vt:lpstr>
      <vt:lpstr>Our Team of Blockchain Experts</vt:lpstr>
      <vt:lpstr>Slide 8</vt:lpstr>
      <vt:lpstr>KYC Usecase Overview</vt:lpstr>
      <vt:lpstr>KYC: Current State Architecture without Blockchain</vt:lpstr>
      <vt:lpstr>KYC: End State Architecture with Blockchain</vt:lpstr>
      <vt:lpstr>Slide 12</vt:lpstr>
      <vt:lpstr>What Is Blockchain Technology?</vt:lpstr>
      <vt:lpstr>Blockchain example</vt:lpstr>
      <vt:lpstr>Blockchain example (contd..)</vt:lpstr>
      <vt:lpstr>What are the issues with Current World Systems?</vt:lpstr>
      <vt:lpstr>Blockchain example (contd..)</vt:lpstr>
      <vt:lpstr>What Is Blockchain Technology? Lets revisit again…</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 Charter</dc:title>
  <dc:subject>ppt Template</dc:subject>
  <dc:creator>Voora, Krishnamurthy</dc:creator>
  <cp:lastModifiedBy>devchaud</cp:lastModifiedBy>
  <cp:revision>549</cp:revision>
  <dcterms:created xsi:type="dcterms:W3CDTF">2016-09-06T16:09:56Z</dcterms:created>
  <dcterms:modified xsi:type="dcterms:W3CDTF">2017-05-25T05:29:18Z</dcterms:modified>
</cp:coreProperties>
</file>