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8" r:id="rId2"/>
    <p:sldId id="262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E4524-5970-4929-A973-E2F824596EF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FB5A3-7388-4AD6-8AD9-72B693BA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8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0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30"/>
          <a:stretch/>
        </p:blipFill>
        <p:spPr>
          <a:xfrm>
            <a:off x="0" y="2"/>
            <a:ext cx="12190476" cy="1438275"/>
          </a:xfrm>
          <a:prstGeom prst="rect">
            <a:avLst/>
          </a:prstGeom>
        </p:spPr>
      </p:pic>
      <p:pic>
        <p:nvPicPr>
          <p:cNvPr id="4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6"/>
          <a:stretch/>
        </p:blipFill>
        <p:spPr>
          <a:xfrm>
            <a:off x="1524" y="6296027"/>
            <a:ext cx="12188954" cy="5619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360000" tIns="36000" rIns="72000" bIns="3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80772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© 2017 Capgemini.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0" y="1511999"/>
            <a:ext cx="11880000" cy="4428000"/>
          </a:xfrm>
          <a:prstGeom prst="rect">
            <a:avLst/>
          </a:prstGeom>
        </p:spPr>
        <p:txBody>
          <a:bodyPr vert="horz" lIns="468000" tIns="45720" rIns="72000" bIns="45720" rtlCol="0">
            <a:normAutofit/>
          </a:bodyPr>
          <a:lstStyle>
            <a:lvl1pPr>
              <a:defRPr lang="fr-FR" smtClean="0"/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US"/>
            </a:lvl5pPr>
          </a:lstStyle>
          <a:p>
            <a:pPr lvl="0"/>
            <a:r>
              <a:rPr lang="en-US" noProof="0" dirty="0" err="1"/>
              <a:t>Modifiez</a:t>
            </a:r>
            <a:r>
              <a:rPr lang="en-US" noProof="0" dirty="0"/>
              <a:t>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40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ECC8-EF19-4DFE-8866-9F8D53BC39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A696-A433-427E-8CB5-F77BBA20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5016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prstClr val="white"/>
                </a:solidFill>
                <a:ea typeface="Segoe UI" panose="020B0502040204020203" pitchFamily="34" charset="0"/>
              </a:rPr>
              <a:t>Blockchain</a:t>
            </a:r>
            <a:r>
              <a:rPr lang="en-US" sz="3600" dirty="0">
                <a:solidFill>
                  <a:prstClr val="white"/>
                </a:solidFill>
                <a:ea typeface="Segoe UI" panose="020B0502040204020203" pitchFamily="34" charset="0"/>
              </a:rPr>
              <a:t> Competency and Community Presence</a:t>
            </a:r>
            <a:endParaRPr lang="en-US" sz="3600" dirty="0"/>
          </a:p>
        </p:txBody>
      </p:sp>
      <p:sp>
        <p:nvSpPr>
          <p:cNvPr id="154" name="Round Diagonal Corner Rectangle 153"/>
          <p:cNvSpPr/>
          <p:nvPr/>
        </p:nvSpPr>
        <p:spPr>
          <a:xfrm>
            <a:off x="3382409" y="3116392"/>
            <a:ext cx="1324339" cy="48603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rgbClr val="831F79"/>
                </a:solidFill>
              </a:rPr>
              <a:t>Partnership with Startups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1799"/>
              </a:spcAft>
              <a:buClr>
                <a:srgbClr val="4BACC6"/>
              </a:buClr>
            </a:pPr>
            <a:endParaRPr lang="en-US" sz="1000" dirty="0">
              <a:solidFill>
                <a:srgbClr val="831F79"/>
              </a:solidFill>
            </a:endParaRPr>
          </a:p>
        </p:txBody>
      </p:sp>
      <p:sp>
        <p:nvSpPr>
          <p:cNvPr id="155" name="Round Diagonal Corner Rectangle 154"/>
          <p:cNvSpPr/>
          <p:nvPr/>
        </p:nvSpPr>
        <p:spPr>
          <a:xfrm>
            <a:off x="3371525" y="1428071"/>
            <a:ext cx="3922343" cy="62100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Dedicated technology practice for </a:t>
            </a:r>
            <a:r>
              <a:rPr lang="en-US" sz="1000" dirty="0" err="1">
                <a:solidFill>
                  <a:srgbClr val="831F79"/>
                </a:solidFill>
              </a:rPr>
              <a:t>blockchain</a:t>
            </a: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Group of 5 Architects and  45 Developers with average 12 man months experience in </a:t>
            </a:r>
            <a:r>
              <a:rPr lang="en-US" sz="1000" dirty="0" err="1">
                <a:solidFill>
                  <a:srgbClr val="831F79"/>
                </a:solidFill>
              </a:rPr>
              <a:t>Blockchain</a:t>
            </a: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err="1">
                <a:solidFill>
                  <a:srgbClr val="831F79"/>
                </a:solidFill>
              </a:rPr>
              <a:t>Blockchain</a:t>
            </a:r>
            <a:r>
              <a:rPr lang="en-US" sz="1000" dirty="0">
                <a:solidFill>
                  <a:srgbClr val="831F79"/>
                </a:solidFill>
              </a:rPr>
              <a:t> industry trained trainers</a:t>
            </a:r>
          </a:p>
          <a:p>
            <a:pPr marL="342797" lvl="1" indent="-168225">
              <a:lnSpc>
                <a:spcPct val="90000"/>
              </a:lnSpc>
              <a:spcAft>
                <a:spcPts val="1799"/>
              </a:spcAft>
              <a:buClr>
                <a:srgbClr val="4BACC6"/>
              </a:buClr>
            </a:pPr>
            <a:endParaRPr lang="en-US" sz="1000" dirty="0">
              <a:solidFill>
                <a:srgbClr val="831F79"/>
              </a:solidFill>
            </a:endParaRPr>
          </a:p>
        </p:txBody>
      </p:sp>
      <p:sp>
        <p:nvSpPr>
          <p:cNvPr id="156" name="Round Diagonal Corner Rectangle 155"/>
          <p:cNvSpPr/>
          <p:nvPr/>
        </p:nvSpPr>
        <p:spPr>
          <a:xfrm>
            <a:off x="3371524" y="2202186"/>
            <a:ext cx="4417688" cy="7670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50 resources involved in the active development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5 POC developed on multiple platforms including Hyperledger and Corda, </a:t>
            </a:r>
            <a:r>
              <a:rPr lang="en-US" sz="1000">
                <a:solidFill>
                  <a:srgbClr val="831F79"/>
                </a:solidFill>
              </a:rPr>
              <a:t>BigchainDB</a:t>
            </a:r>
            <a:endParaRPr lang="en-US" sz="1000" dirty="0">
              <a:solidFill>
                <a:srgbClr val="831F79"/>
              </a:solidFill>
            </a:endParaRPr>
          </a:p>
        </p:txBody>
      </p:sp>
      <p:sp>
        <p:nvSpPr>
          <p:cNvPr id="157" name="Round Diagonal Corner Rectangle 156"/>
          <p:cNvSpPr/>
          <p:nvPr/>
        </p:nvSpPr>
        <p:spPr>
          <a:xfrm>
            <a:off x="8673578" y="3105885"/>
            <a:ext cx="3158208" cy="4798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err="1">
                <a:solidFill>
                  <a:srgbClr val="831F79"/>
                </a:solidFill>
              </a:rPr>
              <a:t>Inhouse</a:t>
            </a:r>
            <a:r>
              <a:rPr lang="en-US" sz="1000" dirty="0">
                <a:solidFill>
                  <a:srgbClr val="831F79"/>
                </a:solidFill>
              </a:rPr>
              <a:t> white paper published on </a:t>
            </a:r>
            <a:r>
              <a:rPr lang="en-US" sz="1000" dirty="0" err="1">
                <a:solidFill>
                  <a:srgbClr val="831F79"/>
                </a:solidFill>
              </a:rPr>
              <a:t>blockchain</a:t>
            </a: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Technology blogger community </a:t>
            </a:r>
          </a:p>
        </p:txBody>
      </p:sp>
      <p:sp>
        <p:nvSpPr>
          <p:cNvPr id="158" name="Round Diagonal Corner Rectangle 157"/>
          <p:cNvSpPr/>
          <p:nvPr/>
        </p:nvSpPr>
        <p:spPr>
          <a:xfrm>
            <a:off x="3382410" y="3712858"/>
            <a:ext cx="2724099" cy="82114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 In-house </a:t>
            </a:r>
            <a:r>
              <a:rPr lang="en-US" sz="1000" dirty="0" err="1">
                <a:solidFill>
                  <a:srgbClr val="831F79"/>
                </a:solidFill>
              </a:rPr>
              <a:t>blockchain</a:t>
            </a:r>
            <a:r>
              <a:rPr lang="en-US" sz="1000" dirty="0">
                <a:solidFill>
                  <a:srgbClr val="831F79"/>
                </a:solidFill>
              </a:rPr>
              <a:t> trainings # 1500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SMEs for domain analysis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POC development on various blockchain platforms</a:t>
            </a:r>
          </a:p>
        </p:txBody>
      </p:sp>
      <p:sp>
        <p:nvSpPr>
          <p:cNvPr id="159" name="Round Diagonal Corner Rectangle 158"/>
          <p:cNvSpPr/>
          <p:nvPr/>
        </p:nvSpPr>
        <p:spPr>
          <a:xfrm>
            <a:off x="3371524" y="4662718"/>
            <a:ext cx="8460262" cy="732906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 </a:t>
            </a:r>
            <a:r>
              <a:rPr lang="en-US" sz="1000" dirty="0" err="1">
                <a:solidFill>
                  <a:srgbClr val="831F79"/>
                </a:solidFill>
              </a:rPr>
              <a:t>FinTech</a:t>
            </a:r>
            <a:r>
              <a:rPr lang="en-US" sz="1000" dirty="0">
                <a:solidFill>
                  <a:srgbClr val="831F79"/>
                </a:solidFill>
              </a:rPr>
              <a:t> SMEs guidance on aligning blockchain solutions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Alliance with major global banks and investment houses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Domain Competency groups on Banking and Finance and Payments </a:t>
            </a:r>
          </a:p>
        </p:txBody>
      </p:sp>
      <p:sp>
        <p:nvSpPr>
          <p:cNvPr id="160" name="Round Diagonal Corner Rectangle 159"/>
          <p:cNvSpPr/>
          <p:nvPr/>
        </p:nvSpPr>
        <p:spPr>
          <a:xfrm>
            <a:off x="3382408" y="5522537"/>
            <a:ext cx="8449379" cy="64277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 Development lifecycle maturity on Agile and other lifecycles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Automation of the development cycle thru automated process, tools and technologies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err="1">
                <a:solidFill>
                  <a:srgbClr val="831F79"/>
                </a:solidFill>
              </a:rPr>
              <a:t>DevOps</a:t>
            </a:r>
            <a:r>
              <a:rPr lang="en-US" sz="1000" dirty="0">
                <a:solidFill>
                  <a:srgbClr val="831F79"/>
                </a:solidFill>
              </a:rPr>
              <a:t> end to end lifecycle management setups with Capgemini specific IPs for customer ODCs</a:t>
            </a:r>
          </a:p>
        </p:txBody>
      </p:sp>
      <p:sp>
        <p:nvSpPr>
          <p:cNvPr id="161" name="Round Diagonal Corner Rectangle 160"/>
          <p:cNvSpPr/>
          <p:nvPr/>
        </p:nvSpPr>
        <p:spPr>
          <a:xfrm>
            <a:off x="335200" y="1428070"/>
            <a:ext cx="2907100" cy="642770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33" lvl="1" defTabSz="914068">
              <a:lnSpc>
                <a:spcPct val="90000"/>
              </a:lnSpc>
              <a:spcAft>
                <a:spcPts val="1799"/>
              </a:spcAft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Competency</a:t>
            </a:r>
          </a:p>
        </p:txBody>
      </p:sp>
      <p:sp>
        <p:nvSpPr>
          <p:cNvPr id="162" name="Round Diagonal Corner Rectangle 161"/>
          <p:cNvSpPr/>
          <p:nvPr/>
        </p:nvSpPr>
        <p:spPr>
          <a:xfrm>
            <a:off x="7409452" y="1417563"/>
            <a:ext cx="4422335" cy="64277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rgbClr val="831F79"/>
                </a:solidFill>
              </a:rPr>
              <a:t>Independent Research and Analysis groups</a:t>
            </a:r>
          </a:p>
        </p:txBody>
      </p:sp>
      <p:sp>
        <p:nvSpPr>
          <p:cNvPr id="163" name="Round Diagonal Corner Rectangle 162"/>
          <p:cNvSpPr/>
          <p:nvPr/>
        </p:nvSpPr>
        <p:spPr>
          <a:xfrm>
            <a:off x="335201" y="2202186"/>
            <a:ext cx="2903903" cy="642771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33" lvl="1" defTabSz="914068">
              <a:lnSpc>
                <a:spcPct val="90000"/>
              </a:lnSpc>
              <a:spcAft>
                <a:spcPts val="1799"/>
              </a:spcAft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Experience</a:t>
            </a:r>
          </a:p>
        </p:txBody>
      </p:sp>
      <p:sp>
        <p:nvSpPr>
          <p:cNvPr id="164" name="Round Diagonal Corner Rectangle 163"/>
          <p:cNvSpPr/>
          <p:nvPr/>
        </p:nvSpPr>
        <p:spPr>
          <a:xfrm>
            <a:off x="335200" y="3152252"/>
            <a:ext cx="2910296" cy="642771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33" lvl="1" defTabSz="914068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Community </a:t>
            </a:r>
          </a:p>
          <a:p>
            <a:pPr marL="57133" lvl="1" defTabSz="914068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Presence and Alliances</a:t>
            </a:r>
          </a:p>
        </p:txBody>
      </p:sp>
      <p:sp>
        <p:nvSpPr>
          <p:cNvPr id="165" name="Round Diagonal Corner Rectangle 164"/>
          <p:cNvSpPr/>
          <p:nvPr/>
        </p:nvSpPr>
        <p:spPr>
          <a:xfrm>
            <a:off x="335201" y="3891232"/>
            <a:ext cx="2927495" cy="642770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33" lvl="1" defTabSz="914068">
              <a:lnSpc>
                <a:spcPct val="90000"/>
              </a:lnSpc>
              <a:spcAft>
                <a:spcPts val="1799"/>
              </a:spcAft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Competency Building </a:t>
            </a:r>
          </a:p>
        </p:txBody>
      </p:sp>
      <p:sp>
        <p:nvSpPr>
          <p:cNvPr id="166" name="Round Diagonal Corner Rectangle 165"/>
          <p:cNvSpPr/>
          <p:nvPr/>
        </p:nvSpPr>
        <p:spPr>
          <a:xfrm>
            <a:off x="335201" y="4662718"/>
            <a:ext cx="2916689" cy="761802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33" lvl="1" defTabSz="914068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Expertise on </a:t>
            </a:r>
          </a:p>
          <a:p>
            <a:pPr marL="57133" lvl="1" defTabSz="914068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disruptive business models</a:t>
            </a:r>
          </a:p>
        </p:txBody>
      </p:sp>
      <p:sp>
        <p:nvSpPr>
          <p:cNvPr id="167" name="Round Diagonal Corner Rectangle 166"/>
          <p:cNvSpPr/>
          <p:nvPr/>
        </p:nvSpPr>
        <p:spPr>
          <a:xfrm>
            <a:off x="335199" y="5522537"/>
            <a:ext cx="2942260" cy="642770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33" lvl="1" defTabSz="914068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lifecycle </a:t>
            </a:r>
          </a:p>
          <a:p>
            <a:pPr marL="57133" lvl="1" defTabSz="914068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Maturity</a:t>
            </a:r>
          </a:p>
        </p:txBody>
      </p:sp>
      <p:grpSp>
        <p:nvGrpSpPr>
          <p:cNvPr id="168" name="Group 18"/>
          <p:cNvGrpSpPr/>
          <p:nvPr/>
        </p:nvGrpSpPr>
        <p:grpSpPr>
          <a:xfrm>
            <a:off x="3099868" y="1653694"/>
            <a:ext cx="364332" cy="206318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69" name="Oval 168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70" name="Oval 169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</p:grpSp>
      <p:grpSp>
        <p:nvGrpSpPr>
          <p:cNvPr id="172" name="Group 22"/>
          <p:cNvGrpSpPr/>
          <p:nvPr/>
        </p:nvGrpSpPr>
        <p:grpSpPr>
          <a:xfrm>
            <a:off x="3136781" y="2431992"/>
            <a:ext cx="364332" cy="206318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3" name="Oval 172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74" name="Oval 173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</p:grpSp>
      <p:grpSp>
        <p:nvGrpSpPr>
          <p:cNvPr id="176" name="Group 26"/>
          <p:cNvGrpSpPr/>
          <p:nvPr/>
        </p:nvGrpSpPr>
        <p:grpSpPr>
          <a:xfrm>
            <a:off x="3136781" y="3394789"/>
            <a:ext cx="364332" cy="206318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7" name="Oval 176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78" name="Oval 177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</p:grpSp>
      <p:grpSp>
        <p:nvGrpSpPr>
          <p:cNvPr id="180" name="Group 34"/>
          <p:cNvGrpSpPr/>
          <p:nvPr/>
        </p:nvGrpSpPr>
        <p:grpSpPr>
          <a:xfrm>
            <a:off x="3136781" y="4122603"/>
            <a:ext cx="364332" cy="206318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1" name="Oval 180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82" name="Oval 181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</p:grpSp>
      <p:grpSp>
        <p:nvGrpSpPr>
          <p:cNvPr id="184" name="Group 38"/>
          <p:cNvGrpSpPr/>
          <p:nvPr/>
        </p:nvGrpSpPr>
        <p:grpSpPr>
          <a:xfrm>
            <a:off x="3136781" y="4917205"/>
            <a:ext cx="364332" cy="206318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5" name="Oval 184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86" name="Oval 185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</p:grpSp>
      <p:grpSp>
        <p:nvGrpSpPr>
          <p:cNvPr id="188" name="Group 42"/>
          <p:cNvGrpSpPr/>
          <p:nvPr/>
        </p:nvGrpSpPr>
        <p:grpSpPr>
          <a:xfrm>
            <a:off x="3136781" y="5685527"/>
            <a:ext cx="364332" cy="206318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9" name="Oval 188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90" name="Oval 189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99"/>
            </a:p>
          </p:txBody>
        </p:sp>
      </p:grpSp>
      <p:sp>
        <p:nvSpPr>
          <p:cNvPr id="192" name="Round Diagonal Corner Rectangle 191"/>
          <p:cNvSpPr/>
          <p:nvPr/>
        </p:nvSpPr>
        <p:spPr>
          <a:xfrm>
            <a:off x="4809935" y="3119145"/>
            <a:ext cx="1793335" cy="48389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rgbClr val="831F79"/>
                </a:solidFill>
              </a:rPr>
              <a:t>Open Source Initiative participation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1799"/>
              </a:spcAft>
              <a:buClr>
                <a:srgbClr val="4BACC6"/>
              </a:buClr>
            </a:pPr>
            <a:endParaRPr lang="en-US" sz="1000" dirty="0">
              <a:solidFill>
                <a:srgbClr val="831F79"/>
              </a:solidFill>
            </a:endParaRPr>
          </a:p>
        </p:txBody>
      </p:sp>
      <p:sp>
        <p:nvSpPr>
          <p:cNvPr id="193" name="Round Diagonal Corner Rectangle 192"/>
          <p:cNvSpPr/>
          <p:nvPr/>
        </p:nvSpPr>
        <p:spPr>
          <a:xfrm>
            <a:off x="6700339" y="3116392"/>
            <a:ext cx="1893044" cy="4798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rgbClr val="831F79"/>
                </a:solidFill>
              </a:rPr>
              <a:t>Active  Engagement s with Linux Foundation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1799"/>
              </a:spcAft>
              <a:buClr>
                <a:srgbClr val="4BACC6"/>
              </a:buClr>
            </a:pPr>
            <a:endParaRPr lang="en-US" sz="1000" dirty="0">
              <a:solidFill>
                <a:srgbClr val="831F79"/>
              </a:solidFill>
            </a:endParaRPr>
          </a:p>
        </p:txBody>
      </p:sp>
      <p:sp>
        <p:nvSpPr>
          <p:cNvPr id="194" name="Round Diagonal Corner Rectangle 193"/>
          <p:cNvSpPr/>
          <p:nvPr/>
        </p:nvSpPr>
        <p:spPr>
          <a:xfrm>
            <a:off x="9153714" y="3715773"/>
            <a:ext cx="2678072" cy="807729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rgbClr val="831F79"/>
                </a:solidFill>
              </a:rPr>
              <a:t>Resources  transformation on blockchain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rgbClr val="831F79"/>
                </a:solidFill>
              </a:rPr>
              <a:t>Resources availability and ability to ramp up skillful resource on blockchain</a:t>
            </a:r>
          </a:p>
          <a:p>
            <a:pPr marL="342797" lvl="1" indent="-168225">
              <a:lnSpc>
                <a:spcPct val="90000"/>
              </a:lnSpc>
              <a:spcAft>
                <a:spcPts val="1799"/>
              </a:spcAft>
              <a:buClr>
                <a:srgbClr val="4BACC6"/>
              </a:buClr>
            </a:pPr>
            <a:endParaRPr lang="en-US" sz="1000" dirty="0">
              <a:solidFill>
                <a:srgbClr val="831F79"/>
              </a:solidFill>
            </a:endParaRPr>
          </a:p>
        </p:txBody>
      </p:sp>
      <p:grpSp>
        <p:nvGrpSpPr>
          <p:cNvPr id="195" name="Group 391"/>
          <p:cNvGrpSpPr/>
          <p:nvPr/>
        </p:nvGrpSpPr>
        <p:grpSpPr>
          <a:xfrm>
            <a:off x="2387956" y="3168468"/>
            <a:ext cx="634086" cy="614454"/>
            <a:chOff x="7007758" y="4418707"/>
            <a:chExt cx="634251" cy="614614"/>
          </a:xfrm>
        </p:grpSpPr>
        <p:sp>
          <p:nvSpPr>
            <p:cNvPr id="196" name="Retângulo 9"/>
            <p:cNvSpPr/>
            <p:nvPr/>
          </p:nvSpPr>
          <p:spPr>
            <a:xfrm>
              <a:off x="7007758" y="4418707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899" dirty="0"/>
            </a:p>
          </p:txBody>
        </p:sp>
        <p:grpSp>
          <p:nvGrpSpPr>
            <p:cNvPr id="197" name="Group 168"/>
            <p:cNvGrpSpPr>
              <a:grpSpLocks noChangeAspect="1"/>
            </p:cNvGrpSpPr>
            <p:nvPr/>
          </p:nvGrpSpPr>
          <p:grpSpPr bwMode="auto">
            <a:xfrm>
              <a:off x="7097658" y="4527768"/>
              <a:ext cx="454451" cy="396492"/>
              <a:chOff x="3875" y="3204"/>
              <a:chExt cx="345" cy="301"/>
            </a:xfrm>
            <a:solidFill>
              <a:schemeClr val="bg1"/>
            </a:solidFill>
          </p:grpSpPr>
          <p:sp>
            <p:nvSpPr>
              <p:cNvPr id="198" name="Rectangle 169"/>
              <p:cNvSpPr>
                <a:spLocks noChangeArrowheads="1"/>
              </p:cNvSpPr>
              <p:nvPr/>
            </p:nvSpPr>
            <p:spPr bwMode="auto">
              <a:xfrm>
                <a:off x="3994" y="3279"/>
                <a:ext cx="108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199" name="Freeform 170"/>
              <p:cNvSpPr>
                <a:spLocks/>
              </p:cNvSpPr>
              <p:nvPr/>
            </p:nvSpPr>
            <p:spPr bwMode="auto">
              <a:xfrm>
                <a:off x="4127" y="3354"/>
                <a:ext cx="50" cy="59"/>
              </a:xfrm>
              <a:custGeom>
                <a:avLst/>
                <a:gdLst>
                  <a:gd name="T0" fmla="*/ 5 w 37"/>
                  <a:gd name="T1" fmla="*/ 44 h 44"/>
                  <a:gd name="T2" fmla="*/ 2 w 37"/>
                  <a:gd name="T3" fmla="*/ 43 h 44"/>
                  <a:gd name="T4" fmla="*/ 2 w 37"/>
                  <a:gd name="T5" fmla="*/ 37 h 44"/>
                  <a:gd name="T6" fmla="*/ 17 w 37"/>
                  <a:gd name="T7" fmla="*/ 22 h 44"/>
                  <a:gd name="T8" fmla="*/ 17 w 37"/>
                  <a:gd name="T9" fmla="*/ 14 h 44"/>
                  <a:gd name="T10" fmla="*/ 30 w 37"/>
                  <a:gd name="T11" fmla="*/ 1 h 44"/>
                  <a:gd name="T12" fmla="*/ 36 w 37"/>
                  <a:gd name="T13" fmla="*/ 1 h 44"/>
                  <a:gd name="T14" fmla="*/ 36 w 37"/>
                  <a:gd name="T15" fmla="*/ 7 h 44"/>
                  <a:gd name="T16" fmla="*/ 25 w 37"/>
                  <a:gd name="T17" fmla="*/ 18 h 44"/>
                  <a:gd name="T18" fmla="*/ 25 w 37"/>
                  <a:gd name="T19" fmla="*/ 26 h 44"/>
                  <a:gd name="T20" fmla="*/ 8 w 37"/>
                  <a:gd name="T21" fmla="*/ 43 h 44"/>
                  <a:gd name="T22" fmla="*/ 5 w 37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44">
                    <a:moveTo>
                      <a:pt x="5" y="44"/>
                    </a:moveTo>
                    <a:cubicBezTo>
                      <a:pt x="4" y="44"/>
                      <a:pt x="3" y="44"/>
                      <a:pt x="2" y="43"/>
                    </a:cubicBezTo>
                    <a:cubicBezTo>
                      <a:pt x="0" y="41"/>
                      <a:pt x="0" y="39"/>
                      <a:pt x="2" y="3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0"/>
                      <a:pt x="34" y="0"/>
                      <a:pt x="36" y="1"/>
                    </a:cubicBezTo>
                    <a:cubicBezTo>
                      <a:pt x="37" y="3"/>
                      <a:pt x="37" y="5"/>
                      <a:pt x="36" y="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44"/>
                      <a:pt x="6" y="44"/>
                      <a:pt x="5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0" name="Freeform 171"/>
              <p:cNvSpPr>
                <a:spLocks/>
              </p:cNvSpPr>
              <p:nvPr/>
            </p:nvSpPr>
            <p:spPr bwMode="auto">
              <a:xfrm>
                <a:off x="4036" y="3381"/>
                <a:ext cx="98" cy="97"/>
              </a:xfrm>
              <a:custGeom>
                <a:avLst/>
                <a:gdLst>
                  <a:gd name="T0" fmla="*/ 57 w 73"/>
                  <a:gd name="T1" fmla="*/ 72 h 72"/>
                  <a:gd name="T2" fmla="*/ 46 w 73"/>
                  <a:gd name="T3" fmla="*/ 67 h 72"/>
                  <a:gd name="T4" fmla="*/ 2 w 73"/>
                  <a:gd name="T5" fmla="*/ 23 h 72"/>
                  <a:gd name="T6" fmla="*/ 2 w 73"/>
                  <a:gd name="T7" fmla="*/ 17 h 72"/>
                  <a:gd name="T8" fmla="*/ 8 w 73"/>
                  <a:gd name="T9" fmla="*/ 17 h 72"/>
                  <a:gd name="T10" fmla="*/ 52 w 73"/>
                  <a:gd name="T11" fmla="*/ 61 h 72"/>
                  <a:gd name="T12" fmla="*/ 57 w 73"/>
                  <a:gd name="T13" fmla="*/ 64 h 72"/>
                  <a:gd name="T14" fmla="*/ 65 w 73"/>
                  <a:gd name="T15" fmla="*/ 56 h 72"/>
                  <a:gd name="T16" fmla="*/ 62 w 73"/>
                  <a:gd name="T17" fmla="*/ 51 h 72"/>
                  <a:gd name="T18" fmla="*/ 18 w 73"/>
                  <a:gd name="T19" fmla="*/ 7 h 72"/>
                  <a:gd name="T20" fmla="*/ 18 w 73"/>
                  <a:gd name="T21" fmla="*/ 1 h 72"/>
                  <a:gd name="T22" fmla="*/ 24 w 73"/>
                  <a:gd name="T23" fmla="*/ 1 h 72"/>
                  <a:gd name="T24" fmla="*/ 68 w 73"/>
                  <a:gd name="T25" fmla="*/ 45 h 72"/>
                  <a:gd name="T26" fmla="*/ 73 w 73"/>
                  <a:gd name="T27" fmla="*/ 56 h 72"/>
                  <a:gd name="T28" fmla="*/ 57 w 73"/>
                  <a:gd name="T2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72">
                    <a:moveTo>
                      <a:pt x="57" y="72"/>
                    </a:moveTo>
                    <a:cubicBezTo>
                      <a:pt x="51" y="72"/>
                      <a:pt x="46" y="67"/>
                      <a:pt x="46" y="67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1"/>
                      <a:pt x="0" y="19"/>
                      <a:pt x="2" y="17"/>
                    </a:cubicBezTo>
                    <a:cubicBezTo>
                      <a:pt x="3" y="16"/>
                      <a:pt x="6" y="16"/>
                      <a:pt x="8" y="17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3" y="62"/>
                      <a:pt x="55" y="64"/>
                      <a:pt x="57" y="64"/>
                    </a:cubicBezTo>
                    <a:cubicBezTo>
                      <a:pt x="61" y="64"/>
                      <a:pt x="65" y="60"/>
                      <a:pt x="65" y="56"/>
                    </a:cubicBezTo>
                    <a:cubicBezTo>
                      <a:pt x="65" y="54"/>
                      <a:pt x="63" y="52"/>
                      <a:pt x="62" y="5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6" y="5"/>
                      <a:pt x="16" y="3"/>
                      <a:pt x="18" y="1"/>
                    </a:cubicBezTo>
                    <a:cubicBezTo>
                      <a:pt x="19" y="0"/>
                      <a:pt x="22" y="0"/>
                      <a:pt x="24" y="1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6"/>
                      <a:pt x="73" y="50"/>
                      <a:pt x="73" y="56"/>
                    </a:cubicBezTo>
                    <a:cubicBezTo>
                      <a:pt x="73" y="65"/>
                      <a:pt x="66" y="72"/>
                      <a:pt x="57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1" name="Freeform 172"/>
              <p:cNvSpPr>
                <a:spLocks/>
              </p:cNvSpPr>
              <p:nvPr/>
            </p:nvSpPr>
            <p:spPr bwMode="auto">
              <a:xfrm>
                <a:off x="4014" y="3424"/>
                <a:ext cx="93" cy="70"/>
              </a:xfrm>
              <a:custGeom>
                <a:avLst/>
                <a:gdLst>
                  <a:gd name="T0" fmla="*/ 53 w 69"/>
                  <a:gd name="T1" fmla="*/ 52 h 52"/>
                  <a:gd name="T2" fmla="*/ 42 w 69"/>
                  <a:gd name="T3" fmla="*/ 47 h 52"/>
                  <a:gd name="T4" fmla="*/ 2 w 69"/>
                  <a:gd name="T5" fmla="*/ 7 h 52"/>
                  <a:gd name="T6" fmla="*/ 2 w 69"/>
                  <a:gd name="T7" fmla="*/ 1 h 52"/>
                  <a:gd name="T8" fmla="*/ 8 w 69"/>
                  <a:gd name="T9" fmla="*/ 1 h 52"/>
                  <a:gd name="T10" fmla="*/ 48 w 69"/>
                  <a:gd name="T11" fmla="*/ 41 h 52"/>
                  <a:gd name="T12" fmla="*/ 53 w 69"/>
                  <a:gd name="T13" fmla="*/ 44 h 52"/>
                  <a:gd name="T14" fmla="*/ 61 w 69"/>
                  <a:gd name="T15" fmla="*/ 36 h 52"/>
                  <a:gd name="T16" fmla="*/ 58 w 69"/>
                  <a:gd name="T17" fmla="*/ 31 h 52"/>
                  <a:gd name="T18" fmla="*/ 58 w 69"/>
                  <a:gd name="T19" fmla="*/ 25 h 52"/>
                  <a:gd name="T20" fmla="*/ 64 w 69"/>
                  <a:gd name="T21" fmla="*/ 25 h 52"/>
                  <a:gd name="T22" fmla="*/ 69 w 69"/>
                  <a:gd name="T23" fmla="*/ 36 h 52"/>
                  <a:gd name="T24" fmla="*/ 53 w 69"/>
                  <a:gd name="T2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52">
                    <a:moveTo>
                      <a:pt x="53" y="52"/>
                    </a:moveTo>
                    <a:cubicBezTo>
                      <a:pt x="47" y="52"/>
                      <a:pt x="42" y="47"/>
                      <a:pt x="42" y="4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2"/>
                      <a:pt x="51" y="44"/>
                      <a:pt x="53" y="44"/>
                    </a:cubicBezTo>
                    <a:cubicBezTo>
                      <a:pt x="57" y="44"/>
                      <a:pt x="61" y="40"/>
                      <a:pt x="61" y="36"/>
                    </a:cubicBezTo>
                    <a:cubicBezTo>
                      <a:pt x="61" y="34"/>
                      <a:pt x="59" y="32"/>
                      <a:pt x="58" y="31"/>
                    </a:cubicBezTo>
                    <a:cubicBezTo>
                      <a:pt x="56" y="29"/>
                      <a:pt x="56" y="27"/>
                      <a:pt x="58" y="25"/>
                    </a:cubicBezTo>
                    <a:cubicBezTo>
                      <a:pt x="59" y="24"/>
                      <a:pt x="62" y="24"/>
                      <a:pt x="64" y="25"/>
                    </a:cubicBezTo>
                    <a:cubicBezTo>
                      <a:pt x="64" y="26"/>
                      <a:pt x="69" y="30"/>
                      <a:pt x="69" y="36"/>
                    </a:cubicBezTo>
                    <a:cubicBezTo>
                      <a:pt x="69" y="45"/>
                      <a:pt x="62" y="52"/>
                      <a:pt x="53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2" name="Freeform 173"/>
              <p:cNvSpPr>
                <a:spLocks/>
              </p:cNvSpPr>
              <p:nvPr/>
            </p:nvSpPr>
            <p:spPr bwMode="auto">
              <a:xfrm>
                <a:off x="3918" y="3354"/>
                <a:ext cx="157" cy="151"/>
              </a:xfrm>
              <a:custGeom>
                <a:avLst/>
                <a:gdLst>
                  <a:gd name="T0" fmla="*/ 101 w 117"/>
                  <a:gd name="T1" fmla="*/ 112 h 112"/>
                  <a:gd name="T2" fmla="*/ 90 w 117"/>
                  <a:gd name="T3" fmla="*/ 107 h 112"/>
                  <a:gd name="T4" fmla="*/ 17 w 117"/>
                  <a:gd name="T5" fmla="*/ 34 h 112"/>
                  <a:gd name="T6" fmla="*/ 17 w 117"/>
                  <a:gd name="T7" fmla="*/ 22 h 112"/>
                  <a:gd name="T8" fmla="*/ 2 w 117"/>
                  <a:gd name="T9" fmla="*/ 7 h 112"/>
                  <a:gd name="T10" fmla="*/ 2 w 117"/>
                  <a:gd name="T11" fmla="*/ 1 h 112"/>
                  <a:gd name="T12" fmla="*/ 8 w 117"/>
                  <a:gd name="T13" fmla="*/ 1 h 112"/>
                  <a:gd name="T14" fmla="*/ 25 w 117"/>
                  <a:gd name="T15" fmla="*/ 18 h 112"/>
                  <a:gd name="T16" fmla="*/ 25 w 117"/>
                  <a:gd name="T17" fmla="*/ 30 h 112"/>
                  <a:gd name="T18" fmla="*/ 96 w 117"/>
                  <a:gd name="T19" fmla="*/ 101 h 112"/>
                  <a:gd name="T20" fmla="*/ 101 w 117"/>
                  <a:gd name="T21" fmla="*/ 104 h 112"/>
                  <a:gd name="T22" fmla="*/ 109 w 117"/>
                  <a:gd name="T23" fmla="*/ 96 h 112"/>
                  <a:gd name="T24" fmla="*/ 106 w 117"/>
                  <a:gd name="T25" fmla="*/ 91 h 112"/>
                  <a:gd name="T26" fmla="*/ 106 w 117"/>
                  <a:gd name="T27" fmla="*/ 85 h 112"/>
                  <a:gd name="T28" fmla="*/ 112 w 117"/>
                  <a:gd name="T29" fmla="*/ 85 h 112"/>
                  <a:gd name="T30" fmla="*/ 117 w 117"/>
                  <a:gd name="T31" fmla="*/ 96 h 112"/>
                  <a:gd name="T32" fmla="*/ 101 w 117"/>
                  <a:gd name="T3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2">
                    <a:moveTo>
                      <a:pt x="101" y="112"/>
                    </a:moveTo>
                    <a:cubicBezTo>
                      <a:pt x="95" y="112"/>
                      <a:pt x="90" y="107"/>
                      <a:pt x="90" y="107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7" y="102"/>
                      <a:pt x="99" y="104"/>
                      <a:pt x="101" y="104"/>
                    </a:cubicBezTo>
                    <a:cubicBezTo>
                      <a:pt x="105" y="104"/>
                      <a:pt x="109" y="100"/>
                      <a:pt x="109" y="96"/>
                    </a:cubicBezTo>
                    <a:cubicBezTo>
                      <a:pt x="109" y="94"/>
                      <a:pt x="107" y="92"/>
                      <a:pt x="106" y="91"/>
                    </a:cubicBezTo>
                    <a:cubicBezTo>
                      <a:pt x="104" y="89"/>
                      <a:pt x="104" y="87"/>
                      <a:pt x="106" y="85"/>
                    </a:cubicBezTo>
                    <a:cubicBezTo>
                      <a:pt x="107" y="84"/>
                      <a:pt x="110" y="84"/>
                      <a:pt x="112" y="85"/>
                    </a:cubicBezTo>
                    <a:cubicBezTo>
                      <a:pt x="112" y="86"/>
                      <a:pt x="117" y="90"/>
                      <a:pt x="117" y="96"/>
                    </a:cubicBezTo>
                    <a:cubicBezTo>
                      <a:pt x="117" y="105"/>
                      <a:pt x="110" y="112"/>
                      <a:pt x="101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3" name="Freeform 174"/>
              <p:cNvSpPr>
                <a:spLocks/>
              </p:cNvSpPr>
              <p:nvPr/>
            </p:nvSpPr>
            <p:spPr bwMode="auto">
              <a:xfrm>
                <a:off x="3941" y="3403"/>
                <a:ext cx="37" cy="37"/>
              </a:xfrm>
              <a:custGeom>
                <a:avLst/>
                <a:gdLst>
                  <a:gd name="T0" fmla="*/ 16 w 28"/>
                  <a:gd name="T1" fmla="*/ 28 h 28"/>
                  <a:gd name="T2" fmla="*/ 0 w 28"/>
                  <a:gd name="T3" fmla="*/ 12 h 28"/>
                  <a:gd name="T4" fmla="*/ 5 w 28"/>
                  <a:gd name="T5" fmla="*/ 1 h 28"/>
                  <a:gd name="T6" fmla="*/ 11 w 28"/>
                  <a:gd name="T7" fmla="*/ 1 h 28"/>
                  <a:gd name="T8" fmla="*/ 11 w 28"/>
                  <a:gd name="T9" fmla="*/ 7 h 28"/>
                  <a:gd name="T10" fmla="*/ 8 w 28"/>
                  <a:gd name="T11" fmla="*/ 12 h 28"/>
                  <a:gd name="T12" fmla="*/ 16 w 28"/>
                  <a:gd name="T13" fmla="*/ 20 h 28"/>
                  <a:gd name="T14" fmla="*/ 21 w 28"/>
                  <a:gd name="T15" fmla="*/ 17 h 28"/>
                  <a:gd name="T16" fmla="*/ 27 w 28"/>
                  <a:gd name="T17" fmla="*/ 17 h 28"/>
                  <a:gd name="T18" fmla="*/ 27 w 28"/>
                  <a:gd name="T19" fmla="*/ 23 h 28"/>
                  <a:gd name="T20" fmla="*/ 16 w 2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8">
                    <a:moveTo>
                      <a:pt x="16" y="28"/>
                    </a:moveTo>
                    <a:cubicBezTo>
                      <a:pt x="7" y="28"/>
                      <a:pt x="0" y="21"/>
                      <a:pt x="0" y="12"/>
                    </a:cubicBezTo>
                    <a:cubicBezTo>
                      <a:pt x="0" y="6"/>
                      <a:pt x="4" y="2"/>
                      <a:pt x="5" y="1"/>
                    </a:cubicBezTo>
                    <a:cubicBezTo>
                      <a:pt x="6" y="0"/>
                      <a:pt x="9" y="0"/>
                      <a:pt x="11" y="1"/>
                    </a:cubicBezTo>
                    <a:cubicBezTo>
                      <a:pt x="12" y="3"/>
                      <a:pt x="12" y="5"/>
                      <a:pt x="11" y="7"/>
                    </a:cubicBezTo>
                    <a:cubicBezTo>
                      <a:pt x="9" y="8"/>
                      <a:pt x="8" y="10"/>
                      <a:pt x="8" y="12"/>
                    </a:cubicBezTo>
                    <a:cubicBezTo>
                      <a:pt x="8" y="16"/>
                      <a:pt x="11" y="20"/>
                      <a:pt x="16" y="20"/>
                    </a:cubicBezTo>
                    <a:cubicBezTo>
                      <a:pt x="17" y="20"/>
                      <a:pt x="20" y="18"/>
                      <a:pt x="21" y="17"/>
                    </a:cubicBezTo>
                    <a:cubicBezTo>
                      <a:pt x="22" y="16"/>
                      <a:pt x="25" y="16"/>
                      <a:pt x="27" y="17"/>
                    </a:cubicBezTo>
                    <a:cubicBezTo>
                      <a:pt x="28" y="19"/>
                      <a:pt x="28" y="21"/>
                      <a:pt x="27" y="23"/>
                    </a:cubicBezTo>
                    <a:cubicBezTo>
                      <a:pt x="26" y="23"/>
                      <a:pt x="21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4" name="Freeform 175"/>
              <p:cNvSpPr>
                <a:spLocks/>
              </p:cNvSpPr>
              <p:nvPr/>
            </p:nvSpPr>
            <p:spPr bwMode="auto">
              <a:xfrm>
                <a:off x="3962" y="3424"/>
                <a:ext cx="38" cy="38"/>
              </a:xfrm>
              <a:custGeom>
                <a:avLst/>
                <a:gdLst>
                  <a:gd name="T0" fmla="*/ 16 w 28"/>
                  <a:gd name="T1" fmla="*/ 28 h 28"/>
                  <a:gd name="T2" fmla="*/ 0 w 28"/>
                  <a:gd name="T3" fmla="*/ 12 h 28"/>
                  <a:gd name="T4" fmla="*/ 5 w 28"/>
                  <a:gd name="T5" fmla="*/ 1 h 28"/>
                  <a:gd name="T6" fmla="*/ 11 w 28"/>
                  <a:gd name="T7" fmla="*/ 1 h 28"/>
                  <a:gd name="T8" fmla="*/ 11 w 28"/>
                  <a:gd name="T9" fmla="*/ 7 h 28"/>
                  <a:gd name="T10" fmla="*/ 8 w 28"/>
                  <a:gd name="T11" fmla="*/ 12 h 28"/>
                  <a:gd name="T12" fmla="*/ 16 w 28"/>
                  <a:gd name="T13" fmla="*/ 20 h 28"/>
                  <a:gd name="T14" fmla="*/ 21 w 28"/>
                  <a:gd name="T15" fmla="*/ 17 h 28"/>
                  <a:gd name="T16" fmla="*/ 27 w 28"/>
                  <a:gd name="T17" fmla="*/ 17 h 28"/>
                  <a:gd name="T18" fmla="*/ 27 w 28"/>
                  <a:gd name="T19" fmla="*/ 23 h 28"/>
                  <a:gd name="T20" fmla="*/ 16 w 2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8">
                    <a:moveTo>
                      <a:pt x="16" y="28"/>
                    </a:moveTo>
                    <a:cubicBezTo>
                      <a:pt x="7" y="28"/>
                      <a:pt x="0" y="21"/>
                      <a:pt x="0" y="12"/>
                    </a:cubicBezTo>
                    <a:cubicBezTo>
                      <a:pt x="0" y="6"/>
                      <a:pt x="4" y="2"/>
                      <a:pt x="5" y="1"/>
                    </a:cubicBezTo>
                    <a:cubicBezTo>
                      <a:pt x="6" y="0"/>
                      <a:pt x="9" y="0"/>
                      <a:pt x="11" y="1"/>
                    </a:cubicBezTo>
                    <a:cubicBezTo>
                      <a:pt x="12" y="3"/>
                      <a:pt x="12" y="5"/>
                      <a:pt x="11" y="7"/>
                    </a:cubicBezTo>
                    <a:cubicBezTo>
                      <a:pt x="9" y="8"/>
                      <a:pt x="8" y="10"/>
                      <a:pt x="8" y="12"/>
                    </a:cubicBezTo>
                    <a:cubicBezTo>
                      <a:pt x="8" y="16"/>
                      <a:pt x="11" y="20"/>
                      <a:pt x="16" y="20"/>
                    </a:cubicBezTo>
                    <a:cubicBezTo>
                      <a:pt x="17" y="20"/>
                      <a:pt x="20" y="18"/>
                      <a:pt x="21" y="17"/>
                    </a:cubicBezTo>
                    <a:cubicBezTo>
                      <a:pt x="22" y="16"/>
                      <a:pt x="25" y="16"/>
                      <a:pt x="27" y="17"/>
                    </a:cubicBezTo>
                    <a:cubicBezTo>
                      <a:pt x="28" y="19"/>
                      <a:pt x="28" y="21"/>
                      <a:pt x="27" y="23"/>
                    </a:cubicBezTo>
                    <a:cubicBezTo>
                      <a:pt x="26" y="23"/>
                      <a:pt x="21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5" name="Freeform 176"/>
              <p:cNvSpPr>
                <a:spLocks/>
              </p:cNvSpPr>
              <p:nvPr/>
            </p:nvSpPr>
            <p:spPr bwMode="auto">
              <a:xfrm>
                <a:off x="3984" y="3446"/>
                <a:ext cx="37" cy="37"/>
              </a:xfrm>
              <a:custGeom>
                <a:avLst/>
                <a:gdLst>
                  <a:gd name="T0" fmla="*/ 16 w 28"/>
                  <a:gd name="T1" fmla="*/ 28 h 28"/>
                  <a:gd name="T2" fmla="*/ 0 w 28"/>
                  <a:gd name="T3" fmla="*/ 12 h 28"/>
                  <a:gd name="T4" fmla="*/ 5 w 28"/>
                  <a:gd name="T5" fmla="*/ 1 h 28"/>
                  <a:gd name="T6" fmla="*/ 11 w 28"/>
                  <a:gd name="T7" fmla="*/ 1 h 28"/>
                  <a:gd name="T8" fmla="*/ 11 w 28"/>
                  <a:gd name="T9" fmla="*/ 7 h 28"/>
                  <a:gd name="T10" fmla="*/ 8 w 28"/>
                  <a:gd name="T11" fmla="*/ 12 h 28"/>
                  <a:gd name="T12" fmla="*/ 16 w 28"/>
                  <a:gd name="T13" fmla="*/ 20 h 28"/>
                  <a:gd name="T14" fmla="*/ 21 w 28"/>
                  <a:gd name="T15" fmla="*/ 17 h 28"/>
                  <a:gd name="T16" fmla="*/ 27 w 28"/>
                  <a:gd name="T17" fmla="*/ 17 h 28"/>
                  <a:gd name="T18" fmla="*/ 27 w 28"/>
                  <a:gd name="T19" fmla="*/ 23 h 28"/>
                  <a:gd name="T20" fmla="*/ 16 w 2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8">
                    <a:moveTo>
                      <a:pt x="16" y="28"/>
                    </a:moveTo>
                    <a:cubicBezTo>
                      <a:pt x="7" y="28"/>
                      <a:pt x="0" y="21"/>
                      <a:pt x="0" y="12"/>
                    </a:cubicBezTo>
                    <a:cubicBezTo>
                      <a:pt x="0" y="6"/>
                      <a:pt x="4" y="2"/>
                      <a:pt x="5" y="1"/>
                    </a:cubicBezTo>
                    <a:cubicBezTo>
                      <a:pt x="6" y="0"/>
                      <a:pt x="9" y="0"/>
                      <a:pt x="11" y="1"/>
                    </a:cubicBezTo>
                    <a:cubicBezTo>
                      <a:pt x="12" y="3"/>
                      <a:pt x="12" y="5"/>
                      <a:pt x="11" y="7"/>
                    </a:cubicBezTo>
                    <a:cubicBezTo>
                      <a:pt x="9" y="8"/>
                      <a:pt x="8" y="10"/>
                      <a:pt x="8" y="12"/>
                    </a:cubicBezTo>
                    <a:cubicBezTo>
                      <a:pt x="8" y="16"/>
                      <a:pt x="11" y="20"/>
                      <a:pt x="16" y="20"/>
                    </a:cubicBezTo>
                    <a:cubicBezTo>
                      <a:pt x="17" y="20"/>
                      <a:pt x="20" y="18"/>
                      <a:pt x="21" y="17"/>
                    </a:cubicBezTo>
                    <a:cubicBezTo>
                      <a:pt x="22" y="16"/>
                      <a:pt x="25" y="16"/>
                      <a:pt x="27" y="17"/>
                    </a:cubicBezTo>
                    <a:cubicBezTo>
                      <a:pt x="28" y="19"/>
                      <a:pt x="28" y="21"/>
                      <a:pt x="27" y="23"/>
                    </a:cubicBezTo>
                    <a:cubicBezTo>
                      <a:pt x="26" y="23"/>
                      <a:pt x="21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6" name="Freeform 177"/>
              <p:cNvSpPr>
                <a:spLocks/>
              </p:cNvSpPr>
              <p:nvPr/>
            </p:nvSpPr>
            <p:spPr bwMode="auto">
              <a:xfrm>
                <a:off x="4005" y="3467"/>
                <a:ext cx="38" cy="38"/>
              </a:xfrm>
              <a:custGeom>
                <a:avLst/>
                <a:gdLst>
                  <a:gd name="T0" fmla="*/ 16 w 28"/>
                  <a:gd name="T1" fmla="*/ 28 h 28"/>
                  <a:gd name="T2" fmla="*/ 0 w 28"/>
                  <a:gd name="T3" fmla="*/ 12 h 28"/>
                  <a:gd name="T4" fmla="*/ 5 w 28"/>
                  <a:gd name="T5" fmla="*/ 1 h 28"/>
                  <a:gd name="T6" fmla="*/ 11 w 28"/>
                  <a:gd name="T7" fmla="*/ 1 h 28"/>
                  <a:gd name="T8" fmla="*/ 11 w 28"/>
                  <a:gd name="T9" fmla="*/ 7 h 28"/>
                  <a:gd name="T10" fmla="*/ 8 w 28"/>
                  <a:gd name="T11" fmla="*/ 12 h 28"/>
                  <a:gd name="T12" fmla="*/ 16 w 28"/>
                  <a:gd name="T13" fmla="*/ 20 h 28"/>
                  <a:gd name="T14" fmla="*/ 21 w 28"/>
                  <a:gd name="T15" fmla="*/ 17 h 28"/>
                  <a:gd name="T16" fmla="*/ 27 w 28"/>
                  <a:gd name="T17" fmla="*/ 17 h 28"/>
                  <a:gd name="T18" fmla="*/ 27 w 28"/>
                  <a:gd name="T19" fmla="*/ 23 h 28"/>
                  <a:gd name="T20" fmla="*/ 16 w 2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8">
                    <a:moveTo>
                      <a:pt x="16" y="28"/>
                    </a:moveTo>
                    <a:cubicBezTo>
                      <a:pt x="7" y="28"/>
                      <a:pt x="0" y="21"/>
                      <a:pt x="0" y="12"/>
                    </a:cubicBezTo>
                    <a:cubicBezTo>
                      <a:pt x="0" y="6"/>
                      <a:pt x="4" y="2"/>
                      <a:pt x="5" y="1"/>
                    </a:cubicBezTo>
                    <a:cubicBezTo>
                      <a:pt x="6" y="0"/>
                      <a:pt x="9" y="0"/>
                      <a:pt x="11" y="1"/>
                    </a:cubicBezTo>
                    <a:cubicBezTo>
                      <a:pt x="12" y="3"/>
                      <a:pt x="12" y="5"/>
                      <a:pt x="11" y="7"/>
                    </a:cubicBezTo>
                    <a:cubicBezTo>
                      <a:pt x="9" y="8"/>
                      <a:pt x="8" y="10"/>
                      <a:pt x="8" y="12"/>
                    </a:cubicBezTo>
                    <a:cubicBezTo>
                      <a:pt x="8" y="16"/>
                      <a:pt x="11" y="20"/>
                      <a:pt x="16" y="20"/>
                    </a:cubicBezTo>
                    <a:cubicBezTo>
                      <a:pt x="17" y="20"/>
                      <a:pt x="20" y="18"/>
                      <a:pt x="21" y="17"/>
                    </a:cubicBezTo>
                    <a:cubicBezTo>
                      <a:pt x="22" y="16"/>
                      <a:pt x="25" y="16"/>
                      <a:pt x="27" y="17"/>
                    </a:cubicBezTo>
                    <a:cubicBezTo>
                      <a:pt x="28" y="19"/>
                      <a:pt x="28" y="21"/>
                      <a:pt x="27" y="23"/>
                    </a:cubicBezTo>
                    <a:cubicBezTo>
                      <a:pt x="26" y="23"/>
                      <a:pt x="21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7" name="Freeform 178"/>
              <p:cNvSpPr>
                <a:spLocks/>
              </p:cNvSpPr>
              <p:nvPr/>
            </p:nvSpPr>
            <p:spPr bwMode="auto">
              <a:xfrm>
                <a:off x="3989" y="3279"/>
                <a:ext cx="156" cy="167"/>
              </a:xfrm>
              <a:custGeom>
                <a:avLst/>
                <a:gdLst>
                  <a:gd name="T0" fmla="*/ 100 w 116"/>
                  <a:gd name="T1" fmla="*/ 124 h 124"/>
                  <a:gd name="T2" fmla="*/ 89 w 116"/>
                  <a:gd name="T3" fmla="*/ 119 h 124"/>
                  <a:gd name="T4" fmla="*/ 89 w 116"/>
                  <a:gd name="T5" fmla="*/ 113 h 124"/>
                  <a:gd name="T6" fmla="*/ 95 w 116"/>
                  <a:gd name="T7" fmla="*/ 113 h 124"/>
                  <a:gd name="T8" fmla="*/ 100 w 116"/>
                  <a:gd name="T9" fmla="*/ 116 h 124"/>
                  <a:gd name="T10" fmla="*/ 108 w 116"/>
                  <a:gd name="T11" fmla="*/ 108 h 124"/>
                  <a:gd name="T12" fmla="*/ 105 w 116"/>
                  <a:gd name="T13" fmla="*/ 103 h 124"/>
                  <a:gd name="T14" fmla="*/ 52 w 116"/>
                  <a:gd name="T15" fmla="*/ 50 h 124"/>
                  <a:gd name="T16" fmla="*/ 52 w 116"/>
                  <a:gd name="T17" fmla="*/ 28 h 124"/>
                  <a:gd name="T18" fmla="*/ 45 w 116"/>
                  <a:gd name="T19" fmla="*/ 28 h 124"/>
                  <a:gd name="T20" fmla="*/ 27 w 116"/>
                  <a:gd name="T21" fmla="*/ 47 h 124"/>
                  <a:gd name="T22" fmla="*/ 16 w 116"/>
                  <a:gd name="T23" fmla="*/ 52 h 124"/>
                  <a:gd name="T24" fmla="*/ 0 w 116"/>
                  <a:gd name="T25" fmla="*/ 36 h 124"/>
                  <a:gd name="T26" fmla="*/ 5 w 116"/>
                  <a:gd name="T27" fmla="*/ 25 h 124"/>
                  <a:gd name="T28" fmla="*/ 29 w 116"/>
                  <a:gd name="T29" fmla="*/ 1 h 124"/>
                  <a:gd name="T30" fmla="*/ 35 w 116"/>
                  <a:gd name="T31" fmla="*/ 1 h 124"/>
                  <a:gd name="T32" fmla="*/ 35 w 116"/>
                  <a:gd name="T33" fmla="*/ 7 h 124"/>
                  <a:gd name="T34" fmla="*/ 11 w 116"/>
                  <a:gd name="T35" fmla="*/ 31 h 124"/>
                  <a:gd name="T36" fmla="*/ 8 w 116"/>
                  <a:gd name="T37" fmla="*/ 36 h 124"/>
                  <a:gd name="T38" fmla="*/ 16 w 116"/>
                  <a:gd name="T39" fmla="*/ 44 h 124"/>
                  <a:gd name="T40" fmla="*/ 21 w 116"/>
                  <a:gd name="T41" fmla="*/ 41 h 124"/>
                  <a:gd name="T42" fmla="*/ 42 w 116"/>
                  <a:gd name="T43" fmla="*/ 20 h 124"/>
                  <a:gd name="T44" fmla="*/ 60 w 116"/>
                  <a:gd name="T45" fmla="*/ 20 h 124"/>
                  <a:gd name="T46" fmla="*/ 60 w 116"/>
                  <a:gd name="T47" fmla="*/ 46 h 124"/>
                  <a:gd name="T48" fmla="*/ 111 w 116"/>
                  <a:gd name="T49" fmla="*/ 97 h 124"/>
                  <a:gd name="T50" fmla="*/ 116 w 116"/>
                  <a:gd name="T51" fmla="*/ 108 h 124"/>
                  <a:gd name="T52" fmla="*/ 100 w 116"/>
                  <a:gd name="T5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6" h="124">
                    <a:moveTo>
                      <a:pt x="100" y="124"/>
                    </a:moveTo>
                    <a:cubicBezTo>
                      <a:pt x="94" y="124"/>
                      <a:pt x="89" y="119"/>
                      <a:pt x="89" y="119"/>
                    </a:cubicBezTo>
                    <a:cubicBezTo>
                      <a:pt x="87" y="117"/>
                      <a:pt x="87" y="115"/>
                      <a:pt x="89" y="113"/>
                    </a:cubicBezTo>
                    <a:cubicBezTo>
                      <a:pt x="90" y="112"/>
                      <a:pt x="93" y="112"/>
                      <a:pt x="95" y="113"/>
                    </a:cubicBezTo>
                    <a:cubicBezTo>
                      <a:pt x="96" y="114"/>
                      <a:pt x="98" y="116"/>
                      <a:pt x="100" y="116"/>
                    </a:cubicBezTo>
                    <a:cubicBezTo>
                      <a:pt x="104" y="116"/>
                      <a:pt x="108" y="112"/>
                      <a:pt x="108" y="108"/>
                    </a:cubicBezTo>
                    <a:cubicBezTo>
                      <a:pt x="108" y="106"/>
                      <a:pt x="106" y="104"/>
                      <a:pt x="105" y="10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6" y="47"/>
                      <a:pt x="21" y="52"/>
                      <a:pt x="16" y="52"/>
                    </a:cubicBezTo>
                    <a:cubicBezTo>
                      <a:pt x="7" y="52"/>
                      <a:pt x="0" y="45"/>
                      <a:pt x="0" y="36"/>
                    </a:cubicBezTo>
                    <a:cubicBezTo>
                      <a:pt x="0" y="30"/>
                      <a:pt x="4" y="26"/>
                      <a:pt x="5" y="2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3" y="0"/>
                      <a:pt x="35" y="1"/>
                    </a:cubicBezTo>
                    <a:cubicBezTo>
                      <a:pt x="36" y="3"/>
                      <a:pt x="36" y="5"/>
                      <a:pt x="35" y="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9" y="32"/>
                      <a:pt x="8" y="34"/>
                      <a:pt x="8" y="36"/>
                    </a:cubicBezTo>
                    <a:cubicBezTo>
                      <a:pt x="8" y="40"/>
                      <a:pt x="11" y="44"/>
                      <a:pt x="16" y="44"/>
                    </a:cubicBezTo>
                    <a:cubicBezTo>
                      <a:pt x="17" y="44"/>
                      <a:pt x="20" y="42"/>
                      <a:pt x="21" y="4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111" y="97"/>
                      <a:pt x="111" y="97"/>
                      <a:pt x="111" y="97"/>
                    </a:cubicBezTo>
                    <a:cubicBezTo>
                      <a:pt x="111" y="98"/>
                      <a:pt x="116" y="102"/>
                      <a:pt x="116" y="108"/>
                    </a:cubicBezTo>
                    <a:cubicBezTo>
                      <a:pt x="116" y="117"/>
                      <a:pt x="109" y="124"/>
                      <a:pt x="100" y="1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8" name="Freeform 179"/>
              <p:cNvSpPr>
                <a:spLocks/>
              </p:cNvSpPr>
              <p:nvPr/>
            </p:nvSpPr>
            <p:spPr bwMode="auto">
              <a:xfrm>
                <a:off x="4075" y="3338"/>
                <a:ext cx="37" cy="22"/>
              </a:xfrm>
              <a:custGeom>
                <a:avLst/>
                <a:gdLst>
                  <a:gd name="T0" fmla="*/ 12 w 28"/>
                  <a:gd name="T1" fmla="*/ 16 h 16"/>
                  <a:gd name="T2" fmla="*/ 0 w 28"/>
                  <a:gd name="T3" fmla="*/ 16 h 16"/>
                  <a:gd name="T4" fmla="*/ 0 w 28"/>
                  <a:gd name="T5" fmla="*/ 8 h 16"/>
                  <a:gd name="T6" fmla="*/ 12 w 28"/>
                  <a:gd name="T7" fmla="*/ 8 h 16"/>
                  <a:gd name="T8" fmla="*/ 20 w 28"/>
                  <a:gd name="T9" fmla="*/ 0 h 16"/>
                  <a:gd name="T10" fmla="*/ 28 w 28"/>
                  <a:gd name="T11" fmla="*/ 0 h 16"/>
                  <a:gd name="T12" fmla="*/ 12 w 28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6">
                    <a:moveTo>
                      <a:pt x="1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6" y="8"/>
                      <a:pt x="20" y="4"/>
                      <a:pt x="2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9"/>
                      <a:pt x="21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09" name="Freeform 180"/>
              <p:cNvSpPr>
                <a:spLocks/>
              </p:cNvSpPr>
              <p:nvPr/>
            </p:nvSpPr>
            <p:spPr bwMode="auto">
              <a:xfrm>
                <a:off x="4086" y="3204"/>
                <a:ext cx="134" cy="161"/>
              </a:xfrm>
              <a:custGeom>
                <a:avLst/>
                <a:gdLst>
                  <a:gd name="T0" fmla="*/ 76 w 100"/>
                  <a:gd name="T1" fmla="*/ 120 h 120"/>
                  <a:gd name="T2" fmla="*/ 68 w 100"/>
                  <a:gd name="T3" fmla="*/ 120 h 120"/>
                  <a:gd name="T4" fmla="*/ 65 w 100"/>
                  <a:gd name="T5" fmla="*/ 119 h 120"/>
                  <a:gd name="T6" fmla="*/ 1 w 100"/>
                  <a:gd name="T7" fmla="*/ 55 h 120"/>
                  <a:gd name="T8" fmla="*/ 0 w 100"/>
                  <a:gd name="T9" fmla="*/ 52 h 120"/>
                  <a:gd name="T10" fmla="*/ 0 w 100"/>
                  <a:gd name="T11" fmla="*/ 44 h 120"/>
                  <a:gd name="T12" fmla="*/ 1 w 100"/>
                  <a:gd name="T13" fmla="*/ 41 h 120"/>
                  <a:gd name="T14" fmla="*/ 41 w 100"/>
                  <a:gd name="T15" fmla="*/ 1 h 120"/>
                  <a:gd name="T16" fmla="*/ 47 w 100"/>
                  <a:gd name="T17" fmla="*/ 1 h 120"/>
                  <a:gd name="T18" fmla="*/ 47 w 100"/>
                  <a:gd name="T19" fmla="*/ 7 h 120"/>
                  <a:gd name="T20" fmla="*/ 8 w 100"/>
                  <a:gd name="T21" fmla="*/ 46 h 120"/>
                  <a:gd name="T22" fmla="*/ 8 w 100"/>
                  <a:gd name="T23" fmla="*/ 50 h 120"/>
                  <a:gd name="T24" fmla="*/ 69 w 100"/>
                  <a:gd name="T25" fmla="*/ 112 h 120"/>
                  <a:gd name="T26" fmla="*/ 74 w 100"/>
                  <a:gd name="T27" fmla="*/ 112 h 120"/>
                  <a:gd name="T28" fmla="*/ 93 w 100"/>
                  <a:gd name="T29" fmla="*/ 93 h 120"/>
                  <a:gd name="T30" fmla="*/ 99 w 100"/>
                  <a:gd name="T31" fmla="*/ 93 h 120"/>
                  <a:gd name="T32" fmla="*/ 99 w 100"/>
                  <a:gd name="T33" fmla="*/ 99 h 120"/>
                  <a:gd name="T34" fmla="*/ 79 w 100"/>
                  <a:gd name="T35" fmla="*/ 119 h 120"/>
                  <a:gd name="T36" fmla="*/ 76 w 100"/>
                  <a:gd name="T3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20">
                    <a:moveTo>
                      <a:pt x="76" y="120"/>
                    </a:moveTo>
                    <a:cubicBezTo>
                      <a:pt x="68" y="120"/>
                      <a:pt x="68" y="120"/>
                      <a:pt x="68" y="120"/>
                    </a:cubicBezTo>
                    <a:cubicBezTo>
                      <a:pt x="67" y="120"/>
                      <a:pt x="66" y="120"/>
                      <a:pt x="65" y="119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4"/>
                      <a:pt x="0" y="53"/>
                      <a:pt x="0" y="5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2"/>
                      <a:pt x="1" y="4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0"/>
                      <a:pt x="45" y="0"/>
                      <a:pt x="47" y="1"/>
                    </a:cubicBezTo>
                    <a:cubicBezTo>
                      <a:pt x="48" y="3"/>
                      <a:pt x="48" y="5"/>
                      <a:pt x="47" y="7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74" y="112"/>
                      <a:pt x="74" y="112"/>
                      <a:pt x="74" y="112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4" y="92"/>
                      <a:pt x="97" y="92"/>
                      <a:pt x="99" y="93"/>
                    </a:cubicBezTo>
                    <a:cubicBezTo>
                      <a:pt x="100" y="95"/>
                      <a:pt x="100" y="97"/>
                      <a:pt x="99" y="99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78" y="120"/>
                      <a:pt x="77" y="120"/>
                      <a:pt x="76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10" name="Freeform 181"/>
              <p:cNvSpPr>
                <a:spLocks/>
              </p:cNvSpPr>
              <p:nvPr/>
            </p:nvSpPr>
            <p:spPr bwMode="auto">
              <a:xfrm>
                <a:off x="3875" y="3204"/>
                <a:ext cx="135" cy="161"/>
              </a:xfrm>
              <a:custGeom>
                <a:avLst/>
                <a:gdLst>
                  <a:gd name="T0" fmla="*/ 33 w 101"/>
                  <a:gd name="T1" fmla="*/ 120 h 120"/>
                  <a:gd name="T2" fmla="*/ 25 w 101"/>
                  <a:gd name="T3" fmla="*/ 120 h 120"/>
                  <a:gd name="T4" fmla="*/ 22 w 101"/>
                  <a:gd name="T5" fmla="*/ 119 h 120"/>
                  <a:gd name="T6" fmla="*/ 2 w 101"/>
                  <a:gd name="T7" fmla="*/ 99 h 120"/>
                  <a:gd name="T8" fmla="*/ 2 w 101"/>
                  <a:gd name="T9" fmla="*/ 93 h 120"/>
                  <a:gd name="T10" fmla="*/ 8 w 101"/>
                  <a:gd name="T11" fmla="*/ 93 h 120"/>
                  <a:gd name="T12" fmla="*/ 26 w 101"/>
                  <a:gd name="T13" fmla="*/ 112 h 120"/>
                  <a:gd name="T14" fmla="*/ 31 w 101"/>
                  <a:gd name="T15" fmla="*/ 112 h 120"/>
                  <a:gd name="T16" fmla="*/ 93 w 101"/>
                  <a:gd name="T17" fmla="*/ 50 h 120"/>
                  <a:gd name="T18" fmla="*/ 93 w 101"/>
                  <a:gd name="T19" fmla="*/ 46 h 120"/>
                  <a:gd name="T20" fmla="*/ 54 w 101"/>
                  <a:gd name="T21" fmla="*/ 7 h 120"/>
                  <a:gd name="T22" fmla="*/ 54 w 101"/>
                  <a:gd name="T23" fmla="*/ 1 h 120"/>
                  <a:gd name="T24" fmla="*/ 60 w 101"/>
                  <a:gd name="T25" fmla="*/ 1 h 120"/>
                  <a:gd name="T26" fmla="*/ 100 w 101"/>
                  <a:gd name="T27" fmla="*/ 41 h 120"/>
                  <a:gd name="T28" fmla="*/ 101 w 101"/>
                  <a:gd name="T29" fmla="*/ 44 h 120"/>
                  <a:gd name="T30" fmla="*/ 101 w 101"/>
                  <a:gd name="T31" fmla="*/ 52 h 120"/>
                  <a:gd name="T32" fmla="*/ 100 w 101"/>
                  <a:gd name="T33" fmla="*/ 55 h 120"/>
                  <a:gd name="T34" fmla="*/ 36 w 101"/>
                  <a:gd name="T35" fmla="*/ 119 h 120"/>
                  <a:gd name="T36" fmla="*/ 33 w 101"/>
                  <a:gd name="T3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1" h="120">
                    <a:moveTo>
                      <a:pt x="33" y="120"/>
                    </a:moveTo>
                    <a:cubicBezTo>
                      <a:pt x="25" y="120"/>
                      <a:pt x="25" y="120"/>
                      <a:pt x="25" y="120"/>
                    </a:cubicBezTo>
                    <a:cubicBezTo>
                      <a:pt x="24" y="120"/>
                      <a:pt x="23" y="120"/>
                      <a:pt x="22" y="11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0" y="97"/>
                      <a:pt x="0" y="95"/>
                      <a:pt x="2" y="93"/>
                    </a:cubicBezTo>
                    <a:cubicBezTo>
                      <a:pt x="3" y="92"/>
                      <a:pt x="6" y="92"/>
                      <a:pt x="8" y="93"/>
                    </a:cubicBezTo>
                    <a:cubicBezTo>
                      <a:pt x="26" y="112"/>
                      <a:pt x="26" y="112"/>
                      <a:pt x="26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2" y="5"/>
                      <a:pt x="52" y="3"/>
                      <a:pt x="54" y="1"/>
                    </a:cubicBezTo>
                    <a:cubicBezTo>
                      <a:pt x="55" y="0"/>
                      <a:pt x="58" y="0"/>
                      <a:pt x="60" y="1"/>
                    </a:cubicBezTo>
                    <a:cubicBezTo>
                      <a:pt x="100" y="41"/>
                      <a:pt x="100" y="41"/>
                      <a:pt x="100" y="41"/>
                    </a:cubicBezTo>
                    <a:cubicBezTo>
                      <a:pt x="100" y="42"/>
                      <a:pt x="101" y="43"/>
                      <a:pt x="101" y="44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0" y="54"/>
                      <a:pt x="100" y="55"/>
                    </a:cubicBezTo>
                    <a:cubicBezTo>
                      <a:pt x="36" y="119"/>
                      <a:pt x="36" y="119"/>
                      <a:pt x="36" y="119"/>
                    </a:cubicBezTo>
                    <a:cubicBezTo>
                      <a:pt x="35" y="120"/>
                      <a:pt x="34" y="120"/>
                      <a:pt x="33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11" name="Freeform 182"/>
              <p:cNvSpPr>
                <a:spLocks/>
              </p:cNvSpPr>
              <p:nvPr/>
            </p:nvSpPr>
            <p:spPr bwMode="auto">
              <a:xfrm>
                <a:off x="4175" y="3306"/>
                <a:ext cx="23" cy="21"/>
              </a:xfrm>
              <a:custGeom>
                <a:avLst/>
                <a:gdLst>
                  <a:gd name="T0" fmla="*/ 5 w 17"/>
                  <a:gd name="T1" fmla="*/ 16 h 16"/>
                  <a:gd name="T2" fmla="*/ 2 w 17"/>
                  <a:gd name="T3" fmla="*/ 15 h 16"/>
                  <a:gd name="T4" fmla="*/ 2 w 17"/>
                  <a:gd name="T5" fmla="*/ 9 h 16"/>
                  <a:gd name="T6" fmla="*/ 10 w 17"/>
                  <a:gd name="T7" fmla="*/ 1 h 16"/>
                  <a:gd name="T8" fmla="*/ 16 w 17"/>
                  <a:gd name="T9" fmla="*/ 1 h 16"/>
                  <a:gd name="T10" fmla="*/ 16 w 17"/>
                  <a:gd name="T11" fmla="*/ 7 h 16"/>
                  <a:gd name="T12" fmla="*/ 8 w 17"/>
                  <a:gd name="T13" fmla="*/ 15 h 16"/>
                  <a:gd name="T14" fmla="*/ 5 w 17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5" y="16"/>
                    </a:moveTo>
                    <a:cubicBezTo>
                      <a:pt x="4" y="16"/>
                      <a:pt x="3" y="16"/>
                      <a:pt x="2" y="15"/>
                    </a:cubicBezTo>
                    <a:cubicBezTo>
                      <a:pt x="0" y="13"/>
                      <a:pt x="0" y="11"/>
                      <a:pt x="2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0"/>
                      <a:pt x="14" y="0"/>
                      <a:pt x="16" y="1"/>
                    </a:cubicBezTo>
                    <a:cubicBezTo>
                      <a:pt x="17" y="3"/>
                      <a:pt x="17" y="5"/>
                      <a:pt x="16" y="7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6"/>
                      <a:pt x="6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12" name="Freeform 183"/>
              <p:cNvSpPr>
                <a:spLocks/>
              </p:cNvSpPr>
              <p:nvPr/>
            </p:nvSpPr>
            <p:spPr bwMode="auto">
              <a:xfrm>
                <a:off x="3896" y="3306"/>
                <a:ext cx="23" cy="21"/>
              </a:xfrm>
              <a:custGeom>
                <a:avLst/>
                <a:gdLst>
                  <a:gd name="T0" fmla="*/ 13 w 17"/>
                  <a:gd name="T1" fmla="*/ 16 h 16"/>
                  <a:gd name="T2" fmla="*/ 10 w 17"/>
                  <a:gd name="T3" fmla="*/ 15 h 16"/>
                  <a:gd name="T4" fmla="*/ 2 w 17"/>
                  <a:gd name="T5" fmla="*/ 7 h 16"/>
                  <a:gd name="T6" fmla="*/ 2 w 17"/>
                  <a:gd name="T7" fmla="*/ 1 h 16"/>
                  <a:gd name="T8" fmla="*/ 8 w 17"/>
                  <a:gd name="T9" fmla="*/ 1 h 16"/>
                  <a:gd name="T10" fmla="*/ 16 w 17"/>
                  <a:gd name="T11" fmla="*/ 9 h 16"/>
                  <a:gd name="T12" fmla="*/ 16 w 17"/>
                  <a:gd name="T13" fmla="*/ 15 h 16"/>
                  <a:gd name="T14" fmla="*/ 13 w 17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13" y="16"/>
                    </a:moveTo>
                    <a:cubicBezTo>
                      <a:pt x="12" y="16"/>
                      <a:pt x="11" y="16"/>
                      <a:pt x="10" y="15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1"/>
                      <a:pt x="17" y="13"/>
                      <a:pt x="16" y="15"/>
                    </a:cubicBezTo>
                    <a:cubicBezTo>
                      <a:pt x="15" y="16"/>
                      <a:pt x="14" y="16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13" name="Line 184"/>
              <p:cNvSpPr>
                <a:spLocks noChangeShapeType="1"/>
              </p:cNvSpPr>
              <p:nvPr/>
            </p:nvSpPr>
            <p:spPr bwMode="auto">
              <a:xfrm>
                <a:off x="4027" y="3424"/>
                <a:ext cx="0" cy="0"/>
              </a:xfrm>
              <a:prstGeom prst="line">
                <a:avLst/>
              </a:prstGeom>
              <a:grpFill/>
              <a:ln w="17463" cap="rnd">
                <a:solidFill>
                  <a:srgbClr val="363F4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14" name="Line 185"/>
              <p:cNvSpPr>
                <a:spLocks noChangeShapeType="1"/>
              </p:cNvSpPr>
              <p:nvPr/>
            </p:nvSpPr>
            <p:spPr bwMode="auto">
              <a:xfrm>
                <a:off x="4016" y="3435"/>
                <a:ext cx="0" cy="0"/>
              </a:xfrm>
              <a:prstGeom prst="line">
                <a:avLst/>
              </a:prstGeom>
              <a:grpFill/>
              <a:ln w="17463" cap="rnd">
                <a:solidFill>
                  <a:srgbClr val="363F4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</p:grpSp>
      </p:grpSp>
      <p:grpSp>
        <p:nvGrpSpPr>
          <p:cNvPr id="215" name="Group 351"/>
          <p:cNvGrpSpPr/>
          <p:nvPr/>
        </p:nvGrpSpPr>
        <p:grpSpPr>
          <a:xfrm>
            <a:off x="2394430" y="4739098"/>
            <a:ext cx="634086" cy="614454"/>
            <a:chOff x="6667127" y="3618736"/>
            <a:chExt cx="634251" cy="614614"/>
          </a:xfrm>
        </p:grpSpPr>
        <p:sp>
          <p:nvSpPr>
            <p:cNvPr id="216" name="Retângulo 9"/>
            <p:cNvSpPr/>
            <p:nvPr/>
          </p:nvSpPr>
          <p:spPr>
            <a:xfrm>
              <a:off x="6667127" y="3618736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899" dirty="0"/>
            </a:p>
          </p:txBody>
        </p:sp>
        <p:grpSp>
          <p:nvGrpSpPr>
            <p:cNvPr id="217" name="Group 148"/>
            <p:cNvGrpSpPr>
              <a:grpSpLocks noChangeAspect="1"/>
            </p:cNvGrpSpPr>
            <p:nvPr/>
          </p:nvGrpSpPr>
          <p:grpSpPr bwMode="auto">
            <a:xfrm>
              <a:off x="6778544" y="3706125"/>
              <a:ext cx="411417" cy="439837"/>
              <a:chOff x="4184" y="2303"/>
              <a:chExt cx="304" cy="325"/>
            </a:xfrm>
            <a:solidFill>
              <a:schemeClr val="bg1"/>
            </a:solidFill>
          </p:grpSpPr>
          <p:sp>
            <p:nvSpPr>
              <p:cNvPr id="218" name="Freeform 149"/>
              <p:cNvSpPr>
                <a:spLocks/>
              </p:cNvSpPr>
              <p:nvPr/>
            </p:nvSpPr>
            <p:spPr bwMode="auto">
              <a:xfrm>
                <a:off x="4295" y="2303"/>
                <a:ext cx="193" cy="161"/>
              </a:xfrm>
              <a:custGeom>
                <a:avLst/>
                <a:gdLst>
                  <a:gd name="T0" fmla="*/ 59 w 152"/>
                  <a:gd name="T1" fmla="*/ 127 h 127"/>
                  <a:gd name="T2" fmla="*/ 53 w 152"/>
                  <a:gd name="T3" fmla="*/ 121 h 127"/>
                  <a:gd name="T4" fmla="*/ 78 w 152"/>
                  <a:gd name="T5" fmla="*/ 96 h 127"/>
                  <a:gd name="T6" fmla="*/ 140 w 152"/>
                  <a:gd name="T7" fmla="*/ 96 h 127"/>
                  <a:gd name="T8" fmla="*/ 144 w 152"/>
                  <a:gd name="T9" fmla="*/ 92 h 127"/>
                  <a:gd name="T10" fmla="*/ 144 w 152"/>
                  <a:gd name="T11" fmla="*/ 12 h 127"/>
                  <a:gd name="T12" fmla="*/ 140 w 152"/>
                  <a:gd name="T13" fmla="*/ 8 h 127"/>
                  <a:gd name="T14" fmla="*/ 12 w 152"/>
                  <a:gd name="T15" fmla="*/ 8 h 127"/>
                  <a:gd name="T16" fmla="*/ 8 w 152"/>
                  <a:gd name="T17" fmla="*/ 12 h 127"/>
                  <a:gd name="T18" fmla="*/ 8 w 152"/>
                  <a:gd name="T19" fmla="*/ 48 h 127"/>
                  <a:gd name="T20" fmla="*/ 0 w 152"/>
                  <a:gd name="T21" fmla="*/ 48 h 127"/>
                  <a:gd name="T22" fmla="*/ 0 w 152"/>
                  <a:gd name="T23" fmla="*/ 12 h 127"/>
                  <a:gd name="T24" fmla="*/ 12 w 152"/>
                  <a:gd name="T25" fmla="*/ 0 h 127"/>
                  <a:gd name="T26" fmla="*/ 140 w 152"/>
                  <a:gd name="T27" fmla="*/ 0 h 127"/>
                  <a:gd name="T28" fmla="*/ 152 w 152"/>
                  <a:gd name="T29" fmla="*/ 12 h 127"/>
                  <a:gd name="T30" fmla="*/ 152 w 152"/>
                  <a:gd name="T31" fmla="*/ 92 h 127"/>
                  <a:gd name="T32" fmla="*/ 140 w 152"/>
                  <a:gd name="T33" fmla="*/ 104 h 127"/>
                  <a:gd name="T34" fmla="*/ 81 w 152"/>
                  <a:gd name="T35" fmla="*/ 104 h 127"/>
                  <a:gd name="T36" fmla="*/ 59 w 152"/>
                  <a:gd name="T3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2" h="127">
                    <a:moveTo>
                      <a:pt x="59" y="127"/>
                    </a:moveTo>
                    <a:cubicBezTo>
                      <a:pt x="53" y="121"/>
                      <a:pt x="53" y="121"/>
                      <a:pt x="53" y="121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2" y="96"/>
                      <a:pt x="144" y="94"/>
                      <a:pt x="144" y="92"/>
                    </a:cubicBezTo>
                    <a:cubicBezTo>
                      <a:pt x="144" y="12"/>
                      <a:pt x="144" y="12"/>
                      <a:pt x="144" y="12"/>
                    </a:cubicBezTo>
                    <a:cubicBezTo>
                      <a:pt x="144" y="10"/>
                      <a:pt x="142" y="8"/>
                      <a:pt x="140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0" y="8"/>
                      <a:pt x="8" y="10"/>
                      <a:pt x="8" y="12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6" y="0"/>
                      <a:pt x="152" y="5"/>
                      <a:pt x="152" y="12"/>
                    </a:cubicBezTo>
                    <a:cubicBezTo>
                      <a:pt x="152" y="92"/>
                      <a:pt x="152" y="92"/>
                      <a:pt x="152" y="92"/>
                    </a:cubicBezTo>
                    <a:cubicBezTo>
                      <a:pt x="152" y="99"/>
                      <a:pt x="146" y="104"/>
                      <a:pt x="140" y="104"/>
                    </a:cubicBezTo>
                    <a:cubicBezTo>
                      <a:pt x="81" y="104"/>
                      <a:pt x="81" y="104"/>
                      <a:pt x="81" y="104"/>
                    </a:cubicBezTo>
                    <a:lnTo>
                      <a:pt x="59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19" name="Rectangle 150"/>
              <p:cNvSpPr>
                <a:spLocks noChangeArrowheads="1"/>
              </p:cNvSpPr>
              <p:nvPr/>
            </p:nvSpPr>
            <p:spPr bwMode="auto">
              <a:xfrm>
                <a:off x="4366" y="236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0" name="Rectangle 151"/>
              <p:cNvSpPr>
                <a:spLocks noChangeArrowheads="1"/>
              </p:cNvSpPr>
              <p:nvPr/>
            </p:nvSpPr>
            <p:spPr bwMode="auto">
              <a:xfrm>
                <a:off x="4387" y="236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1" name="Rectangle 152"/>
              <p:cNvSpPr>
                <a:spLocks noChangeArrowheads="1"/>
              </p:cNvSpPr>
              <p:nvPr/>
            </p:nvSpPr>
            <p:spPr bwMode="auto">
              <a:xfrm>
                <a:off x="4407" y="236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2" name="Line 153"/>
              <p:cNvSpPr>
                <a:spLocks noChangeShapeType="1"/>
              </p:cNvSpPr>
              <p:nvPr/>
            </p:nvSpPr>
            <p:spPr bwMode="auto">
              <a:xfrm>
                <a:off x="4336" y="2526"/>
                <a:ext cx="0" cy="0"/>
              </a:xfrm>
              <a:prstGeom prst="line">
                <a:avLst/>
              </a:prstGeom>
              <a:grpFill/>
              <a:ln w="15875" cap="flat">
                <a:solidFill>
                  <a:srgbClr val="363F4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3" name="Freeform 154"/>
              <p:cNvSpPr>
                <a:spLocks/>
              </p:cNvSpPr>
              <p:nvPr/>
            </p:nvSpPr>
            <p:spPr bwMode="auto">
              <a:xfrm>
                <a:off x="4184" y="2523"/>
                <a:ext cx="78" cy="105"/>
              </a:xfrm>
              <a:custGeom>
                <a:avLst/>
                <a:gdLst>
                  <a:gd name="T0" fmla="*/ 8 w 62"/>
                  <a:gd name="T1" fmla="*/ 83 h 83"/>
                  <a:gd name="T2" fmla="*/ 0 w 62"/>
                  <a:gd name="T3" fmla="*/ 83 h 83"/>
                  <a:gd name="T4" fmla="*/ 0 w 62"/>
                  <a:gd name="T5" fmla="*/ 55 h 83"/>
                  <a:gd name="T6" fmla="*/ 36 w 62"/>
                  <a:gd name="T7" fmla="*/ 9 h 83"/>
                  <a:gd name="T8" fmla="*/ 58 w 62"/>
                  <a:gd name="T9" fmla="*/ 0 h 83"/>
                  <a:gd name="T10" fmla="*/ 62 w 62"/>
                  <a:gd name="T11" fmla="*/ 6 h 83"/>
                  <a:gd name="T12" fmla="*/ 39 w 62"/>
                  <a:gd name="T13" fmla="*/ 17 h 83"/>
                  <a:gd name="T14" fmla="*/ 8 w 62"/>
                  <a:gd name="T15" fmla="*/ 55 h 83"/>
                  <a:gd name="T16" fmla="*/ 8 w 6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83">
                    <a:moveTo>
                      <a:pt x="8" y="83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3"/>
                      <a:pt x="18" y="16"/>
                      <a:pt x="36" y="9"/>
                    </a:cubicBezTo>
                    <a:cubicBezTo>
                      <a:pt x="43" y="6"/>
                      <a:pt x="51" y="4"/>
                      <a:pt x="58" y="0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54" y="11"/>
                      <a:pt x="46" y="14"/>
                      <a:pt x="39" y="17"/>
                    </a:cubicBezTo>
                    <a:cubicBezTo>
                      <a:pt x="20" y="24"/>
                      <a:pt x="8" y="28"/>
                      <a:pt x="8" y="55"/>
                    </a:cubicBezTo>
                    <a:lnTo>
                      <a:pt x="8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4" name="Freeform 155"/>
              <p:cNvSpPr>
                <a:spLocks/>
              </p:cNvSpPr>
              <p:nvPr/>
            </p:nvSpPr>
            <p:spPr bwMode="auto">
              <a:xfrm>
                <a:off x="4338" y="2523"/>
                <a:ext cx="79" cy="105"/>
              </a:xfrm>
              <a:custGeom>
                <a:avLst/>
                <a:gdLst>
                  <a:gd name="T0" fmla="*/ 62 w 62"/>
                  <a:gd name="T1" fmla="*/ 83 h 83"/>
                  <a:gd name="T2" fmla="*/ 54 w 62"/>
                  <a:gd name="T3" fmla="*/ 83 h 83"/>
                  <a:gd name="T4" fmla="*/ 54 w 62"/>
                  <a:gd name="T5" fmla="*/ 55 h 83"/>
                  <a:gd name="T6" fmla="*/ 22 w 62"/>
                  <a:gd name="T7" fmla="*/ 17 h 83"/>
                  <a:gd name="T8" fmla="*/ 0 w 62"/>
                  <a:gd name="T9" fmla="*/ 6 h 83"/>
                  <a:gd name="T10" fmla="*/ 4 w 62"/>
                  <a:gd name="T11" fmla="*/ 0 h 83"/>
                  <a:gd name="T12" fmla="*/ 25 w 62"/>
                  <a:gd name="T13" fmla="*/ 9 h 83"/>
                  <a:gd name="T14" fmla="*/ 62 w 62"/>
                  <a:gd name="T15" fmla="*/ 55 h 83"/>
                  <a:gd name="T16" fmla="*/ 62 w 6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83">
                    <a:moveTo>
                      <a:pt x="62" y="83"/>
                    </a:moveTo>
                    <a:cubicBezTo>
                      <a:pt x="54" y="83"/>
                      <a:pt x="54" y="83"/>
                      <a:pt x="54" y="83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4" y="28"/>
                      <a:pt x="41" y="24"/>
                      <a:pt x="22" y="17"/>
                    </a:cubicBezTo>
                    <a:cubicBezTo>
                      <a:pt x="15" y="14"/>
                      <a:pt x="8" y="11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1" y="4"/>
                      <a:pt x="18" y="6"/>
                      <a:pt x="25" y="9"/>
                    </a:cubicBezTo>
                    <a:cubicBezTo>
                      <a:pt x="44" y="16"/>
                      <a:pt x="62" y="23"/>
                      <a:pt x="62" y="55"/>
                    </a:cubicBezTo>
                    <a:lnTo>
                      <a:pt x="62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5" name="Freeform 156"/>
              <p:cNvSpPr>
                <a:spLocks noEditPoints="1"/>
              </p:cNvSpPr>
              <p:nvPr/>
            </p:nvSpPr>
            <p:spPr bwMode="auto">
              <a:xfrm>
                <a:off x="4254" y="2506"/>
                <a:ext cx="93" cy="47"/>
              </a:xfrm>
              <a:custGeom>
                <a:avLst/>
                <a:gdLst>
                  <a:gd name="T0" fmla="*/ 68 w 93"/>
                  <a:gd name="T1" fmla="*/ 47 h 47"/>
                  <a:gd name="T2" fmla="*/ 46 w 93"/>
                  <a:gd name="T3" fmla="*/ 36 h 47"/>
                  <a:gd name="T4" fmla="*/ 25 w 93"/>
                  <a:gd name="T5" fmla="*/ 47 h 47"/>
                  <a:gd name="T6" fmla="*/ 0 w 93"/>
                  <a:gd name="T7" fmla="*/ 20 h 47"/>
                  <a:gd name="T8" fmla="*/ 14 w 93"/>
                  <a:gd name="T9" fmla="*/ 0 h 47"/>
                  <a:gd name="T10" fmla="*/ 46 w 93"/>
                  <a:gd name="T11" fmla="*/ 5 h 47"/>
                  <a:gd name="T12" fmla="*/ 79 w 93"/>
                  <a:gd name="T13" fmla="*/ 0 h 47"/>
                  <a:gd name="T14" fmla="*/ 93 w 93"/>
                  <a:gd name="T15" fmla="*/ 20 h 47"/>
                  <a:gd name="T16" fmla="*/ 68 w 93"/>
                  <a:gd name="T17" fmla="*/ 47 h 47"/>
                  <a:gd name="T18" fmla="*/ 46 w 93"/>
                  <a:gd name="T19" fmla="*/ 25 h 47"/>
                  <a:gd name="T20" fmla="*/ 65 w 93"/>
                  <a:gd name="T21" fmla="*/ 34 h 47"/>
                  <a:gd name="T22" fmla="*/ 81 w 93"/>
                  <a:gd name="T23" fmla="*/ 19 h 47"/>
                  <a:gd name="T24" fmla="*/ 74 w 93"/>
                  <a:gd name="T25" fmla="*/ 10 h 47"/>
                  <a:gd name="T26" fmla="*/ 46 w 93"/>
                  <a:gd name="T27" fmla="*/ 15 h 47"/>
                  <a:gd name="T28" fmla="*/ 19 w 93"/>
                  <a:gd name="T29" fmla="*/ 10 h 47"/>
                  <a:gd name="T30" fmla="*/ 12 w 93"/>
                  <a:gd name="T31" fmla="*/ 19 h 47"/>
                  <a:gd name="T32" fmla="*/ 27 w 93"/>
                  <a:gd name="T33" fmla="*/ 34 h 47"/>
                  <a:gd name="T34" fmla="*/ 46 w 93"/>
                  <a:gd name="T35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3" h="47">
                    <a:moveTo>
                      <a:pt x="68" y="47"/>
                    </a:moveTo>
                    <a:lnTo>
                      <a:pt x="46" y="36"/>
                    </a:lnTo>
                    <a:lnTo>
                      <a:pt x="25" y="47"/>
                    </a:lnTo>
                    <a:lnTo>
                      <a:pt x="0" y="20"/>
                    </a:lnTo>
                    <a:lnTo>
                      <a:pt x="14" y="0"/>
                    </a:lnTo>
                    <a:lnTo>
                      <a:pt x="46" y="5"/>
                    </a:lnTo>
                    <a:lnTo>
                      <a:pt x="79" y="0"/>
                    </a:lnTo>
                    <a:lnTo>
                      <a:pt x="93" y="20"/>
                    </a:lnTo>
                    <a:lnTo>
                      <a:pt x="68" y="47"/>
                    </a:lnTo>
                    <a:close/>
                    <a:moveTo>
                      <a:pt x="46" y="25"/>
                    </a:moveTo>
                    <a:lnTo>
                      <a:pt x="65" y="34"/>
                    </a:lnTo>
                    <a:lnTo>
                      <a:pt x="81" y="19"/>
                    </a:lnTo>
                    <a:lnTo>
                      <a:pt x="74" y="10"/>
                    </a:lnTo>
                    <a:lnTo>
                      <a:pt x="46" y="15"/>
                    </a:lnTo>
                    <a:lnTo>
                      <a:pt x="19" y="10"/>
                    </a:lnTo>
                    <a:lnTo>
                      <a:pt x="12" y="19"/>
                    </a:lnTo>
                    <a:lnTo>
                      <a:pt x="27" y="34"/>
                    </a:lnTo>
                    <a:lnTo>
                      <a:pt x="46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6" name="Rectangle 157"/>
              <p:cNvSpPr>
                <a:spLocks noChangeArrowheads="1"/>
              </p:cNvSpPr>
              <p:nvPr/>
            </p:nvSpPr>
            <p:spPr bwMode="auto">
              <a:xfrm>
                <a:off x="4321" y="2491"/>
                <a:ext cx="10" cy="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7" name="Rectangle 158"/>
              <p:cNvSpPr>
                <a:spLocks noChangeArrowheads="1"/>
              </p:cNvSpPr>
              <p:nvPr/>
            </p:nvSpPr>
            <p:spPr bwMode="auto">
              <a:xfrm>
                <a:off x="4270" y="2491"/>
                <a:ext cx="10" cy="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8" name="Rectangle 159"/>
              <p:cNvSpPr>
                <a:spLocks noChangeArrowheads="1"/>
              </p:cNvSpPr>
              <p:nvPr/>
            </p:nvSpPr>
            <p:spPr bwMode="auto">
              <a:xfrm>
                <a:off x="4295" y="2577"/>
                <a:ext cx="11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29" name="Rectangle 160"/>
              <p:cNvSpPr>
                <a:spLocks noChangeArrowheads="1"/>
              </p:cNvSpPr>
              <p:nvPr/>
            </p:nvSpPr>
            <p:spPr bwMode="auto">
              <a:xfrm>
                <a:off x="4295" y="2557"/>
                <a:ext cx="11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30" name="Freeform 161"/>
              <p:cNvSpPr>
                <a:spLocks/>
              </p:cNvSpPr>
              <p:nvPr/>
            </p:nvSpPr>
            <p:spPr bwMode="auto">
              <a:xfrm>
                <a:off x="4250" y="2425"/>
                <a:ext cx="101" cy="76"/>
              </a:xfrm>
              <a:custGeom>
                <a:avLst/>
                <a:gdLst>
                  <a:gd name="T0" fmla="*/ 40 w 80"/>
                  <a:gd name="T1" fmla="*/ 60 h 60"/>
                  <a:gd name="T2" fmla="*/ 18 w 80"/>
                  <a:gd name="T3" fmla="*/ 56 h 60"/>
                  <a:gd name="T4" fmla="*/ 18 w 80"/>
                  <a:gd name="T5" fmla="*/ 55 h 60"/>
                  <a:gd name="T6" fmla="*/ 0 w 80"/>
                  <a:gd name="T7" fmla="*/ 17 h 60"/>
                  <a:gd name="T8" fmla="*/ 0 w 80"/>
                  <a:gd name="T9" fmla="*/ 16 h 60"/>
                  <a:gd name="T10" fmla="*/ 0 w 80"/>
                  <a:gd name="T11" fmla="*/ 0 h 60"/>
                  <a:gd name="T12" fmla="*/ 8 w 80"/>
                  <a:gd name="T13" fmla="*/ 0 h 60"/>
                  <a:gd name="T14" fmla="*/ 8 w 80"/>
                  <a:gd name="T15" fmla="*/ 16 h 60"/>
                  <a:gd name="T16" fmla="*/ 22 w 80"/>
                  <a:gd name="T17" fmla="*/ 49 h 60"/>
                  <a:gd name="T18" fmla="*/ 40 w 80"/>
                  <a:gd name="T19" fmla="*/ 52 h 60"/>
                  <a:gd name="T20" fmla="*/ 58 w 80"/>
                  <a:gd name="T21" fmla="*/ 49 h 60"/>
                  <a:gd name="T22" fmla="*/ 72 w 80"/>
                  <a:gd name="T23" fmla="*/ 16 h 60"/>
                  <a:gd name="T24" fmla="*/ 72 w 80"/>
                  <a:gd name="T25" fmla="*/ 0 h 60"/>
                  <a:gd name="T26" fmla="*/ 80 w 80"/>
                  <a:gd name="T27" fmla="*/ 0 h 60"/>
                  <a:gd name="T28" fmla="*/ 80 w 80"/>
                  <a:gd name="T29" fmla="*/ 17 h 60"/>
                  <a:gd name="T30" fmla="*/ 62 w 80"/>
                  <a:gd name="T31" fmla="*/ 55 h 60"/>
                  <a:gd name="T32" fmla="*/ 62 w 80"/>
                  <a:gd name="T33" fmla="*/ 56 h 60"/>
                  <a:gd name="T34" fmla="*/ 40 w 80"/>
                  <a:gd name="T3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60">
                    <a:moveTo>
                      <a:pt x="40" y="60"/>
                    </a:moveTo>
                    <a:cubicBezTo>
                      <a:pt x="39" y="60"/>
                      <a:pt x="27" y="60"/>
                      <a:pt x="18" y="56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7" y="55"/>
                      <a:pt x="4" y="46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1" y="39"/>
                      <a:pt x="21" y="48"/>
                      <a:pt x="22" y="49"/>
                    </a:cubicBezTo>
                    <a:cubicBezTo>
                      <a:pt x="29" y="52"/>
                      <a:pt x="40" y="52"/>
                      <a:pt x="40" y="52"/>
                    </a:cubicBezTo>
                    <a:cubicBezTo>
                      <a:pt x="40" y="52"/>
                      <a:pt x="51" y="52"/>
                      <a:pt x="58" y="49"/>
                    </a:cubicBezTo>
                    <a:cubicBezTo>
                      <a:pt x="59" y="48"/>
                      <a:pt x="68" y="39"/>
                      <a:pt x="72" y="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75" y="46"/>
                      <a:pt x="62" y="55"/>
                      <a:pt x="62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60"/>
                      <a:pt x="40" y="60"/>
                      <a:pt x="4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31" name="Freeform 162"/>
              <p:cNvSpPr>
                <a:spLocks/>
              </p:cNvSpPr>
              <p:nvPr/>
            </p:nvSpPr>
            <p:spPr bwMode="auto">
              <a:xfrm>
                <a:off x="4250" y="2374"/>
                <a:ext cx="101" cy="51"/>
              </a:xfrm>
              <a:custGeom>
                <a:avLst/>
                <a:gdLst>
                  <a:gd name="T0" fmla="*/ 80 w 80"/>
                  <a:gd name="T1" fmla="*/ 40 h 40"/>
                  <a:gd name="T2" fmla="*/ 72 w 80"/>
                  <a:gd name="T3" fmla="*/ 40 h 40"/>
                  <a:gd name="T4" fmla="*/ 40 w 80"/>
                  <a:gd name="T5" fmla="*/ 8 h 40"/>
                  <a:gd name="T6" fmla="*/ 8 w 80"/>
                  <a:gd name="T7" fmla="*/ 40 h 40"/>
                  <a:gd name="T8" fmla="*/ 0 w 80"/>
                  <a:gd name="T9" fmla="*/ 40 h 40"/>
                  <a:gd name="T10" fmla="*/ 40 w 80"/>
                  <a:gd name="T11" fmla="*/ 0 h 40"/>
                  <a:gd name="T12" fmla="*/ 80 w 80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0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18"/>
                      <a:pt x="62" y="8"/>
                      <a:pt x="40" y="8"/>
                    </a:cubicBezTo>
                    <a:cubicBezTo>
                      <a:pt x="18" y="8"/>
                      <a:pt x="8" y="18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3"/>
                      <a:pt x="13" y="0"/>
                      <a:pt x="40" y="0"/>
                    </a:cubicBezTo>
                    <a:cubicBezTo>
                      <a:pt x="66" y="0"/>
                      <a:pt x="80" y="13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32" name="Freeform 163"/>
              <p:cNvSpPr>
                <a:spLocks/>
              </p:cNvSpPr>
              <p:nvPr/>
            </p:nvSpPr>
            <p:spPr bwMode="auto">
              <a:xfrm>
                <a:off x="4252" y="2410"/>
                <a:ext cx="97" cy="30"/>
              </a:xfrm>
              <a:custGeom>
                <a:avLst/>
                <a:gdLst>
                  <a:gd name="T0" fmla="*/ 74 w 97"/>
                  <a:gd name="T1" fmla="*/ 30 h 30"/>
                  <a:gd name="T2" fmla="*/ 23 w 97"/>
                  <a:gd name="T3" fmla="*/ 10 h 30"/>
                  <a:gd name="T4" fmla="*/ 5 w 97"/>
                  <a:gd name="T5" fmla="*/ 20 h 30"/>
                  <a:gd name="T6" fmla="*/ 0 w 97"/>
                  <a:gd name="T7" fmla="*/ 10 h 30"/>
                  <a:gd name="T8" fmla="*/ 23 w 97"/>
                  <a:gd name="T9" fmla="*/ 0 h 30"/>
                  <a:gd name="T10" fmla="*/ 74 w 97"/>
                  <a:gd name="T11" fmla="*/ 20 h 30"/>
                  <a:gd name="T12" fmla="*/ 92 w 97"/>
                  <a:gd name="T13" fmla="*/ 10 h 30"/>
                  <a:gd name="T14" fmla="*/ 97 w 97"/>
                  <a:gd name="T15" fmla="*/ 20 h 30"/>
                  <a:gd name="T16" fmla="*/ 74 w 9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30">
                    <a:moveTo>
                      <a:pt x="74" y="30"/>
                    </a:moveTo>
                    <a:lnTo>
                      <a:pt x="23" y="10"/>
                    </a:lnTo>
                    <a:lnTo>
                      <a:pt x="5" y="20"/>
                    </a:lnTo>
                    <a:lnTo>
                      <a:pt x="0" y="10"/>
                    </a:lnTo>
                    <a:lnTo>
                      <a:pt x="23" y="0"/>
                    </a:lnTo>
                    <a:lnTo>
                      <a:pt x="74" y="20"/>
                    </a:lnTo>
                    <a:lnTo>
                      <a:pt x="92" y="10"/>
                    </a:lnTo>
                    <a:lnTo>
                      <a:pt x="97" y="20"/>
                    </a:ln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33" name="Rectangle 164"/>
              <p:cNvSpPr>
                <a:spLocks noChangeArrowheads="1"/>
              </p:cNvSpPr>
              <p:nvPr/>
            </p:nvSpPr>
            <p:spPr bwMode="auto">
              <a:xfrm>
                <a:off x="4224" y="2597"/>
                <a:ext cx="11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34" name="Rectangle 165"/>
              <p:cNvSpPr>
                <a:spLocks noChangeArrowheads="1"/>
              </p:cNvSpPr>
              <p:nvPr/>
            </p:nvSpPr>
            <p:spPr bwMode="auto">
              <a:xfrm>
                <a:off x="4366" y="2597"/>
                <a:ext cx="10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</p:grpSp>
      </p:grpSp>
      <p:grpSp>
        <p:nvGrpSpPr>
          <p:cNvPr id="235" name="Group 165"/>
          <p:cNvGrpSpPr/>
          <p:nvPr/>
        </p:nvGrpSpPr>
        <p:grpSpPr>
          <a:xfrm>
            <a:off x="2395813" y="3907093"/>
            <a:ext cx="634086" cy="614454"/>
            <a:chOff x="2977226" y="2657292"/>
            <a:chExt cx="634251" cy="614614"/>
          </a:xfrm>
        </p:grpSpPr>
        <p:sp>
          <p:nvSpPr>
            <p:cNvPr id="236" name="Retângulo 9"/>
            <p:cNvSpPr/>
            <p:nvPr/>
          </p:nvSpPr>
          <p:spPr>
            <a:xfrm>
              <a:off x="2977226" y="2657292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899" dirty="0"/>
            </a:p>
          </p:txBody>
        </p:sp>
        <p:grpSp>
          <p:nvGrpSpPr>
            <p:cNvPr id="237" name="Group 54"/>
            <p:cNvGrpSpPr>
              <a:grpSpLocks noChangeAspect="1"/>
            </p:cNvGrpSpPr>
            <p:nvPr/>
          </p:nvGrpSpPr>
          <p:grpSpPr bwMode="auto">
            <a:xfrm>
              <a:off x="3096373" y="2738874"/>
              <a:ext cx="395957" cy="451451"/>
              <a:chOff x="1972" y="1673"/>
              <a:chExt cx="264" cy="301"/>
            </a:xfrm>
            <a:solidFill>
              <a:schemeClr val="bg1"/>
            </a:solidFill>
          </p:grpSpPr>
          <p:sp>
            <p:nvSpPr>
              <p:cNvPr id="238" name="Rectangle 55"/>
              <p:cNvSpPr>
                <a:spLocks noChangeArrowheads="1"/>
              </p:cNvSpPr>
              <p:nvPr/>
            </p:nvSpPr>
            <p:spPr bwMode="auto">
              <a:xfrm>
                <a:off x="2132" y="1913"/>
                <a:ext cx="14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39" name="Freeform 56"/>
              <p:cNvSpPr>
                <a:spLocks/>
              </p:cNvSpPr>
              <p:nvPr/>
            </p:nvSpPr>
            <p:spPr bwMode="auto">
              <a:xfrm>
                <a:off x="2019" y="1846"/>
                <a:ext cx="28" cy="128"/>
              </a:xfrm>
              <a:custGeom>
                <a:avLst/>
                <a:gdLst>
                  <a:gd name="T0" fmla="*/ 24 w 24"/>
                  <a:gd name="T1" fmla="*/ 109 h 109"/>
                  <a:gd name="T2" fmla="*/ 16 w 24"/>
                  <a:gd name="T3" fmla="*/ 109 h 109"/>
                  <a:gd name="T4" fmla="*/ 16 w 24"/>
                  <a:gd name="T5" fmla="*/ 61 h 109"/>
                  <a:gd name="T6" fmla="*/ 0 w 24"/>
                  <a:gd name="T7" fmla="*/ 3 h 109"/>
                  <a:gd name="T8" fmla="*/ 8 w 24"/>
                  <a:gd name="T9" fmla="*/ 0 h 109"/>
                  <a:gd name="T10" fmla="*/ 24 w 24"/>
                  <a:gd name="T11" fmla="*/ 61 h 109"/>
                  <a:gd name="T12" fmla="*/ 24 w 24"/>
                  <a:gd name="T1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09">
                    <a:moveTo>
                      <a:pt x="24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42"/>
                      <a:pt x="8" y="21"/>
                      <a:pt x="0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5" y="19"/>
                      <a:pt x="24" y="40"/>
                      <a:pt x="24" y="61"/>
                    </a:cubicBezTo>
                    <a:lnTo>
                      <a:pt x="24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40" name="Freeform 57"/>
              <p:cNvSpPr>
                <a:spLocks/>
              </p:cNvSpPr>
              <p:nvPr/>
            </p:nvSpPr>
            <p:spPr bwMode="auto">
              <a:xfrm>
                <a:off x="2104" y="1673"/>
                <a:ext cx="132" cy="301"/>
              </a:xfrm>
              <a:custGeom>
                <a:avLst/>
                <a:gdLst>
                  <a:gd name="T0" fmla="*/ 40 w 112"/>
                  <a:gd name="T1" fmla="*/ 256 h 256"/>
                  <a:gd name="T2" fmla="*/ 32 w 112"/>
                  <a:gd name="T3" fmla="*/ 256 h 256"/>
                  <a:gd name="T4" fmla="*/ 32 w 112"/>
                  <a:gd name="T5" fmla="*/ 208 h 256"/>
                  <a:gd name="T6" fmla="*/ 36 w 112"/>
                  <a:gd name="T7" fmla="*/ 204 h 256"/>
                  <a:gd name="T8" fmla="*/ 60 w 112"/>
                  <a:gd name="T9" fmla="*/ 204 h 256"/>
                  <a:gd name="T10" fmla="*/ 80 w 112"/>
                  <a:gd name="T11" fmla="*/ 184 h 256"/>
                  <a:gd name="T12" fmla="*/ 80 w 112"/>
                  <a:gd name="T13" fmla="*/ 148 h 256"/>
                  <a:gd name="T14" fmla="*/ 84 w 112"/>
                  <a:gd name="T15" fmla="*/ 144 h 256"/>
                  <a:gd name="T16" fmla="*/ 104 w 112"/>
                  <a:gd name="T17" fmla="*/ 144 h 256"/>
                  <a:gd name="T18" fmla="*/ 104 w 112"/>
                  <a:gd name="T19" fmla="*/ 141 h 256"/>
                  <a:gd name="T20" fmla="*/ 80 w 112"/>
                  <a:gd name="T21" fmla="*/ 90 h 256"/>
                  <a:gd name="T22" fmla="*/ 80 w 112"/>
                  <a:gd name="T23" fmla="*/ 88 h 256"/>
                  <a:gd name="T24" fmla="*/ 0 w 112"/>
                  <a:gd name="T25" fmla="*/ 8 h 256"/>
                  <a:gd name="T26" fmla="*/ 0 w 112"/>
                  <a:gd name="T27" fmla="*/ 0 h 256"/>
                  <a:gd name="T28" fmla="*/ 88 w 112"/>
                  <a:gd name="T29" fmla="*/ 87 h 256"/>
                  <a:gd name="T30" fmla="*/ 112 w 112"/>
                  <a:gd name="T31" fmla="*/ 138 h 256"/>
                  <a:gd name="T32" fmla="*/ 112 w 112"/>
                  <a:gd name="T33" fmla="*/ 140 h 256"/>
                  <a:gd name="T34" fmla="*/ 112 w 112"/>
                  <a:gd name="T35" fmla="*/ 148 h 256"/>
                  <a:gd name="T36" fmla="*/ 108 w 112"/>
                  <a:gd name="T37" fmla="*/ 152 h 256"/>
                  <a:gd name="T38" fmla="*/ 88 w 112"/>
                  <a:gd name="T39" fmla="*/ 152 h 256"/>
                  <a:gd name="T40" fmla="*/ 88 w 112"/>
                  <a:gd name="T41" fmla="*/ 184 h 256"/>
                  <a:gd name="T42" fmla="*/ 60 w 112"/>
                  <a:gd name="T43" fmla="*/ 212 h 256"/>
                  <a:gd name="T44" fmla="*/ 40 w 112"/>
                  <a:gd name="T45" fmla="*/ 212 h 256"/>
                  <a:gd name="T46" fmla="*/ 40 w 112"/>
                  <a:gd name="T47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2" h="256">
                    <a:moveTo>
                      <a:pt x="40" y="256"/>
                    </a:moveTo>
                    <a:cubicBezTo>
                      <a:pt x="32" y="256"/>
                      <a:pt x="32" y="256"/>
                      <a:pt x="32" y="256"/>
                    </a:cubicBezTo>
                    <a:cubicBezTo>
                      <a:pt x="32" y="208"/>
                      <a:pt x="32" y="208"/>
                      <a:pt x="32" y="208"/>
                    </a:cubicBezTo>
                    <a:cubicBezTo>
                      <a:pt x="32" y="206"/>
                      <a:pt x="34" y="204"/>
                      <a:pt x="36" y="204"/>
                    </a:cubicBezTo>
                    <a:cubicBezTo>
                      <a:pt x="60" y="204"/>
                      <a:pt x="60" y="204"/>
                      <a:pt x="60" y="204"/>
                    </a:cubicBezTo>
                    <a:cubicBezTo>
                      <a:pt x="71" y="204"/>
                      <a:pt x="80" y="195"/>
                      <a:pt x="80" y="184"/>
                    </a:cubicBezTo>
                    <a:cubicBezTo>
                      <a:pt x="80" y="148"/>
                      <a:pt x="80" y="148"/>
                      <a:pt x="80" y="148"/>
                    </a:cubicBezTo>
                    <a:cubicBezTo>
                      <a:pt x="80" y="146"/>
                      <a:pt x="82" y="144"/>
                      <a:pt x="84" y="144"/>
                    </a:cubicBezTo>
                    <a:cubicBezTo>
                      <a:pt x="104" y="144"/>
                      <a:pt x="104" y="144"/>
                      <a:pt x="104" y="144"/>
                    </a:cubicBezTo>
                    <a:cubicBezTo>
                      <a:pt x="104" y="141"/>
                      <a:pt x="104" y="141"/>
                      <a:pt x="104" y="141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89"/>
                      <a:pt x="80" y="89"/>
                      <a:pt x="80" y="88"/>
                    </a:cubicBezTo>
                    <a:cubicBezTo>
                      <a:pt x="80" y="44"/>
                      <a:pt x="44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88" y="39"/>
                      <a:pt x="88" y="87"/>
                    </a:cubicBezTo>
                    <a:cubicBezTo>
                      <a:pt x="112" y="138"/>
                      <a:pt x="112" y="138"/>
                      <a:pt x="112" y="138"/>
                    </a:cubicBezTo>
                    <a:cubicBezTo>
                      <a:pt x="112" y="139"/>
                      <a:pt x="112" y="140"/>
                      <a:pt x="112" y="140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50"/>
                      <a:pt x="110" y="152"/>
                      <a:pt x="10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84"/>
                      <a:pt x="88" y="184"/>
                      <a:pt x="88" y="184"/>
                    </a:cubicBezTo>
                    <a:cubicBezTo>
                      <a:pt x="88" y="200"/>
                      <a:pt x="76" y="212"/>
                      <a:pt x="60" y="212"/>
                    </a:cubicBezTo>
                    <a:cubicBezTo>
                      <a:pt x="40" y="212"/>
                      <a:pt x="40" y="212"/>
                      <a:pt x="40" y="212"/>
                    </a:cubicBezTo>
                    <a:lnTo>
                      <a:pt x="40" y="2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41" name="Rectangle 58"/>
              <p:cNvSpPr>
                <a:spLocks noChangeArrowheads="1"/>
              </p:cNvSpPr>
              <p:nvPr/>
            </p:nvSpPr>
            <p:spPr bwMode="auto">
              <a:xfrm>
                <a:off x="2052" y="1757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42" name="Freeform 59"/>
              <p:cNvSpPr>
                <a:spLocks noEditPoints="1"/>
              </p:cNvSpPr>
              <p:nvPr/>
            </p:nvSpPr>
            <p:spPr bwMode="auto">
              <a:xfrm>
                <a:off x="2029" y="1720"/>
                <a:ext cx="113" cy="113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8 h 96"/>
                  <a:gd name="T12" fmla="*/ 8 w 96"/>
                  <a:gd name="T13" fmla="*/ 48 h 96"/>
                  <a:gd name="T14" fmla="*/ 48 w 96"/>
                  <a:gd name="T15" fmla="*/ 88 h 96"/>
                  <a:gd name="T16" fmla="*/ 88 w 96"/>
                  <a:gd name="T17" fmla="*/ 48 h 96"/>
                  <a:gd name="T18" fmla="*/ 48 w 96"/>
                  <a:gd name="T19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5" y="0"/>
                      <a:pt x="96" y="22"/>
                      <a:pt x="96" y="48"/>
                    </a:cubicBezTo>
                    <a:cubicBezTo>
                      <a:pt x="96" y="75"/>
                      <a:pt x="75" y="96"/>
                      <a:pt x="48" y="96"/>
                    </a:cubicBezTo>
                    <a:close/>
                    <a:moveTo>
                      <a:pt x="48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70"/>
                      <a:pt x="26" y="88"/>
                      <a:pt x="48" y="88"/>
                    </a:cubicBezTo>
                    <a:cubicBezTo>
                      <a:pt x="70" y="88"/>
                      <a:pt x="88" y="70"/>
                      <a:pt x="88" y="48"/>
                    </a:cubicBezTo>
                    <a:cubicBezTo>
                      <a:pt x="88" y="26"/>
                      <a:pt x="70" y="8"/>
                      <a:pt x="4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43" name="Freeform 60"/>
              <p:cNvSpPr>
                <a:spLocks noEditPoints="1"/>
              </p:cNvSpPr>
              <p:nvPr/>
            </p:nvSpPr>
            <p:spPr bwMode="auto">
              <a:xfrm>
                <a:off x="2000" y="1673"/>
                <a:ext cx="113" cy="113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8 h 96"/>
                  <a:gd name="T12" fmla="*/ 8 w 96"/>
                  <a:gd name="T13" fmla="*/ 48 h 96"/>
                  <a:gd name="T14" fmla="*/ 48 w 96"/>
                  <a:gd name="T15" fmla="*/ 88 h 96"/>
                  <a:gd name="T16" fmla="*/ 88 w 96"/>
                  <a:gd name="T17" fmla="*/ 48 h 96"/>
                  <a:gd name="T18" fmla="*/ 48 w 96"/>
                  <a:gd name="T19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5" y="0"/>
                      <a:pt x="96" y="22"/>
                      <a:pt x="96" y="48"/>
                    </a:cubicBezTo>
                    <a:cubicBezTo>
                      <a:pt x="96" y="75"/>
                      <a:pt x="75" y="96"/>
                      <a:pt x="48" y="96"/>
                    </a:cubicBezTo>
                    <a:close/>
                    <a:moveTo>
                      <a:pt x="48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70"/>
                      <a:pt x="26" y="88"/>
                      <a:pt x="48" y="88"/>
                    </a:cubicBezTo>
                    <a:cubicBezTo>
                      <a:pt x="70" y="88"/>
                      <a:pt x="88" y="70"/>
                      <a:pt x="88" y="48"/>
                    </a:cubicBezTo>
                    <a:cubicBezTo>
                      <a:pt x="88" y="26"/>
                      <a:pt x="70" y="8"/>
                      <a:pt x="4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44" name="Freeform 61"/>
              <p:cNvSpPr>
                <a:spLocks noEditPoints="1"/>
              </p:cNvSpPr>
              <p:nvPr/>
            </p:nvSpPr>
            <p:spPr bwMode="auto">
              <a:xfrm>
                <a:off x="1972" y="1720"/>
                <a:ext cx="113" cy="113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8 h 96"/>
                  <a:gd name="T12" fmla="*/ 8 w 96"/>
                  <a:gd name="T13" fmla="*/ 48 h 96"/>
                  <a:gd name="T14" fmla="*/ 48 w 96"/>
                  <a:gd name="T15" fmla="*/ 88 h 96"/>
                  <a:gd name="T16" fmla="*/ 88 w 96"/>
                  <a:gd name="T17" fmla="*/ 48 h 96"/>
                  <a:gd name="T18" fmla="*/ 48 w 96"/>
                  <a:gd name="T19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5" y="0"/>
                      <a:pt x="96" y="22"/>
                      <a:pt x="96" y="48"/>
                    </a:cubicBezTo>
                    <a:cubicBezTo>
                      <a:pt x="96" y="75"/>
                      <a:pt x="75" y="96"/>
                      <a:pt x="48" y="96"/>
                    </a:cubicBezTo>
                    <a:close/>
                    <a:moveTo>
                      <a:pt x="48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70"/>
                      <a:pt x="26" y="88"/>
                      <a:pt x="48" y="88"/>
                    </a:cubicBezTo>
                    <a:cubicBezTo>
                      <a:pt x="70" y="88"/>
                      <a:pt x="88" y="70"/>
                      <a:pt x="88" y="48"/>
                    </a:cubicBezTo>
                    <a:cubicBezTo>
                      <a:pt x="88" y="26"/>
                      <a:pt x="70" y="8"/>
                      <a:pt x="4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</p:grpSp>
      </p:grpSp>
      <p:grpSp>
        <p:nvGrpSpPr>
          <p:cNvPr id="245" name="Group 287"/>
          <p:cNvGrpSpPr/>
          <p:nvPr/>
        </p:nvGrpSpPr>
        <p:grpSpPr>
          <a:xfrm>
            <a:off x="2351949" y="1437945"/>
            <a:ext cx="634086" cy="614454"/>
            <a:chOff x="6763068" y="1607260"/>
            <a:chExt cx="634251" cy="614614"/>
          </a:xfrm>
        </p:grpSpPr>
        <p:sp>
          <p:nvSpPr>
            <p:cNvPr id="246" name="Retângulo 9"/>
            <p:cNvSpPr/>
            <p:nvPr/>
          </p:nvSpPr>
          <p:spPr>
            <a:xfrm>
              <a:off x="6763068" y="1607260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899" dirty="0"/>
            </a:p>
          </p:txBody>
        </p:sp>
        <p:grpSp>
          <p:nvGrpSpPr>
            <p:cNvPr id="247" name="Group 119"/>
            <p:cNvGrpSpPr>
              <a:grpSpLocks noChangeAspect="1"/>
            </p:cNvGrpSpPr>
            <p:nvPr/>
          </p:nvGrpSpPr>
          <p:grpSpPr bwMode="auto">
            <a:xfrm>
              <a:off x="6855426" y="1691592"/>
              <a:ext cx="449534" cy="445951"/>
              <a:chOff x="4352" y="1074"/>
              <a:chExt cx="251" cy="249"/>
            </a:xfrm>
            <a:solidFill>
              <a:schemeClr val="bg1"/>
            </a:solidFill>
          </p:grpSpPr>
          <p:sp>
            <p:nvSpPr>
              <p:cNvPr id="248" name="Freeform 120"/>
              <p:cNvSpPr>
                <a:spLocks/>
              </p:cNvSpPr>
              <p:nvPr/>
            </p:nvSpPr>
            <p:spPr bwMode="auto">
              <a:xfrm>
                <a:off x="4353" y="1074"/>
                <a:ext cx="250" cy="249"/>
              </a:xfrm>
              <a:custGeom>
                <a:avLst/>
                <a:gdLst>
                  <a:gd name="T0" fmla="*/ 128 w 256"/>
                  <a:gd name="T1" fmla="*/ 256 h 256"/>
                  <a:gd name="T2" fmla="*/ 0 w 256"/>
                  <a:gd name="T3" fmla="*/ 128 h 256"/>
                  <a:gd name="T4" fmla="*/ 128 w 256"/>
                  <a:gd name="T5" fmla="*/ 0 h 256"/>
                  <a:gd name="T6" fmla="*/ 173 w 256"/>
                  <a:gd name="T7" fmla="*/ 9 h 256"/>
                  <a:gd name="T8" fmla="*/ 170 w 256"/>
                  <a:gd name="T9" fmla="*/ 16 h 256"/>
                  <a:gd name="T10" fmla="*/ 128 w 256"/>
                  <a:gd name="T11" fmla="*/ 8 h 256"/>
                  <a:gd name="T12" fmla="*/ 8 w 256"/>
                  <a:gd name="T13" fmla="*/ 128 h 256"/>
                  <a:gd name="T14" fmla="*/ 128 w 256"/>
                  <a:gd name="T15" fmla="*/ 248 h 256"/>
                  <a:gd name="T16" fmla="*/ 248 w 256"/>
                  <a:gd name="T17" fmla="*/ 128 h 256"/>
                  <a:gd name="T18" fmla="*/ 240 w 256"/>
                  <a:gd name="T19" fmla="*/ 86 h 256"/>
                  <a:gd name="T20" fmla="*/ 247 w 256"/>
                  <a:gd name="T21" fmla="*/ 83 h 256"/>
                  <a:gd name="T22" fmla="*/ 256 w 256"/>
                  <a:gd name="T23" fmla="*/ 128 h 256"/>
                  <a:gd name="T24" fmla="*/ 128 w 256"/>
                  <a:gd name="T25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6" h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8"/>
                      <a:pt x="57" y="0"/>
                      <a:pt x="128" y="0"/>
                    </a:cubicBezTo>
                    <a:cubicBezTo>
                      <a:pt x="143" y="0"/>
                      <a:pt x="158" y="3"/>
                      <a:pt x="173" y="9"/>
                    </a:cubicBezTo>
                    <a:cubicBezTo>
                      <a:pt x="170" y="16"/>
                      <a:pt x="170" y="16"/>
                      <a:pt x="170" y="16"/>
                    </a:cubicBezTo>
                    <a:cubicBezTo>
                      <a:pt x="157" y="11"/>
                      <a:pt x="142" y="8"/>
                      <a:pt x="128" y="8"/>
                    </a:cubicBezTo>
                    <a:cubicBezTo>
                      <a:pt x="61" y="8"/>
                      <a:pt x="8" y="62"/>
                      <a:pt x="8" y="128"/>
                    </a:cubicBezTo>
                    <a:cubicBezTo>
                      <a:pt x="8" y="194"/>
                      <a:pt x="61" y="248"/>
                      <a:pt x="128" y="248"/>
                    </a:cubicBezTo>
                    <a:cubicBezTo>
                      <a:pt x="194" y="248"/>
                      <a:pt x="248" y="194"/>
                      <a:pt x="248" y="128"/>
                    </a:cubicBezTo>
                    <a:cubicBezTo>
                      <a:pt x="248" y="114"/>
                      <a:pt x="245" y="99"/>
                      <a:pt x="240" y="86"/>
                    </a:cubicBezTo>
                    <a:cubicBezTo>
                      <a:pt x="247" y="83"/>
                      <a:pt x="247" y="83"/>
                      <a:pt x="247" y="83"/>
                    </a:cubicBezTo>
                    <a:cubicBezTo>
                      <a:pt x="253" y="97"/>
                      <a:pt x="256" y="113"/>
                      <a:pt x="256" y="128"/>
                    </a:cubicBezTo>
                    <a:cubicBezTo>
                      <a:pt x="256" y="199"/>
                      <a:pt x="198" y="256"/>
                      <a:pt x="128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49" name="Freeform 121"/>
              <p:cNvSpPr>
                <a:spLocks/>
              </p:cNvSpPr>
              <p:nvPr/>
            </p:nvSpPr>
            <p:spPr bwMode="auto">
              <a:xfrm>
                <a:off x="4475" y="1075"/>
                <a:ext cx="126" cy="126"/>
              </a:xfrm>
              <a:custGeom>
                <a:avLst/>
                <a:gdLst>
                  <a:gd name="T0" fmla="*/ 5 w 126"/>
                  <a:gd name="T1" fmla="*/ 126 h 126"/>
                  <a:gd name="T2" fmla="*/ 0 w 126"/>
                  <a:gd name="T3" fmla="*/ 121 h 126"/>
                  <a:gd name="T4" fmla="*/ 121 w 126"/>
                  <a:gd name="T5" fmla="*/ 0 h 126"/>
                  <a:gd name="T6" fmla="*/ 126 w 126"/>
                  <a:gd name="T7" fmla="*/ 6 h 126"/>
                  <a:gd name="T8" fmla="*/ 5 w 126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6">
                    <a:moveTo>
                      <a:pt x="5" y="126"/>
                    </a:moveTo>
                    <a:lnTo>
                      <a:pt x="0" y="121"/>
                    </a:lnTo>
                    <a:lnTo>
                      <a:pt x="121" y="0"/>
                    </a:lnTo>
                    <a:lnTo>
                      <a:pt x="126" y="6"/>
                    </a:ln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50" name="Freeform 122"/>
              <p:cNvSpPr>
                <a:spLocks/>
              </p:cNvSpPr>
              <p:nvPr/>
            </p:nvSpPr>
            <p:spPr bwMode="auto">
              <a:xfrm>
                <a:off x="4572" y="1074"/>
                <a:ext cx="31" cy="31"/>
              </a:xfrm>
              <a:custGeom>
                <a:avLst/>
                <a:gdLst>
                  <a:gd name="T0" fmla="*/ 31 w 31"/>
                  <a:gd name="T1" fmla="*/ 31 h 31"/>
                  <a:gd name="T2" fmla="*/ 0 w 31"/>
                  <a:gd name="T3" fmla="*/ 31 h 31"/>
                  <a:gd name="T4" fmla="*/ 0 w 31"/>
                  <a:gd name="T5" fmla="*/ 0 h 31"/>
                  <a:gd name="T6" fmla="*/ 8 w 31"/>
                  <a:gd name="T7" fmla="*/ 0 h 31"/>
                  <a:gd name="T8" fmla="*/ 8 w 31"/>
                  <a:gd name="T9" fmla="*/ 23 h 31"/>
                  <a:gd name="T10" fmla="*/ 31 w 31"/>
                  <a:gd name="T11" fmla="*/ 23 h 31"/>
                  <a:gd name="T12" fmla="*/ 31 w 31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31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3"/>
                    </a:lnTo>
                    <a:lnTo>
                      <a:pt x="31" y="23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51" name="Freeform 123"/>
              <p:cNvSpPr>
                <a:spLocks/>
              </p:cNvSpPr>
              <p:nvPr/>
            </p:nvSpPr>
            <p:spPr bwMode="auto">
              <a:xfrm>
                <a:off x="4556" y="1089"/>
                <a:ext cx="31" cy="32"/>
              </a:xfrm>
              <a:custGeom>
                <a:avLst/>
                <a:gdLst>
                  <a:gd name="T0" fmla="*/ 31 w 31"/>
                  <a:gd name="T1" fmla="*/ 32 h 32"/>
                  <a:gd name="T2" fmla="*/ 0 w 31"/>
                  <a:gd name="T3" fmla="*/ 32 h 32"/>
                  <a:gd name="T4" fmla="*/ 0 w 31"/>
                  <a:gd name="T5" fmla="*/ 0 h 32"/>
                  <a:gd name="T6" fmla="*/ 8 w 31"/>
                  <a:gd name="T7" fmla="*/ 0 h 32"/>
                  <a:gd name="T8" fmla="*/ 8 w 31"/>
                  <a:gd name="T9" fmla="*/ 24 h 32"/>
                  <a:gd name="T10" fmla="*/ 31 w 31"/>
                  <a:gd name="T11" fmla="*/ 24 h 32"/>
                  <a:gd name="T12" fmla="*/ 31 w 3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2">
                    <a:moveTo>
                      <a:pt x="31" y="32"/>
                    </a:moveTo>
                    <a:lnTo>
                      <a:pt x="0" y="32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4"/>
                    </a:lnTo>
                    <a:lnTo>
                      <a:pt x="31" y="24"/>
                    </a:lnTo>
                    <a:lnTo>
                      <a:pt x="31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52" name="Freeform 124"/>
              <p:cNvSpPr>
                <a:spLocks noEditPoints="1"/>
              </p:cNvSpPr>
              <p:nvPr/>
            </p:nvSpPr>
            <p:spPr bwMode="auto">
              <a:xfrm>
                <a:off x="4376" y="1097"/>
                <a:ext cx="204" cy="203"/>
              </a:xfrm>
              <a:custGeom>
                <a:avLst/>
                <a:gdLst>
                  <a:gd name="T0" fmla="*/ 104 w 208"/>
                  <a:gd name="T1" fmla="*/ 208 h 208"/>
                  <a:gd name="T2" fmla="*/ 0 w 208"/>
                  <a:gd name="T3" fmla="*/ 104 h 208"/>
                  <a:gd name="T4" fmla="*/ 104 w 208"/>
                  <a:gd name="T5" fmla="*/ 0 h 208"/>
                  <a:gd name="T6" fmla="*/ 208 w 208"/>
                  <a:gd name="T7" fmla="*/ 104 h 208"/>
                  <a:gd name="T8" fmla="*/ 104 w 208"/>
                  <a:gd name="T9" fmla="*/ 208 h 208"/>
                  <a:gd name="T10" fmla="*/ 104 w 208"/>
                  <a:gd name="T11" fmla="*/ 8 h 208"/>
                  <a:gd name="T12" fmla="*/ 8 w 208"/>
                  <a:gd name="T13" fmla="*/ 104 h 208"/>
                  <a:gd name="T14" fmla="*/ 104 w 208"/>
                  <a:gd name="T15" fmla="*/ 200 h 208"/>
                  <a:gd name="T16" fmla="*/ 200 w 208"/>
                  <a:gd name="T17" fmla="*/ 104 h 208"/>
                  <a:gd name="T18" fmla="*/ 104 w 208"/>
                  <a:gd name="T19" fmla="*/ 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08">
                    <a:moveTo>
                      <a:pt x="104" y="208"/>
                    </a:moveTo>
                    <a:cubicBezTo>
                      <a:pt x="46" y="208"/>
                      <a:pt x="0" y="162"/>
                      <a:pt x="0" y="104"/>
                    </a:cubicBezTo>
                    <a:cubicBezTo>
                      <a:pt x="0" y="47"/>
                      <a:pt x="46" y="0"/>
                      <a:pt x="104" y="0"/>
                    </a:cubicBezTo>
                    <a:cubicBezTo>
                      <a:pt x="161" y="0"/>
                      <a:pt x="208" y="47"/>
                      <a:pt x="208" y="104"/>
                    </a:cubicBezTo>
                    <a:cubicBezTo>
                      <a:pt x="208" y="162"/>
                      <a:pt x="161" y="208"/>
                      <a:pt x="104" y="208"/>
                    </a:cubicBezTo>
                    <a:close/>
                    <a:moveTo>
                      <a:pt x="104" y="8"/>
                    </a:moveTo>
                    <a:cubicBezTo>
                      <a:pt x="51" y="8"/>
                      <a:pt x="8" y="51"/>
                      <a:pt x="8" y="104"/>
                    </a:cubicBezTo>
                    <a:cubicBezTo>
                      <a:pt x="8" y="157"/>
                      <a:pt x="51" y="200"/>
                      <a:pt x="104" y="200"/>
                    </a:cubicBezTo>
                    <a:cubicBezTo>
                      <a:pt x="156" y="200"/>
                      <a:pt x="200" y="157"/>
                      <a:pt x="200" y="104"/>
                    </a:cubicBezTo>
                    <a:cubicBezTo>
                      <a:pt x="200" y="51"/>
                      <a:pt x="156" y="8"/>
                      <a:pt x="10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53" name="Freeform 125"/>
              <p:cNvSpPr>
                <a:spLocks noEditPoints="1"/>
              </p:cNvSpPr>
              <p:nvPr/>
            </p:nvSpPr>
            <p:spPr bwMode="auto">
              <a:xfrm>
                <a:off x="4400" y="1121"/>
                <a:ext cx="156" cy="155"/>
              </a:xfrm>
              <a:custGeom>
                <a:avLst/>
                <a:gdLst>
                  <a:gd name="T0" fmla="*/ 80 w 160"/>
                  <a:gd name="T1" fmla="*/ 160 h 160"/>
                  <a:gd name="T2" fmla="*/ 0 w 160"/>
                  <a:gd name="T3" fmla="*/ 80 h 160"/>
                  <a:gd name="T4" fmla="*/ 80 w 160"/>
                  <a:gd name="T5" fmla="*/ 0 h 160"/>
                  <a:gd name="T6" fmla="*/ 160 w 160"/>
                  <a:gd name="T7" fmla="*/ 80 h 160"/>
                  <a:gd name="T8" fmla="*/ 80 w 160"/>
                  <a:gd name="T9" fmla="*/ 160 h 160"/>
                  <a:gd name="T10" fmla="*/ 80 w 160"/>
                  <a:gd name="T11" fmla="*/ 8 h 160"/>
                  <a:gd name="T12" fmla="*/ 8 w 160"/>
                  <a:gd name="T13" fmla="*/ 80 h 160"/>
                  <a:gd name="T14" fmla="*/ 80 w 160"/>
                  <a:gd name="T15" fmla="*/ 152 h 160"/>
                  <a:gd name="T16" fmla="*/ 152 w 160"/>
                  <a:gd name="T17" fmla="*/ 80 h 160"/>
                  <a:gd name="T18" fmla="*/ 80 w 160"/>
                  <a:gd name="T19" fmla="*/ 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60">
                    <a:moveTo>
                      <a:pt x="80" y="160"/>
                    </a:moveTo>
                    <a:cubicBezTo>
                      <a:pt x="35" y="160"/>
                      <a:pt x="0" y="124"/>
                      <a:pt x="0" y="80"/>
                    </a:cubicBezTo>
                    <a:cubicBezTo>
                      <a:pt x="0" y="36"/>
                      <a:pt x="35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124"/>
                      <a:pt x="124" y="160"/>
                      <a:pt x="80" y="160"/>
                    </a:cubicBezTo>
                    <a:close/>
                    <a:moveTo>
                      <a:pt x="80" y="8"/>
                    </a:moveTo>
                    <a:cubicBezTo>
                      <a:pt x="40" y="8"/>
                      <a:pt x="8" y="41"/>
                      <a:pt x="8" y="80"/>
                    </a:cubicBezTo>
                    <a:cubicBezTo>
                      <a:pt x="8" y="120"/>
                      <a:pt x="40" y="152"/>
                      <a:pt x="80" y="152"/>
                    </a:cubicBezTo>
                    <a:cubicBezTo>
                      <a:pt x="119" y="152"/>
                      <a:pt x="152" y="120"/>
                      <a:pt x="152" y="80"/>
                    </a:cubicBezTo>
                    <a:cubicBezTo>
                      <a:pt x="152" y="41"/>
                      <a:pt x="119" y="8"/>
                      <a:pt x="8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54" name="Freeform 126"/>
              <p:cNvSpPr>
                <a:spLocks noEditPoints="1"/>
              </p:cNvSpPr>
              <p:nvPr/>
            </p:nvSpPr>
            <p:spPr bwMode="auto">
              <a:xfrm>
                <a:off x="4423" y="1144"/>
                <a:ext cx="110" cy="109"/>
              </a:xfrm>
              <a:custGeom>
                <a:avLst/>
                <a:gdLst>
                  <a:gd name="T0" fmla="*/ 56 w 112"/>
                  <a:gd name="T1" fmla="*/ 112 h 112"/>
                  <a:gd name="T2" fmla="*/ 0 w 112"/>
                  <a:gd name="T3" fmla="*/ 56 h 112"/>
                  <a:gd name="T4" fmla="*/ 56 w 112"/>
                  <a:gd name="T5" fmla="*/ 0 h 112"/>
                  <a:gd name="T6" fmla="*/ 112 w 112"/>
                  <a:gd name="T7" fmla="*/ 56 h 112"/>
                  <a:gd name="T8" fmla="*/ 56 w 112"/>
                  <a:gd name="T9" fmla="*/ 112 h 112"/>
                  <a:gd name="T10" fmla="*/ 56 w 112"/>
                  <a:gd name="T11" fmla="*/ 8 h 112"/>
                  <a:gd name="T12" fmla="*/ 8 w 112"/>
                  <a:gd name="T13" fmla="*/ 56 h 112"/>
                  <a:gd name="T14" fmla="*/ 56 w 112"/>
                  <a:gd name="T15" fmla="*/ 104 h 112"/>
                  <a:gd name="T16" fmla="*/ 104 w 112"/>
                  <a:gd name="T17" fmla="*/ 56 h 112"/>
                  <a:gd name="T18" fmla="*/ 56 w 112"/>
                  <a:gd name="T19" fmla="*/ 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112">
                    <a:moveTo>
                      <a:pt x="56" y="112"/>
                    </a:moveTo>
                    <a:cubicBezTo>
                      <a:pt x="25" y="112"/>
                      <a:pt x="0" y="87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86" y="0"/>
                      <a:pt x="112" y="25"/>
                      <a:pt x="112" y="56"/>
                    </a:cubicBezTo>
                    <a:cubicBezTo>
                      <a:pt x="112" y="87"/>
                      <a:pt x="86" y="112"/>
                      <a:pt x="56" y="112"/>
                    </a:cubicBezTo>
                    <a:close/>
                    <a:moveTo>
                      <a:pt x="56" y="8"/>
                    </a:moveTo>
                    <a:cubicBezTo>
                      <a:pt x="29" y="8"/>
                      <a:pt x="8" y="30"/>
                      <a:pt x="8" y="56"/>
                    </a:cubicBezTo>
                    <a:cubicBezTo>
                      <a:pt x="8" y="83"/>
                      <a:pt x="29" y="104"/>
                      <a:pt x="56" y="104"/>
                    </a:cubicBezTo>
                    <a:cubicBezTo>
                      <a:pt x="82" y="104"/>
                      <a:pt x="104" y="83"/>
                      <a:pt x="104" y="56"/>
                    </a:cubicBezTo>
                    <a:cubicBezTo>
                      <a:pt x="104" y="30"/>
                      <a:pt x="82" y="8"/>
                      <a:pt x="5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55" name="Freeform 127"/>
              <p:cNvSpPr>
                <a:spLocks noEditPoints="1"/>
              </p:cNvSpPr>
              <p:nvPr/>
            </p:nvSpPr>
            <p:spPr bwMode="auto">
              <a:xfrm>
                <a:off x="4447" y="1167"/>
                <a:ext cx="62" cy="63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32 h 64"/>
                  <a:gd name="T4" fmla="*/ 32 w 64"/>
                  <a:gd name="T5" fmla="*/ 0 h 64"/>
                  <a:gd name="T6" fmla="*/ 64 w 64"/>
                  <a:gd name="T7" fmla="*/ 32 h 64"/>
                  <a:gd name="T8" fmla="*/ 32 w 64"/>
                  <a:gd name="T9" fmla="*/ 64 h 64"/>
                  <a:gd name="T10" fmla="*/ 32 w 64"/>
                  <a:gd name="T11" fmla="*/ 8 h 64"/>
                  <a:gd name="T12" fmla="*/ 8 w 64"/>
                  <a:gd name="T13" fmla="*/ 32 h 64"/>
                  <a:gd name="T14" fmla="*/ 32 w 64"/>
                  <a:gd name="T15" fmla="*/ 56 h 64"/>
                  <a:gd name="T16" fmla="*/ 56 w 64"/>
                  <a:gd name="T17" fmla="*/ 32 h 64"/>
                  <a:gd name="T18" fmla="*/ 32 w 64"/>
                  <a:gd name="T19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14" y="64"/>
                      <a:pt x="0" y="50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49" y="0"/>
                      <a:pt x="64" y="15"/>
                      <a:pt x="64" y="32"/>
                    </a:cubicBezTo>
                    <a:cubicBezTo>
                      <a:pt x="64" y="50"/>
                      <a:pt x="49" y="64"/>
                      <a:pt x="32" y="64"/>
                    </a:cubicBezTo>
                    <a:close/>
                    <a:moveTo>
                      <a:pt x="32" y="8"/>
                    </a:moveTo>
                    <a:cubicBezTo>
                      <a:pt x="18" y="8"/>
                      <a:pt x="8" y="19"/>
                      <a:pt x="8" y="32"/>
                    </a:cubicBezTo>
                    <a:cubicBezTo>
                      <a:pt x="8" y="45"/>
                      <a:pt x="18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ubicBezTo>
                      <a:pt x="56" y="19"/>
                      <a:pt x="45" y="8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56" name="Oval 128"/>
              <p:cNvSpPr>
                <a:spLocks noChangeArrowheads="1"/>
              </p:cNvSpPr>
              <p:nvPr/>
            </p:nvSpPr>
            <p:spPr bwMode="auto">
              <a:xfrm>
                <a:off x="4470" y="1191"/>
                <a:ext cx="16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57" name="Freeform 129"/>
              <p:cNvSpPr>
                <a:spLocks/>
              </p:cNvSpPr>
              <p:nvPr/>
            </p:nvSpPr>
            <p:spPr bwMode="auto">
              <a:xfrm>
                <a:off x="4352" y="1270"/>
                <a:ext cx="50" cy="53"/>
              </a:xfrm>
              <a:custGeom>
                <a:avLst/>
                <a:gdLst>
                  <a:gd name="T0" fmla="*/ 21 w 51"/>
                  <a:gd name="T1" fmla="*/ 54 h 54"/>
                  <a:gd name="T2" fmla="*/ 5 w 51"/>
                  <a:gd name="T3" fmla="*/ 54 h 54"/>
                  <a:gd name="T4" fmla="*/ 1 w 51"/>
                  <a:gd name="T5" fmla="*/ 52 h 54"/>
                  <a:gd name="T6" fmla="*/ 1 w 51"/>
                  <a:gd name="T7" fmla="*/ 48 h 54"/>
                  <a:gd name="T8" fmla="*/ 25 w 51"/>
                  <a:gd name="T9" fmla="*/ 0 h 54"/>
                  <a:gd name="T10" fmla="*/ 32 w 51"/>
                  <a:gd name="T11" fmla="*/ 4 h 54"/>
                  <a:gd name="T12" fmla="*/ 11 w 51"/>
                  <a:gd name="T13" fmla="*/ 46 h 54"/>
                  <a:gd name="T14" fmla="*/ 19 w 51"/>
                  <a:gd name="T15" fmla="*/ 46 h 54"/>
                  <a:gd name="T16" fmla="*/ 46 w 51"/>
                  <a:gd name="T17" fmla="*/ 19 h 54"/>
                  <a:gd name="T18" fmla="*/ 51 w 51"/>
                  <a:gd name="T19" fmla="*/ 25 h 54"/>
                  <a:gd name="T20" fmla="*/ 23 w 51"/>
                  <a:gd name="T21" fmla="*/ 53 h 54"/>
                  <a:gd name="T22" fmla="*/ 21 w 51"/>
                  <a:gd name="T2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4">
                    <a:moveTo>
                      <a:pt x="21" y="54"/>
                    </a:moveTo>
                    <a:cubicBezTo>
                      <a:pt x="5" y="54"/>
                      <a:pt x="5" y="54"/>
                      <a:pt x="5" y="54"/>
                    </a:cubicBezTo>
                    <a:cubicBezTo>
                      <a:pt x="3" y="54"/>
                      <a:pt x="2" y="54"/>
                      <a:pt x="1" y="52"/>
                    </a:cubicBezTo>
                    <a:cubicBezTo>
                      <a:pt x="0" y="51"/>
                      <a:pt x="0" y="50"/>
                      <a:pt x="1" y="48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4"/>
                      <a:pt x="22" y="54"/>
                      <a:pt x="2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58" name="Freeform 130"/>
              <p:cNvSpPr>
                <a:spLocks/>
              </p:cNvSpPr>
              <p:nvPr/>
            </p:nvSpPr>
            <p:spPr bwMode="auto">
              <a:xfrm>
                <a:off x="4553" y="1270"/>
                <a:ext cx="50" cy="53"/>
              </a:xfrm>
              <a:custGeom>
                <a:avLst/>
                <a:gdLst>
                  <a:gd name="T0" fmla="*/ 47 w 51"/>
                  <a:gd name="T1" fmla="*/ 54 h 54"/>
                  <a:gd name="T2" fmla="*/ 31 w 51"/>
                  <a:gd name="T3" fmla="*/ 54 h 54"/>
                  <a:gd name="T4" fmla="*/ 28 w 51"/>
                  <a:gd name="T5" fmla="*/ 53 h 54"/>
                  <a:gd name="T6" fmla="*/ 0 w 51"/>
                  <a:gd name="T7" fmla="*/ 25 h 54"/>
                  <a:gd name="T8" fmla="*/ 5 w 51"/>
                  <a:gd name="T9" fmla="*/ 19 h 54"/>
                  <a:gd name="T10" fmla="*/ 32 w 51"/>
                  <a:gd name="T11" fmla="*/ 46 h 54"/>
                  <a:gd name="T12" fmla="*/ 40 w 51"/>
                  <a:gd name="T13" fmla="*/ 46 h 54"/>
                  <a:gd name="T14" fmla="*/ 19 w 51"/>
                  <a:gd name="T15" fmla="*/ 4 h 54"/>
                  <a:gd name="T16" fmla="*/ 26 w 51"/>
                  <a:gd name="T17" fmla="*/ 0 h 54"/>
                  <a:gd name="T18" fmla="*/ 50 w 51"/>
                  <a:gd name="T19" fmla="*/ 48 h 54"/>
                  <a:gd name="T20" fmla="*/ 50 w 51"/>
                  <a:gd name="T21" fmla="*/ 52 h 54"/>
                  <a:gd name="T22" fmla="*/ 47 w 51"/>
                  <a:gd name="T2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4">
                    <a:moveTo>
                      <a:pt x="47" y="54"/>
                    </a:move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4"/>
                      <a:pt x="28" y="5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50"/>
                      <a:pt x="51" y="51"/>
                      <a:pt x="50" y="52"/>
                    </a:cubicBezTo>
                    <a:cubicBezTo>
                      <a:pt x="49" y="54"/>
                      <a:pt x="48" y="54"/>
                      <a:pt x="47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</p:grpSp>
      </p:grpSp>
      <p:grpSp>
        <p:nvGrpSpPr>
          <p:cNvPr id="259" name="Group 262"/>
          <p:cNvGrpSpPr/>
          <p:nvPr/>
        </p:nvGrpSpPr>
        <p:grpSpPr>
          <a:xfrm>
            <a:off x="2397826" y="2208538"/>
            <a:ext cx="634086" cy="614454"/>
            <a:chOff x="4296310" y="4590318"/>
            <a:chExt cx="634251" cy="614614"/>
          </a:xfrm>
        </p:grpSpPr>
        <p:sp>
          <p:nvSpPr>
            <p:cNvPr id="260" name="Retângulo 9"/>
            <p:cNvSpPr/>
            <p:nvPr/>
          </p:nvSpPr>
          <p:spPr>
            <a:xfrm>
              <a:off x="4296310" y="4590318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899" dirty="0"/>
            </a:p>
          </p:txBody>
        </p:sp>
        <p:grpSp>
          <p:nvGrpSpPr>
            <p:cNvPr id="261" name="Group 84"/>
            <p:cNvGrpSpPr>
              <a:grpSpLocks noChangeAspect="1"/>
            </p:cNvGrpSpPr>
            <p:nvPr/>
          </p:nvGrpSpPr>
          <p:grpSpPr bwMode="auto">
            <a:xfrm>
              <a:off x="4371341" y="4655532"/>
              <a:ext cx="484188" cy="484187"/>
              <a:chOff x="1961" y="2908"/>
              <a:chExt cx="305" cy="305"/>
            </a:xfrm>
            <a:solidFill>
              <a:schemeClr val="bg1"/>
            </a:solidFill>
          </p:grpSpPr>
          <p:sp>
            <p:nvSpPr>
              <p:cNvPr id="262" name="Freeform 85"/>
              <p:cNvSpPr>
                <a:spLocks/>
              </p:cNvSpPr>
              <p:nvPr/>
            </p:nvSpPr>
            <p:spPr bwMode="auto">
              <a:xfrm>
                <a:off x="1999" y="2908"/>
                <a:ext cx="229" cy="87"/>
              </a:xfrm>
              <a:custGeom>
                <a:avLst/>
                <a:gdLst>
                  <a:gd name="T0" fmla="*/ 8 w 192"/>
                  <a:gd name="T1" fmla="*/ 73 h 73"/>
                  <a:gd name="T2" fmla="*/ 0 w 192"/>
                  <a:gd name="T3" fmla="*/ 72 h 73"/>
                  <a:gd name="T4" fmla="*/ 96 w 192"/>
                  <a:gd name="T5" fmla="*/ 0 h 73"/>
                  <a:gd name="T6" fmla="*/ 192 w 192"/>
                  <a:gd name="T7" fmla="*/ 72 h 73"/>
                  <a:gd name="T8" fmla="*/ 184 w 192"/>
                  <a:gd name="T9" fmla="*/ 73 h 73"/>
                  <a:gd name="T10" fmla="*/ 96 w 192"/>
                  <a:gd name="T11" fmla="*/ 8 h 73"/>
                  <a:gd name="T12" fmla="*/ 8 w 192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73">
                    <a:moveTo>
                      <a:pt x="8" y="73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" y="28"/>
                      <a:pt x="46" y="0"/>
                      <a:pt x="96" y="0"/>
                    </a:cubicBezTo>
                    <a:cubicBezTo>
                      <a:pt x="147" y="0"/>
                      <a:pt x="184" y="28"/>
                      <a:pt x="192" y="72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77" y="34"/>
                      <a:pt x="143" y="8"/>
                      <a:pt x="96" y="8"/>
                    </a:cubicBezTo>
                    <a:cubicBezTo>
                      <a:pt x="50" y="8"/>
                      <a:pt x="15" y="34"/>
                      <a:pt x="8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63" name="Freeform 86"/>
              <p:cNvSpPr>
                <a:spLocks/>
              </p:cNvSpPr>
              <p:nvPr/>
            </p:nvSpPr>
            <p:spPr bwMode="auto">
              <a:xfrm>
                <a:off x="1999" y="3059"/>
                <a:ext cx="64" cy="78"/>
              </a:xfrm>
              <a:custGeom>
                <a:avLst/>
                <a:gdLst>
                  <a:gd name="T0" fmla="*/ 50 w 54"/>
                  <a:gd name="T1" fmla="*/ 65 h 65"/>
                  <a:gd name="T2" fmla="*/ 0 w 54"/>
                  <a:gd name="T3" fmla="*/ 3 h 65"/>
                  <a:gd name="T4" fmla="*/ 8 w 54"/>
                  <a:gd name="T5" fmla="*/ 0 h 65"/>
                  <a:gd name="T6" fmla="*/ 54 w 54"/>
                  <a:gd name="T7" fmla="*/ 58 h 65"/>
                  <a:gd name="T8" fmla="*/ 50 w 54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50" y="65"/>
                    </a:moveTo>
                    <a:cubicBezTo>
                      <a:pt x="25" y="53"/>
                      <a:pt x="9" y="33"/>
                      <a:pt x="0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6" y="28"/>
                      <a:pt x="31" y="47"/>
                      <a:pt x="54" y="58"/>
                    </a:cubicBezTo>
                    <a:lnTo>
                      <a:pt x="50" y="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64" name="Freeform 87"/>
              <p:cNvSpPr>
                <a:spLocks/>
              </p:cNvSpPr>
              <p:nvPr/>
            </p:nvSpPr>
            <p:spPr bwMode="auto">
              <a:xfrm>
                <a:off x="2163" y="3059"/>
                <a:ext cx="65" cy="78"/>
              </a:xfrm>
              <a:custGeom>
                <a:avLst/>
                <a:gdLst>
                  <a:gd name="T0" fmla="*/ 4 w 54"/>
                  <a:gd name="T1" fmla="*/ 65 h 65"/>
                  <a:gd name="T2" fmla="*/ 0 w 54"/>
                  <a:gd name="T3" fmla="*/ 58 h 65"/>
                  <a:gd name="T4" fmla="*/ 46 w 54"/>
                  <a:gd name="T5" fmla="*/ 0 h 65"/>
                  <a:gd name="T6" fmla="*/ 54 w 54"/>
                  <a:gd name="T7" fmla="*/ 3 h 65"/>
                  <a:gd name="T8" fmla="*/ 4 w 54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4" y="65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23" y="47"/>
                      <a:pt x="39" y="27"/>
                      <a:pt x="46" y="0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46" y="32"/>
                      <a:pt x="29" y="53"/>
                      <a:pt x="4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65" name="Rectangle 88"/>
              <p:cNvSpPr>
                <a:spLocks noChangeArrowheads="1"/>
              </p:cNvSpPr>
              <p:nvPr/>
            </p:nvSpPr>
            <p:spPr bwMode="auto">
              <a:xfrm>
                <a:off x="2209" y="3013"/>
                <a:ext cx="9" cy="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66" name="Freeform 89"/>
              <p:cNvSpPr>
                <a:spLocks/>
              </p:cNvSpPr>
              <p:nvPr/>
            </p:nvSpPr>
            <p:spPr bwMode="auto">
              <a:xfrm>
                <a:off x="1961" y="3008"/>
                <a:ext cx="119" cy="38"/>
              </a:xfrm>
              <a:custGeom>
                <a:avLst/>
                <a:gdLst>
                  <a:gd name="T0" fmla="*/ 84 w 100"/>
                  <a:gd name="T1" fmla="*/ 32 h 32"/>
                  <a:gd name="T2" fmla="*/ 16 w 100"/>
                  <a:gd name="T3" fmla="*/ 32 h 32"/>
                  <a:gd name="T4" fmla="*/ 0 w 100"/>
                  <a:gd name="T5" fmla="*/ 16 h 32"/>
                  <a:gd name="T6" fmla="*/ 16 w 100"/>
                  <a:gd name="T7" fmla="*/ 0 h 32"/>
                  <a:gd name="T8" fmla="*/ 100 w 100"/>
                  <a:gd name="T9" fmla="*/ 0 h 32"/>
                  <a:gd name="T10" fmla="*/ 100 w 100"/>
                  <a:gd name="T11" fmla="*/ 8 h 32"/>
                  <a:gd name="T12" fmla="*/ 16 w 100"/>
                  <a:gd name="T13" fmla="*/ 8 h 32"/>
                  <a:gd name="T14" fmla="*/ 8 w 100"/>
                  <a:gd name="T15" fmla="*/ 16 h 32"/>
                  <a:gd name="T16" fmla="*/ 16 w 100"/>
                  <a:gd name="T17" fmla="*/ 24 h 32"/>
                  <a:gd name="T18" fmla="*/ 84 w 100"/>
                  <a:gd name="T19" fmla="*/ 24 h 32"/>
                  <a:gd name="T20" fmla="*/ 84 w 100"/>
                  <a:gd name="T2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32">
                    <a:moveTo>
                      <a:pt x="84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8"/>
                      <a:pt x="7" y="0"/>
                      <a:pt x="16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2" y="8"/>
                      <a:pt x="8" y="12"/>
                      <a:pt x="8" y="16"/>
                    </a:cubicBezTo>
                    <a:cubicBezTo>
                      <a:pt x="8" y="21"/>
                      <a:pt x="12" y="24"/>
                      <a:pt x="16" y="24"/>
                    </a:cubicBezTo>
                    <a:cubicBezTo>
                      <a:pt x="84" y="24"/>
                      <a:pt x="84" y="24"/>
                      <a:pt x="84" y="24"/>
                    </a:cubicBezTo>
                    <a:lnTo>
                      <a:pt x="8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67" name="Freeform 90"/>
              <p:cNvSpPr>
                <a:spLocks/>
              </p:cNvSpPr>
              <p:nvPr/>
            </p:nvSpPr>
            <p:spPr bwMode="auto">
              <a:xfrm>
                <a:off x="2156" y="3008"/>
                <a:ext cx="110" cy="38"/>
              </a:xfrm>
              <a:custGeom>
                <a:avLst/>
                <a:gdLst>
                  <a:gd name="T0" fmla="*/ 68 w 92"/>
                  <a:gd name="T1" fmla="*/ 32 h 32"/>
                  <a:gd name="T2" fmla="*/ 0 w 92"/>
                  <a:gd name="T3" fmla="*/ 32 h 32"/>
                  <a:gd name="T4" fmla="*/ 0 w 92"/>
                  <a:gd name="T5" fmla="*/ 24 h 32"/>
                  <a:gd name="T6" fmla="*/ 67 w 92"/>
                  <a:gd name="T7" fmla="*/ 24 h 32"/>
                  <a:gd name="T8" fmla="*/ 80 w 92"/>
                  <a:gd name="T9" fmla="*/ 16 h 32"/>
                  <a:gd name="T10" fmla="*/ 67 w 92"/>
                  <a:gd name="T11" fmla="*/ 8 h 32"/>
                  <a:gd name="T12" fmla="*/ 0 w 92"/>
                  <a:gd name="T13" fmla="*/ 8 h 32"/>
                  <a:gd name="T14" fmla="*/ 0 w 92"/>
                  <a:gd name="T15" fmla="*/ 0 h 32"/>
                  <a:gd name="T16" fmla="*/ 68 w 92"/>
                  <a:gd name="T17" fmla="*/ 0 h 32"/>
                  <a:gd name="T18" fmla="*/ 70 w 92"/>
                  <a:gd name="T19" fmla="*/ 1 h 32"/>
                  <a:gd name="T20" fmla="*/ 90 w 92"/>
                  <a:gd name="T21" fmla="*/ 13 h 32"/>
                  <a:gd name="T22" fmla="*/ 92 w 92"/>
                  <a:gd name="T23" fmla="*/ 16 h 32"/>
                  <a:gd name="T24" fmla="*/ 90 w 92"/>
                  <a:gd name="T25" fmla="*/ 20 h 32"/>
                  <a:gd name="T26" fmla="*/ 70 w 92"/>
                  <a:gd name="T27" fmla="*/ 32 h 32"/>
                  <a:gd name="T28" fmla="*/ 68 w 92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" h="32">
                    <a:moveTo>
                      <a:pt x="68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9" y="0"/>
                      <a:pt x="70" y="1"/>
                      <a:pt x="70" y="1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1" y="14"/>
                      <a:pt x="92" y="15"/>
                      <a:pt x="92" y="16"/>
                    </a:cubicBezTo>
                    <a:cubicBezTo>
                      <a:pt x="92" y="18"/>
                      <a:pt x="91" y="19"/>
                      <a:pt x="90" y="20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9" y="32"/>
                      <a:pt x="6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68" name="Rectangle 91"/>
              <p:cNvSpPr>
                <a:spLocks noChangeArrowheads="1"/>
              </p:cNvSpPr>
              <p:nvPr/>
            </p:nvSpPr>
            <p:spPr bwMode="auto">
              <a:xfrm>
                <a:off x="2009" y="3013"/>
                <a:ext cx="9" cy="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69" name="Rectangle 92"/>
              <p:cNvSpPr>
                <a:spLocks noChangeArrowheads="1"/>
              </p:cNvSpPr>
              <p:nvPr/>
            </p:nvSpPr>
            <p:spPr bwMode="auto">
              <a:xfrm>
                <a:off x="1990" y="3013"/>
                <a:ext cx="9" cy="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0" name="Freeform 93"/>
              <p:cNvSpPr>
                <a:spLocks/>
              </p:cNvSpPr>
              <p:nvPr/>
            </p:nvSpPr>
            <p:spPr bwMode="auto">
              <a:xfrm>
                <a:off x="2075" y="2984"/>
                <a:ext cx="86" cy="134"/>
              </a:xfrm>
              <a:custGeom>
                <a:avLst/>
                <a:gdLst>
                  <a:gd name="T0" fmla="*/ 60 w 72"/>
                  <a:gd name="T1" fmla="*/ 112 h 112"/>
                  <a:gd name="T2" fmla="*/ 52 w 72"/>
                  <a:gd name="T3" fmla="*/ 112 h 112"/>
                  <a:gd name="T4" fmla="*/ 52 w 72"/>
                  <a:gd name="T5" fmla="*/ 103 h 112"/>
                  <a:gd name="T6" fmla="*/ 64 w 72"/>
                  <a:gd name="T7" fmla="*/ 64 h 112"/>
                  <a:gd name="T8" fmla="*/ 64 w 72"/>
                  <a:gd name="T9" fmla="*/ 24 h 112"/>
                  <a:gd name="T10" fmla="*/ 60 w 72"/>
                  <a:gd name="T11" fmla="*/ 20 h 112"/>
                  <a:gd name="T12" fmla="*/ 56 w 72"/>
                  <a:gd name="T13" fmla="*/ 24 h 112"/>
                  <a:gd name="T14" fmla="*/ 48 w 72"/>
                  <a:gd name="T15" fmla="*/ 24 h 112"/>
                  <a:gd name="T16" fmla="*/ 48 w 72"/>
                  <a:gd name="T17" fmla="*/ 20 h 112"/>
                  <a:gd name="T18" fmla="*/ 44 w 72"/>
                  <a:gd name="T19" fmla="*/ 16 h 112"/>
                  <a:gd name="T20" fmla="*/ 40 w 72"/>
                  <a:gd name="T21" fmla="*/ 20 h 112"/>
                  <a:gd name="T22" fmla="*/ 32 w 72"/>
                  <a:gd name="T23" fmla="*/ 20 h 112"/>
                  <a:gd name="T24" fmla="*/ 32 w 72"/>
                  <a:gd name="T25" fmla="*/ 12 h 112"/>
                  <a:gd name="T26" fmla="*/ 28 w 72"/>
                  <a:gd name="T27" fmla="*/ 8 h 112"/>
                  <a:gd name="T28" fmla="*/ 24 w 72"/>
                  <a:gd name="T29" fmla="*/ 12 h 112"/>
                  <a:gd name="T30" fmla="*/ 24 w 72"/>
                  <a:gd name="T31" fmla="*/ 20 h 112"/>
                  <a:gd name="T32" fmla="*/ 16 w 72"/>
                  <a:gd name="T33" fmla="*/ 20 h 112"/>
                  <a:gd name="T34" fmla="*/ 12 w 72"/>
                  <a:gd name="T35" fmla="*/ 16 h 112"/>
                  <a:gd name="T36" fmla="*/ 8 w 72"/>
                  <a:gd name="T37" fmla="*/ 20 h 112"/>
                  <a:gd name="T38" fmla="*/ 8 w 72"/>
                  <a:gd name="T39" fmla="*/ 56 h 112"/>
                  <a:gd name="T40" fmla="*/ 0 w 72"/>
                  <a:gd name="T41" fmla="*/ 56 h 112"/>
                  <a:gd name="T42" fmla="*/ 0 w 72"/>
                  <a:gd name="T43" fmla="*/ 20 h 112"/>
                  <a:gd name="T44" fmla="*/ 12 w 72"/>
                  <a:gd name="T45" fmla="*/ 8 h 112"/>
                  <a:gd name="T46" fmla="*/ 17 w 72"/>
                  <a:gd name="T47" fmla="*/ 9 h 112"/>
                  <a:gd name="T48" fmla="*/ 28 w 72"/>
                  <a:gd name="T49" fmla="*/ 0 h 112"/>
                  <a:gd name="T50" fmla="*/ 40 w 72"/>
                  <a:gd name="T51" fmla="*/ 9 h 112"/>
                  <a:gd name="T52" fmla="*/ 44 w 72"/>
                  <a:gd name="T53" fmla="*/ 8 h 112"/>
                  <a:gd name="T54" fmla="*/ 54 w 72"/>
                  <a:gd name="T55" fmla="*/ 14 h 112"/>
                  <a:gd name="T56" fmla="*/ 60 w 72"/>
                  <a:gd name="T57" fmla="*/ 12 h 112"/>
                  <a:gd name="T58" fmla="*/ 72 w 72"/>
                  <a:gd name="T59" fmla="*/ 24 h 112"/>
                  <a:gd name="T60" fmla="*/ 72 w 72"/>
                  <a:gd name="T61" fmla="*/ 66 h 112"/>
                  <a:gd name="T62" fmla="*/ 60 w 72"/>
                  <a:gd name="T63" fmla="*/ 105 h 112"/>
                  <a:gd name="T64" fmla="*/ 60 w 72"/>
                  <a:gd name="T6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112">
                    <a:moveTo>
                      <a:pt x="60" y="112"/>
                    </a:move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03"/>
                      <a:pt x="52" y="103"/>
                      <a:pt x="52" y="103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2"/>
                      <a:pt x="62" y="20"/>
                      <a:pt x="60" y="20"/>
                    </a:cubicBezTo>
                    <a:cubicBezTo>
                      <a:pt x="58" y="20"/>
                      <a:pt x="56" y="22"/>
                      <a:pt x="56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18"/>
                      <a:pt x="46" y="16"/>
                      <a:pt x="44" y="16"/>
                    </a:cubicBezTo>
                    <a:cubicBezTo>
                      <a:pt x="42" y="16"/>
                      <a:pt x="40" y="18"/>
                      <a:pt x="40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0"/>
                      <a:pt x="30" y="8"/>
                      <a:pt x="28" y="8"/>
                    </a:cubicBezTo>
                    <a:cubicBezTo>
                      <a:pt x="26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4" y="16"/>
                      <a:pt x="12" y="16"/>
                    </a:cubicBezTo>
                    <a:cubicBezTo>
                      <a:pt x="10" y="16"/>
                      <a:pt x="8" y="18"/>
                      <a:pt x="8" y="20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4"/>
                      <a:pt x="6" y="8"/>
                      <a:pt x="12" y="8"/>
                    </a:cubicBezTo>
                    <a:cubicBezTo>
                      <a:pt x="14" y="8"/>
                      <a:pt x="15" y="9"/>
                      <a:pt x="17" y="9"/>
                    </a:cubicBezTo>
                    <a:cubicBezTo>
                      <a:pt x="18" y="4"/>
                      <a:pt x="23" y="0"/>
                      <a:pt x="28" y="0"/>
                    </a:cubicBezTo>
                    <a:cubicBezTo>
                      <a:pt x="34" y="0"/>
                      <a:pt x="38" y="4"/>
                      <a:pt x="40" y="9"/>
                    </a:cubicBezTo>
                    <a:cubicBezTo>
                      <a:pt x="41" y="9"/>
                      <a:pt x="43" y="8"/>
                      <a:pt x="44" y="8"/>
                    </a:cubicBezTo>
                    <a:cubicBezTo>
                      <a:pt x="48" y="8"/>
                      <a:pt x="52" y="11"/>
                      <a:pt x="54" y="14"/>
                    </a:cubicBezTo>
                    <a:cubicBezTo>
                      <a:pt x="56" y="13"/>
                      <a:pt x="58" y="12"/>
                      <a:pt x="60" y="12"/>
                    </a:cubicBezTo>
                    <a:cubicBezTo>
                      <a:pt x="67" y="12"/>
                      <a:pt x="72" y="18"/>
                      <a:pt x="72" y="24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60" y="105"/>
                      <a:pt x="60" y="105"/>
                      <a:pt x="60" y="105"/>
                    </a:cubicBezTo>
                    <a:lnTo>
                      <a:pt x="6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1" name="Rectangle 94"/>
              <p:cNvSpPr>
                <a:spLocks noChangeArrowheads="1"/>
              </p:cNvSpPr>
              <p:nvPr/>
            </p:nvSpPr>
            <p:spPr bwMode="auto">
              <a:xfrm>
                <a:off x="2094" y="3008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2" name="Rectangle 95"/>
              <p:cNvSpPr>
                <a:spLocks noChangeArrowheads="1"/>
              </p:cNvSpPr>
              <p:nvPr/>
            </p:nvSpPr>
            <p:spPr bwMode="auto">
              <a:xfrm>
                <a:off x="2113" y="3008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3" name="Rectangle 96"/>
              <p:cNvSpPr>
                <a:spLocks noChangeArrowheads="1"/>
              </p:cNvSpPr>
              <p:nvPr/>
            </p:nvSpPr>
            <p:spPr bwMode="auto">
              <a:xfrm>
                <a:off x="2132" y="3013"/>
                <a:ext cx="10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4" name="Freeform 97"/>
              <p:cNvSpPr>
                <a:spLocks/>
              </p:cNvSpPr>
              <p:nvPr/>
            </p:nvSpPr>
            <p:spPr bwMode="auto">
              <a:xfrm>
                <a:off x="2056" y="3037"/>
                <a:ext cx="34" cy="81"/>
              </a:xfrm>
              <a:custGeom>
                <a:avLst/>
                <a:gdLst>
                  <a:gd name="T0" fmla="*/ 34 w 34"/>
                  <a:gd name="T1" fmla="*/ 81 h 81"/>
                  <a:gd name="T2" fmla="*/ 24 w 34"/>
                  <a:gd name="T3" fmla="*/ 81 h 81"/>
                  <a:gd name="T4" fmla="*/ 24 w 34"/>
                  <a:gd name="T5" fmla="*/ 64 h 81"/>
                  <a:gd name="T6" fmla="*/ 11 w 34"/>
                  <a:gd name="T7" fmla="*/ 45 h 81"/>
                  <a:gd name="T8" fmla="*/ 0 w 34"/>
                  <a:gd name="T9" fmla="*/ 25 h 81"/>
                  <a:gd name="T10" fmla="*/ 0 w 34"/>
                  <a:gd name="T11" fmla="*/ 0 h 81"/>
                  <a:gd name="T12" fmla="*/ 24 w 34"/>
                  <a:gd name="T13" fmla="*/ 0 h 81"/>
                  <a:gd name="T14" fmla="*/ 24 w 34"/>
                  <a:gd name="T15" fmla="*/ 9 h 81"/>
                  <a:gd name="T16" fmla="*/ 10 w 34"/>
                  <a:gd name="T17" fmla="*/ 9 h 81"/>
                  <a:gd name="T18" fmla="*/ 10 w 34"/>
                  <a:gd name="T19" fmla="*/ 23 h 81"/>
                  <a:gd name="T20" fmla="*/ 19 w 34"/>
                  <a:gd name="T21" fmla="*/ 40 h 81"/>
                  <a:gd name="T22" fmla="*/ 34 w 34"/>
                  <a:gd name="T23" fmla="*/ 60 h 81"/>
                  <a:gd name="T24" fmla="*/ 34 w 34"/>
                  <a:gd name="T2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81">
                    <a:moveTo>
                      <a:pt x="34" y="81"/>
                    </a:moveTo>
                    <a:lnTo>
                      <a:pt x="24" y="81"/>
                    </a:lnTo>
                    <a:lnTo>
                      <a:pt x="24" y="64"/>
                    </a:lnTo>
                    <a:lnTo>
                      <a:pt x="11" y="45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9"/>
                    </a:lnTo>
                    <a:lnTo>
                      <a:pt x="10" y="9"/>
                    </a:lnTo>
                    <a:lnTo>
                      <a:pt x="10" y="23"/>
                    </a:lnTo>
                    <a:lnTo>
                      <a:pt x="19" y="40"/>
                    </a:lnTo>
                    <a:lnTo>
                      <a:pt x="34" y="60"/>
                    </a:lnTo>
                    <a:lnTo>
                      <a:pt x="3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5" name="Rectangle 98"/>
              <p:cNvSpPr>
                <a:spLocks noChangeArrowheads="1"/>
              </p:cNvSpPr>
              <p:nvPr/>
            </p:nvSpPr>
            <p:spPr bwMode="auto">
              <a:xfrm>
                <a:off x="2094" y="3132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6" name="Freeform 99"/>
              <p:cNvSpPr>
                <a:spLocks/>
              </p:cNvSpPr>
              <p:nvPr/>
            </p:nvSpPr>
            <p:spPr bwMode="auto">
              <a:xfrm>
                <a:off x="2075" y="3113"/>
                <a:ext cx="77" cy="100"/>
              </a:xfrm>
              <a:custGeom>
                <a:avLst/>
                <a:gdLst>
                  <a:gd name="T0" fmla="*/ 64 w 64"/>
                  <a:gd name="T1" fmla="*/ 84 h 84"/>
                  <a:gd name="T2" fmla="*/ 56 w 64"/>
                  <a:gd name="T3" fmla="*/ 84 h 84"/>
                  <a:gd name="T4" fmla="*/ 56 w 64"/>
                  <a:gd name="T5" fmla="*/ 8 h 84"/>
                  <a:gd name="T6" fmla="*/ 8 w 64"/>
                  <a:gd name="T7" fmla="*/ 8 h 84"/>
                  <a:gd name="T8" fmla="*/ 8 w 64"/>
                  <a:gd name="T9" fmla="*/ 84 h 84"/>
                  <a:gd name="T10" fmla="*/ 0 w 64"/>
                  <a:gd name="T11" fmla="*/ 84 h 84"/>
                  <a:gd name="T12" fmla="*/ 0 w 64"/>
                  <a:gd name="T13" fmla="*/ 8 h 84"/>
                  <a:gd name="T14" fmla="*/ 8 w 64"/>
                  <a:gd name="T15" fmla="*/ 0 h 84"/>
                  <a:gd name="T16" fmla="*/ 56 w 64"/>
                  <a:gd name="T17" fmla="*/ 0 h 84"/>
                  <a:gd name="T18" fmla="*/ 64 w 64"/>
                  <a:gd name="T19" fmla="*/ 8 h 84"/>
                  <a:gd name="T20" fmla="*/ 64 w 64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84">
                    <a:moveTo>
                      <a:pt x="64" y="84"/>
                    </a:moveTo>
                    <a:cubicBezTo>
                      <a:pt x="56" y="84"/>
                      <a:pt x="56" y="84"/>
                      <a:pt x="56" y="84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1" y="0"/>
                      <a:pt x="64" y="4"/>
                      <a:pt x="64" y="8"/>
                    </a:cubicBezTo>
                    <a:lnTo>
                      <a:pt x="64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7" name="Rectangle 100"/>
              <p:cNvSpPr>
                <a:spLocks noChangeArrowheads="1"/>
              </p:cNvSpPr>
              <p:nvPr/>
            </p:nvSpPr>
            <p:spPr bwMode="auto">
              <a:xfrm>
                <a:off x="2161" y="3203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8" name="Rectangle 101"/>
              <p:cNvSpPr>
                <a:spLocks noChangeArrowheads="1"/>
              </p:cNvSpPr>
              <p:nvPr/>
            </p:nvSpPr>
            <p:spPr bwMode="auto">
              <a:xfrm>
                <a:off x="2161" y="318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79" name="Rectangle 102"/>
              <p:cNvSpPr>
                <a:spLocks noChangeArrowheads="1"/>
              </p:cNvSpPr>
              <p:nvPr/>
            </p:nvSpPr>
            <p:spPr bwMode="auto">
              <a:xfrm>
                <a:off x="2161" y="3165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80" name="Rectangle 103"/>
              <p:cNvSpPr>
                <a:spLocks noChangeArrowheads="1"/>
              </p:cNvSpPr>
              <p:nvPr/>
            </p:nvSpPr>
            <p:spPr bwMode="auto">
              <a:xfrm>
                <a:off x="2056" y="3203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81" name="Rectangle 104"/>
              <p:cNvSpPr>
                <a:spLocks noChangeArrowheads="1"/>
              </p:cNvSpPr>
              <p:nvPr/>
            </p:nvSpPr>
            <p:spPr bwMode="auto">
              <a:xfrm>
                <a:off x="2056" y="318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82" name="Rectangle 105"/>
              <p:cNvSpPr>
                <a:spLocks noChangeArrowheads="1"/>
              </p:cNvSpPr>
              <p:nvPr/>
            </p:nvSpPr>
            <p:spPr bwMode="auto">
              <a:xfrm>
                <a:off x="2056" y="3165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</p:grpSp>
      </p:grpSp>
      <p:grpSp>
        <p:nvGrpSpPr>
          <p:cNvPr id="283" name="Group 316"/>
          <p:cNvGrpSpPr/>
          <p:nvPr/>
        </p:nvGrpSpPr>
        <p:grpSpPr>
          <a:xfrm>
            <a:off x="2436480" y="5530321"/>
            <a:ext cx="634086" cy="614454"/>
            <a:chOff x="7634926" y="2406072"/>
            <a:chExt cx="634251" cy="614614"/>
          </a:xfrm>
        </p:grpSpPr>
        <p:sp>
          <p:nvSpPr>
            <p:cNvPr id="284" name="Retângulo 9"/>
            <p:cNvSpPr/>
            <p:nvPr/>
          </p:nvSpPr>
          <p:spPr>
            <a:xfrm>
              <a:off x="7634926" y="2406072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899" dirty="0"/>
            </a:p>
          </p:txBody>
        </p:sp>
        <p:grpSp>
          <p:nvGrpSpPr>
            <p:cNvPr id="285" name="Group 133"/>
            <p:cNvGrpSpPr>
              <a:grpSpLocks noChangeAspect="1"/>
            </p:cNvGrpSpPr>
            <p:nvPr/>
          </p:nvGrpSpPr>
          <p:grpSpPr bwMode="auto">
            <a:xfrm>
              <a:off x="7744813" y="2483912"/>
              <a:ext cx="414476" cy="458935"/>
              <a:chOff x="4313" y="1735"/>
              <a:chExt cx="289" cy="320"/>
            </a:xfrm>
            <a:solidFill>
              <a:schemeClr val="bg1"/>
            </a:solidFill>
          </p:grpSpPr>
          <p:sp>
            <p:nvSpPr>
              <p:cNvPr id="286" name="Freeform 134"/>
              <p:cNvSpPr>
                <a:spLocks/>
              </p:cNvSpPr>
              <p:nvPr/>
            </p:nvSpPr>
            <p:spPr bwMode="auto">
              <a:xfrm>
                <a:off x="4359" y="1785"/>
                <a:ext cx="198" cy="66"/>
              </a:xfrm>
              <a:custGeom>
                <a:avLst/>
                <a:gdLst>
                  <a:gd name="T0" fmla="*/ 152 w 159"/>
                  <a:gd name="T1" fmla="*/ 53 h 53"/>
                  <a:gd name="T2" fmla="*/ 79 w 159"/>
                  <a:gd name="T3" fmla="*/ 8 h 53"/>
                  <a:gd name="T4" fmla="*/ 7 w 159"/>
                  <a:gd name="T5" fmla="*/ 53 h 53"/>
                  <a:gd name="T6" fmla="*/ 0 w 159"/>
                  <a:gd name="T7" fmla="*/ 50 h 53"/>
                  <a:gd name="T8" fmla="*/ 79 w 159"/>
                  <a:gd name="T9" fmla="*/ 0 h 53"/>
                  <a:gd name="T10" fmla="*/ 159 w 159"/>
                  <a:gd name="T11" fmla="*/ 50 h 53"/>
                  <a:gd name="T12" fmla="*/ 152 w 159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53">
                    <a:moveTo>
                      <a:pt x="152" y="53"/>
                    </a:moveTo>
                    <a:cubicBezTo>
                      <a:pt x="138" y="26"/>
                      <a:pt x="110" y="8"/>
                      <a:pt x="79" y="8"/>
                    </a:cubicBezTo>
                    <a:cubicBezTo>
                      <a:pt x="49" y="8"/>
                      <a:pt x="20" y="26"/>
                      <a:pt x="7" y="53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4" y="19"/>
                      <a:pt x="45" y="0"/>
                      <a:pt x="79" y="0"/>
                    </a:cubicBezTo>
                    <a:cubicBezTo>
                      <a:pt x="113" y="0"/>
                      <a:pt x="144" y="19"/>
                      <a:pt x="159" y="50"/>
                    </a:cubicBezTo>
                    <a:lnTo>
                      <a:pt x="152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87" name="Freeform 135"/>
              <p:cNvSpPr>
                <a:spLocks/>
              </p:cNvSpPr>
              <p:nvPr/>
            </p:nvSpPr>
            <p:spPr bwMode="auto">
              <a:xfrm>
                <a:off x="4359" y="1937"/>
                <a:ext cx="198" cy="68"/>
              </a:xfrm>
              <a:custGeom>
                <a:avLst/>
                <a:gdLst>
                  <a:gd name="T0" fmla="*/ 79 w 159"/>
                  <a:gd name="T1" fmla="*/ 54 h 54"/>
                  <a:gd name="T2" fmla="*/ 0 w 159"/>
                  <a:gd name="T3" fmla="*/ 3 h 54"/>
                  <a:gd name="T4" fmla="*/ 7 w 159"/>
                  <a:gd name="T5" fmla="*/ 0 h 54"/>
                  <a:gd name="T6" fmla="*/ 79 w 159"/>
                  <a:gd name="T7" fmla="*/ 46 h 54"/>
                  <a:gd name="T8" fmla="*/ 152 w 159"/>
                  <a:gd name="T9" fmla="*/ 0 h 54"/>
                  <a:gd name="T10" fmla="*/ 159 w 159"/>
                  <a:gd name="T11" fmla="*/ 3 h 54"/>
                  <a:gd name="T12" fmla="*/ 79 w 159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54">
                    <a:moveTo>
                      <a:pt x="79" y="54"/>
                    </a:moveTo>
                    <a:cubicBezTo>
                      <a:pt x="45" y="54"/>
                      <a:pt x="14" y="34"/>
                      <a:pt x="0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0" y="28"/>
                      <a:pt x="49" y="46"/>
                      <a:pt x="79" y="46"/>
                    </a:cubicBezTo>
                    <a:cubicBezTo>
                      <a:pt x="110" y="46"/>
                      <a:pt x="138" y="28"/>
                      <a:pt x="152" y="0"/>
                    </a:cubicBezTo>
                    <a:cubicBezTo>
                      <a:pt x="159" y="3"/>
                      <a:pt x="159" y="3"/>
                      <a:pt x="159" y="3"/>
                    </a:cubicBezTo>
                    <a:cubicBezTo>
                      <a:pt x="144" y="34"/>
                      <a:pt x="113" y="54"/>
                      <a:pt x="7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88" name="Freeform 136"/>
              <p:cNvSpPr>
                <a:spLocks/>
              </p:cNvSpPr>
              <p:nvPr/>
            </p:nvSpPr>
            <p:spPr bwMode="auto">
              <a:xfrm>
                <a:off x="4473" y="1750"/>
                <a:ext cx="129" cy="264"/>
              </a:xfrm>
              <a:custGeom>
                <a:avLst/>
                <a:gdLst>
                  <a:gd name="T0" fmla="*/ 55 w 104"/>
                  <a:gd name="T1" fmla="*/ 211 h 211"/>
                  <a:gd name="T2" fmla="*/ 50 w 104"/>
                  <a:gd name="T3" fmla="*/ 204 h 211"/>
                  <a:gd name="T4" fmla="*/ 96 w 104"/>
                  <a:gd name="T5" fmla="*/ 116 h 211"/>
                  <a:gd name="T6" fmla="*/ 0 w 104"/>
                  <a:gd name="T7" fmla="*/ 8 h 211"/>
                  <a:gd name="T8" fmla="*/ 1 w 104"/>
                  <a:gd name="T9" fmla="*/ 0 h 211"/>
                  <a:gd name="T10" fmla="*/ 104 w 104"/>
                  <a:gd name="T11" fmla="*/ 116 h 211"/>
                  <a:gd name="T12" fmla="*/ 55 w 104"/>
                  <a:gd name="T13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211">
                    <a:moveTo>
                      <a:pt x="55" y="211"/>
                    </a:moveTo>
                    <a:cubicBezTo>
                      <a:pt x="50" y="204"/>
                      <a:pt x="50" y="204"/>
                      <a:pt x="50" y="204"/>
                    </a:cubicBezTo>
                    <a:cubicBezTo>
                      <a:pt x="79" y="184"/>
                      <a:pt x="96" y="151"/>
                      <a:pt x="96" y="116"/>
                    </a:cubicBezTo>
                    <a:cubicBezTo>
                      <a:pt x="96" y="60"/>
                      <a:pt x="55" y="14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0" y="6"/>
                      <a:pt x="104" y="56"/>
                      <a:pt x="104" y="116"/>
                    </a:cubicBezTo>
                    <a:cubicBezTo>
                      <a:pt x="104" y="154"/>
                      <a:pt x="86" y="189"/>
                      <a:pt x="55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89" name="Freeform 137"/>
              <p:cNvSpPr>
                <a:spLocks/>
              </p:cNvSpPr>
              <p:nvPr/>
            </p:nvSpPr>
            <p:spPr bwMode="auto">
              <a:xfrm>
                <a:off x="4313" y="1776"/>
                <a:ext cx="131" cy="264"/>
              </a:xfrm>
              <a:custGeom>
                <a:avLst/>
                <a:gdLst>
                  <a:gd name="T0" fmla="*/ 104 w 105"/>
                  <a:gd name="T1" fmla="*/ 211 h 211"/>
                  <a:gd name="T2" fmla="*/ 0 w 105"/>
                  <a:gd name="T3" fmla="*/ 95 h 211"/>
                  <a:gd name="T4" fmla="*/ 50 w 105"/>
                  <a:gd name="T5" fmla="*/ 0 h 211"/>
                  <a:gd name="T6" fmla="*/ 55 w 105"/>
                  <a:gd name="T7" fmla="*/ 6 h 211"/>
                  <a:gd name="T8" fmla="*/ 8 w 105"/>
                  <a:gd name="T9" fmla="*/ 95 h 211"/>
                  <a:gd name="T10" fmla="*/ 105 w 105"/>
                  <a:gd name="T11" fmla="*/ 203 h 211"/>
                  <a:gd name="T12" fmla="*/ 104 w 105"/>
                  <a:gd name="T13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211">
                    <a:moveTo>
                      <a:pt x="104" y="211"/>
                    </a:moveTo>
                    <a:cubicBezTo>
                      <a:pt x="45" y="204"/>
                      <a:pt x="0" y="155"/>
                      <a:pt x="0" y="95"/>
                    </a:cubicBezTo>
                    <a:cubicBezTo>
                      <a:pt x="0" y="57"/>
                      <a:pt x="19" y="21"/>
                      <a:pt x="50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26" y="26"/>
                      <a:pt x="8" y="59"/>
                      <a:pt x="8" y="95"/>
                    </a:cubicBezTo>
                    <a:cubicBezTo>
                      <a:pt x="8" y="150"/>
                      <a:pt x="50" y="197"/>
                      <a:pt x="105" y="203"/>
                    </a:cubicBezTo>
                    <a:lnTo>
                      <a:pt x="104" y="2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90" name="Freeform 138"/>
              <p:cNvSpPr>
                <a:spLocks noEditPoints="1"/>
              </p:cNvSpPr>
              <p:nvPr/>
            </p:nvSpPr>
            <p:spPr bwMode="auto">
              <a:xfrm>
                <a:off x="4438" y="1735"/>
                <a:ext cx="40" cy="4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1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1" y="24"/>
                      <a:pt x="24" y="20"/>
                      <a:pt x="24" y="16"/>
                    </a:cubicBezTo>
                    <a:cubicBezTo>
                      <a:pt x="24" y="11"/>
                      <a:pt x="21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91" name="Freeform 139"/>
              <p:cNvSpPr>
                <a:spLocks noEditPoints="1"/>
              </p:cNvSpPr>
              <p:nvPr/>
            </p:nvSpPr>
            <p:spPr bwMode="auto">
              <a:xfrm>
                <a:off x="4438" y="2015"/>
                <a:ext cx="40" cy="4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1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1" y="24"/>
                      <a:pt x="24" y="20"/>
                      <a:pt x="24" y="16"/>
                    </a:cubicBezTo>
                    <a:cubicBezTo>
                      <a:pt x="24" y="11"/>
                      <a:pt x="21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92" name="Rectangle 140"/>
              <p:cNvSpPr>
                <a:spLocks noChangeArrowheads="1"/>
              </p:cNvSpPr>
              <p:nvPr/>
            </p:nvSpPr>
            <p:spPr bwMode="auto">
              <a:xfrm>
                <a:off x="4368" y="1890"/>
                <a:ext cx="17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93" name="Freeform 141"/>
              <p:cNvSpPr>
                <a:spLocks/>
              </p:cNvSpPr>
              <p:nvPr/>
            </p:nvSpPr>
            <p:spPr bwMode="auto">
              <a:xfrm>
                <a:off x="4380" y="1816"/>
                <a:ext cx="156" cy="29"/>
              </a:xfrm>
              <a:custGeom>
                <a:avLst/>
                <a:gdLst>
                  <a:gd name="T0" fmla="*/ 62 w 125"/>
                  <a:gd name="T1" fmla="*/ 23 h 23"/>
                  <a:gd name="T2" fmla="*/ 0 w 125"/>
                  <a:gd name="T3" fmla="*/ 7 h 23"/>
                  <a:gd name="T4" fmla="*/ 5 w 125"/>
                  <a:gd name="T5" fmla="*/ 0 h 23"/>
                  <a:gd name="T6" fmla="*/ 62 w 125"/>
                  <a:gd name="T7" fmla="*/ 15 h 23"/>
                  <a:gd name="T8" fmla="*/ 120 w 125"/>
                  <a:gd name="T9" fmla="*/ 0 h 23"/>
                  <a:gd name="T10" fmla="*/ 125 w 125"/>
                  <a:gd name="T11" fmla="*/ 7 h 23"/>
                  <a:gd name="T12" fmla="*/ 62 w 125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3">
                    <a:moveTo>
                      <a:pt x="62" y="23"/>
                    </a:moveTo>
                    <a:cubicBezTo>
                      <a:pt x="38" y="23"/>
                      <a:pt x="15" y="1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8" y="9"/>
                      <a:pt x="39" y="15"/>
                      <a:pt x="62" y="15"/>
                    </a:cubicBezTo>
                    <a:cubicBezTo>
                      <a:pt x="85" y="15"/>
                      <a:pt x="106" y="9"/>
                      <a:pt x="120" y="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09" y="17"/>
                      <a:pt x="87" y="23"/>
                      <a:pt x="6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94" name="Freeform 142"/>
              <p:cNvSpPr>
                <a:spLocks/>
              </p:cNvSpPr>
              <p:nvPr/>
            </p:nvSpPr>
            <p:spPr bwMode="auto">
              <a:xfrm>
                <a:off x="4380" y="1945"/>
                <a:ext cx="156" cy="27"/>
              </a:xfrm>
              <a:custGeom>
                <a:avLst/>
                <a:gdLst>
                  <a:gd name="T0" fmla="*/ 120 w 125"/>
                  <a:gd name="T1" fmla="*/ 22 h 22"/>
                  <a:gd name="T2" fmla="*/ 62 w 125"/>
                  <a:gd name="T3" fmla="*/ 8 h 22"/>
                  <a:gd name="T4" fmla="*/ 5 w 125"/>
                  <a:gd name="T5" fmla="*/ 22 h 22"/>
                  <a:gd name="T6" fmla="*/ 0 w 125"/>
                  <a:gd name="T7" fmla="*/ 16 h 22"/>
                  <a:gd name="T8" fmla="*/ 62 w 125"/>
                  <a:gd name="T9" fmla="*/ 0 h 22"/>
                  <a:gd name="T10" fmla="*/ 125 w 125"/>
                  <a:gd name="T11" fmla="*/ 16 h 22"/>
                  <a:gd name="T12" fmla="*/ 120 w 125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2">
                    <a:moveTo>
                      <a:pt x="120" y="22"/>
                    </a:moveTo>
                    <a:cubicBezTo>
                      <a:pt x="106" y="13"/>
                      <a:pt x="85" y="8"/>
                      <a:pt x="62" y="8"/>
                    </a:cubicBezTo>
                    <a:cubicBezTo>
                      <a:pt x="39" y="8"/>
                      <a:pt x="18" y="13"/>
                      <a:pt x="5" y="2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6"/>
                      <a:pt x="38" y="0"/>
                      <a:pt x="62" y="0"/>
                    </a:cubicBezTo>
                    <a:cubicBezTo>
                      <a:pt x="87" y="0"/>
                      <a:pt x="109" y="6"/>
                      <a:pt x="125" y="16"/>
                    </a:cubicBezTo>
                    <a:lnTo>
                      <a:pt x="1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95" name="Freeform 143"/>
              <p:cNvSpPr>
                <a:spLocks noEditPoints="1"/>
              </p:cNvSpPr>
              <p:nvPr/>
            </p:nvSpPr>
            <p:spPr bwMode="auto">
              <a:xfrm>
                <a:off x="4333" y="1875"/>
                <a:ext cx="40" cy="4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1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1" y="24"/>
                      <a:pt x="24" y="20"/>
                      <a:pt x="24" y="16"/>
                    </a:cubicBezTo>
                    <a:cubicBezTo>
                      <a:pt x="24" y="11"/>
                      <a:pt x="21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96" name="Freeform 144"/>
              <p:cNvSpPr>
                <a:spLocks noEditPoints="1"/>
              </p:cNvSpPr>
              <p:nvPr/>
            </p:nvSpPr>
            <p:spPr bwMode="auto">
              <a:xfrm>
                <a:off x="4542" y="1875"/>
                <a:ext cx="40" cy="4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1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1" y="24"/>
                      <a:pt x="24" y="20"/>
                      <a:pt x="24" y="16"/>
                    </a:cubicBezTo>
                    <a:cubicBezTo>
                      <a:pt x="24" y="11"/>
                      <a:pt x="21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  <p:sp>
            <p:nvSpPr>
              <p:cNvPr id="297" name="Freeform 145"/>
              <p:cNvSpPr>
                <a:spLocks noEditPoints="1"/>
              </p:cNvSpPr>
              <p:nvPr/>
            </p:nvSpPr>
            <p:spPr bwMode="auto">
              <a:xfrm>
                <a:off x="4418" y="1785"/>
                <a:ext cx="80" cy="220"/>
              </a:xfrm>
              <a:custGeom>
                <a:avLst/>
                <a:gdLst>
                  <a:gd name="T0" fmla="*/ 32 w 64"/>
                  <a:gd name="T1" fmla="*/ 176 h 176"/>
                  <a:gd name="T2" fmla="*/ 0 w 64"/>
                  <a:gd name="T3" fmla="*/ 88 h 176"/>
                  <a:gd name="T4" fmla="*/ 32 w 64"/>
                  <a:gd name="T5" fmla="*/ 0 h 176"/>
                  <a:gd name="T6" fmla="*/ 64 w 64"/>
                  <a:gd name="T7" fmla="*/ 88 h 176"/>
                  <a:gd name="T8" fmla="*/ 32 w 64"/>
                  <a:gd name="T9" fmla="*/ 176 h 176"/>
                  <a:gd name="T10" fmla="*/ 32 w 64"/>
                  <a:gd name="T11" fmla="*/ 8 h 176"/>
                  <a:gd name="T12" fmla="*/ 8 w 64"/>
                  <a:gd name="T13" fmla="*/ 88 h 176"/>
                  <a:gd name="T14" fmla="*/ 32 w 64"/>
                  <a:gd name="T15" fmla="*/ 168 h 176"/>
                  <a:gd name="T16" fmla="*/ 56 w 64"/>
                  <a:gd name="T17" fmla="*/ 88 h 176"/>
                  <a:gd name="T18" fmla="*/ 32 w 64"/>
                  <a:gd name="T19" fmla="*/ 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76">
                    <a:moveTo>
                      <a:pt x="32" y="176"/>
                    </a:moveTo>
                    <a:cubicBezTo>
                      <a:pt x="11" y="176"/>
                      <a:pt x="0" y="130"/>
                      <a:pt x="0" y="88"/>
                    </a:cubicBezTo>
                    <a:cubicBezTo>
                      <a:pt x="0" y="45"/>
                      <a:pt x="11" y="0"/>
                      <a:pt x="32" y="0"/>
                    </a:cubicBezTo>
                    <a:cubicBezTo>
                      <a:pt x="53" y="0"/>
                      <a:pt x="64" y="45"/>
                      <a:pt x="64" y="88"/>
                    </a:cubicBezTo>
                    <a:cubicBezTo>
                      <a:pt x="64" y="130"/>
                      <a:pt x="53" y="176"/>
                      <a:pt x="32" y="176"/>
                    </a:cubicBezTo>
                    <a:close/>
                    <a:moveTo>
                      <a:pt x="32" y="8"/>
                    </a:moveTo>
                    <a:cubicBezTo>
                      <a:pt x="21" y="8"/>
                      <a:pt x="8" y="42"/>
                      <a:pt x="8" y="88"/>
                    </a:cubicBezTo>
                    <a:cubicBezTo>
                      <a:pt x="8" y="134"/>
                      <a:pt x="21" y="168"/>
                      <a:pt x="32" y="168"/>
                    </a:cubicBezTo>
                    <a:cubicBezTo>
                      <a:pt x="44" y="168"/>
                      <a:pt x="56" y="134"/>
                      <a:pt x="56" y="88"/>
                    </a:cubicBezTo>
                    <a:cubicBezTo>
                      <a:pt x="56" y="42"/>
                      <a:pt x="44" y="8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99"/>
              </a:p>
            </p:txBody>
          </p:sp>
        </p:grpSp>
      </p:grpSp>
      <p:sp>
        <p:nvSpPr>
          <p:cNvPr id="147" name="Round Diagonal Corner Rectangle 146"/>
          <p:cNvSpPr/>
          <p:nvPr/>
        </p:nvSpPr>
        <p:spPr>
          <a:xfrm>
            <a:off x="6224628" y="3729951"/>
            <a:ext cx="2824011" cy="79905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rgbClr val="831F79"/>
              </a:solidFill>
            </a:endParaRPr>
          </a:p>
          <a:p>
            <a:pPr marL="342797" lvl="1" indent="-168225">
              <a:lnSpc>
                <a:spcPct val="90000"/>
              </a:lnSpc>
              <a:spcAft>
                <a:spcPts val="1799"/>
              </a:spcAft>
              <a:buClr>
                <a:srgbClr val="4BACC6"/>
              </a:buClr>
            </a:pPr>
            <a:endParaRPr lang="en-US" sz="1000" dirty="0">
              <a:solidFill>
                <a:srgbClr val="831F79"/>
              </a:solidFill>
            </a:endParaRPr>
          </a:p>
        </p:txBody>
      </p:sp>
      <p:sp>
        <p:nvSpPr>
          <p:cNvPr id="148" name="Round Diagonal Corner Rectangle 147"/>
          <p:cNvSpPr/>
          <p:nvPr/>
        </p:nvSpPr>
        <p:spPr>
          <a:xfrm>
            <a:off x="7920808" y="2163309"/>
            <a:ext cx="3910978" cy="82617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4573" lvl="1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defRPr/>
            </a:pPr>
            <a:r>
              <a:rPr lang="en-US" sz="1000" dirty="0">
                <a:solidFill>
                  <a:srgbClr val="831F79"/>
                </a:solidFill>
              </a:rPr>
              <a:t>POCs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KYC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Trade Finance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Loyalty points</a:t>
            </a:r>
          </a:p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rgbClr val="831F79"/>
                </a:solidFill>
              </a:rPr>
              <a:t>Invoice settlement process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96304" y="3792243"/>
            <a:ext cx="17369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rgbClr val="831F79"/>
                </a:solidFill>
              </a:rPr>
              <a:t>Expertise on</a:t>
            </a:r>
          </a:p>
          <a:p>
            <a:pPr marL="821531" lvl="2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Courier New" pitchFamily="49" charset="0"/>
              <a:buChar char="o"/>
            </a:pPr>
            <a:r>
              <a:rPr lang="en-US" sz="1000" dirty="0">
                <a:solidFill>
                  <a:srgbClr val="831F79"/>
                </a:solidFill>
              </a:rPr>
              <a:t>Fabric 1.0</a:t>
            </a:r>
          </a:p>
          <a:p>
            <a:pPr marL="821531" lvl="2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Courier New" pitchFamily="49" charset="0"/>
              <a:buChar char="o"/>
            </a:pPr>
            <a:r>
              <a:rPr lang="en-US" sz="1000" dirty="0">
                <a:solidFill>
                  <a:srgbClr val="831F79"/>
                </a:solidFill>
              </a:rPr>
              <a:t>R3-Corda</a:t>
            </a:r>
          </a:p>
          <a:p>
            <a:endParaRPr lang="en-US" sz="1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364198" y="3792243"/>
            <a:ext cx="173697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lvl="1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rgbClr val="831F79"/>
                </a:solidFill>
              </a:rPr>
              <a:t>Focus on</a:t>
            </a:r>
          </a:p>
          <a:p>
            <a:pPr marL="821531" lvl="2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Courier New" pitchFamily="49" charset="0"/>
              <a:buChar char="o"/>
            </a:pPr>
            <a:r>
              <a:rPr lang="en-US" sz="1000" dirty="0" err="1">
                <a:solidFill>
                  <a:srgbClr val="831F79"/>
                </a:solidFill>
              </a:rPr>
              <a:t>Etherium</a:t>
            </a:r>
            <a:endParaRPr lang="en-US" sz="1000" dirty="0">
              <a:solidFill>
                <a:srgbClr val="831F79"/>
              </a:solidFill>
            </a:endParaRPr>
          </a:p>
          <a:p>
            <a:pPr marL="821531" lvl="2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Courier New" pitchFamily="49" charset="0"/>
              <a:buChar char="o"/>
            </a:pPr>
            <a:r>
              <a:rPr lang="en-US" sz="1000" dirty="0" err="1">
                <a:solidFill>
                  <a:srgbClr val="831F79"/>
                </a:solidFill>
              </a:rPr>
              <a:t>BigChainDB</a:t>
            </a:r>
            <a:endParaRPr lang="en-US" sz="1000" dirty="0">
              <a:solidFill>
                <a:srgbClr val="831F79"/>
              </a:solidFill>
            </a:endParaRPr>
          </a:p>
          <a:p>
            <a:pPr marL="821531" lvl="2" indent="-16822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Courier New" pitchFamily="49" charset="0"/>
              <a:buChar char="o"/>
            </a:pPr>
            <a:r>
              <a:rPr lang="en-US" sz="1000" dirty="0">
                <a:solidFill>
                  <a:srgbClr val="831F79"/>
                </a:solidFill>
              </a:rPr>
              <a:t>MS-COCO</a:t>
            </a:r>
          </a:p>
        </p:txBody>
      </p:sp>
    </p:spTree>
    <p:extLst>
      <p:ext uri="{BB962C8B-B14F-4D97-AF65-F5344CB8AC3E}">
        <p14:creationId xmlns:p14="http://schemas.microsoft.com/office/powerpoint/2010/main" val="424884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36" y="63177"/>
            <a:ext cx="10515600" cy="1036294"/>
          </a:xfrm>
        </p:spPr>
        <p:txBody>
          <a:bodyPr/>
          <a:lstStyle/>
          <a:p>
            <a:r>
              <a:rPr lang="en-US" sz="4000" dirty="0" err="1"/>
              <a:t>Blockchain</a:t>
            </a:r>
            <a:r>
              <a:rPr lang="en-US" sz="4000" dirty="0"/>
              <a:t> Use Cases and POCs</a:t>
            </a:r>
            <a:endParaRPr lang="en-US" sz="4000" dirty="0"/>
          </a:p>
        </p:txBody>
      </p:sp>
      <p:sp>
        <p:nvSpPr>
          <p:cNvPr id="151" name="Title 1"/>
          <p:cNvSpPr txBox="1">
            <a:spLocks/>
          </p:cNvSpPr>
          <p:nvPr/>
        </p:nvSpPr>
        <p:spPr>
          <a:xfrm>
            <a:off x="1590" y="893"/>
            <a:ext cx="9903419" cy="1001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399" dirty="0"/>
          </a:p>
        </p:txBody>
      </p:sp>
      <p:sp>
        <p:nvSpPr>
          <p:cNvPr id="152" name="TextBox 151"/>
          <p:cNvSpPr txBox="1"/>
          <p:nvPr/>
        </p:nvSpPr>
        <p:spPr>
          <a:xfrm>
            <a:off x="3334087" y="2633796"/>
            <a:ext cx="1361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Loyalty - Tokens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20994" y="3158189"/>
            <a:ext cx="1473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Private Securities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3320993" y="3670883"/>
            <a:ext cx="1464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Syndicated Loans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3306748" y="4202713"/>
            <a:ext cx="294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Connected Bank – Ripple Integration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3353341" y="4738140"/>
            <a:ext cx="321883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PSD2 Integration</a:t>
            </a:r>
          </a:p>
        </p:txBody>
      </p:sp>
      <p:pic>
        <p:nvPicPr>
          <p:cNvPr id="301" name="Picture 30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3771" y="2581771"/>
            <a:ext cx="1463594" cy="411744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00678" y="3054141"/>
            <a:ext cx="1463594" cy="411744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5036" y="3618858"/>
            <a:ext cx="1463594" cy="411744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9525" y="4173867"/>
            <a:ext cx="1463594" cy="411744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3374" y="4716090"/>
            <a:ext cx="1463594" cy="411744"/>
          </a:xfrm>
          <a:prstGeom prst="rect">
            <a:avLst/>
          </a:prstGeom>
        </p:spPr>
      </p:pic>
      <p:sp>
        <p:nvSpPr>
          <p:cNvPr id="306" name="TextBox 305"/>
          <p:cNvSpPr txBox="1"/>
          <p:nvPr/>
        </p:nvSpPr>
        <p:spPr>
          <a:xfrm>
            <a:off x="3353341" y="5272700"/>
            <a:ext cx="321883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Fiat Relay</a:t>
            </a:r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5530" y="5252937"/>
            <a:ext cx="1463594" cy="411744"/>
          </a:xfrm>
          <a:prstGeom prst="rect">
            <a:avLst/>
          </a:prstGeom>
        </p:spPr>
      </p:pic>
      <p:sp>
        <p:nvSpPr>
          <p:cNvPr id="308" name="TextBox 307"/>
          <p:cNvSpPr txBox="1"/>
          <p:nvPr/>
        </p:nvSpPr>
        <p:spPr>
          <a:xfrm>
            <a:off x="9060772" y="3725831"/>
            <a:ext cx="321883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Records Management</a:t>
            </a:r>
          </a:p>
        </p:txBody>
      </p:sp>
      <p:pic>
        <p:nvPicPr>
          <p:cNvPr id="309" name="Picture 30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2945" y="3648180"/>
            <a:ext cx="1463594" cy="411744"/>
          </a:xfrm>
          <a:prstGeom prst="rect">
            <a:avLst/>
          </a:prstGeom>
        </p:spPr>
      </p:pic>
      <p:sp>
        <p:nvSpPr>
          <p:cNvPr id="310" name="TextBox 309"/>
          <p:cNvSpPr txBox="1"/>
          <p:nvPr/>
        </p:nvSpPr>
        <p:spPr>
          <a:xfrm>
            <a:off x="2397884" y="1179748"/>
            <a:ext cx="18581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Financial Services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7976948" y="1339796"/>
            <a:ext cx="2327724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Non-Financial Services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3323165" y="2075413"/>
            <a:ext cx="321883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KYC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9139464" y="2863474"/>
            <a:ext cx="321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Business Identity and Authorizations</a:t>
            </a:r>
          </a:p>
        </p:txBody>
      </p:sp>
      <p:pic>
        <p:nvPicPr>
          <p:cNvPr id="314" name="Picture 3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5778" y="2811451"/>
            <a:ext cx="1463594" cy="411744"/>
          </a:xfrm>
          <a:prstGeom prst="rect">
            <a:avLst/>
          </a:prstGeom>
        </p:spPr>
      </p:pic>
      <p:sp>
        <p:nvSpPr>
          <p:cNvPr id="315" name="TextBox 314"/>
          <p:cNvSpPr txBox="1"/>
          <p:nvPr/>
        </p:nvSpPr>
        <p:spPr>
          <a:xfrm>
            <a:off x="9139464" y="3291642"/>
            <a:ext cx="321883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Supply Chain </a:t>
            </a:r>
          </a:p>
        </p:txBody>
      </p:sp>
      <p:pic>
        <p:nvPicPr>
          <p:cNvPr id="316" name="Picture 3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55778" y="3239618"/>
            <a:ext cx="1463594" cy="411744"/>
          </a:xfrm>
          <a:prstGeom prst="rect">
            <a:avLst/>
          </a:prstGeom>
        </p:spPr>
      </p:pic>
      <p:sp>
        <p:nvSpPr>
          <p:cNvPr id="317" name="TextBox 316"/>
          <p:cNvSpPr txBox="1"/>
          <p:nvPr/>
        </p:nvSpPr>
        <p:spPr>
          <a:xfrm>
            <a:off x="3296977" y="1667116"/>
            <a:ext cx="321883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Trade Finance</a:t>
            </a:r>
          </a:p>
        </p:txBody>
      </p:sp>
      <p:pic>
        <p:nvPicPr>
          <p:cNvPr id="318" name="Picture 3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9755" y="1622165"/>
            <a:ext cx="1463594" cy="411744"/>
          </a:xfrm>
          <a:prstGeom prst="rect">
            <a:avLst/>
          </a:prstGeom>
        </p:spPr>
      </p:pic>
      <p:pic>
        <p:nvPicPr>
          <p:cNvPr id="31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7312" r="7117" b="23763"/>
          <a:stretch>
            <a:fillRect/>
          </a:stretch>
        </p:blipFill>
        <p:spPr bwMode="auto">
          <a:xfrm>
            <a:off x="7151582" y="4770186"/>
            <a:ext cx="2445154" cy="51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802" y="4822892"/>
            <a:ext cx="1040912" cy="31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566" y="5602553"/>
            <a:ext cx="1147183" cy="270071"/>
          </a:xfrm>
          <a:prstGeom prst="rect">
            <a:avLst/>
          </a:prstGeom>
        </p:spPr>
      </p:pic>
      <p:pic>
        <p:nvPicPr>
          <p:cNvPr id="322" name="Picture 26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970" y="5595258"/>
            <a:ext cx="988646" cy="30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3522" y="5557986"/>
            <a:ext cx="1511707" cy="330775"/>
          </a:xfrm>
          <a:prstGeom prst="rect">
            <a:avLst/>
          </a:prstGeom>
        </p:spPr>
      </p:pic>
      <p:sp>
        <p:nvSpPr>
          <p:cNvPr id="324" name="TextBox 323"/>
          <p:cNvSpPr txBox="1"/>
          <p:nvPr/>
        </p:nvSpPr>
        <p:spPr>
          <a:xfrm>
            <a:off x="7323845" y="4234854"/>
            <a:ext cx="414510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Development Platforms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7151583" y="4096698"/>
            <a:ext cx="4796847" cy="2142006"/>
          </a:xfrm>
          <a:prstGeom prst="rect">
            <a:avLst/>
          </a:prstGeom>
          <a:noFill/>
          <a:ln>
            <a:solidFill>
              <a:srgbClr val="CBD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9089332" y="1905659"/>
            <a:ext cx="321883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Invoicing Settlement Process</a:t>
            </a:r>
          </a:p>
        </p:txBody>
      </p:sp>
      <p:pic>
        <p:nvPicPr>
          <p:cNvPr id="327" name="Picture 3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23845" y="1898002"/>
            <a:ext cx="1463594" cy="411744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9525" y="2069427"/>
            <a:ext cx="1463594" cy="411744"/>
          </a:xfrm>
          <a:prstGeom prst="rect">
            <a:avLst/>
          </a:prstGeom>
        </p:spPr>
      </p:pic>
      <p:sp>
        <p:nvSpPr>
          <p:cNvPr id="329" name="TextBox 328"/>
          <p:cNvSpPr txBox="1"/>
          <p:nvPr/>
        </p:nvSpPr>
        <p:spPr>
          <a:xfrm>
            <a:off x="9139464" y="2385248"/>
            <a:ext cx="321883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Crop Insurance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30" name="Picture 32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23845" y="2354726"/>
            <a:ext cx="1463594" cy="4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5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36" y="63177"/>
            <a:ext cx="10515600" cy="1036294"/>
          </a:xfrm>
        </p:spPr>
        <p:txBody>
          <a:bodyPr/>
          <a:lstStyle/>
          <a:p>
            <a:r>
              <a:rPr lang="en-US" sz="4000" dirty="0"/>
              <a:t>Capgemini’s Value Proposition</a:t>
            </a:r>
            <a:br>
              <a:rPr lang="en-US" sz="4000" dirty="0"/>
            </a:br>
            <a:r>
              <a:rPr lang="en-US" sz="1600" i="1" dirty="0"/>
              <a:t>Set-Up on </a:t>
            </a:r>
            <a:r>
              <a:rPr lang="en-US" sz="1600" i="1" dirty="0" err="1"/>
              <a:t>Blockchain</a:t>
            </a:r>
            <a:endParaRPr lang="en-US" sz="4000" dirty="0"/>
          </a:p>
        </p:txBody>
      </p:sp>
      <p:sp>
        <p:nvSpPr>
          <p:cNvPr id="151" name="Title 1"/>
          <p:cNvSpPr txBox="1">
            <a:spLocks/>
          </p:cNvSpPr>
          <p:nvPr/>
        </p:nvSpPr>
        <p:spPr>
          <a:xfrm>
            <a:off x="1590" y="893"/>
            <a:ext cx="9903419" cy="1001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399" dirty="0"/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1101768" y="1071325"/>
            <a:ext cx="10497615" cy="5256931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A76C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40" name="Oval 77"/>
          <p:cNvSpPr/>
          <p:nvPr/>
        </p:nvSpPr>
        <p:spPr>
          <a:xfrm>
            <a:off x="1143000" y="1634814"/>
            <a:ext cx="2125296" cy="4250588"/>
          </a:xfrm>
          <a:custGeom>
            <a:avLst/>
            <a:gdLst/>
            <a:ahLst/>
            <a:cxnLst/>
            <a:rect l="l" t="t" r="r" b="b"/>
            <a:pathLst>
              <a:path w="1837101" h="3674200">
                <a:moveTo>
                  <a:pt x="1" y="0"/>
                </a:moveTo>
                <a:cubicBezTo>
                  <a:pt x="1014603" y="0"/>
                  <a:pt x="1837101" y="822498"/>
                  <a:pt x="1837101" y="1837100"/>
                </a:cubicBezTo>
                <a:cubicBezTo>
                  <a:pt x="1837101" y="2851702"/>
                  <a:pt x="1014603" y="3674200"/>
                  <a:pt x="1" y="3674200"/>
                </a:cubicBezTo>
                <a:lnTo>
                  <a:pt x="0" y="36742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Oval 4"/>
          <p:cNvSpPr/>
          <p:nvPr/>
        </p:nvSpPr>
        <p:spPr>
          <a:xfrm>
            <a:off x="2268277" y="1900654"/>
            <a:ext cx="375919" cy="375919"/>
          </a:xfrm>
          <a:prstGeom prst="ellipse">
            <a:avLst/>
          </a:prstGeom>
          <a:solidFill>
            <a:srgbClr val="5BA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Oval 14"/>
          <p:cNvSpPr/>
          <p:nvPr/>
        </p:nvSpPr>
        <p:spPr>
          <a:xfrm>
            <a:off x="2336257" y="1968634"/>
            <a:ext cx="239956" cy="2399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Oval 5"/>
          <p:cNvSpPr/>
          <p:nvPr/>
        </p:nvSpPr>
        <p:spPr>
          <a:xfrm>
            <a:off x="2994561" y="3020451"/>
            <a:ext cx="375919" cy="375919"/>
          </a:xfrm>
          <a:prstGeom prst="ellipse">
            <a:avLst/>
          </a:prstGeom>
          <a:solidFill>
            <a:srgbClr val="5BA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Oval 6"/>
          <p:cNvSpPr/>
          <p:nvPr/>
        </p:nvSpPr>
        <p:spPr>
          <a:xfrm>
            <a:off x="2982044" y="4133510"/>
            <a:ext cx="375919" cy="375919"/>
          </a:xfrm>
          <a:prstGeom prst="ellipse">
            <a:avLst/>
          </a:prstGeom>
          <a:solidFill>
            <a:srgbClr val="5BA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Oval 7"/>
          <p:cNvSpPr/>
          <p:nvPr/>
        </p:nvSpPr>
        <p:spPr>
          <a:xfrm>
            <a:off x="2268277" y="5249939"/>
            <a:ext cx="375919" cy="375919"/>
          </a:xfrm>
          <a:prstGeom prst="ellipse">
            <a:avLst/>
          </a:prstGeom>
          <a:solidFill>
            <a:srgbClr val="5BA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821535" y="2863078"/>
            <a:ext cx="5554938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1400" b="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Char char="–"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Technical Experts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821536" y="3897701"/>
            <a:ext cx="5554937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1400" b="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Char char="–"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Developer Team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Oval 126"/>
          <p:cNvSpPr/>
          <p:nvPr/>
        </p:nvSpPr>
        <p:spPr>
          <a:xfrm>
            <a:off x="3062541" y="3088431"/>
            <a:ext cx="239956" cy="2399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Oval 127"/>
          <p:cNvSpPr/>
          <p:nvPr/>
        </p:nvSpPr>
        <p:spPr>
          <a:xfrm>
            <a:off x="3050024" y="4201490"/>
            <a:ext cx="239956" cy="2399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Oval 128"/>
          <p:cNvSpPr/>
          <p:nvPr/>
        </p:nvSpPr>
        <p:spPr>
          <a:xfrm>
            <a:off x="2336257" y="5317919"/>
            <a:ext cx="239956" cy="2399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" name="Imag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4" y="3490244"/>
            <a:ext cx="1934502" cy="494022"/>
          </a:xfrm>
          <a:prstGeom prst="rect">
            <a:avLst/>
          </a:prstGeom>
        </p:spPr>
      </p:pic>
      <p:grpSp>
        <p:nvGrpSpPr>
          <p:cNvPr id="52" name="Groupe 5"/>
          <p:cNvGrpSpPr/>
          <p:nvPr/>
        </p:nvGrpSpPr>
        <p:grpSpPr>
          <a:xfrm>
            <a:off x="3864161" y="2839222"/>
            <a:ext cx="792169" cy="770793"/>
            <a:chOff x="3050344" y="2839221"/>
            <a:chExt cx="792169" cy="770793"/>
          </a:xfrm>
        </p:grpSpPr>
        <p:sp>
          <p:nvSpPr>
            <p:cNvPr id="53" name="Oval 120"/>
            <p:cNvSpPr/>
            <p:nvPr/>
          </p:nvSpPr>
          <p:spPr>
            <a:xfrm>
              <a:off x="3082291" y="2849790"/>
              <a:ext cx="760222" cy="760224"/>
            </a:xfrm>
            <a:prstGeom prst="ellipse">
              <a:avLst/>
            </a:prstGeom>
            <a:solidFill>
              <a:srgbClr val="5BA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" name="Oval 20"/>
            <p:cNvSpPr/>
            <p:nvPr/>
          </p:nvSpPr>
          <p:spPr>
            <a:xfrm>
              <a:off x="3050344" y="2839221"/>
              <a:ext cx="738377" cy="7383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55" name="Groupe 73"/>
            <p:cNvGrpSpPr/>
            <p:nvPr/>
          </p:nvGrpSpPr>
          <p:grpSpPr>
            <a:xfrm>
              <a:off x="3184474" y="3008836"/>
              <a:ext cx="487242" cy="442132"/>
              <a:chOff x="4675202" y="3954464"/>
              <a:chExt cx="325438" cy="311149"/>
            </a:xfrm>
          </p:grpSpPr>
          <p:sp>
            <p:nvSpPr>
              <p:cNvPr id="56" name="Freeform 627"/>
              <p:cNvSpPr>
                <a:spLocks/>
              </p:cNvSpPr>
              <p:nvPr/>
            </p:nvSpPr>
            <p:spPr bwMode="auto">
              <a:xfrm>
                <a:off x="4689475" y="4100513"/>
                <a:ext cx="23813" cy="93663"/>
              </a:xfrm>
              <a:custGeom>
                <a:avLst/>
                <a:gdLst/>
                <a:ahLst/>
                <a:cxnLst>
                  <a:cxn ang="0">
                    <a:pos x="12" y="48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2" h="48">
                    <a:moveTo>
                      <a:pt x="12" y="48"/>
                    </a:moveTo>
                    <a:cubicBezTo>
                      <a:pt x="3" y="35"/>
                      <a:pt x="0" y="23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Freeform 628"/>
              <p:cNvSpPr>
                <a:spLocks/>
              </p:cNvSpPr>
              <p:nvPr/>
            </p:nvSpPr>
            <p:spPr bwMode="auto">
              <a:xfrm>
                <a:off x="4675188" y="407987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2" y="0"/>
                  </a:cxn>
                  <a:cxn ang="0">
                    <a:pos x="0" y="16"/>
                  </a:cxn>
                  <a:cxn ang="0">
                    <a:pos x="19" y="18"/>
                  </a:cxn>
                </a:cxnLst>
                <a:rect l="0" t="0" r="r" b="b"/>
                <a:pathLst>
                  <a:path w="19" h="18">
                    <a:moveTo>
                      <a:pt x="19" y="18"/>
                    </a:moveTo>
                    <a:lnTo>
                      <a:pt x="12" y="0"/>
                    </a:lnTo>
                    <a:lnTo>
                      <a:pt x="0" y="16"/>
                    </a:lnTo>
                    <a:lnTo>
                      <a:pt x="19" y="1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Freeform 629"/>
              <p:cNvSpPr>
                <a:spLocks/>
              </p:cNvSpPr>
              <p:nvPr/>
            </p:nvSpPr>
            <p:spPr bwMode="auto">
              <a:xfrm>
                <a:off x="4772025" y="4246563"/>
                <a:ext cx="146050" cy="19050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38" y="10"/>
                  </a:cxn>
                  <a:cxn ang="0">
                    <a:pos x="0" y="2"/>
                  </a:cxn>
                </a:cxnLst>
                <a:rect l="0" t="0" r="r" b="b"/>
                <a:pathLst>
                  <a:path w="76" h="10">
                    <a:moveTo>
                      <a:pt x="76" y="0"/>
                    </a:moveTo>
                    <a:cubicBezTo>
                      <a:pt x="65" y="7"/>
                      <a:pt x="52" y="10"/>
                      <a:pt x="38" y="10"/>
                    </a:cubicBezTo>
                    <a:cubicBezTo>
                      <a:pt x="23" y="10"/>
                      <a:pt x="11" y="8"/>
                      <a:pt x="0" y="2"/>
                    </a:cubicBezTo>
                  </a:path>
                </a:pathLst>
              </a:custGeom>
              <a:noFill/>
              <a:ln w="9525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Freeform 630"/>
              <p:cNvSpPr>
                <a:spLocks/>
              </p:cNvSpPr>
              <p:nvPr/>
            </p:nvSpPr>
            <p:spPr bwMode="auto">
              <a:xfrm>
                <a:off x="4754563" y="4237038"/>
                <a:ext cx="30163" cy="26988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0" y="0"/>
                  </a:cxn>
                  <a:cxn ang="0">
                    <a:pos x="8" y="17"/>
                  </a:cxn>
                  <a:cxn ang="0">
                    <a:pos x="19" y="1"/>
                  </a:cxn>
                </a:cxnLst>
                <a:rect l="0" t="0" r="r" b="b"/>
                <a:pathLst>
                  <a:path w="19" h="17">
                    <a:moveTo>
                      <a:pt x="19" y="1"/>
                    </a:moveTo>
                    <a:lnTo>
                      <a:pt x="0" y="0"/>
                    </a:lnTo>
                    <a:lnTo>
                      <a:pt x="8" y="17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Freeform 631"/>
              <p:cNvSpPr>
                <a:spLocks/>
              </p:cNvSpPr>
              <p:nvPr/>
            </p:nvSpPr>
            <p:spPr bwMode="auto">
              <a:xfrm>
                <a:off x="4878388" y="3962400"/>
                <a:ext cx="73025" cy="41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22"/>
                  </a:cxn>
                </a:cxnLst>
                <a:rect l="0" t="0" r="r" b="b"/>
                <a:pathLst>
                  <a:path w="38" h="22">
                    <a:moveTo>
                      <a:pt x="0" y="0"/>
                    </a:moveTo>
                    <a:cubicBezTo>
                      <a:pt x="15" y="4"/>
                      <a:pt x="28" y="11"/>
                      <a:pt x="38" y="22"/>
                    </a:cubicBezTo>
                  </a:path>
                </a:pathLst>
              </a:custGeom>
              <a:noFill/>
              <a:ln w="9525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Freeform 632"/>
              <p:cNvSpPr>
                <a:spLocks/>
              </p:cNvSpPr>
              <p:nvPr/>
            </p:nvSpPr>
            <p:spPr bwMode="auto">
              <a:xfrm>
                <a:off x="4938713" y="3990975"/>
                <a:ext cx="28575" cy="28575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8" y="18"/>
                  </a:cxn>
                  <a:cxn ang="0">
                    <a:pos x="14" y="0"/>
                  </a:cxn>
                  <a:cxn ang="0">
                    <a:pos x="0" y="12"/>
                  </a:cxn>
                </a:cxnLst>
                <a:rect l="0" t="0" r="r" b="b"/>
                <a:pathLst>
                  <a:path w="18" h="18">
                    <a:moveTo>
                      <a:pt x="0" y="12"/>
                    </a:moveTo>
                    <a:lnTo>
                      <a:pt x="18" y="18"/>
                    </a:lnTo>
                    <a:lnTo>
                      <a:pt x="1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Freeform 633"/>
              <p:cNvSpPr>
                <a:spLocks/>
              </p:cNvSpPr>
              <p:nvPr/>
            </p:nvSpPr>
            <p:spPr bwMode="auto">
              <a:xfrm>
                <a:off x="4714875" y="3967163"/>
                <a:ext cx="79375" cy="61913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41" y="0"/>
                  </a:cxn>
                </a:cxnLst>
                <a:rect l="0" t="0" r="r" b="b"/>
                <a:pathLst>
                  <a:path w="41" h="32">
                    <a:moveTo>
                      <a:pt x="0" y="32"/>
                    </a:moveTo>
                    <a:cubicBezTo>
                      <a:pt x="9" y="17"/>
                      <a:pt x="24" y="5"/>
                      <a:pt x="41" y="0"/>
                    </a:cubicBezTo>
                  </a:path>
                </a:pathLst>
              </a:custGeom>
              <a:noFill/>
              <a:ln w="9525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Freeform 634"/>
              <p:cNvSpPr>
                <a:spLocks/>
              </p:cNvSpPr>
              <p:nvPr/>
            </p:nvSpPr>
            <p:spPr bwMode="auto">
              <a:xfrm>
                <a:off x="4786313" y="3954463"/>
                <a:ext cx="30163" cy="28575"/>
              </a:xfrm>
              <a:custGeom>
                <a:avLst/>
                <a:gdLst/>
                <a:ahLst/>
                <a:cxnLst>
                  <a:cxn ang="0">
                    <a:pos x="5" y="18"/>
                  </a:cxn>
                  <a:cxn ang="0">
                    <a:pos x="19" y="5"/>
                  </a:cxn>
                  <a:cxn ang="0">
                    <a:pos x="0" y="0"/>
                  </a:cxn>
                  <a:cxn ang="0">
                    <a:pos x="5" y="18"/>
                  </a:cxn>
                </a:cxnLst>
                <a:rect l="0" t="0" r="r" b="b"/>
                <a:pathLst>
                  <a:path w="19" h="18">
                    <a:moveTo>
                      <a:pt x="5" y="18"/>
                    </a:moveTo>
                    <a:lnTo>
                      <a:pt x="19" y="5"/>
                    </a:lnTo>
                    <a:lnTo>
                      <a:pt x="0" y="0"/>
                    </a:lnTo>
                    <a:lnTo>
                      <a:pt x="5" y="1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Freeform 635"/>
              <p:cNvSpPr>
                <a:spLocks/>
              </p:cNvSpPr>
              <p:nvPr/>
            </p:nvSpPr>
            <p:spPr bwMode="auto">
              <a:xfrm>
                <a:off x="4978400" y="4067175"/>
                <a:ext cx="22225" cy="1174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40"/>
                  </a:cxn>
                  <a:cxn ang="0">
                    <a:pos x="0" y="61"/>
                  </a:cxn>
                </a:cxnLst>
                <a:rect l="0" t="0" r="r" b="b"/>
                <a:pathLst>
                  <a:path w="11" h="61">
                    <a:moveTo>
                      <a:pt x="5" y="0"/>
                    </a:moveTo>
                    <a:cubicBezTo>
                      <a:pt x="10" y="12"/>
                      <a:pt x="11" y="26"/>
                      <a:pt x="8" y="40"/>
                    </a:cubicBezTo>
                    <a:cubicBezTo>
                      <a:pt x="6" y="47"/>
                      <a:pt x="4" y="55"/>
                      <a:pt x="0" y="61"/>
                    </a:cubicBezTo>
                  </a:path>
                </a:pathLst>
              </a:custGeom>
              <a:noFill/>
              <a:ln w="9525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Freeform 636"/>
              <p:cNvSpPr>
                <a:spLocks/>
              </p:cNvSpPr>
              <p:nvPr/>
            </p:nvSpPr>
            <p:spPr bwMode="auto">
              <a:xfrm>
                <a:off x="4968875" y="4173538"/>
                <a:ext cx="25400" cy="30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"/>
                  </a:cxn>
                  <a:cxn ang="0">
                    <a:pos x="16" y="9"/>
                  </a:cxn>
                  <a:cxn ang="0">
                    <a:pos x="0" y="0"/>
                  </a:cxn>
                </a:cxnLst>
                <a:rect l="0" t="0" r="r" b="b"/>
                <a:pathLst>
                  <a:path w="16" h="19">
                    <a:moveTo>
                      <a:pt x="0" y="0"/>
                    </a:moveTo>
                    <a:lnTo>
                      <a:pt x="0" y="19"/>
                    </a:lnTo>
                    <a:lnTo>
                      <a:pt x="1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Line 637"/>
              <p:cNvSpPr>
                <a:spLocks noChangeShapeType="1"/>
              </p:cNvSpPr>
              <p:nvPr/>
            </p:nvSpPr>
            <p:spPr bwMode="auto">
              <a:xfrm>
                <a:off x="4713288" y="4194175"/>
                <a:ext cx="1588" cy="1588"/>
              </a:xfrm>
              <a:prstGeom prst="line">
                <a:avLst/>
              </a:prstGeom>
              <a:noFill/>
              <a:ln w="9525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Freeform 638"/>
              <p:cNvSpPr>
                <a:spLocks/>
              </p:cNvSpPr>
              <p:nvPr/>
            </p:nvSpPr>
            <p:spPr bwMode="auto">
              <a:xfrm>
                <a:off x="4740275" y="4008438"/>
                <a:ext cx="184150" cy="182563"/>
              </a:xfrm>
              <a:custGeom>
                <a:avLst/>
                <a:gdLst/>
                <a:ahLst/>
                <a:cxnLst>
                  <a:cxn ang="0">
                    <a:pos x="71" y="44"/>
                  </a:cxn>
                  <a:cxn ang="0">
                    <a:pos x="75" y="43"/>
                  </a:cxn>
                  <a:cxn ang="0">
                    <a:pos x="86" y="48"/>
                  </a:cxn>
                  <a:cxn ang="0">
                    <a:pos x="84" y="36"/>
                  </a:cxn>
                  <a:cxn ang="0">
                    <a:pos x="95" y="32"/>
                  </a:cxn>
                  <a:cxn ang="0">
                    <a:pos x="86" y="24"/>
                  </a:cxn>
                  <a:cxn ang="0">
                    <a:pos x="93" y="14"/>
                  </a:cxn>
                  <a:cxn ang="0">
                    <a:pos x="81" y="14"/>
                  </a:cxn>
                  <a:cxn ang="0">
                    <a:pos x="79" y="2"/>
                  </a:cxn>
                  <a:cxn ang="0">
                    <a:pos x="70" y="9"/>
                  </a:cxn>
                  <a:cxn ang="0">
                    <a:pos x="61" y="1"/>
                  </a:cxn>
                  <a:cxn ang="0">
                    <a:pos x="59" y="13"/>
                  </a:cxn>
                  <a:cxn ang="0">
                    <a:pos x="47" y="13"/>
                  </a:cxn>
                  <a:cxn ang="0">
                    <a:pos x="52" y="23"/>
                  </a:cxn>
                  <a:cxn ang="0">
                    <a:pos x="43" y="30"/>
                  </a:cxn>
                  <a:cxn ang="0">
                    <a:pos x="54" y="35"/>
                  </a:cxn>
                  <a:cxn ang="0">
                    <a:pos x="51" y="46"/>
                  </a:cxn>
                  <a:cxn ang="0">
                    <a:pos x="62" y="47"/>
                  </a:cxn>
                  <a:cxn ang="0">
                    <a:pos x="56" y="57"/>
                  </a:cxn>
                  <a:cxn ang="0">
                    <a:pos x="65" y="64"/>
                  </a:cxn>
                  <a:cxn ang="0">
                    <a:pos x="55" y="69"/>
                  </a:cxn>
                  <a:cxn ang="0">
                    <a:pos x="60" y="80"/>
                  </a:cxn>
                  <a:cxn ang="0">
                    <a:pos x="48" y="80"/>
                  </a:cxn>
                  <a:cxn ang="0">
                    <a:pos x="47" y="91"/>
                  </a:cxn>
                  <a:cxn ang="0">
                    <a:pos x="37" y="85"/>
                  </a:cxn>
                  <a:cxn ang="0">
                    <a:pos x="30" y="94"/>
                  </a:cxn>
                  <a:cxn ang="0">
                    <a:pos x="25" y="84"/>
                  </a:cxn>
                  <a:cxn ang="0">
                    <a:pos x="14" y="89"/>
                  </a:cxn>
                  <a:cxn ang="0">
                    <a:pos x="15" y="77"/>
                  </a:cxn>
                  <a:cxn ang="0">
                    <a:pos x="3" y="76"/>
                  </a:cxn>
                  <a:cxn ang="0">
                    <a:pos x="9" y="66"/>
                  </a:cxn>
                  <a:cxn ang="0">
                    <a:pos x="0" y="59"/>
                  </a:cxn>
                  <a:cxn ang="0">
                    <a:pos x="10" y="54"/>
                  </a:cxn>
                  <a:cxn ang="0">
                    <a:pos x="6" y="43"/>
                  </a:cxn>
                  <a:cxn ang="0">
                    <a:pos x="17" y="43"/>
                  </a:cxn>
                  <a:cxn ang="0">
                    <a:pos x="19" y="32"/>
                  </a:cxn>
                  <a:cxn ang="0">
                    <a:pos x="28" y="38"/>
                  </a:cxn>
                  <a:cxn ang="0">
                    <a:pos x="35" y="29"/>
                  </a:cxn>
                  <a:cxn ang="0">
                    <a:pos x="41" y="39"/>
                  </a:cxn>
                </a:cxnLst>
                <a:rect l="0" t="0" r="r" b="b"/>
                <a:pathLst>
                  <a:path w="95" h="94">
                    <a:moveTo>
                      <a:pt x="68" y="53"/>
                    </a:moveTo>
                    <a:cubicBezTo>
                      <a:pt x="71" y="44"/>
                      <a:pt x="71" y="44"/>
                      <a:pt x="71" y="44"/>
                    </a:cubicBezTo>
                    <a:cubicBezTo>
                      <a:pt x="72" y="44"/>
                      <a:pt x="72" y="44"/>
                      <a:pt x="73" y="44"/>
                    </a:cubicBezTo>
                    <a:cubicBezTo>
                      <a:pt x="73" y="43"/>
                      <a:pt x="74" y="43"/>
                      <a:pt x="75" y="43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38"/>
                      <a:pt x="83" y="37"/>
                      <a:pt x="84" y="36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7" y="27"/>
                      <a:pt x="87" y="26"/>
                      <a:pt x="86" y="24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3" y="14"/>
                      <a:pt x="93" y="14"/>
                      <a:pt x="93" y="14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5"/>
                      <a:pt x="82" y="15"/>
                      <a:pt x="81" y="14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2"/>
                      <a:pt x="60" y="12"/>
                      <a:pt x="59" y="13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1"/>
                      <a:pt x="53" y="22"/>
                      <a:pt x="52" y="23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3"/>
                      <a:pt x="54" y="34"/>
                      <a:pt x="54" y="3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6" y="55"/>
                      <a:pt x="56" y="56"/>
                      <a:pt x="56" y="57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7"/>
                      <a:pt x="56" y="68"/>
                      <a:pt x="55" y="69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0" y="78"/>
                      <a:pt x="49" y="79"/>
                      <a:pt x="48" y="80"/>
                    </a:cubicBezTo>
                    <a:cubicBezTo>
                      <a:pt x="51" y="89"/>
                      <a:pt x="51" y="89"/>
                      <a:pt x="51" y="8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0" y="84"/>
                      <a:pt x="38" y="85"/>
                      <a:pt x="37" y="85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27" y="85"/>
                      <a:pt x="26" y="84"/>
                      <a:pt x="25" y="84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6" y="79"/>
                      <a:pt x="15" y="78"/>
                      <a:pt x="15" y="77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8"/>
                      <a:pt x="10" y="67"/>
                      <a:pt x="9" y="6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10" y="56"/>
                      <a:pt x="10" y="55"/>
                      <a:pt x="10" y="54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5" y="45"/>
                      <a:pt x="16" y="44"/>
                      <a:pt x="17" y="4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6" y="39"/>
                      <a:pt x="27" y="38"/>
                      <a:pt x="28" y="3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40" y="39"/>
                      <a:pt x="41" y="39"/>
                    </a:cubicBezTo>
                  </a:path>
                </a:pathLst>
              </a:custGeom>
              <a:noFill/>
              <a:ln w="7938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Oval 639"/>
              <p:cNvSpPr>
                <a:spLocks noChangeArrowheads="1"/>
              </p:cNvSpPr>
              <p:nvPr/>
            </p:nvSpPr>
            <p:spPr bwMode="auto">
              <a:xfrm>
                <a:off x="4784725" y="4108450"/>
                <a:ext cx="36513" cy="38100"/>
              </a:xfrm>
              <a:prstGeom prst="ellipse">
                <a:avLst/>
              </a:prstGeom>
              <a:noFill/>
              <a:ln w="7938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Oval 640"/>
              <p:cNvSpPr>
                <a:spLocks noChangeArrowheads="1"/>
              </p:cNvSpPr>
              <p:nvPr/>
            </p:nvSpPr>
            <p:spPr bwMode="auto">
              <a:xfrm>
                <a:off x="4856163" y="4043363"/>
                <a:ext cx="34925" cy="33338"/>
              </a:xfrm>
              <a:prstGeom prst="ellipse">
                <a:avLst/>
              </a:prstGeom>
              <a:noFill/>
              <a:ln w="7938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Freeform 641"/>
              <p:cNvSpPr>
                <a:spLocks/>
              </p:cNvSpPr>
              <p:nvPr/>
            </p:nvSpPr>
            <p:spPr bwMode="auto">
              <a:xfrm>
                <a:off x="4868863" y="4111625"/>
                <a:ext cx="80963" cy="809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8" y="5"/>
                  </a:cxn>
                  <a:cxn ang="0">
                    <a:pos x="12" y="0"/>
                  </a:cxn>
                  <a:cxn ang="0">
                    <a:pos x="14" y="1"/>
                  </a:cxn>
                  <a:cxn ang="0">
                    <a:pos x="16" y="6"/>
                  </a:cxn>
                  <a:cxn ang="0">
                    <a:pos x="19" y="6"/>
                  </a:cxn>
                  <a:cxn ang="0">
                    <a:pos x="20" y="0"/>
                  </a:cxn>
                  <a:cxn ang="0">
                    <a:pos x="23" y="1"/>
                  </a:cxn>
                  <a:cxn ang="0">
                    <a:pos x="24" y="6"/>
                  </a:cxn>
                  <a:cxn ang="0">
                    <a:pos x="26" y="7"/>
                  </a:cxn>
                  <a:cxn ang="0">
                    <a:pos x="30" y="3"/>
                  </a:cxn>
                  <a:cxn ang="0">
                    <a:pos x="33" y="4"/>
                  </a:cxn>
                  <a:cxn ang="0">
                    <a:pos x="31" y="10"/>
                  </a:cxn>
                  <a:cxn ang="0">
                    <a:pos x="33" y="12"/>
                  </a:cxn>
                  <a:cxn ang="0">
                    <a:pos x="38" y="10"/>
                  </a:cxn>
                  <a:cxn ang="0">
                    <a:pos x="40" y="13"/>
                  </a:cxn>
                  <a:cxn ang="0">
                    <a:pos x="35" y="17"/>
                  </a:cxn>
                  <a:cxn ang="0">
                    <a:pos x="36" y="19"/>
                  </a:cxn>
                  <a:cxn ang="0">
                    <a:pos x="42" y="20"/>
                  </a:cxn>
                  <a:cxn ang="0">
                    <a:pos x="42" y="23"/>
                  </a:cxn>
                  <a:cxn ang="0">
                    <a:pos x="36" y="24"/>
                  </a:cxn>
                  <a:cxn ang="0">
                    <a:pos x="35" y="27"/>
                  </a:cxn>
                  <a:cxn ang="0">
                    <a:pos x="40" y="31"/>
                  </a:cxn>
                  <a:cxn ang="0">
                    <a:pos x="38" y="33"/>
                  </a:cxn>
                  <a:cxn ang="0">
                    <a:pos x="32" y="31"/>
                  </a:cxn>
                  <a:cxn ang="0">
                    <a:pos x="31" y="33"/>
                  </a:cxn>
                  <a:cxn ang="0">
                    <a:pos x="32" y="39"/>
                  </a:cxn>
                  <a:cxn ang="0">
                    <a:pos x="30" y="40"/>
                  </a:cxn>
                  <a:cxn ang="0">
                    <a:pos x="26" y="36"/>
                  </a:cxn>
                  <a:cxn ang="0">
                    <a:pos x="23" y="36"/>
                  </a:cxn>
                  <a:cxn ang="0">
                    <a:pos x="22" y="42"/>
                  </a:cxn>
                  <a:cxn ang="0">
                    <a:pos x="19" y="42"/>
                  </a:cxn>
                  <a:cxn ang="0">
                    <a:pos x="18" y="36"/>
                  </a:cxn>
                  <a:cxn ang="0">
                    <a:pos x="16" y="35"/>
                  </a:cxn>
                  <a:cxn ang="0">
                    <a:pos x="12" y="40"/>
                  </a:cxn>
                  <a:cxn ang="0">
                    <a:pos x="9" y="38"/>
                  </a:cxn>
                  <a:cxn ang="0">
                    <a:pos x="11" y="32"/>
                  </a:cxn>
                  <a:cxn ang="0">
                    <a:pos x="9" y="31"/>
                  </a:cxn>
                  <a:cxn ang="0">
                    <a:pos x="4" y="33"/>
                  </a:cxn>
                  <a:cxn ang="0">
                    <a:pos x="2" y="30"/>
                  </a:cxn>
                  <a:cxn ang="0">
                    <a:pos x="7" y="26"/>
                  </a:cxn>
                  <a:cxn ang="0">
                    <a:pos x="6" y="24"/>
                  </a:cxn>
                  <a:cxn ang="0">
                    <a:pos x="0" y="22"/>
                  </a:cxn>
                  <a:cxn ang="0">
                    <a:pos x="0" y="19"/>
                  </a:cxn>
                  <a:cxn ang="0">
                    <a:pos x="6" y="18"/>
                  </a:cxn>
                  <a:cxn ang="0">
                    <a:pos x="7" y="16"/>
                  </a:cxn>
                  <a:cxn ang="0">
                    <a:pos x="2" y="12"/>
                  </a:cxn>
                  <a:cxn ang="0">
                    <a:pos x="4" y="9"/>
                  </a:cxn>
                  <a:cxn ang="0">
                    <a:pos x="10" y="11"/>
                  </a:cxn>
                  <a:cxn ang="0">
                    <a:pos x="12" y="10"/>
                  </a:cxn>
                </a:cxnLst>
                <a:rect l="0" t="0" r="r" b="b"/>
                <a:pathLst>
                  <a:path w="42" h="42">
                    <a:moveTo>
                      <a:pt x="2" y="1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7"/>
                      <a:pt x="26" y="7"/>
                      <a:pt x="26" y="7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2" y="11"/>
                      <a:pt x="32" y="11"/>
                      <a:pt x="33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6" y="18"/>
                      <a:pt x="36" y="19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5"/>
                      <a:pt x="35" y="26"/>
                      <a:pt x="35" y="27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2"/>
                      <a:pt x="31" y="32"/>
                      <a:pt x="31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5" y="36"/>
                      <a:pt x="24" y="36"/>
                      <a:pt x="23" y="3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6" y="35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6" y="25"/>
                      <a:pt x="6" y="24"/>
                      <a:pt x="6" y="2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0"/>
                      <a:pt x="12" y="10"/>
                    </a:cubicBezTo>
                  </a:path>
                </a:pathLst>
              </a:custGeom>
              <a:noFill/>
              <a:ln w="7938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Freeform 642"/>
              <p:cNvSpPr>
                <a:spLocks/>
              </p:cNvSpPr>
              <p:nvPr/>
            </p:nvSpPr>
            <p:spPr bwMode="auto">
              <a:xfrm>
                <a:off x="4895850" y="4140200"/>
                <a:ext cx="26988" cy="25400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12" y="10"/>
                  </a:cxn>
                  <a:cxn ang="0">
                    <a:pos x="4" y="11"/>
                  </a:cxn>
                  <a:cxn ang="0">
                    <a:pos x="2" y="3"/>
                  </a:cxn>
                  <a:cxn ang="0">
                    <a:pos x="10" y="1"/>
                  </a:cxn>
                </a:cxnLst>
                <a:rect l="0" t="0" r="r" b="b"/>
                <a:pathLst>
                  <a:path w="14" h="13">
                    <a:moveTo>
                      <a:pt x="10" y="1"/>
                    </a:moveTo>
                    <a:cubicBezTo>
                      <a:pt x="13" y="3"/>
                      <a:pt x="14" y="7"/>
                      <a:pt x="12" y="10"/>
                    </a:cubicBezTo>
                    <a:cubicBezTo>
                      <a:pt x="10" y="12"/>
                      <a:pt x="6" y="13"/>
                      <a:pt x="4" y="11"/>
                    </a:cubicBezTo>
                    <a:cubicBezTo>
                      <a:pt x="1" y="9"/>
                      <a:pt x="0" y="6"/>
                      <a:pt x="2" y="3"/>
                    </a:cubicBezTo>
                    <a:cubicBezTo>
                      <a:pt x="4" y="0"/>
                      <a:pt x="8" y="0"/>
                      <a:pt x="10" y="1"/>
                    </a:cubicBezTo>
                    <a:close/>
                  </a:path>
                </a:pathLst>
              </a:custGeom>
              <a:noFill/>
              <a:ln w="7938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2" name="Groupe 6"/>
          <p:cNvGrpSpPr/>
          <p:nvPr/>
        </p:nvGrpSpPr>
        <p:grpSpPr>
          <a:xfrm>
            <a:off x="3852313" y="3953427"/>
            <a:ext cx="798937" cy="765776"/>
            <a:chOff x="3038496" y="3953427"/>
            <a:chExt cx="798937" cy="765776"/>
          </a:xfrm>
        </p:grpSpPr>
        <p:sp>
          <p:nvSpPr>
            <p:cNvPr id="73" name="Oval 121"/>
            <p:cNvSpPr/>
            <p:nvPr/>
          </p:nvSpPr>
          <p:spPr>
            <a:xfrm>
              <a:off x="3077211" y="3958979"/>
              <a:ext cx="760222" cy="760224"/>
            </a:xfrm>
            <a:prstGeom prst="ellipse">
              <a:avLst/>
            </a:prstGeom>
            <a:solidFill>
              <a:srgbClr val="5BA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4" name="Oval 21"/>
            <p:cNvSpPr/>
            <p:nvPr/>
          </p:nvSpPr>
          <p:spPr>
            <a:xfrm>
              <a:off x="3038496" y="3953427"/>
              <a:ext cx="738377" cy="7383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75" name="Groupe 90"/>
            <p:cNvGrpSpPr/>
            <p:nvPr/>
          </p:nvGrpSpPr>
          <p:grpSpPr>
            <a:xfrm>
              <a:off x="3254102" y="4133509"/>
              <a:ext cx="346076" cy="388938"/>
              <a:chOff x="485775" y="2794001"/>
              <a:chExt cx="346076" cy="388938"/>
            </a:xfrm>
          </p:grpSpPr>
          <p:sp>
            <p:nvSpPr>
              <p:cNvPr id="76" name="Freeform 814"/>
              <p:cNvSpPr>
                <a:spLocks/>
              </p:cNvSpPr>
              <p:nvPr/>
            </p:nvSpPr>
            <p:spPr bwMode="auto">
              <a:xfrm>
                <a:off x="657225" y="2917826"/>
                <a:ext cx="77788" cy="141288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0" y="23"/>
                  </a:cxn>
                  <a:cxn ang="0">
                    <a:pos x="49" y="0"/>
                  </a:cxn>
                  <a:cxn ang="0">
                    <a:pos x="49" y="66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89"/>
                  </a:cxn>
                </a:cxnLst>
                <a:rect l="0" t="0" r="r" b="b"/>
                <a:pathLst>
                  <a:path w="49" h="89">
                    <a:moveTo>
                      <a:pt x="0" y="89"/>
                    </a:moveTo>
                    <a:lnTo>
                      <a:pt x="0" y="23"/>
                    </a:lnTo>
                    <a:lnTo>
                      <a:pt x="49" y="0"/>
                    </a:lnTo>
                    <a:lnTo>
                      <a:pt x="49" y="66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Freeform 815"/>
              <p:cNvSpPr>
                <a:spLocks/>
              </p:cNvSpPr>
              <p:nvPr/>
            </p:nvSpPr>
            <p:spPr bwMode="auto">
              <a:xfrm>
                <a:off x="755650" y="2874963"/>
                <a:ext cx="76200" cy="141288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0" y="21"/>
                  </a:cxn>
                  <a:cxn ang="0">
                    <a:pos x="48" y="0"/>
                  </a:cxn>
                  <a:cxn ang="0">
                    <a:pos x="48" y="66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89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0" y="21"/>
                    </a:lnTo>
                    <a:lnTo>
                      <a:pt x="48" y="0"/>
                    </a:lnTo>
                    <a:lnTo>
                      <a:pt x="48" y="66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Freeform 816"/>
              <p:cNvSpPr>
                <a:spLocks/>
              </p:cNvSpPr>
              <p:nvPr/>
            </p:nvSpPr>
            <p:spPr bwMode="auto">
              <a:xfrm>
                <a:off x="485775" y="2876551"/>
                <a:ext cx="76200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22"/>
                  </a:cxn>
                  <a:cxn ang="0">
                    <a:pos x="48" y="90"/>
                  </a:cxn>
                  <a:cxn ang="0">
                    <a:pos x="0" y="6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90">
                    <a:moveTo>
                      <a:pt x="0" y="0"/>
                    </a:moveTo>
                    <a:lnTo>
                      <a:pt x="48" y="22"/>
                    </a:lnTo>
                    <a:lnTo>
                      <a:pt x="48" y="90"/>
                    </a:lnTo>
                    <a:lnTo>
                      <a:pt x="0" y="6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Freeform 817"/>
              <p:cNvSpPr>
                <a:spLocks/>
              </p:cNvSpPr>
              <p:nvPr/>
            </p:nvSpPr>
            <p:spPr bwMode="auto">
              <a:xfrm>
                <a:off x="657225" y="3044826"/>
                <a:ext cx="77788" cy="138113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0" y="22"/>
                  </a:cxn>
                  <a:cxn ang="0">
                    <a:pos x="49" y="0"/>
                  </a:cxn>
                  <a:cxn ang="0">
                    <a:pos x="49" y="66"/>
                  </a:cxn>
                  <a:cxn ang="0">
                    <a:pos x="0" y="87"/>
                  </a:cxn>
                  <a:cxn ang="0">
                    <a:pos x="0" y="87"/>
                  </a:cxn>
                  <a:cxn ang="0">
                    <a:pos x="0" y="87"/>
                  </a:cxn>
                </a:cxnLst>
                <a:rect l="0" t="0" r="r" b="b"/>
                <a:pathLst>
                  <a:path w="49" h="87">
                    <a:moveTo>
                      <a:pt x="0" y="87"/>
                    </a:moveTo>
                    <a:lnTo>
                      <a:pt x="0" y="22"/>
                    </a:lnTo>
                    <a:lnTo>
                      <a:pt x="49" y="0"/>
                    </a:lnTo>
                    <a:lnTo>
                      <a:pt x="49" y="66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Freeform 818"/>
              <p:cNvSpPr>
                <a:spLocks/>
              </p:cNvSpPr>
              <p:nvPr/>
            </p:nvSpPr>
            <p:spPr bwMode="auto">
              <a:xfrm>
                <a:off x="581025" y="3044826"/>
                <a:ext cx="76200" cy="138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22"/>
                  </a:cxn>
                  <a:cxn ang="0">
                    <a:pos x="48" y="87"/>
                  </a:cxn>
                  <a:cxn ang="0">
                    <a:pos x="0" y="6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87">
                    <a:moveTo>
                      <a:pt x="0" y="0"/>
                    </a:moveTo>
                    <a:lnTo>
                      <a:pt x="48" y="22"/>
                    </a:lnTo>
                    <a:lnTo>
                      <a:pt x="48" y="87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Freeform 819"/>
              <p:cNvSpPr>
                <a:spLocks/>
              </p:cNvSpPr>
              <p:nvPr/>
            </p:nvSpPr>
            <p:spPr bwMode="auto">
              <a:xfrm>
                <a:off x="755650" y="3000376"/>
                <a:ext cx="76200" cy="142875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0" y="22"/>
                  </a:cxn>
                  <a:cxn ang="0">
                    <a:pos x="48" y="0"/>
                  </a:cxn>
                  <a:cxn ang="0">
                    <a:pos x="48" y="67"/>
                  </a:cxn>
                  <a:cxn ang="0">
                    <a:pos x="0" y="90"/>
                  </a:cxn>
                  <a:cxn ang="0">
                    <a:pos x="0" y="90"/>
                  </a:cxn>
                  <a:cxn ang="0">
                    <a:pos x="0" y="90"/>
                  </a:cxn>
                </a:cxnLst>
                <a:rect l="0" t="0" r="r" b="b"/>
                <a:pathLst>
                  <a:path w="48" h="90">
                    <a:moveTo>
                      <a:pt x="0" y="90"/>
                    </a:moveTo>
                    <a:lnTo>
                      <a:pt x="0" y="22"/>
                    </a:lnTo>
                    <a:lnTo>
                      <a:pt x="48" y="0"/>
                    </a:lnTo>
                    <a:lnTo>
                      <a:pt x="48" y="67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Freeform 820"/>
              <p:cNvSpPr>
                <a:spLocks/>
              </p:cNvSpPr>
              <p:nvPr/>
            </p:nvSpPr>
            <p:spPr bwMode="auto">
              <a:xfrm>
                <a:off x="485775" y="3001963"/>
                <a:ext cx="76200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23"/>
                  </a:cxn>
                  <a:cxn ang="0">
                    <a:pos x="48" y="90"/>
                  </a:cxn>
                  <a:cxn ang="0">
                    <a:pos x="0" y="6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90">
                    <a:moveTo>
                      <a:pt x="0" y="0"/>
                    </a:moveTo>
                    <a:lnTo>
                      <a:pt x="48" y="23"/>
                    </a:lnTo>
                    <a:lnTo>
                      <a:pt x="48" y="90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Freeform 821"/>
              <p:cNvSpPr>
                <a:spLocks/>
              </p:cNvSpPr>
              <p:nvPr/>
            </p:nvSpPr>
            <p:spPr bwMode="auto">
              <a:xfrm>
                <a:off x="677863" y="2841626"/>
                <a:ext cx="153988" cy="66675"/>
              </a:xfrm>
              <a:custGeom>
                <a:avLst/>
                <a:gdLst/>
                <a:ahLst/>
                <a:cxnLst>
                  <a:cxn ang="0">
                    <a:pos x="49" y="42"/>
                  </a:cxn>
                  <a:cxn ang="0">
                    <a:pos x="0" y="21"/>
                  </a:cxn>
                  <a:cxn ang="0">
                    <a:pos x="49" y="0"/>
                  </a:cxn>
                  <a:cxn ang="0">
                    <a:pos x="97" y="21"/>
                  </a:cxn>
                  <a:cxn ang="0">
                    <a:pos x="49" y="42"/>
                  </a:cxn>
                  <a:cxn ang="0">
                    <a:pos x="49" y="42"/>
                  </a:cxn>
                  <a:cxn ang="0">
                    <a:pos x="49" y="42"/>
                  </a:cxn>
                </a:cxnLst>
                <a:rect l="0" t="0" r="r" b="b"/>
                <a:pathLst>
                  <a:path w="97" h="42">
                    <a:moveTo>
                      <a:pt x="49" y="42"/>
                    </a:moveTo>
                    <a:lnTo>
                      <a:pt x="0" y="21"/>
                    </a:lnTo>
                    <a:lnTo>
                      <a:pt x="49" y="0"/>
                    </a:lnTo>
                    <a:lnTo>
                      <a:pt x="97" y="21"/>
                    </a:lnTo>
                    <a:lnTo>
                      <a:pt x="49" y="42"/>
                    </a:lnTo>
                    <a:lnTo>
                      <a:pt x="49" y="42"/>
                    </a:lnTo>
                    <a:lnTo>
                      <a:pt x="49" y="42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Freeform 822"/>
              <p:cNvSpPr>
                <a:spLocks/>
              </p:cNvSpPr>
              <p:nvPr/>
            </p:nvSpPr>
            <p:spPr bwMode="auto">
              <a:xfrm>
                <a:off x="485775" y="2841626"/>
                <a:ext cx="153988" cy="69850"/>
              </a:xfrm>
              <a:custGeom>
                <a:avLst/>
                <a:gdLst/>
                <a:ahLst/>
                <a:cxnLst>
                  <a:cxn ang="0">
                    <a:pos x="48" y="44"/>
                  </a:cxn>
                  <a:cxn ang="0">
                    <a:pos x="0" y="22"/>
                  </a:cxn>
                  <a:cxn ang="0">
                    <a:pos x="48" y="0"/>
                  </a:cxn>
                  <a:cxn ang="0">
                    <a:pos x="97" y="22"/>
                  </a:cxn>
                  <a:cxn ang="0">
                    <a:pos x="48" y="44"/>
                  </a:cxn>
                  <a:cxn ang="0">
                    <a:pos x="48" y="44"/>
                  </a:cxn>
                  <a:cxn ang="0">
                    <a:pos x="48" y="44"/>
                  </a:cxn>
                </a:cxnLst>
                <a:rect l="0" t="0" r="r" b="b"/>
                <a:pathLst>
                  <a:path w="97" h="44">
                    <a:moveTo>
                      <a:pt x="48" y="44"/>
                    </a:moveTo>
                    <a:lnTo>
                      <a:pt x="0" y="22"/>
                    </a:lnTo>
                    <a:lnTo>
                      <a:pt x="48" y="0"/>
                    </a:lnTo>
                    <a:lnTo>
                      <a:pt x="97" y="22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Freeform 823"/>
              <p:cNvSpPr>
                <a:spLocks/>
              </p:cNvSpPr>
              <p:nvPr/>
            </p:nvSpPr>
            <p:spPr bwMode="auto">
              <a:xfrm>
                <a:off x="581025" y="2794001"/>
                <a:ext cx="153988" cy="71438"/>
              </a:xfrm>
              <a:custGeom>
                <a:avLst/>
                <a:gdLst/>
                <a:ahLst/>
                <a:cxnLst>
                  <a:cxn ang="0">
                    <a:pos x="48" y="45"/>
                  </a:cxn>
                  <a:cxn ang="0">
                    <a:pos x="0" y="22"/>
                  </a:cxn>
                  <a:cxn ang="0">
                    <a:pos x="48" y="0"/>
                  </a:cxn>
                  <a:cxn ang="0">
                    <a:pos x="97" y="22"/>
                  </a:cxn>
                  <a:cxn ang="0">
                    <a:pos x="48" y="45"/>
                  </a:cxn>
                  <a:cxn ang="0">
                    <a:pos x="48" y="45"/>
                  </a:cxn>
                  <a:cxn ang="0">
                    <a:pos x="48" y="45"/>
                  </a:cxn>
                </a:cxnLst>
                <a:rect l="0" t="0" r="r" b="b"/>
                <a:pathLst>
                  <a:path w="97" h="45">
                    <a:moveTo>
                      <a:pt x="48" y="45"/>
                    </a:moveTo>
                    <a:lnTo>
                      <a:pt x="0" y="22"/>
                    </a:lnTo>
                    <a:lnTo>
                      <a:pt x="48" y="0"/>
                    </a:lnTo>
                    <a:lnTo>
                      <a:pt x="97" y="22"/>
                    </a:lnTo>
                    <a:lnTo>
                      <a:pt x="48" y="45"/>
                    </a:lnTo>
                    <a:lnTo>
                      <a:pt x="48" y="45"/>
                    </a:lnTo>
                    <a:lnTo>
                      <a:pt x="48" y="4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Freeform 824"/>
              <p:cNvSpPr>
                <a:spLocks/>
              </p:cNvSpPr>
              <p:nvPr/>
            </p:nvSpPr>
            <p:spPr bwMode="auto">
              <a:xfrm>
                <a:off x="581025" y="2884488"/>
                <a:ext cx="153988" cy="6826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48" y="0"/>
                  </a:cxn>
                  <a:cxn ang="0">
                    <a:pos x="97" y="21"/>
                  </a:cxn>
                  <a:cxn ang="0">
                    <a:pos x="48" y="43"/>
                  </a:cxn>
                  <a:cxn ang="0">
                    <a:pos x="14" y="28"/>
                  </a:cxn>
                </a:cxnLst>
                <a:rect l="0" t="0" r="r" b="b"/>
                <a:pathLst>
                  <a:path w="97" h="43">
                    <a:moveTo>
                      <a:pt x="0" y="21"/>
                    </a:moveTo>
                    <a:lnTo>
                      <a:pt x="48" y="0"/>
                    </a:lnTo>
                    <a:lnTo>
                      <a:pt x="97" y="21"/>
                    </a:lnTo>
                    <a:lnTo>
                      <a:pt x="48" y="43"/>
                    </a:lnTo>
                    <a:lnTo>
                      <a:pt x="14" y="28"/>
                    </a:lnTo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Freeform 825"/>
              <p:cNvSpPr>
                <a:spLocks/>
              </p:cNvSpPr>
              <p:nvPr/>
            </p:nvSpPr>
            <p:spPr bwMode="auto">
              <a:xfrm>
                <a:off x="581025" y="2952751"/>
                <a:ext cx="76200" cy="106363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67"/>
                  </a:cxn>
                  <a:cxn ang="0">
                    <a:pos x="0" y="44"/>
                  </a:cxn>
                  <a:cxn ang="0">
                    <a:pos x="0" y="0"/>
                  </a:cxn>
                </a:cxnLst>
                <a:rect l="0" t="0" r="r" b="b"/>
                <a:pathLst>
                  <a:path w="48" h="67">
                    <a:moveTo>
                      <a:pt x="48" y="0"/>
                    </a:moveTo>
                    <a:lnTo>
                      <a:pt x="48" y="67"/>
                    </a:lnTo>
                    <a:lnTo>
                      <a:pt x="0" y="4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8" name="Groupe 104"/>
          <p:cNvGrpSpPr/>
          <p:nvPr/>
        </p:nvGrpSpPr>
        <p:grpSpPr>
          <a:xfrm rot="5631720">
            <a:off x="1640416" y="2527015"/>
            <a:ext cx="324924" cy="905958"/>
            <a:chOff x="1339851" y="2728913"/>
            <a:chExt cx="201613" cy="342900"/>
          </a:xfrm>
        </p:grpSpPr>
        <p:sp>
          <p:nvSpPr>
            <p:cNvPr id="89" name="Freeform 359"/>
            <p:cNvSpPr>
              <a:spLocks/>
            </p:cNvSpPr>
            <p:nvPr/>
          </p:nvSpPr>
          <p:spPr bwMode="auto">
            <a:xfrm>
              <a:off x="1339851" y="2771775"/>
              <a:ext cx="201613" cy="257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26"/>
                </a:cxn>
                <a:cxn ang="0">
                  <a:pos x="70" y="79"/>
                </a:cxn>
                <a:cxn ang="0">
                  <a:pos x="82" y="114"/>
                </a:cxn>
              </a:cxnLst>
              <a:rect l="0" t="0" r="r" b="b"/>
              <a:pathLst>
                <a:path w="89" h="114">
                  <a:moveTo>
                    <a:pt x="4" y="0"/>
                  </a:moveTo>
                  <a:cubicBezTo>
                    <a:pt x="4" y="0"/>
                    <a:pt x="0" y="15"/>
                    <a:pt x="9" y="26"/>
                  </a:cubicBezTo>
                  <a:cubicBezTo>
                    <a:pt x="21" y="44"/>
                    <a:pt x="42" y="53"/>
                    <a:pt x="70" y="79"/>
                  </a:cubicBezTo>
                  <a:cubicBezTo>
                    <a:pt x="89" y="97"/>
                    <a:pt x="82" y="114"/>
                    <a:pt x="82" y="114"/>
                  </a:cubicBezTo>
                </a:path>
              </a:pathLst>
            </a:cu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Line 360"/>
            <p:cNvSpPr>
              <a:spLocks noChangeShapeType="1"/>
            </p:cNvSpPr>
            <p:nvPr/>
          </p:nvSpPr>
          <p:spPr bwMode="auto">
            <a:xfrm flipV="1">
              <a:off x="1390651" y="2762250"/>
              <a:ext cx="60325" cy="15875"/>
            </a:xfrm>
            <a:prstGeom prst="line">
              <a:avLst/>
            </a:pr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Line 361"/>
            <p:cNvSpPr>
              <a:spLocks noChangeShapeType="1"/>
            </p:cNvSpPr>
            <p:nvPr/>
          </p:nvSpPr>
          <p:spPr bwMode="auto">
            <a:xfrm flipV="1">
              <a:off x="1392238" y="2797175"/>
              <a:ext cx="80963" cy="14288"/>
            </a:xfrm>
            <a:prstGeom prst="line">
              <a:avLst/>
            </a:pr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Line 362"/>
            <p:cNvSpPr>
              <a:spLocks noChangeShapeType="1"/>
            </p:cNvSpPr>
            <p:nvPr/>
          </p:nvSpPr>
          <p:spPr bwMode="auto">
            <a:xfrm flipV="1">
              <a:off x="1417638" y="2835275"/>
              <a:ext cx="41275" cy="1588"/>
            </a:xfrm>
            <a:prstGeom prst="line">
              <a:avLst/>
            </a:pr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Line 363"/>
            <p:cNvSpPr>
              <a:spLocks noChangeShapeType="1"/>
            </p:cNvSpPr>
            <p:nvPr/>
          </p:nvSpPr>
          <p:spPr bwMode="auto">
            <a:xfrm flipV="1">
              <a:off x="1412876" y="2963863"/>
              <a:ext cx="42863" cy="6350"/>
            </a:xfrm>
            <a:prstGeom prst="line">
              <a:avLst/>
            </a:pr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Line 364"/>
            <p:cNvSpPr>
              <a:spLocks noChangeShapeType="1"/>
            </p:cNvSpPr>
            <p:nvPr/>
          </p:nvSpPr>
          <p:spPr bwMode="auto">
            <a:xfrm flipV="1">
              <a:off x="1397001" y="2990850"/>
              <a:ext cx="85725" cy="20638"/>
            </a:xfrm>
            <a:prstGeom prst="line">
              <a:avLst/>
            </a:pr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Line 365"/>
            <p:cNvSpPr>
              <a:spLocks noChangeShapeType="1"/>
            </p:cNvSpPr>
            <p:nvPr/>
          </p:nvSpPr>
          <p:spPr bwMode="auto">
            <a:xfrm flipV="1">
              <a:off x="1419226" y="3027363"/>
              <a:ext cx="65088" cy="14288"/>
            </a:xfrm>
            <a:prstGeom prst="line">
              <a:avLst/>
            </a:pr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366"/>
            <p:cNvSpPr>
              <a:spLocks/>
            </p:cNvSpPr>
            <p:nvPr/>
          </p:nvSpPr>
          <p:spPr bwMode="auto">
            <a:xfrm>
              <a:off x="1355726" y="2922588"/>
              <a:ext cx="58738" cy="14922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" y="31"/>
                </a:cxn>
                <a:cxn ang="0">
                  <a:pos x="18" y="66"/>
                </a:cxn>
              </a:cxnLst>
              <a:rect l="0" t="0" r="r" b="b"/>
              <a:pathLst>
                <a:path w="26" h="66">
                  <a:moveTo>
                    <a:pt x="26" y="0"/>
                  </a:moveTo>
                  <a:cubicBezTo>
                    <a:pt x="26" y="0"/>
                    <a:pt x="6" y="14"/>
                    <a:pt x="3" y="31"/>
                  </a:cubicBezTo>
                  <a:cubicBezTo>
                    <a:pt x="0" y="48"/>
                    <a:pt x="18" y="66"/>
                    <a:pt x="18" y="66"/>
                  </a:cubicBezTo>
                </a:path>
              </a:pathLst>
            </a:cu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67"/>
            <p:cNvSpPr>
              <a:spLocks/>
            </p:cNvSpPr>
            <p:nvPr/>
          </p:nvSpPr>
          <p:spPr bwMode="auto">
            <a:xfrm>
              <a:off x="1462088" y="2728913"/>
              <a:ext cx="58738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3" y="34"/>
                </a:cxn>
                <a:cxn ang="0">
                  <a:pos x="0" y="66"/>
                </a:cxn>
              </a:cxnLst>
              <a:rect l="0" t="0" r="r" b="b"/>
              <a:pathLst>
                <a:path w="26" h="66">
                  <a:moveTo>
                    <a:pt x="8" y="0"/>
                  </a:moveTo>
                  <a:cubicBezTo>
                    <a:pt x="8" y="0"/>
                    <a:pt x="26" y="13"/>
                    <a:pt x="23" y="34"/>
                  </a:cubicBezTo>
                  <a:cubicBezTo>
                    <a:pt x="20" y="56"/>
                    <a:pt x="0" y="66"/>
                    <a:pt x="0" y="66"/>
                  </a:cubicBezTo>
                </a:path>
              </a:pathLst>
            </a:cu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8" name="Image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21" y="3137131"/>
            <a:ext cx="130758" cy="130758"/>
          </a:xfrm>
          <a:prstGeom prst="rect">
            <a:avLst/>
          </a:prstGeom>
        </p:spPr>
      </p:pic>
      <p:pic>
        <p:nvPicPr>
          <p:cNvPr id="99" name="Image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21" y="3310460"/>
            <a:ext cx="130758" cy="130758"/>
          </a:xfrm>
          <a:prstGeom prst="rect">
            <a:avLst/>
          </a:prstGeom>
        </p:spPr>
      </p:pic>
      <p:pic>
        <p:nvPicPr>
          <p:cNvPr id="100" name="Imag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21" y="3504926"/>
            <a:ext cx="130758" cy="130758"/>
          </a:xfrm>
          <a:prstGeom prst="rect">
            <a:avLst/>
          </a:prstGeom>
        </p:spPr>
      </p:pic>
      <p:pic>
        <p:nvPicPr>
          <p:cNvPr id="101" name="Image 1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30" y="4172606"/>
            <a:ext cx="130758" cy="130758"/>
          </a:xfrm>
          <a:prstGeom prst="rect">
            <a:avLst/>
          </a:prstGeom>
        </p:spPr>
      </p:pic>
      <p:pic>
        <p:nvPicPr>
          <p:cNvPr id="102" name="Image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30" y="4378150"/>
            <a:ext cx="130758" cy="130758"/>
          </a:xfrm>
          <a:prstGeom prst="rect">
            <a:avLst/>
          </a:prstGeom>
        </p:spPr>
      </p:pic>
      <p:sp>
        <p:nvSpPr>
          <p:cNvPr id="103" name="ZoneTexte 2"/>
          <p:cNvSpPr txBox="1"/>
          <p:nvPr/>
        </p:nvSpPr>
        <p:spPr>
          <a:xfrm>
            <a:off x="4987701" y="3082753"/>
            <a:ext cx="320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Architect</a:t>
            </a:r>
          </a:p>
        </p:txBody>
      </p:sp>
      <p:sp>
        <p:nvSpPr>
          <p:cNvPr id="104" name="ZoneTexte 129"/>
          <p:cNvSpPr txBox="1"/>
          <p:nvPr/>
        </p:nvSpPr>
        <p:spPr>
          <a:xfrm>
            <a:off x="4943872" y="4118883"/>
            <a:ext cx="320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Tech Lead</a:t>
            </a:r>
          </a:p>
        </p:txBody>
      </p:sp>
      <p:pic>
        <p:nvPicPr>
          <p:cNvPr id="105" name="Image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612" y="1499730"/>
            <a:ext cx="1391014" cy="5236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6" name="Groupe 134"/>
          <p:cNvGrpSpPr/>
          <p:nvPr/>
        </p:nvGrpSpPr>
        <p:grpSpPr>
          <a:xfrm>
            <a:off x="8903817" y="2455505"/>
            <a:ext cx="1669768" cy="2642372"/>
            <a:chOff x="6999551" y="2138955"/>
            <a:chExt cx="1669768" cy="2642372"/>
          </a:xfrm>
        </p:grpSpPr>
        <p:sp>
          <p:nvSpPr>
            <p:cNvPr id="107" name="Rectangle 106"/>
            <p:cNvSpPr/>
            <p:nvPr/>
          </p:nvSpPr>
          <p:spPr>
            <a:xfrm>
              <a:off x="7137282" y="2738888"/>
              <a:ext cx="1361322" cy="505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137282" y="3522423"/>
              <a:ext cx="1361322" cy="505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37282" y="4276156"/>
              <a:ext cx="1361322" cy="505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0" name="ZoneTexte 139"/>
            <p:cNvSpPr txBox="1"/>
            <p:nvPr/>
          </p:nvSpPr>
          <p:spPr>
            <a:xfrm>
              <a:off x="7123601" y="2872345"/>
              <a:ext cx="1361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</a:rPr>
                <a:t>ONSHORE</a:t>
              </a:r>
            </a:p>
            <a:p>
              <a:pPr algn="ctr"/>
              <a:endParaRPr lang="en-US" sz="1000" i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1" name="ZoneTexte 140"/>
            <p:cNvSpPr txBox="1"/>
            <p:nvPr/>
          </p:nvSpPr>
          <p:spPr>
            <a:xfrm>
              <a:off x="7153774" y="3654572"/>
              <a:ext cx="136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</a:rPr>
                <a:t>NEARSHORE</a:t>
              </a:r>
            </a:p>
          </p:txBody>
        </p:sp>
        <p:sp>
          <p:nvSpPr>
            <p:cNvPr id="112" name="ZoneTexte 141"/>
            <p:cNvSpPr txBox="1"/>
            <p:nvPr/>
          </p:nvSpPr>
          <p:spPr>
            <a:xfrm>
              <a:off x="7137282" y="4309886"/>
              <a:ext cx="1361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</a:rPr>
                <a:t>OFFSHORE</a:t>
              </a:r>
            </a:p>
            <a:p>
              <a:pPr algn="ctr"/>
              <a:r>
                <a:rPr lang="en-US" sz="1000" i="1" dirty="0">
                  <a:solidFill>
                    <a:schemeClr val="tx2">
                      <a:lumMod val="50000"/>
                    </a:schemeClr>
                  </a:solidFill>
                </a:rPr>
                <a:t>India</a:t>
              </a:r>
            </a:p>
          </p:txBody>
        </p:sp>
        <p:sp>
          <p:nvSpPr>
            <p:cNvPr id="113" name="Content Placeholder 2"/>
            <p:cNvSpPr txBox="1">
              <a:spLocks/>
            </p:cNvSpPr>
            <p:nvPr/>
          </p:nvSpPr>
          <p:spPr>
            <a:xfrm>
              <a:off x="6999551" y="2138955"/>
              <a:ext cx="166976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>
              <a:spAutoFit/>
            </a:bodyPr>
            <a:lstStyle>
              <a:lvl1pPr marL="228600" indent="-228600" algn="l" defTabSz="9143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/>
                </a:buClr>
                <a:buFont typeface="Wingdings" pitchFamily="2" charset="2"/>
                <a:buChar char="§"/>
                <a:defRPr sz="1400" b="0" kern="120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3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3"/>
                </a:buClr>
                <a:buFont typeface="Wingdings" pitchFamily="2" charset="2"/>
                <a:buChar char="§"/>
                <a:defRPr sz="1400" kern="120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3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3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 typeface="Arial" pitchFamily="34" charset="0"/>
                <a:buChar char="–"/>
                <a:defRPr sz="1400" kern="120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9624" indent="-193663" algn="l" defTabSz="914342" rtl="0" eaLnBrk="1" latinLnBrk="0" hangingPunct="1">
                <a:spcBef>
                  <a:spcPts val="0"/>
                </a:spcBef>
                <a:buClr>
                  <a:srgbClr val="B1B1B1"/>
                </a:buClr>
                <a:buFont typeface="Arial" pitchFamily="34" charset="0"/>
                <a:buChar char="–"/>
                <a:defRPr sz="1700" kern="1200">
                  <a:solidFill>
                    <a:srgbClr val="494949"/>
                  </a:solidFill>
                  <a:latin typeface="+mn-lt"/>
                  <a:ea typeface="+mn-ea"/>
                  <a:cs typeface="+mn-cs"/>
                </a:defRPr>
              </a:lvl5pPr>
              <a:lvl6pPr marL="2514441" indent="-228586" algn="l" defTabSz="9143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12" indent="-228586" algn="l" defTabSz="9143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783" indent="-228586" algn="l" defTabSz="9143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954" indent="-228586" algn="l" defTabSz="9143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Rightshore Delivery Model</a:t>
              </a:r>
            </a:p>
          </p:txBody>
        </p:sp>
      </p:grpSp>
      <p:cxnSp>
        <p:nvCxnSpPr>
          <p:cNvPr id="114" name="Straight Connector 11"/>
          <p:cNvCxnSpPr>
            <a:stCxn id="44" idx="6"/>
            <a:endCxn id="74" idx="2"/>
          </p:cNvCxnSpPr>
          <p:nvPr/>
        </p:nvCxnSpPr>
        <p:spPr>
          <a:xfrm>
            <a:off x="3357962" y="4321470"/>
            <a:ext cx="494350" cy="1147"/>
          </a:xfrm>
          <a:prstGeom prst="line">
            <a:avLst/>
          </a:prstGeom>
          <a:ln w="12700">
            <a:solidFill>
              <a:schemeClr val="tx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"/>
          <p:cNvCxnSpPr>
            <a:stCxn id="43" idx="6"/>
            <a:endCxn id="54" idx="2"/>
          </p:cNvCxnSpPr>
          <p:nvPr/>
        </p:nvCxnSpPr>
        <p:spPr>
          <a:xfrm>
            <a:off x="3370480" y="3208410"/>
            <a:ext cx="493681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43"/>
          <p:cNvCxnSpPr>
            <a:stCxn id="107" idx="2"/>
            <a:endCxn id="108" idx="0"/>
          </p:cNvCxnSpPr>
          <p:nvPr/>
        </p:nvCxnSpPr>
        <p:spPr>
          <a:xfrm>
            <a:off x="9722209" y="3560609"/>
            <a:ext cx="0" cy="27836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44"/>
          <p:cNvCxnSpPr>
            <a:stCxn id="108" idx="2"/>
            <a:endCxn id="109" idx="0"/>
          </p:cNvCxnSpPr>
          <p:nvPr/>
        </p:nvCxnSpPr>
        <p:spPr>
          <a:xfrm>
            <a:off x="9722209" y="4344144"/>
            <a:ext cx="0" cy="24856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 1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36" y="5251198"/>
            <a:ext cx="508584" cy="5226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9" name="Freeform 611"/>
          <p:cNvSpPr>
            <a:spLocks noEditPoints="1"/>
          </p:cNvSpPr>
          <p:nvPr/>
        </p:nvSpPr>
        <p:spPr bwMode="auto">
          <a:xfrm>
            <a:off x="8311414" y="3910320"/>
            <a:ext cx="493819" cy="368988"/>
          </a:xfrm>
          <a:custGeom>
            <a:avLst/>
            <a:gdLst/>
            <a:ahLst/>
            <a:cxnLst>
              <a:cxn ang="0">
                <a:pos x="101" y="97"/>
              </a:cxn>
              <a:cxn ang="0">
                <a:pos x="117" y="113"/>
              </a:cxn>
              <a:cxn ang="0">
                <a:pos x="101" y="129"/>
              </a:cxn>
              <a:cxn ang="0">
                <a:pos x="57" y="113"/>
              </a:cxn>
              <a:cxn ang="0">
                <a:pos x="113" y="113"/>
              </a:cxn>
              <a:cxn ang="0">
                <a:pos x="56" y="53"/>
              </a:cxn>
              <a:cxn ang="0">
                <a:pos x="71" y="69"/>
              </a:cxn>
              <a:cxn ang="0">
                <a:pos x="56" y="85"/>
              </a:cxn>
              <a:cxn ang="0">
                <a:pos x="0" y="69"/>
              </a:cxn>
              <a:cxn ang="0">
                <a:pos x="55" y="69"/>
              </a:cxn>
              <a:cxn ang="0">
                <a:pos x="140" y="170"/>
              </a:cxn>
              <a:cxn ang="0">
                <a:pos x="140" y="0"/>
              </a:cxn>
              <a:cxn ang="0">
                <a:pos x="56" y="85"/>
              </a:cxn>
              <a:cxn ang="0">
                <a:pos x="225" y="85"/>
              </a:cxn>
              <a:cxn ang="0">
                <a:pos x="94" y="85"/>
              </a:cxn>
              <a:cxn ang="0">
                <a:pos x="140" y="0"/>
              </a:cxn>
              <a:cxn ang="0">
                <a:pos x="186" y="85"/>
              </a:cxn>
              <a:cxn ang="0">
                <a:pos x="140" y="170"/>
              </a:cxn>
              <a:cxn ang="0">
                <a:pos x="101" y="129"/>
              </a:cxn>
              <a:cxn ang="0">
                <a:pos x="205" y="139"/>
              </a:cxn>
              <a:cxn ang="0">
                <a:pos x="140" y="125"/>
              </a:cxn>
              <a:cxn ang="0">
                <a:pos x="75" y="140"/>
              </a:cxn>
              <a:cxn ang="0">
                <a:pos x="75" y="30"/>
              </a:cxn>
              <a:cxn ang="0">
                <a:pos x="140" y="45"/>
              </a:cxn>
              <a:cxn ang="0">
                <a:pos x="205" y="30"/>
              </a:cxn>
              <a:cxn ang="0">
                <a:pos x="75" y="31"/>
              </a:cxn>
              <a:cxn ang="0">
                <a:pos x="140" y="0"/>
              </a:cxn>
              <a:cxn ang="0">
                <a:pos x="205" y="30"/>
              </a:cxn>
              <a:cxn ang="0">
                <a:pos x="75" y="139"/>
              </a:cxn>
              <a:cxn ang="0">
                <a:pos x="140" y="170"/>
              </a:cxn>
              <a:cxn ang="0">
                <a:pos x="205" y="140"/>
              </a:cxn>
              <a:cxn ang="0">
                <a:pos x="225" y="85"/>
              </a:cxn>
              <a:cxn ang="0">
                <a:pos x="205" y="30"/>
              </a:cxn>
            </a:cxnLst>
            <a:rect l="0" t="0" r="r" b="b"/>
            <a:pathLst>
              <a:path w="225" h="170">
                <a:moveTo>
                  <a:pt x="101" y="97"/>
                </a:moveTo>
                <a:cubicBezTo>
                  <a:pt x="117" y="113"/>
                  <a:pt x="117" y="113"/>
                  <a:pt x="117" y="113"/>
                </a:cubicBezTo>
                <a:cubicBezTo>
                  <a:pt x="101" y="129"/>
                  <a:pt x="101" y="129"/>
                  <a:pt x="101" y="129"/>
                </a:cubicBezTo>
                <a:moveTo>
                  <a:pt x="57" y="113"/>
                </a:moveTo>
                <a:cubicBezTo>
                  <a:pt x="113" y="113"/>
                  <a:pt x="113" y="113"/>
                  <a:pt x="113" y="113"/>
                </a:cubicBezTo>
                <a:moveTo>
                  <a:pt x="56" y="53"/>
                </a:moveTo>
                <a:cubicBezTo>
                  <a:pt x="71" y="69"/>
                  <a:pt x="71" y="69"/>
                  <a:pt x="71" y="69"/>
                </a:cubicBezTo>
                <a:cubicBezTo>
                  <a:pt x="56" y="85"/>
                  <a:pt x="56" y="85"/>
                  <a:pt x="56" y="85"/>
                </a:cubicBezTo>
                <a:moveTo>
                  <a:pt x="0" y="69"/>
                </a:moveTo>
                <a:cubicBezTo>
                  <a:pt x="55" y="69"/>
                  <a:pt x="55" y="69"/>
                  <a:pt x="55" y="69"/>
                </a:cubicBezTo>
                <a:moveTo>
                  <a:pt x="140" y="170"/>
                </a:moveTo>
                <a:cubicBezTo>
                  <a:pt x="140" y="0"/>
                  <a:pt x="140" y="0"/>
                  <a:pt x="140" y="0"/>
                </a:cubicBezTo>
                <a:moveTo>
                  <a:pt x="56" y="85"/>
                </a:moveTo>
                <a:cubicBezTo>
                  <a:pt x="225" y="85"/>
                  <a:pt x="225" y="85"/>
                  <a:pt x="225" y="85"/>
                </a:cubicBezTo>
                <a:moveTo>
                  <a:pt x="94" y="85"/>
                </a:moveTo>
                <a:cubicBezTo>
                  <a:pt x="94" y="38"/>
                  <a:pt x="115" y="0"/>
                  <a:pt x="140" y="0"/>
                </a:cubicBezTo>
                <a:cubicBezTo>
                  <a:pt x="165" y="0"/>
                  <a:pt x="186" y="38"/>
                  <a:pt x="186" y="85"/>
                </a:cubicBezTo>
                <a:cubicBezTo>
                  <a:pt x="186" y="132"/>
                  <a:pt x="165" y="170"/>
                  <a:pt x="140" y="170"/>
                </a:cubicBezTo>
                <a:cubicBezTo>
                  <a:pt x="124" y="170"/>
                  <a:pt x="109" y="154"/>
                  <a:pt x="101" y="129"/>
                </a:cubicBezTo>
                <a:moveTo>
                  <a:pt x="205" y="139"/>
                </a:moveTo>
                <a:cubicBezTo>
                  <a:pt x="189" y="130"/>
                  <a:pt x="166" y="125"/>
                  <a:pt x="140" y="125"/>
                </a:cubicBezTo>
                <a:cubicBezTo>
                  <a:pt x="114" y="125"/>
                  <a:pt x="91" y="131"/>
                  <a:pt x="75" y="140"/>
                </a:cubicBezTo>
                <a:moveTo>
                  <a:pt x="75" y="30"/>
                </a:moveTo>
                <a:cubicBezTo>
                  <a:pt x="91" y="39"/>
                  <a:pt x="114" y="45"/>
                  <a:pt x="140" y="45"/>
                </a:cubicBezTo>
                <a:cubicBezTo>
                  <a:pt x="166" y="45"/>
                  <a:pt x="189" y="39"/>
                  <a:pt x="205" y="30"/>
                </a:cubicBezTo>
                <a:moveTo>
                  <a:pt x="75" y="31"/>
                </a:moveTo>
                <a:cubicBezTo>
                  <a:pt x="91" y="12"/>
                  <a:pt x="114" y="0"/>
                  <a:pt x="140" y="0"/>
                </a:cubicBezTo>
                <a:cubicBezTo>
                  <a:pt x="166" y="0"/>
                  <a:pt x="189" y="12"/>
                  <a:pt x="205" y="30"/>
                </a:cubicBezTo>
                <a:moveTo>
                  <a:pt x="75" y="139"/>
                </a:moveTo>
                <a:cubicBezTo>
                  <a:pt x="90" y="158"/>
                  <a:pt x="114" y="170"/>
                  <a:pt x="140" y="170"/>
                </a:cubicBezTo>
                <a:moveTo>
                  <a:pt x="205" y="140"/>
                </a:moveTo>
                <a:cubicBezTo>
                  <a:pt x="217" y="125"/>
                  <a:pt x="225" y="106"/>
                  <a:pt x="225" y="85"/>
                </a:cubicBezTo>
                <a:cubicBezTo>
                  <a:pt x="225" y="64"/>
                  <a:pt x="217" y="45"/>
                  <a:pt x="205" y="30"/>
                </a:cubicBezTo>
              </a:path>
            </a:pathLst>
          </a:custGeom>
          <a:noFill/>
          <a:ln w="12700" cap="rnd">
            <a:solidFill>
              <a:srgbClr val="1A171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4095717" y="1685209"/>
            <a:ext cx="3453982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1400" b="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Char char="–"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Core Team with global footprint</a:t>
            </a:r>
          </a:p>
        </p:txBody>
      </p:sp>
      <p:pic>
        <p:nvPicPr>
          <p:cNvPr id="121" name="Image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1971724"/>
            <a:ext cx="130758" cy="130758"/>
          </a:xfrm>
          <a:prstGeom prst="rect">
            <a:avLst/>
          </a:prstGeom>
        </p:spPr>
      </p:pic>
      <p:pic>
        <p:nvPicPr>
          <p:cNvPr id="122" name="Imag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2179578"/>
            <a:ext cx="130758" cy="130758"/>
          </a:xfrm>
          <a:prstGeom prst="rect">
            <a:avLst/>
          </a:prstGeom>
        </p:spPr>
      </p:pic>
      <p:pic>
        <p:nvPicPr>
          <p:cNvPr id="123" name="Image 1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2385122"/>
            <a:ext cx="130758" cy="130758"/>
          </a:xfrm>
          <a:prstGeom prst="rect">
            <a:avLst/>
          </a:prstGeom>
        </p:spPr>
      </p:pic>
      <p:pic>
        <p:nvPicPr>
          <p:cNvPr id="124" name="Image 1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33" y="1961780"/>
            <a:ext cx="484854" cy="4937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25" name="Groupe 155"/>
          <p:cNvGrpSpPr/>
          <p:nvPr/>
        </p:nvGrpSpPr>
        <p:grpSpPr>
          <a:xfrm>
            <a:off x="6350576" y="1961780"/>
            <a:ext cx="782856" cy="502072"/>
            <a:chOff x="5894636" y="4125245"/>
            <a:chExt cx="582872" cy="365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26" name="Image 1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5206" y="4125245"/>
              <a:ext cx="312302" cy="296166"/>
            </a:xfrm>
            <a:prstGeom prst="rect">
              <a:avLst/>
            </a:prstGeom>
          </p:spPr>
        </p:pic>
        <p:pic>
          <p:nvPicPr>
            <p:cNvPr id="127" name="Image 1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636" y="4125634"/>
              <a:ext cx="308571" cy="292628"/>
            </a:xfrm>
            <a:prstGeom prst="rect">
              <a:avLst/>
            </a:prstGeom>
          </p:spPr>
        </p:pic>
        <p:pic>
          <p:nvPicPr>
            <p:cNvPr id="128" name="Image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844" y="4198313"/>
              <a:ext cx="308571" cy="292628"/>
            </a:xfrm>
            <a:prstGeom prst="rect">
              <a:avLst/>
            </a:prstGeom>
          </p:spPr>
        </p:pic>
      </p:grpSp>
      <p:pic>
        <p:nvPicPr>
          <p:cNvPr id="129" name="Image 1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18" y="1961780"/>
            <a:ext cx="484029" cy="4937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0" name="Content Placeholder 2"/>
          <p:cNvSpPr txBox="1">
            <a:spLocks/>
          </p:cNvSpPr>
          <p:nvPr/>
        </p:nvSpPr>
        <p:spPr>
          <a:xfrm>
            <a:off x="4107446" y="4993511"/>
            <a:ext cx="6168708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1400" b="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Char char="–"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Domain Experts</a:t>
            </a:r>
          </a:p>
        </p:txBody>
      </p:sp>
      <p:pic>
        <p:nvPicPr>
          <p:cNvPr id="131" name="Image 1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02" y="5253154"/>
            <a:ext cx="130758" cy="130758"/>
          </a:xfrm>
          <a:prstGeom prst="rect">
            <a:avLst/>
          </a:prstGeom>
        </p:spPr>
      </p:pic>
      <p:pic>
        <p:nvPicPr>
          <p:cNvPr id="132" name="Image 1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02" y="5409492"/>
            <a:ext cx="130758" cy="130758"/>
          </a:xfrm>
          <a:prstGeom prst="rect">
            <a:avLst/>
          </a:prstGeom>
        </p:spPr>
      </p:pic>
      <p:pic>
        <p:nvPicPr>
          <p:cNvPr id="133" name="Image 1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02" y="5562117"/>
            <a:ext cx="130758" cy="130758"/>
          </a:xfrm>
          <a:prstGeom prst="rect">
            <a:avLst/>
          </a:prstGeom>
        </p:spPr>
      </p:pic>
      <p:sp>
        <p:nvSpPr>
          <p:cNvPr id="134" name="ZoneTexte 164"/>
          <p:cNvSpPr txBox="1"/>
          <p:nvPr/>
        </p:nvSpPr>
        <p:spPr>
          <a:xfrm>
            <a:off x="4239368" y="5196218"/>
            <a:ext cx="3209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Structured Finance</a:t>
            </a:r>
          </a:p>
          <a:p>
            <a:r>
              <a:rPr lang="en-US" sz="1000" dirty="0"/>
              <a:t>Payments &amp; Cash mgt.</a:t>
            </a:r>
          </a:p>
          <a:p>
            <a:r>
              <a:rPr lang="en-US" sz="1000" dirty="0"/>
              <a:t>Capital Markets</a:t>
            </a:r>
          </a:p>
          <a:p>
            <a:r>
              <a:rPr lang="en-US" sz="1000" dirty="0"/>
              <a:t>Insurance</a:t>
            </a:r>
          </a:p>
          <a:p>
            <a:r>
              <a:rPr lang="en-US" sz="1000" dirty="0"/>
              <a:t>Digital identity</a:t>
            </a:r>
          </a:p>
        </p:txBody>
      </p:sp>
      <p:pic>
        <p:nvPicPr>
          <p:cNvPr id="135" name="Image 1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44" y="5727621"/>
            <a:ext cx="130758" cy="130758"/>
          </a:xfrm>
          <a:prstGeom prst="rect">
            <a:avLst/>
          </a:prstGeom>
        </p:spPr>
      </p:pic>
      <p:pic>
        <p:nvPicPr>
          <p:cNvPr id="136" name="Imag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85" y="5892675"/>
            <a:ext cx="130758" cy="130758"/>
          </a:xfrm>
          <a:prstGeom prst="rect">
            <a:avLst/>
          </a:prstGeom>
        </p:spPr>
      </p:pic>
      <p:grpSp>
        <p:nvGrpSpPr>
          <p:cNvPr id="137" name="Groupe 167"/>
          <p:cNvGrpSpPr/>
          <p:nvPr/>
        </p:nvGrpSpPr>
        <p:grpSpPr>
          <a:xfrm>
            <a:off x="3183096" y="5080623"/>
            <a:ext cx="798830" cy="779781"/>
            <a:chOff x="2355343" y="1717713"/>
            <a:chExt cx="798830" cy="779781"/>
          </a:xfrm>
        </p:grpSpPr>
        <p:sp>
          <p:nvSpPr>
            <p:cNvPr id="138" name="Oval 119"/>
            <p:cNvSpPr/>
            <p:nvPr/>
          </p:nvSpPr>
          <p:spPr>
            <a:xfrm>
              <a:off x="2393951" y="1737270"/>
              <a:ext cx="760222" cy="760224"/>
            </a:xfrm>
            <a:prstGeom prst="ellipse">
              <a:avLst/>
            </a:prstGeom>
            <a:solidFill>
              <a:srgbClr val="5BA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39" name="Groupe 169"/>
            <p:cNvGrpSpPr/>
            <p:nvPr/>
          </p:nvGrpSpPr>
          <p:grpSpPr>
            <a:xfrm>
              <a:off x="2355343" y="1717713"/>
              <a:ext cx="738377" cy="738377"/>
              <a:chOff x="2355343" y="1717713"/>
              <a:chExt cx="738377" cy="738377"/>
            </a:xfrm>
          </p:grpSpPr>
          <p:sp>
            <p:nvSpPr>
              <p:cNvPr id="140" name="Oval 19"/>
              <p:cNvSpPr/>
              <p:nvPr/>
            </p:nvSpPr>
            <p:spPr>
              <a:xfrm>
                <a:off x="2355343" y="1717713"/>
                <a:ext cx="738377" cy="73837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" name="Freeform 715"/>
              <p:cNvSpPr>
                <a:spLocks noEditPoints="1"/>
              </p:cNvSpPr>
              <p:nvPr/>
            </p:nvSpPr>
            <p:spPr bwMode="auto">
              <a:xfrm>
                <a:off x="2505581" y="1927236"/>
                <a:ext cx="426844" cy="332844"/>
              </a:xfrm>
              <a:custGeom>
                <a:avLst/>
                <a:gdLst/>
                <a:ahLst/>
                <a:cxnLst>
                  <a:cxn ang="0">
                    <a:pos x="123" y="21"/>
                  </a:cxn>
                  <a:cxn ang="0">
                    <a:pos x="146" y="21"/>
                  </a:cxn>
                  <a:cxn ang="0">
                    <a:pos x="146" y="45"/>
                  </a:cxn>
                  <a:cxn ang="0">
                    <a:pos x="54" y="86"/>
                  </a:cxn>
                  <a:cxn ang="0">
                    <a:pos x="79" y="61"/>
                  </a:cxn>
                  <a:cxn ang="0">
                    <a:pos x="93" y="76"/>
                  </a:cxn>
                  <a:cxn ang="0">
                    <a:pos x="136" y="32"/>
                  </a:cxn>
                  <a:cxn ang="0">
                    <a:pos x="42" y="95"/>
                  </a:cxn>
                  <a:cxn ang="0">
                    <a:pos x="164" y="95"/>
                  </a:cxn>
                  <a:cxn ang="0">
                    <a:pos x="42" y="23"/>
                  </a:cxn>
                  <a:cxn ang="0">
                    <a:pos x="42" y="95"/>
                  </a:cxn>
                  <a:cxn ang="0">
                    <a:pos x="200" y="112"/>
                  </a:cxn>
                  <a:cxn ang="0">
                    <a:pos x="187" y="126"/>
                  </a:cxn>
                  <a:cxn ang="0">
                    <a:pos x="14" y="126"/>
                  </a:cxn>
                  <a:cxn ang="0">
                    <a:pos x="0" y="112"/>
                  </a:cxn>
                  <a:cxn ang="0">
                    <a:pos x="182" y="112"/>
                  </a:cxn>
                  <a:cxn ang="0">
                    <a:pos x="182" y="0"/>
                  </a:cxn>
                  <a:cxn ang="0">
                    <a:pos x="18" y="0"/>
                  </a:cxn>
                  <a:cxn ang="0">
                    <a:pos x="18" y="97"/>
                  </a:cxn>
                </a:cxnLst>
                <a:rect l="0" t="0" r="r" b="b"/>
                <a:pathLst>
                  <a:path w="200" h="126">
                    <a:moveTo>
                      <a:pt x="123" y="21"/>
                    </a:moveTo>
                    <a:cubicBezTo>
                      <a:pt x="146" y="21"/>
                      <a:pt x="146" y="21"/>
                      <a:pt x="146" y="21"/>
                    </a:cubicBezTo>
                    <a:cubicBezTo>
                      <a:pt x="146" y="45"/>
                      <a:pt x="146" y="45"/>
                      <a:pt x="146" y="45"/>
                    </a:cubicBezTo>
                    <a:moveTo>
                      <a:pt x="54" y="86"/>
                    </a:moveTo>
                    <a:cubicBezTo>
                      <a:pt x="79" y="61"/>
                      <a:pt x="79" y="61"/>
                      <a:pt x="79" y="61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136" y="32"/>
                      <a:pt x="136" y="32"/>
                      <a:pt x="136" y="32"/>
                    </a:cubicBezTo>
                    <a:moveTo>
                      <a:pt x="42" y="95"/>
                    </a:moveTo>
                    <a:cubicBezTo>
                      <a:pt x="164" y="95"/>
                      <a:pt x="164" y="95"/>
                      <a:pt x="164" y="95"/>
                    </a:cubicBezTo>
                    <a:moveTo>
                      <a:pt x="42" y="23"/>
                    </a:moveTo>
                    <a:cubicBezTo>
                      <a:pt x="42" y="95"/>
                      <a:pt x="42" y="95"/>
                      <a:pt x="42" y="95"/>
                    </a:cubicBezTo>
                    <a:moveTo>
                      <a:pt x="200" y="112"/>
                    </a:moveTo>
                    <a:cubicBezTo>
                      <a:pt x="200" y="120"/>
                      <a:pt x="194" y="126"/>
                      <a:pt x="187" y="126"/>
                    </a:cubicBezTo>
                    <a:cubicBezTo>
                      <a:pt x="14" y="126"/>
                      <a:pt x="14" y="126"/>
                      <a:pt x="14" y="126"/>
                    </a:cubicBezTo>
                    <a:cubicBezTo>
                      <a:pt x="6" y="126"/>
                      <a:pt x="0" y="120"/>
                      <a:pt x="0" y="112"/>
                    </a:cubicBezTo>
                    <a:cubicBezTo>
                      <a:pt x="182" y="112"/>
                      <a:pt x="182" y="112"/>
                      <a:pt x="182" y="11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97"/>
                      <a:pt x="18" y="97"/>
                      <a:pt x="18" y="97"/>
                    </a:cubicBezTo>
                  </a:path>
                </a:pathLst>
              </a:custGeom>
              <a:noFill/>
              <a:ln w="1270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42" name="Straight Connector 12"/>
          <p:cNvCxnSpPr>
            <a:stCxn id="45" idx="6"/>
          </p:cNvCxnSpPr>
          <p:nvPr/>
        </p:nvCxnSpPr>
        <p:spPr>
          <a:xfrm>
            <a:off x="2644195" y="5437899"/>
            <a:ext cx="524964" cy="829"/>
          </a:xfrm>
          <a:prstGeom prst="line">
            <a:avLst/>
          </a:prstGeom>
          <a:ln w="12700">
            <a:solidFill>
              <a:schemeClr val="tx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e 172"/>
          <p:cNvGrpSpPr/>
          <p:nvPr/>
        </p:nvGrpSpPr>
        <p:grpSpPr>
          <a:xfrm>
            <a:off x="3181838" y="1709462"/>
            <a:ext cx="796290" cy="769487"/>
            <a:chOff x="2355343" y="5069538"/>
            <a:chExt cx="796290" cy="769487"/>
          </a:xfrm>
        </p:grpSpPr>
        <p:sp>
          <p:nvSpPr>
            <p:cNvPr id="144" name="Oval 122"/>
            <p:cNvSpPr/>
            <p:nvPr/>
          </p:nvSpPr>
          <p:spPr>
            <a:xfrm>
              <a:off x="2391411" y="5078801"/>
              <a:ext cx="760222" cy="760224"/>
            </a:xfrm>
            <a:prstGeom prst="ellipse">
              <a:avLst/>
            </a:prstGeom>
            <a:solidFill>
              <a:srgbClr val="5BA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5" name="Oval 22"/>
            <p:cNvSpPr/>
            <p:nvPr/>
          </p:nvSpPr>
          <p:spPr>
            <a:xfrm>
              <a:off x="2355343" y="5069538"/>
              <a:ext cx="738377" cy="7383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6" name="Freeform 579"/>
            <p:cNvSpPr>
              <a:spLocks noEditPoints="1"/>
            </p:cNvSpPr>
            <p:nvPr/>
          </p:nvSpPr>
          <p:spPr bwMode="auto">
            <a:xfrm>
              <a:off x="2529139" y="5227974"/>
              <a:ext cx="419392" cy="431346"/>
            </a:xfrm>
            <a:custGeom>
              <a:avLst/>
              <a:gdLst/>
              <a:ahLst/>
              <a:cxnLst>
                <a:cxn ang="0">
                  <a:pos x="94" y="83"/>
                </a:cxn>
                <a:cxn ang="0">
                  <a:pos x="97" y="97"/>
                </a:cxn>
                <a:cxn ang="0">
                  <a:pos x="84" y="124"/>
                </a:cxn>
                <a:cxn ang="0">
                  <a:pos x="103" y="135"/>
                </a:cxn>
                <a:cxn ang="0">
                  <a:pos x="66" y="70"/>
                </a:cxn>
                <a:cxn ang="0">
                  <a:pos x="73" y="68"/>
                </a:cxn>
                <a:cxn ang="0">
                  <a:pos x="94" y="83"/>
                </a:cxn>
                <a:cxn ang="0">
                  <a:pos x="103" y="135"/>
                </a:cxn>
                <a:cxn ang="0">
                  <a:pos x="122" y="199"/>
                </a:cxn>
                <a:cxn ang="0">
                  <a:pos x="54" y="204"/>
                </a:cxn>
                <a:cxn ang="0">
                  <a:pos x="50" y="95"/>
                </a:cxn>
                <a:cxn ang="0">
                  <a:pos x="49" y="97"/>
                </a:cxn>
                <a:cxn ang="0">
                  <a:pos x="63" y="124"/>
                </a:cxn>
                <a:cxn ang="0">
                  <a:pos x="25" y="199"/>
                </a:cxn>
                <a:cxn ang="0">
                  <a:pos x="50" y="95"/>
                </a:cxn>
                <a:cxn ang="0">
                  <a:pos x="66" y="70"/>
                </a:cxn>
                <a:cxn ang="0">
                  <a:pos x="94" y="83"/>
                </a:cxn>
                <a:cxn ang="0">
                  <a:pos x="113" y="69"/>
                </a:cxn>
                <a:cxn ang="0">
                  <a:pos x="102" y="48"/>
                </a:cxn>
                <a:cxn ang="0">
                  <a:pos x="122" y="24"/>
                </a:cxn>
                <a:cxn ang="0">
                  <a:pos x="141" y="48"/>
                </a:cxn>
                <a:cxn ang="0">
                  <a:pos x="131" y="69"/>
                </a:cxn>
                <a:cxn ang="0">
                  <a:pos x="162" y="131"/>
                </a:cxn>
                <a:cxn ang="0">
                  <a:pos x="103" y="135"/>
                </a:cxn>
                <a:cxn ang="0">
                  <a:pos x="50" y="95"/>
                </a:cxn>
                <a:cxn ang="0">
                  <a:pos x="20" y="95"/>
                </a:cxn>
                <a:cxn ang="0">
                  <a:pos x="66" y="70"/>
                </a:cxn>
                <a:cxn ang="0">
                  <a:pos x="41" y="39"/>
                </a:cxn>
                <a:cxn ang="0">
                  <a:pos x="51" y="20"/>
                </a:cxn>
                <a:cxn ang="0">
                  <a:pos x="34" y="0"/>
                </a:cxn>
                <a:cxn ang="0">
                  <a:pos x="17" y="20"/>
                </a:cxn>
                <a:cxn ang="0">
                  <a:pos x="26" y="39"/>
                </a:cxn>
                <a:cxn ang="0">
                  <a:pos x="0" y="92"/>
                </a:cxn>
              </a:cxnLst>
              <a:rect l="0" t="0" r="r" b="b"/>
              <a:pathLst>
                <a:path w="162" h="205">
                  <a:moveTo>
                    <a:pt x="94" y="83"/>
                  </a:moveTo>
                  <a:cubicBezTo>
                    <a:pt x="96" y="87"/>
                    <a:pt x="97" y="92"/>
                    <a:pt x="97" y="97"/>
                  </a:cubicBezTo>
                  <a:cubicBezTo>
                    <a:pt x="97" y="107"/>
                    <a:pt x="90" y="118"/>
                    <a:pt x="84" y="124"/>
                  </a:cubicBezTo>
                  <a:cubicBezTo>
                    <a:pt x="92" y="126"/>
                    <a:pt x="98" y="130"/>
                    <a:pt x="103" y="135"/>
                  </a:cubicBezTo>
                  <a:moveTo>
                    <a:pt x="66" y="70"/>
                  </a:moveTo>
                  <a:cubicBezTo>
                    <a:pt x="68" y="69"/>
                    <a:pt x="71" y="68"/>
                    <a:pt x="73" y="68"/>
                  </a:cubicBezTo>
                  <a:cubicBezTo>
                    <a:pt x="82" y="68"/>
                    <a:pt x="90" y="74"/>
                    <a:pt x="94" y="83"/>
                  </a:cubicBezTo>
                  <a:moveTo>
                    <a:pt x="103" y="135"/>
                  </a:moveTo>
                  <a:cubicBezTo>
                    <a:pt x="117" y="149"/>
                    <a:pt x="122" y="172"/>
                    <a:pt x="122" y="199"/>
                  </a:cubicBezTo>
                  <a:cubicBezTo>
                    <a:pt x="122" y="203"/>
                    <a:pt x="82" y="205"/>
                    <a:pt x="54" y="204"/>
                  </a:cubicBezTo>
                  <a:moveTo>
                    <a:pt x="50" y="95"/>
                  </a:moveTo>
                  <a:cubicBezTo>
                    <a:pt x="50" y="96"/>
                    <a:pt x="49" y="97"/>
                    <a:pt x="49" y="97"/>
                  </a:cubicBezTo>
                  <a:cubicBezTo>
                    <a:pt x="49" y="107"/>
                    <a:pt x="57" y="118"/>
                    <a:pt x="63" y="124"/>
                  </a:cubicBezTo>
                  <a:cubicBezTo>
                    <a:pt x="35" y="132"/>
                    <a:pt x="25" y="162"/>
                    <a:pt x="25" y="199"/>
                  </a:cubicBezTo>
                  <a:moveTo>
                    <a:pt x="50" y="95"/>
                  </a:moveTo>
                  <a:cubicBezTo>
                    <a:pt x="50" y="83"/>
                    <a:pt x="57" y="73"/>
                    <a:pt x="66" y="70"/>
                  </a:cubicBezTo>
                  <a:moveTo>
                    <a:pt x="94" y="83"/>
                  </a:moveTo>
                  <a:cubicBezTo>
                    <a:pt x="99" y="76"/>
                    <a:pt x="105" y="72"/>
                    <a:pt x="113" y="69"/>
                  </a:cubicBezTo>
                  <a:cubicBezTo>
                    <a:pt x="108" y="65"/>
                    <a:pt x="102" y="56"/>
                    <a:pt x="102" y="48"/>
                  </a:cubicBezTo>
                  <a:cubicBezTo>
                    <a:pt x="102" y="34"/>
                    <a:pt x="111" y="24"/>
                    <a:pt x="122" y="24"/>
                  </a:cubicBezTo>
                  <a:cubicBezTo>
                    <a:pt x="133" y="24"/>
                    <a:pt x="141" y="34"/>
                    <a:pt x="141" y="48"/>
                  </a:cubicBezTo>
                  <a:cubicBezTo>
                    <a:pt x="141" y="56"/>
                    <a:pt x="135" y="65"/>
                    <a:pt x="131" y="69"/>
                  </a:cubicBezTo>
                  <a:cubicBezTo>
                    <a:pt x="154" y="76"/>
                    <a:pt x="162" y="101"/>
                    <a:pt x="162" y="131"/>
                  </a:cubicBezTo>
                  <a:cubicBezTo>
                    <a:pt x="162" y="135"/>
                    <a:pt x="127" y="137"/>
                    <a:pt x="103" y="135"/>
                  </a:cubicBezTo>
                  <a:moveTo>
                    <a:pt x="50" y="95"/>
                  </a:moveTo>
                  <a:cubicBezTo>
                    <a:pt x="40" y="95"/>
                    <a:pt x="29" y="95"/>
                    <a:pt x="20" y="95"/>
                  </a:cubicBezTo>
                  <a:moveTo>
                    <a:pt x="66" y="70"/>
                  </a:moveTo>
                  <a:cubicBezTo>
                    <a:pt x="63" y="54"/>
                    <a:pt x="55" y="43"/>
                    <a:pt x="41" y="39"/>
                  </a:cubicBezTo>
                  <a:cubicBezTo>
                    <a:pt x="46" y="35"/>
                    <a:pt x="51" y="28"/>
                    <a:pt x="51" y="20"/>
                  </a:cubicBezTo>
                  <a:cubicBezTo>
                    <a:pt x="51" y="9"/>
                    <a:pt x="43" y="0"/>
                    <a:pt x="34" y="0"/>
                  </a:cubicBezTo>
                  <a:cubicBezTo>
                    <a:pt x="25" y="0"/>
                    <a:pt x="17" y="9"/>
                    <a:pt x="17" y="20"/>
                  </a:cubicBezTo>
                  <a:cubicBezTo>
                    <a:pt x="17" y="28"/>
                    <a:pt x="22" y="35"/>
                    <a:pt x="26" y="39"/>
                  </a:cubicBezTo>
                  <a:cubicBezTo>
                    <a:pt x="7" y="45"/>
                    <a:pt x="0" y="66"/>
                    <a:pt x="0" y="92"/>
                  </a:cubicBezTo>
                </a:path>
              </a:pathLst>
            </a:custGeom>
            <a:noFill/>
            <a:ln w="1270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7" name="Straight Connector 9"/>
          <p:cNvCxnSpPr>
            <a:stCxn id="41" idx="6"/>
          </p:cNvCxnSpPr>
          <p:nvPr/>
        </p:nvCxnSpPr>
        <p:spPr>
          <a:xfrm flipV="1">
            <a:off x="2644195" y="2086903"/>
            <a:ext cx="524964" cy="1711"/>
          </a:xfrm>
          <a:prstGeom prst="line">
            <a:avLst/>
          </a:prstGeom>
          <a:ln w="12700">
            <a:solidFill>
              <a:schemeClr val="tx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927538" y="4315162"/>
            <a:ext cx="27526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>
                <a:solidFill>
                  <a:srgbClr val="000000"/>
                </a:solidFill>
              </a:rPr>
              <a:t>Core Developers &amp; Solutions Architects: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1000" dirty="0">
                <a:solidFill>
                  <a:srgbClr val="000000"/>
                </a:solidFill>
              </a:rPr>
              <a:t>Onshore [20+]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1000" dirty="0">
                <a:solidFill>
                  <a:srgbClr val="000000"/>
                </a:solidFill>
              </a:rPr>
              <a:t>Offshore [30+]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988551" y="3254787"/>
            <a:ext cx="211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>
                <a:solidFill>
                  <a:srgbClr val="000000"/>
                </a:solidFill>
              </a:rPr>
              <a:t>Cloud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4988173" y="3445597"/>
            <a:ext cx="1853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>
                <a:solidFill>
                  <a:srgbClr val="000000"/>
                </a:solidFill>
              </a:rPr>
              <a:t>Data &amp;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644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304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Segoe UI</vt:lpstr>
      <vt:lpstr>Wingdings</vt:lpstr>
      <vt:lpstr>Office Theme</vt:lpstr>
      <vt:lpstr>Blockchain Competency and Community Presence</vt:lpstr>
      <vt:lpstr>Blockchain Use Cases and POCs</vt:lpstr>
      <vt:lpstr>Capgemini’s Value Proposition Set-Up on Blockchain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Sachin</dc:creator>
  <cp:lastModifiedBy>Patil, Sachin</cp:lastModifiedBy>
  <cp:revision>5</cp:revision>
  <dcterms:created xsi:type="dcterms:W3CDTF">2018-05-10T12:28:01Z</dcterms:created>
  <dcterms:modified xsi:type="dcterms:W3CDTF">2018-05-10T13:31:23Z</dcterms:modified>
</cp:coreProperties>
</file>