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69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7C7C"/>
    <a:srgbClr val="FBE5D6"/>
    <a:srgbClr val="D0CECE"/>
    <a:srgbClr val="FFFFFF"/>
    <a:srgbClr val="451164"/>
    <a:srgbClr val="471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0958D-3586-428B-AB06-C978C37284B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ED64E-CA2A-45B9-83B2-6153B2C4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05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F64C-060C-4220-B43D-722499A36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E1361-83B8-43EF-B96F-2A6A2D58D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7B363-15A3-496D-90EB-1D54771F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97E7-4B14-4DCB-ACFF-5DB4825AE9FB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648B0-A4E1-4257-B98F-B4934C81F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C871-71C5-4A3C-9567-C31FAA5B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060E-B321-40D2-94A6-4A3000AF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8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A21D-2292-4091-8FCB-022942E3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8836E-6B59-44E4-A07B-AD316AFDC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DE4C6-740E-4D3B-B1BE-A962B42C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97E7-4B14-4DCB-ACFF-5DB4825AE9FB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9A7B1-31F3-4DB6-AF65-32D20C21D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35C83-33A5-4BA0-A8A1-05718A28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060E-B321-40D2-94A6-4A3000AF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6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605C2-0EB6-4F58-BAC8-A98E758C7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EFB2C-BE4A-4174-A131-844AA8A29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91142-8F15-4F39-A6CF-73A741DF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97E7-4B14-4DCB-ACFF-5DB4825AE9FB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D5105-7493-4796-93E5-BB17AA7DD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72F6-F295-43F0-AF89-0558304E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060E-B321-40D2-94A6-4A3000AF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8B70-7E10-43D1-9883-64A275DB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4716C-1A03-48D7-A290-57C0F46B1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4C372-9FCF-4241-82CC-5CC9B087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97E7-4B14-4DCB-ACFF-5DB4825AE9FB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0304B-5A83-4EC0-B5B3-04B0E112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9A17B-F284-4F0A-B338-C38E0B5A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060E-B321-40D2-94A6-4A3000AF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FC25-63B9-43B3-B0C0-E0650502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D768E-FF71-4CDA-A1C7-7FDB77F69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8918B-A766-4D2D-9E38-5B309409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97E7-4B14-4DCB-ACFF-5DB4825AE9FB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7931D-A97D-4468-849A-9C6FE77E2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457FF-E404-42BB-B506-061ACE2DC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060E-B321-40D2-94A6-4A3000AF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0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5E4E6-A9D9-417D-AAB6-D16843855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1686A-C421-4D7D-A341-3B20E2B82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B7A2F-05CC-4528-9D99-2FDAF076E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22E2F-B344-4CCD-A9A1-E6CFB603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97E7-4B14-4DCB-ACFF-5DB4825AE9FB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8A739-A882-4192-8633-C887FE1E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3F601-8E71-4BB5-9B21-A126F8E6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060E-B321-40D2-94A6-4A3000AF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0391-2E5E-480A-AE36-EDFA68DD9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5EF93-4EC2-4982-AC2E-E39FB191E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62551-68E1-4560-A0C8-6ABB2C27B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C35E6-3065-4A73-A824-802C324A6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7D9AB0-94E0-41E1-B378-B0365FA70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BFA187-F57B-478B-9DB8-C220BDDE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97E7-4B14-4DCB-ACFF-5DB4825AE9FB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47849-DAFA-4C84-9E1E-F5F9D8B4B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15B0AA-6060-4055-8A97-93668C60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060E-B321-40D2-94A6-4A3000AF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6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353B-52AA-4EA9-A5AC-00A4076A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7958A-33A5-46E4-AEEB-7ED603B4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97E7-4B14-4DCB-ACFF-5DB4825AE9FB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62695-3B0C-4CBE-9DA6-A5B70F9A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4E53B-26F2-477D-B50C-999D9E2D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060E-B321-40D2-94A6-4A3000AF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6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54F82-1595-4729-98A2-C41283F4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97E7-4B14-4DCB-ACFF-5DB4825AE9FB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D55F-5ED0-4CA9-A133-58BCA1E7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D4718-67C8-466E-AD46-432D312C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060E-B321-40D2-94A6-4A3000AF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7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65F3-3345-45CF-9DC4-70647C7D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9C483-E192-4B1F-9D95-C0957A62C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EC881-D6C0-4DD6-9538-4666D0168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87A5D-346D-4557-B33A-8DDBE926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97E7-4B14-4DCB-ACFF-5DB4825AE9FB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F0790-6FEF-4908-A1C6-E4401845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65493-0AF2-468D-9720-7D1A9BD4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060E-B321-40D2-94A6-4A3000AF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6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D935-AC72-40E5-8768-6BE1374C5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26B6E5-23B0-499C-8377-920284370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9A025-794B-4D22-ACEF-1E5C97B6E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7689F-EBB9-441C-87E9-7E70D09E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97E7-4B14-4DCB-ACFF-5DB4825AE9FB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62234-F553-4BD5-B119-E8A7BC07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9E52F-45D9-40A2-BBBB-98F9266F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060E-B321-40D2-94A6-4A3000AF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5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BA218C-B0AE-4914-BB1A-B93DDFA49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50089-67C0-46C0-95C3-20E2F8E72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A643A-9A86-4AA3-A262-2D837A1B5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197E7-4B14-4DCB-ACFF-5DB4825AE9FB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2A3E3-DE13-45A1-B786-0E1BBA446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965F-61C0-400D-B01F-B190F6AB4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B060E-B321-40D2-94A6-4A3000AF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6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3AE3B5F-E0E8-4C56-8319-EA7008D89EBD}"/>
              </a:ext>
            </a:extLst>
          </p:cNvPr>
          <p:cNvSpPr txBox="1"/>
          <p:nvPr/>
        </p:nvSpPr>
        <p:spPr>
          <a:xfrm>
            <a:off x="3140765" y="172279"/>
            <a:ext cx="577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INNOVATION – AN ALTERNATIVE APPROACH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0B2690-0D81-4A61-9F56-F382F21ED58F}"/>
              </a:ext>
            </a:extLst>
          </p:cNvPr>
          <p:cNvSpPr txBox="1"/>
          <p:nvPr/>
        </p:nvSpPr>
        <p:spPr>
          <a:xfrm>
            <a:off x="9717138" y="893152"/>
            <a:ext cx="292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Configurable 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C8B0F2-CDCA-4912-A5AE-C32DAECD0AEB}"/>
              </a:ext>
            </a:extLst>
          </p:cNvPr>
          <p:cNvSpPr/>
          <p:nvPr/>
        </p:nvSpPr>
        <p:spPr>
          <a:xfrm>
            <a:off x="914400" y="541611"/>
            <a:ext cx="10363200" cy="601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D50AD0-4843-4935-AF1C-9342CCEEF6CB}"/>
              </a:ext>
            </a:extLst>
          </p:cNvPr>
          <p:cNvSpPr/>
          <p:nvPr/>
        </p:nvSpPr>
        <p:spPr>
          <a:xfrm>
            <a:off x="4638261" y="847274"/>
            <a:ext cx="2650435" cy="18022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A727B7-4FF9-41B4-AAF3-2E384F48C7FD}"/>
              </a:ext>
            </a:extLst>
          </p:cNvPr>
          <p:cNvSpPr/>
          <p:nvPr/>
        </p:nvSpPr>
        <p:spPr>
          <a:xfrm>
            <a:off x="1265583" y="2649570"/>
            <a:ext cx="2650435" cy="18022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E39CDA4-CD1E-4D99-8684-8101B4DD788D}"/>
              </a:ext>
            </a:extLst>
          </p:cNvPr>
          <p:cNvSpPr/>
          <p:nvPr/>
        </p:nvSpPr>
        <p:spPr>
          <a:xfrm>
            <a:off x="4770782" y="4451866"/>
            <a:ext cx="2650435" cy="18022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CAFDC8C-EED5-4871-B4F9-3C6F32B7BEAC}"/>
              </a:ext>
            </a:extLst>
          </p:cNvPr>
          <p:cNvSpPr/>
          <p:nvPr/>
        </p:nvSpPr>
        <p:spPr>
          <a:xfrm>
            <a:off x="8362122" y="2649570"/>
            <a:ext cx="2650435" cy="18022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A5E475-4E5C-4825-A1B2-B50E7AE85933}"/>
              </a:ext>
            </a:extLst>
          </p:cNvPr>
          <p:cNvSpPr txBox="1"/>
          <p:nvPr/>
        </p:nvSpPr>
        <p:spPr>
          <a:xfrm>
            <a:off x="5256782" y="1553171"/>
            <a:ext cx="15505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BLOCK CHAIN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88A9F9-1A28-4635-82A6-CE5AE482DF0D}"/>
              </a:ext>
            </a:extLst>
          </p:cNvPr>
          <p:cNvSpPr txBox="1"/>
          <p:nvPr/>
        </p:nvSpPr>
        <p:spPr>
          <a:xfrm>
            <a:off x="1815548" y="3366052"/>
            <a:ext cx="15505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150DE9-780E-4427-8E4F-DB35F87AE8FF}"/>
              </a:ext>
            </a:extLst>
          </p:cNvPr>
          <p:cNvSpPr txBox="1"/>
          <p:nvPr/>
        </p:nvSpPr>
        <p:spPr>
          <a:xfrm>
            <a:off x="5320747" y="5168348"/>
            <a:ext cx="15505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77BEC4-767C-4C39-9387-1F8329020D4B}"/>
              </a:ext>
            </a:extLst>
          </p:cNvPr>
          <p:cNvSpPr txBox="1"/>
          <p:nvPr/>
        </p:nvSpPr>
        <p:spPr>
          <a:xfrm>
            <a:off x="8918713" y="3302724"/>
            <a:ext cx="17890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MICROSERVICES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44E60C-EE0F-4F37-8DD0-FC883893070B}"/>
              </a:ext>
            </a:extLst>
          </p:cNvPr>
          <p:cNvSpPr txBox="1"/>
          <p:nvPr/>
        </p:nvSpPr>
        <p:spPr>
          <a:xfrm>
            <a:off x="6954709" y="717406"/>
            <a:ext cx="3096417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Utilizing blockchain to give better capability to providers in maintaining a distributed claims ledger with specific data attributes.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8E3228-F321-417D-AEF2-095E7BEF0451}"/>
              </a:ext>
            </a:extLst>
          </p:cNvPr>
          <p:cNvSpPr txBox="1"/>
          <p:nvPr/>
        </p:nvSpPr>
        <p:spPr>
          <a:xfrm>
            <a:off x="7583542" y="1653722"/>
            <a:ext cx="3634406" cy="738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The claims Java application will use APIs to call the blockchain network which can run in federated or global configuration.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723D9E-4B94-465B-9ED7-36F4693A8227}"/>
              </a:ext>
            </a:extLst>
          </p:cNvPr>
          <p:cNvSpPr txBox="1"/>
          <p:nvPr/>
        </p:nvSpPr>
        <p:spPr>
          <a:xfrm>
            <a:off x="1126435" y="1456781"/>
            <a:ext cx="1378226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AI for running claim through fraud analytics and assign risk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D6B380-2D58-4C70-8FB1-1EF98EE50A36}"/>
              </a:ext>
            </a:extLst>
          </p:cNvPr>
          <p:cNvSpPr txBox="1"/>
          <p:nvPr/>
        </p:nvSpPr>
        <p:spPr>
          <a:xfrm>
            <a:off x="1409701" y="2410888"/>
            <a:ext cx="3634406" cy="738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AI will use Python and run as a micro service. It will listen to a claim registration event and process this event and do fraud analytics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1F5000-DF68-4487-B8C3-BC468A55EF18}"/>
              </a:ext>
            </a:extLst>
          </p:cNvPr>
          <p:cNvSpPr txBox="1"/>
          <p:nvPr/>
        </p:nvSpPr>
        <p:spPr>
          <a:xfrm>
            <a:off x="2320778" y="4659678"/>
            <a:ext cx="1378226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RPA to facilitate data pulling from legacy system and population into screens.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5DE2EA-2F39-4FE9-A6D3-9F7496A1D50D}"/>
              </a:ext>
            </a:extLst>
          </p:cNvPr>
          <p:cNvSpPr txBox="1"/>
          <p:nvPr/>
        </p:nvSpPr>
        <p:spPr>
          <a:xfrm>
            <a:off x="2821058" y="5988519"/>
            <a:ext cx="3634406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RPA sits as a standalone application outside of the main architecture. It is non-intrusive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BEDF23-ADB5-4C4D-B31D-E786393D993E}"/>
              </a:ext>
            </a:extLst>
          </p:cNvPr>
          <p:cNvSpPr txBox="1"/>
          <p:nvPr/>
        </p:nvSpPr>
        <p:spPr>
          <a:xfrm>
            <a:off x="8052343" y="4155494"/>
            <a:ext cx="2655414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Contains encapsulated data or calculations and can be used by multiple callers.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FD30F5-28F1-4692-914B-ED3774C68890}"/>
              </a:ext>
            </a:extLst>
          </p:cNvPr>
          <p:cNvSpPr txBox="1"/>
          <p:nvPr/>
        </p:nvSpPr>
        <p:spPr>
          <a:xfrm>
            <a:off x="8428383" y="4894158"/>
            <a:ext cx="3013222" cy="738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Spring Boot and docker can be used to run micro services as containerized applications.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20D214-3BD5-4029-9BEA-15A79D38EFE2}"/>
              </a:ext>
            </a:extLst>
          </p:cNvPr>
          <p:cNvSpPr txBox="1"/>
          <p:nvPr/>
        </p:nvSpPr>
        <p:spPr>
          <a:xfrm>
            <a:off x="5323043" y="3252282"/>
            <a:ext cx="183313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PLUG AND PLAY ARCHITECTURE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1EBD3C2-105F-4A2F-A75E-69E049D4E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849" y="2820234"/>
            <a:ext cx="394979" cy="4082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3546E1-3271-4A46-BE71-479F3F317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734" y="3218027"/>
            <a:ext cx="1276031" cy="95702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8EAD43F-34D3-44F8-8178-2D78B907F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712" y="1053189"/>
            <a:ext cx="533809" cy="51156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F41E78B-D802-4A27-A861-95ED3050C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6682" y="4524826"/>
            <a:ext cx="478634" cy="55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2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9149F6-F95A-4189-937B-E4C49A2C4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270714"/>
              </p:ext>
            </p:extLst>
          </p:nvPr>
        </p:nvGraphicFramePr>
        <p:xfrm>
          <a:off x="600765" y="891944"/>
          <a:ext cx="9682920" cy="4788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584">
                  <a:extLst>
                    <a:ext uri="{9D8B030D-6E8A-4147-A177-3AD203B41FA5}">
                      <a16:colId xmlns:a16="http://schemas.microsoft.com/office/drawing/2014/main" val="3212283942"/>
                    </a:ext>
                  </a:extLst>
                </a:gridCol>
                <a:gridCol w="1936584">
                  <a:extLst>
                    <a:ext uri="{9D8B030D-6E8A-4147-A177-3AD203B41FA5}">
                      <a16:colId xmlns:a16="http://schemas.microsoft.com/office/drawing/2014/main" val="2953386636"/>
                    </a:ext>
                  </a:extLst>
                </a:gridCol>
                <a:gridCol w="1317267">
                  <a:extLst>
                    <a:ext uri="{9D8B030D-6E8A-4147-A177-3AD203B41FA5}">
                      <a16:colId xmlns:a16="http://schemas.microsoft.com/office/drawing/2014/main" val="1813755106"/>
                    </a:ext>
                  </a:extLst>
                </a:gridCol>
                <a:gridCol w="1417983">
                  <a:extLst>
                    <a:ext uri="{9D8B030D-6E8A-4147-A177-3AD203B41FA5}">
                      <a16:colId xmlns:a16="http://schemas.microsoft.com/office/drawing/2014/main" val="2319450631"/>
                    </a:ext>
                  </a:extLst>
                </a:gridCol>
                <a:gridCol w="3074502">
                  <a:extLst>
                    <a:ext uri="{9D8B030D-6E8A-4147-A177-3AD203B41FA5}">
                      <a16:colId xmlns:a16="http://schemas.microsoft.com/office/drawing/2014/main" val="646591088"/>
                    </a:ext>
                  </a:extLst>
                </a:gridCol>
              </a:tblGrid>
              <a:tr h="1319210">
                <a:tc>
                  <a:txBody>
                    <a:bodyPr/>
                    <a:lstStyle/>
                    <a:p>
                      <a:r>
                        <a:rPr lang="en-US" dirty="0"/>
                        <a:t>Innovation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new infrastructure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new software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625753"/>
                  </a:ext>
                </a:extLst>
              </a:tr>
              <a:tr h="982620">
                <a:tc>
                  <a:txBody>
                    <a:bodyPr/>
                    <a:lstStyle/>
                    <a:p>
                      <a:r>
                        <a:rPr lang="en-US" dirty="0"/>
                        <a:t>Microservice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Boot</a:t>
                      </a:r>
                    </a:p>
                    <a:p>
                      <a:r>
                        <a:rPr lang="en-US" dirty="0"/>
                        <a:t>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Identify bounded contexts, data to encapsulate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3316"/>
                  </a:ext>
                </a:extLst>
              </a:tr>
              <a:tr h="923447">
                <a:tc>
                  <a:txBody>
                    <a:bodyPr/>
                    <a:lstStyle/>
                    <a:p>
                      <a:r>
                        <a:rPr lang="en-US" dirty="0"/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Anaconda</a:t>
                      </a:r>
                    </a:p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Identify data attributes, figure out how to get critical data that is not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097130"/>
                  </a:ext>
                </a:extLst>
              </a:tr>
              <a:tr h="923447">
                <a:tc>
                  <a:txBody>
                    <a:bodyPr/>
                    <a:lstStyle/>
                    <a:p>
                      <a:r>
                        <a:rPr lang="en-US" dirty="0"/>
                        <a:t>Blockchain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Hyperledger</a:t>
                      </a:r>
                      <a:endParaRPr lang="en-US" dirty="0"/>
                    </a:p>
                    <a:p>
                      <a:r>
                        <a:rPr lang="en-US" dirty="0"/>
                        <a:t>Corda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Identify parties who can be involved in smart contract, create agreement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54304"/>
                  </a:ext>
                </a:extLst>
              </a:tr>
              <a:tr h="535013">
                <a:tc>
                  <a:txBody>
                    <a:bodyPr/>
                    <a:lstStyle/>
                    <a:p>
                      <a:r>
                        <a:rPr lang="en-US" dirty="0"/>
                        <a:t>RPA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 Prism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Identify manual areas that can be automated.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5084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4C9BC7-CC66-4E25-A886-F8A3993D92D8}"/>
              </a:ext>
            </a:extLst>
          </p:cNvPr>
          <p:cNvSpPr txBox="1"/>
          <p:nvPr/>
        </p:nvSpPr>
        <p:spPr>
          <a:xfrm>
            <a:off x="3140765" y="172279"/>
            <a:ext cx="577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INNOVATION – TECHNOLOGIES AND PREPARATION</a:t>
            </a:r>
          </a:p>
        </p:txBody>
      </p:sp>
    </p:spTree>
    <p:extLst>
      <p:ext uri="{BB962C8B-B14F-4D97-AF65-F5344CB8AC3E}">
        <p14:creationId xmlns:p14="http://schemas.microsoft.com/office/powerpoint/2010/main" val="408136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2">
            <a:extLst>
              <a:ext uri="{FF2B5EF4-FFF2-40B4-BE49-F238E27FC236}">
                <a16:creationId xmlns:a16="http://schemas.microsoft.com/office/drawing/2014/main" id="{D937BA75-2B94-4419-B4E1-7945813B2515}"/>
              </a:ext>
            </a:extLst>
          </p:cNvPr>
          <p:cNvGrpSpPr>
            <a:grpSpLocks/>
          </p:cNvGrpSpPr>
          <p:nvPr/>
        </p:nvGrpSpPr>
        <p:grpSpPr bwMode="auto">
          <a:xfrm>
            <a:off x="145459" y="186035"/>
            <a:ext cx="9423063" cy="341332"/>
            <a:chOff x="265235" y="511176"/>
            <a:chExt cx="8392257" cy="550863"/>
          </a:xfrm>
          <a:solidFill>
            <a:srgbClr val="F20000"/>
          </a:solidFill>
        </p:grpSpPr>
        <p:sp>
          <p:nvSpPr>
            <p:cNvPr id="5" name="Rectangle 597">
              <a:extLst>
                <a:ext uri="{FF2B5EF4-FFF2-40B4-BE49-F238E27FC236}">
                  <a16:creationId xmlns:a16="http://schemas.microsoft.com/office/drawing/2014/main" id="{C7FBD045-261F-4FED-A3A0-9ECEE376D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35" y="519114"/>
              <a:ext cx="8386396" cy="542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alibri" pitchFamily="34" charset="0"/>
                </a:rPr>
                <a:t>CCP – use of Microservices</a:t>
              </a:r>
              <a:endParaRPr lang="en-US" sz="2000" dirty="0"/>
            </a:p>
          </p:txBody>
        </p:sp>
        <p:sp>
          <p:nvSpPr>
            <p:cNvPr id="6" name="Rectangle 598">
              <a:extLst>
                <a:ext uri="{FF2B5EF4-FFF2-40B4-BE49-F238E27FC236}">
                  <a16:creationId xmlns:a16="http://schemas.microsoft.com/office/drawing/2014/main" id="{73951243-334F-4F1C-922E-DF1A2D7DB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36" y="519114"/>
              <a:ext cx="1151792" cy="542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9" name="Rectangle 599">
              <a:extLst>
                <a:ext uri="{FF2B5EF4-FFF2-40B4-BE49-F238E27FC236}">
                  <a16:creationId xmlns:a16="http://schemas.microsoft.com/office/drawing/2014/main" id="{BC2EB4CC-361E-402F-ADB0-B6D0101CF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6215" y="511176"/>
              <a:ext cx="1131277" cy="542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</p:grpSp>
      <p:sp>
        <p:nvSpPr>
          <p:cNvPr id="21" name="Freeform 382">
            <a:extLst>
              <a:ext uri="{FF2B5EF4-FFF2-40B4-BE49-F238E27FC236}">
                <a16:creationId xmlns:a16="http://schemas.microsoft.com/office/drawing/2014/main" id="{89FC6678-5899-4792-B5CD-E634CA42C5B2}"/>
              </a:ext>
            </a:extLst>
          </p:cNvPr>
          <p:cNvSpPr>
            <a:spLocks/>
          </p:cNvSpPr>
          <p:nvPr/>
        </p:nvSpPr>
        <p:spPr bwMode="auto">
          <a:xfrm>
            <a:off x="145459" y="2014123"/>
            <a:ext cx="1280160" cy="457200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F20000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b="1" dirty="0">
                <a:latin typeface="Calibri" pitchFamily="34" charset="0"/>
              </a:rPr>
              <a:t>PROVIDER MANAGEMENT</a:t>
            </a:r>
            <a:endParaRPr lang="en-US" sz="1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2" name="Freeform 382">
            <a:extLst>
              <a:ext uri="{FF2B5EF4-FFF2-40B4-BE49-F238E27FC236}">
                <a16:creationId xmlns:a16="http://schemas.microsoft.com/office/drawing/2014/main" id="{37F5CF1B-58D0-4CA1-AD20-3D9B9D8818D1}"/>
              </a:ext>
            </a:extLst>
          </p:cNvPr>
          <p:cNvSpPr>
            <a:spLocks/>
          </p:cNvSpPr>
          <p:nvPr/>
        </p:nvSpPr>
        <p:spPr bwMode="auto">
          <a:xfrm>
            <a:off x="2903706" y="2014123"/>
            <a:ext cx="1280160" cy="457200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FFCC00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b="1" dirty="0">
                <a:latin typeface="Calibri" pitchFamily="34" charset="0"/>
              </a:rPr>
              <a:t>CLAIM </a:t>
            </a:r>
          </a:p>
          <a:p>
            <a:pPr algn="ctr">
              <a:lnSpc>
                <a:spcPct val="90000"/>
              </a:lnSpc>
            </a:pPr>
            <a:r>
              <a:rPr lang="en-US" sz="1000" b="1" dirty="0">
                <a:latin typeface="Calibri" pitchFamily="34" charset="0"/>
              </a:rPr>
              <a:t>SUBMISSION</a:t>
            </a:r>
          </a:p>
        </p:txBody>
      </p:sp>
      <p:sp>
        <p:nvSpPr>
          <p:cNvPr id="23" name="Freeform 382">
            <a:extLst>
              <a:ext uri="{FF2B5EF4-FFF2-40B4-BE49-F238E27FC236}">
                <a16:creationId xmlns:a16="http://schemas.microsoft.com/office/drawing/2014/main" id="{5CA9C634-98AE-4004-A1A9-8706FB7D6076}"/>
              </a:ext>
            </a:extLst>
          </p:cNvPr>
          <p:cNvSpPr>
            <a:spLocks/>
          </p:cNvSpPr>
          <p:nvPr/>
        </p:nvSpPr>
        <p:spPr bwMode="auto">
          <a:xfrm>
            <a:off x="4257215" y="2014123"/>
            <a:ext cx="1280160" cy="457200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9C4E9A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schemeClr val="bg1"/>
                </a:solidFill>
                <a:latin typeface="Calibri" pitchFamily="34" charset="0"/>
              </a:rPr>
              <a:t>CLAIM </a:t>
            </a:r>
          </a:p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schemeClr val="bg1"/>
                </a:solidFill>
                <a:latin typeface="Calibri" pitchFamily="34" charset="0"/>
              </a:rPr>
              <a:t>REGISTRATION</a:t>
            </a:r>
          </a:p>
        </p:txBody>
      </p:sp>
      <p:sp>
        <p:nvSpPr>
          <p:cNvPr id="24" name="Freeform 382">
            <a:extLst>
              <a:ext uri="{FF2B5EF4-FFF2-40B4-BE49-F238E27FC236}">
                <a16:creationId xmlns:a16="http://schemas.microsoft.com/office/drawing/2014/main" id="{A3BF383A-2289-478B-8E3E-4F9352438B73}"/>
              </a:ext>
            </a:extLst>
          </p:cNvPr>
          <p:cNvSpPr>
            <a:spLocks/>
          </p:cNvSpPr>
          <p:nvPr/>
        </p:nvSpPr>
        <p:spPr bwMode="auto">
          <a:xfrm>
            <a:off x="5610726" y="2014123"/>
            <a:ext cx="1280160" cy="457200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FE6612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schemeClr val="bg1"/>
                </a:solidFill>
                <a:latin typeface="Calibri" pitchFamily="34" charset="0"/>
              </a:rPr>
              <a:t>CLAIM </a:t>
            </a:r>
          </a:p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schemeClr val="bg1"/>
                </a:solidFill>
                <a:latin typeface="Calibri" pitchFamily="34" charset="0"/>
              </a:rPr>
              <a:t>ADJUDICATION</a:t>
            </a:r>
          </a:p>
        </p:txBody>
      </p:sp>
      <p:sp>
        <p:nvSpPr>
          <p:cNvPr id="25" name="Freeform 382">
            <a:extLst>
              <a:ext uri="{FF2B5EF4-FFF2-40B4-BE49-F238E27FC236}">
                <a16:creationId xmlns:a16="http://schemas.microsoft.com/office/drawing/2014/main" id="{10E6553A-DCBE-44E1-98A0-7F9715C91883}"/>
              </a:ext>
            </a:extLst>
          </p:cNvPr>
          <p:cNvSpPr>
            <a:spLocks/>
          </p:cNvSpPr>
          <p:nvPr/>
        </p:nvSpPr>
        <p:spPr bwMode="auto">
          <a:xfrm>
            <a:off x="6977492" y="2014123"/>
            <a:ext cx="1280160" cy="457200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FFCC00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b="1" dirty="0">
                <a:latin typeface="Calibri" pitchFamily="34" charset="0"/>
              </a:rPr>
              <a:t>CLAIM </a:t>
            </a:r>
          </a:p>
          <a:p>
            <a:pPr algn="ctr">
              <a:lnSpc>
                <a:spcPct val="90000"/>
              </a:lnSpc>
            </a:pPr>
            <a:r>
              <a:rPr lang="en-US" sz="1000" b="1" dirty="0">
                <a:latin typeface="Calibri" pitchFamily="34" charset="0"/>
              </a:rPr>
              <a:t>SETTLEMENT</a:t>
            </a:r>
          </a:p>
        </p:txBody>
      </p:sp>
      <p:sp>
        <p:nvSpPr>
          <p:cNvPr id="26" name="Freeform 382">
            <a:extLst>
              <a:ext uri="{FF2B5EF4-FFF2-40B4-BE49-F238E27FC236}">
                <a16:creationId xmlns:a16="http://schemas.microsoft.com/office/drawing/2014/main" id="{73A83C3D-A525-4FA6-BF09-D175972B4008}"/>
              </a:ext>
            </a:extLst>
          </p:cNvPr>
          <p:cNvSpPr>
            <a:spLocks/>
          </p:cNvSpPr>
          <p:nvPr/>
        </p:nvSpPr>
        <p:spPr bwMode="auto">
          <a:xfrm>
            <a:off x="8304493" y="2014123"/>
            <a:ext cx="1280160" cy="457200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9C4E9A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schemeClr val="bg1"/>
                </a:solidFill>
                <a:latin typeface="Calibri" pitchFamily="34" charset="0"/>
              </a:rPr>
              <a:t>CLAIM </a:t>
            </a:r>
          </a:p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schemeClr val="bg1"/>
                </a:solidFill>
                <a:latin typeface="Calibri" pitchFamily="34" charset="0"/>
              </a:rPr>
              <a:t>REPORTING</a:t>
            </a:r>
          </a:p>
        </p:txBody>
      </p:sp>
      <p:sp>
        <p:nvSpPr>
          <p:cNvPr id="28" name="Freeform 382">
            <a:extLst>
              <a:ext uri="{FF2B5EF4-FFF2-40B4-BE49-F238E27FC236}">
                <a16:creationId xmlns:a16="http://schemas.microsoft.com/office/drawing/2014/main" id="{AC48899D-B316-47F0-B5ED-011DC5FBDF95}"/>
              </a:ext>
            </a:extLst>
          </p:cNvPr>
          <p:cNvSpPr>
            <a:spLocks/>
          </p:cNvSpPr>
          <p:nvPr/>
        </p:nvSpPr>
        <p:spPr bwMode="auto">
          <a:xfrm>
            <a:off x="145459" y="2522471"/>
            <a:ext cx="1282150" cy="549096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latin typeface="Calibri" pitchFamily="34" charset="0"/>
              </a:rPr>
              <a:t>Network / Panel / Doctor</a:t>
            </a:r>
          </a:p>
          <a:p>
            <a:pPr algn="ctr">
              <a:lnSpc>
                <a:spcPct val="90000"/>
              </a:lnSpc>
            </a:pPr>
            <a:r>
              <a:rPr lang="en-US" sz="1000" dirty="0">
                <a:latin typeface="Calibri" pitchFamily="34" charset="0"/>
              </a:rPr>
              <a:t>Management</a:t>
            </a:r>
          </a:p>
        </p:txBody>
      </p:sp>
      <p:sp>
        <p:nvSpPr>
          <p:cNvPr id="32" name="Freeform 382">
            <a:extLst>
              <a:ext uri="{FF2B5EF4-FFF2-40B4-BE49-F238E27FC236}">
                <a16:creationId xmlns:a16="http://schemas.microsoft.com/office/drawing/2014/main" id="{4FF75598-BFC9-40F6-9D7A-AD3444D85195}"/>
              </a:ext>
            </a:extLst>
          </p:cNvPr>
          <p:cNvSpPr>
            <a:spLocks/>
          </p:cNvSpPr>
          <p:nvPr/>
        </p:nvSpPr>
        <p:spPr bwMode="auto">
          <a:xfrm>
            <a:off x="2908645" y="3058044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latin typeface="Calibri" pitchFamily="34" charset="0"/>
              </a:rPr>
              <a:t>Submit Claim</a:t>
            </a:r>
          </a:p>
        </p:txBody>
      </p:sp>
      <p:sp>
        <p:nvSpPr>
          <p:cNvPr id="33" name="Freeform 382">
            <a:extLst>
              <a:ext uri="{FF2B5EF4-FFF2-40B4-BE49-F238E27FC236}">
                <a16:creationId xmlns:a16="http://schemas.microsoft.com/office/drawing/2014/main" id="{576649FE-6460-4084-B372-BE8115308485}"/>
              </a:ext>
            </a:extLst>
          </p:cNvPr>
          <p:cNvSpPr>
            <a:spLocks/>
          </p:cNvSpPr>
          <p:nvPr/>
        </p:nvSpPr>
        <p:spPr bwMode="auto">
          <a:xfrm>
            <a:off x="2903706" y="2547634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latin typeface="Calibri" pitchFamily="34" charset="0"/>
              </a:rPr>
              <a:t>Eligibility Check</a:t>
            </a:r>
          </a:p>
        </p:txBody>
      </p:sp>
      <p:sp>
        <p:nvSpPr>
          <p:cNvPr id="34" name="Freeform 382">
            <a:extLst>
              <a:ext uri="{FF2B5EF4-FFF2-40B4-BE49-F238E27FC236}">
                <a16:creationId xmlns:a16="http://schemas.microsoft.com/office/drawing/2014/main" id="{15AAB750-F98F-4665-B7C0-0FE662346FF6}"/>
              </a:ext>
            </a:extLst>
          </p:cNvPr>
          <p:cNvSpPr>
            <a:spLocks/>
          </p:cNvSpPr>
          <p:nvPr/>
        </p:nvSpPr>
        <p:spPr bwMode="auto">
          <a:xfrm>
            <a:off x="2903706" y="3593044"/>
            <a:ext cx="1282150" cy="393157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 err="1">
                <a:latin typeface="Calibri" pitchFamily="34" charset="0"/>
              </a:rPr>
              <a:t>eClaim</a:t>
            </a:r>
            <a:r>
              <a:rPr lang="en-US" sz="1000" dirty="0">
                <a:latin typeface="Calibri" pitchFamily="34" charset="0"/>
              </a:rPr>
              <a:t> Submission</a:t>
            </a:r>
          </a:p>
        </p:txBody>
      </p:sp>
      <p:sp>
        <p:nvSpPr>
          <p:cNvPr id="35" name="Freeform 382">
            <a:extLst>
              <a:ext uri="{FF2B5EF4-FFF2-40B4-BE49-F238E27FC236}">
                <a16:creationId xmlns:a16="http://schemas.microsoft.com/office/drawing/2014/main" id="{5220FF8B-5A2E-413B-8177-5AC90008A74C}"/>
              </a:ext>
            </a:extLst>
          </p:cNvPr>
          <p:cNvSpPr>
            <a:spLocks/>
          </p:cNvSpPr>
          <p:nvPr/>
        </p:nvSpPr>
        <p:spPr bwMode="auto">
          <a:xfrm>
            <a:off x="2903706" y="4166970"/>
            <a:ext cx="1282150" cy="37490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latin typeface="Calibri" pitchFamily="34" charset="0"/>
              </a:rPr>
              <a:t>TPA Submission</a:t>
            </a:r>
          </a:p>
        </p:txBody>
      </p:sp>
      <p:sp>
        <p:nvSpPr>
          <p:cNvPr id="37" name="Freeform 382">
            <a:extLst>
              <a:ext uri="{FF2B5EF4-FFF2-40B4-BE49-F238E27FC236}">
                <a16:creationId xmlns:a16="http://schemas.microsoft.com/office/drawing/2014/main" id="{4A1AD1F7-B5FA-471F-AFD0-31F9B655AA27}"/>
              </a:ext>
            </a:extLst>
          </p:cNvPr>
          <p:cNvSpPr>
            <a:spLocks/>
          </p:cNvSpPr>
          <p:nvPr/>
        </p:nvSpPr>
        <p:spPr bwMode="auto">
          <a:xfrm>
            <a:off x="4257215" y="2516292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latin typeface="Calibri" pitchFamily="34" charset="0"/>
              </a:rPr>
              <a:t>Register Claim</a:t>
            </a:r>
          </a:p>
        </p:txBody>
      </p:sp>
      <p:sp>
        <p:nvSpPr>
          <p:cNvPr id="38" name="Freeform 382">
            <a:extLst>
              <a:ext uri="{FF2B5EF4-FFF2-40B4-BE49-F238E27FC236}">
                <a16:creationId xmlns:a16="http://schemas.microsoft.com/office/drawing/2014/main" id="{A642C016-BA0F-4C96-A648-48C4BB4AB511}"/>
              </a:ext>
            </a:extLst>
          </p:cNvPr>
          <p:cNvSpPr>
            <a:spLocks/>
          </p:cNvSpPr>
          <p:nvPr/>
        </p:nvSpPr>
        <p:spPr bwMode="auto">
          <a:xfrm>
            <a:off x="4257215" y="3044428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latin typeface="Calibri" pitchFamily="34" charset="0"/>
              </a:rPr>
              <a:t>Reserve Management</a:t>
            </a:r>
          </a:p>
        </p:txBody>
      </p:sp>
      <p:sp>
        <p:nvSpPr>
          <p:cNvPr id="41" name="Freeform 382">
            <a:extLst>
              <a:ext uri="{FF2B5EF4-FFF2-40B4-BE49-F238E27FC236}">
                <a16:creationId xmlns:a16="http://schemas.microsoft.com/office/drawing/2014/main" id="{5CB1DB1F-E60B-4737-97AC-16CBAFD3BE60}"/>
              </a:ext>
            </a:extLst>
          </p:cNvPr>
          <p:cNvSpPr>
            <a:spLocks/>
          </p:cNvSpPr>
          <p:nvPr/>
        </p:nvSpPr>
        <p:spPr bwMode="auto">
          <a:xfrm>
            <a:off x="5610726" y="2513663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latin typeface="Calibri" pitchFamily="34" charset="0"/>
              </a:rPr>
              <a:t>Claim Calculation</a:t>
            </a:r>
          </a:p>
        </p:txBody>
      </p:sp>
      <p:sp>
        <p:nvSpPr>
          <p:cNvPr id="42" name="Freeform 382">
            <a:extLst>
              <a:ext uri="{FF2B5EF4-FFF2-40B4-BE49-F238E27FC236}">
                <a16:creationId xmlns:a16="http://schemas.microsoft.com/office/drawing/2014/main" id="{EFE71816-6548-41D1-9FAE-A166EF70E76B}"/>
              </a:ext>
            </a:extLst>
          </p:cNvPr>
          <p:cNvSpPr>
            <a:spLocks/>
          </p:cNvSpPr>
          <p:nvPr/>
        </p:nvSpPr>
        <p:spPr bwMode="auto">
          <a:xfrm>
            <a:off x="5610726" y="3028547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latin typeface="Calibri" pitchFamily="34" charset="0"/>
              </a:rPr>
              <a:t>Settlement Decision</a:t>
            </a:r>
          </a:p>
        </p:txBody>
      </p:sp>
      <p:sp>
        <p:nvSpPr>
          <p:cNvPr id="43" name="Freeform 382">
            <a:extLst>
              <a:ext uri="{FF2B5EF4-FFF2-40B4-BE49-F238E27FC236}">
                <a16:creationId xmlns:a16="http://schemas.microsoft.com/office/drawing/2014/main" id="{986D7DDE-91A6-4D7E-BCB8-F44905B20BCA}"/>
              </a:ext>
            </a:extLst>
          </p:cNvPr>
          <p:cNvSpPr>
            <a:spLocks/>
          </p:cNvSpPr>
          <p:nvPr/>
        </p:nvSpPr>
        <p:spPr bwMode="auto">
          <a:xfrm>
            <a:off x="5610726" y="3555535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latin typeface="Calibri" pitchFamily="34" charset="0"/>
              </a:rPr>
              <a:t>Reserve Adjustment</a:t>
            </a:r>
          </a:p>
        </p:txBody>
      </p:sp>
      <p:sp>
        <p:nvSpPr>
          <p:cNvPr id="44" name="Freeform 382">
            <a:extLst>
              <a:ext uri="{FF2B5EF4-FFF2-40B4-BE49-F238E27FC236}">
                <a16:creationId xmlns:a16="http://schemas.microsoft.com/office/drawing/2014/main" id="{117E0659-2E77-4C73-AF90-FAD1767FE5F8}"/>
              </a:ext>
            </a:extLst>
          </p:cNvPr>
          <p:cNvSpPr>
            <a:spLocks/>
          </p:cNvSpPr>
          <p:nvPr/>
        </p:nvSpPr>
        <p:spPr bwMode="auto">
          <a:xfrm>
            <a:off x="5610726" y="4088319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latin typeface="Calibri" pitchFamily="34" charset="0"/>
              </a:rPr>
              <a:t>Claim Adjustment</a:t>
            </a:r>
          </a:p>
        </p:txBody>
      </p:sp>
      <p:sp>
        <p:nvSpPr>
          <p:cNvPr id="46" name="Freeform 382">
            <a:extLst>
              <a:ext uri="{FF2B5EF4-FFF2-40B4-BE49-F238E27FC236}">
                <a16:creationId xmlns:a16="http://schemas.microsoft.com/office/drawing/2014/main" id="{D6BE572D-8E61-4BAD-BB56-565A368D8BF7}"/>
              </a:ext>
            </a:extLst>
          </p:cNvPr>
          <p:cNvSpPr>
            <a:spLocks/>
          </p:cNvSpPr>
          <p:nvPr/>
        </p:nvSpPr>
        <p:spPr bwMode="auto">
          <a:xfrm>
            <a:off x="6977492" y="3537749"/>
            <a:ext cx="1282150" cy="368523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latin typeface="Calibri" pitchFamily="34" charset="0"/>
              </a:rPr>
              <a:t>Claim Payment</a:t>
            </a:r>
          </a:p>
        </p:txBody>
      </p:sp>
      <p:sp>
        <p:nvSpPr>
          <p:cNvPr id="47" name="Freeform 382">
            <a:extLst>
              <a:ext uri="{FF2B5EF4-FFF2-40B4-BE49-F238E27FC236}">
                <a16:creationId xmlns:a16="http://schemas.microsoft.com/office/drawing/2014/main" id="{54B16DE6-0A7C-49D6-9541-784CB68BA445}"/>
              </a:ext>
            </a:extLst>
          </p:cNvPr>
          <p:cNvSpPr>
            <a:spLocks/>
          </p:cNvSpPr>
          <p:nvPr/>
        </p:nvSpPr>
        <p:spPr bwMode="auto">
          <a:xfrm>
            <a:off x="6977492" y="3027667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latin typeface="Calibri" pitchFamily="34" charset="0"/>
              </a:rPr>
              <a:t>Claim Shortfall </a:t>
            </a:r>
          </a:p>
          <a:p>
            <a:pPr algn="ctr">
              <a:lnSpc>
                <a:spcPct val="90000"/>
              </a:lnSpc>
            </a:pPr>
            <a:r>
              <a:rPr lang="en-US" sz="1000" dirty="0">
                <a:latin typeface="Calibri" pitchFamily="34" charset="0"/>
              </a:rPr>
              <a:t>Recovery</a:t>
            </a:r>
          </a:p>
        </p:txBody>
      </p:sp>
      <p:sp>
        <p:nvSpPr>
          <p:cNvPr id="48" name="Freeform 382">
            <a:extLst>
              <a:ext uri="{FF2B5EF4-FFF2-40B4-BE49-F238E27FC236}">
                <a16:creationId xmlns:a16="http://schemas.microsoft.com/office/drawing/2014/main" id="{25FF7584-504E-4B94-B956-DC79FB23265D}"/>
              </a:ext>
            </a:extLst>
          </p:cNvPr>
          <p:cNvSpPr>
            <a:spLocks/>
          </p:cNvSpPr>
          <p:nvPr/>
        </p:nvSpPr>
        <p:spPr bwMode="auto">
          <a:xfrm>
            <a:off x="6975502" y="4073573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/>
              <a:t>Reinsurance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49" name="Freeform 382">
            <a:extLst>
              <a:ext uri="{FF2B5EF4-FFF2-40B4-BE49-F238E27FC236}">
                <a16:creationId xmlns:a16="http://schemas.microsoft.com/office/drawing/2014/main" id="{0F735362-55BF-4DC2-A9C3-4B8CEDDD3005}"/>
              </a:ext>
            </a:extLst>
          </p:cNvPr>
          <p:cNvSpPr>
            <a:spLocks/>
          </p:cNvSpPr>
          <p:nvPr/>
        </p:nvSpPr>
        <p:spPr bwMode="auto">
          <a:xfrm>
            <a:off x="6975502" y="4578684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latin typeface="Calibri" pitchFamily="34" charset="0"/>
              </a:rPr>
              <a:t>Generate Bank </a:t>
            </a:r>
          </a:p>
          <a:p>
            <a:pPr algn="ctr">
              <a:lnSpc>
                <a:spcPct val="90000"/>
              </a:lnSpc>
            </a:pPr>
            <a:r>
              <a:rPr lang="en-US" sz="1000" dirty="0">
                <a:latin typeface="Calibri" pitchFamily="34" charset="0"/>
              </a:rPr>
              <a:t>Interface files</a:t>
            </a:r>
          </a:p>
        </p:txBody>
      </p:sp>
      <p:sp>
        <p:nvSpPr>
          <p:cNvPr id="51" name="Freeform 382">
            <a:extLst>
              <a:ext uri="{FF2B5EF4-FFF2-40B4-BE49-F238E27FC236}">
                <a16:creationId xmlns:a16="http://schemas.microsoft.com/office/drawing/2014/main" id="{9C3319EC-F94A-4380-BE24-068BF8A19C74}"/>
              </a:ext>
            </a:extLst>
          </p:cNvPr>
          <p:cNvSpPr>
            <a:spLocks/>
          </p:cNvSpPr>
          <p:nvPr/>
        </p:nvSpPr>
        <p:spPr bwMode="auto">
          <a:xfrm>
            <a:off x="8304493" y="2517908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latin typeface="Calibri" pitchFamily="34" charset="0"/>
              </a:rPr>
              <a:t>Generate </a:t>
            </a:r>
          </a:p>
          <a:p>
            <a:pPr algn="ctr">
              <a:lnSpc>
                <a:spcPct val="90000"/>
              </a:lnSpc>
            </a:pPr>
            <a:r>
              <a:rPr lang="en-US" sz="1000" dirty="0">
                <a:latin typeface="Calibri" pitchFamily="34" charset="0"/>
              </a:rPr>
              <a:t>Correspondence</a:t>
            </a:r>
          </a:p>
        </p:txBody>
      </p:sp>
      <p:sp>
        <p:nvSpPr>
          <p:cNvPr id="57" name="Rectangle 419">
            <a:extLst>
              <a:ext uri="{FF2B5EF4-FFF2-40B4-BE49-F238E27FC236}">
                <a16:creationId xmlns:a16="http://schemas.microsoft.com/office/drawing/2014/main" id="{F347D283-9B70-485A-8300-5215F36FA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72" y="5239372"/>
            <a:ext cx="9428268" cy="149936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900">
              <a:latin typeface="Calibri" pitchFamily="34" charset="0"/>
            </a:endParaRPr>
          </a:p>
        </p:txBody>
      </p:sp>
      <p:sp>
        <p:nvSpPr>
          <p:cNvPr id="58" name="Rectangle 380">
            <a:extLst>
              <a:ext uri="{FF2B5EF4-FFF2-40B4-BE49-F238E27FC236}">
                <a16:creationId xmlns:a16="http://schemas.microsoft.com/office/drawing/2014/main" id="{8CCB3452-FE80-4BD6-BD1B-EC414C3AA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314" y="6283496"/>
            <a:ext cx="1507604" cy="435356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latin typeface="Calibri" pitchFamily="34" charset="0"/>
              </a:rPr>
              <a:t>Document Management</a:t>
            </a:r>
          </a:p>
        </p:txBody>
      </p:sp>
      <p:sp>
        <p:nvSpPr>
          <p:cNvPr id="60" name="Rectangle 380">
            <a:extLst>
              <a:ext uri="{FF2B5EF4-FFF2-40B4-BE49-F238E27FC236}">
                <a16:creationId xmlns:a16="http://schemas.microsoft.com/office/drawing/2014/main" id="{E20E0CB6-55E5-4D8D-ABD7-36C46BF10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6" y="5774758"/>
            <a:ext cx="1516679" cy="44446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latin typeface="Calibri" pitchFamily="34" charset="0"/>
              </a:rPr>
              <a:t>Queuing</a:t>
            </a:r>
          </a:p>
        </p:txBody>
      </p:sp>
      <p:sp>
        <p:nvSpPr>
          <p:cNvPr id="61" name="Rectangle 380">
            <a:extLst>
              <a:ext uri="{FF2B5EF4-FFF2-40B4-BE49-F238E27FC236}">
                <a16:creationId xmlns:a16="http://schemas.microsoft.com/office/drawing/2014/main" id="{B7E321AF-2ECE-4AE6-B05F-04FD7C2EE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6" y="5280355"/>
            <a:ext cx="1516680" cy="469597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latin typeface="Calibri" pitchFamily="34" charset="0"/>
              </a:rPr>
              <a:t>Correspondence Framework</a:t>
            </a:r>
          </a:p>
        </p:txBody>
      </p:sp>
      <p:sp>
        <p:nvSpPr>
          <p:cNvPr id="63" name="Rectangle 380">
            <a:extLst>
              <a:ext uri="{FF2B5EF4-FFF2-40B4-BE49-F238E27FC236}">
                <a16:creationId xmlns:a16="http://schemas.microsoft.com/office/drawing/2014/main" id="{DAF442D8-580B-4235-8F53-26E31DDF4D8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533017" y="3053102"/>
            <a:ext cx="6618270" cy="909637"/>
          </a:xfrm>
          <a:prstGeom prst="roundRect">
            <a:avLst>
              <a:gd name="adj" fmla="val 16667"/>
            </a:avLst>
          </a:prstGeom>
          <a:solidFill>
            <a:srgbClr val="FF9B6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900">
              <a:latin typeface="Calibri" pitchFamily="34" charset="0"/>
            </a:endParaRPr>
          </a:p>
        </p:txBody>
      </p:sp>
      <p:sp>
        <p:nvSpPr>
          <p:cNvPr id="64" name="Rectangle 380">
            <a:extLst>
              <a:ext uri="{FF2B5EF4-FFF2-40B4-BE49-F238E27FC236}">
                <a16:creationId xmlns:a16="http://schemas.microsoft.com/office/drawing/2014/main" id="{5C6A79E9-B14E-45F3-98A3-F82185B11A1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587249" y="1260512"/>
            <a:ext cx="968641" cy="3603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FINANCIAL ACCOUNTING</a:t>
            </a:r>
          </a:p>
        </p:txBody>
      </p:sp>
      <p:sp>
        <p:nvSpPr>
          <p:cNvPr id="65" name="Rectangle 380">
            <a:extLst>
              <a:ext uri="{FF2B5EF4-FFF2-40B4-BE49-F238E27FC236}">
                <a16:creationId xmlns:a16="http://schemas.microsoft.com/office/drawing/2014/main" id="{3E592D13-8C02-41B4-B61A-21339DBC1BE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571543" y="3284958"/>
            <a:ext cx="6631021" cy="433176"/>
          </a:xfrm>
          <a:prstGeom prst="roundRect">
            <a:avLst>
              <a:gd name="adj" fmla="val 16667"/>
            </a:avLst>
          </a:prstGeom>
          <a:solidFill>
            <a:srgbClr val="FFECA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600" b="1" dirty="0">
                <a:latin typeface="Calibri" pitchFamily="34" charset="0"/>
              </a:rPr>
              <a:t>Integration Service Hub</a:t>
            </a:r>
          </a:p>
        </p:txBody>
      </p:sp>
      <p:sp>
        <p:nvSpPr>
          <p:cNvPr id="66" name="Rectangle 380">
            <a:extLst>
              <a:ext uri="{FF2B5EF4-FFF2-40B4-BE49-F238E27FC236}">
                <a16:creationId xmlns:a16="http://schemas.microsoft.com/office/drawing/2014/main" id="{9CD98860-02A8-42B8-875D-330B251AB9B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168701" y="1247260"/>
            <a:ext cx="968641" cy="3603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Integral Life (IL)</a:t>
            </a:r>
          </a:p>
        </p:txBody>
      </p:sp>
      <p:sp>
        <p:nvSpPr>
          <p:cNvPr id="67" name="Rectangle 380">
            <a:extLst>
              <a:ext uri="{FF2B5EF4-FFF2-40B4-BE49-F238E27FC236}">
                <a16:creationId xmlns:a16="http://schemas.microsoft.com/office/drawing/2014/main" id="{56BEA1DA-E2EB-4143-8E5E-3548F1E85D1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587828" y="2245592"/>
            <a:ext cx="967482" cy="3603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PROMISE</a:t>
            </a:r>
          </a:p>
        </p:txBody>
      </p:sp>
      <p:sp>
        <p:nvSpPr>
          <p:cNvPr id="68" name="Rectangle 380">
            <a:extLst>
              <a:ext uri="{FF2B5EF4-FFF2-40B4-BE49-F238E27FC236}">
                <a16:creationId xmlns:a16="http://schemas.microsoft.com/office/drawing/2014/main" id="{C1EE460F-41E6-4C46-89E1-46BE932DBAB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169280" y="2245592"/>
            <a:ext cx="967482" cy="3603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EAGLE</a:t>
            </a:r>
          </a:p>
        </p:txBody>
      </p:sp>
      <p:sp>
        <p:nvSpPr>
          <p:cNvPr id="69" name="Rectangle 380">
            <a:extLst>
              <a:ext uri="{FF2B5EF4-FFF2-40B4-BE49-F238E27FC236}">
                <a16:creationId xmlns:a16="http://schemas.microsoft.com/office/drawing/2014/main" id="{34B24BD9-A2E7-48DA-909D-D43366EEEA6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587828" y="4536773"/>
            <a:ext cx="967482" cy="3603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Direct Pay Bank Files</a:t>
            </a:r>
          </a:p>
        </p:txBody>
      </p:sp>
      <p:sp>
        <p:nvSpPr>
          <p:cNvPr id="70" name="Rectangle 380">
            <a:extLst>
              <a:ext uri="{FF2B5EF4-FFF2-40B4-BE49-F238E27FC236}">
                <a16:creationId xmlns:a16="http://schemas.microsoft.com/office/drawing/2014/main" id="{04B17961-8DE4-49F9-9315-0E513F3A288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169280" y="4536773"/>
            <a:ext cx="967482" cy="3603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COMPASS</a:t>
            </a:r>
          </a:p>
        </p:txBody>
      </p:sp>
      <p:sp>
        <p:nvSpPr>
          <p:cNvPr id="71" name="Rectangle 380">
            <a:extLst>
              <a:ext uri="{FF2B5EF4-FFF2-40B4-BE49-F238E27FC236}">
                <a16:creationId xmlns:a16="http://schemas.microsoft.com/office/drawing/2014/main" id="{D5B2601A-4372-4543-87AA-926A0A66DE9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587828" y="5561030"/>
            <a:ext cx="967482" cy="3603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EDW</a:t>
            </a:r>
          </a:p>
        </p:txBody>
      </p:sp>
      <p:sp>
        <p:nvSpPr>
          <p:cNvPr id="72" name="Rectangle 380">
            <a:extLst>
              <a:ext uri="{FF2B5EF4-FFF2-40B4-BE49-F238E27FC236}">
                <a16:creationId xmlns:a16="http://schemas.microsoft.com/office/drawing/2014/main" id="{EDCBF6F6-4F4F-4028-A5DA-B3FD2B0E561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169280" y="5561030"/>
            <a:ext cx="967482" cy="3603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Direct Debit Bank Files</a:t>
            </a:r>
          </a:p>
        </p:txBody>
      </p:sp>
      <p:sp>
        <p:nvSpPr>
          <p:cNvPr id="73" name="Rectangle 380">
            <a:extLst>
              <a:ext uri="{FF2B5EF4-FFF2-40B4-BE49-F238E27FC236}">
                <a16:creationId xmlns:a16="http://schemas.microsoft.com/office/drawing/2014/main" id="{EBCA8997-CEF1-4EEE-A3F0-5B4F84361E4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271052" y="3166866"/>
            <a:ext cx="1195739" cy="7921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COAST</a:t>
            </a:r>
          </a:p>
        </p:txBody>
      </p:sp>
      <p:sp>
        <p:nvSpPr>
          <p:cNvPr id="77" name="Rectangle 419">
            <a:extLst>
              <a:ext uri="{FF2B5EF4-FFF2-40B4-BE49-F238E27FC236}">
                <a16:creationId xmlns:a16="http://schemas.microsoft.com/office/drawing/2014/main" id="{04D8F0DE-4103-4214-94DE-3A19526C0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36" y="1758708"/>
            <a:ext cx="9428204" cy="205191"/>
          </a:xfrm>
          <a:prstGeom prst="roundRect">
            <a:avLst>
              <a:gd name="adj" fmla="val 16667"/>
            </a:avLst>
          </a:prstGeom>
          <a:solidFill>
            <a:srgbClr val="6A0E68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Calibri" pitchFamily="34" charset="0"/>
              </a:rPr>
              <a:t>Business Process Studio</a:t>
            </a:r>
          </a:p>
        </p:txBody>
      </p:sp>
      <p:sp>
        <p:nvSpPr>
          <p:cNvPr id="78" name="Freeform 382">
            <a:extLst>
              <a:ext uri="{FF2B5EF4-FFF2-40B4-BE49-F238E27FC236}">
                <a16:creationId xmlns:a16="http://schemas.microsoft.com/office/drawing/2014/main" id="{4B08065B-1643-49E3-95ED-B0A5BD9053E8}"/>
              </a:ext>
            </a:extLst>
          </p:cNvPr>
          <p:cNvSpPr>
            <a:spLocks/>
          </p:cNvSpPr>
          <p:nvPr/>
        </p:nvSpPr>
        <p:spPr bwMode="auto">
          <a:xfrm>
            <a:off x="383873" y="3168008"/>
            <a:ext cx="947372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latin typeface="Calibri" pitchFamily="34" charset="0"/>
              </a:rPr>
              <a:t>Fee Schedule</a:t>
            </a:r>
          </a:p>
        </p:txBody>
      </p:sp>
      <p:sp>
        <p:nvSpPr>
          <p:cNvPr id="79" name="Rectangle 419">
            <a:extLst>
              <a:ext uri="{FF2B5EF4-FFF2-40B4-BE49-F238E27FC236}">
                <a16:creationId xmlns:a16="http://schemas.microsoft.com/office/drawing/2014/main" id="{F5BBCB36-7509-4374-9CB8-53FB8F1E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72" y="5002892"/>
            <a:ext cx="9434850" cy="180658"/>
          </a:xfrm>
          <a:prstGeom prst="roundRect">
            <a:avLst>
              <a:gd name="adj" fmla="val 16667"/>
            </a:avLst>
          </a:prstGeom>
          <a:solidFill>
            <a:srgbClr val="6A0E68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Calibri" pitchFamily="34" charset="0"/>
              </a:rPr>
              <a:t>Core Service Hubs</a:t>
            </a:r>
          </a:p>
        </p:txBody>
      </p:sp>
      <p:sp>
        <p:nvSpPr>
          <p:cNvPr id="80" name="Rectangle 380">
            <a:extLst>
              <a:ext uri="{FF2B5EF4-FFF2-40B4-BE49-F238E27FC236}">
                <a16:creationId xmlns:a16="http://schemas.microsoft.com/office/drawing/2014/main" id="{00D996CA-35FC-4B3C-BEC5-625134147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6" y="6274524"/>
            <a:ext cx="1507604" cy="444328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latin typeface="Calibri" pitchFamily="34" charset="0"/>
              </a:rPr>
              <a:t>User Profile Settings</a:t>
            </a:r>
          </a:p>
        </p:txBody>
      </p:sp>
      <p:sp>
        <p:nvSpPr>
          <p:cNvPr id="81" name="Rectangle 380">
            <a:extLst>
              <a:ext uri="{FF2B5EF4-FFF2-40B4-BE49-F238E27FC236}">
                <a16:creationId xmlns:a16="http://schemas.microsoft.com/office/drawing/2014/main" id="{3E2D9691-C24C-4BE5-93FA-1F7375755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891" y="5803840"/>
            <a:ext cx="1516679" cy="44446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latin typeface="Calibri" pitchFamily="34" charset="0"/>
              </a:rPr>
              <a:t>Workflow Rules &amp; Business rules Validator</a:t>
            </a:r>
          </a:p>
        </p:txBody>
      </p:sp>
      <p:sp>
        <p:nvSpPr>
          <p:cNvPr id="82" name="Rectangle 380">
            <a:extLst>
              <a:ext uri="{FF2B5EF4-FFF2-40B4-BE49-F238E27FC236}">
                <a16:creationId xmlns:a16="http://schemas.microsoft.com/office/drawing/2014/main" id="{EFB17331-236F-48FF-A29C-66593613B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891" y="5299775"/>
            <a:ext cx="1516680" cy="469597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latin typeface="Calibri" pitchFamily="34" charset="0"/>
              </a:rPr>
              <a:t>Calculation Rule Builder Engine</a:t>
            </a:r>
          </a:p>
        </p:txBody>
      </p:sp>
      <p:sp>
        <p:nvSpPr>
          <p:cNvPr id="83" name="Rectangle 380">
            <a:extLst>
              <a:ext uri="{FF2B5EF4-FFF2-40B4-BE49-F238E27FC236}">
                <a16:creationId xmlns:a16="http://schemas.microsoft.com/office/drawing/2014/main" id="{DEF1F60A-5D27-438D-9266-DEECB6B0F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292" y="6308284"/>
            <a:ext cx="1507604" cy="394079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latin typeface="Calibri" pitchFamily="34" charset="0"/>
              </a:rPr>
              <a:t>Authorization &amp; Data Entitlements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(Role Based Access)</a:t>
            </a:r>
          </a:p>
        </p:txBody>
      </p:sp>
      <p:sp>
        <p:nvSpPr>
          <p:cNvPr id="84" name="Rectangle 380">
            <a:extLst>
              <a:ext uri="{FF2B5EF4-FFF2-40B4-BE49-F238E27FC236}">
                <a16:creationId xmlns:a16="http://schemas.microsoft.com/office/drawing/2014/main" id="{20ECF5D8-DF7C-403E-9062-B1DD90391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292" y="5817690"/>
            <a:ext cx="1516679" cy="426337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latin typeface="Calibri" pitchFamily="34" charset="0"/>
              </a:rPr>
              <a:t>Scheduler Services</a:t>
            </a:r>
          </a:p>
        </p:txBody>
      </p:sp>
      <p:sp>
        <p:nvSpPr>
          <p:cNvPr id="85" name="Rectangle 380">
            <a:extLst>
              <a:ext uri="{FF2B5EF4-FFF2-40B4-BE49-F238E27FC236}">
                <a16:creationId xmlns:a16="http://schemas.microsoft.com/office/drawing/2014/main" id="{63F868E3-F26B-4645-9CB8-EEFF92705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292" y="5299776"/>
            <a:ext cx="1516680" cy="463482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latin typeface="Calibri" pitchFamily="34" charset="0"/>
              </a:rPr>
              <a:t>Claim Calculation Engine</a:t>
            </a:r>
          </a:p>
        </p:txBody>
      </p:sp>
      <p:sp>
        <p:nvSpPr>
          <p:cNvPr id="86" name="Rectangle 380">
            <a:extLst>
              <a:ext uri="{FF2B5EF4-FFF2-40B4-BE49-F238E27FC236}">
                <a16:creationId xmlns:a16="http://schemas.microsoft.com/office/drawing/2014/main" id="{AFC22C17-38D0-42C4-A06C-0665EE147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891" y="6283496"/>
            <a:ext cx="1507604" cy="418867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latin typeface="Calibri" pitchFamily="34" charset="0"/>
              </a:rPr>
              <a:t>Authentication 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(SSO / Native)</a:t>
            </a:r>
          </a:p>
        </p:txBody>
      </p:sp>
      <p:sp>
        <p:nvSpPr>
          <p:cNvPr id="87" name="Rectangle 380">
            <a:extLst>
              <a:ext uri="{FF2B5EF4-FFF2-40B4-BE49-F238E27FC236}">
                <a16:creationId xmlns:a16="http://schemas.microsoft.com/office/drawing/2014/main" id="{8FBE461A-57B5-4B47-A7EE-05A039BD3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0808" y="5799564"/>
            <a:ext cx="1516679" cy="44446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latin typeface="Calibri" pitchFamily="34" charset="0"/>
              </a:rPr>
              <a:t>Caching Services</a:t>
            </a:r>
          </a:p>
        </p:txBody>
      </p:sp>
      <p:sp>
        <p:nvSpPr>
          <p:cNvPr id="88" name="Rectangle 380">
            <a:extLst>
              <a:ext uri="{FF2B5EF4-FFF2-40B4-BE49-F238E27FC236}">
                <a16:creationId xmlns:a16="http://schemas.microsoft.com/office/drawing/2014/main" id="{5B9DD505-D821-4E26-AADA-6D0515792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0808" y="5304859"/>
            <a:ext cx="1516680" cy="45105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latin typeface="Calibri" pitchFamily="34" charset="0"/>
              </a:rPr>
              <a:t>Notification Services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 (Mail / SMS)</a:t>
            </a:r>
          </a:p>
        </p:txBody>
      </p:sp>
      <p:sp>
        <p:nvSpPr>
          <p:cNvPr id="89" name="Rectangle 380">
            <a:extLst>
              <a:ext uri="{FF2B5EF4-FFF2-40B4-BE49-F238E27FC236}">
                <a16:creationId xmlns:a16="http://schemas.microsoft.com/office/drawing/2014/main" id="{BABA00AF-6155-45D8-BBA5-EF892F286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0808" y="6292432"/>
            <a:ext cx="1507604" cy="426419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algn="ctr"/>
            <a:r>
              <a:rPr lang="en-US" sz="900" dirty="0">
                <a:latin typeface="Calibri" pitchFamily="34" charset="0"/>
              </a:rPr>
              <a:t>DB Handler / Logging / </a:t>
            </a:r>
          </a:p>
          <a:p>
            <a:pPr algn="ctr"/>
            <a:r>
              <a:rPr lang="en-US" sz="900" dirty="0">
                <a:latin typeface="Calibri" pitchFamily="34" charset="0"/>
              </a:rPr>
              <a:t>OWASP Threat handler</a:t>
            </a:r>
          </a:p>
          <a:p>
            <a:pPr algn="ctr"/>
            <a:endParaRPr lang="en-US" sz="900" dirty="0">
              <a:latin typeface="Calibri" pitchFamily="34" charset="0"/>
            </a:endParaRPr>
          </a:p>
        </p:txBody>
      </p:sp>
      <p:sp>
        <p:nvSpPr>
          <p:cNvPr id="90" name="Rectangle 380">
            <a:extLst>
              <a:ext uri="{FF2B5EF4-FFF2-40B4-BE49-F238E27FC236}">
                <a16:creationId xmlns:a16="http://schemas.microsoft.com/office/drawing/2014/main" id="{4BAA4B38-03ED-448C-ABCA-C08EA9F85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314" y="5305489"/>
            <a:ext cx="1516679" cy="44446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latin typeface="Calibri" pitchFamily="34" charset="0"/>
              </a:rPr>
              <a:t>Internationalization Services</a:t>
            </a:r>
          </a:p>
        </p:txBody>
      </p:sp>
      <p:sp>
        <p:nvSpPr>
          <p:cNvPr id="91" name="Rectangle 380">
            <a:extLst>
              <a:ext uri="{FF2B5EF4-FFF2-40B4-BE49-F238E27FC236}">
                <a16:creationId xmlns:a16="http://schemas.microsoft.com/office/drawing/2014/main" id="{2023B64C-0FD3-4510-85E6-A270195CB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314" y="5798624"/>
            <a:ext cx="1516680" cy="416846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latin typeface="Calibri" pitchFamily="34" charset="0"/>
              </a:rPr>
              <a:t>Reporting Framework</a:t>
            </a:r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91659776-35BE-494C-AEE9-905061B1E39D}"/>
              </a:ext>
            </a:extLst>
          </p:cNvPr>
          <p:cNvSpPr/>
          <p:nvPr/>
        </p:nvSpPr>
        <p:spPr>
          <a:xfrm>
            <a:off x="10086203" y="2134072"/>
            <a:ext cx="289037" cy="350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765F375E-75A8-4979-842B-30018E1DACAC}"/>
              </a:ext>
            </a:extLst>
          </p:cNvPr>
          <p:cNvSpPr/>
          <p:nvPr/>
        </p:nvSpPr>
        <p:spPr>
          <a:xfrm>
            <a:off x="10103643" y="5013971"/>
            <a:ext cx="271598" cy="350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380">
            <a:extLst>
              <a:ext uri="{FF2B5EF4-FFF2-40B4-BE49-F238E27FC236}">
                <a16:creationId xmlns:a16="http://schemas.microsoft.com/office/drawing/2014/main" id="{6923A430-AD5B-4227-8B7D-1FFA4AA422A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0567052" y="224469"/>
            <a:ext cx="550202" cy="7921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vert="vert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Calibri" pitchFamily="34" charset="0"/>
              </a:rPr>
              <a:t>eBenefits</a:t>
            </a:r>
            <a:endParaRPr lang="en-US" sz="105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5" name="Rectangle 380">
            <a:extLst>
              <a:ext uri="{FF2B5EF4-FFF2-40B4-BE49-F238E27FC236}">
                <a16:creationId xmlns:a16="http://schemas.microsoft.com/office/drawing/2014/main" id="{6A3572D9-327F-46A0-BB67-F81D2977379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1226761" y="309125"/>
            <a:ext cx="1190371" cy="649355"/>
          </a:xfrm>
          <a:prstGeom prst="roundRect">
            <a:avLst>
              <a:gd name="adj" fmla="val 16667"/>
            </a:avLst>
          </a:prstGeom>
          <a:solidFill>
            <a:srgbClr val="E6C7E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50" b="1" dirty="0">
                <a:latin typeface="Calibri" pitchFamily="34" charset="0"/>
              </a:rPr>
              <a:t>AIA Portal (For End Customers)</a:t>
            </a:r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B4520921-531D-4117-B0AA-604A484F6D95}"/>
              </a:ext>
            </a:extLst>
          </p:cNvPr>
          <p:cNvSpPr/>
          <p:nvPr/>
        </p:nvSpPr>
        <p:spPr>
          <a:xfrm rot="10800000">
            <a:off x="11319571" y="509195"/>
            <a:ext cx="155098" cy="309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reeform 382">
            <a:extLst>
              <a:ext uri="{FF2B5EF4-FFF2-40B4-BE49-F238E27FC236}">
                <a16:creationId xmlns:a16="http://schemas.microsoft.com/office/drawing/2014/main" id="{D4EA0834-2E37-412A-A74C-FF4C3C416040}"/>
              </a:ext>
            </a:extLst>
          </p:cNvPr>
          <p:cNvSpPr>
            <a:spLocks/>
          </p:cNvSpPr>
          <p:nvPr/>
        </p:nvSpPr>
        <p:spPr bwMode="auto">
          <a:xfrm>
            <a:off x="5610726" y="4612205"/>
            <a:ext cx="1282150" cy="337387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latin typeface="Calibri" pitchFamily="34" charset="0"/>
              </a:rPr>
              <a:t>Auto roll over</a:t>
            </a:r>
          </a:p>
        </p:txBody>
      </p:sp>
      <p:sp>
        <p:nvSpPr>
          <p:cNvPr id="99" name="Freeform 382">
            <a:extLst>
              <a:ext uri="{FF2B5EF4-FFF2-40B4-BE49-F238E27FC236}">
                <a16:creationId xmlns:a16="http://schemas.microsoft.com/office/drawing/2014/main" id="{3B07FFDB-A746-42C9-8F07-227646835A8B}"/>
              </a:ext>
            </a:extLst>
          </p:cNvPr>
          <p:cNvSpPr>
            <a:spLocks/>
          </p:cNvSpPr>
          <p:nvPr/>
        </p:nvSpPr>
        <p:spPr bwMode="auto">
          <a:xfrm>
            <a:off x="6977492" y="2516292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latin typeface="Calibri" pitchFamily="34" charset="0"/>
              </a:rPr>
              <a:t>Hold &amp; Release </a:t>
            </a:r>
          </a:p>
          <a:p>
            <a:pPr algn="ctr">
              <a:lnSpc>
                <a:spcPct val="90000"/>
              </a:lnSpc>
            </a:pPr>
            <a:r>
              <a:rPr lang="en-US" sz="1000" dirty="0">
                <a:latin typeface="Calibri" pitchFamily="34" charset="0"/>
              </a:rPr>
              <a:t>Claim</a:t>
            </a:r>
          </a:p>
        </p:txBody>
      </p:sp>
      <p:sp>
        <p:nvSpPr>
          <p:cNvPr id="100" name="Freeform 382">
            <a:extLst>
              <a:ext uri="{FF2B5EF4-FFF2-40B4-BE49-F238E27FC236}">
                <a16:creationId xmlns:a16="http://schemas.microsoft.com/office/drawing/2014/main" id="{E275AD90-7956-4416-A84E-408555418262}"/>
              </a:ext>
            </a:extLst>
          </p:cNvPr>
          <p:cNvSpPr>
            <a:spLocks/>
          </p:cNvSpPr>
          <p:nvPr/>
        </p:nvSpPr>
        <p:spPr bwMode="auto">
          <a:xfrm>
            <a:off x="1520605" y="2026552"/>
            <a:ext cx="1280160" cy="423310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schemeClr val="bg1"/>
                </a:solidFill>
                <a:latin typeface="Calibri" pitchFamily="34" charset="0"/>
              </a:rPr>
              <a:t>Pre authorization approval</a:t>
            </a:r>
          </a:p>
        </p:txBody>
      </p:sp>
      <p:sp>
        <p:nvSpPr>
          <p:cNvPr id="101" name="Freeform 382">
            <a:extLst>
              <a:ext uri="{FF2B5EF4-FFF2-40B4-BE49-F238E27FC236}">
                <a16:creationId xmlns:a16="http://schemas.microsoft.com/office/drawing/2014/main" id="{AA67AE51-5A11-48CE-83BA-4C0F7D4657EF}"/>
              </a:ext>
            </a:extLst>
          </p:cNvPr>
          <p:cNvSpPr>
            <a:spLocks/>
          </p:cNvSpPr>
          <p:nvPr/>
        </p:nvSpPr>
        <p:spPr bwMode="auto">
          <a:xfrm>
            <a:off x="1520605" y="2541960"/>
            <a:ext cx="1282150" cy="327207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latin typeface="Calibri" pitchFamily="34" charset="0"/>
              </a:rPr>
              <a:t>Provider Eligibility Check</a:t>
            </a:r>
          </a:p>
        </p:txBody>
      </p:sp>
      <p:sp>
        <p:nvSpPr>
          <p:cNvPr id="102" name="Freeform 382">
            <a:extLst>
              <a:ext uri="{FF2B5EF4-FFF2-40B4-BE49-F238E27FC236}">
                <a16:creationId xmlns:a16="http://schemas.microsoft.com/office/drawing/2014/main" id="{E34BD462-0F06-4635-B1C7-12760BD403A1}"/>
              </a:ext>
            </a:extLst>
          </p:cNvPr>
          <p:cNvSpPr>
            <a:spLocks/>
          </p:cNvSpPr>
          <p:nvPr/>
        </p:nvSpPr>
        <p:spPr bwMode="auto">
          <a:xfrm>
            <a:off x="1531543" y="3042726"/>
            <a:ext cx="1282150" cy="370034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latin typeface="Calibri" pitchFamily="34" charset="0"/>
              </a:rPr>
              <a:t>Member Eligibility Check</a:t>
            </a:r>
          </a:p>
        </p:txBody>
      </p:sp>
      <p:sp>
        <p:nvSpPr>
          <p:cNvPr id="103" name="Freeform 382">
            <a:extLst>
              <a:ext uri="{FF2B5EF4-FFF2-40B4-BE49-F238E27FC236}">
                <a16:creationId xmlns:a16="http://schemas.microsoft.com/office/drawing/2014/main" id="{7DF0D559-77E9-4C23-8009-3F5813D9CDAB}"/>
              </a:ext>
            </a:extLst>
          </p:cNvPr>
          <p:cNvSpPr>
            <a:spLocks/>
          </p:cNvSpPr>
          <p:nvPr/>
        </p:nvSpPr>
        <p:spPr bwMode="auto">
          <a:xfrm>
            <a:off x="1531543" y="3592862"/>
            <a:ext cx="1282150" cy="370034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latin typeface="Calibri" pitchFamily="34" charset="0"/>
              </a:rPr>
              <a:t>Pre-approval to provider</a:t>
            </a:r>
          </a:p>
        </p:txBody>
      </p:sp>
      <p:sp>
        <p:nvSpPr>
          <p:cNvPr id="104" name="Freeform 382">
            <a:extLst>
              <a:ext uri="{FF2B5EF4-FFF2-40B4-BE49-F238E27FC236}">
                <a16:creationId xmlns:a16="http://schemas.microsoft.com/office/drawing/2014/main" id="{97328D60-5A07-4898-866A-D6F2B3A9B8BB}"/>
              </a:ext>
            </a:extLst>
          </p:cNvPr>
          <p:cNvSpPr>
            <a:spLocks/>
          </p:cNvSpPr>
          <p:nvPr/>
        </p:nvSpPr>
        <p:spPr bwMode="auto">
          <a:xfrm>
            <a:off x="1510079" y="4120481"/>
            <a:ext cx="1282150" cy="38102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latin typeface="Calibri" pitchFamily="34" charset="0"/>
              </a:rPr>
              <a:t>LOG to Provider</a:t>
            </a:r>
          </a:p>
        </p:txBody>
      </p:sp>
      <p:sp>
        <p:nvSpPr>
          <p:cNvPr id="105" name="Rectangle 380">
            <a:extLst>
              <a:ext uri="{FF2B5EF4-FFF2-40B4-BE49-F238E27FC236}">
                <a16:creationId xmlns:a16="http://schemas.microsoft.com/office/drawing/2014/main" id="{0B4C7220-AFF0-427E-B462-9DE3649B25C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0667788" y="6085479"/>
            <a:ext cx="385980" cy="7921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vert="vert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libri" pitchFamily="34" charset="0"/>
              </a:rPr>
              <a:t>CPF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15C0BF-82C7-42E5-A60F-D521C2C0BEFE}"/>
              </a:ext>
            </a:extLst>
          </p:cNvPr>
          <p:cNvSpPr txBox="1"/>
          <p:nvPr/>
        </p:nvSpPr>
        <p:spPr>
          <a:xfrm>
            <a:off x="288890" y="714127"/>
            <a:ext cx="798650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Microservices encapsulate data and behavior. Data accessed only through APIs.</a:t>
            </a:r>
          </a:p>
          <a:p>
            <a:r>
              <a:rPr lang="en-US" dirty="0"/>
              <a:t>Horizontally scalable, fault tolerant, runs in containers, configurable.</a:t>
            </a:r>
          </a:p>
          <a:p>
            <a:r>
              <a:rPr lang="en-US" dirty="0"/>
              <a:t>Technologies: Spring Boot, Docker, </a:t>
            </a:r>
            <a:r>
              <a:rPr lang="en-US" dirty="0" err="1"/>
              <a:t>Hystrix</a:t>
            </a:r>
            <a:r>
              <a:rPr lang="en-US" dirty="0"/>
              <a:t>, communication through events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47440C-4CE2-4E1A-B63E-7B30AE5E5B18}"/>
              </a:ext>
            </a:extLst>
          </p:cNvPr>
          <p:cNvSpPr/>
          <p:nvPr/>
        </p:nvSpPr>
        <p:spPr>
          <a:xfrm>
            <a:off x="93416" y="1986404"/>
            <a:ext cx="1406159" cy="232961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5BFBC99-9A95-4872-8DD6-9586C5E879AC}"/>
              </a:ext>
            </a:extLst>
          </p:cNvPr>
          <p:cNvSpPr/>
          <p:nvPr/>
        </p:nvSpPr>
        <p:spPr>
          <a:xfrm>
            <a:off x="2792229" y="1743962"/>
            <a:ext cx="5506063" cy="342738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467C801-6DF0-4E9B-B1E7-7CC5A4B18339}"/>
              </a:ext>
            </a:extLst>
          </p:cNvPr>
          <p:cNvSpPr/>
          <p:nvPr/>
        </p:nvSpPr>
        <p:spPr>
          <a:xfrm>
            <a:off x="258176" y="5201825"/>
            <a:ext cx="1529650" cy="65549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5FBBD4D-43D9-465D-BED2-60C8192B2377}"/>
              </a:ext>
            </a:extLst>
          </p:cNvPr>
          <p:cNvSpPr/>
          <p:nvPr/>
        </p:nvSpPr>
        <p:spPr>
          <a:xfrm>
            <a:off x="290905" y="6197739"/>
            <a:ext cx="1529650" cy="65549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D2D4CFC-B14E-4021-812A-75395F827524}"/>
              </a:ext>
            </a:extLst>
          </p:cNvPr>
          <p:cNvSpPr/>
          <p:nvPr/>
        </p:nvSpPr>
        <p:spPr>
          <a:xfrm>
            <a:off x="2105544" y="5181957"/>
            <a:ext cx="1529650" cy="65549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DA3D4F8-4716-4A3A-973E-8C69E0A5C3D6}"/>
              </a:ext>
            </a:extLst>
          </p:cNvPr>
          <p:cNvSpPr/>
          <p:nvPr/>
        </p:nvSpPr>
        <p:spPr>
          <a:xfrm>
            <a:off x="4048406" y="5228062"/>
            <a:ext cx="1529650" cy="65549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566794F-EFD0-4906-9636-4F0DA2C47662}"/>
              </a:ext>
            </a:extLst>
          </p:cNvPr>
          <p:cNvSpPr/>
          <p:nvPr/>
        </p:nvSpPr>
        <p:spPr>
          <a:xfrm>
            <a:off x="4081076" y="6173428"/>
            <a:ext cx="1529650" cy="65549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564AEF0-F7C3-49B1-AA3C-522B41BF67BE}"/>
              </a:ext>
            </a:extLst>
          </p:cNvPr>
          <p:cNvSpPr/>
          <p:nvPr/>
        </p:nvSpPr>
        <p:spPr>
          <a:xfrm>
            <a:off x="7833905" y="5701138"/>
            <a:ext cx="1529650" cy="65549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7E8DD966-B471-4923-A707-A8BD79B5D5FE}"/>
              </a:ext>
            </a:extLst>
          </p:cNvPr>
          <p:cNvSpPr/>
          <p:nvPr/>
        </p:nvSpPr>
        <p:spPr>
          <a:xfrm>
            <a:off x="2112382" y="6169961"/>
            <a:ext cx="1529650" cy="65549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2FFD4CF-0DD9-4710-B98D-21F3A7707791}"/>
              </a:ext>
            </a:extLst>
          </p:cNvPr>
          <p:cNvSpPr/>
          <p:nvPr/>
        </p:nvSpPr>
        <p:spPr>
          <a:xfrm>
            <a:off x="8276893" y="1687465"/>
            <a:ext cx="1406159" cy="1573599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080A6B0-72B3-45D3-80C5-C55981052100}"/>
              </a:ext>
            </a:extLst>
          </p:cNvPr>
          <p:cNvSpPr/>
          <p:nvPr/>
        </p:nvSpPr>
        <p:spPr>
          <a:xfrm>
            <a:off x="1437960" y="1795042"/>
            <a:ext cx="1406159" cy="302501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3252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2">
            <a:extLst>
              <a:ext uri="{FF2B5EF4-FFF2-40B4-BE49-F238E27FC236}">
                <a16:creationId xmlns:a16="http://schemas.microsoft.com/office/drawing/2014/main" id="{D937BA75-2B94-4419-B4E1-7945813B2515}"/>
              </a:ext>
            </a:extLst>
          </p:cNvPr>
          <p:cNvGrpSpPr>
            <a:grpSpLocks/>
          </p:cNvGrpSpPr>
          <p:nvPr/>
        </p:nvGrpSpPr>
        <p:grpSpPr bwMode="auto">
          <a:xfrm>
            <a:off x="145459" y="186035"/>
            <a:ext cx="9423063" cy="341332"/>
            <a:chOff x="265235" y="511176"/>
            <a:chExt cx="8392257" cy="550863"/>
          </a:xfrm>
          <a:solidFill>
            <a:srgbClr val="F20000"/>
          </a:solidFill>
        </p:grpSpPr>
        <p:sp>
          <p:nvSpPr>
            <p:cNvPr id="5" name="Rectangle 597">
              <a:extLst>
                <a:ext uri="{FF2B5EF4-FFF2-40B4-BE49-F238E27FC236}">
                  <a16:creationId xmlns:a16="http://schemas.microsoft.com/office/drawing/2014/main" id="{C7FBD045-261F-4FED-A3A0-9ECEE376D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35" y="519114"/>
              <a:ext cx="8386396" cy="542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alibri" pitchFamily="34" charset="0"/>
                </a:rPr>
                <a:t>CCP – use of Artificial Intelligence</a:t>
              </a:r>
              <a:endParaRPr lang="en-US" sz="2000" dirty="0"/>
            </a:p>
          </p:txBody>
        </p:sp>
        <p:sp>
          <p:nvSpPr>
            <p:cNvPr id="6" name="Rectangle 598">
              <a:extLst>
                <a:ext uri="{FF2B5EF4-FFF2-40B4-BE49-F238E27FC236}">
                  <a16:creationId xmlns:a16="http://schemas.microsoft.com/office/drawing/2014/main" id="{73951243-334F-4F1C-922E-DF1A2D7DB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36" y="519114"/>
              <a:ext cx="1151792" cy="542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9" name="Rectangle 599">
              <a:extLst>
                <a:ext uri="{FF2B5EF4-FFF2-40B4-BE49-F238E27FC236}">
                  <a16:creationId xmlns:a16="http://schemas.microsoft.com/office/drawing/2014/main" id="{BC2EB4CC-361E-402F-ADB0-B6D0101CF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6215" y="511176"/>
              <a:ext cx="1131277" cy="542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</p:grpSp>
      <p:sp>
        <p:nvSpPr>
          <p:cNvPr id="21" name="Freeform 382">
            <a:extLst>
              <a:ext uri="{FF2B5EF4-FFF2-40B4-BE49-F238E27FC236}">
                <a16:creationId xmlns:a16="http://schemas.microsoft.com/office/drawing/2014/main" id="{89FC6678-5899-4792-B5CD-E634CA42C5B2}"/>
              </a:ext>
            </a:extLst>
          </p:cNvPr>
          <p:cNvSpPr>
            <a:spLocks/>
          </p:cNvSpPr>
          <p:nvPr/>
        </p:nvSpPr>
        <p:spPr bwMode="auto">
          <a:xfrm>
            <a:off x="145459" y="2014123"/>
            <a:ext cx="1280160" cy="457200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F20000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b="1" dirty="0">
                <a:latin typeface="Calibri" pitchFamily="34" charset="0"/>
              </a:rPr>
              <a:t>PROVIDER MANAGEMENT</a:t>
            </a:r>
            <a:endParaRPr lang="en-US" sz="1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2" name="Freeform 382">
            <a:extLst>
              <a:ext uri="{FF2B5EF4-FFF2-40B4-BE49-F238E27FC236}">
                <a16:creationId xmlns:a16="http://schemas.microsoft.com/office/drawing/2014/main" id="{37F5CF1B-58D0-4CA1-AD20-3D9B9D8818D1}"/>
              </a:ext>
            </a:extLst>
          </p:cNvPr>
          <p:cNvSpPr>
            <a:spLocks/>
          </p:cNvSpPr>
          <p:nvPr/>
        </p:nvSpPr>
        <p:spPr bwMode="auto">
          <a:xfrm>
            <a:off x="2903706" y="2014123"/>
            <a:ext cx="1280160" cy="457200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FFCC00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b="1" dirty="0">
                <a:latin typeface="Calibri" pitchFamily="34" charset="0"/>
              </a:rPr>
              <a:t>CLAIM </a:t>
            </a:r>
          </a:p>
          <a:p>
            <a:pPr algn="ctr">
              <a:lnSpc>
                <a:spcPct val="90000"/>
              </a:lnSpc>
            </a:pPr>
            <a:r>
              <a:rPr lang="en-US" sz="1000" b="1" dirty="0">
                <a:latin typeface="Calibri" pitchFamily="34" charset="0"/>
              </a:rPr>
              <a:t>SUBMISSION</a:t>
            </a:r>
          </a:p>
        </p:txBody>
      </p:sp>
      <p:sp>
        <p:nvSpPr>
          <p:cNvPr id="23" name="Freeform 382">
            <a:extLst>
              <a:ext uri="{FF2B5EF4-FFF2-40B4-BE49-F238E27FC236}">
                <a16:creationId xmlns:a16="http://schemas.microsoft.com/office/drawing/2014/main" id="{5CA9C634-98AE-4004-A1A9-8706FB7D6076}"/>
              </a:ext>
            </a:extLst>
          </p:cNvPr>
          <p:cNvSpPr>
            <a:spLocks/>
          </p:cNvSpPr>
          <p:nvPr/>
        </p:nvSpPr>
        <p:spPr bwMode="auto">
          <a:xfrm>
            <a:off x="4257215" y="2014123"/>
            <a:ext cx="1280160" cy="457200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9C4E9A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schemeClr val="bg1"/>
                </a:solidFill>
                <a:latin typeface="Calibri" pitchFamily="34" charset="0"/>
              </a:rPr>
              <a:t>CLAIM </a:t>
            </a:r>
          </a:p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schemeClr val="bg1"/>
                </a:solidFill>
                <a:latin typeface="Calibri" pitchFamily="34" charset="0"/>
              </a:rPr>
              <a:t>REGISTRATION</a:t>
            </a:r>
          </a:p>
        </p:txBody>
      </p:sp>
      <p:sp>
        <p:nvSpPr>
          <p:cNvPr id="24" name="Freeform 382">
            <a:extLst>
              <a:ext uri="{FF2B5EF4-FFF2-40B4-BE49-F238E27FC236}">
                <a16:creationId xmlns:a16="http://schemas.microsoft.com/office/drawing/2014/main" id="{A3BF383A-2289-478B-8E3E-4F9352438B73}"/>
              </a:ext>
            </a:extLst>
          </p:cNvPr>
          <p:cNvSpPr>
            <a:spLocks/>
          </p:cNvSpPr>
          <p:nvPr/>
        </p:nvSpPr>
        <p:spPr bwMode="auto">
          <a:xfrm>
            <a:off x="5610726" y="2014123"/>
            <a:ext cx="1280160" cy="457200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FE6612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schemeClr val="bg1"/>
                </a:solidFill>
                <a:latin typeface="Calibri" pitchFamily="34" charset="0"/>
              </a:rPr>
              <a:t>CLAIM </a:t>
            </a:r>
          </a:p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schemeClr val="bg1"/>
                </a:solidFill>
                <a:latin typeface="Calibri" pitchFamily="34" charset="0"/>
              </a:rPr>
              <a:t>ADJUDICATION</a:t>
            </a:r>
          </a:p>
        </p:txBody>
      </p:sp>
      <p:sp>
        <p:nvSpPr>
          <p:cNvPr id="25" name="Freeform 382">
            <a:extLst>
              <a:ext uri="{FF2B5EF4-FFF2-40B4-BE49-F238E27FC236}">
                <a16:creationId xmlns:a16="http://schemas.microsoft.com/office/drawing/2014/main" id="{10E6553A-DCBE-44E1-98A0-7F9715C91883}"/>
              </a:ext>
            </a:extLst>
          </p:cNvPr>
          <p:cNvSpPr>
            <a:spLocks/>
          </p:cNvSpPr>
          <p:nvPr/>
        </p:nvSpPr>
        <p:spPr bwMode="auto">
          <a:xfrm>
            <a:off x="6977492" y="2014123"/>
            <a:ext cx="1280160" cy="457200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FFCC00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b="1" dirty="0">
                <a:latin typeface="Calibri" pitchFamily="34" charset="0"/>
              </a:rPr>
              <a:t>CLAIM </a:t>
            </a:r>
          </a:p>
          <a:p>
            <a:pPr algn="ctr">
              <a:lnSpc>
                <a:spcPct val="90000"/>
              </a:lnSpc>
            </a:pPr>
            <a:r>
              <a:rPr lang="en-US" sz="1000" b="1" dirty="0">
                <a:latin typeface="Calibri" pitchFamily="34" charset="0"/>
              </a:rPr>
              <a:t>SETTLEMENT</a:t>
            </a:r>
          </a:p>
        </p:txBody>
      </p:sp>
      <p:sp>
        <p:nvSpPr>
          <p:cNvPr id="26" name="Freeform 382">
            <a:extLst>
              <a:ext uri="{FF2B5EF4-FFF2-40B4-BE49-F238E27FC236}">
                <a16:creationId xmlns:a16="http://schemas.microsoft.com/office/drawing/2014/main" id="{73A83C3D-A525-4FA6-BF09-D175972B4008}"/>
              </a:ext>
            </a:extLst>
          </p:cNvPr>
          <p:cNvSpPr>
            <a:spLocks/>
          </p:cNvSpPr>
          <p:nvPr/>
        </p:nvSpPr>
        <p:spPr bwMode="auto">
          <a:xfrm>
            <a:off x="8304493" y="2014123"/>
            <a:ext cx="1280160" cy="457200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9C4E9A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schemeClr val="bg1"/>
                </a:solidFill>
                <a:latin typeface="Calibri" pitchFamily="34" charset="0"/>
              </a:rPr>
              <a:t>CLAIM </a:t>
            </a:r>
          </a:p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schemeClr val="bg1"/>
                </a:solidFill>
                <a:latin typeface="Calibri" pitchFamily="34" charset="0"/>
              </a:rPr>
              <a:t>REPORTING</a:t>
            </a:r>
          </a:p>
        </p:txBody>
      </p:sp>
      <p:sp>
        <p:nvSpPr>
          <p:cNvPr id="28" name="Freeform 382">
            <a:extLst>
              <a:ext uri="{FF2B5EF4-FFF2-40B4-BE49-F238E27FC236}">
                <a16:creationId xmlns:a16="http://schemas.microsoft.com/office/drawing/2014/main" id="{AC48899D-B316-47F0-B5ED-011DC5FBDF95}"/>
              </a:ext>
            </a:extLst>
          </p:cNvPr>
          <p:cNvSpPr>
            <a:spLocks/>
          </p:cNvSpPr>
          <p:nvPr/>
        </p:nvSpPr>
        <p:spPr bwMode="auto">
          <a:xfrm>
            <a:off x="145459" y="2522471"/>
            <a:ext cx="1282150" cy="549096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Network / Panel / Doctor</a:t>
            </a:r>
          </a:p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Management</a:t>
            </a:r>
          </a:p>
        </p:txBody>
      </p:sp>
      <p:sp>
        <p:nvSpPr>
          <p:cNvPr id="32" name="Freeform 382">
            <a:extLst>
              <a:ext uri="{FF2B5EF4-FFF2-40B4-BE49-F238E27FC236}">
                <a16:creationId xmlns:a16="http://schemas.microsoft.com/office/drawing/2014/main" id="{4FF75598-BFC9-40F6-9D7A-AD3444D85195}"/>
              </a:ext>
            </a:extLst>
          </p:cNvPr>
          <p:cNvSpPr>
            <a:spLocks/>
          </p:cNvSpPr>
          <p:nvPr/>
        </p:nvSpPr>
        <p:spPr bwMode="auto">
          <a:xfrm>
            <a:off x="2908645" y="3058044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Submit Claim</a:t>
            </a:r>
          </a:p>
        </p:txBody>
      </p:sp>
      <p:sp>
        <p:nvSpPr>
          <p:cNvPr id="33" name="Freeform 382">
            <a:extLst>
              <a:ext uri="{FF2B5EF4-FFF2-40B4-BE49-F238E27FC236}">
                <a16:creationId xmlns:a16="http://schemas.microsoft.com/office/drawing/2014/main" id="{576649FE-6460-4084-B372-BE8115308485}"/>
              </a:ext>
            </a:extLst>
          </p:cNvPr>
          <p:cNvSpPr>
            <a:spLocks/>
          </p:cNvSpPr>
          <p:nvPr/>
        </p:nvSpPr>
        <p:spPr bwMode="auto">
          <a:xfrm>
            <a:off x="2903706" y="2547634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Eligibility Check</a:t>
            </a:r>
          </a:p>
        </p:txBody>
      </p:sp>
      <p:sp>
        <p:nvSpPr>
          <p:cNvPr id="34" name="Freeform 382">
            <a:extLst>
              <a:ext uri="{FF2B5EF4-FFF2-40B4-BE49-F238E27FC236}">
                <a16:creationId xmlns:a16="http://schemas.microsoft.com/office/drawing/2014/main" id="{15AAB750-F98F-4665-B7C0-0FE662346FF6}"/>
              </a:ext>
            </a:extLst>
          </p:cNvPr>
          <p:cNvSpPr>
            <a:spLocks/>
          </p:cNvSpPr>
          <p:nvPr/>
        </p:nvSpPr>
        <p:spPr bwMode="auto">
          <a:xfrm>
            <a:off x="2903706" y="3593044"/>
            <a:ext cx="1282150" cy="393157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 err="1">
                <a:solidFill>
                  <a:schemeClr val="bg1"/>
                </a:solidFill>
                <a:latin typeface="Calibri" pitchFamily="34" charset="0"/>
              </a:rPr>
              <a:t>eClaim</a:t>
            </a: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 Submission</a:t>
            </a:r>
          </a:p>
        </p:txBody>
      </p:sp>
      <p:sp>
        <p:nvSpPr>
          <p:cNvPr id="35" name="Freeform 382">
            <a:extLst>
              <a:ext uri="{FF2B5EF4-FFF2-40B4-BE49-F238E27FC236}">
                <a16:creationId xmlns:a16="http://schemas.microsoft.com/office/drawing/2014/main" id="{5220FF8B-5A2E-413B-8177-5AC90008A74C}"/>
              </a:ext>
            </a:extLst>
          </p:cNvPr>
          <p:cNvSpPr>
            <a:spLocks/>
          </p:cNvSpPr>
          <p:nvPr/>
        </p:nvSpPr>
        <p:spPr bwMode="auto">
          <a:xfrm>
            <a:off x="2903706" y="4166970"/>
            <a:ext cx="1282150" cy="37490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TPA Submission</a:t>
            </a:r>
          </a:p>
        </p:txBody>
      </p:sp>
      <p:sp>
        <p:nvSpPr>
          <p:cNvPr id="37" name="Freeform 382">
            <a:extLst>
              <a:ext uri="{FF2B5EF4-FFF2-40B4-BE49-F238E27FC236}">
                <a16:creationId xmlns:a16="http://schemas.microsoft.com/office/drawing/2014/main" id="{4A1AD1F7-B5FA-471F-AFD0-31F9B655AA27}"/>
              </a:ext>
            </a:extLst>
          </p:cNvPr>
          <p:cNvSpPr>
            <a:spLocks/>
          </p:cNvSpPr>
          <p:nvPr/>
        </p:nvSpPr>
        <p:spPr bwMode="auto">
          <a:xfrm>
            <a:off x="4257215" y="2516292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Register Claim</a:t>
            </a:r>
          </a:p>
        </p:txBody>
      </p:sp>
      <p:sp>
        <p:nvSpPr>
          <p:cNvPr id="38" name="Freeform 382">
            <a:extLst>
              <a:ext uri="{FF2B5EF4-FFF2-40B4-BE49-F238E27FC236}">
                <a16:creationId xmlns:a16="http://schemas.microsoft.com/office/drawing/2014/main" id="{A642C016-BA0F-4C96-A648-48C4BB4AB511}"/>
              </a:ext>
            </a:extLst>
          </p:cNvPr>
          <p:cNvSpPr>
            <a:spLocks/>
          </p:cNvSpPr>
          <p:nvPr/>
        </p:nvSpPr>
        <p:spPr bwMode="auto">
          <a:xfrm>
            <a:off x="4257215" y="3044428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Reserve Management</a:t>
            </a:r>
          </a:p>
        </p:txBody>
      </p:sp>
      <p:sp>
        <p:nvSpPr>
          <p:cNvPr id="41" name="Freeform 382">
            <a:extLst>
              <a:ext uri="{FF2B5EF4-FFF2-40B4-BE49-F238E27FC236}">
                <a16:creationId xmlns:a16="http://schemas.microsoft.com/office/drawing/2014/main" id="{5CB1DB1F-E60B-4737-97AC-16CBAFD3BE60}"/>
              </a:ext>
            </a:extLst>
          </p:cNvPr>
          <p:cNvSpPr>
            <a:spLocks/>
          </p:cNvSpPr>
          <p:nvPr/>
        </p:nvSpPr>
        <p:spPr bwMode="auto">
          <a:xfrm>
            <a:off x="5610726" y="2513663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Claim Calculation</a:t>
            </a:r>
          </a:p>
        </p:txBody>
      </p:sp>
      <p:sp>
        <p:nvSpPr>
          <p:cNvPr id="42" name="Freeform 382">
            <a:extLst>
              <a:ext uri="{FF2B5EF4-FFF2-40B4-BE49-F238E27FC236}">
                <a16:creationId xmlns:a16="http://schemas.microsoft.com/office/drawing/2014/main" id="{EFE71816-6548-41D1-9FAE-A166EF70E76B}"/>
              </a:ext>
            </a:extLst>
          </p:cNvPr>
          <p:cNvSpPr>
            <a:spLocks/>
          </p:cNvSpPr>
          <p:nvPr/>
        </p:nvSpPr>
        <p:spPr bwMode="auto">
          <a:xfrm>
            <a:off x="5610726" y="3028547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Settlement Decision</a:t>
            </a:r>
          </a:p>
        </p:txBody>
      </p:sp>
      <p:sp>
        <p:nvSpPr>
          <p:cNvPr id="43" name="Freeform 382">
            <a:extLst>
              <a:ext uri="{FF2B5EF4-FFF2-40B4-BE49-F238E27FC236}">
                <a16:creationId xmlns:a16="http://schemas.microsoft.com/office/drawing/2014/main" id="{986D7DDE-91A6-4D7E-BCB8-F44905B20BCA}"/>
              </a:ext>
            </a:extLst>
          </p:cNvPr>
          <p:cNvSpPr>
            <a:spLocks/>
          </p:cNvSpPr>
          <p:nvPr/>
        </p:nvSpPr>
        <p:spPr bwMode="auto">
          <a:xfrm>
            <a:off x="5610726" y="3555535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Reserve Adjustment</a:t>
            </a:r>
          </a:p>
        </p:txBody>
      </p:sp>
      <p:sp>
        <p:nvSpPr>
          <p:cNvPr id="44" name="Freeform 382">
            <a:extLst>
              <a:ext uri="{FF2B5EF4-FFF2-40B4-BE49-F238E27FC236}">
                <a16:creationId xmlns:a16="http://schemas.microsoft.com/office/drawing/2014/main" id="{117E0659-2E77-4C73-AF90-FAD1767FE5F8}"/>
              </a:ext>
            </a:extLst>
          </p:cNvPr>
          <p:cNvSpPr>
            <a:spLocks/>
          </p:cNvSpPr>
          <p:nvPr/>
        </p:nvSpPr>
        <p:spPr bwMode="auto">
          <a:xfrm>
            <a:off x="5610726" y="4088319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Claim Adjustment</a:t>
            </a:r>
          </a:p>
        </p:txBody>
      </p:sp>
      <p:sp>
        <p:nvSpPr>
          <p:cNvPr id="46" name="Freeform 382">
            <a:extLst>
              <a:ext uri="{FF2B5EF4-FFF2-40B4-BE49-F238E27FC236}">
                <a16:creationId xmlns:a16="http://schemas.microsoft.com/office/drawing/2014/main" id="{D6BE572D-8E61-4BAD-BB56-565A368D8BF7}"/>
              </a:ext>
            </a:extLst>
          </p:cNvPr>
          <p:cNvSpPr>
            <a:spLocks/>
          </p:cNvSpPr>
          <p:nvPr/>
        </p:nvSpPr>
        <p:spPr bwMode="auto">
          <a:xfrm>
            <a:off x="6977492" y="3537749"/>
            <a:ext cx="1282150" cy="368523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Claim Payment</a:t>
            </a:r>
          </a:p>
        </p:txBody>
      </p:sp>
      <p:sp>
        <p:nvSpPr>
          <p:cNvPr id="47" name="Freeform 382">
            <a:extLst>
              <a:ext uri="{FF2B5EF4-FFF2-40B4-BE49-F238E27FC236}">
                <a16:creationId xmlns:a16="http://schemas.microsoft.com/office/drawing/2014/main" id="{54B16DE6-0A7C-49D6-9541-784CB68BA445}"/>
              </a:ext>
            </a:extLst>
          </p:cNvPr>
          <p:cNvSpPr>
            <a:spLocks/>
          </p:cNvSpPr>
          <p:nvPr/>
        </p:nvSpPr>
        <p:spPr bwMode="auto">
          <a:xfrm>
            <a:off x="6977492" y="3027667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Claim Shortfall </a:t>
            </a:r>
          </a:p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Recovery</a:t>
            </a:r>
          </a:p>
        </p:txBody>
      </p:sp>
      <p:sp>
        <p:nvSpPr>
          <p:cNvPr id="48" name="Freeform 382">
            <a:extLst>
              <a:ext uri="{FF2B5EF4-FFF2-40B4-BE49-F238E27FC236}">
                <a16:creationId xmlns:a16="http://schemas.microsoft.com/office/drawing/2014/main" id="{25FF7584-504E-4B94-B956-DC79FB23265D}"/>
              </a:ext>
            </a:extLst>
          </p:cNvPr>
          <p:cNvSpPr>
            <a:spLocks/>
          </p:cNvSpPr>
          <p:nvPr/>
        </p:nvSpPr>
        <p:spPr bwMode="auto">
          <a:xfrm>
            <a:off x="6975502" y="4073573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</a:rPr>
              <a:t>Reinsurance</a:t>
            </a:r>
            <a:endParaRPr lang="en-US" sz="1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Freeform 382">
            <a:extLst>
              <a:ext uri="{FF2B5EF4-FFF2-40B4-BE49-F238E27FC236}">
                <a16:creationId xmlns:a16="http://schemas.microsoft.com/office/drawing/2014/main" id="{0F735362-55BF-4DC2-A9C3-4B8CEDDD3005}"/>
              </a:ext>
            </a:extLst>
          </p:cNvPr>
          <p:cNvSpPr>
            <a:spLocks/>
          </p:cNvSpPr>
          <p:nvPr/>
        </p:nvSpPr>
        <p:spPr bwMode="auto">
          <a:xfrm>
            <a:off x="6975502" y="4578684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Generate Bank </a:t>
            </a:r>
          </a:p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Interface files</a:t>
            </a:r>
          </a:p>
        </p:txBody>
      </p:sp>
      <p:sp>
        <p:nvSpPr>
          <p:cNvPr id="51" name="Freeform 382">
            <a:extLst>
              <a:ext uri="{FF2B5EF4-FFF2-40B4-BE49-F238E27FC236}">
                <a16:creationId xmlns:a16="http://schemas.microsoft.com/office/drawing/2014/main" id="{9C3319EC-F94A-4380-BE24-068BF8A19C74}"/>
              </a:ext>
            </a:extLst>
          </p:cNvPr>
          <p:cNvSpPr>
            <a:spLocks/>
          </p:cNvSpPr>
          <p:nvPr/>
        </p:nvSpPr>
        <p:spPr bwMode="auto">
          <a:xfrm>
            <a:off x="8304493" y="2517908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Generate </a:t>
            </a:r>
          </a:p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Correspondence</a:t>
            </a:r>
          </a:p>
        </p:txBody>
      </p:sp>
      <p:sp>
        <p:nvSpPr>
          <p:cNvPr id="57" name="Rectangle 419">
            <a:extLst>
              <a:ext uri="{FF2B5EF4-FFF2-40B4-BE49-F238E27FC236}">
                <a16:creationId xmlns:a16="http://schemas.microsoft.com/office/drawing/2014/main" id="{F347D283-9B70-485A-8300-5215F36FA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72" y="5239372"/>
            <a:ext cx="9428268" cy="149936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900">
              <a:latin typeface="Calibri" pitchFamily="34" charset="0"/>
            </a:endParaRPr>
          </a:p>
        </p:txBody>
      </p:sp>
      <p:sp>
        <p:nvSpPr>
          <p:cNvPr id="58" name="Rectangle 380">
            <a:extLst>
              <a:ext uri="{FF2B5EF4-FFF2-40B4-BE49-F238E27FC236}">
                <a16:creationId xmlns:a16="http://schemas.microsoft.com/office/drawing/2014/main" id="{8CCB3452-FE80-4BD6-BD1B-EC414C3AA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314" y="6283496"/>
            <a:ext cx="1507604" cy="435356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Document Management</a:t>
            </a:r>
          </a:p>
        </p:txBody>
      </p:sp>
      <p:sp>
        <p:nvSpPr>
          <p:cNvPr id="60" name="Rectangle 380">
            <a:extLst>
              <a:ext uri="{FF2B5EF4-FFF2-40B4-BE49-F238E27FC236}">
                <a16:creationId xmlns:a16="http://schemas.microsoft.com/office/drawing/2014/main" id="{E20E0CB6-55E5-4D8D-ABD7-36C46BF10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6" y="5774758"/>
            <a:ext cx="1516679" cy="444463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Queuing</a:t>
            </a:r>
          </a:p>
        </p:txBody>
      </p:sp>
      <p:sp>
        <p:nvSpPr>
          <p:cNvPr id="61" name="Rectangle 380">
            <a:extLst>
              <a:ext uri="{FF2B5EF4-FFF2-40B4-BE49-F238E27FC236}">
                <a16:creationId xmlns:a16="http://schemas.microsoft.com/office/drawing/2014/main" id="{B7E321AF-2ECE-4AE6-B05F-04FD7C2EE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6" y="5280355"/>
            <a:ext cx="1516680" cy="469597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Correspondence Framework</a:t>
            </a:r>
          </a:p>
        </p:txBody>
      </p:sp>
      <p:sp>
        <p:nvSpPr>
          <p:cNvPr id="63" name="Rectangle 380">
            <a:extLst>
              <a:ext uri="{FF2B5EF4-FFF2-40B4-BE49-F238E27FC236}">
                <a16:creationId xmlns:a16="http://schemas.microsoft.com/office/drawing/2014/main" id="{DAF442D8-580B-4235-8F53-26E31DDF4D8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533017" y="3053102"/>
            <a:ext cx="6618270" cy="909637"/>
          </a:xfrm>
          <a:prstGeom prst="roundRect">
            <a:avLst>
              <a:gd name="adj" fmla="val 16667"/>
            </a:avLst>
          </a:prstGeom>
          <a:solidFill>
            <a:srgbClr val="FF9B6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900">
              <a:latin typeface="Calibri" pitchFamily="34" charset="0"/>
            </a:endParaRPr>
          </a:p>
        </p:txBody>
      </p:sp>
      <p:sp>
        <p:nvSpPr>
          <p:cNvPr id="64" name="Rectangle 380">
            <a:extLst>
              <a:ext uri="{FF2B5EF4-FFF2-40B4-BE49-F238E27FC236}">
                <a16:creationId xmlns:a16="http://schemas.microsoft.com/office/drawing/2014/main" id="{5C6A79E9-B14E-45F3-98A3-F82185B11A1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587249" y="1260512"/>
            <a:ext cx="968641" cy="3603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FINANCIAL ACCOUNTING</a:t>
            </a:r>
          </a:p>
        </p:txBody>
      </p:sp>
      <p:sp>
        <p:nvSpPr>
          <p:cNvPr id="65" name="Rectangle 380">
            <a:extLst>
              <a:ext uri="{FF2B5EF4-FFF2-40B4-BE49-F238E27FC236}">
                <a16:creationId xmlns:a16="http://schemas.microsoft.com/office/drawing/2014/main" id="{3E592D13-8C02-41B4-B61A-21339DBC1BE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571543" y="3284958"/>
            <a:ext cx="6631021" cy="433176"/>
          </a:xfrm>
          <a:prstGeom prst="roundRect">
            <a:avLst>
              <a:gd name="adj" fmla="val 16667"/>
            </a:avLst>
          </a:prstGeom>
          <a:solidFill>
            <a:srgbClr val="FFECA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600" b="1" dirty="0">
                <a:latin typeface="Calibri" pitchFamily="34" charset="0"/>
              </a:rPr>
              <a:t>Integration Service Hub</a:t>
            </a:r>
          </a:p>
        </p:txBody>
      </p:sp>
      <p:sp>
        <p:nvSpPr>
          <p:cNvPr id="66" name="Rectangle 380">
            <a:extLst>
              <a:ext uri="{FF2B5EF4-FFF2-40B4-BE49-F238E27FC236}">
                <a16:creationId xmlns:a16="http://schemas.microsoft.com/office/drawing/2014/main" id="{9CD98860-02A8-42B8-875D-330B251AB9B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168701" y="1247260"/>
            <a:ext cx="968641" cy="3603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Integral Life (IL)</a:t>
            </a:r>
          </a:p>
        </p:txBody>
      </p:sp>
      <p:sp>
        <p:nvSpPr>
          <p:cNvPr id="67" name="Rectangle 380">
            <a:extLst>
              <a:ext uri="{FF2B5EF4-FFF2-40B4-BE49-F238E27FC236}">
                <a16:creationId xmlns:a16="http://schemas.microsoft.com/office/drawing/2014/main" id="{56BEA1DA-E2EB-4143-8E5E-3548F1E85D1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587828" y="2245592"/>
            <a:ext cx="967482" cy="3603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PROMISE</a:t>
            </a:r>
          </a:p>
        </p:txBody>
      </p:sp>
      <p:sp>
        <p:nvSpPr>
          <p:cNvPr id="68" name="Rectangle 380">
            <a:extLst>
              <a:ext uri="{FF2B5EF4-FFF2-40B4-BE49-F238E27FC236}">
                <a16:creationId xmlns:a16="http://schemas.microsoft.com/office/drawing/2014/main" id="{C1EE460F-41E6-4C46-89E1-46BE932DBAB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169280" y="2245592"/>
            <a:ext cx="967482" cy="3603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EAGLE</a:t>
            </a:r>
          </a:p>
        </p:txBody>
      </p:sp>
      <p:sp>
        <p:nvSpPr>
          <p:cNvPr id="69" name="Rectangle 380">
            <a:extLst>
              <a:ext uri="{FF2B5EF4-FFF2-40B4-BE49-F238E27FC236}">
                <a16:creationId xmlns:a16="http://schemas.microsoft.com/office/drawing/2014/main" id="{34B24BD9-A2E7-48DA-909D-D43366EEEA6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587828" y="4536773"/>
            <a:ext cx="967482" cy="3603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Direct Pay Bank Files</a:t>
            </a:r>
          </a:p>
        </p:txBody>
      </p:sp>
      <p:sp>
        <p:nvSpPr>
          <p:cNvPr id="70" name="Rectangle 380">
            <a:extLst>
              <a:ext uri="{FF2B5EF4-FFF2-40B4-BE49-F238E27FC236}">
                <a16:creationId xmlns:a16="http://schemas.microsoft.com/office/drawing/2014/main" id="{04B17961-8DE4-49F9-9315-0E513F3A288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169280" y="4536773"/>
            <a:ext cx="967482" cy="3603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COMPASS</a:t>
            </a:r>
          </a:p>
        </p:txBody>
      </p:sp>
      <p:sp>
        <p:nvSpPr>
          <p:cNvPr id="71" name="Rectangle 380">
            <a:extLst>
              <a:ext uri="{FF2B5EF4-FFF2-40B4-BE49-F238E27FC236}">
                <a16:creationId xmlns:a16="http://schemas.microsoft.com/office/drawing/2014/main" id="{D5B2601A-4372-4543-87AA-926A0A66DE9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587828" y="5561030"/>
            <a:ext cx="967482" cy="3603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EDW</a:t>
            </a:r>
          </a:p>
        </p:txBody>
      </p:sp>
      <p:sp>
        <p:nvSpPr>
          <p:cNvPr id="72" name="Rectangle 380">
            <a:extLst>
              <a:ext uri="{FF2B5EF4-FFF2-40B4-BE49-F238E27FC236}">
                <a16:creationId xmlns:a16="http://schemas.microsoft.com/office/drawing/2014/main" id="{EDCBF6F6-4F4F-4028-A5DA-B3FD2B0E561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169280" y="5561030"/>
            <a:ext cx="967482" cy="3603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Direct Debit Bank Files</a:t>
            </a:r>
          </a:p>
        </p:txBody>
      </p:sp>
      <p:sp>
        <p:nvSpPr>
          <p:cNvPr id="73" name="Rectangle 380">
            <a:extLst>
              <a:ext uri="{FF2B5EF4-FFF2-40B4-BE49-F238E27FC236}">
                <a16:creationId xmlns:a16="http://schemas.microsoft.com/office/drawing/2014/main" id="{EBCA8997-CEF1-4EEE-A3F0-5B4F84361E4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271052" y="3166866"/>
            <a:ext cx="1195739" cy="7921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COAST</a:t>
            </a:r>
          </a:p>
        </p:txBody>
      </p:sp>
      <p:sp>
        <p:nvSpPr>
          <p:cNvPr id="77" name="Rectangle 419">
            <a:extLst>
              <a:ext uri="{FF2B5EF4-FFF2-40B4-BE49-F238E27FC236}">
                <a16:creationId xmlns:a16="http://schemas.microsoft.com/office/drawing/2014/main" id="{04D8F0DE-4103-4214-94DE-3A19526C0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36" y="1758708"/>
            <a:ext cx="9428204" cy="205191"/>
          </a:xfrm>
          <a:prstGeom prst="roundRect">
            <a:avLst>
              <a:gd name="adj" fmla="val 16667"/>
            </a:avLst>
          </a:prstGeom>
          <a:solidFill>
            <a:srgbClr val="6A0E68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Calibri" pitchFamily="34" charset="0"/>
              </a:rPr>
              <a:t>Business Process Studio</a:t>
            </a:r>
          </a:p>
        </p:txBody>
      </p:sp>
      <p:sp>
        <p:nvSpPr>
          <p:cNvPr id="78" name="Freeform 382">
            <a:extLst>
              <a:ext uri="{FF2B5EF4-FFF2-40B4-BE49-F238E27FC236}">
                <a16:creationId xmlns:a16="http://schemas.microsoft.com/office/drawing/2014/main" id="{4B08065B-1643-49E3-95ED-B0A5BD9053E8}"/>
              </a:ext>
            </a:extLst>
          </p:cNvPr>
          <p:cNvSpPr>
            <a:spLocks/>
          </p:cNvSpPr>
          <p:nvPr/>
        </p:nvSpPr>
        <p:spPr bwMode="auto">
          <a:xfrm>
            <a:off x="120720" y="3538834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Fee Schedule</a:t>
            </a:r>
          </a:p>
        </p:txBody>
      </p:sp>
      <p:sp>
        <p:nvSpPr>
          <p:cNvPr id="79" name="Rectangle 419">
            <a:extLst>
              <a:ext uri="{FF2B5EF4-FFF2-40B4-BE49-F238E27FC236}">
                <a16:creationId xmlns:a16="http://schemas.microsoft.com/office/drawing/2014/main" id="{F5BBCB36-7509-4374-9CB8-53FB8F1E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72" y="5002892"/>
            <a:ext cx="9434850" cy="180658"/>
          </a:xfrm>
          <a:prstGeom prst="roundRect">
            <a:avLst>
              <a:gd name="adj" fmla="val 16667"/>
            </a:avLst>
          </a:prstGeom>
          <a:solidFill>
            <a:srgbClr val="6A0E68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Calibri" pitchFamily="34" charset="0"/>
              </a:rPr>
              <a:t>Core Service Hubs</a:t>
            </a:r>
          </a:p>
        </p:txBody>
      </p:sp>
      <p:sp>
        <p:nvSpPr>
          <p:cNvPr id="80" name="Rectangle 380">
            <a:extLst>
              <a:ext uri="{FF2B5EF4-FFF2-40B4-BE49-F238E27FC236}">
                <a16:creationId xmlns:a16="http://schemas.microsoft.com/office/drawing/2014/main" id="{00D996CA-35FC-4B3C-BEC5-625134147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6" y="6274524"/>
            <a:ext cx="1507604" cy="444328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User Profile Settings</a:t>
            </a:r>
          </a:p>
        </p:txBody>
      </p:sp>
      <p:sp>
        <p:nvSpPr>
          <p:cNvPr id="81" name="Rectangle 380">
            <a:extLst>
              <a:ext uri="{FF2B5EF4-FFF2-40B4-BE49-F238E27FC236}">
                <a16:creationId xmlns:a16="http://schemas.microsoft.com/office/drawing/2014/main" id="{3E2D9691-C24C-4BE5-93FA-1F7375755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891" y="5803840"/>
            <a:ext cx="1516679" cy="444463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Workflow Rules &amp; Business rules Validator</a:t>
            </a:r>
          </a:p>
        </p:txBody>
      </p:sp>
      <p:sp>
        <p:nvSpPr>
          <p:cNvPr id="82" name="Rectangle 380">
            <a:extLst>
              <a:ext uri="{FF2B5EF4-FFF2-40B4-BE49-F238E27FC236}">
                <a16:creationId xmlns:a16="http://schemas.microsoft.com/office/drawing/2014/main" id="{EFB17331-236F-48FF-A29C-66593613B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891" y="5299775"/>
            <a:ext cx="1516680" cy="469597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Calculation Rule Builder Engine</a:t>
            </a:r>
          </a:p>
        </p:txBody>
      </p:sp>
      <p:sp>
        <p:nvSpPr>
          <p:cNvPr id="83" name="Rectangle 380">
            <a:extLst>
              <a:ext uri="{FF2B5EF4-FFF2-40B4-BE49-F238E27FC236}">
                <a16:creationId xmlns:a16="http://schemas.microsoft.com/office/drawing/2014/main" id="{DEF1F60A-5D27-438D-9266-DEECB6B0F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292" y="6308284"/>
            <a:ext cx="1507604" cy="394079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Authorization &amp; Data Entitlements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(Role Based Access)</a:t>
            </a:r>
          </a:p>
        </p:txBody>
      </p:sp>
      <p:sp>
        <p:nvSpPr>
          <p:cNvPr id="84" name="Rectangle 380">
            <a:extLst>
              <a:ext uri="{FF2B5EF4-FFF2-40B4-BE49-F238E27FC236}">
                <a16:creationId xmlns:a16="http://schemas.microsoft.com/office/drawing/2014/main" id="{20ECF5D8-DF7C-403E-9062-B1DD90391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292" y="5817690"/>
            <a:ext cx="1516679" cy="426337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Scheduler Services</a:t>
            </a:r>
          </a:p>
        </p:txBody>
      </p:sp>
      <p:sp>
        <p:nvSpPr>
          <p:cNvPr id="85" name="Rectangle 380">
            <a:extLst>
              <a:ext uri="{FF2B5EF4-FFF2-40B4-BE49-F238E27FC236}">
                <a16:creationId xmlns:a16="http://schemas.microsoft.com/office/drawing/2014/main" id="{63F868E3-F26B-4645-9CB8-EEFF92705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292" y="5299776"/>
            <a:ext cx="1516680" cy="463482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Claim Calculation Engine</a:t>
            </a:r>
          </a:p>
        </p:txBody>
      </p:sp>
      <p:sp>
        <p:nvSpPr>
          <p:cNvPr id="86" name="Rectangle 380">
            <a:extLst>
              <a:ext uri="{FF2B5EF4-FFF2-40B4-BE49-F238E27FC236}">
                <a16:creationId xmlns:a16="http://schemas.microsoft.com/office/drawing/2014/main" id="{AFC22C17-38D0-42C4-A06C-0665EE147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891" y="6283496"/>
            <a:ext cx="1507604" cy="418867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Authentication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(SSO / Native)</a:t>
            </a:r>
          </a:p>
        </p:txBody>
      </p:sp>
      <p:sp>
        <p:nvSpPr>
          <p:cNvPr id="87" name="Rectangle 380">
            <a:extLst>
              <a:ext uri="{FF2B5EF4-FFF2-40B4-BE49-F238E27FC236}">
                <a16:creationId xmlns:a16="http://schemas.microsoft.com/office/drawing/2014/main" id="{8FBE461A-57B5-4B47-A7EE-05A039BD3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0808" y="5799564"/>
            <a:ext cx="1516679" cy="444463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Caching Services</a:t>
            </a:r>
          </a:p>
        </p:txBody>
      </p:sp>
      <p:sp>
        <p:nvSpPr>
          <p:cNvPr id="88" name="Rectangle 380">
            <a:extLst>
              <a:ext uri="{FF2B5EF4-FFF2-40B4-BE49-F238E27FC236}">
                <a16:creationId xmlns:a16="http://schemas.microsoft.com/office/drawing/2014/main" id="{5B9DD505-D821-4E26-AADA-6D0515792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0808" y="5304859"/>
            <a:ext cx="1516680" cy="451050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Notification Services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 (Mail / SMS)</a:t>
            </a:r>
          </a:p>
        </p:txBody>
      </p:sp>
      <p:sp>
        <p:nvSpPr>
          <p:cNvPr id="89" name="Rectangle 380">
            <a:extLst>
              <a:ext uri="{FF2B5EF4-FFF2-40B4-BE49-F238E27FC236}">
                <a16:creationId xmlns:a16="http://schemas.microsoft.com/office/drawing/2014/main" id="{BABA00AF-6155-45D8-BBA5-EF892F286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0808" y="6292432"/>
            <a:ext cx="1507604" cy="426419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DB Handler / Logging /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OWASP Threat handler</a:t>
            </a:r>
          </a:p>
          <a:p>
            <a:pPr algn="ctr"/>
            <a:endParaRPr lang="en-US" sz="9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0" name="Rectangle 380">
            <a:extLst>
              <a:ext uri="{FF2B5EF4-FFF2-40B4-BE49-F238E27FC236}">
                <a16:creationId xmlns:a16="http://schemas.microsoft.com/office/drawing/2014/main" id="{4BAA4B38-03ED-448C-ABCA-C08EA9F85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314" y="5305489"/>
            <a:ext cx="1516679" cy="444463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Internationalization Services</a:t>
            </a:r>
          </a:p>
        </p:txBody>
      </p:sp>
      <p:sp>
        <p:nvSpPr>
          <p:cNvPr id="91" name="Rectangle 380">
            <a:extLst>
              <a:ext uri="{FF2B5EF4-FFF2-40B4-BE49-F238E27FC236}">
                <a16:creationId xmlns:a16="http://schemas.microsoft.com/office/drawing/2014/main" id="{2023B64C-0FD3-4510-85E6-A270195CB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314" y="5798624"/>
            <a:ext cx="1516680" cy="416846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Reporting Framework</a:t>
            </a:r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91659776-35BE-494C-AEE9-905061B1E39D}"/>
              </a:ext>
            </a:extLst>
          </p:cNvPr>
          <p:cNvSpPr/>
          <p:nvPr/>
        </p:nvSpPr>
        <p:spPr>
          <a:xfrm>
            <a:off x="10086203" y="2134072"/>
            <a:ext cx="289037" cy="350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765F375E-75A8-4979-842B-30018E1DACAC}"/>
              </a:ext>
            </a:extLst>
          </p:cNvPr>
          <p:cNvSpPr/>
          <p:nvPr/>
        </p:nvSpPr>
        <p:spPr>
          <a:xfrm>
            <a:off x="10103643" y="5013971"/>
            <a:ext cx="271598" cy="350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380">
            <a:extLst>
              <a:ext uri="{FF2B5EF4-FFF2-40B4-BE49-F238E27FC236}">
                <a16:creationId xmlns:a16="http://schemas.microsoft.com/office/drawing/2014/main" id="{6923A430-AD5B-4227-8B7D-1FFA4AA422A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0567052" y="224469"/>
            <a:ext cx="550202" cy="7921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vert="vert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Calibri" pitchFamily="34" charset="0"/>
              </a:rPr>
              <a:t>eBenefits</a:t>
            </a:r>
            <a:endParaRPr lang="en-US" sz="105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5" name="Rectangle 380">
            <a:extLst>
              <a:ext uri="{FF2B5EF4-FFF2-40B4-BE49-F238E27FC236}">
                <a16:creationId xmlns:a16="http://schemas.microsoft.com/office/drawing/2014/main" id="{6A3572D9-327F-46A0-BB67-F81D2977379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1226761" y="309125"/>
            <a:ext cx="1190371" cy="649355"/>
          </a:xfrm>
          <a:prstGeom prst="roundRect">
            <a:avLst>
              <a:gd name="adj" fmla="val 16667"/>
            </a:avLst>
          </a:prstGeom>
          <a:solidFill>
            <a:srgbClr val="E6C7E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50" b="1" dirty="0">
                <a:latin typeface="Calibri" pitchFamily="34" charset="0"/>
              </a:rPr>
              <a:t>AIA Portal (For End Customers)</a:t>
            </a:r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B4520921-531D-4117-B0AA-604A484F6D95}"/>
              </a:ext>
            </a:extLst>
          </p:cNvPr>
          <p:cNvSpPr/>
          <p:nvPr/>
        </p:nvSpPr>
        <p:spPr>
          <a:xfrm rot="10800000">
            <a:off x="11319571" y="509195"/>
            <a:ext cx="155098" cy="309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reeform 382">
            <a:extLst>
              <a:ext uri="{FF2B5EF4-FFF2-40B4-BE49-F238E27FC236}">
                <a16:creationId xmlns:a16="http://schemas.microsoft.com/office/drawing/2014/main" id="{D4EA0834-2E37-412A-A74C-FF4C3C416040}"/>
              </a:ext>
            </a:extLst>
          </p:cNvPr>
          <p:cNvSpPr>
            <a:spLocks/>
          </p:cNvSpPr>
          <p:nvPr/>
        </p:nvSpPr>
        <p:spPr bwMode="auto">
          <a:xfrm>
            <a:off x="5610726" y="4612205"/>
            <a:ext cx="1282150" cy="337387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Auto roll over</a:t>
            </a:r>
          </a:p>
        </p:txBody>
      </p:sp>
      <p:sp>
        <p:nvSpPr>
          <p:cNvPr id="99" name="Freeform 382">
            <a:extLst>
              <a:ext uri="{FF2B5EF4-FFF2-40B4-BE49-F238E27FC236}">
                <a16:creationId xmlns:a16="http://schemas.microsoft.com/office/drawing/2014/main" id="{3B07FFDB-A746-42C9-8F07-227646835A8B}"/>
              </a:ext>
            </a:extLst>
          </p:cNvPr>
          <p:cNvSpPr>
            <a:spLocks/>
          </p:cNvSpPr>
          <p:nvPr/>
        </p:nvSpPr>
        <p:spPr bwMode="auto">
          <a:xfrm>
            <a:off x="6977492" y="2516292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Hold &amp; Release </a:t>
            </a:r>
          </a:p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Claim</a:t>
            </a:r>
          </a:p>
        </p:txBody>
      </p:sp>
      <p:sp>
        <p:nvSpPr>
          <p:cNvPr id="100" name="Freeform 382">
            <a:extLst>
              <a:ext uri="{FF2B5EF4-FFF2-40B4-BE49-F238E27FC236}">
                <a16:creationId xmlns:a16="http://schemas.microsoft.com/office/drawing/2014/main" id="{E275AD90-7956-4416-A84E-408555418262}"/>
              </a:ext>
            </a:extLst>
          </p:cNvPr>
          <p:cNvSpPr>
            <a:spLocks/>
          </p:cNvSpPr>
          <p:nvPr/>
        </p:nvSpPr>
        <p:spPr bwMode="auto">
          <a:xfrm>
            <a:off x="1520605" y="2026552"/>
            <a:ext cx="1280160" cy="423310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schemeClr val="bg1"/>
                </a:solidFill>
                <a:latin typeface="Calibri" pitchFamily="34" charset="0"/>
              </a:rPr>
              <a:t>Pre authorization approval</a:t>
            </a:r>
          </a:p>
        </p:txBody>
      </p:sp>
      <p:sp>
        <p:nvSpPr>
          <p:cNvPr id="101" name="Freeform 382">
            <a:extLst>
              <a:ext uri="{FF2B5EF4-FFF2-40B4-BE49-F238E27FC236}">
                <a16:creationId xmlns:a16="http://schemas.microsoft.com/office/drawing/2014/main" id="{AA67AE51-5A11-48CE-83BA-4C0F7D4657EF}"/>
              </a:ext>
            </a:extLst>
          </p:cNvPr>
          <p:cNvSpPr>
            <a:spLocks/>
          </p:cNvSpPr>
          <p:nvPr/>
        </p:nvSpPr>
        <p:spPr bwMode="auto">
          <a:xfrm>
            <a:off x="1520605" y="2541960"/>
            <a:ext cx="1282150" cy="327207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Provider Eligibility Check</a:t>
            </a:r>
          </a:p>
        </p:txBody>
      </p:sp>
      <p:sp>
        <p:nvSpPr>
          <p:cNvPr id="102" name="Freeform 382">
            <a:extLst>
              <a:ext uri="{FF2B5EF4-FFF2-40B4-BE49-F238E27FC236}">
                <a16:creationId xmlns:a16="http://schemas.microsoft.com/office/drawing/2014/main" id="{E34BD462-0F06-4635-B1C7-12760BD403A1}"/>
              </a:ext>
            </a:extLst>
          </p:cNvPr>
          <p:cNvSpPr>
            <a:spLocks/>
          </p:cNvSpPr>
          <p:nvPr/>
        </p:nvSpPr>
        <p:spPr bwMode="auto">
          <a:xfrm>
            <a:off x="1531543" y="3042726"/>
            <a:ext cx="1282150" cy="370034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Member Eligibility Check</a:t>
            </a:r>
          </a:p>
        </p:txBody>
      </p:sp>
      <p:sp>
        <p:nvSpPr>
          <p:cNvPr id="103" name="Freeform 382">
            <a:extLst>
              <a:ext uri="{FF2B5EF4-FFF2-40B4-BE49-F238E27FC236}">
                <a16:creationId xmlns:a16="http://schemas.microsoft.com/office/drawing/2014/main" id="{7DF0D559-77E9-4C23-8009-3F5813D9CDAB}"/>
              </a:ext>
            </a:extLst>
          </p:cNvPr>
          <p:cNvSpPr>
            <a:spLocks/>
          </p:cNvSpPr>
          <p:nvPr/>
        </p:nvSpPr>
        <p:spPr bwMode="auto">
          <a:xfrm>
            <a:off x="1531543" y="3592862"/>
            <a:ext cx="1282150" cy="370034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Pre-approval to provider</a:t>
            </a:r>
          </a:p>
        </p:txBody>
      </p:sp>
      <p:sp>
        <p:nvSpPr>
          <p:cNvPr id="104" name="Freeform 382">
            <a:extLst>
              <a:ext uri="{FF2B5EF4-FFF2-40B4-BE49-F238E27FC236}">
                <a16:creationId xmlns:a16="http://schemas.microsoft.com/office/drawing/2014/main" id="{97328D60-5A07-4898-866A-D6F2B3A9B8BB}"/>
              </a:ext>
            </a:extLst>
          </p:cNvPr>
          <p:cNvSpPr>
            <a:spLocks/>
          </p:cNvSpPr>
          <p:nvPr/>
        </p:nvSpPr>
        <p:spPr bwMode="auto">
          <a:xfrm>
            <a:off x="1510079" y="4120481"/>
            <a:ext cx="1282150" cy="38102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LOG to Provider</a:t>
            </a:r>
          </a:p>
        </p:txBody>
      </p:sp>
      <p:sp>
        <p:nvSpPr>
          <p:cNvPr id="105" name="Rectangle 380">
            <a:extLst>
              <a:ext uri="{FF2B5EF4-FFF2-40B4-BE49-F238E27FC236}">
                <a16:creationId xmlns:a16="http://schemas.microsoft.com/office/drawing/2014/main" id="{0B4C7220-AFF0-427E-B462-9DE3649B25C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0667788" y="6085479"/>
            <a:ext cx="385980" cy="7921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vert="vert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libri" pitchFamily="34" charset="0"/>
              </a:rPr>
              <a:t>CPF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15C0BF-82C7-42E5-A60F-D521C2C0BEFE}"/>
              </a:ext>
            </a:extLst>
          </p:cNvPr>
          <p:cNvSpPr txBox="1"/>
          <p:nvPr/>
        </p:nvSpPr>
        <p:spPr>
          <a:xfrm>
            <a:off x="288889" y="714127"/>
            <a:ext cx="891780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AI uses supervised and non-supervised learning mechanisms to create models from data. </a:t>
            </a:r>
          </a:p>
          <a:p>
            <a:r>
              <a:rPr lang="en-US" dirty="0"/>
              <a:t>This model is applied to incoming data to categorize / classify and make decisions.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30E3839-E73D-4E10-AE6E-656CCB1AA4AA}"/>
              </a:ext>
            </a:extLst>
          </p:cNvPr>
          <p:cNvSpPr/>
          <p:nvPr/>
        </p:nvSpPr>
        <p:spPr>
          <a:xfrm>
            <a:off x="5578354" y="1931814"/>
            <a:ext cx="1426860" cy="559715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1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2">
            <a:extLst>
              <a:ext uri="{FF2B5EF4-FFF2-40B4-BE49-F238E27FC236}">
                <a16:creationId xmlns:a16="http://schemas.microsoft.com/office/drawing/2014/main" id="{D937BA75-2B94-4419-B4E1-7945813B2515}"/>
              </a:ext>
            </a:extLst>
          </p:cNvPr>
          <p:cNvGrpSpPr>
            <a:grpSpLocks/>
          </p:cNvGrpSpPr>
          <p:nvPr/>
        </p:nvGrpSpPr>
        <p:grpSpPr bwMode="auto">
          <a:xfrm>
            <a:off x="145459" y="186035"/>
            <a:ext cx="9423063" cy="341332"/>
            <a:chOff x="265235" y="511176"/>
            <a:chExt cx="8392257" cy="550863"/>
          </a:xfrm>
          <a:solidFill>
            <a:srgbClr val="F20000"/>
          </a:solidFill>
        </p:grpSpPr>
        <p:sp>
          <p:nvSpPr>
            <p:cNvPr id="5" name="Rectangle 597">
              <a:extLst>
                <a:ext uri="{FF2B5EF4-FFF2-40B4-BE49-F238E27FC236}">
                  <a16:creationId xmlns:a16="http://schemas.microsoft.com/office/drawing/2014/main" id="{C7FBD045-261F-4FED-A3A0-9ECEE376D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35" y="519114"/>
              <a:ext cx="8386396" cy="542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alibri" pitchFamily="34" charset="0"/>
                </a:rPr>
                <a:t>CCP – use of Block Chain</a:t>
              </a:r>
              <a:endParaRPr lang="en-US" sz="2000" dirty="0"/>
            </a:p>
          </p:txBody>
        </p:sp>
        <p:sp>
          <p:nvSpPr>
            <p:cNvPr id="6" name="Rectangle 598">
              <a:extLst>
                <a:ext uri="{FF2B5EF4-FFF2-40B4-BE49-F238E27FC236}">
                  <a16:creationId xmlns:a16="http://schemas.microsoft.com/office/drawing/2014/main" id="{73951243-334F-4F1C-922E-DF1A2D7DB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36" y="519114"/>
              <a:ext cx="1151792" cy="542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9" name="Rectangle 599">
              <a:extLst>
                <a:ext uri="{FF2B5EF4-FFF2-40B4-BE49-F238E27FC236}">
                  <a16:creationId xmlns:a16="http://schemas.microsoft.com/office/drawing/2014/main" id="{BC2EB4CC-361E-402F-ADB0-B6D0101CF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6215" y="511176"/>
              <a:ext cx="1131277" cy="542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</p:grpSp>
      <p:sp>
        <p:nvSpPr>
          <p:cNvPr id="21" name="Freeform 382">
            <a:extLst>
              <a:ext uri="{FF2B5EF4-FFF2-40B4-BE49-F238E27FC236}">
                <a16:creationId xmlns:a16="http://schemas.microsoft.com/office/drawing/2014/main" id="{89FC6678-5899-4792-B5CD-E634CA42C5B2}"/>
              </a:ext>
            </a:extLst>
          </p:cNvPr>
          <p:cNvSpPr>
            <a:spLocks/>
          </p:cNvSpPr>
          <p:nvPr/>
        </p:nvSpPr>
        <p:spPr bwMode="auto">
          <a:xfrm>
            <a:off x="145459" y="2014123"/>
            <a:ext cx="1280160" cy="457200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F20000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b="1" dirty="0">
                <a:latin typeface="Calibri" pitchFamily="34" charset="0"/>
              </a:rPr>
              <a:t>PROVIDER MANAGEMENT</a:t>
            </a:r>
            <a:endParaRPr lang="en-US" sz="1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2" name="Freeform 382">
            <a:extLst>
              <a:ext uri="{FF2B5EF4-FFF2-40B4-BE49-F238E27FC236}">
                <a16:creationId xmlns:a16="http://schemas.microsoft.com/office/drawing/2014/main" id="{37F5CF1B-58D0-4CA1-AD20-3D9B9D8818D1}"/>
              </a:ext>
            </a:extLst>
          </p:cNvPr>
          <p:cNvSpPr>
            <a:spLocks/>
          </p:cNvSpPr>
          <p:nvPr/>
        </p:nvSpPr>
        <p:spPr bwMode="auto">
          <a:xfrm>
            <a:off x="2903706" y="2014123"/>
            <a:ext cx="1280160" cy="457200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FFCC00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b="1" dirty="0">
                <a:latin typeface="Calibri" pitchFamily="34" charset="0"/>
              </a:rPr>
              <a:t>CLAIM </a:t>
            </a:r>
          </a:p>
          <a:p>
            <a:pPr algn="ctr">
              <a:lnSpc>
                <a:spcPct val="90000"/>
              </a:lnSpc>
            </a:pPr>
            <a:r>
              <a:rPr lang="en-US" sz="1000" b="1" dirty="0">
                <a:latin typeface="Calibri" pitchFamily="34" charset="0"/>
              </a:rPr>
              <a:t>SUBMISSION</a:t>
            </a:r>
          </a:p>
        </p:txBody>
      </p:sp>
      <p:sp>
        <p:nvSpPr>
          <p:cNvPr id="23" name="Freeform 382">
            <a:extLst>
              <a:ext uri="{FF2B5EF4-FFF2-40B4-BE49-F238E27FC236}">
                <a16:creationId xmlns:a16="http://schemas.microsoft.com/office/drawing/2014/main" id="{5CA9C634-98AE-4004-A1A9-8706FB7D6076}"/>
              </a:ext>
            </a:extLst>
          </p:cNvPr>
          <p:cNvSpPr>
            <a:spLocks/>
          </p:cNvSpPr>
          <p:nvPr/>
        </p:nvSpPr>
        <p:spPr bwMode="auto">
          <a:xfrm>
            <a:off x="4257215" y="2014123"/>
            <a:ext cx="1280160" cy="457200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9C4E9A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schemeClr val="bg1"/>
                </a:solidFill>
                <a:latin typeface="Calibri" pitchFamily="34" charset="0"/>
              </a:rPr>
              <a:t>CLAIM </a:t>
            </a:r>
          </a:p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schemeClr val="bg1"/>
                </a:solidFill>
                <a:latin typeface="Calibri" pitchFamily="34" charset="0"/>
              </a:rPr>
              <a:t>REGISTRATION</a:t>
            </a:r>
          </a:p>
        </p:txBody>
      </p:sp>
      <p:sp>
        <p:nvSpPr>
          <p:cNvPr id="24" name="Freeform 382">
            <a:extLst>
              <a:ext uri="{FF2B5EF4-FFF2-40B4-BE49-F238E27FC236}">
                <a16:creationId xmlns:a16="http://schemas.microsoft.com/office/drawing/2014/main" id="{A3BF383A-2289-478B-8E3E-4F9352438B73}"/>
              </a:ext>
            </a:extLst>
          </p:cNvPr>
          <p:cNvSpPr>
            <a:spLocks/>
          </p:cNvSpPr>
          <p:nvPr/>
        </p:nvSpPr>
        <p:spPr bwMode="auto">
          <a:xfrm>
            <a:off x="5610726" y="2014123"/>
            <a:ext cx="1280160" cy="457200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FE6612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schemeClr val="bg1"/>
                </a:solidFill>
                <a:latin typeface="Calibri" pitchFamily="34" charset="0"/>
              </a:rPr>
              <a:t>CLAIM </a:t>
            </a:r>
          </a:p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schemeClr val="bg1"/>
                </a:solidFill>
                <a:latin typeface="Calibri" pitchFamily="34" charset="0"/>
              </a:rPr>
              <a:t>ADJUDICATION</a:t>
            </a:r>
          </a:p>
        </p:txBody>
      </p:sp>
      <p:sp>
        <p:nvSpPr>
          <p:cNvPr id="25" name="Freeform 382">
            <a:extLst>
              <a:ext uri="{FF2B5EF4-FFF2-40B4-BE49-F238E27FC236}">
                <a16:creationId xmlns:a16="http://schemas.microsoft.com/office/drawing/2014/main" id="{10E6553A-DCBE-44E1-98A0-7F9715C91883}"/>
              </a:ext>
            </a:extLst>
          </p:cNvPr>
          <p:cNvSpPr>
            <a:spLocks/>
          </p:cNvSpPr>
          <p:nvPr/>
        </p:nvSpPr>
        <p:spPr bwMode="auto">
          <a:xfrm>
            <a:off x="6977492" y="2014123"/>
            <a:ext cx="1280160" cy="457200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FFCC00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b="1" dirty="0">
                <a:latin typeface="Calibri" pitchFamily="34" charset="0"/>
              </a:rPr>
              <a:t>CLAIM </a:t>
            </a:r>
          </a:p>
          <a:p>
            <a:pPr algn="ctr">
              <a:lnSpc>
                <a:spcPct val="90000"/>
              </a:lnSpc>
            </a:pPr>
            <a:r>
              <a:rPr lang="en-US" sz="1000" b="1" dirty="0">
                <a:latin typeface="Calibri" pitchFamily="34" charset="0"/>
              </a:rPr>
              <a:t>SETTLEMENT</a:t>
            </a:r>
          </a:p>
        </p:txBody>
      </p:sp>
      <p:sp>
        <p:nvSpPr>
          <p:cNvPr id="26" name="Freeform 382">
            <a:extLst>
              <a:ext uri="{FF2B5EF4-FFF2-40B4-BE49-F238E27FC236}">
                <a16:creationId xmlns:a16="http://schemas.microsoft.com/office/drawing/2014/main" id="{73A83C3D-A525-4FA6-BF09-D175972B4008}"/>
              </a:ext>
            </a:extLst>
          </p:cNvPr>
          <p:cNvSpPr>
            <a:spLocks/>
          </p:cNvSpPr>
          <p:nvPr/>
        </p:nvSpPr>
        <p:spPr bwMode="auto">
          <a:xfrm>
            <a:off x="8304493" y="2014123"/>
            <a:ext cx="1280160" cy="457200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9C4E9A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schemeClr val="bg1"/>
                </a:solidFill>
                <a:latin typeface="Calibri" pitchFamily="34" charset="0"/>
              </a:rPr>
              <a:t>CLAIM </a:t>
            </a:r>
          </a:p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schemeClr val="bg1"/>
                </a:solidFill>
                <a:latin typeface="Calibri" pitchFamily="34" charset="0"/>
              </a:rPr>
              <a:t>REPORTING</a:t>
            </a:r>
          </a:p>
        </p:txBody>
      </p:sp>
      <p:sp>
        <p:nvSpPr>
          <p:cNvPr id="28" name="Freeform 382">
            <a:extLst>
              <a:ext uri="{FF2B5EF4-FFF2-40B4-BE49-F238E27FC236}">
                <a16:creationId xmlns:a16="http://schemas.microsoft.com/office/drawing/2014/main" id="{AC48899D-B316-47F0-B5ED-011DC5FBDF95}"/>
              </a:ext>
            </a:extLst>
          </p:cNvPr>
          <p:cNvSpPr>
            <a:spLocks/>
          </p:cNvSpPr>
          <p:nvPr/>
        </p:nvSpPr>
        <p:spPr bwMode="auto">
          <a:xfrm>
            <a:off x="145459" y="2522471"/>
            <a:ext cx="1282150" cy="549096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Network / Panel / Doctor</a:t>
            </a:r>
          </a:p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Management</a:t>
            </a:r>
          </a:p>
        </p:txBody>
      </p:sp>
      <p:sp>
        <p:nvSpPr>
          <p:cNvPr id="32" name="Freeform 382">
            <a:extLst>
              <a:ext uri="{FF2B5EF4-FFF2-40B4-BE49-F238E27FC236}">
                <a16:creationId xmlns:a16="http://schemas.microsoft.com/office/drawing/2014/main" id="{4FF75598-BFC9-40F6-9D7A-AD3444D85195}"/>
              </a:ext>
            </a:extLst>
          </p:cNvPr>
          <p:cNvSpPr>
            <a:spLocks/>
          </p:cNvSpPr>
          <p:nvPr/>
        </p:nvSpPr>
        <p:spPr bwMode="auto">
          <a:xfrm>
            <a:off x="2908645" y="3058044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Submit Claim</a:t>
            </a:r>
          </a:p>
        </p:txBody>
      </p:sp>
      <p:sp>
        <p:nvSpPr>
          <p:cNvPr id="33" name="Freeform 382">
            <a:extLst>
              <a:ext uri="{FF2B5EF4-FFF2-40B4-BE49-F238E27FC236}">
                <a16:creationId xmlns:a16="http://schemas.microsoft.com/office/drawing/2014/main" id="{576649FE-6460-4084-B372-BE8115308485}"/>
              </a:ext>
            </a:extLst>
          </p:cNvPr>
          <p:cNvSpPr>
            <a:spLocks/>
          </p:cNvSpPr>
          <p:nvPr/>
        </p:nvSpPr>
        <p:spPr bwMode="auto">
          <a:xfrm>
            <a:off x="2903706" y="2547634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Eligibility Check</a:t>
            </a:r>
          </a:p>
        </p:txBody>
      </p:sp>
      <p:sp>
        <p:nvSpPr>
          <p:cNvPr id="34" name="Freeform 382">
            <a:extLst>
              <a:ext uri="{FF2B5EF4-FFF2-40B4-BE49-F238E27FC236}">
                <a16:creationId xmlns:a16="http://schemas.microsoft.com/office/drawing/2014/main" id="{15AAB750-F98F-4665-B7C0-0FE662346FF6}"/>
              </a:ext>
            </a:extLst>
          </p:cNvPr>
          <p:cNvSpPr>
            <a:spLocks/>
          </p:cNvSpPr>
          <p:nvPr/>
        </p:nvSpPr>
        <p:spPr bwMode="auto">
          <a:xfrm>
            <a:off x="2903706" y="3593044"/>
            <a:ext cx="1282150" cy="393157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 err="1">
                <a:solidFill>
                  <a:schemeClr val="bg1"/>
                </a:solidFill>
                <a:latin typeface="Calibri" pitchFamily="34" charset="0"/>
              </a:rPr>
              <a:t>eClaim</a:t>
            </a: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 Submission</a:t>
            </a:r>
          </a:p>
        </p:txBody>
      </p:sp>
      <p:sp>
        <p:nvSpPr>
          <p:cNvPr id="35" name="Freeform 382">
            <a:extLst>
              <a:ext uri="{FF2B5EF4-FFF2-40B4-BE49-F238E27FC236}">
                <a16:creationId xmlns:a16="http://schemas.microsoft.com/office/drawing/2014/main" id="{5220FF8B-5A2E-413B-8177-5AC90008A74C}"/>
              </a:ext>
            </a:extLst>
          </p:cNvPr>
          <p:cNvSpPr>
            <a:spLocks/>
          </p:cNvSpPr>
          <p:nvPr/>
        </p:nvSpPr>
        <p:spPr bwMode="auto">
          <a:xfrm>
            <a:off x="2903706" y="4166970"/>
            <a:ext cx="1282150" cy="37490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TPA Submission</a:t>
            </a:r>
          </a:p>
        </p:txBody>
      </p:sp>
      <p:sp>
        <p:nvSpPr>
          <p:cNvPr id="37" name="Freeform 382">
            <a:extLst>
              <a:ext uri="{FF2B5EF4-FFF2-40B4-BE49-F238E27FC236}">
                <a16:creationId xmlns:a16="http://schemas.microsoft.com/office/drawing/2014/main" id="{4A1AD1F7-B5FA-471F-AFD0-31F9B655AA27}"/>
              </a:ext>
            </a:extLst>
          </p:cNvPr>
          <p:cNvSpPr>
            <a:spLocks/>
          </p:cNvSpPr>
          <p:nvPr/>
        </p:nvSpPr>
        <p:spPr bwMode="auto">
          <a:xfrm>
            <a:off x="4257215" y="2516292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Register Claim</a:t>
            </a:r>
          </a:p>
        </p:txBody>
      </p:sp>
      <p:sp>
        <p:nvSpPr>
          <p:cNvPr id="38" name="Freeform 382">
            <a:extLst>
              <a:ext uri="{FF2B5EF4-FFF2-40B4-BE49-F238E27FC236}">
                <a16:creationId xmlns:a16="http://schemas.microsoft.com/office/drawing/2014/main" id="{A642C016-BA0F-4C96-A648-48C4BB4AB511}"/>
              </a:ext>
            </a:extLst>
          </p:cNvPr>
          <p:cNvSpPr>
            <a:spLocks/>
          </p:cNvSpPr>
          <p:nvPr/>
        </p:nvSpPr>
        <p:spPr bwMode="auto">
          <a:xfrm>
            <a:off x="4257215" y="3044428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Reserve Management</a:t>
            </a:r>
          </a:p>
        </p:txBody>
      </p:sp>
      <p:sp>
        <p:nvSpPr>
          <p:cNvPr id="41" name="Freeform 382">
            <a:extLst>
              <a:ext uri="{FF2B5EF4-FFF2-40B4-BE49-F238E27FC236}">
                <a16:creationId xmlns:a16="http://schemas.microsoft.com/office/drawing/2014/main" id="{5CB1DB1F-E60B-4737-97AC-16CBAFD3BE60}"/>
              </a:ext>
            </a:extLst>
          </p:cNvPr>
          <p:cNvSpPr>
            <a:spLocks/>
          </p:cNvSpPr>
          <p:nvPr/>
        </p:nvSpPr>
        <p:spPr bwMode="auto">
          <a:xfrm>
            <a:off x="5610726" y="2513663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Claim Calculation</a:t>
            </a:r>
          </a:p>
        </p:txBody>
      </p:sp>
      <p:sp>
        <p:nvSpPr>
          <p:cNvPr id="42" name="Freeform 382">
            <a:extLst>
              <a:ext uri="{FF2B5EF4-FFF2-40B4-BE49-F238E27FC236}">
                <a16:creationId xmlns:a16="http://schemas.microsoft.com/office/drawing/2014/main" id="{EFE71816-6548-41D1-9FAE-A166EF70E76B}"/>
              </a:ext>
            </a:extLst>
          </p:cNvPr>
          <p:cNvSpPr>
            <a:spLocks/>
          </p:cNvSpPr>
          <p:nvPr/>
        </p:nvSpPr>
        <p:spPr bwMode="auto">
          <a:xfrm>
            <a:off x="5610726" y="3028547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Settlement Decision</a:t>
            </a:r>
          </a:p>
        </p:txBody>
      </p:sp>
      <p:sp>
        <p:nvSpPr>
          <p:cNvPr id="43" name="Freeform 382">
            <a:extLst>
              <a:ext uri="{FF2B5EF4-FFF2-40B4-BE49-F238E27FC236}">
                <a16:creationId xmlns:a16="http://schemas.microsoft.com/office/drawing/2014/main" id="{986D7DDE-91A6-4D7E-BCB8-F44905B20BCA}"/>
              </a:ext>
            </a:extLst>
          </p:cNvPr>
          <p:cNvSpPr>
            <a:spLocks/>
          </p:cNvSpPr>
          <p:nvPr/>
        </p:nvSpPr>
        <p:spPr bwMode="auto">
          <a:xfrm>
            <a:off x="5610726" y="3555535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Reserve Adjustment</a:t>
            </a:r>
          </a:p>
        </p:txBody>
      </p:sp>
      <p:sp>
        <p:nvSpPr>
          <p:cNvPr id="44" name="Freeform 382">
            <a:extLst>
              <a:ext uri="{FF2B5EF4-FFF2-40B4-BE49-F238E27FC236}">
                <a16:creationId xmlns:a16="http://schemas.microsoft.com/office/drawing/2014/main" id="{117E0659-2E77-4C73-AF90-FAD1767FE5F8}"/>
              </a:ext>
            </a:extLst>
          </p:cNvPr>
          <p:cNvSpPr>
            <a:spLocks/>
          </p:cNvSpPr>
          <p:nvPr/>
        </p:nvSpPr>
        <p:spPr bwMode="auto">
          <a:xfrm>
            <a:off x="5610726" y="4088319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Claim Adjustment</a:t>
            </a:r>
          </a:p>
        </p:txBody>
      </p:sp>
      <p:sp>
        <p:nvSpPr>
          <p:cNvPr id="46" name="Freeform 382">
            <a:extLst>
              <a:ext uri="{FF2B5EF4-FFF2-40B4-BE49-F238E27FC236}">
                <a16:creationId xmlns:a16="http://schemas.microsoft.com/office/drawing/2014/main" id="{D6BE572D-8E61-4BAD-BB56-565A368D8BF7}"/>
              </a:ext>
            </a:extLst>
          </p:cNvPr>
          <p:cNvSpPr>
            <a:spLocks/>
          </p:cNvSpPr>
          <p:nvPr/>
        </p:nvSpPr>
        <p:spPr bwMode="auto">
          <a:xfrm>
            <a:off x="6977492" y="3537749"/>
            <a:ext cx="1282150" cy="368523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Claim Payment</a:t>
            </a:r>
          </a:p>
        </p:txBody>
      </p:sp>
      <p:sp>
        <p:nvSpPr>
          <p:cNvPr id="47" name="Freeform 382">
            <a:extLst>
              <a:ext uri="{FF2B5EF4-FFF2-40B4-BE49-F238E27FC236}">
                <a16:creationId xmlns:a16="http://schemas.microsoft.com/office/drawing/2014/main" id="{54B16DE6-0A7C-49D6-9541-784CB68BA445}"/>
              </a:ext>
            </a:extLst>
          </p:cNvPr>
          <p:cNvSpPr>
            <a:spLocks/>
          </p:cNvSpPr>
          <p:nvPr/>
        </p:nvSpPr>
        <p:spPr bwMode="auto">
          <a:xfrm>
            <a:off x="6977492" y="3027667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Claim Shortfall </a:t>
            </a:r>
          </a:p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Recovery</a:t>
            </a:r>
          </a:p>
        </p:txBody>
      </p:sp>
      <p:sp>
        <p:nvSpPr>
          <p:cNvPr id="48" name="Freeform 382">
            <a:extLst>
              <a:ext uri="{FF2B5EF4-FFF2-40B4-BE49-F238E27FC236}">
                <a16:creationId xmlns:a16="http://schemas.microsoft.com/office/drawing/2014/main" id="{25FF7584-504E-4B94-B956-DC79FB23265D}"/>
              </a:ext>
            </a:extLst>
          </p:cNvPr>
          <p:cNvSpPr>
            <a:spLocks/>
          </p:cNvSpPr>
          <p:nvPr/>
        </p:nvSpPr>
        <p:spPr bwMode="auto">
          <a:xfrm>
            <a:off x="6975502" y="4073573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</a:rPr>
              <a:t>Reinsurance</a:t>
            </a:r>
            <a:endParaRPr lang="en-US" sz="1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Freeform 382">
            <a:extLst>
              <a:ext uri="{FF2B5EF4-FFF2-40B4-BE49-F238E27FC236}">
                <a16:creationId xmlns:a16="http://schemas.microsoft.com/office/drawing/2014/main" id="{0F735362-55BF-4DC2-A9C3-4B8CEDDD3005}"/>
              </a:ext>
            </a:extLst>
          </p:cNvPr>
          <p:cNvSpPr>
            <a:spLocks/>
          </p:cNvSpPr>
          <p:nvPr/>
        </p:nvSpPr>
        <p:spPr bwMode="auto">
          <a:xfrm>
            <a:off x="6975502" y="4578684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Generate Bank </a:t>
            </a:r>
          </a:p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Interface files</a:t>
            </a:r>
          </a:p>
        </p:txBody>
      </p:sp>
      <p:sp>
        <p:nvSpPr>
          <p:cNvPr id="51" name="Freeform 382">
            <a:extLst>
              <a:ext uri="{FF2B5EF4-FFF2-40B4-BE49-F238E27FC236}">
                <a16:creationId xmlns:a16="http://schemas.microsoft.com/office/drawing/2014/main" id="{9C3319EC-F94A-4380-BE24-068BF8A19C74}"/>
              </a:ext>
            </a:extLst>
          </p:cNvPr>
          <p:cNvSpPr>
            <a:spLocks/>
          </p:cNvSpPr>
          <p:nvPr/>
        </p:nvSpPr>
        <p:spPr bwMode="auto">
          <a:xfrm>
            <a:off x="8304493" y="2517908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Generate </a:t>
            </a:r>
          </a:p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Correspondence</a:t>
            </a:r>
          </a:p>
        </p:txBody>
      </p:sp>
      <p:sp>
        <p:nvSpPr>
          <p:cNvPr id="57" name="Rectangle 419">
            <a:extLst>
              <a:ext uri="{FF2B5EF4-FFF2-40B4-BE49-F238E27FC236}">
                <a16:creationId xmlns:a16="http://schemas.microsoft.com/office/drawing/2014/main" id="{F347D283-9B70-485A-8300-5215F36FA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72" y="5239372"/>
            <a:ext cx="9428268" cy="149936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900">
              <a:latin typeface="Calibri" pitchFamily="34" charset="0"/>
            </a:endParaRPr>
          </a:p>
        </p:txBody>
      </p:sp>
      <p:sp>
        <p:nvSpPr>
          <p:cNvPr id="58" name="Rectangle 380">
            <a:extLst>
              <a:ext uri="{FF2B5EF4-FFF2-40B4-BE49-F238E27FC236}">
                <a16:creationId xmlns:a16="http://schemas.microsoft.com/office/drawing/2014/main" id="{8CCB3452-FE80-4BD6-BD1B-EC414C3AA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314" y="6283496"/>
            <a:ext cx="1507604" cy="435356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Document Management</a:t>
            </a:r>
          </a:p>
        </p:txBody>
      </p:sp>
      <p:sp>
        <p:nvSpPr>
          <p:cNvPr id="60" name="Rectangle 380">
            <a:extLst>
              <a:ext uri="{FF2B5EF4-FFF2-40B4-BE49-F238E27FC236}">
                <a16:creationId xmlns:a16="http://schemas.microsoft.com/office/drawing/2014/main" id="{E20E0CB6-55E5-4D8D-ABD7-36C46BF10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6" y="5774758"/>
            <a:ext cx="1516679" cy="444463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Queuing</a:t>
            </a:r>
          </a:p>
        </p:txBody>
      </p:sp>
      <p:sp>
        <p:nvSpPr>
          <p:cNvPr id="61" name="Rectangle 380">
            <a:extLst>
              <a:ext uri="{FF2B5EF4-FFF2-40B4-BE49-F238E27FC236}">
                <a16:creationId xmlns:a16="http://schemas.microsoft.com/office/drawing/2014/main" id="{B7E321AF-2ECE-4AE6-B05F-04FD7C2EE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6" y="5280355"/>
            <a:ext cx="1516680" cy="469597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Correspondence Framework</a:t>
            </a:r>
          </a:p>
        </p:txBody>
      </p:sp>
      <p:sp>
        <p:nvSpPr>
          <p:cNvPr id="63" name="Rectangle 380">
            <a:extLst>
              <a:ext uri="{FF2B5EF4-FFF2-40B4-BE49-F238E27FC236}">
                <a16:creationId xmlns:a16="http://schemas.microsoft.com/office/drawing/2014/main" id="{DAF442D8-580B-4235-8F53-26E31DDF4D8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533017" y="3053102"/>
            <a:ext cx="6618270" cy="909637"/>
          </a:xfrm>
          <a:prstGeom prst="roundRect">
            <a:avLst>
              <a:gd name="adj" fmla="val 16667"/>
            </a:avLst>
          </a:prstGeom>
          <a:solidFill>
            <a:srgbClr val="FF9B6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900">
              <a:latin typeface="Calibri" pitchFamily="34" charset="0"/>
            </a:endParaRPr>
          </a:p>
        </p:txBody>
      </p:sp>
      <p:sp>
        <p:nvSpPr>
          <p:cNvPr id="64" name="Rectangle 380">
            <a:extLst>
              <a:ext uri="{FF2B5EF4-FFF2-40B4-BE49-F238E27FC236}">
                <a16:creationId xmlns:a16="http://schemas.microsoft.com/office/drawing/2014/main" id="{5C6A79E9-B14E-45F3-98A3-F82185B11A1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587249" y="1260512"/>
            <a:ext cx="968641" cy="3603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FINANCIAL ACCOUNTING</a:t>
            </a:r>
          </a:p>
        </p:txBody>
      </p:sp>
      <p:sp>
        <p:nvSpPr>
          <p:cNvPr id="65" name="Rectangle 380">
            <a:extLst>
              <a:ext uri="{FF2B5EF4-FFF2-40B4-BE49-F238E27FC236}">
                <a16:creationId xmlns:a16="http://schemas.microsoft.com/office/drawing/2014/main" id="{3E592D13-8C02-41B4-B61A-21339DBC1BE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571543" y="3284958"/>
            <a:ext cx="6631021" cy="433176"/>
          </a:xfrm>
          <a:prstGeom prst="roundRect">
            <a:avLst>
              <a:gd name="adj" fmla="val 16667"/>
            </a:avLst>
          </a:prstGeom>
          <a:solidFill>
            <a:srgbClr val="FFECA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600" b="1" dirty="0">
                <a:latin typeface="Calibri" pitchFamily="34" charset="0"/>
              </a:rPr>
              <a:t>Integration Service Hub</a:t>
            </a:r>
          </a:p>
        </p:txBody>
      </p:sp>
      <p:sp>
        <p:nvSpPr>
          <p:cNvPr id="66" name="Rectangle 380">
            <a:extLst>
              <a:ext uri="{FF2B5EF4-FFF2-40B4-BE49-F238E27FC236}">
                <a16:creationId xmlns:a16="http://schemas.microsoft.com/office/drawing/2014/main" id="{9CD98860-02A8-42B8-875D-330B251AB9B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168701" y="1247260"/>
            <a:ext cx="968641" cy="3603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Integral Life (IL)</a:t>
            </a:r>
          </a:p>
        </p:txBody>
      </p:sp>
      <p:sp>
        <p:nvSpPr>
          <p:cNvPr id="67" name="Rectangle 380">
            <a:extLst>
              <a:ext uri="{FF2B5EF4-FFF2-40B4-BE49-F238E27FC236}">
                <a16:creationId xmlns:a16="http://schemas.microsoft.com/office/drawing/2014/main" id="{56BEA1DA-E2EB-4143-8E5E-3548F1E85D1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587828" y="2245592"/>
            <a:ext cx="967482" cy="3603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PROMISE</a:t>
            </a:r>
          </a:p>
        </p:txBody>
      </p:sp>
      <p:sp>
        <p:nvSpPr>
          <p:cNvPr id="68" name="Rectangle 380">
            <a:extLst>
              <a:ext uri="{FF2B5EF4-FFF2-40B4-BE49-F238E27FC236}">
                <a16:creationId xmlns:a16="http://schemas.microsoft.com/office/drawing/2014/main" id="{C1EE460F-41E6-4C46-89E1-46BE932DBAB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169280" y="2245592"/>
            <a:ext cx="967482" cy="3603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EAGLE</a:t>
            </a:r>
          </a:p>
        </p:txBody>
      </p:sp>
      <p:sp>
        <p:nvSpPr>
          <p:cNvPr id="69" name="Rectangle 380">
            <a:extLst>
              <a:ext uri="{FF2B5EF4-FFF2-40B4-BE49-F238E27FC236}">
                <a16:creationId xmlns:a16="http://schemas.microsoft.com/office/drawing/2014/main" id="{34B24BD9-A2E7-48DA-909D-D43366EEEA6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587828" y="4536773"/>
            <a:ext cx="967482" cy="3603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Direct Pay Bank Files</a:t>
            </a:r>
          </a:p>
        </p:txBody>
      </p:sp>
      <p:sp>
        <p:nvSpPr>
          <p:cNvPr id="70" name="Rectangle 380">
            <a:extLst>
              <a:ext uri="{FF2B5EF4-FFF2-40B4-BE49-F238E27FC236}">
                <a16:creationId xmlns:a16="http://schemas.microsoft.com/office/drawing/2014/main" id="{04B17961-8DE4-49F9-9315-0E513F3A288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169280" y="4536773"/>
            <a:ext cx="967482" cy="3603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COMPASS</a:t>
            </a:r>
          </a:p>
        </p:txBody>
      </p:sp>
      <p:sp>
        <p:nvSpPr>
          <p:cNvPr id="71" name="Rectangle 380">
            <a:extLst>
              <a:ext uri="{FF2B5EF4-FFF2-40B4-BE49-F238E27FC236}">
                <a16:creationId xmlns:a16="http://schemas.microsoft.com/office/drawing/2014/main" id="{D5B2601A-4372-4543-87AA-926A0A66DE9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587828" y="5561030"/>
            <a:ext cx="967482" cy="3603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EDW</a:t>
            </a:r>
          </a:p>
        </p:txBody>
      </p:sp>
      <p:sp>
        <p:nvSpPr>
          <p:cNvPr id="72" name="Rectangle 380">
            <a:extLst>
              <a:ext uri="{FF2B5EF4-FFF2-40B4-BE49-F238E27FC236}">
                <a16:creationId xmlns:a16="http://schemas.microsoft.com/office/drawing/2014/main" id="{EDCBF6F6-4F4F-4028-A5DA-B3FD2B0E561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169280" y="5561030"/>
            <a:ext cx="967482" cy="3603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Direct Debit Bank Files</a:t>
            </a:r>
          </a:p>
        </p:txBody>
      </p:sp>
      <p:sp>
        <p:nvSpPr>
          <p:cNvPr id="73" name="Rectangle 380">
            <a:extLst>
              <a:ext uri="{FF2B5EF4-FFF2-40B4-BE49-F238E27FC236}">
                <a16:creationId xmlns:a16="http://schemas.microsoft.com/office/drawing/2014/main" id="{EBCA8997-CEF1-4EEE-A3F0-5B4F84361E4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271052" y="3166866"/>
            <a:ext cx="1195739" cy="7921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COAST</a:t>
            </a:r>
          </a:p>
        </p:txBody>
      </p:sp>
      <p:sp>
        <p:nvSpPr>
          <p:cNvPr id="77" name="Rectangle 419">
            <a:extLst>
              <a:ext uri="{FF2B5EF4-FFF2-40B4-BE49-F238E27FC236}">
                <a16:creationId xmlns:a16="http://schemas.microsoft.com/office/drawing/2014/main" id="{04D8F0DE-4103-4214-94DE-3A19526C0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36" y="1758708"/>
            <a:ext cx="9428204" cy="205191"/>
          </a:xfrm>
          <a:prstGeom prst="roundRect">
            <a:avLst>
              <a:gd name="adj" fmla="val 16667"/>
            </a:avLst>
          </a:prstGeom>
          <a:solidFill>
            <a:srgbClr val="6A0E68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Calibri" pitchFamily="34" charset="0"/>
              </a:rPr>
              <a:t>Business Process Studio</a:t>
            </a:r>
          </a:p>
        </p:txBody>
      </p:sp>
      <p:sp>
        <p:nvSpPr>
          <p:cNvPr id="78" name="Freeform 382">
            <a:extLst>
              <a:ext uri="{FF2B5EF4-FFF2-40B4-BE49-F238E27FC236}">
                <a16:creationId xmlns:a16="http://schemas.microsoft.com/office/drawing/2014/main" id="{4B08065B-1643-49E3-95ED-B0A5BD9053E8}"/>
              </a:ext>
            </a:extLst>
          </p:cNvPr>
          <p:cNvSpPr>
            <a:spLocks/>
          </p:cNvSpPr>
          <p:nvPr/>
        </p:nvSpPr>
        <p:spPr bwMode="auto">
          <a:xfrm>
            <a:off x="116452" y="3838743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Fee Schedule</a:t>
            </a:r>
          </a:p>
        </p:txBody>
      </p:sp>
      <p:sp>
        <p:nvSpPr>
          <p:cNvPr id="79" name="Rectangle 419">
            <a:extLst>
              <a:ext uri="{FF2B5EF4-FFF2-40B4-BE49-F238E27FC236}">
                <a16:creationId xmlns:a16="http://schemas.microsoft.com/office/drawing/2014/main" id="{F5BBCB36-7509-4374-9CB8-53FB8F1E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72" y="5002892"/>
            <a:ext cx="9434850" cy="180658"/>
          </a:xfrm>
          <a:prstGeom prst="roundRect">
            <a:avLst>
              <a:gd name="adj" fmla="val 16667"/>
            </a:avLst>
          </a:prstGeom>
          <a:solidFill>
            <a:srgbClr val="6A0E68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Calibri" pitchFamily="34" charset="0"/>
              </a:rPr>
              <a:t>Core Service Hubs</a:t>
            </a:r>
          </a:p>
        </p:txBody>
      </p:sp>
      <p:sp>
        <p:nvSpPr>
          <p:cNvPr id="80" name="Rectangle 380">
            <a:extLst>
              <a:ext uri="{FF2B5EF4-FFF2-40B4-BE49-F238E27FC236}">
                <a16:creationId xmlns:a16="http://schemas.microsoft.com/office/drawing/2014/main" id="{00D996CA-35FC-4B3C-BEC5-625134147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6" y="6274524"/>
            <a:ext cx="1507604" cy="444328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User Profile Settings</a:t>
            </a:r>
          </a:p>
        </p:txBody>
      </p:sp>
      <p:sp>
        <p:nvSpPr>
          <p:cNvPr id="81" name="Rectangle 380">
            <a:extLst>
              <a:ext uri="{FF2B5EF4-FFF2-40B4-BE49-F238E27FC236}">
                <a16:creationId xmlns:a16="http://schemas.microsoft.com/office/drawing/2014/main" id="{3E2D9691-C24C-4BE5-93FA-1F7375755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891" y="5803840"/>
            <a:ext cx="1516679" cy="444463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Workflow Rules &amp; Business rules Validator</a:t>
            </a:r>
          </a:p>
        </p:txBody>
      </p:sp>
      <p:sp>
        <p:nvSpPr>
          <p:cNvPr id="82" name="Rectangle 380">
            <a:extLst>
              <a:ext uri="{FF2B5EF4-FFF2-40B4-BE49-F238E27FC236}">
                <a16:creationId xmlns:a16="http://schemas.microsoft.com/office/drawing/2014/main" id="{EFB17331-236F-48FF-A29C-66593613B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891" y="5299775"/>
            <a:ext cx="1516680" cy="469597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Calculation Rule Builder Engine</a:t>
            </a:r>
          </a:p>
        </p:txBody>
      </p:sp>
      <p:sp>
        <p:nvSpPr>
          <p:cNvPr id="83" name="Rectangle 380">
            <a:extLst>
              <a:ext uri="{FF2B5EF4-FFF2-40B4-BE49-F238E27FC236}">
                <a16:creationId xmlns:a16="http://schemas.microsoft.com/office/drawing/2014/main" id="{DEF1F60A-5D27-438D-9266-DEECB6B0F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292" y="6308284"/>
            <a:ext cx="1507604" cy="394079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Authorization &amp; Data Entitlements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(Role Based Access)</a:t>
            </a:r>
          </a:p>
        </p:txBody>
      </p:sp>
      <p:sp>
        <p:nvSpPr>
          <p:cNvPr id="84" name="Rectangle 380">
            <a:extLst>
              <a:ext uri="{FF2B5EF4-FFF2-40B4-BE49-F238E27FC236}">
                <a16:creationId xmlns:a16="http://schemas.microsoft.com/office/drawing/2014/main" id="{20ECF5D8-DF7C-403E-9062-B1DD90391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292" y="5817690"/>
            <a:ext cx="1516679" cy="426337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Scheduler Services</a:t>
            </a:r>
          </a:p>
        </p:txBody>
      </p:sp>
      <p:sp>
        <p:nvSpPr>
          <p:cNvPr id="85" name="Rectangle 380">
            <a:extLst>
              <a:ext uri="{FF2B5EF4-FFF2-40B4-BE49-F238E27FC236}">
                <a16:creationId xmlns:a16="http://schemas.microsoft.com/office/drawing/2014/main" id="{63F868E3-F26B-4645-9CB8-EEFF92705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292" y="5299776"/>
            <a:ext cx="1516680" cy="463482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Claim Calculation Engine</a:t>
            </a:r>
          </a:p>
        </p:txBody>
      </p:sp>
      <p:sp>
        <p:nvSpPr>
          <p:cNvPr id="86" name="Rectangle 380">
            <a:extLst>
              <a:ext uri="{FF2B5EF4-FFF2-40B4-BE49-F238E27FC236}">
                <a16:creationId xmlns:a16="http://schemas.microsoft.com/office/drawing/2014/main" id="{AFC22C17-38D0-42C4-A06C-0665EE147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891" y="6283496"/>
            <a:ext cx="1507604" cy="418867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Authentication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(SSO / Native)</a:t>
            </a:r>
          </a:p>
        </p:txBody>
      </p:sp>
      <p:sp>
        <p:nvSpPr>
          <p:cNvPr id="87" name="Rectangle 380">
            <a:extLst>
              <a:ext uri="{FF2B5EF4-FFF2-40B4-BE49-F238E27FC236}">
                <a16:creationId xmlns:a16="http://schemas.microsoft.com/office/drawing/2014/main" id="{8FBE461A-57B5-4B47-A7EE-05A039BD3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0808" y="5799564"/>
            <a:ext cx="1516679" cy="444463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Caching Services</a:t>
            </a:r>
          </a:p>
        </p:txBody>
      </p:sp>
      <p:sp>
        <p:nvSpPr>
          <p:cNvPr id="88" name="Rectangle 380">
            <a:extLst>
              <a:ext uri="{FF2B5EF4-FFF2-40B4-BE49-F238E27FC236}">
                <a16:creationId xmlns:a16="http://schemas.microsoft.com/office/drawing/2014/main" id="{5B9DD505-D821-4E26-AADA-6D0515792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0808" y="5304859"/>
            <a:ext cx="1516680" cy="451050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Notification Services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 (Mail / SMS)</a:t>
            </a:r>
          </a:p>
        </p:txBody>
      </p:sp>
      <p:sp>
        <p:nvSpPr>
          <p:cNvPr id="89" name="Rectangle 380">
            <a:extLst>
              <a:ext uri="{FF2B5EF4-FFF2-40B4-BE49-F238E27FC236}">
                <a16:creationId xmlns:a16="http://schemas.microsoft.com/office/drawing/2014/main" id="{BABA00AF-6155-45D8-BBA5-EF892F286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0808" y="6292432"/>
            <a:ext cx="1507604" cy="426419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DB Handler / Logging /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OWASP Threat handler</a:t>
            </a:r>
          </a:p>
          <a:p>
            <a:pPr algn="ctr"/>
            <a:endParaRPr lang="en-US" sz="9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0" name="Rectangle 380">
            <a:extLst>
              <a:ext uri="{FF2B5EF4-FFF2-40B4-BE49-F238E27FC236}">
                <a16:creationId xmlns:a16="http://schemas.microsoft.com/office/drawing/2014/main" id="{4BAA4B38-03ED-448C-ABCA-C08EA9F85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314" y="5305489"/>
            <a:ext cx="1516679" cy="444463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Internationalization Services</a:t>
            </a:r>
          </a:p>
        </p:txBody>
      </p:sp>
      <p:sp>
        <p:nvSpPr>
          <p:cNvPr id="91" name="Rectangle 380">
            <a:extLst>
              <a:ext uri="{FF2B5EF4-FFF2-40B4-BE49-F238E27FC236}">
                <a16:creationId xmlns:a16="http://schemas.microsoft.com/office/drawing/2014/main" id="{2023B64C-0FD3-4510-85E6-A270195CB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314" y="5798624"/>
            <a:ext cx="1516680" cy="416846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Reporting Framework</a:t>
            </a:r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91659776-35BE-494C-AEE9-905061B1E39D}"/>
              </a:ext>
            </a:extLst>
          </p:cNvPr>
          <p:cNvSpPr/>
          <p:nvPr/>
        </p:nvSpPr>
        <p:spPr>
          <a:xfrm>
            <a:off x="10086203" y="2134072"/>
            <a:ext cx="289037" cy="350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765F375E-75A8-4979-842B-30018E1DACAC}"/>
              </a:ext>
            </a:extLst>
          </p:cNvPr>
          <p:cNvSpPr/>
          <p:nvPr/>
        </p:nvSpPr>
        <p:spPr>
          <a:xfrm>
            <a:off x="10103643" y="5013971"/>
            <a:ext cx="271598" cy="350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380">
            <a:extLst>
              <a:ext uri="{FF2B5EF4-FFF2-40B4-BE49-F238E27FC236}">
                <a16:creationId xmlns:a16="http://schemas.microsoft.com/office/drawing/2014/main" id="{6923A430-AD5B-4227-8B7D-1FFA4AA422A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0567052" y="224469"/>
            <a:ext cx="550202" cy="7921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vert="vert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Calibri" pitchFamily="34" charset="0"/>
              </a:rPr>
              <a:t>eBenefits</a:t>
            </a:r>
            <a:endParaRPr lang="en-US" sz="105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5" name="Rectangle 380">
            <a:extLst>
              <a:ext uri="{FF2B5EF4-FFF2-40B4-BE49-F238E27FC236}">
                <a16:creationId xmlns:a16="http://schemas.microsoft.com/office/drawing/2014/main" id="{6A3572D9-327F-46A0-BB67-F81D2977379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1226761" y="309125"/>
            <a:ext cx="1190371" cy="649355"/>
          </a:xfrm>
          <a:prstGeom prst="roundRect">
            <a:avLst>
              <a:gd name="adj" fmla="val 16667"/>
            </a:avLst>
          </a:prstGeom>
          <a:solidFill>
            <a:srgbClr val="E6C7E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50" b="1" dirty="0">
                <a:latin typeface="Calibri" pitchFamily="34" charset="0"/>
              </a:rPr>
              <a:t>AIA Portal (For End Customers)</a:t>
            </a:r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B4520921-531D-4117-B0AA-604A484F6D95}"/>
              </a:ext>
            </a:extLst>
          </p:cNvPr>
          <p:cNvSpPr/>
          <p:nvPr/>
        </p:nvSpPr>
        <p:spPr>
          <a:xfrm rot="10800000">
            <a:off x="11319571" y="509195"/>
            <a:ext cx="155098" cy="309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reeform 382">
            <a:extLst>
              <a:ext uri="{FF2B5EF4-FFF2-40B4-BE49-F238E27FC236}">
                <a16:creationId xmlns:a16="http://schemas.microsoft.com/office/drawing/2014/main" id="{D4EA0834-2E37-412A-A74C-FF4C3C416040}"/>
              </a:ext>
            </a:extLst>
          </p:cNvPr>
          <p:cNvSpPr>
            <a:spLocks/>
          </p:cNvSpPr>
          <p:nvPr/>
        </p:nvSpPr>
        <p:spPr bwMode="auto">
          <a:xfrm>
            <a:off x="5610726" y="4612205"/>
            <a:ext cx="1282150" cy="337387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Auto roll over</a:t>
            </a:r>
          </a:p>
        </p:txBody>
      </p:sp>
      <p:sp>
        <p:nvSpPr>
          <p:cNvPr id="99" name="Freeform 382">
            <a:extLst>
              <a:ext uri="{FF2B5EF4-FFF2-40B4-BE49-F238E27FC236}">
                <a16:creationId xmlns:a16="http://schemas.microsoft.com/office/drawing/2014/main" id="{3B07FFDB-A746-42C9-8F07-227646835A8B}"/>
              </a:ext>
            </a:extLst>
          </p:cNvPr>
          <p:cNvSpPr>
            <a:spLocks/>
          </p:cNvSpPr>
          <p:nvPr/>
        </p:nvSpPr>
        <p:spPr bwMode="auto">
          <a:xfrm>
            <a:off x="6977492" y="2516292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Hold &amp; Release </a:t>
            </a:r>
          </a:p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Claim</a:t>
            </a:r>
          </a:p>
        </p:txBody>
      </p:sp>
      <p:sp>
        <p:nvSpPr>
          <p:cNvPr id="100" name="Freeform 382">
            <a:extLst>
              <a:ext uri="{FF2B5EF4-FFF2-40B4-BE49-F238E27FC236}">
                <a16:creationId xmlns:a16="http://schemas.microsoft.com/office/drawing/2014/main" id="{E275AD90-7956-4416-A84E-408555418262}"/>
              </a:ext>
            </a:extLst>
          </p:cNvPr>
          <p:cNvSpPr>
            <a:spLocks/>
          </p:cNvSpPr>
          <p:nvPr/>
        </p:nvSpPr>
        <p:spPr bwMode="auto">
          <a:xfrm>
            <a:off x="1520605" y="2026552"/>
            <a:ext cx="1280160" cy="423310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schemeClr val="bg1"/>
                </a:solidFill>
                <a:latin typeface="Calibri" pitchFamily="34" charset="0"/>
              </a:rPr>
              <a:t>Pre authorization approval</a:t>
            </a:r>
          </a:p>
        </p:txBody>
      </p:sp>
      <p:sp>
        <p:nvSpPr>
          <p:cNvPr id="101" name="Freeform 382">
            <a:extLst>
              <a:ext uri="{FF2B5EF4-FFF2-40B4-BE49-F238E27FC236}">
                <a16:creationId xmlns:a16="http://schemas.microsoft.com/office/drawing/2014/main" id="{AA67AE51-5A11-48CE-83BA-4C0F7D4657EF}"/>
              </a:ext>
            </a:extLst>
          </p:cNvPr>
          <p:cNvSpPr>
            <a:spLocks/>
          </p:cNvSpPr>
          <p:nvPr/>
        </p:nvSpPr>
        <p:spPr bwMode="auto">
          <a:xfrm>
            <a:off x="1520605" y="2541960"/>
            <a:ext cx="1282150" cy="327207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Provider Eligibility Check</a:t>
            </a:r>
          </a:p>
        </p:txBody>
      </p:sp>
      <p:sp>
        <p:nvSpPr>
          <p:cNvPr id="102" name="Freeform 382">
            <a:extLst>
              <a:ext uri="{FF2B5EF4-FFF2-40B4-BE49-F238E27FC236}">
                <a16:creationId xmlns:a16="http://schemas.microsoft.com/office/drawing/2014/main" id="{E34BD462-0F06-4635-B1C7-12760BD403A1}"/>
              </a:ext>
            </a:extLst>
          </p:cNvPr>
          <p:cNvSpPr>
            <a:spLocks/>
          </p:cNvSpPr>
          <p:nvPr/>
        </p:nvSpPr>
        <p:spPr bwMode="auto">
          <a:xfrm>
            <a:off x="1531543" y="3042726"/>
            <a:ext cx="1282150" cy="370034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Member Eligibility Check</a:t>
            </a:r>
          </a:p>
        </p:txBody>
      </p:sp>
      <p:sp>
        <p:nvSpPr>
          <p:cNvPr id="103" name="Freeform 382">
            <a:extLst>
              <a:ext uri="{FF2B5EF4-FFF2-40B4-BE49-F238E27FC236}">
                <a16:creationId xmlns:a16="http://schemas.microsoft.com/office/drawing/2014/main" id="{7DF0D559-77E9-4C23-8009-3F5813D9CDAB}"/>
              </a:ext>
            </a:extLst>
          </p:cNvPr>
          <p:cNvSpPr>
            <a:spLocks/>
          </p:cNvSpPr>
          <p:nvPr/>
        </p:nvSpPr>
        <p:spPr bwMode="auto">
          <a:xfrm>
            <a:off x="1531543" y="3592862"/>
            <a:ext cx="1282150" cy="370034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Pre-approval to provider</a:t>
            </a:r>
          </a:p>
        </p:txBody>
      </p:sp>
      <p:sp>
        <p:nvSpPr>
          <p:cNvPr id="104" name="Freeform 382">
            <a:extLst>
              <a:ext uri="{FF2B5EF4-FFF2-40B4-BE49-F238E27FC236}">
                <a16:creationId xmlns:a16="http://schemas.microsoft.com/office/drawing/2014/main" id="{97328D60-5A07-4898-866A-D6F2B3A9B8BB}"/>
              </a:ext>
            </a:extLst>
          </p:cNvPr>
          <p:cNvSpPr>
            <a:spLocks/>
          </p:cNvSpPr>
          <p:nvPr/>
        </p:nvSpPr>
        <p:spPr bwMode="auto">
          <a:xfrm>
            <a:off x="1510079" y="4120481"/>
            <a:ext cx="1282150" cy="38102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LOG to Provider</a:t>
            </a:r>
          </a:p>
        </p:txBody>
      </p:sp>
      <p:sp>
        <p:nvSpPr>
          <p:cNvPr id="105" name="Rectangle 380">
            <a:extLst>
              <a:ext uri="{FF2B5EF4-FFF2-40B4-BE49-F238E27FC236}">
                <a16:creationId xmlns:a16="http://schemas.microsoft.com/office/drawing/2014/main" id="{0B4C7220-AFF0-427E-B462-9DE3649B25C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0667788" y="6085479"/>
            <a:ext cx="385980" cy="7921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vert="vert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libri" pitchFamily="34" charset="0"/>
              </a:rPr>
              <a:t>CPF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15C0BF-82C7-42E5-A60F-D521C2C0BEFE}"/>
              </a:ext>
            </a:extLst>
          </p:cNvPr>
          <p:cNvSpPr txBox="1"/>
          <p:nvPr/>
        </p:nvSpPr>
        <p:spPr>
          <a:xfrm>
            <a:off x="288889" y="714127"/>
            <a:ext cx="891780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Block chain is a distributed ledger which is used by un-trusted parties who can share a contract. Each party gets a copy of the ledger (node) and the data is replicated </a:t>
            </a:r>
            <a:r>
              <a:rPr lang="en-US" dirty="0" err="1"/>
              <a:t>realtime</a:t>
            </a:r>
            <a:r>
              <a:rPr lang="en-US" dirty="0"/>
              <a:t>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AA54996-5F44-4086-AE1B-1D202CF40255}"/>
              </a:ext>
            </a:extLst>
          </p:cNvPr>
          <p:cNvSpPr/>
          <p:nvPr/>
        </p:nvSpPr>
        <p:spPr>
          <a:xfrm>
            <a:off x="145459" y="2475165"/>
            <a:ext cx="1339243" cy="2066713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7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2">
            <a:extLst>
              <a:ext uri="{FF2B5EF4-FFF2-40B4-BE49-F238E27FC236}">
                <a16:creationId xmlns:a16="http://schemas.microsoft.com/office/drawing/2014/main" id="{D937BA75-2B94-4419-B4E1-7945813B2515}"/>
              </a:ext>
            </a:extLst>
          </p:cNvPr>
          <p:cNvGrpSpPr>
            <a:grpSpLocks/>
          </p:cNvGrpSpPr>
          <p:nvPr/>
        </p:nvGrpSpPr>
        <p:grpSpPr bwMode="auto">
          <a:xfrm>
            <a:off x="145459" y="186035"/>
            <a:ext cx="9423063" cy="341332"/>
            <a:chOff x="265235" y="511176"/>
            <a:chExt cx="8392257" cy="550863"/>
          </a:xfrm>
          <a:solidFill>
            <a:srgbClr val="F20000"/>
          </a:solidFill>
        </p:grpSpPr>
        <p:sp>
          <p:nvSpPr>
            <p:cNvPr id="5" name="Rectangle 597">
              <a:extLst>
                <a:ext uri="{FF2B5EF4-FFF2-40B4-BE49-F238E27FC236}">
                  <a16:creationId xmlns:a16="http://schemas.microsoft.com/office/drawing/2014/main" id="{C7FBD045-261F-4FED-A3A0-9ECEE376D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35" y="519114"/>
              <a:ext cx="8386396" cy="542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Calibri" pitchFamily="34" charset="0"/>
                </a:rPr>
                <a:t>CCP – use of RPA</a:t>
              </a:r>
              <a:endParaRPr lang="en-US" sz="2000" dirty="0"/>
            </a:p>
          </p:txBody>
        </p:sp>
        <p:sp>
          <p:nvSpPr>
            <p:cNvPr id="6" name="Rectangle 598">
              <a:extLst>
                <a:ext uri="{FF2B5EF4-FFF2-40B4-BE49-F238E27FC236}">
                  <a16:creationId xmlns:a16="http://schemas.microsoft.com/office/drawing/2014/main" id="{73951243-334F-4F1C-922E-DF1A2D7DB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36" y="519114"/>
              <a:ext cx="1151792" cy="542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9" name="Rectangle 599">
              <a:extLst>
                <a:ext uri="{FF2B5EF4-FFF2-40B4-BE49-F238E27FC236}">
                  <a16:creationId xmlns:a16="http://schemas.microsoft.com/office/drawing/2014/main" id="{BC2EB4CC-361E-402F-ADB0-B6D0101CF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6215" y="511176"/>
              <a:ext cx="1131277" cy="542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</p:grpSp>
      <p:sp>
        <p:nvSpPr>
          <p:cNvPr id="21" name="Freeform 382">
            <a:extLst>
              <a:ext uri="{FF2B5EF4-FFF2-40B4-BE49-F238E27FC236}">
                <a16:creationId xmlns:a16="http://schemas.microsoft.com/office/drawing/2014/main" id="{89FC6678-5899-4792-B5CD-E634CA42C5B2}"/>
              </a:ext>
            </a:extLst>
          </p:cNvPr>
          <p:cNvSpPr>
            <a:spLocks/>
          </p:cNvSpPr>
          <p:nvPr/>
        </p:nvSpPr>
        <p:spPr bwMode="auto">
          <a:xfrm>
            <a:off x="145459" y="2014123"/>
            <a:ext cx="1280160" cy="457200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F20000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b="1" dirty="0">
                <a:latin typeface="Calibri" pitchFamily="34" charset="0"/>
              </a:rPr>
              <a:t>PROVIDER MANAGEMENT</a:t>
            </a:r>
            <a:endParaRPr lang="en-US" sz="1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2" name="Freeform 382">
            <a:extLst>
              <a:ext uri="{FF2B5EF4-FFF2-40B4-BE49-F238E27FC236}">
                <a16:creationId xmlns:a16="http://schemas.microsoft.com/office/drawing/2014/main" id="{37F5CF1B-58D0-4CA1-AD20-3D9B9D8818D1}"/>
              </a:ext>
            </a:extLst>
          </p:cNvPr>
          <p:cNvSpPr>
            <a:spLocks/>
          </p:cNvSpPr>
          <p:nvPr/>
        </p:nvSpPr>
        <p:spPr bwMode="auto">
          <a:xfrm>
            <a:off x="2903706" y="2014123"/>
            <a:ext cx="1280160" cy="457200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FFCC00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b="1" dirty="0">
                <a:latin typeface="Calibri" pitchFamily="34" charset="0"/>
              </a:rPr>
              <a:t>CLAIM </a:t>
            </a:r>
          </a:p>
          <a:p>
            <a:pPr algn="ctr">
              <a:lnSpc>
                <a:spcPct val="90000"/>
              </a:lnSpc>
            </a:pPr>
            <a:r>
              <a:rPr lang="en-US" sz="1000" b="1" dirty="0">
                <a:latin typeface="Calibri" pitchFamily="34" charset="0"/>
              </a:rPr>
              <a:t>SUBMISSION</a:t>
            </a:r>
          </a:p>
        </p:txBody>
      </p:sp>
      <p:sp>
        <p:nvSpPr>
          <p:cNvPr id="23" name="Freeform 382">
            <a:extLst>
              <a:ext uri="{FF2B5EF4-FFF2-40B4-BE49-F238E27FC236}">
                <a16:creationId xmlns:a16="http://schemas.microsoft.com/office/drawing/2014/main" id="{5CA9C634-98AE-4004-A1A9-8706FB7D6076}"/>
              </a:ext>
            </a:extLst>
          </p:cNvPr>
          <p:cNvSpPr>
            <a:spLocks/>
          </p:cNvSpPr>
          <p:nvPr/>
        </p:nvSpPr>
        <p:spPr bwMode="auto">
          <a:xfrm>
            <a:off x="4257215" y="2014123"/>
            <a:ext cx="1280160" cy="457200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9C4E9A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schemeClr val="bg1"/>
                </a:solidFill>
                <a:latin typeface="Calibri" pitchFamily="34" charset="0"/>
              </a:rPr>
              <a:t>CLAIM </a:t>
            </a:r>
          </a:p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schemeClr val="bg1"/>
                </a:solidFill>
                <a:latin typeface="Calibri" pitchFamily="34" charset="0"/>
              </a:rPr>
              <a:t>REGISTRATION</a:t>
            </a:r>
          </a:p>
        </p:txBody>
      </p:sp>
      <p:sp>
        <p:nvSpPr>
          <p:cNvPr id="24" name="Freeform 382">
            <a:extLst>
              <a:ext uri="{FF2B5EF4-FFF2-40B4-BE49-F238E27FC236}">
                <a16:creationId xmlns:a16="http://schemas.microsoft.com/office/drawing/2014/main" id="{A3BF383A-2289-478B-8E3E-4F9352438B73}"/>
              </a:ext>
            </a:extLst>
          </p:cNvPr>
          <p:cNvSpPr>
            <a:spLocks/>
          </p:cNvSpPr>
          <p:nvPr/>
        </p:nvSpPr>
        <p:spPr bwMode="auto">
          <a:xfrm>
            <a:off x="5610726" y="2014123"/>
            <a:ext cx="1280160" cy="457200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FE6612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schemeClr val="bg1"/>
                </a:solidFill>
                <a:latin typeface="Calibri" pitchFamily="34" charset="0"/>
              </a:rPr>
              <a:t>CLAIM </a:t>
            </a:r>
          </a:p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schemeClr val="bg1"/>
                </a:solidFill>
                <a:latin typeface="Calibri" pitchFamily="34" charset="0"/>
              </a:rPr>
              <a:t>ADJUDICATION</a:t>
            </a:r>
          </a:p>
        </p:txBody>
      </p:sp>
      <p:sp>
        <p:nvSpPr>
          <p:cNvPr id="25" name="Freeform 382">
            <a:extLst>
              <a:ext uri="{FF2B5EF4-FFF2-40B4-BE49-F238E27FC236}">
                <a16:creationId xmlns:a16="http://schemas.microsoft.com/office/drawing/2014/main" id="{10E6553A-DCBE-44E1-98A0-7F9715C91883}"/>
              </a:ext>
            </a:extLst>
          </p:cNvPr>
          <p:cNvSpPr>
            <a:spLocks/>
          </p:cNvSpPr>
          <p:nvPr/>
        </p:nvSpPr>
        <p:spPr bwMode="auto">
          <a:xfrm>
            <a:off x="6977492" y="2014123"/>
            <a:ext cx="1280160" cy="457200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FFCC00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b="1" dirty="0">
                <a:latin typeface="Calibri" pitchFamily="34" charset="0"/>
              </a:rPr>
              <a:t>CLAIM </a:t>
            </a:r>
          </a:p>
          <a:p>
            <a:pPr algn="ctr">
              <a:lnSpc>
                <a:spcPct val="90000"/>
              </a:lnSpc>
            </a:pPr>
            <a:r>
              <a:rPr lang="en-US" sz="1000" b="1" dirty="0">
                <a:latin typeface="Calibri" pitchFamily="34" charset="0"/>
              </a:rPr>
              <a:t>SETTLEMENT</a:t>
            </a:r>
          </a:p>
        </p:txBody>
      </p:sp>
      <p:sp>
        <p:nvSpPr>
          <p:cNvPr id="26" name="Freeform 382">
            <a:extLst>
              <a:ext uri="{FF2B5EF4-FFF2-40B4-BE49-F238E27FC236}">
                <a16:creationId xmlns:a16="http://schemas.microsoft.com/office/drawing/2014/main" id="{73A83C3D-A525-4FA6-BF09-D175972B4008}"/>
              </a:ext>
            </a:extLst>
          </p:cNvPr>
          <p:cNvSpPr>
            <a:spLocks/>
          </p:cNvSpPr>
          <p:nvPr/>
        </p:nvSpPr>
        <p:spPr bwMode="auto">
          <a:xfrm>
            <a:off x="8304493" y="2014123"/>
            <a:ext cx="1280160" cy="457200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9C4E9A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schemeClr val="bg1"/>
                </a:solidFill>
                <a:latin typeface="Calibri" pitchFamily="34" charset="0"/>
              </a:rPr>
              <a:t>CLAIM </a:t>
            </a:r>
          </a:p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schemeClr val="bg1"/>
                </a:solidFill>
                <a:latin typeface="Calibri" pitchFamily="34" charset="0"/>
              </a:rPr>
              <a:t>REPORTING</a:t>
            </a:r>
          </a:p>
        </p:txBody>
      </p:sp>
      <p:sp>
        <p:nvSpPr>
          <p:cNvPr id="28" name="Freeform 382">
            <a:extLst>
              <a:ext uri="{FF2B5EF4-FFF2-40B4-BE49-F238E27FC236}">
                <a16:creationId xmlns:a16="http://schemas.microsoft.com/office/drawing/2014/main" id="{AC48899D-B316-47F0-B5ED-011DC5FBDF95}"/>
              </a:ext>
            </a:extLst>
          </p:cNvPr>
          <p:cNvSpPr>
            <a:spLocks/>
          </p:cNvSpPr>
          <p:nvPr/>
        </p:nvSpPr>
        <p:spPr bwMode="auto">
          <a:xfrm>
            <a:off x="145459" y="2522471"/>
            <a:ext cx="1282150" cy="549096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Network / Panel / Doctor</a:t>
            </a:r>
          </a:p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Management</a:t>
            </a:r>
          </a:p>
        </p:txBody>
      </p:sp>
      <p:sp>
        <p:nvSpPr>
          <p:cNvPr id="32" name="Freeform 382">
            <a:extLst>
              <a:ext uri="{FF2B5EF4-FFF2-40B4-BE49-F238E27FC236}">
                <a16:creationId xmlns:a16="http://schemas.microsoft.com/office/drawing/2014/main" id="{4FF75598-BFC9-40F6-9D7A-AD3444D85195}"/>
              </a:ext>
            </a:extLst>
          </p:cNvPr>
          <p:cNvSpPr>
            <a:spLocks/>
          </p:cNvSpPr>
          <p:nvPr/>
        </p:nvSpPr>
        <p:spPr bwMode="auto">
          <a:xfrm>
            <a:off x="2908645" y="3058044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Submit Claim</a:t>
            </a:r>
          </a:p>
        </p:txBody>
      </p:sp>
      <p:sp>
        <p:nvSpPr>
          <p:cNvPr id="33" name="Freeform 382">
            <a:extLst>
              <a:ext uri="{FF2B5EF4-FFF2-40B4-BE49-F238E27FC236}">
                <a16:creationId xmlns:a16="http://schemas.microsoft.com/office/drawing/2014/main" id="{576649FE-6460-4084-B372-BE8115308485}"/>
              </a:ext>
            </a:extLst>
          </p:cNvPr>
          <p:cNvSpPr>
            <a:spLocks/>
          </p:cNvSpPr>
          <p:nvPr/>
        </p:nvSpPr>
        <p:spPr bwMode="auto">
          <a:xfrm>
            <a:off x="2903706" y="2547634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Eligibility Check</a:t>
            </a:r>
          </a:p>
        </p:txBody>
      </p:sp>
      <p:sp>
        <p:nvSpPr>
          <p:cNvPr id="34" name="Freeform 382">
            <a:extLst>
              <a:ext uri="{FF2B5EF4-FFF2-40B4-BE49-F238E27FC236}">
                <a16:creationId xmlns:a16="http://schemas.microsoft.com/office/drawing/2014/main" id="{15AAB750-F98F-4665-B7C0-0FE662346FF6}"/>
              </a:ext>
            </a:extLst>
          </p:cNvPr>
          <p:cNvSpPr>
            <a:spLocks/>
          </p:cNvSpPr>
          <p:nvPr/>
        </p:nvSpPr>
        <p:spPr bwMode="auto">
          <a:xfrm>
            <a:off x="2903706" y="3593044"/>
            <a:ext cx="1282150" cy="393157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 err="1">
                <a:solidFill>
                  <a:schemeClr val="bg1"/>
                </a:solidFill>
                <a:latin typeface="Calibri" pitchFamily="34" charset="0"/>
              </a:rPr>
              <a:t>eClaim</a:t>
            </a: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 Submission</a:t>
            </a:r>
          </a:p>
        </p:txBody>
      </p:sp>
      <p:sp>
        <p:nvSpPr>
          <p:cNvPr id="35" name="Freeform 382">
            <a:extLst>
              <a:ext uri="{FF2B5EF4-FFF2-40B4-BE49-F238E27FC236}">
                <a16:creationId xmlns:a16="http://schemas.microsoft.com/office/drawing/2014/main" id="{5220FF8B-5A2E-413B-8177-5AC90008A74C}"/>
              </a:ext>
            </a:extLst>
          </p:cNvPr>
          <p:cNvSpPr>
            <a:spLocks/>
          </p:cNvSpPr>
          <p:nvPr/>
        </p:nvSpPr>
        <p:spPr bwMode="auto">
          <a:xfrm>
            <a:off x="2903706" y="4166970"/>
            <a:ext cx="1282150" cy="37490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TPA Submission</a:t>
            </a:r>
          </a:p>
        </p:txBody>
      </p:sp>
      <p:sp>
        <p:nvSpPr>
          <p:cNvPr id="37" name="Freeform 382">
            <a:extLst>
              <a:ext uri="{FF2B5EF4-FFF2-40B4-BE49-F238E27FC236}">
                <a16:creationId xmlns:a16="http://schemas.microsoft.com/office/drawing/2014/main" id="{4A1AD1F7-B5FA-471F-AFD0-31F9B655AA27}"/>
              </a:ext>
            </a:extLst>
          </p:cNvPr>
          <p:cNvSpPr>
            <a:spLocks/>
          </p:cNvSpPr>
          <p:nvPr/>
        </p:nvSpPr>
        <p:spPr bwMode="auto">
          <a:xfrm>
            <a:off x="4257215" y="2516292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Register Claim</a:t>
            </a:r>
          </a:p>
        </p:txBody>
      </p:sp>
      <p:sp>
        <p:nvSpPr>
          <p:cNvPr id="38" name="Freeform 382">
            <a:extLst>
              <a:ext uri="{FF2B5EF4-FFF2-40B4-BE49-F238E27FC236}">
                <a16:creationId xmlns:a16="http://schemas.microsoft.com/office/drawing/2014/main" id="{A642C016-BA0F-4C96-A648-48C4BB4AB511}"/>
              </a:ext>
            </a:extLst>
          </p:cNvPr>
          <p:cNvSpPr>
            <a:spLocks/>
          </p:cNvSpPr>
          <p:nvPr/>
        </p:nvSpPr>
        <p:spPr bwMode="auto">
          <a:xfrm>
            <a:off x="4257215" y="3044428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Reserve Management</a:t>
            </a:r>
          </a:p>
        </p:txBody>
      </p:sp>
      <p:sp>
        <p:nvSpPr>
          <p:cNvPr id="41" name="Freeform 382">
            <a:extLst>
              <a:ext uri="{FF2B5EF4-FFF2-40B4-BE49-F238E27FC236}">
                <a16:creationId xmlns:a16="http://schemas.microsoft.com/office/drawing/2014/main" id="{5CB1DB1F-E60B-4737-97AC-16CBAFD3BE60}"/>
              </a:ext>
            </a:extLst>
          </p:cNvPr>
          <p:cNvSpPr>
            <a:spLocks/>
          </p:cNvSpPr>
          <p:nvPr/>
        </p:nvSpPr>
        <p:spPr bwMode="auto">
          <a:xfrm>
            <a:off x="5610726" y="2513663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Claim Calculation</a:t>
            </a:r>
          </a:p>
        </p:txBody>
      </p:sp>
      <p:sp>
        <p:nvSpPr>
          <p:cNvPr id="42" name="Freeform 382">
            <a:extLst>
              <a:ext uri="{FF2B5EF4-FFF2-40B4-BE49-F238E27FC236}">
                <a16:creationId xmlns:a16="http://schemas.microsoft.com/office/drawing/2014/main" id="{EFE71816-6548-41D1-9FAE-A166EF70E76B}"/>
              </a:ext>
            </a:extLst>
          </p:cNvPr>
          <p:cNvSpPr>
            <a:spLocks/>
          </p:cNvSpPr>
          <p:nvPr/>
        </p:nvSpPr>
        <p:spPr bwMode="auto">
          <a:xfrm>
            <a:off x="5610726" y="3028547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Settlement Decision</a:t>
            </a:r>
          </a:p>
        </p:txBody>
      </p:sp>
      <p:sp>
        <p:nvSpPr>
          <p:cNvPr id="43" name="Freeform 382">
            <a:extLst>
              <a:ext uri="{FF2B5EF4-FFF2-40B4-BE49-F238E27FC236}">
                <a16:creationId xmlns:a16="http://schemas.microsoft.com/office/drawing/2014/main" id="{986D7DDE-91A6-4D7E-BCB8-F44905B20BCA}"/>
              </a:ext>
            </a:extLst>
          </p:cNvPr>
          <p:cNvSpPr>
            <a:spLocks/>
          </p:cNvSpPr>
          <p:nvPr/>
        </p:nvSpPr>
        <p:spPr bwMode="auto">
          <a:xfrm>
            <a:off x="5610726" y="3555535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Reserve Adjustment</a:t>
            </a:r>
          </a:p>
        </p:txBody>
      </p:sp>
      <p:sp>
        <p:nvSpPr>
          <p:cNvPr id="44" name="Freeform 382">
            <a:extLst>
              <a:ext uri="{FF2B5EF4-FFF2-40B4-BE49-F238E27FC236}">
                <a16:creationId xmlns:a16="http://schemas.microsoft.com/office/drawing/2014/main" id="{117E0659-2E77-4C73-AF90-FAD1767FE5F8}"/>
              </a:ext>
            </a:extLst>
          </p:cNvPr>
          <p:cNvSpPr>
            <a:spLocks/>
          </p:cNvSpPr>
          <p:nvPr/>
        </p:nvSpPr>
        <p:spPr bwMode="auto">
          <a:xfrm>
            <a:off x="5610726" y="4088319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Claim Adjustment</a:t>
            </a:r>
          </a:p>
        </p:txBody>
      </p:sp>
      <p:sp>
        <p:nvSpPr>
          <p:cNvPr id="46" name="Freeform 382">
            <a:extLst>
              <a:ext uri="{FF2B5EF4-FFF2-40B4-BE49-F238E27FC236}">
                <a16:creationId xmlns:a16="http://schemas.microsoft.com/office/drawing/2014/main" id="{D6BE572D-8E61-4BAD-BB56-565A368D8BF7}"/>
              </a:ext>
            </a:extLst>
          </p:cNvPr>
          <p:cNvSpPr>
            <a:spLocks/>
          </p:cNvSpPr>
          <p:nvPr/>
        </p:nvSpPr>
        <p:spPr bwMode="auto">
          <a:xfrm>
            <a:off x="6977492" y="3537749"/>
            <a:ext cx="1282150" cy="368523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Claim Payment</a:t>
            </a:r>
          </a:p>
        </p:txBody>
      </p:sp>
      <p:sp>
        <p:nvSpPr>
          <p:cNvPr id="47" name="Freeform 382">
            <a:extLst>
              <a:ext uri="{FF2B5EF4-FFF2-40B4-BE49-F238E27FC236}">
                <a16:creationId xmlns:a16="http://schemas.microsoft.com/office/drawing/2014/main" id="{54B16DE6-0A7C-49D6-9541-784CB68BA445}"/>
              </a:ext>
            </a:extLst>
          </p:cNvPr>
          <p:cNvSpPr>
            <a:spLocks/>
          </p:cNvSpPr>
          <p:nvPr/>
        </p:nvSpPr>
        <p:spPr bwMode="auto">
          <a:xfrm>
            <a:off x="6977492" y="3027667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Claim Shortfall </a:t>
            </a:r>
          </a:p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Recovery</a:t>
            </a:r>
          </a:p>
        </p:txBody>
      </p:sp>
      <p:sp>
        <p:nvSpPr>
          <p:cNvPr id="48" name="Freeform 382">
            <a:extLst>
              <a:ext uri="{FF2B5EF4-FFF2-40B4-BE49-F238E27FC236}">
                <a16:creationId xmlns:a16="http://schemas.microsoft.com/office/drawing/2014/main" id="{25FF7584-504E-4B94-B956-DC79FB23265D}"/>
              </a:ext>
            </a:extLst>
          </p:cNvPr>
          <p:cNvSpPr>
            <a:spLocks/>
          </p:cNvSpPr>
          <p:nvPr/>
        </p:nvSpPr>
        <p:spPr bwMode="auto">
          <a:xfrm>
            <a:off x="6975502" y="4073573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</a:rPr>
              <a:t>Reinsurance</a:t>
            </a:r>
            <a:endParaRPr lang="en-US" sz="1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Freeform 382">
            <a:extLst>
              <a:ext uri="{FF2B5EF4-FFF2-40B4-BE49-F238E27FC236}">
                <a16:creationId xmlns:a16="http://schemas.microsoft.com/office/drawing/2014/main" id="{0F735362-55BF-4DC2-A9C3-4B8CEDDD3005}"/>
              </a:ext>
            </a:extLst>
          </p:cNvPr>
          <p:cNvSpPr>
            <a:spLocks/>
          </p:cNvSpPr>
          <p:nvPr/>
        </p:nvSpPr>
        <p:spPr bwMode="auto">
          <a:xfrm>
            <a:off x="6975502" y="4578684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Generate Bank </a:t>
            </a:r>
          </a:p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Interface files</a:t>
            </a:r>
          </a:p>
        </p:txBody>
      </p:sp>
      <p:sp>
        <p:nvSpPr>
          <p:cNvPr id="51" name="Freeform 382">
            <a:extLst>
              <a:ext uri="{FF2B5EF4-FFF2-40B4-BE49-F238E27FC236}">
                <a16:creationId xmlns:a16="http://schemas.microsoft.com/office/drawing/2014/main" id="{9C3319EC-F94A-4380-BE24-068BF8A19C74}"/>
              </a:ext>
            </a:extLst>
          </p:cNvPr>
          <p:cNvSpPr>
            <a:spLocks/>
          </p:cNvSpPr>
          <p:nvPr/>
        </p:nvSpPr>
        <p:spPr bwMode="auto">
          <a:xfrm>
            <a:off x="8304493" y="2517908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Generate </a:t>
            </a:r>
          </a:p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Correspondence</a:t>
            </a:r>
          </a:p>
        </p:txBody>
      </p:sp>
      <p:sp>
        <p:nvSpPr>
          <p:cNvPr id="57" name="Rectangle 419">
            <a:extLst>
              <a:ext uri="{FF2B5EF4-FFF2-40B4-BE49-F238E27FC236}">
                <a16:creationId xmlns:a16="http://schemas.microsoft.com/office/drawing/2014/main" id="{F347D283-9B70-485A-8300-5215F36FA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72" y="5239372"/>
            <a:ext cx="9428268" cy="149936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900">
              <a:latin typeface="Calibri" pitchFamily="34" charset="0"/>
            </a:endParaRPr>
          </a:p>
        </p:txBody>
      </p:sp>
      <p:sp>
        <p:nvSpPr>
          <p:cNvPr id="58" name="Rectangle 380">
            <a:extLst>
              <a:ext uri="{FF2B5EF4-FFF2-40B4-BE49-F238E27FC236}">
                <a16:creationId xmlns:a16="http://schemas.microsoft.com/office/drawing/2014/main" id="{8CCB3452-FE80-4BD6-BD1B-EC414C3AA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314" y="6283496"/>
            <a:ext cx="1507604" cy="435356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Document Management</a:t>
            </a:r>
          </a:p>
        </p:txBody>
      </p:sp>
      <p:sp>
        <p:nvSpPr>
          <p:cNvPr id="60" name="Rectangle 380">
            <a:extLst>
              <a:ext uri="{FF2B5EF4-FFF2-40B4-BE49-F238E27FC236}">
                <a16:creationId xmlns:a16="http://schemas.microsoft.com/office/drawing/2014/main" id="{E20E0CB6-55E5-4D8D-ABD7-36C46BF10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6" y="5774758"/>
            <a:ext cx="1516679" cy="444463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Queuing</a:t>
            </a:r>
          </a:p>
        </p:txBody>
      </p:sp>
      <p:sp>
        <p:nvSpPr>
          <p:cNvPr id="61" name="Rectangle 380">
            <a:extLst>
              <a:ext uri="{FF2B5EF4-FFF2-40B4-BE49-F238E27FC236}">
                <a16:creationId xmlns:a16="http://schemas.microsoft.com/office/drawing/2014/main" id="{B7E321AF-2ECE-4AE6-B05F-04FD7C2EE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6" y="5280355"/>
            <a:ext cx="1516680" cy="469597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Correspondence Framework</a:t>
            </a:r>
          </a:p>
        </p:txBody>
      </p:sp>
      <p:sp>
        <p:nvSpPr>
          <p:cNvPr id="63" name="Rectangle 380">
            <a:extLst>
              <a:ext uri="{FF2B5EF4-FFF2-40B4-BE49-F238E27FC236}">
                <a16:creationId xmlns:a16="http://schemas.microsoft.com/office/drawing/2014/main" id="{DAF442D8-580B-4235-8F53-26E31DDF4D8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533017" y="3053102"/>
            <a:ext cx="6618270" cy="909637"/>
          </a:xfrm>
          <a:prstGeom prst="roundRect">
            <a:avLst>
              <a:gd name="adj" fmla="val 16667"/>
            </a:avLst>
          </a:prstGeom>
          <a:solidFill>
            <a:srgbClr val="FF9B6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900">
              <a:latin typeface="Calibri" pitchFamily="34" charset="0"/>
            </a:endParaRPr>
          </a:p>
        </p:txBody>
      </p:sp>
      <p:sp>
        <p:nvSpPr>
          <p:cNvPr id="64" name="Rectangle 380">
            <a:extLst>
              <a:ext uri="{FF2B5EF4-FFF2-40B4-BE49-F238E27FC236}">
                <a16:creationId xmlns:a16="http://schemas.microsoft.com/office/drawing/2014/main" id="{5C6A79E9-B14E-45F3-98A3-F82185B11A1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587249" y="1260512"/>
            <a:ext cx="968641" cy="3603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FINANCIAL ACCOUNTING</a:t>
            </a:r>
          </a:p>
        </p:txBody>
      </p:sp>
      <p:sp>
        <p:nvSpPr>
          <p:cNvPr id="65" name="Rectangle 380">
            <a:extLst>
              <a:ext uri="{FF2B5EF4-FFF2-40B4-BE49-F238E27FC236}">
                <a16:creationId xmlns:a16="http://schemas.microsoft.com/office/drawing/2014/main" id="{3E592D13-8C02-41B4-B61A-21339DBC1BE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571543" y="3284958"/>
            <a:ext cx="6631021" cy="433176"/>
          </a:xfrm>
          <a:prstGeom prst="roundRect">
            <a:avLst>
              <a:gd name="adj" fmla="val 16667"/>
            </a:avLst>
          </a:prstGeom>
          <a:solidFill>
            <a:srgbClr val="FFECA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600" b="1" dirty="0">
                <a:latin typeface="Calibri" pitchFamily="34" charset="0"/>
              </a:rPr>
              <a:t>Integration Service Hub</a:t>
            </a:r>
          </a:p>
        </p:txBody>
      </p:sp>
      <p:sp>
        <p:nvSpPr>
          <p:cNvPr id="66" name="Rectangle 380">
            <a:extLst>
              <a:ext uri="{FF2B5EF4-FFF2-40B4-BE49-F238E27FC236}">
                <a16:creationId xmlns:a16="http://schemas.microsoft.com/office/drawing/2014/main" id="{9CD98860-02A8-42B8-875D-330B251AB9B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168701" y="1247260"/>
            <a:ext cx="968641" cy="3603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Integral Life (IL)</a:t>
            </a:r>
          </a:p>
        </p:txBody>
      </p:sp>
      <p:sp>
        <p:nvSpPr>
          <p:cNvPr id="67" name="Rectangle 380">
            <a:extLst>
              <a:ext uri="{FF2B5EF4-FFF2-40B4-BE49-F238E27FC236}">
                <a16:creationId xmlns:a16="http://schemas.microsoft.com/office/drawing/2014/main" id="{56BEA1DA-E2EB-4143-8E5E-3548F1E85D1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587828" y="2245592"/>
            <a:ext cx="967482" cy="3603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PROMISE</a:t>
            </a:r>
          </a:p>
        </p:txBody>
      </p:sp>
      <p:sp>
        <p:nvSpPr>
          <p:cNvPr id="68" name="Rectangle 380">
            <a:extLst>
              <a:ext uri="{FF2B5EF4-FFF2-40B4-BE49-F238E27FC236}">
                <a16:creationId xmlns:a16="http://schemas.microsoft.com/office/drawing/2014/main" id="{C1EE460F-41E6-4C46-89E1-46BE932DBAB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169280" y="2245592"/>
            <a:ext cx="967482" cy="3603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EAGLE</a:t>
            </a:r>
          </a:p>
        </p:txBody>
      </p:sp>
      <p:sp>
        <p:nvSpPr>
          <p:cNvPr id="69" name="Rectangle 380">
            <a:extLst>
              <a:ext uri="{FF2B5EF4-FFF2-40B4-BE49-F238E27FC236}">
                <a16:creationId xmlns:a16="http://schemas.microsoft.com/office/drawing/2014/main" id="{34B24BD9-A2E7-48DA-909D-D43366EEEA6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587828" y="4536773"/>
            <a:ext cx="967482" cy="3603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Direct Pay Bank Files</a:t>
            </a:r>
          </a:p>
        </p:txBody>
      </p:sp>
      <p:sp>
        <p:nvSpPr>
          <p:cNvPr id="70" name="Rectangle 380">
            <a:extLst>
              <a:ext uri="{FF2B5EF4-FFF2-40B4-BE49-F238E27FC236}">
                <a16:creationId xmlns:a16="http://schemas.microsoft.com/office/drawing/2014/main" id="{04B17961-8DE4-49F9-9315-0E513F3A288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169280" y="4536773"/>
            <a:ext cx="967482" cy="3603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COMPASS</a:t>
            </a:r>
          </a:p>
        </p:txBody>
      </p:sp>
      <p:sp>
        <p:nvSpPr>
          <p:cNvPr id="71" name="Rectangle 380">
            <a:extLst>
              <a:ext uri="{FF2B5EF4-FFF2-40B4-BE49-F238E27FC236}">
                <a16:creationId xmlns:a16="http://schemas.microsoft.com/office/drawing/2014/main" id="{D5B2601A-4372-4543-87AA-926A0A66DE9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587828" y="5561030"/>
            <a:ext cx="967482" cy="3603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EDW</a:t>
            </a:r>
          </a:p>
        </p:txBody>
      </p:sp>
      <p:sp>
        <p:nvSpPr>
          <p:cNvPr id="72" name="Rectangle 380">
            <a:extLst>
              <a:ext uri="{FF2B5EF4-FFF2-40B4-BE49-F238E27FC236}">
                <a16:creationId xmlns:a16="http://schemas.microsoft.com/office/drawing/2014/main" id="{EDCBF6F6-4F4F-4028-A5DA-B3FD2B0E561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169280" y="5561030"/>
            <a:ext cx="967482" cy="3603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Direct Debit Bank Files</a:t>
            </a:r>
          </a:p>
        </p:txBody>
      </p:sp>
      <p:sp>
        <p:nvSpPr>
          <p:cNvPr id="73" name="Rectangle 380">
            <a:extLst>
              <a:ext uri="{FF2B5EF4-FFF2-40B4-BE49-F238E27FC236}">
                <a16:creationId xmlns:a16="http://schemas.microsoft.com/office/drawing/2014/main" id="{EBCA8997-CEF1-4EEE-A3F0-5B4F84361E4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271052" y="3166866"/>
            <a:ext cx="1195739" cy="7921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COAST</a:t>
            </a:r>
          </a:p>
        </p:txBody>
      </p:sp>
      <p:sp>
        <p:nvSpPr>
          <p:cNvPr id="77" name="Rectangle 419">
            <a:extLst>
              <a:ext uri="{FF2B5EF4-FFF2-40B4-BE49-F238E27FC236}">
                <a16:creationId xmlns:a16="http://schemas.microsoft.com/office/drawing/2014/main" id="{04D8F0DE-4103-4214-94DE-3A19526C0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36" y="1758708"/>
            <a:ext cx="9428204" cy="205191"/>
          </a:xfrm>
          <a:prstGeom prst="roundRect">
            <a:avLst>
              <a:gd name="adj" fmla="val 16667"/>
            </a:avLst>
          </a:prstGeom>
          <a:solidFill>
            <a:srgbClr val="6A0E68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Calibri" pitchFamily="34" charset="0"/>
              </a:rPr>
              <a:t>Business Process Studio</a:t>
            </a:r>
          </a:p>
        </p:txBody>
      </p:sp>
      <p:sp>
        <p:nvSpPr>
          <p:cNvPr id="78" name="Freeform 382">
            <a:extLst>
              <a:ext uri="{FF2B5EF4-FFF2-40B4-BE49-F238E27FC236}">
                <a16:creationId xmlns:a16="http://schemas.microsoft.com/office/drawing/2014/main" id="{4B08065B-1643-49E3-95ED-B0A5BD9053E8}"/>
              </a:ext>
            </a:extLst>
          </p:cNvPr>
          <p:cNvSpPr>
            <a:spLocks/>
          </p:cNvSpPr>
          <p:nvPr/>
        </p:nvSpPr>
        <p:spPr bwMode="auto">
          <a:xfrm>
            <a:off x="116452" y="3838743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Fee Schedule</a:t>
            </a:r>
          </a:p>
        </p:txBody>
      </p:sp>
      <p:sp>
        <p:nvSpPr>
          <p:cNvPr id="79" name="Rectangle 419">
            <a:extLst>
              <a:ext uri="{FF2B5EF4-FFF2-40B4-BE49-F238E27FC236}">
                <a16:creationId xmlns:a16="http://schemas.microsoft.com/office/drawing/2014/main" id="{F5BBCB36-7509-4374-9CB8-53FB8F1E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72" y="5002892"/>
            <a:ext cx="9434850" cy="180658"/>
          </a:xfrm>
          <a:prstGeom prst="roundRect">
            <a:avLst>
              <a:gd name="adj" fmla="val 16667"/>
            </a:avLst>
          </a:prstGeom>
          <a:solidFill>
            <a:srgbClr val="6A0E68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Calibri" pitchFamily="34" charset="0"/>
              </a:rPr>
              <a:t>Core Service Hubs</a:t>
            </a:r>
          </a:p>
        </p:txBody>
      </p:sp>
      <p:sp>
        <p:nvSpPr>
          <p:cNvPr id="80" name="Rectangle 380">
            <a:extLst>
              <a:ext uri="{FF2B5EF4-FFF2-40B4-BE49-F238E27FC236}">
                <a16:creationId xmlns:a16="http://schemas.microsoft.com/office/drawing/2014/main" id="{00D996CA-35FC-4B3C-BEC5-625134147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6" y="6274524"/>
            <a:ext cx="1507604" cy="444328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User Profile Settings</a:t>
            </a:r>
          </a:p>
        </p:txBody>
      </p:sp>
      <p:sp>
        <p:nvSpPr>
          <p:cNvPr id="81" name="Rectangle 380">
            <a:extLst>
              <a:ext uri="{FF2B5EF4-FFF2-40B4-BE49-F238E27FC236}">
                <a16:creationId xmlns:a16="http://schemas.microsoft.com/office/drawing/2014/main" id="{3E2D9691-C24C-4BE5-93FA-1F7375755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891" y="5803840"/>
            <a:ext cx="1516679" cy="444463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Workflow Rules &amp; Business rules Validator</a:t>
            </a:r>
          </a:p>
        </p:txBody>
      </p:sp>
      <p:sp>
        <p:nvSpPr>
          <p:cNvPr id="82" name="Rectangle 380">
            <a:extLst>
              <a:ext uri="{FF2B5EF4-FFF2-40B4-BE49-F238E27FC236}">
                <a16:creationId xmlns:a16="http://schemas.microsoft.com/office/drawing/2014/main" id="{EFB17331-236F-48FF-A29C-66593613B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891" y="5299775"/>
            <a:ext cx="1516680" cy="469597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Calculation Rule Builder Engine</a:t>
            </a:r>
          </a:p>
        </p:txBody>
      </p:sp>
      <p:sp>
        <p:nvSpPr>
          <p:cNvPr id="83" name="Rectangle 380">
            <a:extLst>
              <a:ext uri="{FF2B5EF4-FFF2-40B4-BE49-F238E27FC236}">
                <a16:creationId xmlns:a16="http://schemas.microsoft.com/office/drawing/2014/main" id="{DEF1F60A-5D27-438D-9266-DEECB6B0F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292" y="6308284"/>
            <a:ext cx="1507604" cy="394079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Authorization &amp; Data Entitlements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(Role Based Access)</a:t>
            </a:r>
          </a:p>
        </p:txBody>
      </p:sp>
      <p:sp>
        <p:nvSpPr>
          <p:cNvPr id="84" name="Rectangle 380">
            <a:extLst>
              <a:ext uri="{FF2B5EF4-FFF2-40B4-BE49-F238E27FC236}">
                <a16:creationId xmlns:a16="http://schemas.microsoft.com/office/drawing/2014/main" id="{20ECF5D8-DF7C-403E-9062-B1DD90391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292" y="5817690"/>
            <a:ext cx="1516679" cy="426337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Scheduler Services</a:t>
            </a:r>
          </a:p>
        </p:txBody>
      </p:sp>
      <p:sp>
        <p:nvSpPr>
          <p:cNvPr id="85" name="Rectangle 380">
            <a:extLst>
              <a:ext uri="{FF2B5EF4-FFF2-40B4-BE49-F238E27FC236}">
                <a16:creationId xmlns:a16="http://schemas.microsoft.com/office/drawing/2014/main" id="{63F868E3-F26B-4645-9CB8-EEFF92705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292" y="5299776"/>
            <a:ext cx="1516680" cy="463482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Claim Calculation Engine</a:t>
            </a:r>
          </a:p>
        </p:txBody>
      </p:sp>
      <p:sp>
        <p:nvSpPr>
          <p:cNvPr id="86" name="Rectangle 380">
            <a:extLst>
              <a:ext uri="{FF2B5EF4-FFF2-40B4-BE49-F238E27FC236}">
                <a16:creationId xmlns:a16="http://schemas.microsoft.com/office/drawing/2014/main" id="{AFC22C17-38D0-42C4-A06C-0665EE147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891" y="6283496"/>
            <a:ext cx="1507604" cy="418867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Authentication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(SSO / Native)</a:t>
            </a:r>
          </a:p>
        </p:txBody>
      </p:sp>
      <p:sp>
        <p:nvSpPr>
          <p:cNvPr id="87" name="Rectangle 380">
            <a:extLst>
              <a:ext uri="{FF2B5EF4-FFF2-40B4-BE49-F238E27FC236}">
                <a16:creationId xmlns:a16="http://schemas.microsoft.com/office/drawing/2014/main" id="{8FBE461A-57B5-4B47-A7EE-05A039BD3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0808" y="5799564"/>
            <a:ext cx="1516679" cy="444463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Caching Services</a:t>
            </a:r>
          </a:p>
        </p:txBody>
      </p:sp>
      <p:sp>
        <p:nvSpPr>
          <p:cNvPr id="88" name="Rectangle 380">
            <a:extLst>
              <a:ext uri="{FF2B5EF4-FFF2-40B4-BE49-F238E27FC236}">
                <a16:creationId xmlns:a16="http://schemas.microsoft.com/office/drawing/2014/main" id="{5B9DD505-D821-4E26-AADA-6D0515792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0808" y="5304859"/>
            <a:ext cx="1516680" cy="451050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Notification Services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 (Mail / SMS)</a:t>
            </a:r>
          </a:p>
        </p:txBody>
      </p:sp>
      <p:sp>
        <p:nvSpPr>
          <p:cNvPr id="89" name="Rectangle 380">
            <a:extLst>
              <a:ext uri="{FF2B5EF4-FFF2-40B4-BE49-F238E27FC236}">
                <a16:creationId xmlns:a16="http://schemas.microsoft.com/office/drawing/2014/main" id="{BABA00AF-6155-45D8-BBA5-EF892F286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0808" y="6292432"/>
            <a:ext cx="1507604" cy="426419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DB Handler / Logging /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OWASP Threat handler</a:t>
            </a:r>
          </a:p>
          <a:p>
            <a:pPr algn="ctr"/>
            <a:endParaRPr lang="en-US" sz="9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0" name="Rectangle 380">
            <a:extLst>
              <a:ext uri="{FF2B5EF4-FFF2-40B4-BE49-F238E27FC236}">
                <a16:creationId xmlns:a16="http://schemas.microsoft.com/office/drawing/2014/main" id="{4BAA4B38-03ED-448C-ABCA-C08EA9F85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314" y="5305489"/>
            <a:ext cx="1516679" cy="444463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Internationalization Services</a:t>
            </a:r>
          </a:p>
        </p:txBody>
      </p:sp>
      <p:sp>
        <p:nvSpPr>
          <p:cNvPr id="91" name="Rectangle 380">
            <a:extLst>
              <a:ext uri="{FF2B5EF4-FFF2-40B4-BE49-F238E27FC236}">
                <a16:creationId xmlns:a16="http://schemas.microsoft.com/office/drawing/2014/main" id="{2023B64C-0FD3-4510-85E6-A270195CB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314" y="5798624"/>
            <a:ext cx="1516680" cy="416846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alibri" pitchFamily="34" charset="0"/>
              </a:rPr>
              <a:t>Reporting Framework</a:t>
            </a:r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91659776-35BE-494C-AEE9-905061B1E39D}"/>
              </a:ext>
            </a:extLst>
          </p:cNvPr>
          <p:cNvSpPr/>
          <p:nvPr/>
        </p:nvSpPr>
        <p:spPr>
          <a:xfrm>
            <a:off x="10086203" y="2134072"/>
            <a:ext cx="289037" cy="350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765F375E-75A8-4979-842B-30018E1DACAC}"/>
              </a:ext>
            </a:extLst>
          </p:cNvPr>
          <p:cNvSpPr/>
          <p:nvPr/>
        </p:nvSpPr>
        <p:spPr>
          <a:xfrm>
            <a:off x="10103643" y="5013971"/>
            <a:ext cx="271598" cy="350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380">
            <a:extLst>
              <a:ext uri="{FF2B5EF4-FFF2-40B4-BE49-F238E27FC236}">
                <a16:creationId xmlns:a16="http://schemas.microsoft.com/office/drawing/2014/main" id="{6923A430-AD5B-4227-8B7D-1FFA4AA422A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0567052" y="224469"/>
            <a:ext cx="550202" cy="7921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vert="vert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Calibri" pitchFamily="34" charset="0"/>
              </a:rPr>
              <a:t>eBenefits</a:t>
            </a:r>
            <a:endParaRPr lang="en-US" sz="105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5" name="Rectangle 380">
            <a:extLst>
              <a:ext uri="{FF2B5EF4-FFF2-40B4-BE49-F238E27FC236}">
                <a16:creationId xmlns:a16="http://schemas.microsoft.com/office/drawing/2014/main" id="{6A3572D9-327F-46A0-BB67-F81D2977379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1226761" y="309125"/>
            <a:ext cx="1190371" cy="649355"/>
          </a:xfrm>
          <a:prstGeom prst="roundRect">
            <a:avLst>
              <a:gd name="adj" fmla="val 16667"/>
            </a:avLst>
          </a:prstGeom>
          <a:solidFill>
            <a:srgbClr val="E6C7E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50" b="1" dirty="0">
                <a:latin typeface="Calibri" pitchFamily="34" charset="0"/>
              </a:rPr>
              <a:t>AIA Portal (For End Customers)</a:t>
            </a:r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B4520921-531D-4117-B0AA-604A484F6D95}"/>
              </a:ext>
            </a:extLst>
          </p:cNvPr>
          <p:cNvSpPr/>
          <p:nvPr/>
        </p:nvSpPr>
        <p:spPr>
          <a:xfrm rot="10800000">
            <a:off x="11319571" y="509195"/>
            <a:ext cx="155098" cy="309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reeform 382">
            <a:extLst>
              <a:ext uri="{FF2B5EF4-FFF2-40B4-BE49-F238E27FC236}">
                <a16:creationId xmlns:a16="http://schemas.microsoft.com/office/drawing/2014/main" id="{D4EA0834-2E37-412A-A74C-FF4C3C416040}"/>
              </a:ext>
            </a:extLst>
          </p:cNvPr>
          <p:cNvSpPr>
            <a:spLocks/>
          </p:cNvSpPr>
          <p:nvPr/>
        </p:nvSpPr>
        <p:spPr bwMode="auto">
          <a:xfrm>
            <a:off x="5610726" y="4612205"/>
            <a:ext cx="1282150" cy="337387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Auto roll over</a:t>
            </a:r>
          </a:p>
        </p:txBody>
      </p:sp>
      <p:sp>
        <p:nvSpPr>
          <p:cNvPr id="99" name="Freeform 382">
            <a:extLst>
              <a:ext uri="{FF2B5EF4-FFF2-40B4-BE49-F238E27FC236}">
                <a16:creationId xmlns:a16="http://schemas.microsoft.com/office/drawing/2014/main" id="{3B07FFDB-A746-42C9-8F07-227646835A8B}"/>
              </a:ext>
            </a:extLst>
          </p:cNvPr>
          <p:cNvSpPr>
            <a:spLocks/>
          </p:cNvSpPr>
          <p:nvPr/>
        </p:nvSpPr>
        <p:spPr bwMode="auto">
          <a:xfrm>
            <a:off x="6977492" y="2516292"/>
            <a:ext cx="1282150" cy="35073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Hold &amp; Release </a:t>
            </a:r>
          </a:p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Claim</a:t>
            </a:r>
          </a:p>
        </p:txBody>
      </p:sp>
      <p:sp>
        <p:nvSpPr>
          <p:cNvPr id="100" name="Freeform 382">
            <a:extLst>
              <a:ext uri="{FF2B5EF4-FFF2-40B4-BE49-F238E27FC236}">
                <a16:creationId xmlns:a16="http://schemas.microsoft.com/office/drawing/2014/main" id="{E275AD90-7956-4416-A84E-408555418262}"/>
              </a:ext>
            </a:extLst>
          </p:cNvPr>
          <p:cNvSpPr>
            <a:spLocks/>
          </p:cNvSpPr>
          <p:nvPr/>
        </p:nvSpPr>
        <p:spPr bwMode="auto">
          <a:xfrm>
            <a:off x="1520605" y="2026552"/>
            <a:ext cx="1280160" cy="423310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schemeClr val="bg1"/>
                </a:solidFill>
                <a:latin typeface="Calibri" pitchFamily="34" charset="0"/>
              </a:rPr>
              <a:t>Pre authorization approval</a:t>
            </a:r>
          </a:p>
        </p:txBody>
      </p:sp>
      <p:sp>
        <p:nvSpPr>
          <p:cNvPr id="101" name="Freeform 382">
            <a:extLst>
              <a:ext uri="{FF2B5EF4-FFF2-40B4-BE49-F238E27FC236}">
                <a16:creationId xmlns:a16="http://schemas.microsoft.com/office/drawing/2014/main" id="{AA67AE51-5A11-48CE-83BA-4C0F7D4657EF}"/>
              </a:ext>
            </a:extLst>
          </p:cNvPr>
          <p:cNvSpPr>
            <a:spLocks/>
          </p:cNvSpPr>
          <p:nvPr/>
        </p:nvSpPr>
        <p:spPr bwMode="auto">
          <a:xfrm>
            <a:off x="1520605" y="2541960"/>
            <a:ext cx="1282150" cy="327207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Provider Eligibility Check</a:t>
            </a:r>
          </a:p>
        </p:txBody>
      </p:sp>
      <p:sp>
        <p:nvSpPr>
          <p:cNvPr id="102" name="Freeform 382">
            <a:extLst>
              <a:ext uri="{FF2B5EF4-FFF2-40B4-BE49-F238E27FC236}">
                <a16:creationId xmlns:a16="http://schemas.microsoft.com/office/drawing/2014/main" id="{E34BD462-0F06-4635-B1C7-12760BD403A1}"/>
              </a:ext>
            </a:extLst>
          </p:cNvPr>
          <p:cNvSpPr>
            <a:spLocks/>
          </p:cNvSpPr>
          <p:nvPr/>
        </p:nvSpPr>
        <p:spPr bwMode="auto">
          <a:xfrm>
            <a:off x="1531543" y="3042726"/>
            <a:ext cx="1282150" cy="370034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Member Eligibility Check</a:t>
            </a:r>
          </a:p>
        </p:txBody>
      </p:sp>
      <p:sp>
        <p:nvSpPr>
          <p:cNvPr id="103" name="Freeform 382">
            <a:extLst>
              <a:ext uri="{FF2B5EF4-FFF2-40B4-BE49-F238E27FC236}">
                <a16:creationId xmlns:a16="http://schemas.microsoft.com/office/drawing/2014/main" id="{7DF0D559-77E9-4C23-8009-3F5813D9CDAB}"/>
              </a:ext>
            </a:extLst>
          </p:cNvPr>
          <p:cNvSpPr>
            <a:spLocks/>
          </p:cNvSpPr>
          <p:nvPr/>
        </p:nvSpPr>
        <p:spPr bwMode="auto">
          <a:xfrm>
            <a:off x="1531543" y="3592862"/>
            <a:ext cx="1282150" cy="370034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Pre-approval to provider</a:t>
            </a:r>
          </a:p>
        </p:txBody>
      </p:sp>
      <p:sp>
        <p:nvSpPr>
          <p:cNvPr id="104" name="Freeform 382">
            <a:extLst>
              <a:ext uri="{FF2B5EF4-FFF2-40B4-BE49-F238E27FC236}">
                <a16:creationId xmlns:a16="http://schemas.microsoft.com/office/drawing/2014/main" id="{97328D60-5A07-4898-866A-D6F2B3A9B8BB}"/>
              </a:ext>
            </a:extLst>
          </p:cNvPr>
          <p:cNvSpPr>
            <a:spLocks/>
          </p:cNvSpPr>
          <p:nvPr/>
        </p:nvSpPr>
        <p:spPr bwMode="auto">
          <a:xfrm>
            <a:off x="1510079" y="4120481"/>
            <a:ext cx="1282150" cy="381028"/>
          </a:xfrm>
          <a:custGeom>
            <a:avLst/>
            <a:gdLst>
              <a:gd name="T0" fmla="*/ 2147483647 w 1681"/>
              <a:gd name="T1" fmla="*/ 2147483647 h 903"/>
              <a:gd name="T2" fmla="*/ 2147483647 w 1681"/>
              <a:gd name="T3" fmla="*/ 2147483647 h 903"/>
              <a:gd name="T4" fmla="*/ 2147483647 w 1681"/>
              <a:gd name="T5" fmla="*/ 2147483647 h 903"/>
              <a:gd name="T6" fmla="*/ 2147483647 w 1681"/>
              <a:gd name="T7" fmla="*/ 2147483647 h 903"/>
              <a:gd name="T8" fmla="*/ 2147483647 w 1681"/>
              <a:gd name="T9" fmla="*/ 2147483647 h 903"/>
              <a:gd name="T10" fmla="*/ 2147483647 w 1681"/>
              <a:gd name="T11" fmla="*/ 2147483647 h 903"/>
              <a:gd name="T12" fmla="*/ 2147483647 w 1681"/>
              <a:gd name="T13" fmla="*/ 2147483647 h 903"/>
              <a:gd name="T14" fmla="*/ 2147483647 w 1681"/>
              <a:gd name="T15" fmla="*/ 2147483647 h 903"/>
              <a:gd name="T16" fmla="*/ 2147483647 w 1681"/>
              <a:gd name="T17" fmla="*/ 2147483647 h 903"/>
              <a:gd name="T18" fmla="*/ 0 w 1681"/>
              <a:gd name="T19" fmla="*/ 2147483647 h 903"/>
              <a:gd name="T20" fmla="*/ 0 w 1681"/>
              <a:gd name="T21" fmla="*/ 2147483647 h 903"/>
              <a:gd name="T22" fmla="*/ 2147483647 w 1681"/>
              <a:gd name="T23" fmla="*/ 2147483647 h 903"/>
              <a:gd name="T24" fmla="*/ 2147483647 w 1681"/>
              <a:gd name="T25" fmla="*/ 2147483647 h 903"/>
              <a:gd name="T26" fmla="*/ 2147483647 w 1681"/>
              <a:gd name="T27" fmla="*/ 2147483647 h 903"/>
              <a:gd name="T28" fmla="*/ 2147483647 w 1681"/>
              <a:gd name="T29" fmla="*/ 2147483647 h 903"/>
              <a:gd name="T30" fmla="*/ 2147483647 w 1681"/>
              <a:gd name="T31" fmla="*/ 2147483647 h 903"/>
              <a:gd name="T32" fmla="*/ 2147483647 w 1681"/>
              <a:gd name="T33" fmla="*/ 2147483647 h 903"/>
              <a:gd name="T34" fmla="*/ 2147483647 w 1681"/>
              <a:gd name="T35" fmla="*/ 2147483647 h 903"/>
              <a:gd name="T36" fmla="*/ 2147483647 w 1681"/>
              <a:gd name="T37" fmla="*/ 0 h 903"/>
              <a:gd name="T38" fmla="*/ 2147483647 w 1681"/>
              <a:gd name="T39" fmla="*/ 0 h 903"/>
              <a:gd name="T40" fmla="*/ 2147483647 w 1681"/>
              <a:gd name="T41" fmla="*/ 2147483647 h 903"/>
              <a:gd name="T42" fmla="*/ 2147483647 w 1681"/>
              <a:gd name="T43" fmla="*/ 2147483647 h 903"/>
              <a:gd name="T44" fmla="*/ 2147483647 w 1681"/>
              <a:gd name="T45" fmla="*/ 2147483647 h 903"/>
              <a:gd name="T46" fmla="*/ 2147483647 w 1681"/>
              <a:gd name="T47" fmla="*/ 2147483647 h 903"/>
              <a:gd name="T48" fmla="*/ 2147483647 w 1681"/>
              <a:gd name="T49" fmla="*/ 2147483647 h 903"/>
              <a:gd name="T50" fmla="*/ 2147483647 w 1681"/>
              <a:gd name="T51" fmla="*/ 2147483647 h 903"/>
              <a:gd name="T52" fmla="*/ 2147483647 w 1681"/>
              <a:gd name="T53" fmla="*/ 2147483647 h 903"/>
              <a:gd name="T54" fmla="*/ 2147483647 w 1681"/>
              <a:gd name="T55" fmla="*/ 2147483647 h 903"/>
              <a:gd name="T56" fmla="*/ 2147483647 w 1681"/>
              <a:gd name="T57" fmla="*/ 2147483647 h 903"/>
              <a:gd name="T58" fmla="*/ 2147483647 w 1681"/>
              <a:gd name="T59" fmla="*/ 2147483647 h 903"/>
              <a:gd name="T60" fmla="*/ 2147483647 w 1681"/>
              <a:gd name="T61" fmla="*/ 2147483647 h 903"/>
              <a:gd name="T62" fmla="*/ 2147483647 w 1681"/>
              <a:gd name="T63" fmla="*/ 2147483647 h 903"/>
              <a:gd name="T64" fmla="*/ 2147483647 w 1681"/>
              <a:gd name="T65" fmla="*/ 2147483647 h 903"/>
              <a:gd name="T66" fmla="*/ 2147483647 w 1681"/>
              <a:gd name="T67" fmla="*/ 2147483647 h 903"/>
              <a:gd name="T68" fmla="*/ 2147483647 w 1681"/>
              <a:gd name="T69" fmla="*/ 2147483647 h 903"/>
              <a:gd name="T70" fmla="*/ 2147483647 w 1681"/>
              <a:gd name="T71" fmla="*/ 2147483647 h 903"/>
              <a:gd name="T72" fmla="*/ 2147483647 w 1681"/>
              <a:gd name="T73" fmla="*/ 2147483647 h 9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681"/>
              <a:gd name="T112" fmla="*/ 0 h 903"/>
              <a:gd name="T113" fmla="*/ 1681 w 1681"/>
              <a:gd name="T114" fmla="*/ 903 h 90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681" h="903">
                <a:moveTo>
                  <a:pt x="1626" y="903"/>
                </a:moveTo>
                <a:lnTo>
                  <a:pt x="55" y="903"/>
                </a:lnTo>
                <a:lnTo>
                  <a:pt x="44" y="902"/>
                </a:lnTo>
                <a:lnTo>
                  <a:pt x="34" y="899"/>
                </a:lnTo>
                <a:lnTo>
                  <a:pt x="24" y="894"/>
                </a:lnTo>
                <a:lnTo>
                  <a:pt x="16" y="887"/>
                </a:lnTo>
                <a:lnTo>
                  <a:pt x="10" y="879"/>
                </a:lnTo>
                <a:lnTo>
                  <a:pt x="5" y="870"/>
                </a:lnTo>
                <a:lnTo>
                  <a:pt x="2" y="860"/>
                </a:lnTo>
                <a:lnTo>
                  <a:pt x="0" y="849"/>
                </a:lnTo>
                <a:lnTo>
                  <a:pt x="0" y="54"/>
                </a:lnTo>
                <a:lnTo>
                  <a:pt x="2" y="44"/>
                </a:lnTo>
                <a:lnTo>
                  <a:pt x="5" y="34"/>
                </a:lnTo>
                <a:lnTo>
                  <a:pt x="10" y="24"/>
                </a:lnTo>
                <a:lnTo>
                  <a:pt x="16" y="16"/>
                </a:lnTo>
                <a:lnTo>
                  <a:pt x="24" y="10"/>
                </a:lnTo>
                <a:lnTo>
                  <a:pt x="34" y="5"/>
                </a:lnTo>
                <a:lnTo>
                  <a:pt x="44" y="2"/>
                </a:lnTo>
                <a:lnTo>
                  <a:pt x="55" y="0"/>
                </a:lnTo>
                <a:lnTo>
                  <a:pt x="1626" y="0"/>
                </a:lnTo>
                <a:lnTo>
                  <a:pt x="1638" y="2"/>
                </a:lnTo>
                <a:lnTo>
                  <a:pt x="1648" y="5"/>
                </a:lnTo>
                <a:lnTo>
                  <a:pt x="1657" y="10"/>
                </a:lnTo>
                <a:lnTo>
                  <a:pt x="1665" y="16"/>
                </a:lnTo>
                <a:lnTo>
                  <a:pt x="1672" y="24"/>
                </a:lnTo>
                <a:lnTo>
                  <a:pt x="1677" y="34"/>
                </a:lnTo>
                <a:lnTo>
                  <a:pt x="1680" y="44"/>
                </a:lnTo>
                <a:lnTo>
                  <a:pt x="1681" y="54"/>
                </a:lnTo>
                <a:lnTo>
                  <a:pt x="1681" y="849"/>
                </a:lnTo>
                <a:lnTo>
                  <a:pt x="1680" y="860"/>
                </a:lnTo>
                <a:lnTo>
                  <a:pt x="1677" y="870"/>
                </a:lnTo>
                <a:lnTo>
                  <a:pt x="1672" y="879"/>
                </a:lnTo>
                <a:lnTo>
                  <a:pt x="1665" y="887"/>
                </a:lnTo>
                <a:lnTo>
                  <a:pt x="1657" y="894"/>
                </a:lnTo>
                <a:lnTo>
                  <a:pt x="1648" y="899"/>
                </a:lnTo>
                <a:lnTo>
                  <a:pt x="1638" y="902"/>
                </a:lnTo>
                <a:lnTo>
                  <a:pt x="1626" y="903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 lIns="18288" rIns="18288" bIns="27432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LOG to Provider</a:t>
            </a:r>
          </a:p>
        </p:txBody>
      </p:sp>
      <p:sp>
        <p:nvSpPr>
          <p:cNvPr id="105" name="Rectangle 380">
            <a:extLst>
              <a:ext uri="{FF2B5EF4-FFF2-40B4-BE49-F238E27FC236}">
                <a16:creationId xmlns:a16="http://schemas.microsoft.com/office/drawing/2014/main" id="{0B4C7220-AFF0-427E-B462-9DE3649B25C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0667788" y="6085479"/>
            <a:ext cx="385980" cy="792163"/>
          </a:xfrm>
          <a:prstGeom prst="roundRect">
            <a:avLst>
              <a:gd name="adj" fmla="val 16667"/>
            </a:avLst>
          </a:prstGeom>
          <a:solidFill>
            <a:srgbClr val="FE6612"/>
          </a:solidFill>
          <a:ln w="9525">
            <a:noFill/>
            <a:miter lim="800000"/>
            <a:headEnd/>
            <a:tailEnd/>
          </a:ln>
        </p:spPr>
        <p:txBody>
          <a:bodyPr vert="vert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libri" pitchFamily="34" charset="0"/>
              </a:rPr>
              <a:t>CPF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15C0BF-82C7-42E5-A60F-D521C2C0BEFE}"/>
              </a:ext>
            </a:extLst>
          </p:cNvPr>
          <p:cNvSpPr txBox="1"/>
          <p:nvPr/>
        </p:nvSpPr>
        <p:spPr>
          <a:xfrm>
            <a:off x="288889" y="714127"/>
            <a:ext cx="891780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RPA (Robotic Process Automation) replaces manual processes with smart automation. Typical use is to ease data entry tasks and repetitive manual </a:t>
            </a:r>
            <a:r>
              <a:rPr lang="en-US" dirty="0" err="1"/>
              <a:t>labour</a:t>
            </a:r>
            <a:r>
              <a:rPr lang="en-US" dirty="0"/>
              <a:t>.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D8EE3D9-F89C-4D32-B7E5-CFE256EF9962}"/>
              </a:ext>
            </a:extLst>
          </p:cNvPr>
          <p:cNvSpPr/>
          <p:nvPr/>
        </p:nvSpPr>
        <p:spPr>
          <a:xfrm>
            <a:off x="2874335" y="2984065"/>
            <a:ext cx="1339243" cy="503950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5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1065</Words>
  <Application>Microsoft Office PowerPoint</Application>
  <PresentationFormat>Widescreen</PresentationFormat>
  <Paragraphs>351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Natarajan, Mahesh</dc:creator>
  <cp:lastModifiedBy>Natarajan, Mahesh</cp:lastModifiedBy>
  <cp:revision>55</cp:revision>
  <dcterms:created xsi:type="dcterms:W3CDTF">2018-05-14T05:44:09Z</dcterms:created>
  <dcterms:modified xsi:type="dcterms:W3CDTF">2018-06-03T14:36:02Z</dcterms:modified>
</cp:coreProperties>
</file>