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sldIdLst>
    <p:sldId id="264" r:id="rId2"/>
    <p:sldId id="277" r:id="rId3"/>
    <p:sldId id="272" r:id="rId4"/>
    <p:sldId id="278" r:id="rId5"/>
    <p:sldId id="259" r:id="rId6"/>
    <p:sldId id="279" r:id="rId7"/>
    <p:sldId id="265" r:id="rId8"/>
    <p:sldId id="273" r:id="rId9"/>
    <p:sldId id="266" r:id="rId10"/>
    <p:sldId id="269" r:id="rId11"/>
    <p:sldId id="280" r:id="rId12"/>
    <p:sldId id="274" r:id="rId13"/>
    <p:sldId id="268" r:id="rId14"/>
    <p:sldId id="275" r:id="rId15"/>
    <p:sldId id="270" r:id="rId16"/>
    <p:sldId id="276" r:id="rId17"/>
    <p:sldId id="281" r:id="rId18"/>
    <p:sldId id="27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lo, Annie" initials="SA" lastIdx="10" clrIdx="0">
    <p:extLst>
      <p:ext uri="{19B8F6BF-5375-455C-9EA6-DF929625EA0E}">
        <p15:presenceInfo xmlns:p15="http://schemas.microsoft.com/office/powerpoint/2012/main" userId="S-1-5-21-1531082355-734649621-3782574898-283922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F5F9"/>
    <a:srgbClr val="004182"/>
    <a:srgbClr val="000000"/>
    <a:srgbClr val="01A9D6"/>
    <a:srgbClr val="C2F0FF"/>
    <a:srgbClr val="67B3FF"/>
    <a:srgbClr val="4E4641"/>
    <a:srgbClr val="BCBCBC"/>
    <a:srgbClr val="9C9895"/>
    <a:srgbClr val="4949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9333" autoAdjust="0"/>
  </p:normalViewPr>
  <p:slideViewPr>
    <p:cSldViewPr>
      <p:cViewPr varScale="1">
        <p:scale>
          <a:sx n="67" d="100"/>
          <a:sy n="67" d="100"/>
        </p:scale>
        <p:origin x="118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image" Target="../media/image2.emf"/><Relationship Id="rId18" Type="http://schemas.openxmlformats.org/officeDocument/2006/relationships/image" Target="../media/image8.png"/><Relationship Id="rId3" Type="http://schemas.openxmlformats.org/officeDocument/2006/relationships/tags" Target="../tags/tag5.xml"/><Relationship Id="rId7" Type="http://schemas.openxmlformats.org/officeDocument/2006/relationships/tags" Target="../tags/tag9.xml"/><Relationship Id="rId12" Type="http://schemas.openxmlformats.org/officeDocument/2006/relationships/oleObject" Target="../embeddings/oleObject1.bin"/><Relationship Id="rId17" Type="http://schemas.openxmlformats.org/officeDocument/2006/relationships/image" Target="../media/image7.png"/><Relationship Id="rId2" Type="http://schemas.openxmlformats.org/officeDocument/2006/relationships/tags" Target="../tags/tag4.xml"/><Relationship Id="rId16" Type="http://schemas.openxmlformats.org/officeDocument/2006/relationships/image" Target="../media/image6.png"/><Relationship Id="rId1" Type="http://schemas.openxmlformats.org/officeDocument/2006/relationships/vmlDrawing" Target="../drawings/vmlDrawing1.vml"/><Relationship Id="rId6" Type="http://schemas.openxmlformats.org/officeDocument/2006/relationships/tags" Target="../tags/tag8.xml"/><Relationship Id="rId11" Type="http://schemas.openxmlformats.org/officeDocument/2006/relationships/image" Target="../media/image3.jpeg"/><Relationship Id="rId5" Type="http://schemas.openxmlformats.org/officeDocument/2006/relationships/tags" Target="../tags/tag7.xml"/><Relationship Id="rId15" Type="http://schemas.openxmlformats.org/officeDocument/2006/relationships/image" Target="../media/image5.emf"/><Relationship Id="rId10" Type="http://schemas.openxmlformats.org/officeDocument/2006/relationships/slideMaster" Target="../slideMasters/slideMaster1.xml"/><Relationship Id="rId19" Type="http://schemas.openxmlformats.org/officeDocument/2006/relationships/image" Target="../media/image9.png"/><Relationship Id="rId4" Type="http://schemas.openxmlformats.org/officeDocument/2006/relationships/tags" Target="../tags/tag6.xml"/><Relationship Id="rId9" Type="http://schemas.openxmlformats.org/officeDocument/2006/relationships/tags" Target="../tags/tag11.xml"/><Relationship Id="rId1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11.png"/><Relationship Id="rId3" Type="http://schemas.openxmlformats.org/officeDocument/2006/relationships/tags" Target="../tags/tag14.xml"/><Relationship Id="rId7" Type="http://schemas.openxmlformats.org/officeDocument/2006/relationships/tags" Target="../tags/tag18.xml"/><Relationship Id="rId12" Type="http://schemas.openxmlformats.org/officeDocument/2006/relationships/image" Target="../media/image3.jpeg"/><Relationship Id="rId2" Type="http://schemas.openxmlformats.org/officeDocument/2006/relationships/tags" Target="../tags/tag13.xml"/><Relationship Id="rId16" Type="http://schemas.openxmlformats.org/officeDocument/2006/relationships/image" Target="../media/image9.png"/><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image" Target="../media/image5.emf"/><Relationship Id="rId5" Type="http://schemas.openxmlformats.org/officeDocument/2006/relationships/tags" Target="../tags/tag16.xml"/><Relationship Id="rId15" Type="http://schemas.openxmlformats.org/officeDocument/2006/relationships/image" Target="../media/image13.png"/><Relationship Id="rId10" Type="http://schemas.openxmlformats.org/officeDocument/2006/relationships/image" Target="../media/image4.png"/><Relationship Id="rId4" Type="http://schemas.openxmlformats.org/officeDocument/2006/relationships/tags" Target="../tags/tag15.xml"/><Relationship Id="rId9" Type="http://schemas.openxmlformats.org/officeDocument/2006/relationships/image" Target="../media/image10.png"/><Relationship Id="rId1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20.xml"/><Relationship Id="rId7" Type="http://schemas.openxmlformats.org/officeDocument/2006/relationships/oleObject" Target="../embeddings/oleObject2.bin"/><Relationship Id="rId2" Type="http://schemas.openxmlformats.org/officeDocument/2006/relationships/tags" Target="../tags/tag19.xml"/><Relationship Id="rId1" Type="http://schemas.openxmlformats.org/officeDocument/2006/relationships/vmlDrawing" Target="../drawings/vmlDrawing2.vml"/><Relationship Id="rId6" Type="http://schemas.openxmlformats.org/officeDocument/2006/relationships/image" Target="../media/image14.jpeg"/><Relationship Id="rId5" Type="http://schemas.openxmlformats.org/officeDocument/2006/relationships/slideMaster" Target="../slideMasters/slideMaster1.xml"/><Relationship Id="rId4" Type="http://schemas.openxmlformats.org/officeDocument/2006/relationships/tags" Target="../tags/tag2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28.xml"/><Relationship Id="rId13" Type="http://schemas.openxmlformats.org/officeDocument/2006/relationships/tags" Target="../tags/tag33.xml"/><Relationship Id="rId18" Type="http://schemas.openxmlformats.org/officeDocument/2006/relationships/image" Target="../media/image2.emf"/><Relationship Id="rId26" Type="http://schemas.openxmlformats.org/officeDocument/2006/relationships/hyperlink" Target="http://www.youtube.com/capgemini" TargetMode="External"/><Relationship Id="rId3" Type="http://schemas.openxmlformats.org/officeDocument/2006/relationships/tags" Target="../tags/tag23.xml"/><Relationship Id="rId21" Type="http://schemas.openxmlformats.org/officeDocument/2006/relationships/image" Target="../media/image17.png"/><Relationship Id="rId7" Type="http://schemas.openxmlformats.org/officeDocument/2006/relationships/tags" Target="../tags/tag27.xml"/><Relationship Id="rId12" Type="http://schemas.openxmlformats.org/officeDocument/2006/relationships/tags" Target="../tags/tag32.xml"/><Relationship Id="rId17" Type="http://schemas.openxmlformats.org/officeDocument/2006/relationships/oleObject" Target="../embeddings/oleObject3.bin"/><Relationship Id="rId25" Type="http://schemas.openxmlformats.org/officeDocument/2006/relationships/image" Target="../media/image19.png"/><Relationship Id="rId2" Type="http://schemas.openxmlformats.org/officeDocument/2006/relationships/tags" Target="../tags/tag22.xml"/><Relationship Id="rId16" Type="http://schemas.openxmlformats.org/officeDocument/2006/relationships/image" Target="../media/image5.emf"/><Relationship Id="rId20" Type="http://schemas.openxmlformats.org/officeDocument/2006/relationships/hyperlink" Target="http://www.facebook.com/Capgemini" TargetMode="External"/><Relationship Id="rId29" Type="http://schemas.openxmlformats.org/officeDocument/2006/relationships/image" Target="../media/image21.gif"/><Relationship Id="rId1" Type="http://schemas.openxmlformats.org/officeDocument/2006/relationships/vmlDrawing" Target="../drawings/vmlDrawing3.vml"/><Relationship Id="rId6" Type="http://schemas.openxmlformats.org/officeDocument/2006/relationships/tags" Target="../tags/tag26.xml"/><Relationship Id="rId11" Type="http://schemas.openxmlformats.org/officeDocument/2006/relationships/tags" Target="../tags/tag31.xml"/><Relationship Id="rId24" Type="http://schemas.openxmlformats.org/officeDocument/2006/relationships/hyperlink" Target="http://www.twitter.com/capgemini" TargetMode="External"/><Relationship Id="rId5" Type="http://schemas.openxmlformats.org/officeDocument/2006/relationships/tags" Target="../tags/tag25.xml"/><Relationship Id="rId15" Type="http://schemas.openxmlformats.org/officeDocument/2006/relationships/image" Target="../media/image15.tiff"/><Relationship Id="rId23" Type="http://schemas.openxmlformats.org/officeDocument/2006/relationships/image" Target="../media/image18.png"/><Relationship Id="rId28" Type="http://schemas.openxmlformats.org/officeDocument/2006/relationships/hyperlink" Target="http://www.slideshare.net/capgemini" TargetMode="External"/><Relationship Id="rId10" Type="http://schemas.openxmlformats.org/officeDocument/2006/relationships/tags" Target="../tags/tag30.xml"/><Relationship Id="rId19" Type="http://schemas.openxmlformats.org/officeDocument/2006/relationships/image" Target="../media/image16.png"/><Relationship Id="rId4" Type="http://schemas.openxmlformats.org/officeDocument/2006/relationships/tags" Target="../tags/tag24.xml"/><Relationship Id="rId9" Type="http://schemas.openxmlformats.org/officeDocument/2006/relationships/tags" Target="../tags/tag29.xml"/><Relationship Id="rId14" Type="http://schemas.openxmlformats.org/officeDocument/2006/relationships/slideMaster" Target="../slideMasters/slideMaster1.xml"/><Relationship Id="rId22" Type="http://schemas.openxmlformats.org/officeDocument/2006/relationships/hyperlink" Target="http://www.linkedin.com/company/capgemini" TargetMode="External"/><Relationship Id="rId27" Type="http://schemas.openxmlformats.org/officeDocument/2006/relationships/image" Target="../media/image20.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11" cstate="print">
            <a:extLst>
              <a:ext uri="{28A0092B-C50C-407E-A947-70E740481C1C}">
                <a14:useLocalDpi xmlns:a14="http://schemas.microsoft.com/office/drawing/2010/main" val="0"/>
              </a:ext>
            </a:extLst>
          </a:blip>
          <a:srcRect b="17407"/>
          <a:stretch/>
        </p:blipFill>
        <p:spPr>
          <a:xfrm>
            <a:off x="0" y="1193800"/>
            <a:ext cx="9146382" cy="5664200"/>
          </a:xfrm>
          <a:prstGeom prst="rect">
            <a:avLst/>
          </a:prstGeom>
        </p:spPr>
      </p:pic>
      <p:sp>
        <p:nvSpPr>
          <p:cNvPr id="14" name="Rectangle 13"/>
          <p:cNvSpPr/>
          <p:nvPr userDrawn="1"/>
        </p:nvSpPr>
        <p:spPr>
          <a:xfrm>
            <a:off x="-1895" y="1179232"/>
            <a:ext cx="9147485" cy="5221568"/>
          </a:xfrm>
          <a:prstGeom prst="rect">
            <a:avLst/>
          </a:prstGeom>
          <a:gradFill flip="none" rotWithShape="1">
            <a:gsLst>
              <a:gs pos="0">
                <a:schemeClr val="accent1">
                  <a:lumMod val="5000"/>
                  <a:lumOff val="95000"/>
                </a:schemeClr>
              </a:gs>
              <a:gs pos="0">
                <a:schemeClr val="tx1">
                  <a:alpha val="88000"/>
                </a:schemeClr>
              </a:gs>
              <a:gs pos="65000">
                <a:schemeClr val="tx1">
                  <a:alpha val="55000"/>
                </a:schemeClr>
              </a:gs>
              <a:gs pos="100000">
                <a:schemeClr val="tx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1" name="Freeform 30"/>
          <p:cNvSpPr/>
          <p:nvPr userDrawn="1"/>
        </p:nvSpPr>
        <p:spPr>
          <a:xfrm flipH="1">
            <a:off x="-1" y="4"/>
            <a:ext cx="7798495" cy="6400797"/>
          </a:xfrm>
          <a:custGeom>
            <a:avLst/>
            <a:gdLst>
              <a:gd name="connsiteX0" fmla="*/ 7628699 w 10752898"/>
              <a:gd name="connsiteY0" fmla="*/ 0 h 6857999"/>
              <a:gd name="connsiteX1" fmla="*/ 0 w 10752898"/>
              <a:gd name="connsiteY1" fmla="*/ 0 h 6857999"/>
              <a:gd name="connsiteX2" fmla="*/ 6857999 w 10752898"/>
              <a:gd name="connsiteY2" fmla="*/ 6857999 h 6857999"/>
              <a:gd name="connsiteX3" fmla="*/ 10752898 w 10752898"/>
              <a:gd name="connsiteY3" fmla="*/ 6857999 h 6857999"/>
              <a:gd name="connsiteX4" fmla="*/ 10752898 w 10752898"/>
              <a:gd name="connsiteY4" fmla="*/ 3124199 h 6857999"/>
              <a:gd name="connsiteX5" fmla="*/ 7628699 w 10752898"/>
              <a:gd name="connsiteY5"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52898" h="6857999">
                <a:moveTo>
                  <a:pt x="7628699" y="0"/>
                </a:moveTo>
                <a:lnTo>
                  <a:pt x="0" y="0"/>
                </a:lnTo>
                <a:lnTo>
                  <a:pt x="6857999" y="6857999"/>
                </a:lnTo>
                <a:lnTo>
                  <a:pt x="10752898" y="6857999"/>
                </a:lnTo>
                <a:lnTo>
                  <a:pt x="10752898" y="3124199"/>
                </a:lnTo>
                <a:lnTo>
                  <a:pt x="7628699" y="0"/>
                </a:lnTo>
                <a:close/>
              </a:path>
            </a:pathLst>
          </a:custGeom>
          <a:gradFill>
            <a:gsLst>
              <a:gs pos="0">
                <a:srgbClr val="0C4068"/>
              </a:gs>
              <a:gs pos="50000">
                <a:srgbClr val="46B688">
                  <a:alpha val="70000"/>
                </a:srgbClr>
              </a:gs>
              <a:gs pos="100000">
                <a:srgbClr val="016AA3"/>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aphicFrame>
        <p:nvGraphicFramePr>
          <p:cNvPr id="5" name="Object 4" hidden="1"/>
          <p:cNvGraphicFramePr>
            <a:graphicFrameLocks noChangeAspect="1"/>
          </p:cNvGraphicFramePr>
          <p:nvPr>
            <p:custDataLst>
              <p:tags r:id="rId2"/>
            </p:custDataLst>
          </p:nvPr>
        </p:nvGraphicFramePr>
        <p:xfrm>
          <a:off x="1" y="0"/>
          <a:ext cx="146539" cy="158750"/>
        </p:xfrm>
        <a:graphic>
          <a:graphicData uri="http://schemas.openxmlformats.org/presentationml/2006/ole">
            <mc:AlternateContent xmlns:mc="http://schemas.openxmlformats.org/markup-compatibility/2006">
              <mc:Choice xmlns:v="urn:schemas-microsoft-com:vml" Requires="v">
                <p:oleObj spid="_x0000_s3147" name="think-cell Slide" r:id="rId12" imgW="360" imgH="360" progId="">
                  <p:embed/>
                </p:oleObj>
              </mc:Choice>
              <mc:Fallback>
                <p:oleObj name="think-cell Slide" r:id="rId12" imgW="360" imgH="36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 y="0"/>
                        <a:ext cx="14653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7"/>
          <p:cNvSpPr/>
          <p:nvPr userDrawn="1">
            <p:custDataLst>
              <p:tags r:id="rId3"/>
            </p:custDataLst>
          </p:nvPr>
        </p:nvSpPr>
        <p:spPr bwMode="auto">
          <a:xfrm>
            <a:off x="-1894" y="14"/>
            <a:ext cx="9148722" cy="252323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 name="connsiteX0" fmla="*/ 197140 w 10562585"/>
              <a:gd name="connsiteY0" fmla="*/ 176185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197140 w 10562585"/>
              <a:gd name="connsiteY7" fmla="*/ 176185 h 2958168"/>
              <a:gd name="connsiteX0" fmla="*/ 2187 w 10562585"/>
              <a:gd name="connsiteY0" fmla="*/ 176185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7 w 10562585"/>
              <a:gd name="connsiteY7" fmla="*/ 176185 h 2958168"/>
              <a:gd name="connsiteX0" fmla="*/ 2187 w 10562584"/>
              <a:gd name="connsiteY0" fmla="*/ 0 h 2781983"/>
              <a:gd name="connsiteX1" fmla="*/ 10562071 w 10562584"/>
              <a:gd name="connsiteY1" fmla="*/ 719965 h 2781983"/>
              <a:gd name="connsiteX2" fmla="*/ 10561157 w 10562584"/>
              <a:gd name="connsiteY2" fmla="*/ 1300153 h 2781983"/>
              <a:gd name="connsiteX3" fmla="*/ 9288594 w 10562584"/>
              <a:gd name="connsiteY3" fmla="*/ 1976918 h 2781983"/>
              <a:gd name="connsiteX4" fmla="*/ 2317558 w 10562584"/>
              <a:gd name="connsiteY4" fmla="*/ 1983327 h 2781983"/>
              <a:gd name="connsiteX5" fmla="*/ 1180889 w 10562584"/>
              <a:gd name="connsiteY5" fmla="*/ 2781983 h 2781983"/>
              <a:gd name="connsiteX6" fmla="*/ 0 w 10562584"/>
              <a:gd name="connsiteY6" fmla="*/ 1997880 h 2781983"/>
              <a:gd name="connsiteX7" fmla="*/ 2187 w 10562584"/>
              <a:gd name="connsiteY7" fmla="*/ 0 h 2781983"/>
              <a:gd name="connsiteX0" fmla="*/ 2187 w 10562585"/>
              <a:gd name="connsiteY0" fmla="*/ 0 h 2781983"/>
              <a:gd name="connsiteX1" fmla="*/ 10562072 w 10562585"/>
              <a:gd name="connsiteY1" fmla="*/ 0 h 2781983"/>
              <a:gd name="connsiteX2" fmla="*/ 10561157 w 10562585"/>
              <a:gd name="connsiteY2" fmla="*/ 1300153 h 2781983"/>
              <a:gd name="connsiteX3" fmla="*/ 9288594 w 10562585"/>
              <a:gd name="connsiteY3" fmla="*/ 1976918 h 2781983"/>
              <a:gd name="connsiteX4" fmla="*/ 2317558 w 10562585"/>
              <a:gd name="connsiteY4" fmla="*/ 1983327 h 2781983"/>
              <a:gd name="connsiteX5" fmla="*/ 1180889 w 10562585"/>
              <a:gd name="connsiteY5" fmla="*/ 2781983 h 2781983"/>
              <a:gd name="connsiteX6" fmla="*/ 0 w 10562585"/>
              <a:gd name="connsiteY6" fmla="*/ 1997880 h 2781983"/>
              <a:gd name="connsiteX7" fmla="*/ 2187 w 10562585"/>
              <a:gd name="connsiteY7" fmla="*/ 0 h 2781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781983">
                <a:moveTo>
                  <a:pt x="2187" y="0"/>
                </a:moveTo>
                <a:lnTo>
                  <a:pt x="10562072" y="0"/>
                </a:lnTo>
                <a:cubicBezTo>
                  <a:pt x="10562585" y="67600"/>
                  <a:pt x="10562411" y="1256738"/>
                  <a:pt x="10561157" y="1300153"/>
                </a:cubicBezTo>
                <a:cubicBezTo>
                  <a:pt x="10083761" y="1972162"/>
                  <a:pt x="9705180" y="1982238"/>
                  <a:pt x="9288594" y="1976918"/>
                </a:cubicBezTo>
                <a:lnTo>
                  <a:pt x="2317558" y="1983327"/>
                </a:lnTo>
                <a:cubicBezTo>
                  <a:pt x="1740344" y="2016469"/>
                  <a:pt x="1372498" y="2319161"/>
                  <a:pt x="1180889" y="2781983"/>
                </a:cubicBezTo>
                <a:cubicBezTo>
                  <a:pt x="882535" y="2078206"/>
                  <a:pt x="278640" y="1997002"/>
                  <a:pt x="0" y="1997880"/>
                </a:cubicBezTo>
                <a:cubicBezTo>
                  <a:pt x="2067" y="1962367"/>
                  <a:pt x="3459" y="95582"/>
                  <a:pt x="2187" y="0"/>
                </a:cubicBezTo>
                <a:close/>
              </a:path>
            </a:pathLst>
          </a:custGeom>
          <a:solidFill>
            <a:schemeClr val="bg1"/>
          </a:solidFill>
          <a:ln w="12700" cmpd="sng" algn="ctr">
            <a:noFill/>
            <a:miter lim="800000"/>
            <a:headEnd/>
            <a:tailEnd/>
          </a:ln>
          <a:effectLst/>
        </p:spPr>
        <p:txBody>
          <a:bodyPr wrap="square" lIns="24801" tIns="32240" rIns="24801" bIns="32240" rtlCol="0" anchor="ctr"/>
          <a:lstStyle/>
          <a:p>
            <a:pPr algn="ctr" defTabSz="718509"/>
            <a:endParaRPr lang="en-US" sz="750" dirty="0">
              <a:solidFill>
                <a:prstClr val="white"/>
              </a:solidFill>
              <a:cs typeface="Arial"/>
            </a:endParaRPr>
          </a:p>
        </p:txBody>
      </p:sp>
      <p:sp>
        <p:nvSpPr>
          <p:cNvPr id="16" name="Rectangle 7"/>
          <p:cNvSpPr/>
          <p:nvPr userDrawn="1">
            <p:custDataLst>
              <p:tags r:id="rId4"/>
            </p:custDataLst>
          </p:nvPr>
        </p:nvSpPr>
        <p:spPr bwMode="auto">
          <a:xfrm>
            <a:off x="-1894" y="1179232"/>
            <a:ext cx="9147485" cy="1344007"/>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 name="connsiteX0" fmla="*/ 197140 w 10562585"/>
              <a:gd name="connsiteY0" fmla="*/ 176185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197140 w 10562585"/>
              <a:gd name="connsiteY7" fmla="*/ 176185 h 2958168"/>
              <a:gd name="connsiteX0" fmla="*/ 2187 w 10562585"/>
              <a:gd name="connsiteY0" fmla="*/ 176185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7 w 10562585"/>
              <a:gd name="connsiteY7" fmla="*/ 176185 h 2958168"/>
              <a:gd name="connsiteX0" fmla="*/ 2187 w 10562584"/>
              <a:gd name="connsiteY0" fmla="*/ 0 h 2781983"/>
              <a:gd name="connsiteX1" fmla="*/ 10562071 w 10562584"/>
              <a:gd name="connsiteY1" fmla="*/ 719965 h 2781983"/>
              <a:gd name="connsiteX2" fmla="*/ 10561157 w 10562584"/>
              <a:gd name="connsiteY2" fmla="*/ 1300153 h 2781983"/>
              <a:gd name="connsiteX3" fmla="*/ 9288594 w 10562584"/>
              <a:gd name="connsiteY3" fmla="*/ 1976918 h 2781983"/>
              <a:gd name="connsiteX4" fmla="*/ 2317558 w 10562584"/>
              <a:gd name="connsiteY4" fmla="*/ 1983327 h 2781983"/>
              <a:gd name="connsiteX5" fmla="*/ 1180889 w 10562584"/>
              <a:gd name="connsiteY5" fmla="*/ 2781983 h 2781983"/>
              <a:gd name="connsiteX6" fmla="*/ 0 w 10562584"/>
              <a:gd name="connsiteY6" fmla="*/ 1997880 h 2781983"/>
              <a:gd name="connsiteX7" fmla="*/ 2187 w 10562584"/>
              <a:gd name="connsiteY7" fmla="*/ 0 h 2781983"/>
              <a:gd name="connsiteX0" fmla="*/ 2187 w 10562585"/>
              <a:gd name="connsiteY0" fmla="*/ 0 h 2781983"/>
              <a:gd name="connsiteX1" fmla="*/ 10562072 w 10562585"/>
              <a:gd name="connsiteY1" fmla="*/ 0 h 2781983"/>
              <a:gd name="connsiteX2" fmla="*/ 10561157 w 10562585"/>
              <a:gd name="connsiteY2" fmla="*/ 1300153 h 2781983"/>
              <a:gd name="connsiteX3" fmla="*/ 9288594 w 10562585"/>
              <a:gd name="connsiteY3" fmla="*/ 1976918 h 2781983"/>
              <a:gd name="connsiteX4" fmla="*/ 2317558 w 10562585"/>
              <a:gd name="connsiteY4" fmla="*/ 1983327 h 2781983"/>
              <a:gd name="connsiteX5" fmla="*/ 1180889 w 10562585"/>
              <a:gd name="connsiteY5" fmla="*/ 2781983 h 2781983"/>
              <a:gd name="connsiteX6" fmla="*/ 0 w 10562585"/>
              <a:gd name="connsiteY6" fmla="*/ 1997880 h 2781983"/>
              <a:gd name="connsiteX7" fmla="*/ 2187 w 10562585"/>
              <a:gd name="connsiteY7" fmla="*/ 0 h 2781983"/>
              <a:gd name="connsiteX0" fmla="*/ 2187 w 10562585"/>
              <a:gd name="connsiteY0" fmla="*/ 0 h 2781983"/>
              <a:gd name="connsiteX1" fmla="*/ 10562072 w 10562585"/>
              <a:gd name="connsiteY1" fmla="*/ 0 h 2781983"/>
              <a:gd name="connsiteX2" fmla="*/ 10561157 w 10562585"/>
              <a:gd name="connsiteY2" fmla="*/ 1300153 h 2781983"/>
              <a:gd name="connsiteX3" fmla="*/ 9288594 w 10562585"/>
              <a:gd name="connsiteY3" fmla="*/ 1976918 h 2781983"/>
              <a:gd name="connsiteX4" fmla="*/ 2317558 w 10562585"/>
              <a:gd name="connsiteY4" fmla="*/ 1983327 h 2781983"/>
              <a:gd name="connsiteX5" fmla="*/ 1180889 w 10562585"/>
              <a:gd name="connsiteY5" fmla="*/ 2781983 h 2781983"/>
              <a:gd name="connsiteX6" fmla="*/ 0 w 10562585"/>
              <a:gd name="connsiteY6" fmla="*/ 1997880 h 2781983"/>
              <a:gd name="connsiteX7" fmla="*/ 99663 w 10562585"/>
              <a:gd name="connsiteY7" fmla="*/ 100817 h 2781983"/>
              <a:gd name="connsiteX0" fmla="*/ 2187 w 10562585"/>
              <a:gd name="connsiteY0" fmla="*/ 0 h 2781983"/>
              <a:gd name="connsiteX1" fmla="*/ 10562072 w 10562585"/>
              <a:gd name="connsiteY1" fmla="*/ 0 h 2781983"/>
              <a:gd name="connsiteX2" fmla="*/ 10561157 w 10562585"/>
              <a:gd name="connsiteY2" fmla="*/ 1300153 h 2781983"/>
              <a:gd name="connsiteX3" fmla="*/ 9288594 w 10562585"/>
              <a:gd name="connsiteY3" fmla="*/ 1976918 h 2781983"/>
              <a:gd name="connsiteX4" fmla="*/ 2317558 w 10562585"/>
              <a:gd name="connsiteY4" fmla="*/ 1983327 h 2781983"/>
              <a:gd name="connsiteX5" fmla="*/ 1180889 w 10562585"/>
              <a:gd name="connsiteY5" fmla="*/ 2781983 h 2781983"/>
              <a:gd name="connsiteX6" fmla="*/ 0 w 10562585"/>
              <a:gd name="connsiteY6" fmla="*/ 1997880 h 2781983"/>
              <a:gd name="connsiteX0" fmla="*/ 10562072 w 10562585"/>
              <a:gd name="connsiteY0" fmla="*/ 0 h 2781983"/>
              <a:gd name="connsiteX1" fmla="*/ 10561157 w 10562585"/>
              <a:gd name="connsiteY1" fmla="*/ 1300153 h 2781983"/>
              <a:gd name="connsiteX2" fmla="*/ 9288594 w 10562585"/>
              <a:gd name="connsiteY2" fmla="*/ 1976918 h 2781983"/>
              <a:gd name="connsiteX3" fmla="*/ 2317558 w 10562585"/>
              <a:gd name="connsiteY3" fmla="*/ 1983327 h 2781983"/>
              <a:gd name="connsiteX4" fmla="*/ 1180889 w 10562585"/>
              <a:gd name="connsiteY4" fmla="*/ 2781983 h 2781983"/>
              <a:gd name="connsiteX5" fmla="*/ 0 w 10562585"/>
              <a:gd name="connsiteY5" fmla="*/ 1997880 h 2781983"/>
              <a:gd name="connsiteX0" fmla="*/ 10561157 w 10561157"/>
              <a:gd name="connsiteY0" fmla="*/ 0 h 1481830"/>
              <a:gd name="connsiteX1" fmla="*/ 9288594 w 10561157"/>
              <a:gd name="connsiteY1" fmla="*/ 676765 h 1481830"/>
              <a:gd name="connsiteX2" fmla="*/ 2317558 w 10561157"/>
              <a:gd name="connsiteY2" fmla="*/ 683174 h 1481830"/>
              <a:gd name="connsiteX3" fmla="*/ 1180889 w 10561157"/>
              <a:gd name="connsiteY3" fmla="*/ 1481830 h 1481830"/>
              <a:gd name="connsiteX4" fmla="*/ 0 w 10561157"/>
              <a:gd name="connsiteY4" fmla="*/ 697727 h 1481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61157" h="1481830">
                <a:moveTo>
                  <a:pt x="10561157" y="0"/>
                </a:moveTo>
                <a:cubicBezTo>
                  <a:pt x="10083761" y="672009"/>
                  <a:pt x="9705180" y="682085"/>
                  <a:pt x="9288594" y="676765"/>
                </a:cubicBezTo>
                <a:lnTo>
                  <a:pt x="2317558" y="683174"/>
                </a:lnTo>
                <a:cubicBezTo>
                  <a:pt x="1740344" y="716316"/>
                  <a:pt x="1372498" y="1019008"/>
                  <a:pt x="1180889" y="1481830"/>
                </a:cubicBezTo>
                <a:cubicBezTo>
                  <a:pt x="882535" y="778053"/>
                  <a:pt x="278640" y="696849"/>
                  <a:pt x="0" y="697727"/>
                </a:cubicBezTo>
              </a:path>
            </a:pathLst>
          </a:custGeom>
          <a:noFill/>
          <a:ln w="12700" cmpd="sng" algn="ctr">
            <a:solidFill>
              <a:schemeClr val="bg1">
                <a:lumMod val="65000"/>
              </a:schemeClr>
            </a:solidFill>
            <a:miter lim="800000"/>
            <a:headEnd/>
            <a:tailEnd/>
          </a:ln>
          <a:effectLst/>
        </p:spPr>
        <p:txBody>
          <a:bodyPr wrap="square" lIns="24801" tIns="32240" rIns="24801" bIns="32240" rtlCol="0" anchor="ctr"/>
          <a:lstStyle/>
          <a:p>
            <a:pPr algn="ctr" defTabSz="718509"/>
            <a:endParaRPr lang="en-US" sz="750" dirty="0">
              <a:solidFill>
                <a:prstClr val="white"/>
              </a:solidFill>
              <a:cs typeface="Arial"/>
            </a:endParaRPr>
          </a:p>
        </p:txBody>
      </p:sp>
      <p:sp>
        <p:nvSpPr>
          <p:cNvPr id="19" name="Title 1"/>
          <p:cNvSpPr>
            <a:spLocks noGrp="1"/>
          </p:cNvSpPr>
          <p:nvPr>
            <p:ph type="ctrTitle"/>
            <p:custDataLst>
              <p:tags r:id="rId5"/>
            </p:custDataLst>
          </p:nvPr>
        </p:nvSpPr>
        <p:spPr>
          <a:xfrm>
            <a:off x="1038274" y="2927385"/>
            <a:ext cx="3481107" cy="890905"/>
          </a:xfrm>
          <a:effectLst>
            <a:outerShdw blurRad="12700" dist="12700" dir="2700000" sx="133000" sy="133000" algn="tl" rotWithShape="0">
              <a:schemeClr val="bg1">
                <a:alpha val="80000"/>
              </a:schemeClr>
            </a:outerShdw>
          </a:effectLst>
        </p:spPr>
        <p:txBody>
          <a:bodyPr lIns="0" tIns="33059" rIns="33059" bIns="33059" anchor="ctr"/>
          <a:lstStyle>
            <a:lvl1pPr algn="l">
              <a:defRPr sz="2401" b="1">
                <a:solidFill>
                  <a:schemeClr val="bg1"/>
                </a:solidFill>
                <a:effectLst>
                  <a:outerShdw blurRad="38100" dist="38100" dir="2700000" algn="tl">
                    <a:srgbClr val="000000">
                      <a:alpha val="43137"/>
                    </a:srgbClr>
                  </a:outerShdw>
                </a:effectLst>
              </a:defRPr>
            </a:lvl1pPr>
          </a:lstStyle>
          <a:p>
            <a:endParaRPr lang="en-US" dirty="0"/>
          </a:p>
        </p:txBody>
      </p:sp>
      <p:sp>
        <p:nvSpPr>
          <p:cNvPr id="20" name="Subtitle 2"/>
          <p:cNvSpPr>
            <a:spLocks noGrp="1"/>
          </p:cNvSpPr>
          <p:nvPr>
            <p:ph type="subTitle" idx="1" hasCustomPrompt="1"/>
            <p:custDataLst>
              <p:tags r:id="rId6"/>
            </p:custDataLst>
          </p:nvPr>
        </p:nvSpPr>
        <p:spPr>
          <a:xfrm>
            <a:off x="1038274" y="4807243"/>
            <a:ext cx="2832173" cy="551527"/>
          </a:xfrm>
          <a:prstGeom prst="rect">
            <a:avLst/>
          </a:prstGeom>
          <a:effectLst>
            <a:outerShdw blurRad="12700" dist="12700" dir="2700000" sx="133000" sy="133000" algn="tl" rotWithShape="0">
              <a:schemeClr val="bg1">
                <a:alpha val="80000"/>
              </a:schemeClr>
            </a:outerShdw>
          </a:effectLst>
        </p:spPr>
        <p:txBody>
          <a:bodyPr lIns="0" tIns="33059" rIns="33059" bIns="33059" anchor="ctr"/>
          <a:lstStyle>
            <a:lvl1pPr marL="0" indent="0" algn="l">
              <a:buNone/>
              <a:defRPr sz="900" b="1">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vl2pPr marL="342970" indent="0" algn="ctr">
              <a:buNone/>
              <a:defRPr>
                <a:solidFill>
                  <a:schemeClr val="tx1">
                    <a:tint val="75000"/>
                  </a:schemeClr>
                </a:solidFill>
              </a:defRPr>
            </a:lvl2pPr>
            <a:lvl3pPr marL="685939" indent="0" algn="ctr">
              <a:buNone/>
              <a:defRPr>
                <a:solidFill>
                  <a:schemeClr val="tx1">
                    <a:tint val="75000"/>
                  </a:schemeClr>
                </a:solidFill>
              </a:defRPr>
            </a:lvl3pPr>
            <a:lvl4pPr marL="1028909" indent="0" algn="ctr">
              <a:buNone/>
              <a:defRPr>
                <a:solidFill>
                  <a:schemeClr val="tx1">
                    <a:tint val="75000"/>
                  </a:schemeClr>
                </a:solidFill>
              </a:defRPr>
            </a:lvl4pPr>
            <a:lvl5pPr marL="1371879" indent="0" algn="ctr">
              <a:buNone/>
              <a:defRPr>
                <a:solidFill>
                  <a:schemeClr val="tx1">
                    <a:tint val="75000"/>
                  </a:schemeClr>
                </a:solidFill>
              </a:defRPr>
            </a:lvl5pPr>
            <a:lvl6pPr marL="1714848" indent="0" algn="ctr">
              <a:buNone/>
              <a:defRPr>
                <a:solidFill>
                  <a:schemeClr val="tx1">
                    <a:tint val="75000"/>
                  </a:schemeClr>
                </a:solidFill>
              </a:defRPr>
            </a:lvl6pPr>
            <a:lvl7pPr marL="2057818" indent="0" algn="ctr">
              <a:buNone/>
              <a:defRPr>
                <a:solidFill>
                  <a:schemeClr val="tx1">
                    <a:tint val="75000"/>
                  </a:schemeClr>
                </a:solidFill>
              </a:defRPr>
            </a:lvl7pPr>
            <a:lvl8pPr marL="2400789" indent="0" algn="ctr">
              <a:buNone/>
              <a:defRPr>
                <a:solidFill>
                  <a:schemeClr val="tx1">
                    <a:tint val="75000"/>
                  </a:schemeClr>
                </a:solidFill>
              </a:defRPr>
            </a:lvl8pPr>
            <a:lvl9pPr marL="2743758"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pic>
        <p:nvPicPr>
          <p:cNvPr id="21" name="Picture 103" descr="C:\Users\UserSim\Desktop\Capgemini\Capgemini_logo_cmyk.png"/>
          <p:cNvPicPr>
            <a:picLocks noChangeAspect="1" noChangeArrowheads="1"/>
          </p:cNvPicPr>
          <p:nvPr userDrawn="1">
            <p:custDataLst>
              <p:tags r:id="rId7"/>
            </p:custDataLst>
          </p:nvPr>
        </p:nvPicPr>
        <p:blipFill>
          <a:blip r:embed="rId14" cstate="email"/>
          <a:srcRect/>
          <a:stretch>
            <a:fillRect/>
          </a:stretch>
        </p:blipFill>
        <p:spPr bwMode="auto">
          <a:xfrm>
            <a:off x="603899" y="548640"/>
            <a:ext cx="2363988" cy="656814"/>
          </a:xfrm>
          <a:prstGeom prst="rect">
            <a:avLst/>
          </a:prstGeom>
          <a:noFill/>
        </p:spPr>
      </p:pic>
      <p:sp>
        <p:nvSpPr>
          <p:cNvPr id="22" name="Rectangle 21"/>
          <p:cNvSpPr/>
          <p:nvPr userDrawn="1">
            <p:custDataLst>
              <p:tags r:id="rId8"/>
            </p:custDataLst>
          </p:nvPr>
        </p:nvSpPr>
        <p:spPr>
          <a:xfrm>
            <a:off x="0" y="6400800"/>
            <a:ext cx="914559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2993" tIns="31497" rIns="62993" bIns="31497" anchor="ctr"/>
          <a:lstStyle/>
          <a:p>
            <a:pPr algn="ctr" defTabSz="718509" fontAlgn="auto">
              <a:spcBef>
                <a:spcPts val="0"/>
              </a:spcBef>
              <a:spcAft>
                <a:spcPts val="0"/>
              </a:spcAft>
              <a:defRPr/>
            </a:pPr>
            <a:endParaRPr lang="en-US" sz="975" dirty="0"/>
          </a:p>
        </p:txBody>
      </p:sp>
      <p:pic>
        <p:nvPicPr>
          <p:cNvPr id="23" name="Picture 104" descr="C:\Users\UserSim\Desktop\Capgemini\moto.emf"/>
          <p:cNvPicPr>
            <a:picLocks noChangeAspect="1" noChangeArrowheads="1"/>
          </p:cNvPicPr>
          <p:nvPr userDrawn="1">
            <p:custDataLst>
              <p:tags r:id="rId9"/>
            </p:custDataLst>
          </p:nvPr>
        </p:nvPicPr>
        <p:blipFill>
          <a:blip r:embed="rId15" cstate="print">
            <a:extLst>
              <a:ext uri="{28A0092B-C50C-407E-A947-70E740481C1C}">
                <a14:useLocalDpi xmlns:a14="http://schemas.microsoft.com/office/drawing/2010/main" val="0"/>
              </a:ext>
            </a:extLst>
          </a:blip>
          <a:srcRect/>
          <a:stretch>
            <a:fillRect/>
          </a:stretch>
        </p:blipFill>
        <p:spPr bwMode="auto">
          <a:xfrm>
            <a:off x="6708034" y="6500819"/>
            <a:ext cx="2078824"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 name="Group 23"/>
          <p:cNvGrpSpPr/>
          <p:nvPr userDrawn="1"/>
        </p:nvGrpSpPr>
        <p:grpSpPr>
          <a:xfrm>
            <a:off x="0" y="5612920"/>
            <a:ext cx="3268164" cy="946718"/>
            <a:chOff x="0" y="5435120"/>
            <a:chExt cx="4356417" cy="946718"/>
          </a:xfrm>
        </p:grpSpPr>
        <p:pic>
          <p:nvPicPr>
            <p:cNvPr id="25" name="Picture 24"/>
            <p:cNvPicPr>
              <a:picLocks noChangeAspect="1"/>
            </p:cNvPicPr>
            <p:nvPr userDrawn="1"/>
          </p:nvPicPr>
          <p:blipFill>
            <a:blip r:embed="rId16" cstate="print">
              <a:biLevel thresh="25000"/>
              <a:extLst>
                <a:ext uri="{28A0092B-C50C-407E-A947-70E740481C1C}">
                  <a14:useLocalDpi xmlns:a14="http://schemas.microsoft.com/office/drawing/2010/main" val="0"/>
                </a:ext>
              </a:extLst>
            </a:blip>
            <a:stretch>
              <a:fillRect/>
            </a:stretch>
          </p:blipFill>
          <p:spPr>
            <a:xfrm>
              <a:off x="1127219" y="5467438"/>
              <a:ext cx="1380226" cy="914400"/>
            </a:xfrm>
            <a:prstGeom prst="rect">
              <a:avLst/>
            </a:prstGeom>
          </p:spPr>
        </p:pic>
        <p:grpSp>
          <p:nvGrpSpPr>
            <p:cNvPr id="26" name="Group 25"/>
            <p:cNvGrpSpPr/>
            <p:nvPr userDrawn="1"/>
          </p:nvGrpSpPr>
          <p:grpSpPr>
            <a:xfrm>
              <a:off x="0" y="5435120"/>
              <a:ext cx="4356417" cy="914400"/>
              <a:chOff x="0" y="5435120"/>
              <a:chExt cx="4356417" cy="914400"/>
            </a:xfrm>
          </p:grpSpPr>
          <p:pic>
            <p:nvPicPr>
              <p:cNvPr id="27" name="Picture 26"/>
              <p:cNvPicPr>
                <a:picLocks noChangeAspect="1"/>
              </p:cNvPicPr>
              <p:nvPr userDrawn="1"/>
            </p:nvPicPr>
            <p:blipFill>
              <a:blip r:embed="rId17" cstate="print">
                <a:biLevel thresh="25000"/>
                <a:extLst>
                  <a:ext uri="{28A0092B-C50C-407E-A947-70E740481C1C}">
                    <a14:useLocalDpi xmlns:a14="http://schemas.microsoft.com/office/drawing/2010/main" val="0"/>
                  </a:ext>
                </a:extLst>
              </a:blip>
              <a:stretch>
                <a:fillRect/>
              </a:stretch>
            </p:blipFill>
            <p:spPr>
              <a:xfrm>
                <a:off x="2976191" y="5435120"/>
                <a:ext cx="1380226" cy="914400"/>
              </a:xfrm>
              <a:prstGeom prst="rect">
                <a:avLst/>
              </a:prstGeom>
            </p:spPr>
          </p:pic>
          <p:pic>
            <p:nvPicPr>
              <p:cNvPr id="28" name="Picture 27"/>
              <p:cNvPicPr>
                <a:picLocks noChangeAspect="1"/>
              </p:cNvPicPr>
              <p:nvPr userDrawn="1"/>
            </p:nvPicPr>
            <p:blipFill>
              <a:blip r:embed="rId18" cstate="print">
                <a:biLevel thresh="25000"/>
                <a:extLst>
                  <a:ext uri="{28A0092B-C50C-407E-A947-70E740481C1C}">
                    <a14:useLocalDpi xmlns:a14="http://schemas.microsoft.com/office/drawing/2010/main" val="0"/>
                  </a:ext>
                </a:extLst>
              </a:blip>
              <a:stretch>
                <a:fillRect/>
              </a:stretch>
            </p:blipFill>
            <p:spPr>
              <a:xfrm>
                <a:off x="2083455" y="5511900"/>
                <a:ext cx="1236302" cy="819050"/>
              </a:xfrm>
              <a:prstGeom prst="rect">
                <a:avLst/>
              </a:prstGeom>
            </p:spPr>
          </p:pic>
          <p:cxnSp>
            <p:nvCxnSpPr>
              <p:cNvPr id="29" name="Straight Connector 28"/>
              <p:cNvCxnSpPr/>
              <p:nvPr userDrawn="1"/>
            </p:nvCxnSpPr>
            <p:spPr>
              <a:xfrm>
                <a:off x="0" y="6149975"/>
                <a:ext cx="37973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userDrawn="1"/>
            </p:nvPicPr>
            <p:blipFill>
              <a:blip r:embed="rId19" cstate="print">
                <a:biLevel thresh="25000"/>
                <a:extLst>
                  <a:ext uri="{28A0092B-C50C-407E-A947-70E740481C1C}">
                    <a14:useLocalDpi xmlns:a14="http://schemas.microsoft.com/office/drawing/2010/main" val="0"/>
                  </a:ext>
                </a:extLst>
              </a:blip>
              <a:stretch>
                <a:fillRect/>
              </a:stretch>
            </p:blipFill>
            <p:spPr>
              <a:xfrm>
                <a:off x="437105" y="5505426"/>
                <a:ext cx="812823" cy="812823"/>
              </a:xfrm>
              <a:prstGeom prst="rect">
                <a:avLst/>
              </a:prstGeom>
            </p:spPr>
          </p:pic>
        </p:grpSp>
      </p:grpSp>
    </p:spTree>
    <p:extLst>
      <p:ext uri="{BB962C8B-B14F-4D97-AF65-F5344CB8AC3E}">
        <p14:creationId xmlns:p14="http://schemas.microsoft.com/office/powerpoint/2010/main" val="387883424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4_Title Slide">
    <p:spTree>
      <p:nvGrpSpPr>
        <p:cNvPr id="1" name=""/>
        <p:cNvGrpSpPr/>
        <p:nvPr/>
      </p:nvGrpSpPr>
      <p:grpSpPr>
        <a:xfrm>
          <a:off x="0" y="0"/>
          <a:ext cx="0" cy="0"/>
          <a:chOff x="0" y="0"/>
          <a:chExt cx="0" cy="0"/>
        </a:xfrm>
      </p:grpSpPr>
      <p:pic>
        <p:nvPicPr>
          <p:cNvPr id="217" name="Picture 17" descr="CBE_CMJN"/>
          <p:cNvPicPr>
            <a:picLocks noChangeAspect="1" noChangeArrowheads="1"/>
          </p:cNvPicPr>
          <p:nvPr/>
        </p:nvPicPr>
        <p:blipFill>
          <a:blip r:embed="rId9" cstate="print"/>
          <a:srcRect/>
          <a:stretch>
            <a:fillRect/>
          </a:stretch>
        </p:blipFill>
        <p:spPr bwMode="gray">
          <a:xfrm>
            <a:off x="7877473" y="6010948"/>
            <a:ext cx="767953" cy="743210"/>
          </a:xfrm>
          <a:prstGeom prst="rect">
            <a:avLst/>
          </a:prstGeom>
          <a:noFill/>
          <a:ln w="9525">
            <a:noFill/>
            <a:miter lim="800000"/>
            <a:headEnd/>
            <a:tailEnd/>
          </a:ln>
        </p:spPr>
      </p:pic>
      <p:sp>
        <p:nvSpPr>
          <p:cNvPr id="2" name="Title 1"/>
          <p:cNvSpPr>
            <a:spLocks noGrp="1"/>
          </p:cNvSpPr>
          <p:nvPr>
            <p:ph type="ctrTitle"/>
          </p:nvPr>
        </p:nvSpPr>
        <p:spPr bwMode="gray">
          <a:xfrm>
            <a:off x="228600" y="2644808"/>
            <a:ext cx="7696200" cy="921028"/>
          </a:xfrm>
        </p:spPr>
        <p:txBody>
          <a:bodyPr anchor="b"/>
          <a:lstStyle>
            <a:lvl1pPr algn="l">
              <a:defRPr sz="2400" b="1">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gray">
          <a:xfrm>
            <a:off x="228600" y="3642034"/>
            <a:ext cx="6400800" cy="777566"/>
          </a:xfrm>
        </p:spPr>
        <p:txBody>
          <a:bodyPr anchor="t"/>
          <a:lstStyle>
            <a:lvl1pPr marL="0" indent="0" algn="l">
              <a:spcBef>
                <a:spcPts val="600"/>
              </a:spcBef>
              <a:buNone/>
              <a:defRPr sz="1800" b="1">
                <a:solidFill>
                  <a:schemeClr val="tx1"/>
                </a:solidFill>
              </a:defRPr>
            </a:lvl1pPr>
            <a:lvl2pPr marL="457130" indent="0" algn="ctr">
              <a:buNone/>
              <a:defRPr>
                <a:solidFill>
                  <a:schemeClr val="tx1">
                    <a:tint val="75000"/>
                  </a:schemeClr>
                </a:solidFill>
              </a:defRPr>
            </a:lvl2pPr>
            <a:lvl3pPr marL="914262" indent="0" algn="ctr">
              <a:buNone/>
              <a:defRPr>
                <a:solidFill>
                  <a:schemeClr val="tx1">
                    <a:tint val="75000"/>
                  </a:schemeClr>
                </a:solidFill>
              </a:defRPr>
            </a:lvl3pPr>
            <a:lvl4pPr marL="1371392" indent="0" algn="ctr">
              <a:buNone/>
              <a:defRPr>
                <a:solidFill>
                  <a:schemeClr val="tx1">
                    <a:tint val="75000"/>
                  </a:schemeClr>
                </a:solidFill>
              </a:defRPr>
            </a:lvl4pPr>
            <a:lvl5pPr marL="1828523" indent="0" algn="ctr">
              <a:buNone/>
              <a:defRPr>
                <a:solidFill>
                  <a:schemeClr val="tx1">
                    <a:tint val="75000"/>
                  </a:schemeClr>
                </a:solidFill>
              </a:defRPr>
            </a:lvl5pPr>
            <a:lvl6pPr marL="2285654" indent="0" algn="ctr">
              <a:buNone/>
              <a:defRPr>
                <a:solidFill>
                  <a:schemeClr val="tx1">
                    <a:tint val="75000"/>
                  </a:schemeClr>
                </a:solidFill>
              </a:defRPr>
            </a:lvl6pPr>
            <a:lvl7pPr marL="2742784" indent="0" algn="ctr">
              <a:buNone/>
              <a:defRPr>
                <a:solidFill>
                  <a:schemeClr val="tx1">
                    <a:tint val="75000"/>
                  </a:schemeClr>
                </a:solidFill>
              </a:defRPr>
            </a:lvl7pPr>
            <a:lvl8pPr marL="3199915" indent="0" algn="ctr">
              <a:buNone/>
              <a:defRPr>
                <a:solidFill>
                  <a:schemeClr val="tx1">
                    <a:tint val="75000"/>
                  </a:schemeClr>
                </a:solidFill>
              </a:defRPr>
            </a:lvl8pPr>
            <a:lvl9pPr marL="3657046" indent="0" algn="ctr">
              <a:buNone/>
              <a:defRPr>
                <a:solidFill>
                  <a:schemeClr val="tx1">
                    <a:tint val="75000"/>
                  </a:schemeClr>
                </a:solidFill>
              </a:defRPr>
            </a:lvl9pPr>
          </a:lstStyle>
          <a:p>
            <a:r>
              <a:rPr lang="en-US" smtClean="0"/>
              <a:t>Click to edit Master subtitle style</a:t>
            </a:r>
            <a:endParaRPr lang="en-US" dirty="0"/>
          </a:p>
        </p:txBody>
      </p:sp>
      <p:sp>
        <p:nvSpPr>
          <p:cNvPr id="436" name="Rectangle 7"/>
          <p:cNvSpPr/>
          <p:nvPr>
            <p:custDataLst>
              <p:tags r:id="rId1"/>
            </p:custDataLst>
          </p:nvPr>
        </p:nvSpPr>
        <p:spPr bwMode="auto">
          <a:xfrm>
            <a:off x="-2053" y="0"/>
            <a:ext cx="9144000"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645" name="Picture 103" descr="C:\Users\UserSim\Desktop\Capgemini\Capgemini_logo_cmyk.png"/>
          <p:cNvPicPr>
            <a:picLocks noChangeAspect="1" noChangeArrowheads="1"/>
          </p:cNvPicPr>
          <p:nvPr>
            <p:custDataLst>
              <p:tags r:id="rId2"/>
            </p:custDataLst>
          </p:nvPr>
        </p:nvPicPr>
        <p:blipFill>
          <a:blip r:embed="rId10" cstate="email"/>
          <a:srcRect/>
          <a:stretch>
            <a:fillRect/>
          </a:stretch>
        </p:blipFill>
        <p:spPr bwMode="auto">
          <a:xfrm>
            <a:off x="304800" y="415117"/>
            <a:ext cx="2762468" cy="639472"/>
          </a:xfrm>
          <a:prstGeom prst="rect">
            <a:avLst/>
          </a:prstGeom>
          <a:noFill/>
        </p:spPr>
      </p:pic>
      <p:pic>
        <p:nvPicPr>
          <p:cNvPr id="219" name="Picture 104" descr="C:\Users\UserSim\Desktop\Capgemini\moto.emf"/>
          <p:cNvPicPr>
            <a:picLocks noChangeAspect="1" noChangeArrowheads="1"/>
          </p:cNvPicPr>
          <p:nvPr>
            <p:custDataLst>
              <p:tags r:id="rId3"/>
            </p:custDataLst>
          </p:nvPr>
        </p:nvPicPr>
        <p:blipFill>
          <a:blip r:embed="rId11" cstate="email"/>
          <a:srcRect/>
          <a:stretch>
            <a:fillRect/>
          </a:stretch>
        </p:blipFill>
        <p:spPr bwMode="auto">
          <a:xfrm>
            <a:off x="5394960" y="6519300"/>
            <a:ext cx="2468024" cy="196545"/>
          </a:xfrm>
          <a:prstGeom prst="rect">
            <a:avLst/>
          </a:prstGeom>
          <a:noFill/>
        </p:spPr>
      </p:pic>
      <p:pic>
        <p:nvPicPr>
          <p:cNvPr id="218" name="Picture 217"/>
          <p:cNvPicPr>
            <a:picLocks noChangeAspect="1"/>
          </p:cNvPicPr>
          <p:nvPr userDrawn="1"/>
        </p:nvPicPr>
        <p:blipFill rotWithShape="1">
          <a:blip r:embed="rId12" cstate="print">
            <a:extLst>
              <a:ext uri="{28A0092B-C50C-407E-A947-70E740481C1C}">
                <a14:useLocalDpi xmlns:a14="http://schemas.microsoft.com/office/drawing/2010/main" val="0"/>
              </a:ext>
            </a:extLst>
          </a:blip>
          <a:srcRect b="17407"/>
          <a:stretch/>
        </p:blipFill>
        <p:spPr>
          <a:xfrm>
            <a:off x="0" y="1193800"/>
            <a:ext cx="8763759" cy="4071496"/>
          </a:xfrm>
          <a:prstGeom prst="rect">
            <a:avLst/>
          </a:prstGeom>
        </p:spPr>
      </p:pic>
      <p:sp>
        <p:nvSpPr>
          <p:cNvPr id="220" name="Rectangle 219"/>
          <p:cNvSpPr/>
          <p:nvPr userDrawn="1"/>
        </p:nvSpPr>
        <p:spPr>
          <a:xfrm>
            <a:off x="-2526" y="1179232"/>
            <a:ext cx="8764816" cy="2610784"/>
          </a:xfrm>
          <a:prstGeom prst="rect">
            <a:avLst/>
          </a:prstGeom>
          <a:gradFill flip="none" rotWithShape="1">
            <a:gsLst>
              <a:gs pos="0">
                <a:schemeClr val="accent1">
                  <a:lumMod val="5000"/>
                  <a:lumOff val="95000"/>
                </a:schemeClr>
              </a:gs>
              <a:gs pos="0">
                <a:schemeClr val="tx1">
                  <a:alpha val="88000"/>
                </a:schemeClr>
              </a:gs>
              <a:gs pos="65000">
                <a:schemeClr val="tx1">
                  <a:alpha val="55000"/>
                </a:schemeClr>
              </a:gs>
              <a:gs pos="100000">
                <a:schemeClr val="tx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1" name="Rectangle 7"/>
          <p:cNvSpPr/>
          <p:nvPr userDrawn="1">
            <p:custDataLst>
              <p:tags r:id="rId4"/>
            </p:custDataLst>
          </p:nvPr>
        </p:nvSpPr>
        <p:spPr bwMode="auto">
          <a:xfrm>
            <a:off x="-2525" y="1179233"/>
            <a:ext cx="8764816" cy="672004"/>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 name="connsiteX0" fmla="*/ 197140 w 10562585"/>
              <a:gd name="connsiteY0" fmla="*/ 176185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197140 w 10562585"/>
              <a:gd name="connsiteY7" fmla="*/ 176185 h 2958168"/>
              <a:gd name="connsiteX0" fmla="*/ 2187 w 10562585"/>
              <a:gd name="connsiteY0" fmla="*/ 176185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7 w 10562585"/>
              <a:gd name="connsiteY7" fmla="*/ 176185 h 2958168"/>
              <a:gd name="connsiteX0" fmla="*/ 2187 w 10562584"/>
              <a:gd name="connsiteY0" fmla="*/ 0 h 2781983"/>
              <a:gd name="connsiteX1" fmla="*/ 10562071 w 10562584"/>
              <a:gd name="connsiteY1" fmla="*/ 719965 h 2781983"/>
              <a:gd name="connsiteX2" fmla="*/ 10561157 w 10562584"/>
              <a:gd name="connsiteY2" fmla="*/ 1300153 h 2781983"/>
              <a:gd name="connsiteX3" fmla="*/ 9288594 w 10562584"/>
              <a:gd name="connsiteY3" fmla="*/ 1976918 h 2781983"/>
              <a:gd name="connsiteX4" fmla="*/ 2317558 w 10562584"/>
              <a:gd name="connsiteY4" fmla="*/ 1983327 h 2781983"/>
              <a:gd name="connsiteX5" fmla="*/ 1180889 w 10562584"/>
              <a:gd name="connsiteY5" fmla="*/ 2781983 h 2781983"/>
              <a:gd name="connsiteX6" fmla="*/ 0 w 10562584"/>
              <a:gd name="connsiteY6" fmla="*/ 1997880 h 2781983"/>
              <a:gd name="connsiteX7" fmla="*/ 2187 w 10562584"/>
              <a:gd name="connsiteY7" fmla="*/ 0 h 2781983"/>
              <a:gd name="connsiteX0" fmla="*/ 2187 w 10562585"/>
              <a:gd name="connsiteY0" fmla="*/ 0 h 2781983"/>
              <a:gd name="connsiteX1" fmla="*/ 10562072 w 10562585"/>
              <a:gd name="connsiteY1" fmla="*/ 0 h 2781983"/>
              <a:gd name="connsiteX2" fmla="*/ 10561157 w 10562585"/>
              <a:gd name="connsiteY2" fmla="*/ 1300153 h 2781983"/>
              <a:gd name="connsiteX3" fmla="*/ 9288594 w 10562585"/>
              <a:gd name="connsiteY3" fmla="*/ 1976918 h 2781983"/>
              <a:gd name="connsiteX4" fmla="*/ 2317558 w 10562585"/>
              <a:gd name="connsiteY4" fmla="*/ 1983327 h 2781983"/>
              <a:gd name="connsiteX5" fmla="*/ 1180889 w 10562585"/>
              <a:gd name="connsiteY5" fmla="*/ 2781983 h 2781983"/>
              <a:gd name="connsiteX6" fmla="*/ 0 w 10562585"/>
              <a:gd name="connsiteY6" fmla="*/ 1997880 h 2781983"/>
              <a:gd name="connsiteX7" fmla="*/ 2187 w 10562585"/>
              <a:gd name="connsiteY7" fmla="*/ 0 h 2781983"/>
              <a:gd name="connsiteX0" fmla="*/ 2187 w 10562585"/>
              <a:gd name="connsiteY0" fmla="*/ 0 h 2781983"/>
              <a:gd name="connsiteX1" fmla="*/ 10562072 w 10562585"/>
              <a:gd name="connsiteY1" fmla="*/ 0 h 2781983"/>
              <a:gd name="connsiteX2" fmla="*/ 10561157 w 10562585"/>
              <a:gd name="connsiteY2" fmla="*/ 1300153 h 2781983"/>
              <a:gd name="connsiteX3" fmla="*/ 9288594 w 10562585"/>
              <a:gd name="connsiteY3" fmla="*/ 1976918 h 2781983"/>
              <a:gd name="connsiteX4" fmla="*/ 2317558 w 10562585"/>
              <a:gd name="connsiteY4" fmla="*/ 1983327 h 2781983"/>
              <a:gd name="connsiteX5" fmla="*/ 1180889 w 10562585"/>
              <a:gd name="connsiteY5" fmla="*/ 2781983 h 2781983"/>
              <a:gd name="connsiteX6" fmla="*/ 0 w 10562585"/>
              <a:gd name="connsiteY6" fmla="*/ 1997880 h 2781983"/>
              <a:gd name="connsiteX7" fmla="*/ 99663 w 10562585"/>
              <a:gd name="connsiteY7" fmla="*/ 100817 h 2781983"/>
              <a:gd name="connsiteX0" fmla="*/ 2187 w 10562585"/>
              <a:gd name="connsiteY0" fmla="*/ 0 h 2781983"/>
              <a:gd name="connsiteX1" fmla="*/ 10562072 w 10562585"/>
              <a:gd name="connsiteY1" fmla="*/ 0 h 2781983"/>
              <a:gd name="connsiteX2" fmla="*/ 10561157 w 10562585"/>
              <a:gd name="connsiteY2" fmla="*/ 1300153 h 2781983"/>
              <a:gd name="connsiteX3" fmla="*/ 9288594 w 10562585"/>
              <a:gd name="connsiteY3" fmla="*/ 1976918 h 2781983"/>
              <a:gd name="connsiteX4" fmla="*/ 2317558 w 10562585"/>
              <a:gd name="connsiteY4" fmla="*/ 1983327 h 2781983"/>
              <a:gd name="connsiteX5" fmla="*/ 1180889 w 10562585"/>
              <a:gd name="connsiteY5" fmla="*/ 2781983 h 2781983"/>
              <a:gd name="connsiteX6" fmla="*/ 0 w 10562585"/>
              <a:gd name="connsiteY6" fmla="*/ 1997880 h 2781983"/>
              <a:gd name="connsiteX0" fmla="*/ 10562072 w 10562585"/>
              <a:gd name="connsiteY0" fmla="*/ 0 h 2781983"/>
              <a:gd name="connsiteX1" fmla="*/ 10561157 w 10562585"/>
              <a:gd name="connsiteY1" fmla="*/ 1300153 h 2781983"/>
              <a:gd name="connsiteX2" fmla="*/ 9288594 w 10562585"/>
              <a:gd name="connsiteY2" fmla="*/ 1976918 h 2781983"/>
              <a:gd name="connsiteX3" fmla="*/ 2317558 w 10562585"/>
              <a:gd name="connsiteY3" fmla="*/ 1983327 h 2781983"/>
              <a:gd name="connsiteX4" fmla="*/ 1180889 w 10562585"/>
              <a:gd name="connsiteY4" fmla="*/ 2781983 h 2781983"/>
              <a:gd name="connsiteX5" fmla="*/ 0 w 10562585"/>
              <a:gd name="connsiteY5" fmla="*/ 1997880 h 2781983"/>
              <a:gd name="connsiteX0" fmla="*/ 10561157 w 10561157"/>
              <a:gd name="connsiteY0" fmla="*/ 0 h 1481830"/>
              <a:gd name="connsiteX1" fmla="*/ 9288594 w 10561157"/>
              <a:gd name="connsiteY1" fmla="*/ 676765 h 1481830"/>
              <a:gd name="connsiteX2" fmla="*/ 2317558 w 10561157"/>
              <a:gd name="connsiteY2" fmla="*/ 683174 h 1481830"/>
              <a:gd name="connsiteX3" fmla="*/ 1180889 w 10561157"/>
              <a:gd name="connsiteY3" fmla="*/ 1481830 h 1481830"/>
              <a:gd name="connsiteX4" fmla="*/ 0 w 10561157"/>
              <a:gd name="connsiteY4" fmla="*/ 697727 h 1481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61157" h="1481830">
                <a:moveTo>
                  <a:pt x="10561157" y="0"/>
                </a:moveTo>
                <a:cubicBezTo>
                  <a:pt x="10083761" y="672009"/>
                  <a:pt x="9705180" y="682085"/>
                  <a:pt x="9288594" y="676765"/>
                </a:cubicBezTo>
                <a:lnTo>
                  <a:pt x="2317558" y="683174"/>
                </a:lnTo>
                <a:cubicBezTo>
                  <a:pt x="1740344" y="716316"/>
                  <a:pt x="1372498" y="1019008"/>
                  <a:pt x="1180889" y="1481830"/>
                </a:cubicBezTo>
                <a:cubicBezTo>
                  <a:pt x="882535" y="778053"/>
                  <a:pt x="278640" y="696849"/>
                  <a:pt x="0" y="697727"/>
                </a:cubicBezTo>
              </a:path>
            </a:pathLst>
          </a:custGeom>
          <a:noFill/>
          <a:ln w="12700" cmpd="sng" algn="ctr">
            <a:solidFill>
              <a:schemeClr val="bg1">
                <a:lumMod val="65000"/>
              </a:schemeClr>
            </a:solidFill>
            <a:miter lim="800000"/>
            <a:headEnd/>
            <a:tailEnd/>
          </a:ln>
          <a:effectLst/>
        </p:spPr>
        <p:txBody>
          <a:bodyPr wrap="square" lIns="33059" tIns="42976" rIns="33059" bIns="42976" rtlCol="0" anchor="ctr"/>
          <a:lstStyle/>
          <a:p>
            <a:pPr algn="ctr" defTabSz="957756"/>
            <a:endParaRPr lang="en-US" sz="1000" dirty="0">
              <a:solidFill>
                <a:prstClr val="white"/>
              </a:solidFill>
              <a:cs typeface="Arial"/>
            </a:endParaRPr>
          </a:p>
        </p:txBody>
      </p:sp>
      <p:sp>
        <p:nvSpPr>
          <p:cNvPr id="222" name="Subtitle 2"/>
          <p:cNvSpPr txBox="1">
            <a:spLocks/>
          </p:cNvSpPr>
          <p:nvPr userDrawn="1">
            <p:custDataLst>
              <p:tags r:id="rId5"/>
            </p:custDataLst>
          </p:nvPr>
        </p:nvSpPr>
        <p:spPr bwMode="auto">
          <a:xfrm>
            <a:off x="1384006" y="4807243"/>
            <a:ext cx="2713694" cy="275764"/>
          </a:xfrm>
          <a:prstGeom prst="rect">
            <a:avLst/>
          </a:prstGeom>
          <a:noFill/>
          <a:ln w="9525">
            <a:noFill/>
            <a:miter lim="800000"/>
            <a:headEnd/>
            <a:tailEnd/>
          </a:ln>
          <a:effectLst>
            <a:outerShdw blurRad="12700" dist="12700" dir="2700000" sx="133000" sy="133000" algn="tl" rotWithShape="0">
              <a:schemeClr val="bg1">
                <a:alpha val="80000"/>
              </a:schemeClr>
            </a:outerShdw>
          </a:effectLst>
        </p:spPr>
        <p:txBody>
          <a:bodyPr vert="horz" wrap="square" lIns="0" tIns="33059" rIns="33059" bIns="33059" numCol="1" anchor="ctr" anchorCtr="0" compatLnSpc="1">
            <a:prstTxWarp prst="textNoShape">
              <a:avLst/>
            </a:prstTxWarp>
          </a:bodyPr>
          <a:lstStyle>
            <a:lvl1pPr marL="0" indent="0" algn="l" rtl="0" eaLnBrk="1" fontAlgn="base" hangingPunct="1">
              <a:spcBef>
                <a:spcPts val="1200"/>
              </a:spcBef>
              <a:spcAft>
                <a:spcPct val="0"/>
              </a:spcAft>
              <a:buFont typeface="Wingdings" pitchFamily="2" charset="2"/>
              <a:buNone/>
              <a:defRPr sz="1200" b="1" kern="1200">
                <a:solidFill>
                  <a:schemeClr val="bg1"/>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defRPr>
            </a:lvl1pPr>
            <a:lvl2pPr marL="457171" indent="0" algn="ctr" rtl="0" eaLnBrk="1" fontAlgn="base" hangingPunct="1">
              <a:spcBef>
                <a:spcPts val="600"/>
              </a:spcBef>
              <a:spcAft>
                <a:spcPct val="0"/>
              </a:spcAft>
              <a:buFont typeface="Wingdings" pitchFamily="2" charset="2"/>
              <a:buNone/>
              <a:defRPr sz="1600" kern="1200">
                <a:solidFill>
                  <a:schemeClr val="tx1">
                    <a:tint val="75000"/>
                  </a:schemeClr>
                </a:solidFill>
                <a:latin typeface="+mn-lt"/>
                <a:ea typeface="+mn-ea"/>
                <a:cs typeface="+mn-cs"/>
              </a:defRPr>
            </a:lvl2pPr>
            <a:lvl3pPr marL="914342" indent="0" algn="ctr" rtl="0" eaLnBrk="1" fontAlgn="base" hangingPunct="1">
              <a:spcBef>
                <a:spcPts val="600"/>
              </a:spcBef>
              <a:spcAft>
                <a:spcPct val="0"/>
              </a:spcAft>
              <a:buFont typeface="Arial" pitchFamily="34" charset="0"/>
              <a:buNone/>
              <a:defRPr sz="1400" kern="1200">
                <a:solidFill>
                  <a:schemeClr val="tx1">
                    <a:tint val="75000"/>
                  </a:schemeClr>
                </a:solidFill>
                <a:latin typeface="+mn-lt"/>
                <a:ea typeface="+mn-ea"/>
                <a:cs typeface="+mn-cs"/>
              </a:defRPr>
            </a:lvl3pPr>
            <a:lvl4pPr marL="1371513" indent="0" algn="ctr" rtl="0" eaLnBrk="1" fontAlgn="base" hangingPunct="1">
              <a:spcBef>
                <a:spcPts val="600"/>
              </a:spcBef>
              <a:spcAft>
                <a:spcPct val="0"/>
              </a:spcAft>
              <a:buFont typeface="Arial" charset="0"/>
              <a:buNone/>
              <a:defRPr sz="1200" kern="1200">
                <a:solidFill>
                  <a:schemeClr val="tx1">
                    <a:tint val="75000"/>
                  </a:schemeClr>
                </a:solidFill>
                <a:latin typeface="+mn-lt"/>
                <a:ea typeface="+mn-ea"/>
                <a:cs typeface="+mn-cs"/>
              </a:defRPr>
            </a:lvl4pPr>
            <a:lvl5pPr marL="1828684" indent="0" algn="ctr" rtl="0" eaLnBrk="1" fontAlgn="base" hangingPunct="1">
              <a:spcBef>
                <a:spcPts val="600"/>
              </a:spcBef>
              <a:spcAft>
                <a:spcPct val="0"/>
              </a:spcAft>
              <a:buFont typeface="Wingdings" pitchFamily="2" charset="2"/>
              <a:buNone/>
              <a:defRPr sz="1200" kern="1200">
                <a:solidFill>
                  <a:schemeClr val="tx1">
                    <a:tint val="75000"/>
                  </a:schemeClr>
                </a:solidFill>
                <a:latin typeface="+mn-lt"/>
                <a:ea typeface="+mn-ea"/>
                <a:cs typeface="+mn-cs"/>
              </a:defRPr>
            </a:lvl5pPr>
            <a:lvl6pPr marL="2285855" indent="0" algn="ctr" defTabSz="91426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26" indent="0" algn="ctr" defTabSz="91426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198" indent="0" algn="ctr" defTabSz="91426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369" indent="0" algn="ctr" defTabSz="91426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fr-FR" smtClean="0"/>
              <a:t>Click to edit Master text style</a:t>
            </a:r>
            <a:endParaRPr lang="fr-FR" dirty="0"/>
          </a:p>
        </p:txBody>
      </p:sp>
      <p:sp>
        <p:nvSpPr>
          <p:cNvPr id="223" name="Rectangle 222"/>
          <p:cNvSpPr/>
          <p:nvPr userDrawn="1">
            <p:custDataLst>
              <p:tags r:id="rId6"/>
            </p:custDataLst>
          </p:nvPr>
        </p:nvSpPr>
        <p:spPr>
          <a:xfrm>
            <a:off x="0" y="6400800"/>
            <a:ext cx="87630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p>
        </p:txBody>
      </p:sp>
      <p:pic>
        <p:nvPicPr>
          <p:cNvPr id="224" name="Picture 104" descr="C:\Users\UserSim\Desktop\Capgemini\moto.emf"/>
          <p:cNvPicPr>
            <a:picLocks noChangeAspect="1" noChangeArrowheads="1"/>
          </p:cNvPicPr>
          <p:nvPr userDrawn="1">
            <p:custDataLst>
              <p:tags r:id="rId7"/>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8941717" y="6500818"/>
            <a:ext cx="1991860" cy="17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5" name="Group 224"/>
          <p:cNvGrpSpPr/>
          <p:nvPr userDrawn="1"/>
        </p:nvGrpSpPr>
        <p:grpSpPr>
          <a:xfrm>
            <a:off x="1" y="5612920"/>
            <a:ext cx="3131446" cy="473359"/>
            <a:chOff x="0" y="5435120"/>
            <a:chExt cx="4356417" cy="946718"/>
          </a:xfrm>
        </p:grpSpPr>
        <p:pic>
          <p:nvPicPr>
            <p:cNvPr id="226" name="Picture 225"/>
            <p:cNvPicPr>
              <a:picLocks noChangeAspect="1"/>
            </p:cNvPicPr>
            <p:nvPr userDrawn="1"/>
          </p:nvPicPr>
          <p:blipFill>
            <a:blip r:embed="rId13" cstate="print">
              <a:biLevel thresh="25000"/>
              <a:extLst>
                <a:ext uri="{28A0092B-C50C-407E-A947-70E740481C1C}">
                  <a14:useLocalDpi xmlns:a14="http://schemas.microsoft.com/office/drawing/2010/main" val="0"/>
                </a:ext>
              </a:extLst>
            </a:blip>
            <a:stretch>
              <a:fillRect/>
            </a:stretch>
          </p:blipFill>
          <p:spPr>
            <a:xfrm>
              <a:off x="1127219" y="5467438"/>
              <a:ext cx="1380226" cy="914400"/>
            </a:xfrm>
            <a:prstGeom prst="rect">
              <a:avLst/>
            </a:prstGeom>
          </p:spPr>
        </p:pic>
        <p:grpSp>
          <p:nvGrpSpPr>
            <p:cNvPr id="227" name="Group 226"/>
            <p:cNvGrpSpPr/>
            <p:nvPr userDrawn="1"/>
          </p:nvGrpSpPr>
          <p:grpSpPr>
            <a:xfrm>
              <a:off x="0" y="5435120"/>
              <a:ext cx="4356417" cy="914400"/>
              <a:chOff x="0" y="5435120"/>
              <a:chExt cx="4356417" cy="914400"/>
            </a:xfrm>
          </p:grpSpPr>
          <p:pic>
            <p:nvPicPr>
              <p:cNvPr id="228" name="Picture 227"/>
              <p:cNvPicPr>
                <a:picLocks noChangeAspect="1"/>
              </p:cNvPicPr>
              <p:nvPr userDrawn="1"/>
            </p:nvPicPr>
            <p:blipFill>
              <a:blip r:embed="rId14" cstate="print">
                <a:biLevel thresh="25000"/>
                <a:extLst>
                  <a:ext uri="{28A0092B-C50C-407E-A947-70E740481C1C}">
                    <a14:useLocalDpi xmlns:a14="http://schemas.microsoft.com/office/drawing/2010/main" val="0"/>
                  </a:ext>
                </a:extLst>
              </a:blip>
              <a:stretch>
                <a:fillRect/>
              </a:stretch>
            </p:blipFill>
            <p:spPr>
              <a:xfrm>
                <a:off x="2976191" y="5435120"/>
                <a:ext cx="1380226" cy="914400"/>
              </a:xfrm>
              <a:prstGeom prst="rect">
                <a:avLst/>
              </a:prstGeom>
            </p:spPr>
          </p:pic>
          <p:pic>
            <p:nvPicPr>
              <p:cNvPr id="229" name="Picture 228"/>
              <p:cNvPicPr>
                <a:picLocks noChangeAspect="1"/>
              </p:cNvPicPr>
              <p:nvPr userDrawn="1"/>
            </p:nvPicPr>
            <p:blipFill>
              <a:blip r:embed="rId15" cstate="print">
                <a:biLevel thresh="25000"/>
                <a:extLst>
                  <a:ext uri="{28A0092B-C50C-407E-A947-70E740481C1C}">
                    <a14:useLocalDpi xmlns:a14="http://schemas.microsoft.com/office/drawing/2010/main" val="0"/>
                  </a:ext>
                </a:extLst>
              </a:blip>
              <a:stretch>
                <a:fillRect/>
              </a:stretch>
            </p:blipFill>
            <p:spPr>
              <a:xfrm>
                <a:off x="2083455" y="5511900"/>
                <a:ext cx="1236302" cy="819050"/>
              </a:xfrm>
              <a:prstGeom prst="rect">
                <a:avLst/>
              </a:prstGeom>
            </p:spPr>
          </p:pic>
          <p:cxnSp>
            <p:nvCxnSpPr>
              <p:cNvPr id="230" name="Straight Connector 229"/>
              <p:cNvCxnSpPr/>
              <p:nvPr userDrawn="1"/>
            </p:nvCxnSpPr>
            <p:spPr>
              <a:xfrm>
                <a:off x="0" y="6149975"/>
                <a:ext cx="37973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31" name="Picture 230"/>
              <p:cNvPicPr>
                <a:picLocks noChangeAspect="1"/>
              </p:cNvPicPr>
              <p:nvPr userDrawn="1"/>
            </p:nvPicPr>
            <p:blipFill>
              <a:blip r:embed="rId16" cstate="print">
                <a:biLevel thresh="25000"/>
                <a:extLst>
                  <a:ext uri="{28A0092B-C50C-407E-A947-70E740481C1C}">
                    <a14:useLocalDpi xmlns:a14="http://schemas.microsoft.com/office/drawing/2010/main" val="0"/>
                  </a:ext>
                </a:extLst>
              </a:blip>
              <a:stretch>
                <a:fillRect/>
              </a:stretch>
            </p:blipFill>
            <p:spPr>
              <a:xfrm>
                <a:off x="437105" y="5505426"/>
                <a:ext cx="812823" cy="812823"/>
              </a:xfrm>
              <a:prstGeom prst="rect">
                <a:avLst/>
              </a:prstGeom>
            </p:spPr>
          </p:pic>
        </p:grpSp>
      </p:grpSp>
    </p:spTree>
    <p:extLst>
      <p:ext uri="{BB962C8B-B14F-4D97-AF65-F5344CB8AC3E}">
        <p14:creationId xmlns:p14="http://schemas.microsoft.com/office/powerpoint/2010/main" val="3678438739"/>
      </p:ext>
    </p:extLst>
  </p:cSld>
  <p:clrMapOvr>
    <a:masterClrMapping/>
  </p:clrMapOvr>
  <p:timing>
    <p:tnLst>
      <p:par>
        <p:cTn id="1" dur="indefinite" restart="never" nodeType="tmRoot"/>
      </p:par>
    </p:tnLst>
  </p:timing>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Break">
    <p:spTree>
      <p:nvGrpSpPr>
        <p:cNvPr id="1" name=""/>
        <p:cNvGrpSpPr/>
        <p:nvPr/>
      </p:nvGrpSpPr>
      <p:grpSpPr>
        <a:xfrm>
          <a:off x="0" y="0"/>
          <a:ext cx="0" cy="0"/>
          <a:chOff x="0" y="0"/>
          <a:chExt cx="0" cy="0"/>
        </a:xfrm>
      </p:grpSpPr>
      <p:pic>
        <p:nvPicPr>
          <p:cNvPr id="6" name="Image 5" descr="test5.jpg"/>
          <p:cNvPicPr>
            <a:picLocks noChangeAspect="1"/>
          </p:cNvPicPr>
          <p:nvPr/>
        </p:nvPicPr>
        <p:blipFill>
          <a:blip r:embed="rId6" cstate="print"/>
          <a:srcRect l="240" t="179" r="380" b="511"/>
          <a:stretch>
            <a:fillRect/>
          </a:stretch>
        </p:blipFill>
        <p:spPr>
          <a:xfrm>
            <a:off x="0" y="1050622"/>
            <a:ext cx="9144000" cy="580737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145" name="think-cell Slide" r:id="rId7" imgW="360" imgH="360" progId="">
                  <p:embed/>
                </p:oleObj>
              </mc:Choice>
              <mc:Fallback>
                <p:oleObj name="think-cell Slide" r:id="rId7" imgW="360" imgH="360" progId="">
                  <p:embed/>
                  <p:pic>
                    <p:nvPicPr>
                      <p:cNvPr id="0" name="Object 1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p:custDataLst>
              <p:tags r:id="rId3"/>
            </p:custDataLst>
          </p:nvPr>
        </p:nvSpPr>
        <p:spPr bwMode="auto">
          <a:xfrm>
            <a:off x="-1894"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832190"/>
            <a:ext cx="9144000" cy="1143240"/>
          </a:xfrm>
          <a:prstGeom prst="rect">
            <a:avLst/>
          </a:prstGeom>
        </p:spPr>
        <p:txBody>
          <a:bodyPr lIns="330588" tIns="33059" rIns="33059" bIns="33059" anchor="ctr" anchorCtr="0"/>
          <a:lstStyle>
            <a:lvl1pPr algn="l">
              <a:defRPr sz="3200" b="1">
                <a:solidFill>
                  <a:schemeClr val="tx1"/>
                </a:solidFill>
                <a:latin typeface="Arial" pitchFamily="34" charset="0"/>
                <a:cs typeface="Arial" pitchFamily="34" charset="0"/>
              </a:defRPr>
            </a:lvl1pPr>
          </a:lstStyle>
          <a:p>
            <a:pPr lvl="0"/>
            <a:r>
              <a:rPr lang="en-US" noProof="0" dirty="0" smtClean="0"/>
              <a:t>Click to edit Master text style</a:t>
            </a:r>
          </a:p>
        </p:txBody>
      </p:sp>
    </p:spTree>
    <p:extLst>
      <p:ext uri="{BB962C8B-B14F-4D97-AF65-F5344CB8AC3E}">
        <p14:creationId xmlns:p14="http://schemas.microsoft.com/office/powerpoint/2010/main" val="275268341"/>
      </p:ext>
    </p:extLst>
  </p:cSld>
  <p:clrMapOvr>
    <a:masterClrMapping/>
  </p:clrMapOvr>
  <p:timing>
    <p:tnLst>
      <p:par>
        <p:cTn id="1" dur="indefinite" restart="never" nodeType="tmRoot"/>
      </p:par>
    </p:tnLst>
  </p:timing>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ext Layout">
    <p:spTree>
      <p:nvGrpSpPr>
        <p:cNvPr id="1" name=""/>
        <p:cNvGrpSpPr/>
        <p:nvPr/>
      </p:nvGrpSpPr>
      <p:grpSpPr>
        <a:xfrm>
          <a:off x="0" y="0"/>
          <a:ext cx="0" cy="0"/>
          <a:chOff x="0" y="0"/>
          <a:chExt cx="0" cy="0"/>
        </a:xfrm>
      </p:grpSpPr>
      <p:sp>
        <p:nvSpPr>
          <p:cNvPr id="14" name="Content Placeholder 2"/>
          <p:cNvSpPr>
            <a:spLocks noGrp="1"/>
          </p:cNvSpPr>
          <p:nvPr>
            <p:ph idx="1"/>
          </p:nvPr>
        </p:nvSpPr>
        <p:spPr bwMode="gray">
          <a:xfrm>
            <a:off x="228600" y="1219200"/>
            <a:ext cx="8686800" cy="4419600"/>
          </a:xfrm>
        </p:spPr>
        <p:txBody>
          <a:bodyPr/>
          <a:lstStyle>
            <a:lvl1pPr marL="228600" indent="-228600">
              <a:spcBef>
                <a:spcPts val="1200"/>
              </a:spcBef>
              <a:spcAft>
                <a:spcPts val="0"/>
              </a:spcAft>
              <a:buFont typeface="Wingdings" pitchFamily="2" charset="2"/>
              <a:buChar char="§"/>
              <a:defRPr sz="1600" b="1">
                <a:solidFill>
                  <a:schemeClr val="tx1"/>
                </a:solidFill>
              </a:defRPr>
            </a:lvl1pPr>
            <a:lvl2pPr marL="225425" indent="-225425">
              <a:spcBef>
                <a:spcPts val="600"/>
              </a:spcBef>
              <a:defRPr sz="1600" b="0">
                <a:solidFill>
                  <a:schemeClr val="tx1"/>
                </a:solidFill>
              </a:defRPr>
            </a:lvl2pPr>
            <a:lvl3pPr marL="457200" indent="-228600">
              <a:spcBef>
                <a:spcPts val="600"/>
              </a:spcBef>
              <a:spcAft>
                <a:spcPts val="0"/>
              </a:spcAft>
              <a:buClr>
                <a:schemeClr val="tx1"/>
              </a:buClr>
              <a:buFont typeface="Arial" pitchFamily="34" charset="0"/>
              <a:buChar char="•"/>
              <a:defRPr sz="1400" b="0">
                <a:solidFill>
                  <a:schemeClr val="tx1"/>
                </a:solidFill>
              </a:defRPr>
            </a:lvl3pPr>
            <a:lvl4pPr marL="685800" indent="-228600">
              <a:spcBef>
                <a:spcPts val="600"/>
              </a:spcBef>
              <a:spcAft>
                <a:spcPts val="0"/>
              </a:spcAft>
              <a:buFont typeface="Arial" pitchFamily="34" charset="0"/>
              <a:buChar char="–"/>
              <a:defRPr sz="1200" b="0" baseline="0">
                <a:solidFill>
                  <a:schemeClr val="tx1"/>
                </a:solidFill>
              </a:defRPr>
            </a:lvl4pPr>
            <a:lvl5pPr marL="914400" indent="-225425">
              <a:spcBef>
                <a:spcPts val="600"/>
              </a:spcBef>
              <a:spcAft>
                <a:spcPts val="0"/>
              </a:spcAft>
              <a:buFont typeface="Wingdings" pitchFamily="2" charset="2"/>
              <a:buChar char="§"/>
              <a:defRPr sz="12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itle Placeholder 1"/>
          <p:cNvSpPr>
            <a:spLocks noGrp="1"/>
          </p:cNvSpPr>
          <p:nvPr>
            <p:ph type="title"/>
          </p:nvPr>
        </p:nvSpPr>
        <p:spPr bwMode="auto">
          <a:xfrm>
            <a:off x="228600" y="196786"/>
            <a:ext cx="8686800" cy="685800"/>
          </a:xfrm>
          <a:prstGeom prst="rect">
            <a:avLst/>
          </a:prstGeom>
          <a:noFill/>
          <a:ln w="9525">
            <a:noFill/>
            <a:miter lim="800000"/>
            <a:headEnd/>
            <a:tailEnd/>
          </a:ln>
        </p:spPr>
        <p:txBody>
          <a:bodyPr vert="horz" wrap="square" lIns="0" tIns="45714" rIns="0" bIns="45714" numCol="1" anchor="b" anchorCtr="0" compatLnSpc="1">
            <a:prstTxWarp prst="textNoShape">
              <a:avLst/>
            </a:prstTxWarp>
          </a:bodyPr>
          <a:lstStyle/>
          <a:p>
            <a:pPr lvl="0"/>
            <a:r>
              <a:rPr lang="en-US" smtClean="0"/>
              <a:t>Click to edit Master title style</a:t>
            </a:r>
            <a:endParaRPr lang="en-US" dirty="0" smtClean="0"/>
          </a:p>
        </p:txBody>
      </p:sp>
    </p:spTree>
  </p:cSld>
  <p:clrMapOvr>
    <a:masterClrMapping/>
  </p:clrMapOvr>
  <p:timing>
    <p:tnLst>
      <p:par>
        <p:cTn id="1" dur="indefinite" restart="never" nodeType="tmRoot"/>
      </p:par>
    </p:tnLst>
  </p:timing>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5" name="Title Placeholder 1"/>
          <p:cNvSpPr>
            <a:spLocks noGrp="1"/>
          </p:cNvSpPr>
          <p:nvPr>
            <p:ph type="title"/>
          </p:nvPr>
        </p:nvSpPr>
        <p:spPr bwMode="auto">
          <a:xfrm>
            <a:off x="228600" y="196786"/>
            <a:ext cx="8686800" cy="685800"/>
          </a:xfrm>
          <a:prstGeom prst="rect">
            <a:avLst/>
          </a:prstGeom>
          <a:noFill/>
          <a:ln w="9525">
            <a:noFill/>
            <a:miter lim="800000"/>
            <a:headEnd/>
            <a:tailEnd/>
          </a:ln>
        </p:spPr>
        <p:txBody>
          <a:bodyPr vert="horz" wrap="square" lIns="0" tIns="45714" rIns="0" bIns="45714" numCol="1" anchor="b" anchorCtr="0" compatLnSpc="1">
            <a:prstTxWarp prst="textNoShape">
              <a:avLst/>
            </a:prstTxWarp>
          </a:bodyPr>
          <a:lstStyle/>
          <a:p>
            <a:pPr lvl="0"/>
            <a:r>
              <a:rPr lang="en-US" smtClean="0"/>
              <a:t>Click to edit Master title style</a:t>
            </a:r>
            <a:endParaRPr lang="en-US" dirty="0" smtClean="0"/>
          </a:p>
        </p:txBody>
      </p:sp>
    </p:spTree>
  </p:cSld>
  <p:clrMapOvr>
    <a:masterClrMapping/>
  </p:clrMapOvr>
  <p:timing>
    <p:tnLst>
      <p:par>
        <p:cTn id="1" dur="indefinite" restart="never" nodeType="tmRoot"/>
      </p:par>
    </p:tnLst>
  </p:timing>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losing">
    <p:spTree>
      <p:nvGrpSpPr>
        <p:cNvPr id="1" name=""/>
        <p:cNvGrpSpPr/>
        <p:nvPr/>
      </p:nvGrpSpPr>
      <p:grpSpPr>
        <a:xfrm>
          <a:off x="0" y="0"/>
          <a:ext cx="0" cy="0"/>
          <a:chOff x="0" y="0"/>
          <a:chExt cx="0" cy="0"/>
        </a:xfrm>
      </p:grpSpPr>
      <p:sp>
        <p:nvSpPr>
          <p:cNvPr id="8" name="Rectangle 7"/>
          <p:cNvSpPr/>
          <p:nvPr>
            <p:custDataLst>
              <p:tags r:id="rId2"/>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Image 10" descr="Capgemini_logo_lr.tif"/>
          <p:cNvPicPr>
            <a:picLocks noChangeAspect="1"/>
          </p:cNvPicPr>
          <p:nvPr>
            <p:custDataLst>
              <p:tags r:id="rId3"/>
            </p:custDataLst>
          </p:nvPr>
        </p:nvPicPr>
        <p:blipFill>
          <a:blip r:embed="rId15" cstate="email"/>
          <a:stretch>
            <a:fillRect/>
          </a:stretch>
        </p:blipFill>
        <p:spPr>
          <a:xfrm>
            <a:off x="637449" y="930776"/>
            <a:ext cx="2912091" cy="776000"/>
          </a:xfrm>
          <a:prstGeom prst="rect">
            <a:avLst/>
          </a:prstGeom>
        </p:spPr>
      </p:pic>
      <p:pic>
        <p:nvPicPr>
          <p:cNvPr id="10" name="Picture 104" descr="C:\Users\UserSim\Desktop\Capgemini\moto.emf"/>
          <p:cNvPicPr>
            <a:picLocks noChangeAspect="1" noChangeArrowheads="1"/>
          </p:cNvPicPr>
          <p:nvPr>
            <p:custDataLst>
              <p:tags r:id="rId4"/>
            </p:custDataLst>
          </p:nvPr>
        </p:nvPicPr>
        <p:blipFill>
          <a:blip r:embed="rId16" cstate="email"/>
          <a:srcRect/>
          <a:stretch>
            <a:fillRect/>
          </a:stretch>
        </p:blipFill>
        <p:spPr bwMode="auto">
          <a:xfrm>
            <a:off x="5069198" y="1173628"/>
            <a:ext cx="3364886" cy="290298"/>
          </a:xfrm>
          <a:prstGeom prst="rect">
            <a:avLst/>
          </a:prstGeom>
          <a:noFill/>
        </p:spPr>
      </p:pic>
      <p:graphicFrame>
        <p:nvGraphicFramePr>
          <p:cNvPr id="6" name="Object 5" hidden="1"/>
          <p:cNvGraphicFramePr>
            <a:graphicFrameLocks noChangeAspect="1"/>
          </p:cNvGraphicFramePr>
          <p:nvPr>
            <p:custDataLst>
              <p:tags r:id="rId5"/>
            </p:custDataLst>
          </p:nvPr>
        </p:nvGraphicFramePr>
        <p:xfrm>
          <a:off x="1" y="1"/>
          <a:ext cx="135749" cy="143985"/>
        </p:xfrm>
        <a:graphic>
          <a:graphicData uri="http://schemas.openxmlformats.org/presentationml/2006/ole">
            <mc:AlternateContent xmlns:mc="http://schemas.openxmlformats.org/markup-compatibility/2006">
              <mc:Choice xmlns:v="urn:schemas-microsoft-com:vml" Requires="v">
                <p:oleObj spid="_x0000_s2169" name="think-cell Slide" r:id="rId17" imgW="360" imgH="360" progId="">
                  <p:embed/>
                </p:oleObj>
              </mc:Choice>
              <mc:Fallback>
                <p:oleObj name="think-cell Slide" r:id="rId17" imgW="360" imgH="360" progId="">
                  <p:embed/>
                  <p:pic>
                    <p:nvPicPr>
                      <p:cNvPr id="0" name="Object 13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9"/>
          <p:cNvSpPr>
            <a:spLocks noChangeArrowheads="1"/>
          </p:cNvSpPr>
          <p:nvPr>
            <p:custDataLst>
              <p:tags r:id="rId6"/>
            </p:custDataLst>
          </p:nvPr>
        </p:nvSpPr>
        <p:spPr bwMode="gray">
          <a:xfrm>
            <a:off x="4879571" y="2940258"/>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a:t>
            </a:r>
            <a:r>
              <a:rPr lang="en-US" sz="1000" dirty="0">
                <a:solidFill>
                  <a:schemeClr val="bg1"/>
                </a:solidFill>
                <a:latin typeface="Arial" pitchFamily="34" charset="0"/>
                <a:cs typeface="Arial" pitchFamily="34" charset="0"/>
              </a:rPr>
              <a:t>more than </a:t>
            </a:r>
            <a:r>
              <a:rPr lang="en-US" sz="1000" dirty="0" smtClean="0">
                <a:solidFill>
                  <a:schemeClr val="bg1"/>
                </a:solidFill>
                <a:latin typeface="Arial" pitchFamily="34" charset="0"/>
                <a:cs typeface="Arial" pitchFamily="34" charset="0"/>
              </a:rPr>
              <a:t>125,000 </a:t>
            </a:r>
            <a:r>
              <a:rPr lang="en-US" sz="1000" dirty="0">
                <a:solidFill>
                  <a:schemeClr val="bg1"/>
                </a:solidFill>
                <a:latin typeface="Arial" pitchFamily="34" charset="0"/>
                <a:cs typeface="Arial" pitchFamily="34" charset="0"/>
              </a:rPr>
              <a:t>people in 40 countries, Capgemini is one of the world's foremost providers of consulting, technology and outsourcing services. The Group reported </a:t>
            </a:r>
            <a:r>
              <a:rPr lang="en-US" sz="1000" dirty="0" smtClean="0">
                <a:solidFill>
                  <a:schemeClr val="bg1"/>
                </a:solidFill>
                <a:latin typeface="Arial" pitchFamily="34" charset="0"/>
                <a:cs typeface="Arial" pitchFamily="34" charset="0"/>
              </a:rPr>
              <a:t>2012 </a:t>
            </a:r>
            <a:r>
              <a:rPr lang="en-US" sz="1000" dirty="0">
                <a:solidFill>
                  <a:schemeClr val="bg1"/>
                </a:solidFill>
                <a:latin typeface="Arial" pitchFamily="34" charset="0"/>
                <a:cs typeface="Arial" pitchFamily="34" charset="0"/>
              </a:rPr>
              <a:t>global revenues of EUR </a:t>
            </a:r>
            <a:r>
              <a:rPr lang="en-US" sz="1000" dirty="0" smtClean="0">
                <a:solidFill>
                  <a:schemeClr val="bg1"/>
                </a:solidFill>
                <a:latin typeface="Arial" pitchFamily="34" charset="0"/>
                <a:cs typeface="Arial" pitchFamily="34" charset="0"/>
              </a:rPr>
              <a:t>10.3 </a:t>
            </a:r>
            <a:r>
              <a:rPr lang="en-US" sz="1000" dirty="0">
                <a:solidFill>
                  <a:schemeClr val="bg1"/>
                </a:solidFill>
                <a:latin typeface="Arial" pitchFamily="34" charset="0"/>
                <a:cs typeface="Arial" pitchFamily="34" charset="0"/>
              </a:rPr>
              <a:t>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lang="en-US" sz="1000" baseline="30000" dirty="0">
                <a:solidFill>
                  <a:schemeClr val="bg1"/>
                </a:solidFill>
                <a:latin typeface="Arial" pitchFamily="34" charset="0"/>
                <a:cs typeface="Arial" pitchFamily="34" charset="0"/>
              </a:rPr>
              <a:t>TM</a:t>
            </a:r>
            <a:r>
              <a:rPr lang="en-US" sz="1000" dirty="0">
                <a:solidFill>
                  <a:schemeClr val="bg1"/>
                </a:solidFill>
                <a:latin typeface="Arial" pitchFamily="34" charset="0"/>
                <a:cs typeface="Arial" pitchFamily="34" charset="0"/>
              </a:rPr>
              <a:t>, and draws on Rightshore</a:t>
            </a:r>
            <a:r>
              <a:rPr lang="en-US" sz="1000" b="1" baseline="30000" dirty="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 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p:nvPicPr>
        <p:blipFill>
          <a:blip r:embed="rId19" cstate="print"/>
          <a:stretch>
            <a:fillRect/>
          </a:stretch>
        </p:blipFill>
        <p:spPr>
          <a:xfrm>
            <a:off x="4648582" y="2791400"/>
            <a:ext cx="479605" cy="522508"/>
          </a:xfrm>
          <a:prstGeom prst="rect">
            <a:avLst/>
          </a:prstGeom>
        </p:spPr>
      </p:pic>
      <p:sp>
        <p:nvSpPr>
          <p:cNvPr id="11" name="Rectangle 10"/>
          <p:cNvSpPr/>
          <p:nvPr>
            <p:custDataLst>
              <p:tags r:id="rId7"/>
            </p:custDataLst>
          </p:nvPr>
        </p:nvSpPr>
        <p:spPr>
          <a:xfrm>
            <a:off x="5099001" y="6379669"/>
            <a:ext cx="4045000" cy="282207"/>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a:t>
            </a:r>
          </a:p>
          <a:p>
            <a:pPr algn="r"/>
            <a:r>
              <a:rPr lang="en-US" sz="700" dirty="0" smtClean="0">
                <a:solidFill>
                  <a:schemeClr val="bg1"/>
                </a:solidFill>
                <a:latin typeface="Arial"/>
                <a:cs typeface="Arial"/>
              </a:rPr>
              <a:t>© 2013 </a:t>
            </a:r>
            <a:r>
              <a:rPr lang="en-US" sz="700" dirty="0">
                <a:solidFill>
                  <a:schemeClr val="bg1"/>
                </a:solidFill>
                <a:latin typeface="Arial"/>
                <a:cs typeface="Arial"/>
              </a:rPr>
              <a:t>Capgemini. All rights </a:t>
            </a:r>
            <a:r>
              <a:rPr lang="en-US" sz="700" dirty="0" smtClean="0">
                <a:solidFill>
                  <a:schemeClr val="bg1"/>
                </a:solidFill>
                <a:latin typeface="Arial"/>
                <a:cs typeface="Arial"/>
              </a:rPr>
              <a:t>reserved.</a:t>
            </a:r>
            <a:endParaRPr lang="en-US" sz="700" dirty="0">
              <a:solidFill>
                <a:schemeClr val="bg1"/>
              </a:solidFill>
              <a:latin typeface="Arial"/>
              <a:cs typeface="Arial"/>
            </a:endParaRPr>
          </a:p>
        </p:txBody>
      </p:sp>
      <p:sp>
        <p:nvSpPr>
          <p:cNvPr id="12" name="Rectangle 11"/>
          <p:cNvSpPr/>
          <p:nvPr>
            <p:custDataLst>
              <p:tags r:id="rId8"/>
            </p:custDataLst>
          </p:nvPr>
        </p:nvSpPr>
        <p:spPr>
          <a:xfrm>
            <a:off x="62208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3" name="Picture 3" descr="C:\Users\UserSim\Desktop\DS_icons\128x128 shadows\facebook.png">
            <a:hlinkClick r:id="rId20"/>
          </p:cNvPr>
          <p:cNvPicPr>
            <a:picLocks noChangeAspect="1" noChangeArrowheads="1"/>
          </p:cNvPicPr>
          <p:nvPr>
            <p:custDataLst>
              <p:tags r:id="rId9"/>
            </p:custDataLst>
          </p:nvPr>
        </p:nvPicPr>
        <p:blipFill>
          <a:blip r:embed="rId21" cstate="email"/>
          <a:srcRect/>
          <a:stretch>
            <a:fillRect/>
          </a:stretch>
        </p:blipFill>
        <p:spPr bwMode="auto">
          <a:xfrm>
            <a:off x="7328541" y="5932547"/>
            <a:ext cx="256821" cy="263770"/>
          </a:xfrm>
          <a:prstGeom prst="rect">
            <a:avLst/>
          </a:prstGeom>
          <a:noFill/>
        </p:spPr>
      </p:pic>
      <p:pic>
        <p:nvPicPr>
          <p:cNvPr id="14" name="Picture 4" descr="C:\Users\UserSim\Desktop\DS_icons\128x128 shadows\linkedin.png">
            <a:hlinkClick r:id="rId22"/>
          </p:cNvPr>
          <p:cNvPicPr>
            <a:picLocks noChangeAspect="1" noChangeArrowheads="1"/>
          </p:cNvPicPr>
          <p:nvPr>
            <p:custDataLst>
              <p:tags r:id="rId10"/>
            </p:custDataLst>
          </p:nvPr>
        </p:nvPicPr>
        <p:blipFill>
          <a:blip r:embed="rId23" cstate="email"/>
          <a:srcRect/>
          <a:stretch>
            <a:fillRect/>
          </a:stretch>
        </p:blipFill>
        <p:spPr bwMode="auto">
          <a:xfrm>
            <a:off x="7638153" y="5932547"/>
            <a:ext cx="259674" cy="266700"/>
          </a:xfrm>
          <a:prstGeom prst="rect">
            <a:avLst/>
          </a:prstGeom>
          <a:noFill/>
        </p:spPr>
      </p:pic>
      <p:pic>
        <p:nvPicPr>
          <p:cNvPr id="15" name="Picture 5" descr="C:\Users\UserSim\Desktop\DS_icons\128x128 shadows\twitter.png">
            <a:hlinkClick r:id="rId24"/>
          </p:cNvPr>
          <p:cNvPicPr>
            <a:picLocks noChangeAspect="1" noChangeArrowheads="1"/>
          </p:cNvPicPr>
          <p:nvPr>
            <p:custDataLst>
              <p:tags r:id="rId11"/>
            </p:custDataLst>
          </p:nvPr>
        </p:nvPicPr>
        <p:blipFill>
          <a:blip r:embed="rId25" cstate="email"/>
          <a:srcRect/>
          <a:stretch>
            <a:fillRect/>
          </a:stretch>
        </p:blipFill>
        <p:spPr bwMode="auto">
          <a:xfrm>
            <a:off x="8218819" y="5932547"/>
            <a:ext cx="259674" cy="266700"/>
          </a:xfrm>
          <a:prstGeom prst="rect">
            <a:avLst/>
          </a:prstGeom>
          <a:noFill/>
        </p:spPr>
      </p:pic>
      <p:pic>
        <p:nvPicPr>
          <p:cNvPr id="16" name="Picture 6" descr="C:\Users\UserSim\Desktop\DS_icons\128x128 shadows\youtube.png">
            <a:hlinkClick r:id="rId26"/>
          </p:cNvPr>
          <p:cNvPicPr>
            <a:picLocks noChangeAspect="1" noChangeArrowheads="1"/>
          </p:cNvPicPr>
          <p:nvPr>
            <p:custDataLst>
              <p:tags r:id="rId12"/>
            </p:custDataLst>
          </p:nvPr>
        </p:nvPicPr>
        <p:blipFill>
          <a:blip r:embed="rId27" cstate="email"/>
          <a:srcRect/>
          <a:stretch>
            <a:fillRect/>
          </a:stretch>
        </p:blipFill>
        <p:spPr bwMode="auto">
          <a:xfrm>
            <a:off x="8531283" y="5932547"/>
            <a:ext cx="259674" cy="266700"/>
          </a:xfrm>
          <a:prstGeom prst="rect">
            <a:avLst/>
          </a:prstGeom>
          <a:noFill/>
        </p:spPr>
      </p:pic>
      <p:pic>
        <p:nvPicPr>
          <p:cNvPr id="17" name="Image 22" descr="Picto_Slideshare.gif">
            <a:hlinkClick r:id="rId28"/>
          </p:cNvPr>
          <p:cNvPicPr preferRelativeResize="0">
            <a:picLocks/>
          </p:cNvPicPr>
          <p:nvPr>
            <p:custDataLst>
              <p:tags r:id="rId13"/>
            </p:custDataLst>
          </p:nvPr>
        </p:nvPicPr>
        <p:blipFill>
          <a:blip r:embed="rId29"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spTree>
    <p:extLst>
      <p:ext uri="{BB962C8B-B14F-4D97-AF65-F5344CB8AC3E}">
        <p14:creationId xmlns:p14="http://schemas.microsoft.com/office/powerpoint/2010/main" val="1394717267"/>
      </p:ext>
    </p:extLst>
  </p:cSld>
  <p:clrMapOvr>
    <a:masterClrMapping/>
  </p:clrMapOvr>
  <p:timing>
    <p:tnLst>
      <p:par>
        <p:cTn id="1" dur="indefinite" restart="never" nodeType="tmRoot"/>
      </p:par>
    </p:tnLst>
  </p:timing>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28600" y="196786"/>
            <a:ext cx="8686800" cy="685800"/>
          </a:xfrm>
          <a:prstGeom prst="rect">
            <a:avLst/>
          </a:prstGeom>
          <a:noFill/>
          <a:ln w="9525">
            <a:noFill/>
            <a:miter lim="800000"/>
            <a:headEnd/>
            <a:tailEnd/>
          </a:ln>
        </p:spPr>
        <p:txBody>
          <a:bodyPr vert="horz" wrap="square" lIns="0" tIns="45714" rIns="0" bIns="45714" numCol="1" anchor="b" anchorCtr="0" compatLnSpc="1">
            <a:prstTxWarp prst="textNoShape">
              <a:avLst/>
            </a:prstTxWarp>
          </a:bodyPr>
          <a:lstStyle/>
          <a:p>
            <a:pPr lvl="0"/>
            <a:r>
              <a:rPr lang="en-US" smtClean="0"/>
              <a:t>Click to edit Master title style</a:t>
            </a:r>
            <a:endParaRPr lang="en-US" dirty="0" smtClean="0"/>
          </a:p>
        </p:txBody>
      </p:sp>
      <p:sp>
        <p:nvSpPr>
          <p:cNvPr id="1027" name="Text Placeholder 2"/>
          <p:cNvSpPr>
            <a:spLocks noGrp="1"/>
          </p:cNvSpPr>
          <p:nvPr>
            <p:ph type="body" idx="1"/>
          </p:nvPr>
        </p:nvSpPr>
        <p:spPr bwMode="auto">
          <a:xfrm>
            <a:off x="228600" y="1219200"/>
            <a:ext cx="8686800" cy="4762314"/>
          </a:xfrm>
          <a:prstGeom prst="rect">
            <a:avLst/>
          </a:prstGeom>
          <a:noFill/>
          <a:ln w="9525">
            <a:noFill/>
            <a:miter lim="800000"/>
            <a:headEnd/>
            <a:tailEnd/>
          </a:ln>
        </p:spPr>
        <p:txBody>
          <a:bodyPr vert="horz" wrap="square" lIns="0" tIns="45714" rIns="0" bIns="45714" numCol="1" anchor="t" anchorCtr="0" compatLnSpc="1">
            <a:prstTxWarp prst="textNoShape">
              <a:avLst/>
            </a:prstTxWarp>
          </a:body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p:txBody>
      </p:sp>
      <p:pic>
        <p:nvPicPr>
          <p:cNvPr id="6" name="Picture 138" descr="OK_Capgemini"/>
          <p:cNvPicPr>
            <a:picLocks noChangeAspect="1" noChangeArrowheads="1"/>
          </p:cNvPicPr>
          <p:nvPr/>
        </p:nvPicPr>
        <p:blipFill>
          <a:blip r:embed="rId13" cstate="print">
            <a:clrChange>
              <a:clrFrom>
                <a:srgbClr val="FFFFFF"/>
              </a:clrFrom>
              <a:clrTo>
                <a:srgbClr val="FFFFFF">
                  <a:alpha val="0"/>
                </a:srgbClr>
              </a:clrTo>
            </a:clrChange>
          </a:blip>
          <a:srcRect/>
          <a:stretch>
            <a:fillRect/>
          </a:stretch>
        </p:blipFill>
        <p:spPr bwMode="auto">
          <a:xfrm>
            <a:off x="225010" y="6423921"/>
            <a:ext cx="1439863" cy="339725"/>
          </a:xfrm>
          <a:prstGeom prst="rect">
            <a:avLst/>
          </a:prstGeom>
          <a:noFill/>
          <a:ln w="9525">
            <a:noFill/>
            <a:miter lim="800000"/>
            <a:headEnd/>
            <a:tailEnd/>
          </a:ln>
        </p:spPr>
      </p:pic>
      <p:sp>
        <p:nvSpPr>
          <p:cNvPr id="22" name="Freeform 4"/>
          <p:cNvSpPr>
            <a:spLocks/>
          </p:cNvSpPr>
          <p:nvPr>
            <p:custDataLst>
              <p:tags r:id="rId10"/>
            </p:custDataLst>
          </p:nvPr>
        </p:nvSpPr>
        <p:spPr bwMode="auto">
          <a:xfrm>
            <a:off x="0" y="637762"/>
            <a:ext cx="9144000" cy="543134"/>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tx1"/>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23" name="TextBox 22"/>
          <p:cNvSpPr txBox="1"/>
          <p:nvPr>
            <p:custDataLst>
              <p:tags r:id="rId11"/>
            </p:custDataLst>
          </p:nvPr>
        </p:nvSpPr>
        <p:spPr>
          <a:xfrm>
            <a:off x="8717753" y="6619401"/>
            <a:ext cx="244119" cy="138499"/>
          </a:xfrm>
          <a:prstGeom prst="rect">
            <a:avLst/>
          </a:prstGeom>
          <a:noFill/>
        </p:spPr>
        <p:txBody>
          <a:bodyPr wrap="square" lIns="0" tIns="0" rIns="0" bIns="0" rtlCol="0" anchor="ctr">
            <a:spAutoFit/>
          </a:bodyPr>
          <a:lstStyle/>
          <a:p>
            <a:pPr algn="r"/>
            <a:fld id="{6A895693-0027-4F28-9367-92E39A51F51C}" type="slidenum">
              <a:rPr lang="en-US" sz="900" smtClean="0">
                <a:solidFill>
                  <a:schemeClr val="tx1"/>
                </a:solidFill>
              </a:rPr>
              <a:pPr algn="r"/>
              <a:t>‹#›</a:t>
            </a:fld>
            <a:endParaRPr lang="en-US" sz="900" dirty="0">
              <a:solidFill>
                <a:schemeClr val="tx1"/>
              </a:solidFill>
            </a:endParaRPr>
          </a:p>
        </p:txBody>
      </p:sp>
      <p:cxnSp>
        <p:nvCxnSpPr>
          <p:cNvPr id="26" name="Straight Connector 5"/>
          <p:cNvCxnSpPr/>
          <p:nvPr>
            <p:custDataLst>
              <p:tags r:id="rId12"/>
            </p:custDataLst>
          </p:nvPr>
        </p:nvCxnSpPr>
        <p:spPr>
          <a:xfrm flipH="1">
            <a:off x="2" y="6375952"/>
            <a:ext cx="9144000" cy="0"/>
          </a:xfrm>
          <a:prstGeom prst="line">
            <a:avLst/>
          </a:prstGeom>
          <a:ln w="9525"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5" r:id="rId1"/>
    <p:sldLayoutId id="2147483668" r:id="rId2"/>
    <p:sldLayoutId id="2147483669" r:id="rId3"/>
    <p:sldLayoutId id="2147483670" r:id="rId4"/>
    <p:sldLayoutId id="2147483671" r:id="rId5"/>
    <p:sldLayoutId id="2147483672" r:id="rId6"/>
    <p:sldLayoutId id="2147483673" r:id="rId7"/>
    <p:sldLayoutId id="2147483674" r:id="rId8"/>
  </p:sldLayoutIdLst>
  <p:timing>
    <p:tnLst>
      <p:par>
        <p:cTn id="1" dur="indefinite" restart="never" nodeType="tmRoot"/>
      </p:par>
    </p:tnLst>
  </p:timing>
  <p:hf hdr="0" dt="0"/>
  <p:txStyles>
    <p:titleStyle>
      <a:lvl1pPr algn="l" rtl="0" eaLnBrk="1" fontAlgn="base" hangingPunct="1">
        <a:lnSpc>
          <a:spcPct val="90000"/>
        </a:lnSpc>
        <a:spcBef>
          <a:spcPct val="0"/>
        </a:spcBef>
        <a:spcAft>
          <a:spcPct val="0"/>
        </a:spcAft>
        <a:defRPr sz="2200" b="1"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130" algn="ctr" rtl="0" eaLnBrk="1" fontAlgn="base" hangingPunct="1">
        <a:spcBef>
          <a:spcPct val="0"/>
        </a:spcBef>
        <a:spcAft>
          <a:spcPct val="0"/>
        </a:spcAft>
        <a:defRPr sz="4400">
          <a:solidFill>
            <a:schemeClr val="tx1"/>
          </a:solidFill>
          <a:latin typeface="Arial" charset="0"/>
        </a:defRPr>
      </a:lvl6pPr>
      <a:lvl7pPr marL="914262" algn="ctr" rtl="0" eaLnBrk="1" fontAlgn="base" hangingPunct="1">
        <a:spcBef>
          <a:spcPct val="0"/>
        </a:spcBef>
        <a:spcAft>
          <a:spcPct val="0"/>
        </a:spcAft>
        <a:defRPr sz="4400">
          <a:solidFill>
            <a:schemeClr val="tx1"/>
          </a:solidFill>
          <a:latin typeface="Arial" charset="0"/>
        </a:defRPr>
      </a:lvl7pPr>
      <a:lvl8pPr marL="1371392" algn="ctr" rtl="0" eaLnBrk="1" fontAlgn="base" hangingPunct="1">
        <a:spcBef>
          <a:spcPct val="0"/>
        </a:spcBef>
        <a:spcAft>
          <a:spcPct val="0"/>
        </a:spcAft>
        <a:defRPr sz="4400">
          <a:solidFill>
            <a:schemeClr val="tx1"/>
          </a:solidFill>
          <a:latin typeface="Arial" charset="0"/>
        </a:defRPr>
      </a:lvl8pPr>
      <a:lvl9pPr marL="1828523" algn="ctr" rtl="0" eaLnBrk="1" fontAlgn="base" hangingPunct="1">
        <a:spcBef>
          <a:spcPct val="0"/>
        </a:spcBef>
        <a:spcAft>
          <a:spcPct val="0"/>
        </a:spcAft>
        <a:defRPr sz="4400">
          <a:solidFill>
            <a:schemeClr val="tx1"/>
          </a:solidFill>
          <a:latin typeface="Arial" charset="0"/>
        </a:defRPr>
      </a:lvl9pPr>
    </p:titleStyle>
    <p:bodyStyle>
      <a:lvl1pPr marL="225425" indent="-225425" algn="l" rtl="0" eaLnBrk="1" fontAlgn="base" hangingPunct="1">
        <a:spcBef>
          <a:spcPts val="1200"/>
        </a:spcBef>
        <a:spcAft>
          <a:spcPct val="0"/>
        </a:spcAft>
        <a:buFont typeface="Wingdings" pitchFamily="2" charset="2"/>
        <a:buChar char="§"/>
        <a:defRPr sz="1600" b="1" kern="1200">
          <a:solidFill>
            <a:schemeClr val="tx1"/>
          </a:solidFill>
          <a:latin typeface="+mn-lt"/>
          <a:ea typeface="+mn-ea"/>
          <a:cs typeface="+mn-cs"/>
        </a:defRPr>
      </a:lvl1pPr>
      <a:lvl2pPr marL="225425" indent="-225425" algn="l" rtl="0" eaLnBrk="1" fontAlgn="base" hangingPunct="1">
        <a:spcBef>
          <a:spcPts val="600"/>
        </a:spcBef>
        <a:spcAft>
          <a:spcPct val="0"/>
        </a:spcAft>
        <a:buFont typeface="Wingdings" pitchFamily="2" charset="2"/>
        <a:buChar char="§"/>
        <a:defRPr sz="1600" kern="1200">
          <a:solidFill>
            <a:schemeClr val="tx1"/>
          </a:solidFill>
          <a:latin typeface="+mn-lt"/>
          <a:ea typeface="+mn-ea"/>
          <a:cs typeface="+mn-cs"/>
        </a:defRPr>
      </a:lvl2pPr>
      <a:lvl3pPr marL="457200" indent="-228600" algn="l" rtl="0" eaLnBrk="1" fontAlgn="base" hangingPunct="1">
        <a:spcBef>
          <a:spcPts val="600"/>
        </a:spcBef>
        <a:spcAft>
          <a:spcPct val="0"/>
        </a:spcAft>
        <a:buFont typeface="Arial" pitchFamily="34" charset="0"/>
        <a:buChar char="•"/>
        <a:defRPr sz="1400" kern="1200">
          <a:solidFill>
            <a:schemeClr val="tx1"/>
          </a:solidFill>
          <a:latin typeface="+mn-lt"/>
          <a:ea typeface="+mn-ea"/>
          <a:cs typeface="+mn-cs"/>
        </a:defRPr>
      </a:lvl3pPr>
      <a:lvl4pPr marL="688975" indent="-225425" algn="l" rtl="0" eaLnBrk="1" fontAlgn="base" hangingPunct="1">
        <a:spcBef>
          <a:spcPts val="600"/>
        </a:spcBef>
        <a:spcAft>
          <a:spcPct val="0"/>
        </a:spcAft>
        <a:buFont typeface="Arial" charset="0"/>
        <a:buChar char="–"/>
        <a:defRPr sz="1200" kern="1200">
          <a:solidFill>
            <a:schemeClr val="tx1"/>
          </a:solidFill>
          <a:latin typeface="+mn-lt"/>
          <a:ea typeface="+mn-ea"/>
          <a:cs typeface="+mn-cs"/>
        </a:defRPr>
      </a:lvl4pPr>
      <a:lvl5pPr marL="914400" indent="-225425" algn="l" rtl="0" eaLnBrk="1" fontAlgn="base" hangingPunct="1">
        <a:spcBef>
          <a:spcPts val="600"/>
        </a:spcBef>
        <a:spcAft>
          <a:spcPct val="0"/>
        </a:spcAft>
        <a:buFont typeface="Wingdings" pitchFamily="2" charset="2"/>
        <a:buChar char="§"/>
        <a:defRPr sz="1200" kern="1200">
          <a:solidFill>
            <a:schemeClr val="tx1"/>
          </a:solidFill>
          <a:latin typeface="+mn-lt"/>
          <a:ea typeface="+mn-ea"/>
          <a:cs typeface="+mn-cs"/>
        </a:defRPr>
      </a:lvl5pPr>
      <a:lvl6pPr marL="2514219" indent="-228566" algn="l" defTabSz="9142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50" indent="-228566" algn="l" defTabSz="9142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480" indent="-228566" algn="l" defTabSz="9142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11" indent="-228566" algn="l" defTabSz="91426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62" rtl="0" eaLnBrk="1" latinLnBrk="0" hangingPunct="1">
        <a:defRPr sz="1800" kern="1200">
          <a:solidFill>
            <a:schemeClr val="tx1"/>
          </a:solidFill>
          <a:latin typeface="+mn-lt"/>
          <a:ea typeface="+mn-ea"/>
          <a:cs typeface="+mn-cs"/>
        </a:defRPr>
      </a:lvl1pPr>
      <a:lvl2pPr marL="457130" algn="l" defTabSz="914262" rtl="0" eaLnBrk="1" latinLnBrk="0" hangingPunct="1">
        <a:defRPr sz="1800" kern="1200">
          <a:solidFill>
            <a:schemeClr val="tx1"/>
          </a:solidFill>
          <a:latin typeface="+mn-lt"/>
          <a:ea typeface="+mn-ea"/>
          <a:cs typeface="+mn-cs"/>
        </a:defRPr>
      </a:lvl2pPr>
      <a:lvl3pPr marL="914262" algn="l" defTabSz="914262" rtl="0" eaLnBrk="1" latinLnBrk="0" hangingPunct="1">
        <a:defRPr sz="1800" kern="1200">
          <a:solidFill>
            <a:schemeClr val="tx1"/>
          </a:solidFill>
          <a:latin typeface="+mn-lt"/>
          <a:ea typeface="+mn-ea"/>
          <a:cs typeface="+mn-cs"/>
        </a:defRPr>
      </a:lvl3pPr>
      <a:lvl4pPr marL="1371392" algn="l" defTabSz="914262" rtl="0" eaLnBrk="1" latinLnBrk="0" hangingPunct="1">
        <a:defRPr sz="1800" kern="1200">
          <a:solidFill>
            <a:schemeClr val="tx1"/>
          </a:solidFill>
          <a:latin typeface="+mn-lt"/>
          <a:ea typeface="+mn-ea"/>
          <a:cs typeface="+mn-cs"/>
        </a:defRPr>
      </a:lvl4pPr>
      <a:lvl5pPr marL="1828523" algn="l" defTabSz="914262" rtl="0" eaLnBrk="1" latinLnBrk="0" hangingPunct="1">
        <a:defRPr sz="1800" kern="1200">
          <a:solidFill>
            <a:schemeClr val="tx1"/>
          </a:solidFill>
          <a:latin typeface="+mn-lt"/>
          <a:ea typeface="+mn-ea"/>
          <a:cs typeface="+mn-cs"/>
        </a:defRPr>
      </a:lvl5pPr>
      <a:lvl6pPr marL="2285654" algn="l" defTabSz="914262" rtl="0" eaLnBrk="1" latinLnBrk="0" hangingPunct="1">
        <a:defRPr sz="1800" kern="1200">
          <a:solidFill>
            <a:schemeClr val="tx1"/>
          </a:solidFill>
          <a:latin typeface="+mn-lt"/>
          <a:ea typeface="+mn-ea"/>
          <a:cs typeface="+mn-cs"/>
        </a:defRPr>
      </a:lvl6pPr>
      <a:lvl7pPr marL="2742784" algn="l" defTabSz="914262" rtl="0" eaLnBrk="1" latinLnBrk="0" hangingPunct="1">
        <a:defRPr sz="1800" kern="1200">
          <a:solidFill>
            <a:schemeClr val="tx1"/>
          </a:solidFill>
          <a:latin typeface="+mn-lt"/>
          <a:ea typeface="+mn-ea"/>
          <a:cs typeface="+mn-cs"/>
        </a:defRPr>
      </a:lvl7pPr>
      <a:lvl8pPr marL="3199915" algn="l" defTabSz="914262" rtl="0" eaLnBrk="1" latinLnBrk="0" hangingPunct="1">
        <a:defRPr sz="1800" kern="1200">
          <a:solidFill>
            <a:schemeClr val="tx1"/>
          </a:solidFill>
          <a:latin typeface="+mn-lt"/>
          <a:ea typeface="+mn-ea"/>
          <a:cs typeface="+mn-cs"/>
        </a:defRPr>
      </a:lvl8pPr>
      <a:lvl9pPr marL="3657046" algn="l" defTabSz="91426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echsmith.com/camtasia-pricing.html" TargetMode="External"/><Relationship Id="rId2" Type="http://schemas.openxmlformats.org/officeDocument/2006/relationships/hyperlink" Target="https://fts.capgemini.com/private/39890459135850/KYCPoC-ThursdayJune0820175.12.16PM.mp4" TargetMode="Externa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hyperlink" Target="mailto:ashwin.m@capgemini.com"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038274" y="2927385"/>
            <a:ext cx="3838526" cy="890905"/>
          </a:xfrm>
        </p:spPr>
        <p:txBody>
          <a:bodyPr/>
          <a:lstStyle/>
          <a:p>
            <a:r>
              <a:rPr lang="en-US" dirty="0" smtClean="0"/>
              <a:t>Blockchain in Action </a:t>
            </a:r>
            <a:r>
              <a:rPr lang="en-US" dirty="0"/>
              <a:t/>
            </a:r>
            <a:br>
              <a:rPr lang="en-US" dirty="0"/>
            </a:br>
            <a:r>
              <a:rPr lang="en-US" dirty="0" smtClean="0"/>
              <a:t>Rotation 1</a:t>
            </a:r>
            <a:endParaRPr lang="en-US" dirty="0"/>
          </a:p>
        </p:txBody>
      </p:sp>
      <p:sp>
        <p:nvSpPr>
          <p:cNvPr id="4" name="Subtitle 3"/>
          <p:cNvSpPr>
            <a:spLocks noGrp="1"/>
          </p:cNvSpPr>
          <p:nvPr>
            <p:ph type="subTitle" idx="1"/>
          </p:nvPr>
        </p:nvSpPr>
        <p:spPr/>
        <p:txBody>
          <a:bodyPr/>
          <a:lstStyle/>
          <a:p>
            <a:r>
              <a:rPr lang="en-US" sz="1200" dirty="0" smtClean="0"/>
              <a:t>Annie Sailo</a:t>
            </a:r>
            <a:endParaRPr lang="en-US" sz="1200" dirty="0"/>
          </a:p>
        </p:txBody>
      </p:sp>
    </p:spTree>
    <p:extLst>
      <p:ext uri="{BB962C8B-B14F-4D97-AF65-F5344CB8AC3E}">
        <p14:creationId xmlns:p14="http://schemas.microsoft.com/office/powerpoint/2010/main" val="3840573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Video for POC/POV</a:t>
            </a:r>
          </a:p>
        </p:txBody>
      </p:sp>
      <p:sp>
        <p:nvSpPr>
          <p:cNvPr id="3" name="Rectangle 2"/>
          <p:cNvSpPr/>
          <p:nvPr/>
        </p:nvSpPr>
        <p:spPr>
          <a:xfrm>
            <a:off x="457200" y="1447800"/>
            <a:ext cx="8229600" cy="3715184"/>
          </a:xfrm>
          <a:prstGeom prst="rect">
            <a:avLst/>
          </a:prstGeom>
          <a:ln>
            <a:solidFill>
              <a:schemeClr val="tx1"/>
            </a:solidFill>
          </a:ln>
        </p:spPr>
        <p:txBody>
          <a:bodyPr wrap="square">
            <a:spAutoFit/>
          </a:bodyPr>
          <a:lstStyle/>
          <a:p>
            <a:pPr marL="342900" marR="0" lvl="0" indent="-342900">
              <a:spcBef>
                <a:spcPts val="0"/>
              </a:spcBef>
              <a:spcAft>
                <a:spcPts val="0"/>
              </a:spcAft>
              <a:buFont typeface="Calibri" panose="020F0502020204030204" pitchFamily="34" charset="0"/>
              <a:buChar char="-"/>
            </a:pPr>
            <a:r>
              <a:rPr lang="en-US" sz="1200" b="1" dirty="0">
                <a:solidFill>
                  <a:srgbClr val="1F497D"/>
                </a:solidFill>
                <a:ea typeface="Calibri" panose="020F0502020204030204" pitchFamily="34" charset="0"/>
                <a:cs typeface="Times New Roman" panose="02020603050405020304" pitchFamily="18" charset="0"/>
              </a:rPr>
              <a:t>Option 2:</a:t>
            </a:r>
            <a:r>
              <a:rPr lang="en-US" sz="1200" dirty="0">
                <a:solidFill>
                  <a:srgbClr val="1F497D"/>
                </a:solidFill>
                <a:ea typeface="Calibri" panose="020F0502020204030204" pitchFamily="34" charset="0"/>
                <a:cs typeface="Times New Roman" panose="02020603050405020304" pitchFamily="18" charset="0"/>
              </a:rPr>
              <a:t> The video is similar to the KYC demo that we shared (refer to link: </a:t>
            </a:r>
            <a:r>
              <a:rPr lang="en-US" sz="1200" u="sng" dirty="0">
                <a:solidFill>
                  <a:srgbClr val="0563C1"/>
                </a:solidFill>
                <a:ea typeface="Calibri" panose="020F0502020204030204" pitchFamily="34" charset="0"/>
                <a:cs typeface="Times New Roman" panose="02020603050405020304" pitchFamily="18" charset="0"/>
                <a:hlinkClick r:id="rId2"/>
              </a:rPr>
              <a:t>https://fts.capgemini.com/private/39890459135850/KYCPoC-ThursdayJune0820175.12.16PM.mp4</a:t>
            </a:r>
            <a:r>
              <a:rPr lang="en-US" sz="1200" dirty="0">
                <a:ea typeface="Calibri" panose="020F0502020204030204" pitchFamily="34" charset="0"/>
                <a:cs typeface="Times New Roman" panose="02020603050405020304" pitchFamily="18" charset="0"/>
              </a:rPr>
              <a:t> </a:t>
            </a:r>
            <a:r>
              <a:rPr lang="en-US" sz="1200" dirty="0">
                <a:solidFill>
                  <a:srgbClr val="1F497D"/>
                </a:solidFill>
                <a:ea typeface="Calibri" panose="020F0502020204030204" pitchFamily="34" charset="0"/>
                <a:cs typeface="Times New Roman" panose="02020603050405020304" pitchFamily="18" charset="0"/>
              </a:rPr>
              <a:t>). In this option, the screenshots will be captured</a:t>
            </a:r>
            <a:endParaRPr lang="en-US" sz="1200" dirty="0">
              <a:ea typeface="Calibri" panose="020F0502020204030204" pitchFamily="34" charset="0"/>
              <a:cs typeface="Times New Roman" panose="02020603050405020304" pitchFamily="18" charset="0"/>
            </a:endParaRPr>
          </a:p>
          <a:p>
            <a:pPr>
              <a:lnSpc>
                <a:spcPct val="107000"/>
              </a:lnSpc>
              <a:spcAft>
                <a:spcPts val="800"/>
              </a:spcAft>
            </a:pPr>
            <a:r>
              <a:rPr lang="en-US" sz="1200" dirty="0">
                <a:ea typeface="Calibri" panose="020F0502020204030204" pitchFamily="34" charset="0"/>
                <a:cs typeface="Times New Roman" panose="02020603050405020304" pitchFamily="18" charset="0"/>
              </a:rPr>
              <a:t> </a:t>
            </a:r>
          </a:p>
          <a:p>
            <a:pPr marL="742950" marR="0" lvl="1" indent="-285750">
              <a:spcBef>
                <a:spcPts val="0"/>
              </a:spcBef>
              <a:spcAft>
                <a:spcPts val="0"/>
              </a:spcAft>
              <a:buFont typeface="Courier New" panose="02070309020205020404" pitchFamily="49" charset="0"/>
              <a:buChar char="o"/>
            </a:pPr>
            <a:r>
              <a:rPr lang="en-US" sz="1200" dirty="0">
                <a:solidFill>
                  <a:srgbClr val="1F497D"/>
                </a:solidFill>
                <a:ea typeface="Calibri" panose="020F0502020204030204" pitchFamily="34" charset="0"/>
                <a:cs typeface="Times New Roman" panose="02020603050405020304" pitchFamily="18" charset="0"/>
              </a:rPr>
              <a:t>The current video is shot on Lync. To have a good quality screen capture, we will need to use software e.g. Camtasia (Single user download USD199 or EUR 170; Free trial available for 30 days)  [Check Link:</a:t>
            </a:r>
            <a:r>
              <a:rPr lang="en-US" sz="1200" dirty="0">
                <a:ea typeface="Calibri" panose="020F0502020204030204" pitchFamily="34" charset="0"/>
                <a:cs typeface="Times New Roman" panose="02020603050405020304" pitchFamily="18" charset="0"/>
              </a:rPr>
              <a:t> </a:t>
            </a:r>
            <a:r>
              <a:rPr lang="en-US" sz="1200" u="sng" dirty="0">
                <a:solidFill>
                  <a:srgbClr val="0563C1"/>
                </a:solidFill>
                <a:ea typeface="Calibri" panose="020F0502020204030204" pitchFamily="34" charset="0"/>
                <a:cs typeface="Times New Roman" panose="02020603050405020304" pitchFamily="18" charset="0"/>
                <a:hlinkClick r:id="rId3"/>
              </a:rPr>
              <a:t>https://www.techsmith.com/camtasia-pricing.html</a:t>
            </a:r>
            <a:r>
              <a:rPr lang="en-US" sz="1200" dirty="0">
                <a:solidFill>
                  <a:srgbClr val="1F497D"/>
                </a:solidFill>
                <a:ea typeface="Calibri" panose="020F0502020204030204" pitchFamily="34" charset="0"/>
                <a:cs typeface="Times New Roman" panose="02020603050405020304" pitchFamily="18" charset="0"/>
              </a:rPr>
              <a:t>] </a:t>
            </a:r>
            <a:endParaRPr lang="en-US" sz="1200" dirty="0">
              <a:ea typeface="Calibri" panose="020F0502020204030204" pitchFamily="34" charset="0"/>
              <a:cs typeface="Times New Roman" panose="02020603050405020304" pitchFamily="18" charset="0"/>
            </a:endParaRPr>
          </a:p>
          <a:p>
            <a:pPr marL="742950" marR="0" lvl="1" indent="-285750">
              <a:spcBef>
                <a:spcPts val="0"/>
              </a:spcBef>
              <a:spcAft>
                <a:spcPts val="0"/>
              </a:spcAft>
              <a:buFont typeface="Courier New" panose="02070309020205020404" pitchFamily="49" charset="0"/>
              <a:buChar char="o"/>
            </a:pPr>
            <a:r>
              <a:rPr lang="en-US" sz="1200" dirty="0">
                <a:solidFill>
                  <a:srgbClr val="1F497D"/>
                </a:solidFill>
                <a:ea typeface="Calibri" panose="020F0502020204030204" pitchFamily="34" charset="0"/>
                <a:cs typeface="Times New Roman" panose="02020603050405020304" pitchFamily="18" charset="0"/>
              </a:rPr>
              <a:t>We will send the screenshot recording to the video team. They will edit the video and brand the video. This will cost EUR 400-500 and will take approx. 2 days of work.</a:t>
            </a:r>
            <a:endParaRPr lang="en-US" sz="1200" dirty="0">
              <a:ea typeface="Calibri" panose="020F0502020204030204" pitchFamily="34" charset="0"/>
              <a:cs typeface="Times New Roman" panose="02020603050405020304" pitchFamily="18" charset="0"/>
            </a:endParaRPr>
          </a:p>
          <a:p>
            <a:pPr marL="742950" marR="0" lvl="1" indent="-285750">
              <a:spcBef>
                <a:spcPts val="0"/>
              </a:spcBef>
              <a:spcAft>
                <a:spcPts val="0"/>
              </a:spcAft>
              <a:buFont typeface="Courier New" panose="02070309020205020404" pitchFamily="49" charset="0"/>
              <a:buChar char="o"/>
            </a:pPr>
            <a:r>
              <a:rPr lang="en-US" sz="1200" dirty="0">
                <a:solidFill>
                  <a:srgbClr val="1F497D"/>
                </a:solidFill>
                <a:ea typeface="Calibri" panose="020F0502020204030204" pitchFamily="34" charset="0"/>
                <a:cs typeface="Times New Roman" panose="02020603050405020304" pitchFamily="18" charset="0"/>
              </a:rPr>
              <a:t> Other costs:</a:t>
            </a:r>
            <a:endParaRPr lang="en-US" sz="1200" dirty="0">
              <a:ea typeface="Calibri" panose="020F0502020204030204" pitchFamily="34" charset="0"/>
              <a:cs typeface="Times New Roman" panose="02020603050405020304" pitchFamily="18" charset="0"/>
            </a:endParaRPr>
          </a:p>
          <a:p>
            <a:pPr marL="1143000" marR="0" lvl="2" indent="-228600">
              <a:spcBef>
                <a:spcPts val="0"/>
              </a:spcBef>
              <a:spcAft>
                <a:spcPts val="0"/>
              </a:spcAft>
              <a:buFont typeface="Wingdings" panose="05000000000000000000" pitchFamily="2" charset="2"/>
              <a:buChar char=""/>
            </a:pPr>
            <a:r>
              <a:rPr lang="en-US" sz="1200" dirty="0">
                <a:solidFill>
                  <a:srgbClr val="1F497D"/>
                </a:solidFill>
                <a:ea typeface="Calibri" panose="020F0502020204030204" pitchFamily="34" charset="0"/>
                <a:cs typeface="Times New Roman" panose="02020603050405020304" pitchFamily="18" charset="0"/>
              </a:rPr>
              <a:t>If we add copyright music: Cost ~EUR 350. If we choose to use royalty free music, then we will not need to pay the music cost.</a:t>
            </a:r>
            <a:endParaRPr lang="en-US" sz="1200" dirty="0">
              <a:ea typeface="Calibri" panose="020F0502020204030204" pitchFamily="34" charset="0"/>
              <a:cs typeface="Times New Roman" panose="02020603050405020304" pitchFamily="18" charset="0"/>
            </a:endParaRPr>
          </a:p>
          <a:p>
            <a:pPr marL="1143000" marR="0" lvl="2" indent="-228600">
              <a:spcBef>
                <a:spcPts val="0"/>
              </a:spcBef>
              <a:spcAft>
                <a:spcPts val="0"/>
              </a:spcAft>
              <a:buFont typeface="Wingdings" panose="05000000000000000000" pitchFamily="2" charset="2"/>
              <a:buChar char=""/>
            </a:pPr>
            <a:r>
              <a:rPr lang="en-US" sz="1200" dirty="0">
                <a:solidFill>
                  <a:srgbClr val="1F497D"/>
                </a:solidFill>
                <a:ea typeface="Calibri" panose="020F0502020204030204" pitchFamily="34" charset="0"/>
                <a:cs typeface="Times New Roman" panose="02020603050405020304" pitchFamily="18" charset="0"/>
              </a:rPr>
              <a:t>Voice over (We will prepare the script):</a:t>
            </a:r>
            <a:endParaRPr lang="en-US" sz="1200" dirty="0">
              <a:ea typeface="Calibri" panose="020F0502020204030204" pitchFamily="34" charset="0"/>
              <a:cs typeface="Times New Roman" panose="02020603050405020304" pitchFamily="18" charset="0"/>
            </a:endParaRPr>
          </a:p>
          <a:p>
            <a:pPr marL="1600200" marR="0" lvl="3" indent="-228600">
              <a:spcBef>
                <a:spcPts val="0"/>
              </a:spcBef>
              <a:spcAft>
                <a:spcPts val="0"/>
              </a:spcAft>
              <a:buFont typeface="Symbol" panose="05050102010706020507" pitchFamily="18" charset="2"/>
              <a:buChar char=""/>
            </a:pPr>
            <a:r>
              <a:rPr lang="en-US" sz="1200" dirty="0">
                <a:solidFill>
                  <a:srgbClr val="1F497D"/>
                </a:solidFill>
                <a:ea typeface="Calibri" panose="020F0502020204030204" pitchFamily="34" charset="0"/>
                <a:cs typeface="Times New Roman" panose="02020603050405020304" pitchFamily="18" charset="0"/>
              </a:rPr>
              <a:t>If we have a voice over from US/UK. Cost ~ EUR 1150</a:t>
            </a:r>
            <a:endParaRPr lang="en-US" sz="1200" dirty="0">
              <a:ea typeface="Calibri" panose="020F0502020204030204" pitchFamily="34" charset="0"/>
              <a:cs typeface="Times New Roman" panose="02020603050405020304" pitchFamily="18" charset="0"/>
            </a:endParaRPr>
          </a:p>
          <a:p>
            <a:pPr marL="1600200" marR="0" lvl="3" indent="-228600">
              <a:spcBef>
                <a:spcPts val="0"/>
              </a:spcBef>
              <a:spcAft>
                <a:spcPts val="0"/>
              </a:spcAft>
              <a:buFont typeface="Symbol" panose="05050102010706020507" pitchFamily="18" charset="2"/>
              <a:buChar char=""/>
            </a:pPr>
            <a:r>
              <a:rPr lang="en-US" sz="1200" dirty="0">
                <a:solidFill>
                  <a:srgbClr val="1F497D"/>
                </a:solidFill>
                <a:ea typeface="Calibri" panose="020F0502020204030204" pitchFamily="34" charset="0"/>
                <a:cs typeface="Times New Roman" panose="02020603050405020304" pitchFamily="18" charset="0"/>
              </a:rPr>
              <a:t>If we have voiceover from India in US?UK/International accent: Cost ~EUR 750</a:t>
            </a:r>
            <a:endParaRPr lang="en-US" sz="1200" dirty="0">
              <a:ea typeface="Calibri" panose="020F0502020204030204" pitchFamily="34" charset="0"/>
              <a:cs typeface="Times New Roman" panose="02020603050405020304" pitchFamily="18" charset="0"/>
            </a:endParaRPr>
          </a:p>
          <a:p>
            <a:pPr marL="1828800" marR="0">
              <a:spcBef>
                <a:spcPts val="0"/>
              </a:spcBef>
              <a:spcAft>
                <a:spcPts val="0"/>
              </a:spcAft>
            </a:pPr>
            <a:r>
              <a:rPr lang="en-US" sz="1200" dirty="0">
                <a:solidFill>
                  <a:srgbClr val="1F497D"/>
                </a:solidFill>
                <a:ea typeface="Calibri" panose="020F0502020204030204" pitchFamily="34" charset="0"/>
                <a:cs typeface="Times New Roman" panose="02020603050405020304" pitchFamily="18" charset="0"/>
              </a:rPr>
              <a:t> </a:t>
            </a:r>
            <a:endParaRPr lang="en-US" sz="1200" dirty="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Calibri" panose="020F0502020204030204" pitchFamily="34" charset="0"/>
              <a:buChar char="-"/>
            </a:pPr>
            <a:r>
              <a:rPr lang="en-US" sz="1200" b="1" dirty="0">
                <a:solidFill>
                  <a:srgbClr val="1F497D"/>
                </a:solidFill>
                <a:ea typeface="Calibri" panose="020F0502020204030204" pitchFamily="34" charset="0"/>
                <a:cs typeface="Times New Roman" panose="02020603050405020304" pitchFamily="18" charset="0"/>
              </a:rPr>
              <a:t>Total Cost: (Camtasia single user) 170 + (editing and branding) 500 =~EUR 700 </a:t>
            </a:r>
            <a:endParaRPr lang="en-US" sz="1200" dirty="0">
              <a:ea typeface="Calibri" panose="020F0502020204030204" pitchFamily="34" charset="0"/>
              <a:cs typeface="Times New Roman" panose="02020603050405020304" pitchFamily="18" charset="0"/>
            </a:endParaRPr>
          </a:p>
          <a:p>
            <a:pPr marL="742950" marR="0" lvl="1" indent="-285750">
              <a:spcBef>
                <a:spcPts val="0"/>
              </a:spcBef>
              <a:spcAft>
                <a:spcPts val="0"/>
              </a:spcAft>
              <a:buFont typeface="Courier New" panose="02070309020205020404" pitchFamily="49" charset="0"/>
              <a:buChar char="o"/>
            </a:pPr>
            <a:r>
              <a:rPr lang="en-US" sz="1200" b="1" dirty="0">
                <a:solidFill>
                  <a:srgbClr val="1F497D"/>
                </a:solidFill>
                <a:ea typeface="Calibri" panose="020F0502020204030204" pitchFamily="34" charset="0"/>
                <a:cs typeface="Times New Roman" panose="02020603050405020304" pitchFamily="18" charset="0"/>
              </a:rPr>
              <a:t>Total cost of other optional items: (Voice over) 1100 + (Music) 350 = ~EUR 1500</a:t>
            </a:r>
            <a:endParaRPr lang="en-US" sz="1200" dirty="0">
              <a:ea typeface="Calibri" panose="020F0502020204030204" pitchFamily="34" charset="0"/>
              <a:cs typeface="Times New Roman" panose="02020603050405020304" pitchFamily="18" charset="0"/>
            </a:endParaRPr>
          </a:p>
          <a:p>
            <a:pPr>
              <a:lnSpc>
                <a:spcPct val="107000"/>
              </a:lnSpc>
              <a:spcAft>
                <a:spcPts val="800"/>
              </a:spcAft>
            </a:pPr>
            <a:r>
              <a:rPr lang="en-US" sz="1200" dirty="0">
                <a:ea typeface="Calibri" panose="020F0502020204030204" pitchFamily="34" charset="0"/>
                <a:cs typeface="Times New Roman" panose="02020603050405020304" pitchFamily="18" charset="0"/>
              </a:rPr>
              <a:t> </a:t>
            </a:r>
            <a:endParaRPr lang="en-US" sz="1200" dirty="0">
              <a:effectLst/>
              <a:ea typeface="Calibri" panose="020F0502020204030204" pitchFamily="34" charset="0"/>
              <a:cs typeface="Times New Roman" panose="02020603050405020304" pitchFamily="18" charset="0"/>
            </a:endParaRPr>
          </a:p>
        </p:txBody>
      </p:sp>
      <p:sp>
        <p:nvSpPr>
          <p:cNvPr id="4" name="TextBox 3"/>
          <p:cNvSpPr txBox="1"/>
          <p:nvPr/>
        </p:nvSpPr>
        <p:spPr bwMode="gray">
          <a:xfrm>
            <a:off x="533400" y="5347198"/>
            <a:ext cx="8153400" cy="762000"/>
          </a:xfrm>
          <a:prstGeom prst="rect">
            <a:avLst/>
          </a:prstGeom>
          <a:noFill/>
          <a:ln w="9525">
            <a:noFill/>
            <a:miter lim="800000"/>
            <a:headEnd/>
            <a:tailEnd/>
          </a:ln>
          <a:effectLst/>
        </p:spPr>
        <p:txBody>
          <a:bodyPr vert="horz" wrap="square" lIns="45720" tIns="45720" rIns="45720" bIns="45720" numCol="1" rtlCol="0" anchor="t" anchorCtr="0" compatLnSpc="1">
            <a:prstTxWarp prst="textNoShape">
              <a:avLst/>
            </a:prstTxWarp>
            <a:noAutofit/>
          </a:bodyPr>
          <a:lstStyle/>
          <a:p>
            <a:pPr>
              <a:spcBef>
                <a:spcPts val="468"/>
              </a:spcBef>
            </a:pPr>
            <a:r>
              <a:rPr lang="en-US" sz="1200" b="1" dirty="0" smtClean="0">
                <a:solidFill>
                  <a:schemeClr val="tx1"/>
                </a:solidFill>
              </a:rPr>
              <a:t>Other options:</a:t>
            </a:r>
          </a:p>
          <a:p>
            <a:pPr marL="171450" indent="-171450">
              <a:spcBef>
                <a:spcPts val="468"/>
              </a:spcBef>
              <a:buFontTx/>
              <a:buChar char="-"/>
            </a:pPr>
            <a:r>
              <a:rPr lang="en-US" sz="1200" dirty="0" smtClean="0"/>
              <a:t>External vendors suggested by Rinkesh </a:t>
            </a:r>
            <a:r>
              <a:rPr lang="en-US" sz="1200" dirty="0" err="1" smtClean="0"/>
              <a:t>Chettia</a:t>
            </a:r>
            <a:endParaRPr lang="en-US" sz="1200" dirty="0" smtClean="0"/>
          </a:p>
          <a:p>
            <a:pPr marL="171450" indent="-171450">
              <a:spcBef>
                <a:spcPts val="468"/>
              </a:spcBef>
              <a:buFontTx/>
              <a:buChar char="-"/>
            </a:pPr>
            <a:r>
              <a:rPr lang="en-US" sz="1200" dirty="0" smtClean="0">
                <a:solidFill>
                  <a:schemeClr val="tx1"/>
                </a:solidFill>
              </a:rPr>
              <a:t>Use Camtasia for recording screens. Don’t send to the marketing team for update</a:t>
            </a:r>
          </a:p>
        </p:txBody>
      </p:sp>
    </p:spTree>
    <p:extLst>
      <p:ext uri="{BB962C8B-B14F-4D97-AF65-F5344CB8AC3E}">
        <p14:creationId xmlns:p14="http://schemas.microsoft.com/office/powerpoint/2010/main" val="2440365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Content</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172353575"/>
              </p:ext>
            </p:extLst>
          </p:nvPr>
        </p:nvGraphicFramePr>
        <p:xfrm>
          <a:off x="609600" y="1752600"/>
          <a:ext cx="6819900" cy="3143250"/>
        </p:xfrm>
        <a:graphic>
          <a:graphicData uri="http://schemas.openxmlformats.org/drawingml/2006/table">
            <a:tbl>
              <a:tblPr firstRow="1" bandRow="1">
                <a:tableStyleId>{2D5ABB26-0587-4C30-8999-92F81FD0307C}</a:tableStyleId>
              </a:tblPr>
              <a:tblGrid>
                <a:gridCol w="594395"/>
                <a:gridCol w="6225505"/>
              </a:tblGrid>
              <a:tr h="628650">
                <a:tc>
                  <a:txBody>
                    <a:bodyPr/>
                    <a:lstStyle/>
                    <a:p>
                      <a:endParaRPr lang="en-US" sz="1600" b="1" dirty="0">
                        <a:solidFill>
                          <a:srgbClr val="000000"/>
                        </a:solidFill>
                      </a:endParaRPr>
                    </a:p>
                  </a:txBody>
                  <a:tcPr>
                    <a:noFill/>
                  </a:tcPr>
                </a:tc>
                <a:tc>
                  <a:txBody>
                    <a:bodyPr/>
                    <a:lstStyle/>
                    <a:p>
                      <a:r>
                        <a:rPr lang="en-US" sz="1600" b="1" dirty="0" smtClean="0">
                          <a:solidFill>
                            <a:srgbClr val="000000"/>
                          </a:solidFill>
                        </a:rPr>
                        <a:t>Summary</a:t>
                      </a:r>
                      <a:endParaRPr lang="en-US" sz="1600" b="1" dirty="0">
                        <a:solidFill>
                          <a:srgbClr val="000000"/>
                        </a:solidFill>
                      </a:endParaRPr>
                    </a:p>
                  </a:txBody>
                  <a:tcPr>
                    <a:noFill/>
                  </a:tcPr>
                </a:tc>
              </a:tr>
              <a:tr h="628650">
                <a:tc>
                  <a:txBody>
                    <a:bodyPr/>
                    <a:lstStyle/>
                    <a:p>
                      <a:endParaRPr lang="en-US" sz="1600" b="1" dirty="0">
                        <a:solidFill>
                          <a:srgbClr val="000000"/>
                        </a:solidFill>
                      </a:endParaRPr>
                    </a:p>
                  </a:txBody>
                  <a:tcPr>
                    <a:noFill/>
                  </a:tcPr>
                </a:tc>
                <a:tc>
                  <a:txBody>
                    <a:bodyPr/>
                    <a:lstStyle/>
                    <a:p>
                      <a:r>
                        <a:rPr lang="en-US" sz="1600" b="1" dirty="0" smtClean="0">
                          <a:solidFill>
                            <a:srgbClr val="000000"/>
                          </a:solidFill>
                        </a:rPr>
                        <a:t>Competitive Intelligence</a:t>
                      </a:r>
                      <a:r>
                        <a:rPr lang="en-US" sz="1600" b="1" baseline="0" dirty="0" smtClean="0">
                          <a:solidFill>
                            <a:srgbClr val="000000"/>
                          </a:solidFill>
                        </a:rPr>
                        <a:t> Report</a:t>
                      </a:r>
                      <a:endParaRPr lang="en-US" sz="1600" b="1" dirty="0">
                        <a:solidFill>
                          <a:srgbClr val="000000"/>
                        </a:solidFill>
                      </a:endParaRPr>
                    </a:p>
                  </a:txBody>
                  <a:tcPr>
                    <a:noFill/>
                  </a:tcPr>
                </a:tc>
              </a:tr>
              <a:tr h="628650">
                <a:tc>
                  <a:txBody>
                    <a:bodyPr/>
                    <a:lstStyle/>
                    <a:p>
                      <a:endParaRPr lang="en-US" sz="1600" b="1" dirty="0">
                        <a:solidFill>
                          <a:srgbClr val="000000"/>
                        </a:solidFill>
                      </a:endParaRPr>
                    </a:p>
                  </a:txBody>
                  <a:tcPr/>
                </a:tc>
                <a:tc>
                  <a:txBody>
                    <a:bodyPr/>
                    <a:lstStyle/>
                    <a:p>
                      <a:r>
                        <a:rPr lang="en-US" sz="1600" b="1" dirty="0" smtClean="0">
                          <a:solidFill>
                            <a:srgbClr val="000000"/>
                          </a:solidFill>
                        </a:rPr>
                        <a:t>POC/POV</a:t>
                      </a:r>
                      <a:r>
                        <a:rPr lang="en-US" sz="1600" b="1" baseline="0" dirty="0" smtClean="0">
                          <a:solidFill>
                            <a:srgbClr val="000000"/>
                          </a:solidFill>
                        </a:rPr>
                        <a:t> Template</a:t>
                      </a:r>
                      <a:endParaRPr lang="en-US" sz="1600" b="1" dirty="0">
                        <a:solidFill>
                          <a:srgbClr val="000000"/>
                        </a:solidFill>
                      </a:endParaRPr>
                    </a:p>
                  </a:txBody>
                  <a:tcPr/>
                </a:tc>
              </a:tr>
              <a:tr h="628650">
                <a:tc>
                  <a:txBody>
                    <a:bodyPr/>
                    <a:lstStyle/>
                    <a:p>
                      <a:endParaRPr lang="en-US" sz="1600" b="1" dirty="0">
                        <a:solidFill>
                          <a:srgbClr val="000000"/>
                        </a:solidFill>
                      </a:endParaRPr>
                    </a:p>
                  </a:txBody>
                  <a:tcPr>
                    <a:solidFill>
                      <a:schemeClr val="accent3">
                        <a:lumMod val="20000"/>
                        <a:lumOff val="80000"/>
                      </a:schemeClr>
                    </a:solidFill>
                  </a:tcPr>
                </a:tc>
                <a:tc>
                  <a:txBody>
                    <a:bodyPr/>
                    <a:lstStyle/>
                    <a:p>
                      <a:r>
                        <a:rPr lang="en-US" sz="1600" b="1" dirty="0" smtClean="0">
                          <a:solidFill>
                            <a:srgbClr val="000000"/>
                          </a:solidFill>
                        </a:rPr>
                        <a:t>Center</a:t>
                      </a:r>
                      <a:r>
                        <a:rPr lang="en-US" sz="1600" b="1" baseline="0" dirty="0" smtClean="0">
                          <a:solidFill>
                            <a:srgbClr val="000000"/>
                          </a:solidFill>
                        </a:rPr>
                        <a:t> of Excellence (Blockchain)</a:t>
                      </a:r>
                      <a:endParaRPr lang="en-US" sz="1600" b="1" dirty="0">
                        <a:solidFill>
                          <a:srgbClr val="000000"/>
                        </a:solidFill>
                      </a:endParaRPr>
                    </a:p>
                  </a:txBody>
                  <a:tcPr>
                    <a:solidFill>
                      <a:schemeClr val="accent3">
                        <a:lumMod val="20000"/>
                        <a:lumOff val="80000"/>
                      </a:schemeClr>
                    </a:solidFill>
                  </a:tcPr>
                </a:tc>
              </a:tr>
              <a:tr h="628650">
                <a:tc>
                  <a:txBody>
                    <a:bodyPr/>
                    <a:lstStyle/>
                    <a:p>
                      <a:endParaRPr lang="en-US" sz="1600" b="1" dirty="0">
                        <a:solidFill>
                          <a:srgbClr val="000000"/>
                        </a:solidFill>
                      </a:endParaRPr>
                    </a:p>
                  </a:txBody>
                  <a:tcPr>
                    <a:noFill/>
                  </a:tcPr>
                </a:tc>
                <a:tc>
                  <a:txBody>
                    <a:bodyPr/>
                    <a:lstStyle/>
                    <a:p>
                      <a:r>
                        <a:rPr lang="en-US" sz="1600" b="1" dirty="0" smtClean="0">
                          <a:solidFill>
                            <a:srgbClr val="000000"/>
                          </a:solidFill>
                        </a:rPr>
                        <a:t>Miscellaneous </a:t>
                      </a:r>
                      <a:endParaRPr lang="en-US" sz="1600" b="1" dirty="0">
                        <a:solidFill>
                          <a:srgbClr val="000000"/>
                        </a:solidFill>
                      </a:endParaRPr>
                    </a:p>
                  </a:txBody>
                  <a:tcPr>
                    <a:noFill/>
                  </a:tcPr>
                </a:tc>
              </a:tr>
            </a:tbl>
          </a:graphicData>
        </a:graphic>
      </p:graphicFrame>
    </p:spTree>
    <p:extLst>
      <p:ext uri="{BB962C8B-B14F-4D97-AF65-F5344CB8AC3E}">
        <p14:creationId xmlns:p14="http://schemas.microsoft.com/office/powerpoint/2010/main" val="2567087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4" name="Straight Connector 63"/>
          <p:cNvCxnSpPr>
            <a:endCxn id="39" idx="6"/>
          </p:cNvCxnSpPr>
          <p:nvPr/>
        </p:nvCxnSpPr>
        <p:spPr>
          <a:xfrm flipV="1">
            <a:off x="2209800" y="4987742"/>
            <a:ext cx="4246859" cy="6031"/>
          </a:xfrm>
          <a:prstGeom prst="line">
            <a:avLst/>
          </a:prstGeom>
          <a:ln w="12700">
            <a:solidFill>
              <a:schemeClr val="accent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859588" y="2052672"/>
            <a:ext cx="1518133" cy="1518133"/>
          </a:xfrm>
          <a:prstGeom prst="ellipse">
            <a:avLst/>
          </a:prstGeom>
          <a:ln w="12700">
            <a:solidFill>
              <a:schemeClr val="accent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923" dirty="0" err="1"/>
          </a:p>
        </p:txBody>
      </p:sp>
      <p:sp>
        <p:nvSpPr>
          <p:cNvPr id="2" name="Title 1"/>
          <p:cNvSpPr>
            <a:spLocks noGrp="1"/>
          </p:cNvSpPr>
          <p:nvPr>
            <p:ph type="title"/>
          </p:nvPr>
        </p:nvSpPr>
        <p:spPr/>
        <p:txBody>
          <a:bodyPr/>
          <a:lstStyle/>
          <a:p>
            <a:r>
              <a:rPr lang="en-US" dirty="0" smtClean="0"/>
              <a:t>Capgemini</a:t>
            </a:r>
            <a:br>
              <a:rPr lang="en-US" dirty="0" smtClean="0"/>
            </a:br>
            <a:r>
              <a:rPr lang="en-US" sz="1662" b="0" i="1" dirty="0"/>
              <a:t>Product and Solution Footprint</a:t>
            </a:r>
            <a:endParaRPr lang="en-US" b="0" i="1" dirty="0"/>
          </a:p>
        </p:txBody>
      </p:sp>
      <p:sp>
        <p:nvSpPr>
          <p:cNvPr id="7" name="Rectangle 6"/>
          <p:cNvSpPr/>
          <p:nvPr/>
        </p:nvSpPr>
        <p:spPr>
          <a:xfrm>
            <a:off x="3598909" y="2158971"/>
            <a:ext cx="1263362" cy="433324"/>
          </a:xfrm>
          <a:prstGeom prst="rect">
            <a:avLst/>
          </a:prstGeom>
        </p:spPr>
        <p:txBody>
          <a:bodyPr wrap="square">
            <a:spAutoFit/>
          </a:bodyPr>
          <a:lstStyle/>
          <a:p>
            <a:r>
              <a:rPr lang="en-US" sz="1108" dirty="0">
                <a:solidFill>
                  <a:srgbClr val="000000"/>
                </a:solidFill>
                <a:latin typeface="Arial" panose="020B0604020202020204" pitchFamily="34" charset="0"/>
              </a:rPr>
              <a:t>6 scoping + 2 live</a:t>
            </a:r>
          </a:p>
        </p:txBody>
      </p:sp>
      <p:sp>
        <p:nvSpPr>
          <p:cNvPr id="3" name="Oval 2"/>
          <p:cNvSpPr/>
          <p:nvPr/>
        </p:nvSpPr>
        <p:spPr>
          <a:xfrm>
            <a:off x="1805425" y="3254026"/>
            <a:ext cx="481524" cy="448931"/>
          </a:xfrm>
          <a:prstGeom prst="ellipse">
            <a:avLst/>
          </a:prstGeom>
          <a:solidFill>
            <a:schemeClr val="accent3">
              <a:lumMod val="60000"/>
              <a:lumOff val="40000"/>
            </a:schemeClr>
          </a:solidFill>
          <a:ln w="12700">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585" dirty="0">
                <a:solidFill>
                  <a:srgbClr val="272727"/>
                </a:solidFill>
              </a:rPr>
              <a:t>1</a:t>
            </a:r>
          </a:p>
        </p:txBody>
      </p:sp>
      <p:sp>
        <p:nvSpPr>
          <p:cNvPr id="10" name="Oval 9"/>
          <p:cNvSpPr/>
          <p:nvPr/>
        </p:nvSpPr>
        <p:spPr>
          <a:xfrm>
            <a:off x="1398549" y="1436290"/>
            <a:ext cx="1220105" cy="1168945"/>
          </a:xfrm>
          <a:prstGeom prst="ellipse">
            <a:avLst/>
          </a:prstGeom>
          <a:solidFill>
            <a:schemeClr val="tx1">
              <a:lumMod val="20000"/>
              <a:lumOff val="80000"/>
            </a:schemeClr>
          </a:solidFill>
          <a:ln w="12700">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769" dirty="0">
                <a:solidFill>
                  <a:srgbClr val="272727"/>
                </a:solidFill>
              </a:rPr>
              <a:t>11+</a:t>
            </a:r>
          </a:p>
        </p:txBody>
      </p:sp>
      <p:sp>
        <p:nvSpPr>
          <p:cNvPr id="12" name="Oval 11"/>
          <p:cNvSpPr/>
          <p:nvPr/>
        </p:nvSpPr>
        <p:spPr>
          <a:xfrm>
            <a:off x="2791899" y="1591503"/>
            <a:ext cx="860855" cy="802665"/>
          </a:xfrm>
          <a:prstGeom prst="ellipse">
            <a:avLst/>
          </a:prstGeom>
          <a:solidFill>
            <a:schemeClr val="tx1">
              <a:lumMod val="40000"/>
              <a:lumOff val="60000"/>
            </a:schemeClr>
          </a:solidFill>
          <a:ln w="12700">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769" dirty="0">
                <a:solidFill>
                  <a:srgbClr val="272727"/>
                </a:solidFill>
              </a:rPr>
              <a:t>8</a:t>
            </a:r>
          </a:p>
        </p:txBody>
      </p:sp>
      <p:sp>
        <p:nvSpPr>
          <p:cNvPr id="4" name="TextBox 3"/>
          <p:cNvSpPr txBox="1"/>
          <p:nvPr/>
        </p:nvSpPr>
        <p:spPr bwMode="gray">
          <a:xfrm>
            <a:off x="1462917" y="2162059"/>
            <a:ext cx="1025290" cy="492045"/>
          </a:xfrm>
          <a:prstGeom prst="rect">
            <a:avLst/>
          </a:prstGeom>
          <a:noFill/>
          <a:ln w="9525">
            <a:noFill/>
            <a:miter lim="800000"/>
            <a:headEnd/>
            <a:tailEnd/>
          </a:ln>
          <a:effectLst/>
        </p:spPr>
        <p:txBody>
          <a:bodyPr vert="horz" wrap="square" lIns="42203" tIns="42203" rIns="42203" bIns="42203" numCol="1" rtlCol="0" anchor="t" anchorCtr="0" compatLnSpc="1">
            <a:prstTxWarp prst="textNoShape">
              <a:avLst/>
            </a:prstTxWarp>
            <a:normAutofit/>
          </a:bodyPr>
          <a:lstStyle/>
          <a:p>
            <a:pPr algn="ctr">
              <a:spcBef>
                <a:spcPts val="432"/>
              </a:spcBef>
            </a:pPr>
            <a:r>
              <a:rPr lang="en-US" sz="1477" dirty="0">
                <a:solidFill>
                  <a:srgbClr val="272727"/>
                </a:solidFill>
              </a:rPr>
              <a:t>POCs</a:t>
            </a:r>
          </a:p>
        </p:txBody>
      </p:sp>
      <p:sp>
        <p:nvSpPr>
          <p:cNvPr id="13" name="TextBox 12"/>
          <p:cNvSpPr txBox="1"/>
          <p:nvPr/>
        </p:nvSpPr>
        <p:spPr bwMode="gray">
          <a:xfrm>
            <a:off x="3701791" y="1746814"/>
            <a:ext cx="1025290" cy="492045"/>
          </a:xfrm>
          <a:prstGeom prst="rect">
            <a:avLst/>
          </a:prstGeom>
          <a:noFill/>
          <a:ln w="9525">
            <a:noFill/>
            <a:miter lim="800000"/>
            <a:headEnd/>
            <a:tailEnd/>
          </a:ln>
          <a:effectLst/>
        </p:spPr>
        <p:txBody>
          <a:bodyPr vert="horz" wrap="square" lIns="42203" tIns="42203" rIns="42203" bIns="42203" numCol="1" rtlCol="0" anchor="t" anchorCtr="0" compatLnSpc="1">
            <a:prstTxWarp prst="textNoShape">
              <a:avLst/>
            </a:prstTxWarp>
            <a:normAutofit lnSpcReduction="10000"/>
          </a:bodyPr>
          <a:lstStyle/>
          <a:p>
            <a:pPr>
              <a:spcBef>
                <a:spcPts val="432"/>
              </a:spcBef>
            </a:pPr>
            <a:r>
              <a:rPr lang="en-US" sz="1477" dirty="0">
                <a:solidFill>
                  <a:srgbClr val="272727"/>
                </a:solidFill>
              </a:rPr>
              <a:t>Live Projects</a:t>
            </a:r>
          </a:p>
        </p:txBody>
      </p:sp>
      <p:sp>
        <p:nvSpPr>
          <p:cNvPr id="14" name="TextBox 13"/>
          <p:cNvSpPr txBox="1"/>
          <p:nvPr/>
        </p:nvSpPr>
        <p:spPr bwMode="gray">
          <a:xfrm>
            <a:off x="3614627" y="3442462"/>
            <a:ext cx="1325586" cy="492045"/>
          </a:xfrm>
          <a:prstGeom prst="rect">
            <a:avLst/>
          </a:prstGeom>
          <a:noFill/>
          <a:ln w="9525">
            <a:noFill/>
            <a:miter lim="800000"/>
            <a:headEnd/>
            <a:tailEnd/>
          </a:ln>
          <a:effectLst/>
        </p:spPr>
        <p:txBody>
          <a:bodyPr vert="horz" wrap="square" lIns="42203" tIns="42203" rIns="42203" bIns="42203" numCol="1" rtlCol="0" anchor="t" anchorCtr="0" compatLnSpc="1">
            <a:prstTxWarp prst="textNoShape">
              <a:avLst/>
            </a:prstTxWarp>
            <a:normAutofit lnSpcReduction="10000"/>
          </a:bodyPr>
          <a:lstStyle/>
          <a:p>
            <a:pPr>
              <a:spcBef>
                <a:spcPts val="432"/>
              </a:spcBef>
            </a:pPr>
            <a:r>
              <a:rPr lang="en-US" sz="1477" dirty="0">
                <a:solidFill>
                  <a:srgbClr val="272727"/>
                </a:solidFill>
              </a:rPr>
              <a:t>Published whitepapers</a:t>
            </a:r>
          </a:p>
        </p:txBody>
      </p:sp>
      <p:sp>
        <p:nvSpPr>
          <p:cNvPr id="15" name="TextBox 14"/>
          <p:cNvSpPr txBox="1"/>
          <p:nvPr/>
        </p:nvSpPr>
        <p:spPr bwMode="gray">
          <a:xfrm>
            <a:off x="1345810" y="3743415"/>
            <a:ext cx="1325586" cy="492045"/>
          </a:xfrm>
          <a:prstGeom prst="rect">
            <a:avLst/>
          </a:prstGeom>
          <a:noFill/>
          <a:ln w="9525">
            <a:noFill/>
            <a:miter lim="800000"/>
            <a:headEnd/>
            <a:tailEnd/>
          </a:ln>
          <a:effectLst/>
        </p:spPr>
        <p:txBody>
          <a:bodyPr vert="horz" wrap="square" lIns="42203" tIns="42203" rIns="42203" bIns="42203" numCol="1" rtlCol="0" anchor="t" anchorCtr="0" compatLnSpc="1">
            <a:prstTxWarp prst="textNoShape">
              <a:avLst/>
            </a:prstTxWarp>
            <a:normAutofit lnSpcReduction="10000"/>
          </a:bodyPr>
          <a:lstStyle/>
          <a:p>
            <a:pPr algn="ctr">
              <a:spcBef>
                <a:spcPts val="432"/>
              </a:spcBef>
            </a:pPr>
            <a:r>
              <a:rPr lang="en-US" sz="1477" dirty="0">
                <a:solidFill>
                  <a:srgbClr val="272727"/>
                </a:solidFill>
              </a:rPr>
              <a:t>Digital Identity Solution </a:t>
            </a:r>
          </a:p>
        </p:txBody>
      </p:sp>
      <p:sp>
        <p:nvSpPr>
          <p:cNvPr id="16" name="Rectangle 15"/>
          <p:cNvSpPr/>
          <p:nvPr/>
        </p:nvSpPr>
        <p:spPr>
          <a:xfrm>
            <a:off x="484793" y="2154066"/>
            <a:ext cx="987278" cy="660437"/>
          </a:xfrm>
          <a:prstGeom prst="rect">
            <a:avLst/>
          </a:prstGeom>
        </p:spPr>
        <p:txBody>
          <a:bodyPr wrap="square">
            <a:spAutoFit/>
          </a:bodyPr>
          <a:lstStyle/>
          <a:p>
            <a:pPr algn="r"/>
            <a:r>
              <a:rPr lang="en-US" sz="923" dirty="0">
                <a:solidFill>
                  <a:srgbClr val="000000"/>
                </a:solidFill>
                <a:latin typeface="Arial" panose="020B0604020202020204" pitchFamily="34" charset="0"/>
              </a:rPr>
              <a:t>Banking</a:t>
            </a:r>
          </a:p>
          <a:p>
            <a:pPr algn="r"/>
            <a:r>
              <a:rPr lang="en-US" sz="923" dirty="0">
                <a:solidFill>
                  <a:srgbClr val="000000"/>
                </a:solidFill>
                <a:latin typeface="Arial" panose="020B0604020202020204" pitchFamily="34" charset="0"/>
              </a:rPr>
              <a:t>Insurance</a:t>
            </a:r>
          </a:p>
          <a:p>
            <a:pPr algn="r"/>
            <a:r>
              <a:rPr lang="en-US" sz="923" dirty="0">
                <a:solidFill>
                  <a:srgbClr val="000000"/>
                </a:solidFill>
                <a:latin typeface="Arial" panose="020B0604020202020204" pitchFamily="34" charset="0"/>
              </a:rPr>
              <a:t>Trade Finance</a:t>
            </a:r>
          </a:p>
          <a:p>
            <a:pPr algn="r"/>
            <a:r>
              <a:rPr lang="en-US" sz="923" dirty="0">
                <a:solidFill>
                  <a:srgbClr val="000000"/>
                </a:solidFill>
                <a:latin typeface="Arial" panose="020B0604020202020204" pitchFamily="34" charset="0"/>
              </a:rPr>
              <a:t>Digital Identity</a:t>
            </a:r>
          </a:p>
        </p:txBody>
      </p:sp>
      <p:sp>
        <p:nvSpPr>
          <p:cNvPr id="18" name="Oval 17"/>
          <p:cNvSpPr/>
          <p:nvPr/>
        </p:nvSpPr>
        <p:spPr>
          <a:xfrm>
            <a:off x="3006882" y="3146450"/>
            <a:ext cx="583647" cy="559174"/>
          </a:xfrm>
          <a:prstGeom prst="ellipse">
            <a:avLst/>
          </a:prstGeom>
          <a:solidFill>
            <a:schemeClr val="accent2">
              <a:lumMod val="20000"/>
              <a:lumOff val="80000"/>
            </a:schemeClr>
          </a:solidFill>
          <a:ln w="12700">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769" dirty="0">
                <a:solidFill>
                  <a:srgbClr val="272727"/>
                </a:solidFill>
              </a:rPr>
              <a:t>6</a:t>
            </a:r>
          </a:p>
        </p:txBody>
      </p:sp>
      <p:sp>
        <p:nvSpPr>
          <p:cNvPr id="28" name="Oval 27"/>
          <p:cNvSpPr/>
          <p:nvPr/>
        </p:nvSpPr>
        <p:spPr>
          <a:xfrm>
            <a:off x="5140268" y="5271125"/>
            <a:ext cx="408327" cy="40832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dirty="0">
              <a:solidFill>
                <a:schemeClr val="bg1"/>
              </a:solidFill>
            </a:endParaRPr>
          </a:p>
        </p:txBody>
      </p:sp>
      <p:sp>
        <p:nvSpPr>
          <p:cNvPr id="29" name="Oval 28"/>
          <p:cNvSpPr/>
          <p:nvPr/>
        </p:nvSpPr>
        <p:spPr>
          <a:xfrm>
            <a:off x="5107077" y="5237933"/>
            <a:ext cx="474710" cy="474710"/>
          </a:xfrm>
          <a:prstGeom prst="ellipse">
            <a:avLst/>
          </a:prstGeom>
          <a:noFill/>
          <a:ln w="6350">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92" dirty="0"/>
          </a:p>
        </p:txBody>
      </p:sp>
      <p:sp>
        <p:nvSpPr>
          <p:cNvPr id="30" name="Oval 29"/>
          <p:cNvSpPr/>
          <p:nvPr/>
        </p:nvSpPr>
        <p:spPr>
          <a:xfrm>
            <a:off x="2992335" y="5271125"/>
            <a:ext cx="408327" cy="408326"/>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dirty="0">
              <a:solidFill>
                <a:schemeClr val="bg1"/>
              </a:solidFill>
            </a:endParaRPr>
          </a:p>
        </p:txBody>
      </p:sp>
      <p:sp>
        <p:nvSpPr>
          <p:cNvPr id="31" name="Oval 30"/>
          <p:cNvSpPr/>
          <p:nvPr/>
        </p:nvSpPr>
        <p:spPr>
          <a:xfrm>
            <a:off x="2959144" y="5237933"/>
            <a:ext cx="474710" cy="474710"/>
          </a:xfrm>
          <a:prstGeom prst="ellipse">
            <a:avLst/>
          </a:prstGeom>
          <a:noFill/>
          <a:ln w="63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92" dirty="0"/>
          </a:p>
        </p:txBody>
      </p:sp>
      <p:sp>
        <p:nvSpPr>
          <p:cNvPr id="32" name="Oval 31"/>
          <p:cNvSpPr/>
          <p:nvPr/>
        </p:nvSpPr>
        <p:spPr>
          <a:xfrm>
            <a:off x="6209431" y="5271125"/>
            <a:ext cx="408327" cy="408326"/>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dirty="0">
              <a:solidFill>
                <a:schemeClr val="bg1"/>
              </a:solidFill>
            </a:endParaRPr>
          </a:p>
        </p:txBody>
      </p:sp>
      <p:sp>
        <p:nvSpPr>
          <p:cNvPr id="33" name="Oval 32"/>
          <p:cNvSpPr/>
          <p:nvPr/>
        </p:nvSpPr>
        <p:spPr>
          <a:xfrm>
            <a:off x="6176240" y="5237933"/>
            <a:ext cx="474710" cy="474710"/>
          </a:xfrm>
          <a:prstGeom prst="ellipse">
            <a:avLst/>
          </a:prstGeom>
          <a:noFill/>
          <a:ln w="6350">
            <a:solidFill>
              <a:schemeClr val="accent1">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92" dirty="0"/>
          </a:p>
        </p:txBody>
      </p:sp>
      <p:sp>
        <p:nvSpPr>
          <p:cNvPr id="34" name="Oval 33"/>
          <p:cNvSpPr/>
          <p:nvPr/>
        </p:nvSpPr>
        <p:spPr>
          <a:xfrm>
            <a:off x="4092013" y="5271125"/>
            <a:ext cx="408327" cy="408326"/>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dirty="0">
              <a:solidFill>
                <a:schemeClr val="bg1"/>
              </a:solidFill>
            </a:endParaRPr>
          </a:p>
        </p:txBody>
      </p:sp>
      <p:sp>
        <p:nvSpPr>
          <p:cNvPr id="35" name="Oval 34"/>
          <p:cNvSpPr/>
          <p:nvPr/>
        </p:nvSpPr>
        <p:spPr>
          <a:xfrm>
            <a:off x="4058822" y="5237933"/>
            <a:ext cx="474710" cy="474710"/>
          </a:xfrm>
          <a:prstGeom prst="ellipse">
            <a:avLst/>
          </a:prstGeom>
          <a:noFill/>
          <a:ln w="63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92" dirty="0"/>
          </a:p>
        </p:txBody>
      </p:sp>
      <p:sp>
        <p:nvSpPr>
          <p:cNvPr id="36" name="Oval 35"/>
          <p:cNvSpPr/>
          <p:nvPr/>
        </p:nvSpPr>
        <p:spPr>
          <a:xfrm>
            <a:off x="3154403" y="4939513"/>
            <a:ext cx="96458" cy="96458"/>
          </a:xfrm>
          <a:prstGeom prst="ellipse">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dirty="0"/>
          </a:p>
        </p:txBody>
      </p:sp>
      <p:sp>
        <p:nvSpPr>
          <p:cNvPr id="37" name="Oval 36"/>
          <p:cNvSpPr/>
          <p:nvPr/>
        </p:nvSpPr>
        <p:spPr>
          <a:xfrm>
            <a:off x="5294805" y="4939513"/>
            <a:ext cx="96458" cy="96458"/>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dirty="0"/>
          </a:p>
        </p:txBody>
      </p:sp>
      <p:sp>
        <p:nvSpPr>
          <p:cNvPr id="38" name="Oval 37"/>
          <p:cNvSpPr/>
          <p:nvPr/>
        </p:nvSpPr>
        <p:spPr>
          <a:xfrm>
            <a:off x="4250319" y="4939513"/>
            <a:ext cx="96458" cy="96458"/>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dirty="0"/>
          </a:p>
        </p:txBody>
      </p:sp>
      <p:sp>
        <p:nvSpPr>
          <p:cNvPr id="39" name="Oval 38"/>
          <p:cNvSpPr/>
          <p:nvPr/>
        </p:nvSpPr>
        <p:spPr>
          <a:xfrm>
            <a:off x="6360201" y="4939513"/>
            <a:ext cx="96458" cy="96458"/>
          </a:xfrm>
          <a:prstGeom prst="ellipse">
            <a:avLst/>
          </a:prstGeom>
          <a:solidFill>
            <a:schemeClr val="accent1">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dirty="0"/>
          </a:p>
        </p:txBody>
      </p:sp>
      <p:cxnSp>
        <p:nvCxnSpPr>
          <p:cNvPr id="40" name="Straight Connector 22"/>
          <p:cNvCxnSpPr/>
          <p:nvPr/>
        </p:nvCxnSpPr>
        <p:spPr>
          <a:xfrm rot="16200000" flipH="1">
            <a:off x="3098211" y="5099477"/>
            <a:ext cx="207633" cy="2"/>
          </a:xfrm>
          <a:prstGeom prst="line">
            <a:avLst/>
          </a:prstGeom>
          <a:ln w="9525">
            <a:solidFill>
              <a:schemeClr val="accent1"/>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6200000" flipH="1">
            <a:off x="5240296" y="5099480"/>
            <a:ext cx="207636" cy="1"/>
          </a:xfrm>
          <a:prstGeom prst="line">
            <a:avLst/>
          </a:prstGeom>
          <a:ln w="9525">
            <a:solidFill>
              <a:schemeClr val="accent1">
                <a:lumMod val="60000"/>
                <a:lumOff val="40000"/>
              </a:scheme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16200000" flipH="1">
            <a:off x="6306534" y="5099478"/>
            <a:ext cx="207637" cy="2"/>
          </a:xfrm>
          <a:prstGeom prst="line">
            <a:avLst/>
          </a:prstGeom>
          <a:ln w="9525">
            <a:solidFill>
              <a:schemeClr val="accent1">
                <a:lumMod val="40000"/>
                <a:lumOff val="60000"/>
              </a:scheme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16200000" flipH="1">
            <a:off x="4186635" y="5099480"/>
            <a:ext cx="207636" cy="1"/>
          </a:xfrm>
          <a:prstGeom prst="line">
            <a:avLst/>
          </a:prstGeom>
          <a:ln w="9525">
            <a:solidFill>
              <a:srgbClr val="00B0F0"/>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1677754" y="4717105"/>
            <a:ext cx="553332" cy="553332"/>
          </a:xfrm>
          <a:prstGeom prst="ellipse">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dirty="0">
              <a:solidFill>
                <a:schemeClr val="bg1"/>
              </a:solidFill>
            </a:endParaRPr>
          </a:p>
        </p:txBody>
      </p:sp>
      <p:sp>
        <p:nvSpPr>
          <p:cNvPr id="45" name="Rectangle 44"/>
          <p:cNvSpPr/>
          <p:nvPr/>
        </p:nvSpPr>
        <p:spPr>
          <a:xfrm>
            <a:off x="2833128" y="5715839"/>
            <a:ext cx="730615" cy="276999"/>
          </a:xfrm>
          <a:prstGeom prst="rect">
            <a:avLst/>
          </a:prstGeom>
        </p:spPr>
        <p:txBody>
          <a:bodyPr wrap="square">
            <a:spAutoFit/>
          </a:bodyPr>
          <a:lstStyle/>
          <a:p>
            <a:pPr algn="ctr"/>
            <a:r>
              <a:rPr lang="en-US" sz="1200" b="1" i="1" dirty="0">
                <a:solidFill>
                  <a:srgbClr val="272727"/>
                </a:solidFill>
                <a:latin typeface="+mj-lt"/>
                <a:ea typeface="Open Sans" panose="020B0606030504020204" pitchFamily="34" charset="0"/>
                <a:cs typeface="Open Sans" panose="020B0606030504020204" pitchFamily="34" charset="0"/>
              </a:rPr>
              <a:t>Fabric</a:t>
            </a:r>
            <a:endParaRPr lang="en-US" sz="831" b="1" i="1" dirty="0">
              <a:solidFill>
                <a:srgbClr val="272727"/>
              </a:solidFill>
              <a:latin typeface="+mj-lt"/>
              <a:ea typeface="Open Sans" panose="020B0606030504020204" pitchFamily="34" charset="0"/>
              <a:cs typeface="Open Sans" panose="020B0606030504020204" pitchFamily="34" charset="0"/>
            </a:endParaRPr>
          </a:p>
        </p:txBody>
      </p:sp>
      <p:sp>
        <p:nvSpPr>
          <p:cNvPr id="46" name="Rectangle 45"/>
          <p:cNvSpPr/>
          <p:nvPr/>
        </p:nvSpPr>
        <p:spPr>
          <a:xfrm>
            <a:off x="3951990" y="5715839"/>
            <a:ext cx="730615" cy="276999"/>
          </a:xfrm>
          <a:prstGeom prst="rect">
            <a:avLst/>
          </a:prstGeom>
        </p:spPr>
        <p:txBody>
          <a:bodyPr wrap="square">
            <a:spAutoFit/>
          </a:bodyPr>
          <a:lstStyle/>
          <a:p>
            <a:pPr algn="ctr"/>
            <a:r>
              <a:rPr lang="en-US" sz="1200" b="1" i="1" dirty="0">
                <a:solidFill>
                  <a:srgbClr val="272727"/>
                </a:solidFill>
                <a:latin typeface="+mj-lt"/>
                <a:ea typeface="Open Sans" panose="020B0606030504020204" pitchFamily="34" charset="0"/>
                <a:cs typeface="Open Sans" panose="020B0606030504020204" pitchFamily="34" charset="0"/>
              </a:rPr>
              <a:t>Corda</a:t>
            </a:r>
            <a:endParaRPr lang="en-US" sz="831" b="1" i="1" dirty="0">
              <a:solidFill>
                <a:srgbClr val="272727"/>
              </a:solidFill>
              <a:latin typeface="+mj-lt"/>
              <a:ea typeface="Open Sans" panose="020B0606030504020204" pitchFamily="34" charset="0"/>
              <a:cs typeface="Open Sans" panose="020B0606030504020204" pitchFamily="34" charset="0"/>
            </a:endParaRPr>
          </a:p>
        </p:txBody>
      </p:sp>
      <p:sp>
        <p:nvSpPr>
          <p:cNvPr id="47" name="Rectangle 46"/>
          <p:cNvSpPr/>
          <p:nvPr/>
        </p:nvSpPr>
        <p:spPr>
          <a:xfrm>
            <a:off x="4980489" y="5715839"/>
            <a:ext cx="1041178" cy="276999"/>
          </a:xfrm>
          <a:prstGeom prst="rect">
            <a:avLst/>
          </a:prstGeom>
        </p:spPr>
        <p:txBody>
          <a:bodyPr wrap="square">
            <a:spAutoFit/>
          </a:bodyPr>
          <a:lstStyle/>
          <a:p>
            <a:pPr algn="ctr"/>
            <a:r>
              <a:rPr lang="en-US" sz="1200" b="1" i="1" dirty="0">
                <a:solidFill>
                  <a:srgbClr val="272727"/>
                </a:solidFill>
                <a:latin typeface="+mj-lt"/>
                <a:ea typeface="Open Sans" panose="020B0606030504020204" pitchFamily="34" charset="0"/>
                <a:cs typeface="Open Sans" panose="020B0606030504020204" pitchFamily="34" charset="0"/>
              </a:rPr>
              <a:t>Ethereum</a:t>
            </a:r>
            <a:endParaRPr lang="en-US" sz="831" b="1" i="1" dirty="0">
              <a:solidFill>
                <a:srgbClr val="272727"/>
              </a:solidFill>
              <a:latin typeface="+mj-lt"/>
              <a:ea typeface="Open Sans" panose="020B0606030504020204" pitchFamily="34" charset="0"/>
              <a:cs typeface="Open Sans" panose="020B0606030504020204" pitchFamily="34" charset="0"/>
            </a:endParaRPr>
          </a:p>
        </p:txBody>
      </p:sp>
      <p:sp>
        <p:nvSpPr>
          <p:cNvPr id="48" name="Rectangle 47"/>
          <p:cNvSpPr/>
          <p:nvPr/>
        </p:nvSpPr>
        <p:spPr>
          <a:xfrm>
            <a:off x="5935927" y="5712642"/>
            <a:ext cx="1189193" cy="276999"/>
          </a:xfrm>
          <a:prstGeom prst="rect">
            <a:avLst/>
          </a:prstGeom>
        </p:spPr>
        <p:txBody>
          <a:bodyPr wrap="square">
            <a:spAutoFit/>
          </a:bodyPr>
          <a:lstStyle/>
          <a:p>
            <a:pPr algn="ctr"/>
            <a:r>
              <a:rPr lang="en-US" sz="1200" b="1" i="1" dirty="0" err="1">
                <a:solidFill>
                  <a:srgbClr val="272727"/>
                </a:solidFill>
                <a:latin typeface="+mj-lt"/>
                <a:ea typeface="Open Sans" panose="020B0606030504020204" pitchFamily="34" charset="0"/>
                <a:cs typeface="Open Sans" panose="020B0606030504020204" pitchFamily="34" charset="0"/>
              </a:rPr>
              <a:t>BigchainDB</a:t>
            </a:r>
            <a:endParaRPr lang="en-US" sz="831" b="1" i="1" dirty="0">
              <a:solidFill>
                <a:srgbClr val="272727"/>
              </a:solidFill>
              <a:latin typeface="+mj-lt"/>
              <a:ea typeface="Open Sans" panose="020B0606030504020204" pitchFamily="34" charset="0"/>
              <a:cs typeface="Open Sans" panose="020B0606030504020204" pitchFamily="34" charset="0"/>
            </a:endParaRPr>
          </a:p>
        </p:txBody>
      </p:sp>
      <p:sp>
        <p:nvSpPr>
          <p:cNvPr id="49" name="TextBox 48"/>
          <p:cNvSpPr txBox="1"/>
          <p:nvPr/>
        </p:nvSpPr>
        <p:spPr>
          <a:xfrm>
            <a:off x="1232383" y="5277799"/>
            <a:ext cx="1345699" cy="603820"/>
          </a:xfrm>
          <a:prstGeom prst="rect">
            <a:avLst/>
          </a:prstGeom>
          <a:noFill/>
        </p:spPr>
        <p:txBody>
          <a:bodyPr wrap="square" rtlCol="0">
            <a:spAutoFit/>
          </a:bodyPr>
          <a:lstStyle/>
          <a:p>
            <a:pPr algn="ctr"/>
            <a:r>
              <a:rPr lang="en-US" sz="1108" b="1" i="1" dirty="0">
                <a:solidFill>
                  <a:srgbClr val="272727"/>
                </a:solidFill>
              </a:rPr>
              <a:t>Development Platforms</a:t>
            </a:r>
          </a:p>
          <a:p>
            <a:pPr algn="ctr"/>
            <a:r>
              <a:rPr lang="en-US" sz="1108" b="1" i="1" dirty="0">
                <a:solidFill>
                  <a:srgbClr val="272727"/>
                </a:solidFill>
              </a:rPr>
              <a:t>Experience</a:t>
            </a:r>
          </a:p>
        </p:txBody>
      </p:sp>
      <p:pic>
        <p:nvPicPr>
          <p:cNvPr id="22" name="Picture 2" descr="Image result for hyperledge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 t="-1" r="78799" b="-9590"/>
          <a:stretch/>
        </p:blipFill>
        <p:spPr bwMode="auto">
          <a:xfrm>
            <a:off x="3023451" y="5325275"/>
            <a:ext cx="355923" cy="347276"/>
          </a:xfrm>
          <a:prstGeom prst="rect">
            <a:avLst/>
          </a:prstGeom>
          <a:noFill/>
          <a:extLst/>
        </p:spPr>
      </p:pic>
      <p:pic>
        <p:nvPicPr>
          <p:cNvPr id="21" name="Picture 4" descr="Image result for enterprise ethereum allianc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59989" b="-5780"/>
          <a:stretch/>
        </p:blipFill>
        <p:spPr bwMode="auto">
          <a:xfrm>
            <a:off x="5219298" y="5336814"/>
            <a:ext cx="228407" cy="302937"/>
          </a:xfrm>
          <a:prstGeom prst="rect">
            <a:avLst/>
          </a:prstGeom>
          <a:noFill/>
          <a:extLst/>
        </p:spPr>
      </p:pic>
      <p:pic>
        <p:nvPicPr>
          <p:cNvPr id="67" name="Picture 46" descr="Image result for r3 logo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81270" y="5380810"/>
            <a:ext cx="246964" cy="18895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bigchaindb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52753" y="5286790"/>
            <a:ext cx="363385" cy="363385"/>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67"/>
          <p:cNvPicPr>
            <a:picLocks noChangeAspect="1"/>
          </p:cNvPicPr>
          <p:nvPr/>
        </p:nvPicPr>
        <p:blipFill rotWithShape="1">
          <a:blip r:embed="rId6" cstate="print">
            <a:extLst>
              <a:ext uri="{28A0092B-C50C-407E-A947-70E740481C1C}">
                <a14:useLocalDpi xmlns:a14="http://schemas.microsoft.com/office/drawing/2010/main" val="0"/>
              </a:ext>
            </a:extLst>
          </a:blip>
          <a:srcRect b="18974"/>
          <a:stretch/>
        </p:blipFill>
        <p:spPr>
          <a:xfrm>
            <a:off x="1706735" y="4793794"/>
            <a:ext cx="478730" cy="387895"/>
          </a:xfrm>
          <a:prstGeom prst="rect">
            <a:avLst/>
          </a:prstGeom>
        </p:spPr>
      </p:pic>
      <p:cxnSp>
        <p:nvCxnSpPr>
          <p:cNvPr id="8" name="Straight Connector 7"/>
          <p:cNvCxnSpPr/>
          <p:nvPr/>
        </p:nvCxnSpPr>
        <p:spPr>
          <a:xfrm>
            <a:off x="5215715" y="1371600"/>
            <a:ext cx="0" cy="2863860"/>
          </a:xfrm>
          <a:prstGeom prst="line">
            <a:avLst/>
          </a:prstGeom>
          <a:ln w="12700">
            <a:solidFill>
              <a:schemeClr val="accent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5356770" y="1801781"/>
            <a:ext cx="623818" cy="597661"/>
          </a:xfrm>
          <a:prstGeom prst="ellipse">
            <a:avLst/>
          </a:prstGeom>
          <a:solidFill>
            <a:schemeClr val="tx1">
              <a:lumMod val="20000"/>
              <a:lumOff val="80000"/>
            </a:schemeClr>
          </a:solidFill>
          <a:ln w="12700">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dirty="0" smtClean="0">
                <a:solidFill>
                  <a:srgbClr val="272727"/>
                </a:solidFill>
              </a:rPr>
              <a:t>12+</a:t>
            </a:r>
            <a:endParaRPr lang="en-US" sz="1200" dirty="0">
              <a:solidFill>
                <a:srgbClr val="272727"/>
              </a:solidFill>
            </a:endParaRPr>
          </a:p>
        </p:txBody>
      </p:sp>
      <p:sp>
        <p:nvSpPr>
          <p:cNvPr id="17" name="Rectangle 16"/>
          <p:cNvSpPr/>
          <p:nvPr/>
        </p:nvSpPr>
        <p:spPr>
          <a:xfrm>
            <a:off x="6122132" y="1847724"/>
            <a:ext cx="2895600" cy="532972"/>
          </a:xfrm>
          <a:prstGeom prst="rect">
            <a:avLst/>
          </a:prstGeom>
          <a:ln w="12700">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000" b="1" dirty="0" smtClean="0">
                <a:solidFill>
                  <a:srgbClr val="000000"/>
                </a:solidFill>
              </a:rPr>
              <a:t>Full time developers and designers </a:t>
            </a:r>
            <a:r>
              <a:rPr lang="en-US" sz="1000" b="1" dirty="0" err="1" smtClean="0">
                <a:solidFill>
                  <a:srgbClr val="000000"/>
                </a:solidFill>
              </a:rPr>
              <a:t>CoE</a:t>
            </a:r>
            <a:r>
              <a:rPr lang="en-US" sz="1000" b="1" dirty="0" smtClean="0">
                <a:solidFill>
                  <a:srgbClr val="000000"/>
                </a:solidFill>
              </a:rPr>
              <a:t> Pune</a:t>
            </a:r>
          </a:p>
        </p:txBody>
      </p:sp>
      <p:sp>
        <p:nvSpPr>
          <p:cNvPr id="61" name="Oval 60"/>
          <p:cNvSpPr/>
          <p:nvPr/>
        </p:nvSpPr>
        <p:spPr>
          <a:xfrm>
            <a:off x="5397849" y="2584246"/>
            <a:ext cx="623818" cy="597661"/>
          </a:xfrm>
          <a:prstGeom prst="ellipse">
            <a:avLst/>
          </a:prstGeom>
          <a:solidFill>
            <a:srgbClr val="67B3FF"/>
          </a:solidFill>
          <a:ln w="12700">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dirty="0" smtClean="0">
                <a:solidFill>
                  <a:srgbClr val="272727"/>
                </a:solidFill>
              </a:rPr>
              <a:t>9+</a:t>
            </a:r>
            <a:endParaRPr lang="en-US" sz="1200" dirty="0">
              <a:solidFill>
                <a:srgbClr val="272727"/>
              </a:solidFill>
            </a:endParaRPr>
          </a:p>
        </p:txBody>
      </p:sp>
      <p:sp>
        <p:nvSpPr>
          <p:cNvPr id="62" name="Rectangle 61"/>
          <p:cNvSpPr/>
          <p:nvPr/>
        </p:nvSpPr>
        <p:spPr>
          <a:xfrm>
            <a:off x="6116234" y="2628779"/>
            <a:ext cx="2895600" cy="532972"/>
          </a:xfrm>
          <a:prstGeom prst="rect">
            <a:avLst/>
          </a:prstGeom>
          <a:ln w="12700">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000" b="1" dirty="0" smtClean="0">
                <a:solidFill>
                  <a:srgbClr val="000000"/>
                </a:solidFill>
              </a:rPr>
              <a:t>Employees involved in Bangalore Team</a:t>
            </a:r>
          </a:p>
        </p:txBody>
      </p:sp>
      <p:sp>
        <p:nvSpPr>
          <p:cNvPr id="63" name="Oval 62"/>
          <p:cNvSpPr/>
          <p:nvPr/>
        </p:nvSpPr>
        <p:spPr>
          <a:xfrm>
            <a:off x="5356770" y="3364739"/>
            <a:ext cx="623818" cy="597661"/>
          </a:xfrm>
          <a:prstGeom prst="ellipse">
            <a:avLst/>
          </a:prstGeom>
          <a:solidFill>
            <a:srgbClr val="C2F0FF"/>
          </a:solidFill>
          <a:ln w="12700">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dirty="0" smtClean="0">
                <a:solidFill>
                  <a:srgbClr val="272727"/>
                </a:solidFill>
              </a:rPr>
              <a:t>4</a:t>
            </a:r>
            <a:endParaRPr lang="en-US" sz="1200" dirty="0">
              <a:solidFill>
                <a:srgbClr val="272727"/>
              </a:solidFill>
            </a:endParaRPr>
          </a:p>
        </p:txBody>
      </p:sp>
      <p:sp>
        <p:nvSpPr>
          <p:cNvPr id="65" name="Rectangle 64"/>
          <p:cNvSpPr/>
          <p:nvPr/>
        </p:nvSpPr>
        <p:spPr>
          <a:xfrm>
            <a:off x="6116234" y="3403526"/>
            <a:ext cx="2895600" cy="532972"/>
          </a:xfrm>
          <a:prstGeom prst="rect">
            <a:avLst/>
          </a:prstGeom>
          <a:ln w="12700">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000" b="1" dirty="0" smtClean="0">
                <a:solidFill>
                  <a:srgbClr val="000000"/>
                </a:solidFill>
              </a:rPr>
              <a:t>Hyperledger v 0.6 trainers</a:t>
            </a:r>
          </a:p>
        </p:txBody>
      </p:sp>
      <p:sp>
        <p:nvSpPr>
          <p:cNvPr id="71" name="Rectangle 70"/>
          <p:cNvSpPr/>
          <p:nvPr/>
        </p:nvSpPr>
        <p:spPr>
          <a:xfrm>
            <a:off x="5333501" y="1105044"/>
            <a:ext cx="3652560" cy="303163"/>
          </a:xfrm>
          <a:prstGeom prst="rect">
            <a:avLst/>
          </a:prstGeom>
          <a:ln w="12700">
            <a:solidFill>
              <a:srgbClr val="01A9D6"/>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050" b="1" dirty="0" smtClean="0">
                <a:solidFill>
                  <a:srgbClr val="000000"/>
                </a:solidFill>
              </a:rPr>
              <a:t>India Blockchain Team</a:t>
            </a:r>
          </a:p>
        </p:txBody>
      </p:sp>
      <p:sp>
        <p:nvSpPr>
          <p:cNvPr id="23" name="TextBox 22"/>
          <p:cNvSpPr txBox="1"/>
          <p:nvPr/>
        </p:nvSpPr>
        <p:spPr bwMode="gray">
          <a:xfrm>
            <a:off x="5260804" y="6477711"/>
            <a:ext cx="3657600" cy="228600"/>
          </a:xfrm>
          <a:prstGeom prst="rect">
            <a:avLst/>
          </a:prstGeom>
          <a:noFill/>
          <a:ln w="9525">
            <a:noFill/>
            <a:miter lim="800000"/>
            <a:headEnd/>
            <a:tailEnd/>
          </a:ln>
          <a:effectLst/>
        </p:spPr>
        <p:txBody>
          <a:bodyPr vert="horz" wrap="square" lIns="45720" tIns="45720" rIns="45720" bIns="45720" numCol="1" rtlCol="0" anchor="t" anchorCtr="0" compatLnSpc="1">
            <a:prstTxWarp prst="textNoShape">
              <a:avLst/>
            </a:prstTxWarp>
            <a:normAutofit lnSpcReduction="10000"/>
          </a:bodyPr>
          <a:lstStyle/>
          <a:p>
            <a:pPr>
              <a:spcBef>
                <a:spcPts val="468"/>
              </a:spcBef>
            </a:pPr>
            <a:r>
              <a:rPr lang="en-US" sz="1000" dirty="0" smtClean="0">
                <a:solidFill>
                  <a:schemeClr val="tx1"/>
                </a:solidFill>
                <a:latin typeface="+mn-lt"/>
              </a:rPr>
              <a:t>Profiles of employees present in excel sheet and KM</a:t>
            </a:r>
          </a:p>
        </p:txBody>
      </p:sp>
    </p:spTree>
    <p:extLst>
      <p:ext uri="{BB962C8B-B14F-4D97-AF65-F5344CB8AC3E}">
        <p14:creationId xmlns:p14="http://schemas.microsoft.com/office/powerpoint/2010/main" val="18221515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266700" y="59532"/>
            <a:ext cx="8877300" cy="671512"/>
          </a:xfrm>
        </p:spPr>
        <p:txBody>
          <a:bodyPr/>
          <a:lstStyle/>
          <a:p>
            <a:r>
              <a:rPr lang="en-US" dirty="0" smtClean="0"/>
              <a:t>Blockchain Center of Excellence in Pune</a:t>
            </a:r>
            <a:endParaRPr dirty="0" smtClean="0"/>
          </a:p>
        </p:txBody>
      </p:sp>
      <p:sp>
        <p:nvSpPr>
          <p:cNvPr id="2" name="TextBox 1"/>
          <p:cNvSpPr txBox="1"/>
          <p:nvPr/>
        </p:nvSpPr>
        <p:spPr bwMode="gray">
          <a:xfrm>
            <a:off x="285750" y="1219200"/>
            <a:ext cx="4171951" cy="1412064"/>
          </a:xfrm>
          <a:prstGeom prst="rect">
            <a:avLst/>
          </a:prstGeom>
          <a:noFill/>
          <a:ln w="9525">
            <a:noFill/>
            <a:miter lim="800000"/>
            <a:headEnd/>
            <a:tailEnd/>
          </a:ln>
          <a:effectLst/>
        </p:spPr>
        <p:txBody>
          <a:bodyPr vert="horz" wrap="square" lIns="45720" tIns="45720" rIns="45720" bIns="45720" numCol="1" rtlCol="0" anchor="t" anchorCtr="0" compatLnSpc="1">
            <a:prstTxWarp prst="textNoShape">
              <a:avLst/>
            </a:prstTxWarp>
            <a:noAutofit/>
          </a:bodyPr>
          <a:lstStyle/>
          <a:p>
            <a:pPr marL="285750" indent="-285750">
              <a:spcBef>
                <a:spcPts val="468"/>
              </a:spcBef>
              <a:buClr>
                <a:srgbClr val="000000"/>
              </a:buClr>
              <a:buFont typeface="Arial" panose="020B0604020202020204" pitchFamily="34" charset="0"/>
              <a:buChar char="•"/>
            </a:pPr>
            <a:r>
              <a:rPr lang="en-US" sz="1200" b="1" dirty="0" smtClean="0">
                <a:solidFill>
                  <a:srgbClr val="000000"/>
                </a:solidFill>
              </a:rPr>
              <a:t>Team of dedicated developers and designers</a:t>
            </a:r>
          </a:p>
          <a:p>
            <a:pPr marL="400050" indent="-285750">
              <a:spcBef>
                <a:spcPts val="468"/>
              </a:spcBef>
              <a:buClr>
                <a:srgbClr val="000000"/>
              </a:buClr>
            </a:pPr>
            <a:r>
              <a:rPr lang="en-US" sz="1200" b="1" dirty="0" smtClean="0">
                <a:solidFill>
                  <a:srgbClr val="000000"/>
                </a:solidFill>
              </a:rPr>
              <a:t>-     Rinkesh </a:t>
            </a:r>
            <a:r>
              <a:rPr lang="en-US" sz="1200" b="1" dirty="0" err="1" smtClean="0">
                <a:solidFill>
                  <a:srgbClr val="000000"/>
                </a:solidFill>
              </a:rPr>
              <a:t>Chettia</a:t>
            </a:r>
            <a:r>
              <a:rPr lang="en-US" sz="1200" b="1" dirty="0" smtClean="0">
                <a:solidFill>
                  <a:srgbClr val="000000"/>
                </a:solidFill>
              </a:rPr>
              <a:t> - </a:t>
            </a:r>
            <a:r>
              <a:rPr lang="en-US" sz="1200" b="1" dirty="0" err="1" smtClean="0">
                <a:solidFill>
                  <a:srgbClr val="000000"/>
                </a:solidFill>
              </a:rPr>
              <a:t>CoE</a:t>
            </a:r>
            <a:r>
              <a:rPr lang="en-US" sz="1200" b="1" dirty="0" smtClean="0">
                <a:solidFill>
                  <a:srgbClr val="000000"/>
                </a:solidFill>
              </a:rPr>
              <a:t> Lead </a:t>
            </a:r>
          </a:p>
          <a:p>
            <a:pPr marL="400050" lvl="1" indent="-285750">
              <a:spcBef>
                <a:spcPts val="468"/>
              </a:spcBef>
              <a:buClr>
                <a:srgbClr val="000000"/>
              </a:buClr>
              <a:buFontTx/>
              <a:buChar char="-"/>
            </a:pPr>
            <a:r>
              <a:rPr lang="en-US" sz="1200" b="1" dirty="0" smtClean="0">
                <a:solidFill>
                  <a:srgbClr val="000000"/>
                </a:solidFill>
              </a:rPr>
              <a:t>Devendra Chaudhari - Team lead Hyperledger</a:t>
            </a:r>
          </a:p>
          <a:p>
            <a:pPr marL="400050" lvl="1" indent="-285750">
              <a:spcBef>
                <a:spcPts val="468"/>
              </a:spcBef>
              <a:buClr>
                <a:srgbClr val="000000"/>
              </a:buClr>
              <a:buFontTx/>
              <a:buChar char="-"/>
            </a:pPr>
            <a:r>
              <a:rPr lang="en-US" sz="1200" b="1" dirty="0" smtClean="0">
                <a:solidFill>
                  <a:srgbClr val="000000"/>
                </a:solidFill>
              </a:rPr>
              <a:t>Purushottam Khandebharad – Team lead Corda</a:t>
            </a:r>
          </a:p>
        </p:txBody>
      </p:sp>
      <p:sp>
        <p:nvSpPr>
          <p:cNvPr id="14" name="Rectangle 13"/>
          <p:cNvSpPr/>
          <p:nvPr/>
        </p:nvSpPr>
        <p:spPr>
          <a:xfrm>
            <a:off x="4648200" y="1219200"/>
            <a:ext cx="4133850" cy="1887183"/>
          </a:xfrm>
          <a:prstGeom prst="rect">
            <a:avLst/>
          </a:prstGeom>
        </p:spPr>
        <p:txBody>
          <a:bodyPr wrap="square">
            <a:spAutoFit/>
          </a:bodyPr>
          <a:lstStyle/>
          <a:p>
            <a:pPr marL="342900" lvl="1" indent="-168275" defTabSz="957263" eaLnBrk="0" hangingPunct="0">
              <a:spcBef>
                <a:spcPts val="468"/>
              </a:spcBef>
              <a:buClr>
                <a:srgbClr val="000000"/>
              </a:buClr>
              <a:buFont typeface="Arial" pitchFamily="34" charset="0"/>
              <a:buChar char="•"/>
              <a:defRPr/>
            </a:pPr>
            <a:r>
              <a:rPr lang="en-US" sz="1200" dirty="0">
                <a:solidFill>
                  <a:srgbClr val="000000"/>
                </a:solidFill>
              </a:rPr>
              <a:t>Hackathon organized at start of </a:t>
            </a:r>
            <a:r>
              <a:rPr lang="en-US" sz="1200" dirty="0" smtClean="0">
                <a:solidFill>
                  <a:srgbClr val="000000"/>
                </a:solidFill>
              </a:rPr>
              <a:t>2017</a:t>
            </a:r>
          </a:p>
          <a:p>
            <a:pPr marL="514350" lvl="1" indent="-171450" defTabSz="957263" eaLnBrk="0" hangingPunct="0">
              <a:spcBef>
                <a:spcPts val="468"/>
              </a:spcBef>
              <a:buClr>
                <a:srgbClr val="000000"/>
              </a:buClr>
              <a:buFontTx/>
              <a:buChar char="-"/>
              <a:defRPr/>
            </a:pPr>
            <a:r>
              <a:rPr lang="en-US" sz="1200" dirty="0">
                <a:solidFill>
                  <a:srgbClr val="000000"/>
                </a:solidFill>
              </a:rPr>
              <a:t>Absorbed top coders from Hackathon to </a:t>
            </a:r>
            <a:r>
              <a:rPr lang="en-US" sz="1200" dirty="0" smtClean="0">
                <a:solidFill>
                  <a:srgbClr val="000000"/>
                </a:solidFill>
              </a:rPr>
              <a:t>COE</a:t>
            </a:r>
            <a:endParaRPr lang="en-US" sz="1200" b="1" dirty="0" smtClean="0">
              <a:solidFill>
                <a:srgbClr val="000000"/>
              </a:solidFill>
            </a:endParaRPr>
          </a:p>
          <a:p>
            <a:pPr marL="514350" lvl="1" indent="-171450" defTabSz="957263" eaLnBrk="0" hangingPunct="0">
              <a:spcBef>
                <a:spcPts val="468"/>
              </a:spcBef>
              <a:buClr>
                <a:srgbClr val="000000"/>
              </a:buClr>
              <a:buFontTx/>
              <a:buChar char="-"/>
              <a:defRPr/>
            </a:pPr>
            <a:r>
              <a:rPr lang="en-US" sz="1200" dirty="0" smtClean="0">
                <a:solidFill>
                  <a:srgbClr val="000000"/>
                </a:solidFill>
              </a:rPr>
              <a:t>Trained over </a:t>
            </a:r>
            <a:r>
              <a:rPr lang="en-US" sz="1200" dirty="0">
                <a:solidFill>
                  <a:srgbClr val="000000"/>
                </a:solidFill>
              </a:rPr>
              <a:t>1000 employees on </a:t>
            </a:r>
            <a:r>
              <a:rPr lang="en-US" sz="1200" dirty="0" err="1">
                <a:solidFill>
                  <a:srgbClr val="000000"/>
                </a:solidFill>
              </a:rPr>
              <a:t>Hyperledger</a:t>
            </a:r>
            <a:r>
              <a:rPr lang="en-US" sz="1200" dirty="0">
                <a:solidFill>
                  <a:srgbClr val="000000"/>
                </a:solidFill>
              </a:rPr>
              <a:t> Fabric </a:t>
            </a:r>
            <a:r>
              <a:rPr lang="en-US" sz="1200" dirty="0" smtClean="0">
                <a:solidFill>
                  <a:srgbClr val="000000"/>
                </a:solidFill>
              </a:rPr>
              <a:t>0.6</a:t>
            </a:r>
          </a:p>
          <a:p>
            <a:pPr marL="346075" lvl="1" indent="-171450" defTabSz="957263" eaLnBrk="0" hangingPunct="0">
              <a:spcBef>
                <a:spcPts val="468"/>
              </a:spcBef>
              <a:buClr>
                <a:srgbClr val="000000"/>
              </a:buClr>
              <a:buFont typeface="Arial" panose="020B0604020202020204" pitchFamily="34" charset="0"/>
              <a:buChar char="•"/>
              <a:defRPr/>
            </a:pPr>
            <a:r>
              <a:rPr lang="en-US" sz="1200" dirty="0">
                <a:solidFill>
                  <a:srgbClr val="000000"/>
                </a:solidFill>
              </a:rPr>
              <a:t>Trained employees can be deployed in project </a:t>
            </a:r>
            <a:r>
              <a:rPr lang="en-US" sz="1200" dirty="0" smtClean="0">
                <a:solidFill>
                  <a:srgbClr val="000000"/>
                </a:solidFill>
              </a:rPr>
              <a:t>after another training </a:t>
            </a:r>
            <a:r>
              <a:rPr lang="en-US" sz="1200" dirty="0">
                <a:solidFill>
                  <a:srgbClr val="000000"/>
                </a:solidFill>
              </a:rPr>
              <a:t>of </a:t>
            </a:r>
            <a:r>
              <a:rPr lang="en-US" sz="1200" dirty="0" smtClean="0">
                <a:solidFill>
                  <a:srgbClr val="000000"/>
                </a:solidFill>
              </a:rPr>
              <a:t>2 weeks - 1 </a:t>
            </a:r>
            <a:r>
              <a:rPr lang="en-US" sz="1200" dirty="0">
                <a:solidFill>
                  <a:srgbClr val="000000"/>
                </a:solidFill>
              </a:rPr>
              <a:t>month</a:t>
            </a:r>
          </a:p>
          <a:p>
            <a:pPr marL="346075" lvl="1" indent="-171450" defTabSz="957263" eaLnBrk="0" hangingPunct="0">
              <a:lnSpc>
                <a:spcPct val="90000"/>
              </a:lnSpc>
              <a:spcAft>
                <a:spcPts val="200"/>
              </a:spcAft>
              <a:buClr>
                <a:srgbClr val="4BACC6"/>
              </a:buClr>
              <a:buFontTx/>
              <a:buChar char="-"/>
              <a:defRPr/>
            </a:pPr>
            <a:endParaRPr lang="en-US" sz="1200" dirty="0">
              <a:solidFill>
                <a:srgbClr val="000000"/>
              </a:solidFill>
            </a:endParaRPr>
          </a:p>
          <a:p>
            <a:pPr marL="631825" lvl="2" defTabSz="957263" eaLnBrk="0" hangingPunct="0">
              <a:lnSpc>
                <a:spcPct val="90000"/>
              </a:lnSpc>
              <a:spcAft>
                <a:spcPts val="200"/>
              </a:spcAft>
              <a:buClr>
                <a:srgbClr val="4BACC6"/>
              </a:buClr>
              <a:defRPr/>
            </a:pPr>
            <a:endParaRPr lang="en-US" sz="1000" dirty="0" smtClean="0">
              <a:solidFill>
                <a:prstClr val="black"/>
              </a:solidFill>
              <a:latin typeface="Century Gothic" panose="020B0502020202020204" pitchFamily="34" charset="0"/>
            </a:endParaRPr>
          </a:p>
          <a:p>
            <a:pPr marL="342900" lvl="1" indent="-168275" defTabSz="957263" eaLnBrk="0" hangingPunct="0">
              <a:lnSpc>
                <a:spcPct val="90000"/>
              </a:lnSpc>
              <a:spcAft>
                <a:spcPts val="200"/>
              </a:spcAft>
              <a:buClr>
                <a:srgbClr val="4BACC6"/>
              </a:buClr>
              <a:buFont typeface="Arial" pitchFamily="34" charset="0"/>
              <a:buChar char="•"/>
              <a:defRPr/>
            </a:pPr>
            <a:endParaRPr lang="en-US" sz="1000" dirty="0">
              <a:solidFill>
                <a:prstClr val="black"/>
              </a:solidFill>
              <a:latin typeface="Century Gothic" panose="020B0502020202020204" pitchFamily="34" charset="0"/>
            </a:endParaRPr>
          </a:p>
        </p:txBody>
      </p:sp>
      <p:cxnSp>
        <p:nvCxnSpPr>
          <p:cNvPr id="16" name="Straight Connector 15"/>
          <p:cNvCxnSpPr/>
          <p:nvPr/>
        </p:nvCxnSpPr>
        <p:spPr>
          <a:xfrm>
            <a:off x="4648200" y="1219200"/>
            <a:ext cx="0" cy="1384687"/>
          </a:xfrm>
          <a:prstGeom prst="line">
            <a:avLst/>
          </a:prstGeom>
          <a:ln w="1905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graphicFrame>
        <p:nvGraphicFramePr>
          <p:cNvPr id="15" name="Table 14"/>
          <p:cNvGraphicFramePr>
            <a:graphicFrameLocks noGrp="1"/>
          </p:cNvGraphicFramePr>
          <p:nvPr>
            <p:extLst>
              <p:ext uri="{D42A27DB-BD31-4B8C-83A1-F6EECF244321}">
                <p14:modId xmlns:p14="http://schemas.microsoft.com/office/powerpoint/2010/main" val="1693351655"/>
              </p:ext>
            </p:extLst>
          </p:nvPr>
        </p:nvGraphicFramePr>
        <p:xfrm>
          <a:off x="381001" y="4724399"/>
          <a:ext cx="4076699" cy="1587500"/>
        </p:xfrm>
        <a:graphic>
          <a:graphicData uri="http://schemas.openxmlformats.org/drawingml/2006/table">
            <a:tbl>
              <a:tblPr/>
              <a:tblGrid>
                <a:gridCol w="2191226"/>
                <a:gridCol w="1885473"/>
              </a:tblGrid>
              <a:tr h="151160">
                <a:tc>
                  <a:txBody>
                    <a:bodyPr/>
                    <a:lstStyle/>
                    <a:p>
                      <a:pPr algn="ctr" fontAlgn="b"/>
                      <a:r>
                        <a:rPr lang="en-US" sz="1000" b="1" i="0" u="none" strike="noStrike" dirty="0">
                          <a:solidFill>
                            <a:srgbClr val="FFFFFF"/>
                          </a:solidFill>
                          <a:effectLst/>
                          <a:latin typeface="+mn-lt"/>
                        </a:rPr>
                        <a:t>Role</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2F75B5"/>
                    </a:solidFill>
                  </a:tcPr>
                </a:tc>
                <a:tc>
                  <a:txBody>
                    <a:bodyPr/>
                    <a:lstStyle/>
                    <a:p>
                      <a:pPr algn="ctr" fontAlgn="b"/>
                      <a:r>
                        <a:rPr lang="en-US" sz="1000" b="1" i="0" u="none" strike="noStrike" dirty="0">
                          <a:solidFill>
                            <a:srgbClr val="FFFFFF"/>
                          </a:solidFill>
                          <a:effectLst/>
                          <a:latin typeface="+mn-lt"/>
                        </a:rPr>
                        <a:t>No. of People</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2F75B5"/>
                    </a:solidFill>
                  </a:tcPr>
                </a:tc>
              </a:tr>
              <a:tr h="151160">
                <a:tc>
                  <a:txBody>
                    <a:bodyPr/>
                    <a:lstStyle/>
                    <a:p>
                      <a:pPr algn="ctr" fontAlgn="b"/>
                      <a:r>
                        <a:rPr lang="en-US" sz="1000" b="0" i="0" u="none" strike="noStrike">
                          <a:solidFill>
                            <a:srgbClr val="000000"/>
                          </a:solidFill>
                          <a:effectLst/>
                          <a:latin typeface="+mn-lt"/>
                        </a:rPr>
                        <a:t>Architect</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n-lt"/>
                        </a:rPr>
                        <a:t>2</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151160">
                <a:tc>
                  <a:txBody>
                    <a:bodyPr/>
                    <a:lstStyle/>
                    <a:p>
                      <a:pPr algn="ctr" fontAlgn="b"/>
                      <a:r>
                        <a:rPr lang="en-US" sz="1000" b="0" i="0" u="none" strike="noStrike">
                          <a:solidFill>
                            <a:srgbClr val="000000"/>
                          </a:solidFill>
                          <a:effectLst/>
                          <a:latin typeface="+mn-lt"/>
                        </a:rPr>
                        <a:t>Designer</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n-lt"/>
                        </a:rPr>
                        <a:t>3</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151160">
                <a:tc>
                  <a:txBody>
                    <a:bodyPr/>
                    <a:lstStyle/>
                    <a:p>
                      <a:pPr algn="ctr" fontAlgn="b"/>
                      <a:r>
                        <a:rPr lang="en-US" sz="1000" b="0" i="0" u="none" strike="noStrike">
                          <a:solidFill>
                            <a:srgbClr val="000000"/>
                          </a:solidFill>
                          <a:effectLst/>
                          <a:latin typeface="+mn-lt"/>
                        </a:rPr>
                        <a:t>Developer</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n-lt"/>
                        </a:rPr>
                        <a:t>6</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151160">
                <a:tc>
                  <a:txBody>
                    <a:bodyPr/>
                    <a:lstStyle/>
                    <a:p>
                      <a:pPr algn="ctr" fontAlgn="b"/>
                      <a:r>
                        <a:rPr lang="en-US" sz="1000" b="0" i="0" u="none" strike="noStrike">
                          <a:solidFill>
                            <a:srgbClr val="000000"/>
                          </a:solidFill>
                          <a:effectLst/>
                          <a:latin typeface="+mn-lt"/>
                        </a:rPr>
                        <a:t>Facilitator</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n-lt"/>
                        </a:rPr>
                        <a:t>4</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156373">
                <a:tc>
                  <a:txBody>
                    <a:bodyPr/>
                    <a:lstStyle/>
                    <a:p>
                      <a:pPr algn="ctr" fontAlgn="b"/>
                      <a:r>
                        <a:rPr lang="en-US" sz="1000" b="0" i="0" u="none" strike="noStrike">
                          <a:solidFill>
                            <a:srgbClr val="000000"/>
                          </a:solidFill>
                          <a:effectLst/>
                          <a:latin typeface="+mn-lt"/>
                        </a:rPr>
                        <a:t>Lead</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dirty="0">
                          <a:solidFill>
                            <a:srgbClr val="000000"/>
                          </a:solidFill>
                          <a:effectLst/>
                          <a:latin typeface="+mn-lt"/>
                        </a:rPr>
                        <a:t>1</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151160">
                <a:tc>
                  <a:txBody>
                    <a:bodyPr/>
                    <a:lstStyle/>
                    <a:p>
                      <a:pPr algn="ctr" fontAlgn="b"/>
                      <a:r>
                        <a:rPr lang="en-US" sz="1000" b="0" i="0" u="none" strike="noStrike">
                          <a:solidFill>
                            <a:srgbClr val="000000"/>
                          </a:solidFill>
                          <a:effectLst/>
                          <a:latin typeface="+mn-lt"/>
                        </a:rPr>
                        <a:t>Scrum Master</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n-lt"/>
                        </a:rPr>
                        <a:t>1</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156373">
                <a:tc>
                  <a:txBody>
                    <a:bodyPr/>
                    <a:lstStyle/>
                    <a:p>
                      <a:pPr algn="ctr" fontAlgn="b"/>
                      <a:r>
                        <a:rPr lang="en-US" sz="1000" b="0" i="0" u="none" strike="noStrike">
                          <a:solidFill>
                            <a:srgbClr val="000000"/>
                          </a:solidFill>
                          <a:effectLst/>
                          <a:latin typeface="+mn-lt"/>
                        </a:rPr>
                        <a:t>Senior Developer</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n-lt"/>
                        </a:rPr>
                        <a:t>4</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151160">
                <a:tc>
                  <a:txBody>
                    <a:bodyPr/>
                    <a:lstStyle/>
                    <a:p>
                      <a:pPr algn="ctr" fontAlgn="b"/>
                      <a:r>
                        <a:rPr lang="en-US" sz="1000" b="0" i="0" u="none" strike="noStrike">
                          <a:solidFill>
                            <a:srgbClr val="000000"/>
                          </a:solidFill>
                          <a:effectLst/>
                          <a:latin typeface="+mn-lt"/>
                        </a:rPr>
                        <a:t>UI Developer</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mn-lt"/>
                        </a:rPr>
                        <a:t>1</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56373">
                <a:tc>
                  <a:txBody>
                    <a:bodyPr/>
                    <a:lstStyle/>
                    <a:p>
                      <a:pPr algn="ctr" fontAlgn="b"/>
                      <a:r>
                        <a:rPr lang="en-US" sz="1000" b="0" i="0" u="none" strike="noStrike" dirty="0">
                          <a:solidFill>
                            <a:srgbClr val="000000"/>
                          </a:solidFill>
                          <a:effectLst/>
                          <a:latin typeface="+mn-lt"/>
                        </a:rPr>
                        <a:t>Grand Total</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mn-lt"/>
                        </a:rPr>
                        <a:t>22</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312060361"/>
              </p:ext>
            </p:extLst>
          </p:nvPr>
        </p:nvGraphicFramePr>
        <p:xfrm>
          <a:off x="4552950" y="4724399"/>
          <a:ext cx="4200524" cy="1111250"/>
        </p:xfrm>
        <a:graphic>
          <a:graphicData uri="http://schemas.openxmlformats.org/drawingml/2006/table">
            <a:tbl>
              <a:tblPr/>
              <a:tblGrid>
                <a:gridCol w="2424302"/>
                <a:gridCol w="1776222"/>
              </a:tblGrid>
              <a:tr h="184150">
                <a:tc>
                  <a:txBody>
                    <a:bodyPr/>
                    <a:lstStyle/>
                    <a:p>
                      <a:pPr algn="ctr" fontAlgn="b"/>
                      <a:r>
                        <a:rPr lang="en-US" sz="1000" b="1" i="0" u="none" strike="noStrike" dirty="0">
                          <a:solidFill>
                            <a:srgbClr val="FFFFFF"/>
                          </a:solidFill>
                          <a:effectLst/>
                          <a:latin typeface="+mn-lt"/>
                        </a:rPr>
                        <a:t>Experience (in years)</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2F75B5"/>
                    </a:solidFill>
                  </a:tcPr>
                </a:tc>
                <a:tc>
                  <a:txBody>
                    <a:bodyPr/>
                    <a:lstStyle/>
                    <a:p>
                      <a:pPr algn="ctr" fontAlgn="b"/>
                      <a:r>
                        <a:rPr lang="en-US" sz="1000" b="1" i="0" u="none" strike="noStrike">
                          <a:solidFill>
                            <a:srgbClr val="FFFFFF"/>
                          </a:solidFill>
                          <a:effectLst/>
                          <a:latin typeface="+mn-lt"/>
                        </a:rPr>
                        <a:t>No. of People</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2F75B5"/>
                    </a:solidFill>
                  </a:tcPr>
                </a:tc>
              </a:tr>
              <a:tr h="184150">
                <a:tc>
                  <a:txBody>
                    <a:bodyPr/>
                    <a:lstStyle/>
                    <a:p>
                      <a:pPr algn="ctr" fontAlgn="b"/>
                      <a:r>
                        <a:rPr lang="en-US" sz="1000" b="0" i="0" u="none" strike="noStrike">
                          <a:solidFill>
                            <a:srgbClr val="000000"/>
                          </a:solidFill>
                          <a:effectLst/>
                          <a:latin typeface="+mn-lt"/>
                        </a:rPr>
                        <a:t>0-5</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n-lt"/>
                        </a:rPr>
                        <a:t>7</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184150">
                <a:tc>
                  <a:txBody>
                    <a:bodyPr/>
                    <a:lstStyle/>
                    <a:p>
                      <a:pPr algn="ctr" fontAlgn="b"/>
                      <a:r>
                        <a:rPr lang="en-US" sz="1000" b="0" i="0" u="none" strike="noStrike">
                          <a:solidFill>
                            <a:srgbClr val="000000"/>
                          </a:solidFill>
                          <a:effectLst/>
                          <a:latin typeface="+mn-lt"/>
                        </a:rPr>
                        <a:t>5-10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dirty="0">
                          <a:solidFill>
                            <a:srgbClr val="000000"/>
                          </a:solidFill>
                          <a:effectLst/>
                          <a:latin typeface="+mn-lt"/>
                        </a:rPr>
                        <a:t>5</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184150">
                <a:tc>
                  <a:txBody>
                    <a:bodyPr/>
                    <a:lstStyle/>
                    <a:p>
                      <a:pPr algn="ctr" fontAlgn="b"/>
                      <a:r>
                        <a:rPr lang="en-US" sz="1000" b="0" i="0" u="none" strike="noStrike">
                          <a:solidFill>
                            <a:srgbClr val="000000"/>
                          </a:solidFill>
                          <a:effectLst/>
                          <a:latin typeface="+mn-lt"/>
                        </a:rPr>
                        <a:t>10-15</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n-lt"/>
                        </a:rPr>
                        <a:t>8</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184150">
                <a:tc>
                  <a:txBody>
                    <a:bodyPr/>
                    <a:lstStyle/>
                    <a:p>
                      <a:pPr algn="ctr" fontAlgn="b"/>
                      <a:r>
                        <a:rPr lang="en-US" sz="1000" b="0" i="0" u="none" strike="noStrike">
                          <a:solidFill>
                            <a:srgbClr val="000000"/>
                          </a:solidFill>
                          <a:effectLst/>
                          <a:latin typeface="+mn-lt"/>
                        </a:rPr>
                        <a:t>15+</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mn-lt"/>
                        </a:rPr>
                        <a:t>2</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90500">
                <a:tc>
                  <a:txBody>
                    <a:bodyPr/>
                    <a:lstStyle/>
                    <a:p>
                      <a:pPr algn="ctr" fontAlgn="b"/>
                      <a:r>
                        <a:rPr lang="en-US" sz="1000" b="0" i="0" u="none" strike="noStrike" dirty="0">
                          <a:solidFill>
                            <a:srgbClr val="000000"/>
                          </a:solidFill>
                          <a:effectLst/>
                          <a:latin typeface="+mn-lt"/>
                        </a:rPr>
                        <a:t>Grand Total</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mn-lt"/>
                        </a:rPr>
                        <a:t>22</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1172454601"/>
              </p:ext>
            </p:extLst>
          </p:nvPr>
        </p:nvGraphicFramePr>
        <p:xfrm>
          <a:off x="381001" y="2754538"/>
          <a:ext cx="8401048" cy="1485900"/>
        </p:xfrm>
        <a:graphic>
          <a:graphicData uri="http://schemas.openxmlformats.org/drawingml/2006/table">
            <a:tbl>
              <a:tblPr/>
              <a:tblGrid>
                <a:gridCol w="1433512"/>
                <a:gridCol w="1566862"/>
                <a:gridCol w="1566862"/>
                <a:gridCol w="1850231"/>
                <a:gridCol w="1983581"/>
              </a:tblGrid>
              <a:tr h="184150">
                <a:tc>
                  <a:txBody>
                    <a:bodyPr/>
                    <a:lstStyle/>
                    <a:p>
                      <a:pPr algn="ctr" fontAlgn="b"/>
                      <a:r>
                        <a:rPr lang="en-US" sz="1000" b="1" i="0" u="none" strike="noStrike" dirty="0">
                          <a:solidFill>
                            <a:srgbClr val="FFFFFF"/>
                          </a:solidFill>
                          <a:effectLst/>
                          <a:latin typeface="+mn-lt"/>
                        </a:rPr>
                        <a:t>Designation</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2F75B5"/>
                    </a:solidFill>
                  </a:tcPr>
                </a:tc>
                <a:tc>
                  <a:txBody>
                    <a:bodyPr/>
                    <a:lstStyle/>
                    <a:p>
                      <a:pPr algn="ctr" fontAlgn="b"/>
                      <a:r>
                        <a:rPr lang="en-US" sz="1000" b="1" i="0" u="none" strike="noStrike">
                          <a:solidFill>
                            <a:srgbClr val="FFFFFF"/>
                          </a:solidFill>
                          <a:effectLst/>
                          <a:latin typeface="+mn-lt"/>
                        </a:rPr>
                        <a:t># Fabric Experience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2F75B5"/>
                    </a:solidFill>
                  </a:tcPr>
                </a:tc>
                <a:tc>
                  <a:txBody>
                    <a:bodyPr/>
                    <a:lstStyle/>
                    <a:p>
                      <a:pPr algn="ctr" fontAlgn="b"/>
                      <a:r>
                        <a:rPr lang="en-US" sz="1000" b="1" i="0" u="none" strike="noStrike">
                          <a:solidFill>
                            <a:srgbClr val="FFFFFF"/>
                          </a:solidFill>
                          <a:effectLst/>
                          <a:latin typeface="+mn-lt"/>
                        </a:rPr>
                        <a:t># Corda Experience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2F75B5"/>
                    </a:solidFill>
                  </a:tcPr>
                </a:tc>
                <a:tc>
                  <a:txBody>
                    <a:bodyPr/>
                    <a:lstStyle/>
                    <a:p>
                      <a:pPr algn="ctr" fontAlgn="b"/>
                      <a:r>
                        <a:rPr lang="en-US" sz="1000" b="1" i="0" u="none" strike="noStrike">
                          <a:solidFill>
                            <a:srgbClr val="FFFFFF"/>
                          </a:solidFill>
                          <a:effectLst/>
                          <a:latin typeface="+mn-lt"/>
                        </a:rPr>
                        <a:t># Ethereum Experience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2F75B5"/>
                    </a:solidFill>
                  </a:tcPr>
                </a:tc>
                <a:tc>
                  <a:txBody>
                    <a:bodyPr/>
                    <a:lstStyle/>
                    <a:p>
                      <a:pPr algn="ctr" fontAlgn="b"/>
                      <a:r>
                        <a:rPr lang="en-US" sz="1000" b="1" i="0" u="none" strike="noStrike">
                          <a:solidFill>
                            <a:srgbClr val="FFFFFF"/>
                          </a:solidFill>
                          <a:effectLst/>
                          <a:latin typeface="+mn-lt"/>
                        </a:rPr>
                        <a:t># BigChainDB Experience</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2F75B5"/>
                    </a:solidFill>
                  </a:tcPr>
                </a:tc>
              </a:tr>
              <a:tr h="184150">
                <a:tc>
                  <a:txBody>
                    <a:bodyPr/>
                    <a:lstStyle/>
                    <a:p>
                      <a:pPr algn="ctr" fontAlgn="b"/>
                      <a:r>
                        <a:rPr lang="en-US" sz="1000" b="0" i="0" u="none" strike="noStrike">
                          <a:solidFill>
                            <a:srgbClr val="000000"/>
                          </a:solidFill>
                          <a:effectLst/>
                          <a:latin typeface="+mn-lt"/>
                        </a:rPr>
                        <a:t>Lead</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dirty="0">
                          <a:solidFill>
                            <a:srgbClr val="000000"/>
                          </a:solidFill>
                          <a:effectLst/>
                          <a:latin typeface="+mn-lt"/>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dirty="0">
                          <a:solidFill>
                            <a:srgbClr val="000000"/>
                          </a:solidFill>
                          <a:effectLst/>
                          <a:latin typeface="+mn-lt"/>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n-lt"/>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n-lt"/>
                        </a:rPr>
                        <a:t>1</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184150">
                <a:tc>
                  <a:txBody>
                    <a:bodyPr/>
                    <a:lstStyle/>
                    <a:p>
                      <a:pPr algn="ctr" fontAlgn="b"/>
                      <a:r>
                        <a:rPr lang="en-US" sz="1000" b="0" i="0" u="none" strike="noStrike">
                          <a:solidFill>
                            <a:srgbClr val="000000"/>
                          </a:solidFill>
                          <a:effectLst/>
                          <a:latin typeface="+mn-lt"/>
                        </a:rPr>
                        <a:t>Architect</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n-lt"/>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dirty="0">
                          <a:solidFill>
                            <a:srgbClr val="000000"/>
                          </a:solidFill>
                          <a:effectLst/>
                          <a:latin typeface="+mn-lt"/>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n-lt"/>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n-lt"/>
                        </a:rPr>
                        <a:t> </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184150">
                <a:tc>
                  <a:txBody>
                    <a:bodyPr/>
                    <a:lstStyle/>
                    <a:p>
                      <a:pPr algn="ctr" fontAlgn="b"/>
                      <a:r>
                        <a:rPr lang="en-US" sz="1000" b="0" i="0" u="none" strike="noStrike">
                          <a:solidFill>
                            <a:srgbClr val="000000"/>
                          </a:solidFill>
                          <a:effectLst/>
                          <a:latin typeface="+mn-lt"/>
                        </a:rPr>
                        <a:t>Designer</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n-lt"/>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n-lt"/>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dirty="0">
                          <a:solidFill>
                            <a:srgbClr val="000000"/>
                          </a:solidFill>
                          <a:effectLst/>
                          <a:latin typeface="+mn-lt"/>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n-lt"/>
                        </a:rPr>
                        <a:t>2</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184150">
                <a:tc>
                  <a:txBody>
                    <a:bodyPr/>
                    <a:lstStyle/>
                    <a:p>
                      <a:pPr algn="ctr" fontAlgn="b"/>
                      <a:r>
                        <a:rPr lang="en-US" sz="1000" b="0" i="0" u="none" strike="noStrike">
                          <a:solidFill>
                            <a:srgbClr val="000000"/>
                          </a:solidFill>
                          <a:effectLst/>
                          <a:latin typeface="+mn-lt"/>
                        </a:rPr>
                        <a:t>Senior Developer</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n-lt"/>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n-lt"/>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dirty="0">
                          <a:solidFill>
                            <a:srgbClr val="000000"/>
                          </a:solidFill>
                          <a:effectLst/>
                          <a:latin typeface="+mn-lt"/>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dirty="0">
                          <a:solidFill>
                            <a:srgbClr val="000000"/>
                          </a:solidFill>
                          <a:effectLst/>
                          <a:latin typeface="+mn-lt"/>
                        </a:rPr>
                        <a:t>2</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190500">
                <a:tc>
                  <a:txBody>
                    <a:bodyPr/>
                    <a:lstStyle/>
                    <a:p>
                      <a:pPr algn="ctr" fontAlgn="b"/>
                      <a:r>
                        <a:rPr lang="en-US" sz="1000" b="0" i="0" u="none" strike="noStrike">
                          <a:solidFill>
                            <a:srgbClr val="000000"/>
                          </a:solidFill>
                          <a:effectLst/>
                          <a:latin typeface="+mn-lt"/>
                        </a:rPr>
                        <a:t>Developer</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n-lt"/>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n-lt"/>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n-lt"/>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dirty="0">
                          <a:solidFill>
                            <a:srgbClr val="000000"/>
                          </a:solidFill>
                          <a:effectLst/>
                          <a:latin typeface="+mn-lt"/>
                        </a:rPr>
                        <a:t> </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184150">
                <a:tc>
                  <a:txBody>
                    <a:bodyPr/>
                    <a:lstStyle/>
                    <a:p>
                      <a:pPr algn="ctr" fontAlgn="b"/>
                      <a:r>
                        <a:rPr lang="en-US" sz="1000" b="0" i="0" u="none" strike="noStrike">
                          <a:solidFill>
                            <a:srgbClr val="000000"/>
                          </a:solidFill>
                          <a:effectLst/>
                          <a:latin typeface="+mn-lt"/>
                        </a:rPr>
                        <a:t>Facilitator</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mn-lt"/>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mn-lt"/>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mn-lt"/>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mn-lt"/>
                        </a:rPr>
                        <a:t> </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90500">
                <a:tc>
                  <a:txBody>
                    <a:bodyPr/>
                    <a:lstStyle/>
                    <a:p>
                      <a:pPr algn="ctr" fontAlgn="b"/>
                      <a:r>
                        <a:rPr lang="en-US" sz="1000" b="0" i="0" u="none" strike="noStrike" dirty="0">
                          <a:solidFill>
                            <a:srgbClr val="000000"/>
                          </a:solidFill>
                          <a:effectLst/>
                          <a:latin typeface="+mn-lt"/>
                        </a:rPr>
                        <a:t>Grand Total</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mn-lt"/>
                        </a:rPr>
                        <a:t>16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mn-lt"/>
                        </a:rPr>
                        <a:t>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mn-lt"/>
                        </a:rPr>
                        <a:t>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mn-lt"/>
                        </a:rPr>
                        <a:t>5</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bwMode="gray">
          <a:xfrm>
            <a:off x="7543800" y="6135719"/>
            <a:ext cx="1828800" cy="231839"/>
          </a:xfrm>
          <a:prstGeom prst="rect">
            <a:avLst/>
          </a:prstGeom>
          <a:noFill/>
          <a:ln w="9525">
            <a:noFill/>
            <a:miter lim="800000"/>
            <a:headEnd/>
            <a:tailEnd/>
          </a:ln>
          <a:effectLst/>
        </p:spPr>
        <p:txBody>
          <a:bodyPr vert="horz" wrap="square" lIns="45720" tIns="45720" rIns="45720" bIns="45720" numCol="1" rtlCol="0" anchor="t" anchorCtr="0" compatLnSpc="1">
            <a:prstTxWarp prst="textNoShape">
              <a:avLst/>
            </a:prstTxWarp>
            <a:normAutofit/>
          </a:bodyPr>
          <a:lstStyle/>
          <a:p>
            <a:pPr>
              <a:spcBef>
                <a:spcPts val="468"/>
              </a:spcBef>
            </a:pPr>
            <a:r>
              <a:rPr lang="en-US" sz="800" dirty="0" smtClean="0">
                <a:solidFill>
                  <a:srgbClr val="000000"/>
                </a:solidFill>
                <a:latin typeface="+mn-lt"/>
              </a:rPr>
              <a:t>*Information as of October 2017</a:t>
            </a:r>
          </a:p>
        </p:txBody>
      </p:sp>
      <p:sp>
        <p:nvSpPr>
          <p:cNvPr id="6" name="Rectangle 5"/>
          <p:cNvSpPr/>
          <p:nvPr/>
        </p:nvSpPr>
        <p:spPr>
          <a:xfrm>
            <a:off x="1752600" y="2631264"/>
            <a:ext cx="3276600" cy="1712136"/>
          </a:xfrm>
          <a:prstGeom prst="rect">
            <a:avLst/>
          </a:prstGeom>
          <a:ln w="19050">
            <a:solidFill>
              <a:srgbClr val="00B05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00" dirty="0" err="1" smtClean="0"/>
          </a:p>
        </p:txBody>
      </p:sp>
      <p:sp>
        <p:nvSpPr>
          <p:cNvPr id="8" name="Rectangle 7"/>
          <p:cNvSpPr/>
          <p:nvPr/>
        </p:nvSpPr>
        <p:spPr>
          <a:xfrm>
            <a:off x="1143000" y="4363711"/>
            <a:ext cx="4233862" cy="228600"/>
          </a:xfrm>
          <a:prstGeom prst="rect">
            <a:avLst/>
          </a:prstGeom>
          <a:solidFill>
            <a:srgbClr val="00B050"/>
          </a:solidFill>
          <a:ln w="12700">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000" b="1" dirty="0" smtClean="0">
                <a:solidFill>
                  <a:schemeClr val="bg1"/>
                </a:solidFill>
              </a:rPr>
              <a:t>Focus on Hyperledger Fabric and Corda</a:t>
            </a:r>
          </a:p>
        </p:txBody>
      </p:sp>
      <p:sp>
        <p:nvSpPr>
          <p:cNvPr id="12" name="TextBox 11"/>
          <p:cNvSpPr txBox="1"/>
          <p:nvPr/>
        </p:nvSpPr>
        <p:spPr bwMode="gray">
          <a:xfrm>
            <a:off x="6715125" y="6378702"/>
            <a:ext cx="2247899" cy="275909"/>
          </a:xfrm>
          <a:prstGeom prst="rect">
            <a:avLst/>
          </a:prstGeom>
          <a:noFill/>
          <a:ln w="9525">
            <a:noFill/>
            <a:miter lim="800000"/>
            <a:headEnd/>
            <a:tailEnd/>
          </a:ln>
          <a:effectLst/>
        </p:spPr>
        <p:txBody>
          <a:bodyPr vert="horz" wrap="square" lIns="45720" tIns="45720" rIns="45720" bIns="45720" numCol="1" rtlCol="0" anchor="t" anchorCtr="0" compatLnSpc="1">
            <a:prstTxWarp prst="textNoShape">
              <a:avLst/>
            </a:prstTxWarp>
            <a:normAutofit fontScale="70000" lnSpcReduction="20000"/>
          </a:bodyPr>
          <a:lstStyle/>
          <a:p>
            <a:pPr>
              <a:spcBef>
                <a:spcPts val="468"/>
              </a:spcBef>
            </a:pPr>
            <a:r>
              <a:rPr lang="en-US" sz="1000" dirty="0" smtClean="0">
                <a:solidFill>
                  <a:schemeClr val="tx1"/>
                </a:solidFill>
                <a:latin typeface="+mn-lt"/>
              </a:rPr>
              <a:t>Note: List of team members and resume available in KM server</a:t>
            </a:r>
          </a:p>
        </p:txBody>
      </p:sp>
    </p:spTree>
    <p:extLst>
      <p:ext uri="{BB962C8B-B14F-4D97-AF65-F5344CB8AC3E}">
        <p14:creationId xmlns:p14="http://schemas.microsoft.com/office/powerpoint/2010/main" val="10524874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Blockchain Center of Excellence in Pune</a:t>
            </a:r>
          </a:p>
        </p:txBody>
      </p:sp>
      <p:graphicFrame>
        <p:nvGraphicFramePr>
          <p:cNvPr id="9" name="Table 8"/>
          <p:cNvGraphicFramePr>
            <a:graphicFrameLocks noGrp="1"/>
          </p:cNvGraphicFramePr>
          <p:nvPr>
            <p:extLst>
              <p:ext uri="{D42A27DB-BD31-4B8C-83A1-F6EECF244321}">
                <p14:modId xmlns:p14="http://schemas.microsoft.com/office/powerpoint/2010/main" val="1399122948"/>
              </p:ext>
            </p:extLst>
          </p:nvPr>
        </p:nvGraphicFramePr>
        <p:xfrm>
          <a:off x="219074" y="1676400"/>
          <a:ext cx="8534400" cy="2428230"/>
        </p:xfrm>
        <a:graphic>
          <a:graphicData uri="http://schemas.openxmlformats.org/drawingml/2006/table">
            <a:tbl>
              <a:tblPr firstRow="1" bandRow="1">
                <a:tableStyleId>{073A0DAA-6AF3-43AB-8588-CEC1D06C72B9}</a:tableStyleId>
              </a:tblPr>
              <a:tblGrid>
                <a:gridCol w="2133600"/>
                <a:gridCol w="2133600"/>
                <a:gridCol w="2133600"/>
                <a:gridCol w="2133600"/>
              </a:tblGrid>
              <a:tr h="345435">
                <a:tc>
                  <a:txBody>
                    <a:bodyPr/>
                    <a:lstStyle/>
                    <a:p>
                      <a:r>
                        <a:rPr lang="en-US" sz="1200" dirty="0" smtClean="0"/>
                        <a:t>POC/POV</a:t>
                      </a:r>
                      <a:endParaRPr lang="en-US" sz="1200" dirty="0"/>
                    </a:p>
                  </a:txBody>
                  <a:tcPr anchor="ctr"/>
                </a:tc>
                <a:tc>
                  <a:txBody>
                    <a:bodyPr/>
                    <a:lstStyle/>
                    <a:p>
                      <a:r>
                        <a:rPr lang="en-US" sz="1200" dirty="0" err="1" smtClean="0"/>
                        <a:t>Hyperledger</a:t>
                      </a:r>
                      <a:r>
                        <a:rPr lang="en-US" sz="1200" dirty="0" smtClean="0"/>
                        <a:t> Fabric</a:t>
                      </a:r>
                      <a:endParaRPr lang="en-US" sz="1200" dirty="0"/>
                    </a:p>
                  </a:txBody>
                  <a:tcPr anchor="ctr"/>
                </a:tc>
                <a:tc>
                  <a:txBody>
                    <a:bodyPr/>
                    <a:lstStyle/>
                    <a:p>
                      <a:r>
                        <a:rPr lang="en-US" sz="1200" dirty="0" smtClean="0"/>
                        <a:t>Corda</a:t>
                      </a:r>
                      <a:endParaRPr lang="en-US" sz="1200" dirty="0"/>
                    </a:p>
                  </a:txBody>
                  <a:tcPr anchor="ctr"/>
                </a:tc>
                <a:tc>
                  <a:txBody>
                    <a:bodyPr/>
                    <a:lstStyle/>
                    <a:p>
                      <a:r>
                        <a:rPr lang="en-US" sz="1200" dirty="0" err="1" smtClean="0"/>
                        <a:t>BigchainDB</a:t>
                      </a:r>
                      <a:endParaRPr lang="en-US" sz="1200" dirty="0"/>
                    </a:p>
                  </a:txBody>
                  <a:tcPr anchor="ctr"/>
                </a:tc>
              </a:tr>
              <a:tr h="345435">
                <a:tc>
                  <a:txBody>
                    <a:bodyPr/>
                    <a:lstStyle/>
                    <a:p>
                      <a:pPr algn="l"/>
                      <a:r>
                        <a:rPr lang="en-US" sz="1200" dirty="0" smtClean="0">
                          <a:solidFill>
                            <a:srgbClr val="000000"/>
                          </a:solidFill>
                        </a:rPr>
                        <a:t>Trade</a:t>
                      </a:r>
                      <a:r>
                        <a:rPr lang="en-US" sz="1200" baseline="0" dirty="0" smtClean="0">
                          <a:solidFill>
                            <a:srgbClr val="000000"/>
                          </a:solidFill>
                        </a:rPr>
                        <a:t> Finance</a:t>
                      </a:r>
                      <a:endParaRPr lang="en-US" sz="1200" dirty="0">
                        <a:solidFill>
                          <a:srgbClr val="000000"/>
                        </a:solidFill>
                      </a:endParaRPr>
                    </a:p>
                  </a:txBody>
                  <a:tcPr anchor="ctr"/>
                </a:tc>
                <a:tc>
                  <a:txBody>
                    <a:bodyPr/>
                    <a:lstStyle/>
                    <a:p>
                      <a:r>
                        <a:rPr lang="en-US" sz="1200" dirty="0" smtClean="0">
                          <a:solidFill>
                            <a:srgbClr val="000000"/>
                          </a:solidFill>
                        </a:rPr>
                        <a:t>Yes. Demo ready.</a:t>
                      </a:r>
                      <a:r>
                        <a:rPr lang="en-US" sz="1200" baseline="0" dirty="0" smtClean="0">
                          <a:solidFill>
                            <a:srgbClr val="000000"/>
                          </a:solidFill>
                        </a:rPr>
                        <a:t> </a:t>
                      </a:r>
                      <a:r>
                        <a:rPr lang="en-US" sz="1200" dirty="0" smtClean="0">
                          <a:solidFill>
                            <a:srgbClr val="000000"/>
                          </a:solidFill>
                        </a:rPr>
                        <a:t>Active development. </a:t>
                      </a:r>
                      <a:endParaRPr lang="en-US" sz="1200" dirty="0">
                        <a:solidFill>
                          <a:srgbClr val="000000"/>
                        </a:solidFill>
                      </a:endParaRPr>
                    </a:p>
                  </a:txBody>
                  <a:tcPr anchor="ctr"/>
                </a:tc>
                <a:tc>
                  <a:txBody>
                    <a:bodyPr/>
                    <a:lstStyle/>
                    <a:p>
                      <a:r>
                        <a:rPr lang="en-US" sz="1200" dirty="0" smtClean="0">
                          <a:solidFill>
                            <a:srgbClr val="000000"/>
                          </a:solidFill>
                        </a:rPr>
                        <a:t>Yes. Active development</a:t>
                      </a:r>
                      <a:r>
                        <a:rPr lang="en-US" sz="1200" baseline="0" dirty="0" smtClean="0">
                          <a:solidFill>
                            <a:srgbClr val="000000"/>
                          </a:solidFill>
                        </a:rPr>
                        <a:t> to bring it to level as </a:t>
                      </a:r>
                      <a:r>
                        <a:rPr lang="en-US" sz="1200" baseline="0" dirty="0" err="1" smtClean="0">
                          <a:solidFill>
                            <a:srgbClr val="000000"/>
                          </a:solidFill>
                        </a:rPr>
                        <a:t>hyperledger</a:t>
                      </a:r>
                      <a:r>
                        <a:rPr lang="en-US" sz="1200" baseline="0" dirty="0" smtClean="0">
                          <a:solidFill>
                            <a:srgbClr val="000000"/>
                          </a:solidFill>
                        </a:rPr>
                        <a:t> version</a:t>
                      </a:r>
                      <a:endParaRPr lang="en-US" sz="1200" dirty="0">
                        <a:solidFill>
                          <a:srgbClr val="000000"/>
                        </a:solidFill>
                      </a:endParaRPr>
                    </a:p>
                  </a:txBody>
                  <a:tcPr anchor="ctr"/>
                </a:tc>
                <a:tc>
                  <a:txBody>
                    <a:bodyPr/>
                    <a:lstStyle/>
                    <a:p>
                      <a:r>
                        <a:rPr lang="en-US" sz="1200" dirty="0" smtClean="0">
                          <a:solidFill>
                            <a:srgbClr val="000000"/>
                          </a:solidFill>
                        </a:rPr>
                        <a:t>N/A</a:t>
                      </a:r>
                      <a:endParaRPr lang="en-US" sz="1200" dirty="0">
                        <a:solidFill>
                          <a:srgbClr val="000000"/>
                        </a:solidFill>
                      </a:endParaRPr>
                    </a:p>
                  </a:txBody>
                  <a:tcPr anchor="ctr"/>
                </a:tc>
              </a:tr>
              <a:tr h="345435">
                <a:tc>
                  <a:txBody>
                    <a:bodyPr/>
                    <a:lstStyle/>
                    <a:p>
                      <a:pPr algn="l"/>
                      <a:r>
                        <a:rPr lang="en-US" sz="1200" dirty="0" smtClean="0">
                          <a:solidFill>
                            <a:srgbClr val="000000"/>
                          </a:solidFill>
                        </a:rPr>
                        <a:t>KYC</a:t>
                      </a:r>
                      <a:endParaRPr lang="en-US" sz="1200" dirty="0">
                        <a:solidFill>
                          <a:srgbClr val="000000"/>
                        </a:solidFill>
                      </a:endParaRPr>
                    </a:p>
                  </a:txBody>
                  <a:tcPr anchor="ctr"/>
                </a:tc>
                <a:tc>
                  <a:txBody>
                    <a:bodyPr/>
                    <a:lstStyle/>
                    <a:p>
                      <a:pPr marL="0" marR="0" indent="0" algn="l" defTabSz="914262" rtl="0" eaLnBrk="1" fontAlgn="auto" latinLnBrk="0" hangingPunct="1">
                        <a:lnSpc>
                          <a:spcPct val="100000"/>
                        </a:lnSpc>
                        <a:spcBef>
                          <a:spcPts val="0"/>
                        </a:spcBef>
                        <a:spcAft>
                          <a:spcPts val="0"/>
                        </a:spcAft>
                        <a:buClrTx/>
                        <a:buSzTx/>
                        <a:buFontTx/>
                        <a:buNone/>
                        <a:tabLst/>
                        <a:defRPr/>
                      </a:pPr>
                      <a:r>
                        <a:rPr lang="en-US" sz="1200" dirty="0" smtClean="0">
                          <a:solidFill>
                            <a:srgbClr val="000000"/>
                          </a:solidFill>
                        </a:rPr>
                        <a:t>Yes. Demo ready. Active development. </a:t>
                      </a:r>
                    </a:p>
                  </a:txBody>
                  <a:tcPr anchor="ctr"/>
                </a:tc>
                <a:tc>
                  <a:txBody>
                    <a:bodyPr/>
                    <a:lstStyle/>
                    <a:p>
                      <a:pPr marL="0" marR="0" indent="0" algn="l" defTabSz="914262" rtl="0" eaLnBrk="1" fontAlgn="auto" latinLnBrk="0" hangingPunct="1">
                        <a:lnSpc>
                          <a:spcPct val="100000"/>
                        </a:lnSpc>
                        <a:spcBef>
                          <a:spcPts val="0"/>
                        </a:spcBef>
                        <a:spcAft>
                          <a:spcPts val="0"/>
                        </a:spcAft>
                        <a:buClrTx/>
                        <a:buSzTx/>
                        <a:buFontTx/>
                        <a:buNone/>
                        <a:tabLst/>
                        <a:defRPr/>
                      </a:pPr>
                      <a:r>
                        <a:rPr lang="en-US" sz="1200" dirty="0" smtClean="0">
                          <a:solidFill>
                            <a:srgbClr val="000000"/>
                          </a:solidFill>
                        </a:rPr>
                        <a:t>Yes. Active development</a:t>
                      </a:r>
                      <a:r>
                        <a:rPr lang="en-US" sz="1200" baseline="0" dirty="0" smtClean="0">
                          <a:solidFill>
                            <a:srgbClr val="000000"/>
                          </a:solidFill>
                        </a:rPr>
                        <a:t> and enhancement</a:t>
                      </a:r>
                      <a:r>
                        <a:rPr lang="en-US" sz="1200" dirty="0" smtClean="0">
                          <a:solidFill>
                            <a:srgbClr val="000000"/>
                          </a:solidFill>
                        </a:rPr>
                        <a:t>.</a:t>
                      </a:r>
                    </a:p>
                  </a:txBody>
                  <a:tcPr anchor="ctr"/>
                </a:tc>
                <a:tc>
                  <a:txBody>
                    <a:bodyPr/>
                    <a:lstStyle/>
                    <a:p>
                      <a:r>
                        <a:rPr lang="en-US" sz="1200" dirty="0" smtClean="0">
                          <a:solidFill>
                            <a:srgbClr val="000000"/>
                          </a:solidFill>
                        </a:rPr>
                        <a:t>N/A</a:t>
                      </a:r>
                      <a:endParaRPr lang="en-US" sz="1200" dirty="0">
                        <a:solidFill>
                          <a:srgbClr val="000000"/>
                        </a:solidFill>
                      </a:endParaRPr>
                    </a:p>
                  </a:txBody>
                  <a:tcPr anchor="ctr"/>
                </a:tc>
              </a:tr>
              <a:tr h="345435">
                <a:tc>
                  <a:txBody>
                    <a:bodyPr/>
                    <a:lstStyle/>
                    <a:p>
                      <a:pPr algn="l"/>
                      <a:r>
                        <a:rPr lang="en-US" sz="1200" dirty="0" smtClean="0">
                          <a:solidFill>
                            <a:srgbClr val="000000"/>
                          </a:solidFill>
                        </a:rPr>
                        <a:t>Loyalty</a:t>
                      </a:r>
                      <a:endParaRPr lang="en-US" sz="1200" dirty="0">
                        <a:solidFill>
                          <a:srgbClr val="000000"/>
                        </a:solidFill>
                      </a:endParaRPr>
                    </a:p>
                  </a:txBody>
                  <a:tcPr anchor="ctr"/>
                </a:tc>
                <a:tc>
                  <a:txBody>
                    <a:bodyPr/>
                    <a:lstStyle/>
                    <a:p>
                      <a:pPr marL="0" marR="0" indent="0" algn="l" defTabSz="914262" rtl="0" eaLnBrk="1" fontAlgn="auto" latinLnBrk="0" hangingPunct="1">
                        <a:lnSpc>
                          <a:spcPct val="100000"/>
                        </a:lnSpc>
                        <a:spcBef>
                          <a:spcPts val="0"/>
                        </a:spcBef>
                        <a:spcAft>
                          <a:spcPts val="0"/>
                        </a:spcAft>
                        <a:buClrTx/>
                        <a:buSzTx/>
                        <a:buFontTx/>
                        <a:buNone/>
                        <a:tabLst/>
                        <a:defRPr/>
                      </a:pPr>
                      <a:r>
                        <a:rPr lang="en-US" sz="1200" dirty="0" smtClean="0">
                          <a:solidFill>
                            <a:srgbClr val="000000"/>
                          </a:solidFill>
                        </a:rPr>
                        <a:t>N/A</a:t>
                      </a:r>
                    </a:p>
                  </a:txBody>
                  <a:tcPr anchor="ctr"/>
                </a:tc>
                <a:tc>
                  <a:txBody>
                    <a:bodyPr/>
                    <a:lstStyle/>
                    <a:p>
                      <a:pPr marL="0" marR="0" indent="0" algn="l" defTabSz="914262" rtl="0" eaLnBrk="1" fontAlgn="auto" latinLnBrk="0" hangingPunct="1">
                        <a:lnSpc>
                          <a:spcPct val="100000"/>
                        </a:lnSpc>
                        <a:spcBef>
                          <a:spcPts val="0"/>
                        </a:spcBef>
                        <a:spcAft>
                          <a:spcPts val="0"/>
                        </a:spcAft>
                        <a:buClrTx/>
                        <a:buSzTx/>
                        <a:buFontTx/>
                        <a:buNone/>
                        <a:tabLst/>
                        <a:defRPr/>
                      </a:pPr>
                      <a:r>
                        <a:rPr lang="en-US" sz="1200" dirty="0" smtClean="0">
                          <a:solidFill>
                            <a:srgbClr val="000000"/>
                          </a:solidFill>
                        </a:rPr>
                        <a:t>N/A</a:t>
                      </a:r>
                    </a:p>
                  </a:txBody>
                  <a:tcPr anchor="ctr"/>
                </a:tc>
                <a:tc>
                  <a:txBody>
                    <a:bodyPr/>
                    <a:lstStyle/>
                    <a:p>
                      <a:r>
                        <a:rPr lang="en-US" sz="1200" dirty="0" smtClean="0">
                          <a:solidFill>
                            <a:srgbClr val="000000"/>
                          </a:solidFill>
                        </a:rPr>
                        <a:t>Yes. Demo ready.</a:t>
                      </a:r>
                      <a:endParaRPr lang="en-US" sz="1200" dirty="0">
                        <a:solidFill>
                          <a:srgbClr val="000000"/>
                        </a:solidFill>
                      </a:endParaRPr>
                    </a:p>
                  </a:txBody>
                  <a:tcPr anchor="ctr"/>
                </a:tc>
              </a:tr>
              <a:tr h="345435">
                <a:tc>
                  <a:txBody>
                    <a:bodyPr/>
                    <a:lstStyle/>
                    <a:p>
                      <a:pPr algn="l"/>
                      <a:r>
                        <a:rPr lang="en-US" sz="1200" dirty="0" smtClean="0">
                          <a:solidFill>
                            <a:srgbClr val="000000"/>
                          </a:solidFill>
                        </a:rPr>
                        <a:t>Cross Border Payments</a:t>
                      </a:r>
                      <a:endParaRPr lang="en-US" sz="1200" dirty="0">
                        <a:solidFill>
                          <a:srgbClr val="000000"/>
                        </a:solidFill>
                      </a:endParaRPr>
                    </a:p>
                  </a:txBody>
                  <a:tcPr anchor="ctr"/>
                </a:tc>
                <a:tc>
                  <a:txBody>
                    <a:bodyPr/>
                    <a:lstStyle/>
                    <a:p>
                      <a:pPr marL="0" marR="0" indent="0" algn="l" defTabSz="914262" rtl="0" eaLnBrk="1" fontAlgn="auto" latinLnBrk="0" hangingPunct="1">
                        <a:lnSpc>
                          <a:spcPct val="100000"/>
                        </a:lnSpc>
                        <a:spcBef>
                          <a:spcPts val="0"/>
                        </a:spcBef>
                        <a:spcAft>
                          <a:spcPts val="0"/>
                        </a:spcAft>
                        <a:buClrTx/>
                        <a:buSzTx/>
                        <a:buFontTx/>
                        <a:buNone/>
                        <a:tabLst/>
                        <a:defRPr/>
                      </a:pPr>
                      <a:r>
                        <a:rPr lang="en-US" sz="1200" dirty="0" err="1" smtClean="0">
                          <a:solidFill>
                            <a:srgbClr val="000000"/>
                          </a:solidFill>
                        </a:rPr>
                        <a:t>Solutioning</a:t>
                      </a:r>
                      <a:r>
                        <a:rPr lang="en-US" sz="1200" dirty="0" smtClean="0">
                          <a:solidFill>
                            <a:srgbClr val="000000"/>
                          </a:solidFill>
                        </a:rPr>
                        <a:t> complete. Will be developed on </a:t>
                      </a:r>
                      <a:r>
                        <a:rPr lang="en-US" sz="1200" dirty="0" err="1" smtClean="0">
                          <a:solidFill>
                            <a:srgbClr val="000000"/>
                          </a:solidFill>
                        </a:rPr>
                        <a:t>Hyperledger</a:t>
                      </a:r>
                      <a:r>
                        <a:rPr lang="en-US" sz="1200" baseline="0" dirty="0" smtClean="0">
                          <a:solidFill>
                            <a:srgbClr val="000000"/>
                          </a:solidFill>
                        </a:rPr>
                        <a:t> or Ripple</a:t>
                      </a:r>
                      <a:endParaRPr lang="en-US" sz="1200" dirty="0" smtClean="0">
                        <a:solidFill>
                          <a:srgbClr val="000000"/>
                        </a:solidFill>
                      </a:endParaRPr>
                    </a:p>
                  </a:txBody>
                  <a:tcPr anchor="ctr"/>
                </a:tc>
                <a:tc>
                  <a:txBody>
                    <a:bodyPr/>
                    <a:lstStyle/>
                    <a:p>
                      <a:pPr marL="0" marR="0" indent="0" algn="l" defTabSz="914262" rtl="0" eaLnBrk="1" fontAlgn="auto" latinLnBrk="0" hangingPunct="1">
                        <a:lnSpc>
                          <a:spcPct val="100000"/>
                        </a:lnSpc>
                        <a:spcBef>
                          <a:spcPts val="0"/>
                        </a:spcBef>
                        <a:spcAft>
                          <a:spcPts val="0"/>
                        </a:spcAft>
                        <a:buClrTx/>
                        <a:buSzTx/>
                        <a:buFontTx/>
                        <a:buNone/>
                        <a:tabLst/>
                        <a:defRPr/>
                      </a:pPr>
                      <a:r>
                        <a:rPr lang="en-US" sz="1200" dirty="0" smtClean="0">
                          <a:solidFill>
                            <a:srgbClr val="000000"/>
                          </a:solidFill>
                        </a:rPr>
                        <a:t>N/A</a:t>
                      </a:r>
                    </a:p>
                  </a:txBody>
                  <a:tcPr anchor="ctr"/>
                </a:tc>
                <a:tc>
                  <a:txBody>
                    <a:bodyPr/>
                    <a:lstStyle/>
                    <a:p>
                      <a:r>
                        <a:rPr lang="en-US" sz="1200" dirty="0" smtClean="0">
                          <a:solidFill>
                            <a:srgbClr val="000000"/>
                          </a:solidFill>
                        </a:rPr>
                        <a:t>N/A</a:t>
                      </a:r>
                      <a:endParaRPr lang="en-US" sz="1200" dirty="0">
                        <a:solidFill>
                          <a:srgbClr val="000000"/>
                        </a:solidFill>
                      </a:endParaRPr>
                    </a:p>
                  </a:txBody>
                  <a:tcPr anchor="ctr"/>
                </a:tc>
              </a:tr>
            </a:tbl>
          </a:graphicData>
        </a:graphic>
      </p:graphicFrame>
      <p:sp>
        <p:nvSpPr>
          <p:cNvPr id="10" name="TextBox 9"/>
          <p:cNvSpPr txBox="1"/>
          <p:nvPr/>
        </p:nvSpPr>
        <p:spPr bwMode="gray">
          <a:xfrm>
            <a:off x="204786" y="4572000"/>
            <a:ext cx="8562975" cy="533400"/>
          </a:xfrm>
          <a:prstGeom prst="rect">
            <a:avLst/>
          </a:prstGeom>
          <a:noFill/>
          <a:ln w="19050">
            <a:solidFill>
              <a:schemeClr val="tx1"/>
            </a:solidFill>
            <a:miter lim="800000"/>
            <a:headEnd/>
            <a:tailEnd/>
          </a:ln>
          <a:effectLst/>
        </p:spPr>
        <p:txBody>
          <a:bodyPr vert="horz" wrap="square" lIns="45720" tIns="45720" rIns="45720" bIns="45720" numCol="1" rtlCol="0" anchor="t" anchorCtr="0" compatLnSpc="1">
            <a:prstTxWarp prst="textNoShape">
              <a:avLst/>
            </a:prstTxWarp>
            <a:normAutofit/>
          </a:bodyPr>
          <a:lstStyle/>
          <a:p>
            <a:pPr algn="ctr">
              <a:spcBef>
                <a:spcPts val="468"/>
              </a:spcBef>
            </a:pPr>
            <a:r>
              <a:rPr lang="en-US" sz="1200" dirty="0" smtClean="0">
                <a:solidFill>
                  <a:srgbClr val="000000"/>
                </a:solidFill>
              </a:rPr>
              <a:t>Demo on KYC, Trade Finance given to clients such as RBC, Morgan Stanley</a:t>
            </a:r>
          </a:p>
          <a:p>
            <a:pPr algn="ctr">
              <a:spcBef>
                <a:spcPts val="468"/>
              </a:spcBef>
            </a:pPr>
            <a:r>
              <a:rPr lang="en-US" sz="1200" dirty="0" smtClean="0">
                <a:solidFill>
                  <a:srgbClr val="000000"/>
                </a:solidFill>
              </a:rPr>
              <a:t>POC being constantly updated based on feedback received from clients or Capgemini employees</a:t>
            </a:r>
          </a:p>
        </p:txBody>
      </p:sp>
    </p:spTree>
    <p:extLst>
      <p:ext uri="{BB962C8B-B14F-4D97-AF65-F5344CB8AC3E}">
        <p14:creationId xmlns:p14="http://schemas.microsoft.com/office/powerpoint/2010/main" val="1805119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Linkage with Pune Team</a:t>
            </a:r>
            <a:endParaRPr lang="en-US" dirty="0"/>
          </a:p>
        </p:txBody>
      </p:sp>
      <p:sp>
        <p:nvSpPr>
          <p:cNvPr id="3" name="TextBox 2"/>
          <p:cNvSpPr txBox="1"/>
          <p:nvPr/>
        </p:nvSpPr>
        <p:spPr bwMode="gray">
          <a:xfrm>
            <a:off x="419100" y="1398850"/>
            <a:ext cx="8305800" cy="3401750"/>
          </a:xfrm>
          <a:prstGeom prst="rect">
            <a:avLst/>
          </a:prstGeom>
          <a:noFill/>
          <a:ln w="9525">
            <a:noFill/>
            <a:miter lim="800000"/>
            <a:headEnd/>
            <a:tailEnd/>
          </a:ln>
          <a:effectLst/>
        </p:spPr>
        <p:txBody>
          <a:bodyPr vert="horz" wrap="square" lIns="45720" tIns="45720" rIns="45720" bIns="45720" numCol="1" rtlCol="0" anchor="t" anchorCtr="0" compatLnSpc="1">
            <a:prstTxWarp prst="textNoShape">
              <a:avLst/>
            </a:prstTxWarp>
            <a:normAutofit/>
          </a:bodyPr>
          <a:lstStyle/>
          <a:p>
            <a:pPr marL="171450" indent="-171450">
              <a:spcBef>
                <a:spcPts val="468"/>
              </a:spcBef>
              <a:buFontTx/>
              <a:buChar char="-"/>
            </a:pPr>
            <a:r>
              <a:rPr lang="en-US" sz="1400" b="1" dirty="0" smtClean="0">
                <a:solidFill>
                  <a:srgbClr val="000000"/>
                </a:solidFill>
              </a:rPr>
              <a:t>Understanding of team structure at COE</a:t>
            </a:r>
          </a:p>
          <a:p>
            <a:pPr marL="171450" indent="-171450">
              <a:spcBef>
                <a:spcPts val="468"/>
              </a:spcBef>
              <a:buFontTx/>
              <a:buChar char="-"/>
            </a:pPr>
            <a:r>
              <a:rPr lang="en-US" sz="1400" b="1" dirty="0">
                <a:solidFill>
                  <a:srgbClr val="000000"/>
                </a:solidFill>
              </a:rPr>
              <a:t>Connecting with the team to get inputs for the POC/POV template</a:t>
            </a:r>
          </a:p>
          <a:p>
            <a:pPr marL="628650" lvl="1" indent="-171450">
              <a:spcBef>
                <a:spcPts val="468"/>
              </a:spcBef>
              <a:buFontTx/>
              <a:buChar char="-"/>
            </a:pPr>
            <a:r>
              <a:rPr lang="en-US" sz="1400" dirty="0">
                <a:solidFill>
                  <a:srgbClr val="000000"/>
                </a:solidFill>
              </a:rPr>
              <a:t>Demo on Trade Finance and </a:t>
            </a:r>
            <a:r>
              <a:rPr lang="en-US" sz="1400" dirty="0" smtClean="0">
                <a:solidFill>
                  <a:srgbClr val="000000"/>
                </a:solidFill>
              </a:rPr>
              <a:t>KYC</a:t>
            </a:r>
          </a:p>
          <a:p>
            <a:pPr marL="171450" indent="-171450">
              <a:spcBef>
                <a:spcPts val="468"/>
              </a:spcBef>
              <a:buFontTx/>
              <a:buChar char="-"/>
            </a:pPr>
            <a:r>
              <a:rPr lang="en-US" sz="1400" dirty="0" smtClean="0">
                <a:solidFill>
                  <a:srgbClr val="000000"/>
                </a:solidFill>
              </a:rPr>
              <a:t>Regular communication and interaction with the Pune team members</a:t>
            </a:r>
          </a:p>
          <a:p>
            <a:pPr marL="171450" indent="-171450">
              <a:spcBef>
                <a:spcPts val="468"/>
              </a:spcBef>
              <a:buFontTx/>
              <a:buChar char="-"/>
            </a:pPr>
            <a:r>
              <a:rPr lang="en-US" sz="1400" b="1" dirty="0" smtClean="0">
                <a:solidFill>
                  <a:srgbClr val="000000"/>
                </a:solidFill>
              </a:rPr>
              <a:t>Gained understanding and had technical deep dive of the platforms – </a:t>
            </a:r>
            <a:r>
              <a:rPr lang="en-US" sz="1400" b="1" dirty="0" err="1" smtClean="0">
                <a:solidFill>
                  <a:srgbClr val="000000"/>
                </a:solidFill>
              </a:rPr>
              <a:t>Hyperledger</a:t>
            </a:r>
            <a:r>
              <a:rPr lang="en-US" sz="1400" b="1" dirty="0" smtClean="0">
                <a:solidFill>
                  <a:srgbClr val="000000"/>
                </a:solidFill>
              </a:rPr>
              <a:t> Fabric and Corda</a:t>
            </a:r>
          </a:p>
          <a:p>
            <a:pPr marL="742950" lvl="1" indent="-285750">
              <a:spcBef>
                <a:spcPts val="468"/>
              </a:spcBef>
              <a:buFontTx/>
              <a:buChar char="-"/>
            </a:pPr>
            <a:r>
              <a:rPr lang="en-US" sz="1400" dirty="0" smtClean="0">
                <a:solidFill>
                  <a:srgbClr val="000000"/>
                </a:solidFill>
              </a:rPr>
              <a:t>Also gained input on various aspects of the platforms from the team</a:t>
            </a:r>
          </a:p>
          <a:p>
            <a:pPr marL="285750" indent="-285750">
              <a:spcBef>
                <a:spcPts val="468"/>
              </a:spcBef>
              <a:buFontTx/>
              <a:buChar char="-"/>
            </a:pPr>
            <a:r>
              <a:rPr lang="en-US" sz="1400" dirty="0" smtClean="0">
                <a:solidFill>
                  <a:srgbClr val="000000"/>
                </a:solidFill>
              </a:rPr>
              <a:t>Presented the competitive analysis report to the Pune team</a:t>
            </a:r>
          </a:p>
          <a:p>
            <a:pPr marL="285750" indent="-285750">
              <a:spcBef>
                <a:spcPts val="468"/>
              </a:spcBef>
              <a:buFontTx/>
              <a:buChar char="-"/>
            </a:pPr>
            <a:r>
              <a:rPr lang="en-US" sz="1400" dirty="0" smtClean="0">
                <a:solidFill>
                  <a:srgbClr val="000000"/>
                </a:solidFill>
              </a:rPr>
              <a:t>Assisted Damien in organizing a session for the Pune team on strategy and sales pipeline of Blockchain team</a:t>
            </a:r>
          </a:p>
          <a:p>
            <a:pPr marL="285750" indent="-285750">
              <a:spcBef>
                <a:spcPts val="468"/>
              </a:spcBef>
              <a:buFontTx/>
              <a:buChar char="-"/>
            </a:pPr>
            <a:r>
              <a:rPr lang="en-US" sz="1400" dirty="0" smtClean="0">
                <a:solidFill>
                  <a:srgbClr val="000000"/>
                </a:solidFill>
              </a:rPr>
              <a:t>Formalized the training that the Pune team can provide in a slide deck</a:t>
            </a:r>
            <a:endParaRPr lang="en-US" sz="1400" dirty="0">
              <a:solidFill>
                <a:srgbClr val="000000"/>
              </a:solidFill>
            </a:endParaRPr>
          </a:p>
          <a:p>
            <a:pPr marL="285750" indent="-285750">
              <a:spcBef>
                <a:spcPts val="468"/>
              </a:spcBef>
              <a:buFontTx/>
              <a:buChar char="-"/>
            </a:pPr>
            <a:endParaRPr lang="en-US" sz="1400" dirty="0" smtClean="0">
              <a:solidFill>
                <a:srgbClr val="000000"/>
              </a:solidFill>
            </a:endParaRPr>
          </a:p>
          <a:p>
            <a:pPr marL="171450" indent="-171450">
              <a:spcBef>
                <a:spcPts val="468"/>
              </a:spcBef>
              <a:buFontTx/>
              <a:buChar char="-"/>
            </a:pPr>
            <a:endParaRPr lang="en-US" sz="1400" dirty="0" smtClean="0">
              <a:solidFill>
                <a:srgbClr val="000000"/>
              </a:solidFill>
            </a:endParaRPr>
          </a:p>
        </p:txBody>
      </p:sp>
      <p:sp>
        <p:nvSpPr>
          <p:cNvPr id="4" name="Rectangle 3"/>
          <p:cNvSpPr/>
          <p:nvPr/>
        </p:nvSpPr>
        <p:spPr>
          <a:xfrm>
            <a:off x="365022" y="1263586"/>
            <a:ext cx="8305800" cy="3689414"/>
          </a:xfrm>
          <a:prstGeom prst="rect">
            <a:avLst/>
          </a:prstGeom>
          <a:ln w="12700">
            <a:solidFill>
              <a:schemeClr val="accent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00" dirty="0" err="1" smtClean="0"/>
          </a:p>
        </p:txBody>
      </p:sp>
      <p:sp>
        <p:nvSpPr>
          <p:cNvPr id="5" name="TextBox 4"/>
          <p:cNvSpPr txBox="1"/>
          <p:nvPr/>
        </p:nvSpPr>
        <p:spPr bwMode="gray">
          <a:xfrm>
            <a:off x="382228" y="5124450"/>
            <a:ext cx="8271387" cy="1752600"/>
          </a:xfrm>
          <a:prstGeom prst="rect">
            <a:avLst/>
          </a:prstGeom>
          <a:noFill/>
          <a:ln w="9525">
            <a:noFill/>
            <a:miter lim="800000"/>
            <a:headEnd/>
            <a:tailEnd/>
          </a:ln>
          <a:effectLst/>
        </p:spPr>
        <p:txBody>
          <a:bodyPr vert="horz" wrap="square" lIns="45720" tIns="45720" rIns="45720" bIns="45720" numCol="1" rtlCol="0" anchor="t" anchorCtr="0" compatLnSpc="1">
            <a:prstTxWarp prst="textNoShape">
              <a:avLst/>
            </a:prstTxWarp>
            <a:normAutofit/>
          </a:bodyPr>
          <a:lstStyle/>
          <a:p>
            <a:pPr>
              <a:spcBef>
                <a:spcPts val="468"/>
              </a:spcBef>
            </a:pPr>
            <a:r>
              <a:rPr lang="en-US" sz="1200" b="1" dirty="0" smtClean="0">
                <a:solidFill>
                  <a:schemeClr val="tx1"/>
                </a:solidFill>
              </a:rPr>
              <a:t>Possible next steps:</a:t>
            </a:r>
          </a:p>
          <a:p>
            <a:pPr marL="171450" indent="-171450">
              <a:spcBef>
                <a:spcPts val="468"/>
              </a:spcBef>
              <a:buFontTx/>
              <a:buChar char="-"/>
            </a:pPr>
            <a:r>
              <a:rPr lang="en-US" sz="1200" dirty="0" smtClean="0"/>
              <a:t>To get a slide on Function architecture of Corda and on Blockchain credentials (Contact person: Purushottam)</a:t>
            </a:r>
          </a:p>
          <a:p>
            <a:pPr marL="171450" indent="-171450">
              <a:spcBef>
                <a:spcPts val="468"/>
              </a:spcBef>
              <a:buFontTx/>
              <a:buChar char="-"/>
            </a:pPr>
            <a:r>
              <a:rPr lang="en-US" sz="1200" dirty="0" smtClean="0"/>
              <a:t>To formalize training word document  (Contact persons: Rinkesh and Devendra)</a:t>
            </a:r>
            <a:endParaRPr lang="en-US" sz="1200" dirty="0"/>
          </a:p>
          <a:p>
            <a:pPr marL="171450" indent="-171450">
              <a:spcBef>
                <a:spcPts val="468"/>
              </a:spcBef>
              <a:buFontTx/>
              <a:buChar char="-"/>
            </a:pPr>
            <a:endParaRPr lang="en-US" sz="1200" dirty="0" smtClean="0">
              <a:solidFill>
                <a:schemeClr val="tx1"/>
              </a:solidFill>
            </a:endParaRPr>
          </a:p>
        </p:txBody>
      </p:sp>
    </p:spTree>
    <p:extLst>
      <p:ext uri="{BB962C8B-B14F-4D97-AF65-F5344CB8AC3E}">
        <p14:creationId xmlns:p14="http://schemas.microsoft.com/office/powerpoint/2010/main" val="506333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522" y="0"/>
            <a:ext cx="8686800" cy="685800"/>
          </a:xfrm>
        </p:spPr>
        <p:txBody>
          <a:bodyPr/>
          <a:lstStyle/>
          <a:p>
            <a:r>
              <a:rPr lang="en-US" dirty="0" smtClean="0"/>
              <a:t>Bangalore Team</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6241690"/>
              </p:ext>
            </p:extLst>
          </p:nvPr>
        </p:nvGraphicFramePr>
        <p:xfrm>
          <a:off x="5029200" y="2133600"/>
          <a:ext cx="3429000" cy="1520184"/>
        </p:xfrm>
        <a:graphic>
          <a:graphicData uri="http://schemas.openxmlformats.org/drawingml/2006/table">
            <a:tbl>
              <a:tblPr/>
              <a:tblGrid>
                <a:gridCol w="2061482"/>
                <a:gridCol w="1367518"/>
              </a:tblGrid>
              <a:tr h="0">
                <a:tc>
                  <a:txBody>
                    <a:bodyPr/>
                    <a:lstStyle/>
                    <a:p>
                      <a:pPr algn="ctr" fontAlgn="b"/>
                      <a:r>
                        <a:rPr lang="en-US" sz="1400" b="1" i="0" u="none" strike="noStrike" dirty="0">
                          <a:solidFill>
                            <a:schemeClr val="bg1"/>
                          </a:solidFill>
                          <a:effectLst/>
                          <a:latin typeface="+mn-lt"/>
                        </a:rPr>
                        <a:t>Designation</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4182"/>
                    </a:solidFill>
                  </a:tcPr>
                </a:tc>
                <a:tc>
                  <a:txBody>
                    <a:bodyPr/>
                    <a:lstStyle/>
                    <a:p>
                      <a:pPr algn="ctr" fontAlgn="b"/>
                      <a:r>
                        <a:rPr lang="en-US" sz="1400" b="1" i="0" u="none" strike="noStrike" dirty="0">
                          <a:solidFill>
                            <a:schemeClr val="bg1"/>
                          </a:solidFill>
                          <a:effectLst/>
                          <a:latin typeface="+mn-lt"/>
                        </a:rPr>
                        <a:t>No. of People</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4182"/>
                    </a:solidFill>
                  </a:tcPr>
                </a:tc>
              </a:tr>
              <a:tr h="304800">
                <a:tc>
                  <a:txBody>
                    <a:bodyPr/>
                    <a:lstStyle/>
                    <a:p>
                      <a:pPr algn="ctr" fontAlgn="b"/>
                      <a:r>
                        <a:rPr lang="en-US" sz="1400" b="0" i="0" u="none" strike="noStrike" dirty="0">
                          <a:solidFill>
                            <a:srgbClr val="000000"/>
                          </a:solidFill>
                          <a:effectLst/>
                          <a:latin typeface="+mn-lt"/>
                        </a:rPr>
                        <a:t>Associate Consultant</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dirty="0">
                          <a:solidFill>
                            <a:srgbClr val="000000"/>
                          </a:solidFill>
                          <a:effectLst/>
                          <a:latin typeface="+mn-lt"/>
                        </a:rPr>
                        <a:t>6</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46791">
                <a:tc>
                  <a:txBody>
                    <a:bodyPr/>
                    <a:lstStyle/>
                    <a:p>
                      <a:pPr algn="ctr" fontAlgn="b"/>
                      <a:r>
                        <a:rPr lang="en-US" sz="1400" b="0" i="0" u="none" strike="noStrike">
                          <a:solidFill>
                            <a:srgbClr val="000000"/>
                          </a:solidFill>
                          <a:effectLst/>
                          <a:latin typeface="+mn-lt"/>
                        </a:rPr>
                        <a:t>Consultant</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400" b="0" i="0" u="none" strike="noStrike">
                          <a:solidFill>
                            <a:srgbClr val="000000"/>
                          </a:solidFill>
                          <a:effectLst/>
                          <a:latin typeface="+mn-lt"/>
                        </a:rPr>
                        <a:t>1</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246791">
                <a:tc>
                  <a:txBody>
                    <a:bodyPr/>
                    <a:lstStyle/>
                    <a:p>
                      <a:pPr algn="ctr" fontAlgn="b"/>
                      <a:r>
                        <a:rPr lang="en-US" sz="1400" b="0" i="0" u="none" strike="noStrike">
                          <a:solidFill>
                            <a:srgbClr val="000000"/>
                          </a:solidFill>
                          <a:effectLst/>
                          <a:latin typeface="+mn-lt"/>
                        </a:rPr>
                        <a:t>Manager</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400" b="0" i="0" u="none" strike="noStrike">
                          <a:solidFill>
                            <a:srgbClr val="000000"/>
                          </a:solidFill>
                          <a:effectLst/>
                          <a:latin typeface="+mn-lt"/>
                        </a:rPr>
                        <a:t>1</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246791">
                <a:tc>
                  <a:txBody>
                    <a:bodyPr/>
                    <a:lstStyle/>
                    <a:p>
                      <a:pPr algn="ctr" fontAlgn="b"/>
                      <a:r>
                        <a:rPr lang="en-US" sz="1400" b="0" i="0" u="none" strike="noStrike">
                          <a:solidFill>
                            <a:srgbClr val="000000"/>
                          </a:solidFill>
                          <a:effectLst/>
                          <a:latin typeface="+mn-lt"/>
                        </a:rPr>
                        <a:t>Portfolio Manager</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mn-lt"/>
                        </a:rPr>
                        <a:t>1</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255301">
                <a:tc>
                  <a:txBody>
                    <a:bodyPr/>
                    <a:lstStyle/>
                    <a:p>
                      <a:pPr algn="ctr" fontAlgn="b"/>
                      <a:r>
                        <a:rPr lang="en-US" sz="1400" b="0" i="0" u="none" strike="noStrike">
                          <a:solidFill>
                            <a:srgbClr val="000000"/>
                          </a:solidFill>
                          <a:effectLst/>
                          <a:latin typeface="+mn-lt"/>
                        </a:rPr>
                        <a:t>Total</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n-lt"/>
                        </a:rPr>
                        <a:t>9</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ctangle 4"/>
          <p:cNvSpPr/>
          <p:nvPr/>
        </p:nvSpPr>
        <p:spPr>
          <a:xfrm>
            <a:off x="365022" y="1263586"/>
            <a:ext cx="8305800" cy="3689414"/>
          </a:xfrm>
          <a:prstGeom prst="rect">
            <a:avLst/>
          </a:prstGeom>
          <a:ln w="12700">
            <a:solidFill>
              <a:schemeClr val="accent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00" dirty="0" err="1" smtClean="0"/>
          </a:p>
        </p:txBody>
      </p:sp>
      <p:sp>
        <p:nvSpPr>
          <p:cNvPr id="6" name="TextBox 5"/>
          <p:cNvSpPr txBox="1"/>
          <p:nvPr/>
        </p:nvSpPr>
        <p:spPr bwMode="gray">
          <a:xfrm>
            <a:off x="419100" y="1393764"/>
            <a:ext cx="8115300" cy="3401750"/>
          </a:xfrm>
          <a:prstGeom prst="rect">
            <a:avLst/>
          </a:prstGeom>
          <a:noFill/>
          <a:ln w="9525">
            <a:noFill/>
            <a:miter lim="800000"/>
            <a:headEnd/>
            <a:tailEnd/>
          </a:ln>
          <a:effectLst/>
        </p:spPr>
        <p:txBody>
          <a:bodyPr vert="horz" wrap="square" lIns="45720" tIns="45720" rIns="45720" bIns="45720" numCol="1" rtlCol="0" anchor="t" anchorCtr="0" compatLnSpc="1">
            <a:prstTxWarp prst="textNoShape">
              <a:avLst/>
            </a:prstTxWarp>
            <a:normAutofit/>
          </a:bodyPr>
          <a:lstStyle/>
          <a:p>
            <a:pPr marL="171450" indent="-171450">
              <a:spcBef>
                <a:spcPts val="468"/>
              </a:spcBef>
              <a:buFontTx/>
              <a:buChar char="-"/>
            </a:pPr>
            <a:r>
              <a:rPr lang="en-US" sz="1400" dirty="0" smtClean="0">
                <a:solidFill>
                  <a:srgbClr val="000000"/>
                </a:solidFill>
              </a:rPr>
              <a:t>Bangalore Blockchain team formed and started about 2 years ago. A team of about 9 works on the team and the key people include:</a:t>
            </a:r>
          </a:p>
          <a:p>
            <a:pPr marL="628650" lvl="1" indent="-171450">
              <a:spcBef>
                <a:spcPts val="468"/>
              </a:spcBef>
              <a:buFontTx/>
              <a:buChar char="-"/>
            </a:pPr>
            <a:r>
              <a:rPr lang="en-US" sz="1400" dirty="0" smtClean="0">
                <a:solidFill>
                  <a:srgbClr val="000000"/>
                </a:solidFill>
              </a:rPr>
              <a:t>Kishen </a:t>
            </a:r>
            <a:r>
              <a:rPr lang="en-US" sz="1400" dirty="0">
                <a:solidFill>
                  <a:srgbClr val="000000"/>
                </a:solidFill>
              </a:rPr>
              <a:t>Kumar (</a:t>
            </a:r>
            <a:r>
              <a:rPr lang="en-US" sz="1400" dirty="0" smtClean="0">
                <a:solidFill>
                  <a:srgbClr val="000000"/>
                </a:solidFill>
              </a:rPr>
              <a:t>VP)</a:t>
            </a:r>
          </a:p>
          <a:p>
            <a:pPr marL="628650" lvl="1" indent="-171450">
              <a:spcBef>
                <a:spcPts val="468"/>
              </a:spcBef>
              <a:buFontTx/>
              <a:buChar char="-"/>
            </a:pPr>
            <a:r>
              <a:rPr lang="en-US" sz="1400" dirty="0" smtClean="0">
                <a:solidFill>
                  <a:srgbClr val="000000"/>
                </a:solidFill>
              </a:rPr>
              <a:t>Sreedhar Krishnan (Domain Lead)</a:t>
            </a:r>
          </a:p>
          <a:p>
            <a:pPr marL="628650" lvl="1" indent="-171450">
              <a:spcBef>
                <a:spcPts val="468"/>
              </a:spcBef>
              <a:buFontTx/>
              <a:buChar char="-"/>
            </a:pPr>
            <a:r>
              <a:rPr lang="en-US" sz="1400" dirty="0" smtClean="0">
                <a:solidFill>
                  <a:srgbClr val="000000"/>
                </a:solidFill>
              </a:rPr>
              <a:t>Satish Kumar Srinivasan (Technical Lead)</a:t>
            </a:r>
          </a:p>
          <a:p>
            <a:pPr marL="628650" lvl="1" indent="-171450">
              <a:spcBef>
                <a:spcPts val="468"/>
              </a:spcBef>
              <a:buFontTx/>
              <a:buChar char="-"/>
            </a:pPr>
            <a:endParaRPr lang="en-US" sz="1400" dirty="0">
              <a:solidFill>
                <a:srgbClr val="000000"/>
              </a:solidFill>
            </a:endParaRPr>
          </a:p>
          <a:p>
            <a:pPr marL="171450" indent="-171450">
              <a:spcBef>
                <a:spcPts val="468"/>
              </a:spcBef>
              <a:buFontTx/>
              <a:buChar char="-"/>
            </a:pPr>
            <a:r>
              <a:rPr lang="en-US" sz="1400" dirty="0" smtClean="0">
                <a:solidFill>
                  <a:srgbClr val="000000"/>
                </a:solidFill>
              </a:rPr>
              <a:t>The team has developed 3 POCs</a:t>
            </a:r>
          </a:p>
          <a:p>
            <a:pPr marL="628650" lvl="1" indent="-171450">
              <a:spcBef>
                <a:spcPts val="468"/>
              </a:spcBef>
              <a:buFontTx/>
              <a:buChar char="-"/>
            </a:pPr>
            <a:r>
              <a:rPr lang="en-US" sz="1400" dirty="0" smtClean="0">
                <a:solidFill>
                  <a:srgbClr val="000000"/>
                </a:solidFill>
              </a:rPr>
              <a:t>Syndicated Lending (Ethereum)</a:t>
            </a:r>
          </a:p>
          <a:p>
            <a:pPr marL="628650" lvl="1" indent="-171450">
              <a:spcBef>
                <a:spcPts val="468"/>
              </a:spcBef>
              <a:buFontTx/>
              <a:buChar char="-"/>
            </a:pPr>
            <a:r>
              <a:rPr lang="en-US" sz="1400" dirty="0" smtClean="0">
                <a:solidFill>
                  <a:srgbClr val="000000"/>
                </a:solidFill>
              </a:rPr>
              <a:t>Private Securities (Ethereum)</a:t>
            </a:r>
          </a:p>
          <a:p>
            <a:pPr marL="628650" lvl="1" indent="-171450">
              <a:spcBef>
                <a:spcPts val="468"/>
              </a:spcBef>
              <a:buFontTx/>
              <a:buChar char="-"/>
            </a:pPr>
            <a:r>
              <a:rPr lang="en-US" sz="1400" dirty="0" smtClean="0">
                <a:solidFill>
                  <a:srgbClr val="000000"/>
                </a:solidFill>
              </a:rPr>
              <a:t>Trade Finance (Fabric and Corda)</a:t>
            </a:r>
          </a:p>
          <a:p>
            <a:pPr marL="171450" indent="-171450">
              <a:spcBef>
                <a:spcPts val="468"/>
              </a:spcBef>
              <a:buFontTx/>
              <a:buChar char="-"/>
            </a:pPr>
            <a:endParaRPr lang="en-US" sz="1400" dirty="0" smtClean="0">
              <a:solidFill>
                <a:srgbClr val="000000"/>
              </a:solidFill>
            </a:endParaRPr>
          </a:p>
        </p:txBody>
      </p:sp>
      <p:sp>
        <p:nvSpPr>
          <p:cNvPr id="7" name="TextBox 6"/>
          <p:cNvSpPr txBox="1"/>
          <p:nvPr/>
        </p:nvSpPr>
        <p:spPr bwMode="gray">
          <a:xfrm>
            <a:off x="365022" y="5063685"/>
            <a:ext cx="8271387" cy="1752600"/>
          </a:xfrm>
          <a:prstGeom prst="rect">
            <a:avLst/>
          </a:prstGeom>
          <a:noFill/>
          <a:ln w="9525">
            <a:noFill/>
            <a:miter lim="800000"/>
            <a:headEnd/>
            <a:tailEnd/>
          </a:ln>
          <a:effectLst/>
        </p:spPr>
        <p:txBody>
          <a:bodyPr vert="horz" wrap="square" lIns="45720" tIns="45720" rIns="45720" bIns="45720" numCol="1" rtlCol="0" anchor="t" anchorCtr="0" compatLnSpc="1">
            <a:prstTxWarp prst="textNoShape">
              <a:avLst/>
            </a:prstTxWarp>
            <a:normAutofit/>
          </a:bodyPr>
          <a:lstStyle/>
          <a:p>
            <a:pPr>
              <a:spcBef>
                <a:spcPts val="468"/>
              </a:spcBef>
            </a:pPr>
            <a:r>
              <a:rPr lang="en-US" sz="1200" b="1" dirty="0" smtClean="0">
                <a:solidFill>
                  <a:schemeClr val="tx1"/>
                </a:solidFill>
              </a:rPr>
              <a:t>Possible next steps:</a:t>
            </a:r>
          </a:p>
          <a:p>
            <a:pPr marL="171450" indent="-171450">
              <a:spcBef>
                <a:spcPts val="468"/>
              </a:spcBef>
              <a:buFontTx/>
              <a:buChar char="-"/>
            </a:pPr>
            <a:r>
              <a:rPr lang="en-US" sz="1200" dirty="0" smtClean="0"/>
              <a:t>Get more insights on the team structure and dynamics </a:t>
            </a:r>
          </a:p>
          <a:p>
            <a:pPr marL="171450" indent="-171450">
              <a:spcBef>
                <a:spcPts val="468"/>
              </a:spcBef>
              <a:buFontTx/>
              <a:buChar char="-"/>
            </a:pPr>
            <a:r>
              <a:rPr lang="en-US" sz="1200" dirty="0" smtClean="0">
                <a:solidFill>
                  <a:schemeClr val="tx1"/>
                </a:solidFill>
              </a:rPr>
              <a:t>Had contacted the team and offered to develop POV template for the Syndicated Lending. The Bangalore team insisted that they will develop the deck themselves. I have shared the STC template; however, follo</a:t>
            </a:r>
            <a:r>
              <a:rPr lang="en-US" sz="1200" dirty="0" smtClean="0"/>
              <a:t>w-up is required to get the current status.</a:t>
            </a:r>
            <a:endParaRPr lang="en-US" sz="1200" dirty="0" smtClean="0">
              <a:solidFill>
                <a:schemeClr val="tx1"/>
              </a:solidFill>
            </a:endParaRPr>
          </a:p>
        </p:txBody>
      </p:sp>
    </p:spTree>
    <p:extLst>
      <p:ext uri="{BB962C8B-B14F-4D97-AF65-F5344CB8AC3E}">
        <p14:creationId xmlns:p14="http://schemas.microsoft.com/office/powerpoint/2010/main" val="2922384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Content</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284837501"/>
              </p:ext>
            </p:extLst>
          </p:nvPr>
        </p:nvGraphicFramePr>
        <p:xfrm>
          <a:off x="609600" y="1752600"/>
          <a:ext cx="6819900" cy="3143250"/>
        </p:xfrm>
        <a:graphic>
          <a:graphicData uri="http://schemas.openxmlformats.org/drawingml/2006/table">
            <a:tbl>
              <a:tblPr firstRow="1" bandRow="1">
                <a:tableStyleId>{2D5ABB26-0587-4C30-8999-92F81FD0307C}</a:tableStyleId>
              </a:tblPr>
              <a:tblGrid>
                <a:gridCol w="594395"/>
                <a:gridCol w="6225505"/>
              </a:tblGrid>
              <a:tr h="628650">
                <a:tc>
                  <a:txBody>
                    <a:bodyPr/>
                    <a:lstStyle/>
                    <a:p>
                      <a:endParaRPr lang="en-US" sz="1600" b="1" dirty="0">
                        <a:solidFill>
                          <a:srgbClr val="000000"/>
                        </a:solidFill>
                      </a:endParaRPr>
                    </a:p>
                  </a:txBody>
                  <a:tcPr>
                    <a:noFill/>
                  </a:tcPr>
                </a:tc>
                <a:tc>
                  <a:txBody>
                    <a:bodyPr/>
                    <a:lstStyle/>
                    <a:p>
                      <a:r>
                        <a:rPr lang="en-US" sz="1600" b="1" dirty="0" smtClean="0">
                          <a:solidFill>
                            <a:srgbClr val="000000"/>
                          </a:solidFill>
                        </a:rPr>
                        <a:t>Summary</a:t>
                      </a:r>
                      <a:endParaRPr lang="en-US" sz="1600" b="1" dirty="0">
                        <a:solidFill>
                          <a:srgbClr val="000000"/>
                        </a:solidFill>
                      </a:endParaRPr>
                    </a:p>
                  </a:txBody>
                  <a:tcPr>
                    <a:noFill/>
                  </a:tcPr>
                </a:tc>
              </a:tr>
              <a:tr h="628650">
                <a:tc>
                  <a:txBody>
                    <a:bodyPr/>
                    <a:lstStyle/>
                    <a:p>
                      <a:endParaRPr lang="en-US" sz="1600" b="1" dirty="0">
                        <a:solidFill>
                          <a:srgbClr val="000000"/>
                        </a:solidFill>
                      </a:endParaRPr>
                    </a:p>
                  </a:txBody>
                  <a:tcPr>
                    <a:noFill/>
                  </a:tcPr>
                </a:tc>
                <a:tc>
                  <a:txBody>
                    <a:bodyPr/>
                    <a:lstStyle/>
                    <a:p>
                      <a:r>
                        <a:rPr lang="en-US" sz="1600" b="1" dirty="0" smtClean="0">
                          <a:solidFill>
                            <a:srgbClr val="000000"/>
                          </a:solidFill>
                        </a:rPr>
                        <a:t>Competitive Intelligence</a:t>
                      </a:r>
                      <a:r>
                        <a:rPr lang="en-US" sz="1600" b="1" baseline="0" dirty="0" smtClean="0">
                          <a:solidFill>
                            <a:srgbClr val="000000"/>
                          </a:solidFill>
                        </a:rPr>
                        <a:t> Report</a:t>
                      </a:r>
                      <a:endParaRPr lang="en-US" sz="1600" b="1" dirty="0">
                        <a:solidFill>
                          <a:srgbClr val="000000"/>
                        </a:solidFill>
                      </a:endParaRPr>
                    </a:p>
                  </a:txBody>
                  <a:tcPr>
                    <a:noFill/>
                  </a:tcPr>
                </a:tc>
              </a:tr>
              <a:tr h="628650">
                <a:tc>
                  <a:txBody>
                    <a:bodyPr/>
                    <a:lstStyle/>
                    <a:p>
                      <a:endParaRPr lang="en-US" sz="1600" b="1" dirty="0">
                        <a:solidFill>
                          <a:srgbClr val="000000"/>
                        </a:solidFill>
                      </a:endParaRPr>
                    </a:p>
                  </a:txBody>
                  <a:tcPr/>
                </a:tc>
                <a:tc>
                  <a:txBody>
                    <a:bodyPr/>
                    <a:lstStyle/>
                    <a:p>
                      <a:r>
                        <a:rPr lang="en-US" sz="1600" b="1" dirty="0" smtClean="0">
                          <a:solidFill>
                            <a:srgbClr val="000000"/>
                          </a:solidFill>
                        </a:rPr>
                        <a:t>POC/POV</a:t>
                      </a:r>
                      <a:r>
                        <a:rPr lang="en-US" sz="1600" b="1" baseline="0" dirty="0" smtClean="0">
                          <a:solidFill>
                            <a:srgbClr val="000000"/>
                          </a:solidFill>
                        </a:rPr>
                        <a:t> Template</a:t>
                      </a:r>
                      <a:endParaRPr lang="en-US" sz="1600" b="1" dirty="0">
                        <a:solidFill>
                          <a:srgbClr val="000000"/>
                        </a:solidFill>
                      </a:endParaRPr>
                    </a:p>
                  </a:txBody>
                  <a:tcPr/>
                </a:tc>
              </a:tr>
              <a:tr h="628650">
                <a:tc>
                  <a:txBody>
                    <a:bodyPr/>
                    <a:lstStyle/>
                    <a:p>
                      <a:endParaRPr lang="en-US" sz="1600" b="1" dirty="0">
                        <a:solidFill>
                          <a:srgbClr val="000000"/>
                        </a:solidFill>
                      </a:endParaRPr>
                    </a:p>
                  </a:txBody>
                  <a:tcPr>
                    <a:solidFill>
                      <a:schemeClr val="bg1"/>
                    </a:solidFill>
                  </a:tcPr>
                </a:tc>
                <a:tc>
                  <a:txBody>
                    <a:bodyPr/>
                    <a:lstStyle/>
                    <a:p>
                      <a:r>
                        <a:rPr lang="en-US" sz="1600" b="1" dirty="0" smtClean="0">
                          <a:solidFill>
                            <a:srgbClr val="000000"/>
                          </a:solidFill>
                        </a:rPr>
                        <a:t>Center</a:t>
                      </a:r>
                      <a:r>
                        <a:rPr lang="en-US" sz="1600" b="1" baseline="0" dirty="0" smtClean="0">
                          <a:solidFill>
                            <a:srgbClr val="000000"/>
                          </a:solidFill>
                        </a:rPr>
                        <a:t> of Excellence (Blockchain)</a:t>
                      </a:r>
                      <a:endParaRPr lang="en-US" sz="1600" b="1" dirty="0">
                        <a:solidFill>
                          <a:srgbClr val="000000"/>
                        </a:solidFill>
                      </a:endParaRPr>
                    </a:p>
                  </a:txBody>
                  <a:tcPr>
                    <a:solidFill>
                      <a:schemeClr val="bg1"/>
                    </a:solidFill>
                  </a:tcPr>
                </a:tc>
              </a:tr>
              <a:tr h="628650">
                <a:tc>
                  <a:txBody>
                    <a:bodyPr/>
                    <a:lstStyle/>
                    <a:p>
                      <a:endParaRPr lang="en-US" sz="1600" b="1" dirty="0">
                        <a:solidFill>
                          <a:srgbClr val="000000"/>
                        </a:solidFill>
                      </a:endParaRPr>
                    </a:p>
                  </a:txBody>
                  <a:tcPr>
                    <a:solidFill>
                      <a:srgbClr val="EEF5F9"/>
                    </a:solidFill>
                  </a:tcPr>
                </a:tc>
                <a:tc>
                  <a:txBody>
                    <a:bodyPr/>
                    <a:lstStyle/>
                    <a:p>
                      <a:r>
                        <a:rPr lang="en-US" sz="1600" b="1" dirty="0" smtClean="0">
                          <a:solidFill>
                            <a:srgbClr val="000000"/>
                          </a:solidFill>
                        </a:rPr>
                        <a:t>Miscellaneous </a:t>
                      </a:r>
                      <a:endParaRPr lang="en-US" sz="1600" b="1" dirty="0">
                        <a:solidFill>
                          <a:srgbClr val="000000"/>
                        </a:solidFill>
                      </a:endParaRPr>
                    </a:p>
                  </a:txBody>
                  <a:tcPr>
                    <a:solidFill>
                      <a:srgbClr val="EEF5F9"/>
                    </a:solidFill>
                  </a:tcPr>
                </a:tc>
              </a:tr>
            </a:tbl>
          </a:graphicData>
        </a:graphic>
      </p:graphicFrame>
    </p:spTree>
    <p:extLst>
      <p:ext uri="{BB962C8B-B14F-4D97-AF65-F5344CB8AC3E}">
        <p14:creationId xmlns:p14="http://schemas.microsoft.com/office/powerpoint/2010/main" val="4017980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Miscellaneous </a:t>
            </a:r>
            <a:endParaRPr lang="en-US" dirty="0"/>
          </a:p>
        </p:txBody>
      </p:sp>
      <p:sp>
        <p:nvSpPr>
          <p:cNvPr id="5" name="Rectangle 4"/>
          <p:cNvSpPr/>
          <p:nvPr/>
        </p:nvSpPr>
        <p:spPr>
          <a:xfrm>
            <a:off x="381000" y="4572000"/>
            <a:ext cx="8382000" cy="1371600"/>
          </a:xfrm>
          <a:prstGeom prst="rect">
            <a:avLst/>
          </a:prstGeom>
          <a:ln w="12700">
            <a:solidFill>
              <a:schemeClr val="accent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marL="171450" indent="-171450">
              <a:lnSpc>
                <a:spcPct val="120000"/>
              </a:lnSpc>
              <a:buFont typeface="Arial" panose="020B0604020202020204" pitchFamily="34" charset="0"/>
              <a:buChar char="•"/>
            </a:pPr>
            <a:r>
              <a:rPr lang="en-US" sz="1400" dirty="0" smtClean="0">
                <a:solidFill>
                  <a:srgbClr val="000000"/>
                </a:solidFill>
              </a:rPr>
              <a:t>Pune team (Rinkesh, Devendra, </a:t>
            </a:r>
            <a:r>
              <a:rPr lang="en-US" sz="1400" dirty="0" err="1" smtClean="0">
                <a:solidFill>
                  <a:srgbClr val="000000"/>
                </a:solidFill>
              </a:rPr>
              <a:t>Puru</a:t>
            </a:r>
            <a:r>
              <a:rPr lang="en-US" sz="1400" dirty="0" smtClean="0">
                <a:solidFill>
                  <a:srgbClr val="000000"/>
                </a:solidFill>
              </a:rPr>
              <a:t>) along with Damien connected with the Hyperledger Project team</a:t>
            </a:r>
          </a:p>
          <a:p>
            <a:pPr marL="171450" indent="-171450">
              <a:lnSpc>
                <a:spcPct val="120000"/>
              </a:lnSpc>
              <a:buFont typeface="Arial" panose="020B0604020202020204" pitchFamily="34" charset="0"/>
              <a:buChar char="•"/>
            </a:pPr>
            <a:r>
              <a:rPr lang="en-US" sz="1400" dirty="0" smtClean="0">
                <a:solidFill>
                  <a:srgbClr val="000000"/>
                </a:solidFill>
              </a:rPr>
              <a:t>Pune team connect with France team on the CWB project</a:t>
            </a:r>
          </a:p>
          <a:p>
            <a:pPr marL="171450" indent="-171450">
              <a:lnSpc>
                <a:spcPct val="120000"/>
              </a:lnSpc>
              <a:buFont typeface="Arial" panose="020B0604020202020204" pitchFamily="34" charset="0"/>
              <a:buChar char="•"/>
            </a:pPr>
            <a:endParaRPr lang="en-US" sz="1400" dirty="0" smtClean="0">
              <a:solidFill>
                <a:srgbClr val="000000"/>
              </a:solidFill>
            </a:endParaRPr>
          </a:p>
        </p:txBody>
      </p:sp>
      <p:sp>
        <p:nvSpPr>
          <p:cNvPr id="6" name="Rectangle 5"/>
          <p:cNvSpPr/>
          <p:nvPr/>
        </p:nvSpPr>
        <p:spPr>
          <a:xfrm>
            <a:off x="381000" y="1676400"/>
            <a:ext cx="8382000" cy="2209800"/>
          </a:xfrm>
          <a:prstGeom prst="rect">
            <a:avLst/>
          </a:prstGeom>
          <a:ln w="12700">
            <a:solidFill>
              <a:schemeClr val="accent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marL="171450" indent="-171450">
              <a:lnSpc>
                <a:spcPct val="120000"/>
              </a:lnSpc>
              <a:buFont typeface="Arial" panose="020B0604020202020204" pitchFamily="34" charset="0"/>
              <a:buChar char="•"/>
            </a:pPr>
            <a:r>
              <a:rPr lang="en-US" sz="1400" dirty="0" smtClean="0">
                <a:solidFill>
                  <a:srgbClr val="000000"/>
                </a:solidFill>
              </a:rPr>
              <a:t>Attended 2-day training session in Paris (given by Benelux team)</a:t>
            </a:r>
          </a:p>
          <a:p>
            <a:pPr marL="628650" lvl="1" indent="-171450">
              <a:lnSpc>
                <a:spcPct val="120000"/>
              </a:lnSpc>
              <a:buFontTx/>
              <a:buChar char="-"/>
            </a:pPr>
            <a:r>
              <a:rPr lang="en-US" sz="1400" dirty="0" smtClean="0">
                <a:solidFill>
                  <a:srgbClr val="000000"/>
                </a:solidFill>
              </a:rPr>
              <a:t>Understanding of DLT and Blockchain technology</a:t>
            </a:r>
          </a:p>
          <a:p>
            <a:pPr marL="171450" indent="-171450">
              <a:lnSpc>
                <a:spcPct val="120000"/>
              </a:lnSpc>
              <a:buFont typeface="Arial" panose="020B0604020202020204" pitchFamily="34" charset="0"/>
              <a:buChar char="•"/>
            </a:pPr>
            <a:r>
              <a:rPr lang="en-US" sz="1400" dirty="0" smtClean="0">
                <a:solidFill>
                  <a:srgbClr val="000000"/>
                </a:solidFill>
              </a:rPr>
              <a:t>Attended training session on Fabric and Corda with the Pune team (followed by detailed discussion)</a:t>
            </a:r>
          </a:p>
          <a:p>
            <a:pPr marL="171450" indent="-171450">
              <a:lnSpc>
                <a:spcPct val="120000"/>
              </a:lnSpc>
              <a:buFont typeface="Arial" panose="020B0604020202020204" pitchFamily="34" charset="0"/>
              <a:buChar char="•"/>
            </a:pPr>
            <a:r>
              <a:rPr lang="en-US" sz="1400" dirty="0" smtClean="0">
                <a:solidFill>
                  <a:srgbClr val="000000"/>
                </a:solidFill>
              </a:rPr>
              <a:t>Collating names of all people involved in Blockchain in the organization.</a:t>
            </a:r>
          </a:p>
          <a:p>
            <a:pPr marL="628650" lvl="1" indent="-171450">
              <a:lnSpc>
                <a:spcPct val="120000"/>
              </a:lnSpc>
              <a:buFont typeface="Arial" panose="020B0604020202020204" pitchFamily="34" charset="0"/>
              <a:buChar char="•"/>
            </a:pPr>
            <a:r>
              <a:rPr lang="en-US" sz="1400" dirty="0" smtClean="0">
                <a:solidFill>
                  <a:srgbClr val="004182"/>
                </a:solidFill>
              </a:rPr>
              <a:t>Next steps: </a:t>
            </a:r>
          </a:p>
          <a:p>
            <a:pPr marL="1085850" lvl="2" indent="-171450">
              <a:lnSpc>
                <a:spcPct val="120000"/>
              </a:lnSpc>
              <a:buFont typeface="Arial" panose="020B0604020202020204" pitchFamily="34" charset="0"/>
              <a:buChar char="•"/>
            </a:pPr>
            <a:r>
              <a:rPr lang="en-US" sz="1400" dirty="0" smtClean="0">
                <a:solidFill>
                  <a:srgbClr val="004182"/>
                </a:solidFill>
              </a:rPr>
              <a:t>Follow-up with AIE Singapore and AIE</a:t>
            </a:r>
          </a:p>
          <a:p>
            <a:pPr marL="1085850" lvl="2" indent="-171450">
              <a:lnSpc>
                <a:spcPct val="120000"/>
              </a:lnSpc>
              <a:buFont typeface="Arial" panose="020B0604020202020204" pitchFamily="34" charset="0"/>
              <a:buChar char="•"/>
            </a:pPr>
            <a:r>
              <a:rPr lang="en-US" sz="1400" dirty="0" smtClean="0">
                <a:solidFill>
                  <a:srgbClr val="004182"/>
                </a:solidFill>
              </a:rPr>
              <a:t>Prepared a list of names of people involved in Blockchain in Capgemini. Need to contact the people</a:t>
            </a:r>
          </a:p>
        </p:txBody>
      </p:sp>
      <p:sp>
        <p:nvSpPr>
          <p:cNvPr id="7" name="Rectangle 6"/>
          <p:cNvSpPr/>
          <p:nvPr/>
        </p:nvSpPr>
        <p:spPr>
          <a:xfrm>
            <a:off x="381000" y="1295400"/>
            <a:ext cx="8382000" cy="381000"/>
          </a:xfrm>
          <a:prstGeom prst="rect">
            <a:avLst/>
          </a:prstGeom>
          <a:solidFill>
            <a:srgbClr val="004182"/>
          </a:solidFill>
          <a:ln w="12700">
            <a:solidFill>
              <a:schemeClr val="accent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b="1" dirty="0" smtClean="0">
                <a:solidFill>
                  <a:schemeClr val="bg1"/>
                </a:solidFill>
              </a:rPr>
              <a:t>Updates</a:t>
            </a:r>
          </a:p>
        </p:txBody>
      </p:sp>
      <p:sp>
        <p:nvSpPr>
          <p:cNvPr id="8" name="Rectangle 7"/>
          <p:cNvSpPr/>
          <p:nvPr/>
        </p:nvSpPr>
        <p:spPr>
          <a:xfrm>
            <a:off x="381000" y="4191000"/>
            <a:ext cx="8382000" cy="381000"/>
          </a:xfrm>
          <a:prstGeom prst="rect">
            <a:avLst/>
          </a:prstGeom>
          <a:solidFill>
            <a:srgbClr val="004182"/>
          </a:solidFill>
          <a:ln w="12700">
            <a:solidFill>
              <a:schemeClr val="accent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b="1" dirty="0" smtClean="0">
                <a:solidFill>
                  <a:schemeClr val="bg1"/>
                </a:solidFill>
              </a:rPr>
              <a:t>Other updates</a:t>
            </a:r>
          </a:p>
        </p:txBody>
      </p:sp>
    </p:spTree>
    <p:extLst>
      <p:ext uri="{BB962C8B-B14F-4D97-AF65-F5344CB8AC3E}">
        <p14:creationId xmlns:p14="http://schemas.microsoft.com/office/powerpoint/2010/main" val="3134425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Content</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80768565"/>
              </p:ext>
            </p:extLst>
          </p:nvPr>
        </p:nvGraphicFramePr>
        <p:xfrm>
          <a:off x="609600" y="1752600"/>
          <a:ext cx="6819900" cy="3143250"/>
        </p:xfrm>
        <a:graphic>
          <a:graphicData uri="http://schemas.openxmlformats.org/drawingml/2006/table">
            <a:tbl>
              <a:tblPr firstRow="1" bandRow="1">
                <a:tableStyleId>{2D5ABB26-0587-4C30-8999-92F81FD0307C}</a:tableStyleId>
              </a:tblPr>
              <a:tblGrid>
                <a:gridCol w="594395"/>
                <a:gridCol w="6225505"/>
              </a:tblGrid>
              <a:tr h="628650">
                <a:tc>
                  <a:txBody>
                    <a:bodyPr/>
                    <a:lstStyle/>
                    <a:p>
                      <a:endParaRPr lang="en-US" sz="1600" b="1" dirty="0">
                        <a:solidFill>
                          <a:srgbClr val="000000"/>
                        </a:solidFill>
                      </a:endParaRPr>
                    </a:p>
                  </a:txBody>
                  <a:tcPr>
                    <a:solidFill>
                      <a:schemeClr val="accent3">
                        <a:lumMod val="20000"/>
                        <a:lumOff val="80000"/>
                      </a:schemeClr>
                    </a:solidFill>
                  </a:tcPr>
                </a:tc>
                <a:tc>
                  <a:txBody>
                    <a:bodyPr/>
                    <a:lstStyle/>
                    <a:p>
                      <a:r>
                        <a:rPr lang="en-US" sz="1600" b="1" dirty="0" smtClean="0">
                          <a:solidFill>
                            <a:srgbClr val="000000"/>
                          </a:solidFill>
                        </a:rPr>
                        <a:t>Summary</a:t>
                      </a:r>
                      <a:endParaRPr lang="en-US" sz="1600" b="1" dirty="0">
                        <a:solidFill>
                          <a:srgbClr val="000000"/>
                        </a:solidFill>
                      </a:endParaRPr>
                    </a:p>
                  </a:txBody>
                  <a:tcPr>
                    <a:solidFill>
                      <a:schemeClr val="accent3">
                        <a:lumMod val="20000"/>
                        <a:lumOff val="80000"/>
                      </a:schemeClr>
                    </a:solidFill>
                  </a:tcPr>
                </a:tc>
              </a:tr>
              <a:tr h="628650">
                <a:tc>
                  <a:txBody>
                    <a:bodyPr/>
                    <a:lstStyle/>
                    <a:p>
                      <a:endParaRPr lang="en-US" sz="1600" b="1" dirty="0">
                        <a:solidFill>
                          <a:srgbClr val="000000"/>
                        </a:solidFill>
                      </a:endParaRPr>
                    </a:p>
                  </a:txBody>
                  <a:tcPr/>
                </a:tc>
                <a:tc>
                  <a:txBody>
                    <a:bodyPr/>
                    <a:lstStyle/>
                    <a:p>
                      <a:r>
                        <a:rPr lang="en-US" sz="1600" b="1" dirty="0" smtClean="0">
                          <a:solidFill>
                            <a:srgbClr val="000000"/>
                          </a:solidFill>
                        </a:rPr>
                        <a:t>Competitive Intelligence</a:t>
                      </a:r>
                      <a:r>
                        <a:rPr lang="en-US" sz="1600" b="1" baseline="0" dirty="0" smtClean="0">
                          <a:solidFill>
                            <a:srgbClr val="000000"/>
                          </a:solidFill>
                        </a:rPr>
                        <a:t> Report</a:t>
                      </a:r>
                      <a:endParaRPr lang="en-US" sz="1600" b="1" dirty="0">
                        <a:solidFill>
                          <a:srgbClr val="000000"/>
                        </a:solidFill>
                      </a:endParaRPr>
                    </a:p>
                  </a:txBody>
                  <a:tcPr/>
                </a:tc>
              </a:tr>
              <a:tr h="628650">
                <a:tc>
                  <a:txBody>
                    <a:bodyPr/>
                    <a:lstStyle/>
                    <a:p>
                      <a:endParaRPr lang="en-US" sz="1600" b="1" dirty="0">
                        <a:solidFill>
                          <a:srgbClr val="000000"/>
                        </a:solidFill>
                      </a:endParaRPr>
                    </a:p>
                  </a:txBody>
                  <a:tcPr/>
                </a:tc>
                <a:tc>
                  <a:txBody>
                    <a:bodyPr/>
                    <a:lstStyle/>
                    <a:p>
                      <a:r>
                        <a:rPr lang="en-US" sz="1600" b="1" dirty="0" smtClean="0">
                          <a:solidFill>
                            <a:srgbClr val="000000"/>
                          </a:solidFill>
                        </a:rPr>
                        <a:t>POC/POV</a:t>
                      </a:r>
                      <a:r>
                        <a:rPr lang="en-US" sz="1600" b="1" baseline="0" dirty="0" smtClean="0">
                          <a:solidFill>
                            <a:srgbClr val="000000"/>
                          </a:solidFill>
                        </a:rPr>
                        <a:t> Template</a:t>
                      </a:r>
                      <a:endParaRPr lang="en-US" sz="1600" b="1" dirty="0">
                        <a:solidFill>
                          <a:srgbClr val="000000"/>
                        </a:solidFill>
                      </a:endParaRPr>
                    </a:p>
                  </a:txBody>
                  <a:tcPr/>
                </a:tc>
              </a:tr>
              <a:tr h="628650">
                <a:tc>
                  <a:txBody>
                    <a:bodyPr/>
                    <a:lstStyle/>
                    <a:p>
                      <a:endParaRPr lang="en-US" sz="1600" b="1" dirty="0">
                        <a:solidFill>
                          <a:srgbClr val="000000"/>
                        </a:solidFill>
                      </a:endParaRPr>
                    </a:p>
                  </a:txBody>
                  <a:tcPr/>
                </a:tc>
                <a:tc>
                  <a:txBody>
                    <a:bodyPr/>
                    <a:lstStyle/>
                    <a:p>
                      <a:r>
                        <a:rPr lang="en-US" sz="1600" b="1" dirty="0" smtClean="0">
                          <a:solidFill>
                            <a:srgbClr val="000000"/>
                          </a:solidFill>
                        </a:rPr>
                        <a:t>Center</a:t>
                      </a:r>
                      <a:r>
                        <a:rPr lang="en-US" sz="1600" b="1" baseline="0" dirty="0" smtClean="0">
                          <a:solidFill>
                            <a:srgbClr val="000000"/>
                          </a:solidFill>
                        </a:rPr>
                        <a:t> of Excellence (Blockchain)</a:t>
                      </a:r>
                      <a:endParaRPr lang="en-US" sz="1600" b="1" dirty="0">
                        <a:solidFill>
                          <a:srgbClr val="000000"/>
                        </a:solidFill>
                      </a:endParaRPr>
                    </a:p>
                  </a:txBody>
                  <a:tcPr/>
                </a:tc>
              </a:tr>
              <a:tr h="628650">
                <a:tc>
                  <a:txBody>
                    <a:bodyPr/>
                    <a:lstStyle/>
                    <a:p>
                      <a:endParaRPr lang="en-US" sz="1600" b="1" dirty="0">
                        <a:solidFill>
                          <a:srgbClr val="000000"/>
                        </a:solidFill>
                      </a:endParaRPr>
                    </a:p>
                  </a:txBody>
                  <a:tcPr/>
                </a:tc>
                <a:tc>
                  <a:txBody>
                    <a:bodyPr/>
                    <a:lstStyle/>
                    <a:p>
                      <a:r>
                        <a:rPr lang="en-US" sz="1600" b="1" dirty="0" smtClean="0">
                          <a:solidFill>
                            <a:srgbClr val="000000"/>
                          </a:solidFill>
                        </a:rPr>
                        <a:t>Miscellaneous </a:t>
                      </a:r>
                      <a:endParaRPr lang="en-US" sz="1600" b="1" dirty="0">
                        <a:solidFill>
                          <a:srgbClr val="000000"/>
                        </a:solidFill>
                      </a:endParaRPr>
                    </a:p>
                  </a:txBody>
                  <a:tcPr/>
                </a:tc>
              </a:tr>
            </a:tbl>
          </a:graphicData>
        </a:graphic>
      </p:graphicFrame>
    </p:spTree>
    <p:extLst>
      <p:ext uri="{BB962C8B-B14F-4D97-AF65-F5344CB8AC3E}">
        <p14:creationId xmlns:p14="http://schemas.microsoft.com/office/powerpoint/2010/main" val="3605259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695825" y="3383621"/>
            <a:ext cx="4343400" cy="1392689"/>
          </a:xfrm>
          <a:prstGeom prst="rect">
            <a:avLst/>
          </a:prstGeom>
          <a:ln>
            <a:solidFill>
              <a:schemeClr val="tx1"/>
            </a:solidFill>
          </a:ln>
        </p:spPr>
        <p:txBody>
          <a:bodyPr wrap="square">
            <a:spAutoFit/>
          </a:bodyPr>
          <a:lstStyle/>
          <a:p>
            <a:pPr marL="171450" indent="-171450">
              <a:spcBef>
                <a:spcPts val="468"/>
              </a:spcBef>
              <a:buFontTx/>
              <a:buChar char="-"/>
            </a:pPr>
            <a:r>
              <a:rPr lang="en-US" sz="1200" b="1" dirty="0">
                <a:solidFill>
                  <a:srgbClr val="000000"/>
                </a:solidFill>
              </a:rPr>
              <a:t>Understanding of team structure at COE</a:t>
            </a:r>
          </a:p>
          <a:p>
            <a:pPr marL="171450" indent="-171450">
              <a:spcBef>
                <a:spcPts val="468"/>
              </a:spcBef>
              <a:buFontTx/>
              <a:buChar char="-"/>
            </a:pPr>
            <a:r>
              <a:rPr lang="en-US" sz="1200" b="1" dirty="0" smtClean="0">
                <a:solidFill>
                  <a:srgbClr val="000000"/>
                </a:solidFill>
              </a:rPr>
              <a:t>Pune team has 3 POCs developed</a:t>
            </a:r>
          </a:p>
          <a:p>
            <a:pPr marL="171450" indent="-171450">
              <a:spcBef>
                <a:spcPts val="468"/>
              </a:spcBef>
              <a:buFontTx/>
              <a:buChar char="-"/>
            </a:pPr>
            <a:r>
              <a:rPr lang="en-US" sz="1200" b="1" dirty="0" smtClean="0">
                <a:solidFill>
                  <a:srgbClr val="000000"/>
                </a:solidFill>
              </a:rPr>
              <a:t>Connecting </a:t>
            </a:r>
            <a:r>
              <a:rPr lang="en-US" sz="1200" b="1" dirty="0">
                <a:solidFill>
                  <a:srgbClr val="000000"/>
                </a:solidFill>
              </a:rPr>
              <a:t>with the team to get inputs for the POC/POV template</a:t>
            </a:r>
          </a:p>
          <a:p>
            <a:pPr marL="171450" indent="-171450">
              <a:spcBef>
                <a:spcPts val="468"/>
              </a:spcBef>
              <a:buFontTx/>
              <a:buChar char="-"/>
            </a:pPr>
            <a:r>
              <a:rPr lang="en-US" sz="1200" b="1" dirty="0" smtClean="0">
                <a:solidFill>
                  <a:srgbClr val="000000"/>
                </a:solidFill>
              </a:rPr>
              <a:t>Gained </a:t>
            </a:r>
            <a:r>
              <a:rPr lang="en-US" sz="1200" b="1" dirty="0">
                <a:solidFill>
                  <a:srgbClr val="000000"/>
                </a:solidFill>
              </a:rPr>
              <a:t>understanding and had technical deep dive of the platforms – Hyperledger Fabric and </a:t>
            </a:r>
            <a:r>
              <a:rPr lang="en-US" sz="1200" b="1" dirty="0" smtClean="0">
                <a:solidFill>
                  <a:srgbClr val="000000"/>
                </a:solidFill>
              </a:rPr>
              <a:t>Corda</a:t>
            </a:r>
            <a:endParaRPr lang="en-US" sz="1200" b="1" dirty="0">
              <a:solidFill>
                <a:srgbClr val="000000"/>
              </a:solidFill>
            </a:endParaRPr>
          </a:p>
        </p:txBody>
      </p:sp>
      <p:sp>
        <p:nvSpPr>
          <p:cNvPr id="11" name="Rectangle 10"/>
          <p:cNvSpPr/>
          <p:nvPr/>
        </p:nvSpPr>
        <p:spPr>
          <a:xfrm>
            <a:off x="4699801" y="5207307"/>
            <a:ext cx="4343400" cy="710451"/>
          </a:xfrm>
          <a:prstGeom prst="rect">
            <a:avLst/>
          </a:prstGeom>
          <a:ln>
            <a:solidFill>
              <a:schemeClr val="tx1"/>
            </a:solidFill>
          </a:ln>
        </p:spPr>
        <p:txBody>
          <a:bodyPr wrap="square">
            <a:spAutoFit/>
          </a:bodyPr>
          <a:lstStyle/>
          <a:p>
            <a:pPr marL="171450" indent="-171450">
              <a:spcBef>
                <a:spcPts val="468"/>
              </a:spcBef>
              <a:buFontTx/>
              <a:buChar char="-"/>
            </a:pPr>
            <a:r>
              <a:rPr lang="en-US" sz="1200" b="1" dirty="0" smtClean="0">
                <a:solidFill>
                  <a:srgbClr val="000000"/>
                </a:solidFill>
              </a:rPr>
              <a:t>Bangalore team has 3 POCs developed</a:t>
            </a:r>
          </a:p>
          <a:p>
            <a:pPr marL="171450" indent="-171450">
              <a:spcBef>
                <a:spcPts val="468"/>
              </a:spcBef>
              <a:buFontTx/>
              <a:buChar char="-"/>
            </a:pPr>
            <a:r>
              <a:rPr lang="en-US" sz="1200" b="1" dirty="0" smtClean="0">
                <a:solidFill>
                  <a:srgbClr val="000000"/>
                </a:solidFill>
              </a:rPr>
              <a:t>Connected with Bangalore team and have viewed demo of 2 POCs</a:t>
            </a:r>
            <a:endParaRPr lang="en-US" sz="1200" b="1" dirty="0">
              <a:solidFill>
                <a:srgbClr val="000000"/>
              </a:solidFill>
            </a:endParaRPr>
          </a:p>
        </p:txBody>
      </p:sp>
      <p:sp>
        <p:nvSpPr>
          <p:cNvPr id="12" name="Rectangle 11"/>
          <p:cNvSpPr/>
          <p:nvPr/>
        </p:nvSpPr>
        <p:spPr>
          <a:xfrm>
            <a:off x="200025" y="3435221"/>
            <a:ext cx="4343400" cy="2693045"/>
          </a:xfrm>
          <a:prstGeom prst="rect">
            <a:avLst/>
          </a:prstGeom>
          <a:ln>
            <a:solidFill>
              <a:schemeClr val="tx1"/>
            </a:solidFill>
          </a:ln>
        </p:spPr>
        <p:txBody>
          <a:bodyPr wrap="square">
            <a:spAutoFit/>
          </a:bodyPr>
          <a:lstStyle/>
          <a:p>
            <a:pPr marL="228600" indent="-228600">
              <a:spcBef>
                <a:spcPts val="468"/>
              </a:spcBef>
              <a:buFont typeface="+mj-lt"/>
              <a:buAutoNum type="arabicPeriod"/>
            </a:pPr>
            <a:r>
              <a:rPr lang="en-US" sz="1200" b="1" dirty="0" smtClean="0">
                <a:solidFill>
                  <a:srgbClr val="000000"/>
                </a:solidFill>
              </a:rPr>
              <a:t>Explored possibility in PSD2. Currently kept on HOLD.</a:t>
            </a:r>
          </a:p>
          <a:p>
            <a:pPr marL="228600" indent="-228600">
              <a:spcBef>
                <a:spcPts val="468"/>
              </a:spcBef>
              <a:buFont typeface="+mj-lt"/>
              <a:buAutoNum type="arabicPeriod"/>
            </a:pPr>
            <a:r>
              <a:rPr lang="en-US" sz="1200" b="1" dirty="0" smtClean="0">
                <a:solidFill>
                  <a:srgbClr val="000000"/>
                </a:solidFill>
              </a:rPr>
              <a:t>Developed template for trade </a:t>
            </a:r>
            <a:r>
              <a:rPr lang="en-US" sz="1200" b="1" dirty="0">
                <a:solidFill>
                  <a:srgbClr val="000000"/>
                </a:solidFill>
              </a:rPr>
              <a:t>f</a:t>
            </a:r>
            <a:r>
              <a:rPr lang="en-US" sz="1200" b="1" dirty="0" smtClean="0">
                <a:solidFill>
                  <a:srgbClr val="000000"/>
                </a:solidFill>
              </a:rPr>
              <a:t>inance (STC)</a:t>
            </a:r>
          </a:p>
          <a:p>
            <a:pPr marL="568325" lvl="1" indent="-228600">
              <a:spcBef>
                <a:spcPts val="468"/>
              </a:spcBef>
              <a:buFont typeface="Arial" panose="020B0604020202020204" pitchFamily="34" charset="0"/>
              <a:buChar char="•"/>
            </a:pPr>
            <a:r>
              <a:rPr lang="en-US" sz="1200" b="1" dirty="0" smtClean="0">
                <a:solidFill>
                  <a:srgbClr val="000000"/>
                </a:solidFill>
              </a:rPr>
              <a:t>Domain expert provided insight on trade finance</a:t>
            </a:r>
          </a:p>
          <a:p>
            <a:pPr marL="568325" lvl="1" indent="-228600">
              <a:spcBef>
                <a:spcPts val="468"/>
              </a:spcBef>
              <a:buFont typeface="Arial" panose="020B0604020202020204" pitchFamily="34" charset="0"/>
              <a:buChar char="•"/>
            </a:pPr>
            <a:r>
              <a:rPr lang="en-US" sz="1200" b="1" dirty="0" smtClean="0">
                <a:solidFill>
                  <a:srgbClr val="000000"/>
                </a:solidFill>
              </a:rPr>
              <a:t>Pune team provided insight on technology</a:t>
            </a:r>
          </a:p>
          <a:p>
            <a:pPr marL="568325" lvl="1" indent="-228600">
              <a:spcBef>
                <a:spcPts val="468"/>
              </a:spcBef>
              <a:buFont typeface="Arial" panose="020B0604020202020204" pitchFamily="34" charset="0"/>
              <a:buChar char="•"/>
            </a:pPr>
            <a:r>
              <a:rPr lang="en-US" sz="1200" b="1" dirty="0" smtClean="0">
                <a:solidFill>
                  <a:srgbClr val="000000"/>
                </a:solidFill>
              </a:rPr>
              <a:t>For video demo, contacted marketing team. Currently on HOLD. </a:t>
            </a:r>
          </a:p>
          <a:p>
            <a:pPr marL="228600" indent="-228600">
              <a:spcBef>
                <a:spcPts val="468"/>
              </a:spcBef>
              <a:buFont typeface="+mj-lt"/>
              <a:buAutoNum type="arabicPeriod"/>
            </a:pPr>
            <a:r>
              <a:rPr lang="en-US" sz="1200" b="1" dirty="0" smtClean="0">
                <a:solidFill>
                  <a:srgbClr val="000000"/>
                </a:solidFill>
              </a:rPr>
              <a:t>For Syndicated Lending, contacted the Bangalore team to prepare template</a:t>
            </a:r>
          </a:p>
          <a:p>
            <a:pPr marL="628650" lvl="1" indent="-171450">
              <a:spcBef>
                <a:spcPts val="468"/>
              </a:spcBef>
              <a:buFontTx/>
              <a:buChar char="-"/>
            </a:pPr>
            <a:r>
              <a:rPr lang="en-US" sz="1200" b="1" dirty="0" smtClean="0">
                <a:solidFill>
                  <a:srgbClr val="000000"/>
                </a:solidFill>
              </a:rPr>
              <a:t>Shared STC template with them as they said they will make template themselves. Need to follow-up.</a:t>
            </a:r>
          </a:p>
        </p:txBody>
      </p:sp>
      <p:sp>
        <p:nvSpPr>
          <p:cNvPr id="2" name="Title 1"/>
          <p:cNvSpPr>
            <a:spLocks noGrp="1"/>
          </p:cNvSpPr>
          <p:nvPr>
            <p:ph type="title"/>
          </p:nvPr>
        </p:nvSpPr>
        <p:spPr/>
        <p:txBody>
          <a:bodyPr/>
          <a:lstStyle/>
          <a:p>
            <a:r>
              <a:rPr lang="en-US" dirty="0" smtClean="0"/>
              <a:t>Project Update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757534286"/>
              </p:ext>
            </p:extLst>
          </p:nvPr>
        </p:nvGraphicFramePr>
        <p:xfrm>
          <a:off x="2085975" y="1606421"/>
          <a:ext cx="6953250" cy="1315720"/>
        </p:xfrm>
        <a:graphic>
          <a:graphicData uri="http://schemas.openxmlformats.org/drawingml/2006/table">
            <a:tbl>
              <a:tblPr firstRow="1" bandRow="1">
                <a:tableStyleId>{5C22544A-7EE6-4342-B048-85BDC9FD1C3A}</a:tableStyleId>
              </a:tblPr>
              <a:tblGrid>
                <a:gridCol w="1158875"/>
                <a:gridCol w="1158875"/>
                <a:gridCol w="1158875"/>
                <a:gridCol w="1158875"/>
                <a:gridCol w="1158875"/>
                <a:gridCol w="1158875"/>
              </a:tblGrid>
              <a:tr h="370840">
                <a:tc>
                  <a:txBody>
                    <a:bodyPr/>
                    <a:lstStyle/>
                    <a:p>
                      <a:endParaRPr lang="en-US" sz="1400" dirty="0"/>
                    </a:p>
                  </a:txBody>
                  <a:tcPr/>
                </a:tc>
                <a:tc>
                  <a:txBody>
                    <a:bodyPr/>
                    <a:lstStyle/>
                    <a:p>
                      <a:r>
                        <a:rPr lang="en-US" sz="1400" dirty="0" smtClean="0"/>
                        <a:t>KM</a:t>
                      </a:r>
                      <a:endParaRPr lang="en-US" sz="1400" dirty="0"/>
                    </a:p>
                  </a:txBody>
                  <a:tcPr/>
                </a:tc>
                <a:tc>
                  <a:txBody>
                    <a:bodyPr/>
                    <a:lstStyle/>
                    <a:p>
                      <a:r>
                        <a:rPr lang="en-US" sz="1400" dirty="0" smtClean="0"/>
                        <a:t>Excel</a:t>
                      </a:r>
                      <a:endParaRPr lang="en-US" sz="1400" dirty="0"/>
                    </a:p>
                  </a:txBody>
                  <a:tcPr/>
                </a:tc>
                <a:tc>
                  <a:txBody>
                    <a:bodyPr/>
                    <a:lstStyle/>
                    <a:p>
                      <a:r>
                        <a:rPr lang="en-US" sz="1400" dirty="0" smtClean="0"/>
                        <a:t>PPT</a:t>
                      </a:r>
                      <a:endParaRPr lang="en-US" sz="1400" dirty="0"/>
                    </a:p>
                  </a:txBody>
                  <a:tcPr/>
                </a:tc>
                <a:tc>
                  <a:txBody>
                    <a:bodyPr/>
                    <a:lstStyle/>
                    <a:p>
                      <a:r>
                        <a:rPr lang="en-US" sz="1400" dirty="0" smtClean="0"/>
                        <a:t>Word</a:t>
                      </a:r>
                      <a:endParaRPr lang="en-US" sz="1400" dirty="0"/>
                    </a:p>
                  </a:txBody>
                  <a:tcPr/>
                </a:tc>
                <a:tc>
                  <a:txBody>
                    <a:bodyPr/>
                    <a:lstStyle/>
                    <a:p>
                      <a:r>
                        <a:rPr lang="en-US" sz="1400" dirty="0" smtClean="0"/>
                        <a:t>Summary</a:t>
                      </a:r>
                      <a:endParaRPr lang="en-US" sz="1400" dirty="0"/>
                    </a:p>
                  </a:txBody>
                  <a:tcPr/>
                </a:tc>
              </a:tr>
              <a:tr h="370840">
                <a:tc>
                  <a:txBody>
                    <a:bodyPr/>
                    <a:lstStyle/>
                    <a:p>
                      <a:r>
                        <a:rPr lang="en-US" sz="1400" b="1" dirty="0" smtClean="0">
                          <a:solidFill>
                            <a:srgbClr val="000000"/>
                          </a:solidFill>
                        </a:rPr>
                        <a:t>Status</a:t>
                      </a:r>
                      <a:endParaRPr lang="en-US" sz="1400" b="1" dirty="0">
                        <a:solidFill>
                          <a:srgbClr val="000000"/>
                        </a:solidFill>
                      </a:endParaRPr>
                    </a:p>
                  </a:txBody>
                  <a:tcPr anchor="ctr"/>
                </a:tc>
                <a:tc>
                  <a:txBody>
                    <a:bodyPr/>
                    <a:lstStyle/>
                    <a:p>
                      <a:r>
                        <a:rPr lang="en-US" sz="1400" dirty="0" smtClean="0">
                          <a:solidFill>
                            <a:srgbClr val="000000"/>
                          </a:solidFill>
                        </a:rPr>
                        <a:t>Completed. Updated</a:t>
                      </a:r>
                      <a:r>
                        <a:rPr lang="en-US" sz="1400" baseline="0" dirty="0" smtClean="0">
                          <a:solidFill>
                            <a:srgbClr val="000000"/>
                          </a:solidFill>
                        </a:rPr>
                        <a:t> KM</a:t>
                      </a:r>
                      <a:endParaRPr lang="en-US" sz="1400" dirty="0">
                        <a:solidFill>
                          <a:srgbClr val="000000"/>
                        </a:solidFill>
                      </a:endParaRPr>
                    </a:p>
                  </a:txBody>
                  <a:tcPr anchor="ctr"/>
                </a:tc>
                <a:tc>
                  <a:txBody>
                    <a:bodyPr/>
                    <a:lstStyle/>
                    <a:p>
                      <a:pPr marL="0" marR="0" indent="0" algn="l" defTabSz="914262" rtl="0" eaLnBrk="1" fontAlgn="auto" latinLnBrk="0" hangingPunct="1">
                        <a:lnSpc>
                          <a:spcPct val="100000"/>
                        </a:lnSpc>
                        <a:spcBef>
                          <a:spcPts val="0"/>
                        </a:spcBef>
                        <a:spcAft>
                          <a:spcPts val="0"/>
                        </a:spcAft>
                        <a:buClrTx/>
                        <a:buSzTx/>
                        <a:buFontTx/>
                        <a:buNone/>
                        <a:tabLst/>
                        <a:defRPr/>
                      </a:pPr>
                      <a:r>
                        <a:rPr lang="en-US" sz="1400" dirty="0" smtClean="0">
                          <a:solidFill>
                            <a:srgbClr val="000000"/>
                          </a:solidFill>
                        </a:rPr>
                        <a:t>Completed.</a:t>
                      </a:r>
                    </a:p>
                    <a:p>
                      <a:pPr marL="0" marR="0" indent="0" algn="l" defTabSz="914262" rtl="0" eaLnBrk="1" fontAlgn="auto" latinLnBrk="0" hangingPunct="1">
                        <a:lnSpc>
                          <a:spcPct val="100000"/>
                        </a:lnSpc>
                        <a:spcBef>
                          <a:spcPts val="0"/>
                        </a:spcBef>
                        <a:spcAft>
                          <a:spcPts val="0"/>
                        </a:spcAft>
                        <a:buClrTx/>
                        <a:buSzTx/>
                        <a:buFontTx/>
                        <a:buNone/>
                        <a:tabLst/>
                        <a:defRPr/>
                      </a:pPr>
                      <a:r>
                        <a:rPr lang="en-US" sz="1400" dirty="0" smtClean="0">
                          <a:solidFill>
                            <a:srgbClr val="000000"/>
                          </a:solidFill>
                        </a:rPr>
                        <a:t>Updated</a:t>
                      </a:r>
                      <a:r>
                        <a:rPr lang="en-US" sz="1400" baseline="0" dirty="0" smtClean="0">
                          <a:solidFill>
                            <a:srgbClr val="000000"/>
                          </a:solidFill>
                        </a:rPr>
                        <a:t> KM</a:t>
                      </a:r>
                      <a:endParaRPr lang="en-US" sz="1400" dirty="0" smtClean="0">
                        <a:solidFill>
                          <a:srgbClr val="000000"/>
                        </a:solidFill>
                      </a:endParaRPr>
                    </a:p>
                  </a:txBody>
                  <a:tcPr anchor="ctr"/>
                </a:tc>
                <a:tc>
                  <a:txBody>
                    <a:bodyPr/>
                    <a:lstStyle/>
                    <a:p>
                      <a:pPr marL="0" marR="0" indent="0" algn="l" defTabSz="914262" rtl="0" eaLnBrk="1" fontAlgn="auto" latinLnBrk="0" hangingPunct="1">
                        <a:lnSpc>
                          <a:spcPct val="100000"/>
                        </a:lnSpc>
                        <a:spcBef>
                          <a:spcPts val="0"/>
                        </a:spcBef>
                        <a:spcAft>
                          <a:spcPts val="0"/>
                        </a:spcAft>
                        <a:buClrTx/>
                        <a:buSzTx/>
                        <a:buFontTx/>
                        <a:buNone/>
                        <a:tabLst/>
                        <a:defRPr/>
                      </a:pPr>
                      <a:r>
                        <a:rPr lang="en-US" sz="1400" dirty="0" smtClean="0">
                          <a:solidFill>
                            <a:srgbClr val="000000"/>
                          </a:solidFill>
                        </a:rPr>
                        <a:t>Completed. Updated</a:t>
                      </a:r>
                      <a:r>
                        <a:rPr lang="en-US" sz="1400" baseline="0" dirty="0" smtClean="0">
                          <a:solidFill>
                            <a:srgbClr val="000000"/>
                          </a:solidFill>
                        </a:rPr>
                        <a:t> KM</a:t>
                      </a:r>
                      <a:endParaRPr lang="en-US" sz="1400" dirty="0" smtClean="0">
                        <a:solidFill>
                          <a:srgbClr val="000000"/>
                        </a:solidFill>
                      </a:endParaRPr>
                    </a:p>
                  </a:txBody>
                  <a:tcPr anchor="ctr"/>
                </a:tc>
                <a:tc>
                  <a:txBody>
                    <a:bodyPr/>
                    <a:lstStyle/>
                    <a:p>
                      <a:r>
                        <a:rPr lang="en-US" sz="1400" dirty="0" smtClean="0">
                          <a:solidFill>
                            <a:srgbClr val="000000"/>
                          </a:solidFill>
                        </a:rPr>
                        <a:t>On Hold.</a:t>
                      </a:r>
                      <a:r>
                        <a:rPr lang="en-US" sz="1400" baseline="0" dirty="0" smtClean="0">
                          <a:solidFill>
                            <a:srgbClr val="000000"/>
                          </a:solidFill>
                        </a:rPr>
                        <a:t> Had completed 40-50%</a:t>
                      </a:r>
                      <a:endParaRPr lang="en-US" sz="1400" dirty="0">
                        <a:solidFill>
                          <a:srgbClr val="000000"/>
                        </a:solidFill>
                      </a:endParaRPr>
                    </a:p>
                  </a:txBody>
                  <a:tcPr anchor="ctr"/>
                </a:tc>
                <a:tc>
                  <a:txBody>
                    <a:bodyPr/>
                    <a:lstStyle/>
                    <a:p>
                      <a:pPr marL="0" marR="0" indent="0" algn="l" defTabSz="914262" rtl="0" eaLnBrk="1" fontAlgn="auto" latinLnBrk="0" hangingPunct="1">
                        <a:lnSpc>
                          <a:spcPct val="100000"/>
                        </a:lnSpc>
                        <a:spcBef>
                          <a:spcPts val="0"/>
                        </a:spcBef>
                        <a:spcAft>
                          <a:spcPts val="0"/>
                        </a:spcAft>
                        <a:buClrTx/>
                        <a:buSzTx/>
                        <a:buFontTx/>
                        <a:buNone/>
                        <a:tabLst/>
                        <a:defRPr/>
                      </a:pPr>
                      <a:r>
                        <a:rPr lang="en-US" sz="1400" dirty="0" smtClean="0">
                          <a:solidFill>
                            <a:srgbClr val="000000"/>
                          </a:solidFill>
                        </a:rPr>
                        <a:t>Completed. Updated</a:t>
                      </a:r>
                      <a:r>
                        <a:rPr lang="en-US" sz="1400" baseline="0" dirty="0" smtClean="0">
                          <a:solidFill>
                            <a:srgbClr val="000000"/>
                          </a:solidFill>
                        </a:rPr>
                        <a:t> KM</a:t>
                      </a:r>
                      <a:endParaRPr lang="en-US" sz="1400" dirty="0" smtClean="0">
                        <a:solidFill>
                          <a:srgbClr val="000000"/>
                        </a:solidFill>
                      </a:endParaRPr>
                    </a:p>
                  </a:txBody>
                  <a:tcPr anchor="ctr"/>
                </a:tc>
              </a:tr>
            </a:tbl>
          </a:graphicData>
        </a:graphic>
      </p:graphicFrame>
      <p:sp>
        <p:nvSpPr>
          <p:cNvPr id="6" name="Rectangle 5"/>
          <p:cNvSpPr/>
          <p:nvPr/>
        </p:nvSpPr>
        <p:spPr>
          <a:xfrm>
            <a:off x="257175" y="1606421"/>
            <a:ext cx="1676400" cy="1315720"/>
          </a:xfrm>
          <a:prstGeom prst="rect">
            <a:avLst/>
          </a:prstGeom>
          <a:solidFill>
            <a:schemeClr val="tx1">
              <a:lumMod val="75000"/>
            </a:schemeClr>
          </a:solidFill>
          <a:ln w="12700">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b="1" dirty="0" smtClean="0">
                <a:solidFill>
                  <a:schemeClr val="bg1"/>
                </a:solidFill>
              </a:rPr>
              <a:t>Competition Analysis</a:t>
            </a:r>
          </a:p>
        </p:txBody>
      </p:sp>
      <p:sp>
        <p:nvSpPr>
          <p:cNvPr id="7" name="Rectangle 6"/>
          <p:cNvSpPr/>
          <p:nvPr/>
        </p:nvSpPr>
        <p:spPr>
          <a:xfrm>
            <a:off x="200025" y="3054221"/>
            <a:ext cx="4343400" cy="381000"/>
          </a:xfrm>
          <a:prstGeom prst="rect">
            <a:avLst/>
          </a:prstGeom>
          <a:solidFill>
            <a:schemeClr val="tx1">
              <a:lumMod val="75000"/>
            </a:schemeClr>
          </a:solidFill>
          <a:ln w="12700">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b="1" dirty="0" smtClean="0">
                <a:solidFill>
                  <a:schemeClr val="bg1"/>
                </a:solidFill>
              </a:rPr>
              <a:t>POC/POV Template</a:t>
            </a:r>
          </a:p>
        </p:txBody>
      </p:sp>
      <p:sp>
        <p:nvSpPr>
          <p:cNvPr id="8" name="Rectangle 7"/>
          <p:cNvSpPr/>
          <p:nvPr/>
        </p:nvSpPr>
        <p:spPr>
          <a:xfrm>
            <a:off x="4695825" y="3054221"/>
            <a:ext cx="4343400" cy="381000"/>
          </a:xfrm>
          <a:prstGeom prst="rect">
            <a:avLst/>
          </a:prstGeom>
          <a:solidFill>
            <a:schemeClr val="tx1">
              <a:lumMod val="75000"/>
            </a:schemeClr>
          </a:solidFill>
          <a:ln w="12700">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b="1" dirty="0" smtClean="0">
                <a:solidFill>
                  <a:schemeClr val="bg1"/>
                </a:solidFill>
              </a:rPr>
              <a:t>Bridge with Pune Team</a:t>
            </a:r>
          </a:p>
        </p:txBody>
      </p:sp>
      <p:sp>
        <p:nvSpPr>
          <p:cNvPr id="10" name="Rectangle 9"/>
          <p:cNvSpPr/>
          <p:nvPr/>
        </p:nvSpPr>
        <p:spPr>
          <a:xfrm>
            <a:off x="4699801" y="4831913"/>
            <a:ext cx="4343400" cy="381000"/>
          </a:xfrm>
          <a:prstGeom prst="rect">
            <a:avLst/>
          </a:prstGeom>
          <a:solidFill>
            <a:schemeClr val="tx1">
              <a:lumMod val="75000"/>
            </a:schemeClr>
          </a:solidFill>
          <a:ln w="12700">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b="1" dirty="0" smtClean="0">
                <a:solidFill>
                  <a:schemeClr val="bg1"/>
                </a:solidFill>
              </a:rPr>
              <a:t>Connect with Bangalore Team</a:t>
            </a:r>
          </a:p>
        </p:txBody>
      </p:sp>
      <p:sp>
        <p:nvSpPr>
          <p:cNvPr id="3" name="Oval 2"/>
          <p:cNvSpPr/>
          <p:nvPr/>
        </p:nvSpPr>
        <p:spPr>
          <a:xfrm>
            <a:off x="304800" y="2149953"/>
            <a:ext cx="228600" cy="228600"/>
          </a:xfrm>
          <a:prstGeom prst="ellipse">
            <a:avLst/>
          </a:prstGeom>
          <a:solidFill>
            <a:schemeClr val="bg1">
              <a:lumMod val="50000"/>
            </a:schemeClr>
          </a:solidFill>
          <a:ln w="12700">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050" b="1" dirty="0" smtClean="0">
                <a:solidFill>
                  <a:schemeClr val="bg1"/>
                </a:solidFill>
              </a:rPr>
              <a:t>1</a:t>
            </a:r>
          </a:p>
        </p:txBody>
      </p:sp>
      <p:sp>
        <p:nvSpPr>
          <p:cNvPr id="14" name="Oval 13"/>
          <p:cNvSpPr/>
          <p:nvPr/>
        </p:nvSpPr>
        <p:spPr>
          <a:xfrm>
            <a:off x="1095375" y="3140581"/>
            <a:ext cx="228600" cy="228600"/>
          </a:xfrm>
          <a:prstGeom prst="ellipse">
            <a:avLst/>
          </a:prstGeom>
          <a:solidFill>
            <a:schemeClr val="bg1">
              <a:lumMod val="50000"/>
            </a:schemeClr>
          </a:solidFill>
          <a:ln w="12700">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050" b="1" dirty="0">
                <a:solidFill>
                  <a:schemeClr val="bg1"/>
                </a:solidFill>
              </a:rPr>
              <a:t>2</a:t>
            </a:r>
            <a:endParaRPr lang="en-US" sz="1000" b="1" dirty="0" smtClean="0">
              <a:solidFill>
                <a:schemeClr val="bg1"/>
              </a:solidFill>
            </a:endParaRPr>
          </a:p>
        </p:txBody>
      </p:sp>
      <p:sp>
        <p:nvSpPr>
          <p:cNvPr id="15" name="Oval 14"/>
          <p:cNvSpPr/>
          <p:nvPr/>
        </p:nvSpPr>
        <p:spPr>
          <a:xfrm>
            <a:off x="5202886" y="3124234"/>
            <a:ext cx="228600" cy="228600"/>
          </a:xfrm>
          <a:prstGeom prst="ellipse">
            <a:avLst/>
          </a:prstGeom>
          <a:solidFill>
            <a:schemeClr val="bg1">
              <a:lumMod val="50000"/>
            </a:schemeClr>
          </a:solidFill>
          <a:ln w="12700">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050" b="1" dirty="0">
                <a:solidFill>
                  <a:schemeClr val="bg1"/>
                </a:solidFill>
              </a:rPr>
              <a:t>3</a:t>
            </a:r>
            <a:endParaRPr lang="en-US" sz="1050" b="1" dirty="0" smtClean="0">
              <a:solidFill>
                <a:schemeClr val="bg1"/>
              </a:solidFill>
            </a:endParaRPr>
          </a:p>
        </p:txBody>
      </p:sp>
    </p:spTree>
    <p:extLst>
      <p:ext uri="{BB962C8B-B14F-4D97-AF65-F5344CB8AC3E}">
        <p14:creationId xmlns:p14="http://schemas.microsoft.com/office/powerpoint/2010/main" val="7019271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Content</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856343125"/>
              </p:ext>
            </p:extLst>
          </p:nvPr>
        </p:nvGraphicFramePr>
        <p:xfrm>
          <a:off x="609600" y="1752600"/>
          <a:ext cx="6819900" cy="3143250"/>
        </p:xfrm>
        <a:graphic>
          <a:graphicData uri="http://schemas.openxmlformats.org/drawingml/2006/table">
            <a:tbl>
              <a:tblPr firstRow="1" bandRow="1">
                <a:tableStyleId>{2D5ABB26-0587-4C30-8999-92F81FD0307C}</a:tableStyleId>
              </a:tblPr>
              <a:tblGrid>
                <a:gridCol w="594395"/>
                <a:gridCol w="6225505"/>
              </a:tblGrid>
              <a:tr h="628650">
                <a:tc>
                  <a:txBody>
                    <a:bodyPr/>
                    <a:lstStyle/>
                    <a:p>
                      <a:endParaRPr lang="en-US" sz="1600" b="1" dirty="0">
                        <a:solidFill>
                          <a:srgbClr val="000000"/>
                        </a:solidFill>
                      </a:endParaRPr>
                    </a:p>
                  </a:txBody>
                  <a:tcPr>
                    <a:noFill/>
                  </a:tcPr>
                </a:tc>
                <a:tc>
                  <a:txBody>
                    <a:bodyPr/>
                    <a:lstStyle/>
                    <a:p>
                      <a:r>
                        <a:rPr lang="en-US" sz="1600" b="1" dirty="0" smtClean="0">
                          <a:solidFill>
                            <a:srgbClr val="000000"/>
                          </a:solidFill>
                        </a:rPr>
                        <a:t>Summary</a:t>
                      </a:r>
                      <a:endParaRPr lang="en-US" sz="1600" b="1" dirty="0">
                        <a:solidFill>
                          <a:srgbClr val="000000"/>
                        </a:solidFill>
                      </a:endParaRPr>
                    </a:p>
                  </a:txBody>
                  <a:tcPr>
                    <a:noFill/>
                  </a:tcPr>
                </a:tc>
              </a:tr>
              <a:tr h="628650">
                <a:tc>
                  <a:txBody>
                    <a:bodyPr/>
                    <a:lstStyle/>
                    <a:p>
                      <a:endParaRPr lang="en-US" sz="1600" b="1" dirty="0">
                        <a:solidFill>
                          <a:srgbClr val="000000"/>
                        </a:solidFill>
                      </a:endParaRPr>
                    </a:p>
                  </a:txBody>
                  <a:tcPr>
                    <a:solidFill>
                      <a:schemeClr val="accent3">
                        <a:lumMod val="20000"/>
                        <a:lumOff val="80000"/>
                      </a:schemeClr>
                    </a:solidFill>
                  </a:tcPr>
                </a:tc>
                <a:tc>
                  <a:txBody>
                    <a:bodyPr/>
                    <a:lstStyle/>
                    <a:p>
                      <a:r>
                        <a:rPr lang="en-US" sz="1600" b="1" dirty="0" smtClean="0">
                          <a:solidFill>
                            <a:srgbClr val="000000"/>
                          </a:solidFill>
                        </a:rPr>
                        <a:t>Competitive Intelligence</a:t>
                      </a:r>
                      <a:r>
                        <a:rPr lang="en-US" sz="1600" b="1" baseline="0" dirty="0" smtClean="0">
                          <a:solidFill>
                            <a:srgbClr val="000000"/>
                          </a:solidFill>
                        </a:rPr>
                        <a:t> Report</a:t>
                      </a:r>
                      <a:endParaRPr lang="en-US" sz="1600" b="1" dirty="0">
                        <a:solidFill>
                          <a:srgbClr val="000000"/>
                        </a:solidFill>
                      </a:endParaRPr>
                    </a:p>
                  </a:txBody>
                  <a:tcPr>
                    <a:solidFill>
                      <a:schemeClr val="accent3">
                        <a:lumMod val="20000"/>
                        <a:lumOff val="80000"/>
                      </a:schemeClr>
                    </a:solidFill>
                  </a:tcPr>
                </a:tc>
              </a:tr>
              <a:tr h="628650">
                <a:tc>
                  <a:txBody>
                    <a:bodyPr/>
                    <a:lstStyle/>
                    <a:p>
                      <a:endParaRPr lang="en-US" sz="1600" b="1" dirty="0">
                        <a:solidFill>
                          <a:srgbClr val="000000"/>
                        </a:solidFill>
                      </a:endParaRPr>
                    </a:p>
                  </a:txBody>
                  <a:tcPr/>
                </a:tc>
                <a:tc>
                  <a:txBody>
                    <a:bodyPr/>
                    <a:lstStyle/>
                    <a:p>
                      <a:r>
                        <a:rPr lang="en-US" sz="1600" b="1" dirty="0" smtClean="0">
                          <a:solidFill>
                            <a:srgbClr val="000000"/>
                          </a:solidFill>
                        </a:rPr>
                        <a:t>POC/POV</a:t>
                      </a:r>
                      <a:r>
                        <a:rPr lang="en-US" sz="1600" b="1" baseline="0" dirty="0" smtClean="0">
                          <a:solidFill>
                            <a:srgbClr val="000000"/>
                          </a:solidFill>
                        </a:rPr>
                        <a:t> Template</a:t>
                      </a:r>
                      <a:endParaRPr lang="en-US" sz="1600" b="1" dirty="0">
                        <a:solidFill>
                          <a:srgbClr val="000000"/>
                        </a:solidFill>
                      </a:endParaRPr>
                    </a:p>
                  </a:txBody>
                  <a:tcPr/>
                </a:tc>
              </a:tr>
              <a:tr h="628650">
                <a:tc>
                  <a:txBody>
                    <a:bodyPr/>
                    <a:lstStyle/>
                    <a:p>
                      <a:endParaRPr lang="en-US" sz="1600" b="1" dirty="0">
                        <a:solidFill>
                          <a:srgbClr val="000000"/>
                        </a:solidFill>
                      </a:endParaRPr>
                    </a:p>
                  </a:txBody>
                  <a:tcPr/>
                </a:tc>
                <a:tc>
                  <a:txBody>
                    <a:bodyPr/>
                    <a:lstStyle/>
                    <a:p>
                      <a:r>
                        <a:rPr lang="en-US" sz="1600" b="1" dirty="0" smtClean="0">
                          <a:solidFill>
                            <a:srgbClr val="000000"/>
                          </a:solidFill>
                        </a:rPr>
                        <a:t>Center</a:t>
                      </a:r>
                      <a:r>
                        <a:rPr lang="en-US" sz="1600" b="1" baseline="0" dirty="0" smtClean="0">
                          <a:solidFill>
                            <a:srgbClr val="000000"/>
                          </a:solidFill>
                        </a:rPr>
                        <a:t> of Excellence (Blockchain)</a:t>
                      </a:r>
                      <a:endParaRPr lang="en-US" sz="1600" b="1" dirty="0">
                        <a:solidFill>
                          <a:srgbClr val="000000"/>
                        </a:solidFill>
                      </a:endParaRPr>
                    </a:p>
                  </a:txBody>
                  <a:tcPr/>
                </a:tc>
              </a:tr>
              <a:tr h="628650">
                <a:tc>
                  <a:txBody>
                    <a:bodyPr/>
                    <a:lstStyle/>
                    <a:p>
                      <a:endParaRPr lang="en-US" sz="1600" b="1" dirty="0">
                        <a:solidFill>
                          <a:srgbClr val="000000"/>
                        </a:solidFill>
                      </a:endParaRPr>
                    </a:p>
                  </a:txBody>
                  <a:tcPr/>
                </a:tc>
                <a:tc>
                  <a:txBody>
                    <a:bodyPr/>
                    <a:lstStyle/>
                    <a:p>
                      <a:r>
                        <a:rPr lang="en-US" sz="1600" b="1" dirty="0" smtClean="0">
                          <a:solidFill>
                            <a:srgbClr val="000000"/>
                          </a:solidFill>
                        </a:rPr>
                        <a:t>Miscellaneous </a:t>
                      </a:r>
                      <a:endParaRPr lang="en-US" sz="1600" b="1" dirty="0">
                        <a:solidFill>
                          <a:srgbClr val="000000"/>
                        </a:solidFill>
                      </a:endParaRPr>
                    </a:p>
                  </a:txBody>
                  <a:tcPr/>
                </a:tc>
              </a:tr>
            </a:tbl>
          </a:graphicData>
        </a:graphic>
      </p:graphicFrame>
    </p:spTree>
    <p:extLst>
      <p:ext uri="{BB962C8B-B14F-4D97-AF65-F5344CB8AC3E}">
        <p14:creationId xmlns:p14="http://schemas.microsoft.com/office/powerpoint/2010/main" val="3553104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Competitive Intelligence</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981277853"/>
              </p:ext>
            </p:extLst>
          </p:nvPr>
        </p:nvGraphicFramePr>
        <p:xfrm>
          <a:off x="228600" y="1397000"/>
          <a:ext cx="8686800" cy="3708400"/>
        </p:xfrm>
        <a:graphic>
          <a:graphicData uri="http://schemas.openxmlformats.org/drawingml/2006/table">
            <a:tbl>
              <a:tblPr firstRow="1" bandRow="1">
                <a:tableStyleId>{5C22544A-7EE6-4342-B048-85BDC9FD1C3A}</a:tableStyleId>
              </a:tblPr>
              <a:tblGrid>
                <a:gridCol w="1737360"/>
                <a:gridCol w="1737360"/>
                <a:gridCol w="1737360"/>
                <a:gridCol w="1737360"/>
                <a:gridCol w="1737360"/>
              </a:tblGrid>
              <a:tr h="370840">
                <a:tc>
                  <a:txBody>
                    <a:bodyPr/>
                    <a:lstStyle/>
                    <a:p>
                      <a:endParaRPr lang="en-US" dirty="0"/>
                    </a:p>
                  </a:txBody>
                  <a:tcPr/>
                </a:tc>
                <a:tc>
                  <a:txBody>
                    <a:bodyPr/>
                    <a:lstStyle/>
                    <a:p>
                      <a:pPr algn="ctr"/>
                      <a:r>
                        <a:rPr lang="en-US" sz="1200" dirty="0" smtClean="0"/>
                        <a:t>KM</a:t>
                      </a:r>
                      <a:endParaRPr lang="en-US" sz="1200" dirty="0"/>
                    </a:p>
                  </a:txBody>
                  <a:tcPr anchor="ctr"/>
                </a:tc>
                <a:tc>
                  <a:txBody>
                    <a:bodyPr/>
                    <a:lstStyle/>
                    <a:p>
                      <a:pPr algn="ctr"/>
                      <a:r>
                        <a:rPr lang="en-US" sz="1200" dirty="0" smtClean="0"/>
                        <a:t>Excel</a:t>
                      </a:r>
                      <a:endParaRPr lang="en-US" sz="1200" dirty="0"/>
                    </a:p>
                  </a:txBody>
                  <a:tcPr anchor="ctr"/>
                </a:tc>
                <a:tc>
                  <a:txBody>
                    <a:bodyPr/>
                    <a:lstStyle/>
                    <a:p>
                      <a:pPr algn="ctr"/>
                      <a:r>
                        <a:rPr lang="en-US" sz="1200" dirty="0" smtClean="0"/>
                        <a:t>PPT</a:t>
                      </a:r>
                      <a:endParaRPr lang="en-US" sz="1200" dirty="0"/>
                    </a:p>
                  </a:txBody>
                  <a:tcPr anchor="ctr"/>
                </a:tc>
                <a:tc>
                  <a:txBody>
                    <a:bodyPr/>
                    <a:lstStyle/>
                    <a:p>
                      <a:pPr algn="ctr"/>
                      <a:r>
                        <a:rPr lang="en-US" sz="1200" dirty="0" smtClean="0"/>
                        <a:t>Word</a:t>
                      </a:r>
                      <a:endParaRPr lang="en-US" sz="1200" dirty="0"/>
                    </a:p>
                  </a:txBody>
                  <a:tcPr anchor="ctr"/>
                </a:tc>
              </a:tr>
              <a:tr h="370840">
                <a:tc>
                  <a:txBody>
                    <a:bodyPr/>
                    <a:lstStyle/>
                    <a:p>
                      <a:pPr algn="ctr"/>
                      <a:r>
                        <a:rPr lang="en-US" sz="1200" b="1" dirty="0" smtClean="0">
                          <a:solidFill>
                            <a:srgbClr val="000000"/>
                          </a:solidFill>
                        </a:rPr>
                        <a:t>Deloitte</a:t>
                      </a:r>
                      <a:endParaRPr lang="en-US" sz="1200" b="1" dirty="0">
                        <a:solidFill>
                          <a:srgbClr val="000000"/>
                        </a:solidFill>
                      </a:endParaRPr>
                    </a:p>
                  </a:txBody>
                  <a:tcPr anchor="ctr"/>
                </a:tc>
                <a:tc>
                  <a:txBody>
                    <a:bodyPr/>
                    <a:lstStyle/>
                    <a:p>
                      <a:pPr algn="ctr"/>
                      <a:r>
                        <a:rPr lang="en-US" sz="1200" dirty="0" smtClean="0">
                          <a:solidFill>
                            <a:srgbClr val="000000"/>
                          </a:solidFill>
                        </a:rPr>
                        <a:t>Completed</a:t>
                      </a:r>
                      <a:endParaRPr lang="en-US" sz="1200" dirty="0">
                        <a:solidFill>
                          <a:srgbClr val="000000"/>
                        </a:solidFill>
                      </a:endParaRPr>
                    </a:p>
                  </a:txBody>
                  <a:tcPr anchor="ctr"/>
                </a:tc>
                <a:tc>
                  <a:txBody>
                    <a:bodyPr/>
                    <a:lstStyle/>
                    <a:p>
                      <a:pPr algn="ctr"/>
                      <a:r>
                        <a:rPr lang="en-US" sz="1200" dirty="0" smtClean="0">
                          <a:solidFill>
                            <a:srgbClr val="000000"/>
                          </a:solidFill>
                        </a:rPr>
                        <a:t>Completed</a:t>
                      </a:r>
                      <a:endParaRPr lang="en-US" sz="1200" dirty="0">
                        <a:solidFill>
                          <a:srgbClr val="000000"/>
                        </a:solidFill>
                      </a:endParaRPr>
                    </a:p>
                  </a:txBody>
                  <a:tcPr anchor="ctr"/>
                </a:tc>
                <a:tc>
                  <a:txBody>
                    <a:bodyPr/>
                    <a:lstStyle/>
                    <a:p>
                      <a:pPr algn="ctr"/>
                      <a:r>
                        <a:rPr lang="en-US" sz="1200" dirty="0" smtClean="0">
                          <a:solidFill>
                            <a:srgbClr val="000000"/>
                          </a:solidFill>
                        </a:rPr>
                        <a:t>Completed</a:t>
                      </a:r>
                      <a:endParaRPr lang="en-US" sz="1200" dirty="0">
                        <a:solidFill>
                          <a:srgbClr val="000000"/>
                        </a:solidFill>
                      </a:endParaRPr>
                    </a:p>
                  </a:txBody>
                  <a:tcPr anchor="ctr"/>
                </a:tc>
                <a:tc>
                  <a:txBody>
                    <a:bodyPr/>
                    <a:lstStyle/>
                    <a:p>
                      <a:pPr algn="ctr"/>
                      <a:r>
                        <a:rPr lang="en-US" sz="1200" dirty="0" smtClean="0">
                          <a:solidFill>
                            <a:srgbClr val="000000"/>
                          </a:solidFill>
                        </a:rPr>
                        <a:t>Completed</a:t>
                      </a:r>
                      <a:endParaRPr lang="en-US" sz="1200" dirty="0">
                        <a:solidFill>
                          <a:srgbClr val="000000"/>
                        </a:solidFill>
                      </a:endParaRPr>
                    </a:p>
                  </a:txBody>
                  <a:tcPr anchor="ctr"/>
                </a:tc>
              </a:tr>
              <a:tr h="370840">
                <a:tc>
                  <a:txBody>
                    <a:bodyPr/>
                    <a:lstStyle/>
                    <a:p>
                      <a:pPr algn="ctr"/>
                      <a:r>
                        <a:rPr lang="en-US" sz="1200" b="1" dirty="0" smtClean="0">
                          <a:solidFill>
                            <a:srgbClr val="000000"/>
                          </a:solidFill>
                        </a:rPr>
                        <a:t>Accenture</a:t>
                      </a:r>
                      <a:endParaRPr lang="en-US" sz="1200" b="1" dirty="0">
                        <a:solidFill>
                          <a:srgbClr val="000000"/>
                        </a:solidFill>
                      </a:endParaRPr>
                    </a:p>
                  </a:txBody>
                  <a:tcPr anchor="ctr"/>
                </a:tc>
                <a:tc>
                  <a:txBody>
                    <a:bodyPr/>
                    <a:lstStyle/>
                    <a:p>
                      <a:pPr algn="ctr"/>
                      <a:r>
                        <a:rPr lang="en-US" sz="1200" dirty="0" smtClean="0">
                          <a:solidFill>
                            <a:srgbClr val="000000"/>
                          </a:solidFill>
                        </a:rPr>
                        <a:t>Completed</a:t>
                      </a:r>
                      <a:endParaRPr lang="en-US" sz="1200" dirty="0">
                        <a:solidFill>
                          <a:srgbClr val="000000"/>
                        </a:solidFill>
                      </a:endParaRPr>
                    </a:p>
                  </a:txBody>
                  <a:tcPr anchor="ctr"/>
                </a:tc>
                <a:tc>
                  <a:txBody>
                    <a:bodyPr/>
                    <a:lstStyle/>
                    <a:p>
                      <a:pPr algn="ctr"/>
                      <a:r>
                        <a:rPr lang="en-US" sz="1200" dirty="0" smtClean="0">
                          <a:solidFill>
                            <a:srgbClr val="000000"/>
                          </a:solidFill>
                        </a:rPr>
                        <a:t>Completed</a:t>
                      </a:r>
                      <a:endParaRPr lang="en-US" sz="1200" dirty="0">
                        <a:solidFill>
                          <a:srgbClr val="000000"/>
                        </a:solidFill>
                      </a:endParaRPr>
                    </a:p>
                  </a:txBody>
                  <a:tcPr anchor="ctr"/>
                </a:tc>
                <a:tc>
                  <a:txBody>
                    <a:bodyPr/>
                    <a:lstStyle/>
                    <a:p>
                      <a:pPr algn="ctr"/>
                      <a:r>
                        <a:rPr lang="en-US" sz="1200" dirty="0" smtClean="0">
                          <a:solidFill>
                            <a:srgbClr val="000000"/>
                          </a:solidFill>
                        </a:rPr>
                        <a:t>Completed</a:t>
                      </a:r>
                      <a:endParaRPr lang="en-US" sz="1200" dirty="0">
                        <a:solidFill>
                          <a:srgbClr val="000000"/>
                        </a:solidFill>
                      </a:endParaRPr>
                    </a:p>
                  </a:txBody>
                  <a:tcPr anchor="ctr"/>
                </a:tc>
                <a:tc>
                  <a:txBody>
                    <a:bodyPr/>
                    <a:lstStyle/>
                    <a:p>
                      <a:pPr algn="ctr"/>
                      <a:r>
                        <a:rPr lang="en-US" sz="1200" dirty="0" smtClean="0">
                          <a:solidFill>
                            <a:srgbClr val="000000"/>
                          </a:solidFill>
                        </a:rPr>
                        <a:t>Completed</a:t>
                      </a:r>
                      <a:endParaRPr lang="en-US" sz="1200" dirty="0">
                        <a:solidFill>
                          <a:srgbClr val="000000"/>
                        </a:solidFill>
                      </a:endParaRPr>
                    </a:p>
                  </a:txBody>
                  <a:tcPr anchor="ctr"/>
                </a:tc>
              </a:tr>
              <a:tr h="370840">
                <a:tc>
                  <a:txBody>
                    <a:bodyPr/>
                    <a:lstStyle/>
                    <a:p>
                      <a:pPr algn="ctr"/>
                      <a:r>
                        <a:rPr lang="en-US" sz="1200" b="1" dirty="0" err="1" smtClean="0">
                          <a:solidFill>
                            <a:srgbClr val="000000"/>
                          </a:solidFill>
                        </a:rPr>
                        <a:t>Stratumn</a:t>
                      </a:r>
                      <a:endParaRPr lang="en-US" sz="1200" b="1" dirty="0">
                        <a:solidFill>
                          <a:srgbClr val="000000"/>
                        </a:solidFill>
                      </a:endParaRPr>
                    </a:p>
                  </a:txBody>
                  <a:tcPr anchor="ctr"/>
                </a:tc>
                <a:tc>
                  <a:txBody>
                    <a:bodyPr/>
                    <a:lstStyle/>
                    <a:p>
                      <a:pPr algn="ctr"/>
                      <a:r>
                        <a:rPr lang="en-US" sz="1200" dirty="0" smtClean="0">
                          <a:solidFill>
                            <a:srgbClr val="000000"/>
                          </a:solidFill>
                        </a:rPr>
                        <a:t>Completed</a:t>
                      </a:r>
                      <a:endParaRPr lang="en-US" sz="1200" dirty="0">
                        <a:solidFill>
                          <a:srgbClr val="000000"/>
                        </a:solidFill>
                      </a:endParaRPr>
                    </a:p>
                  </a:txBody>
                  <a:tcPr anchor="ctr"/>
                </a:tc>
                <a:tc>
                  <a:txBody>
                    <a:bodyPr/>
                    <a:lstStyle/>
                    <a:p>
                      <a:pPr algn="ctr"/>
                      <a:r>
                        <a:rPr lang="en-US" sz="1200" dirty="0" smtClean="0">
                          <a:solidFill>
                            <a:srgbClr val="000000"/>
                          </a:solidFill>
                        </a:rPr>
                        <a:t>Completed</a:t>
                      </a:r>
                      <a:endParaRPr lang="en-US" sz="1200" dirty="0">
                        <a:solidFill>
                          <a:srgbClr val="000000"/>
                        </a:solidFill>
                      </a:endParaRPr>
                    </a:p>
                  </a:txBody>
                  <a:tcPr anchor="ctr"/>
                </a:tc>
                <a:tc>
                  <a:txBody>
                    <a:bodyPr/>
                    <a:lstStyle/>
                    <a:p>
                      <a:pPr algn="ctr"/>
                      <a:r>
                        <a:rPr lang="en-US" sz="1200" dirty="0" smtClean="0">
                          <a:solidFill>
                            <a:srgbClr val="000000"/>
                          </a:solidFill>
                        </a:rPr>
                        <a:t>Completed</a:t>
                      </a:r>
                      <a:endParaRPr lang="en-US" sz="1200" dirty="0">
                        <a:solidFill>
                          <a:srgbClr val="000000"/>
                        </a:solidFill>
                      </a:endParaRPr>
                    </a:p>
                  </a:txBody>
                  <a:tcPr anchor="ctr"/>
                </a:tc>
                <a:tc>
                  <a:txBody>
                    <a:bodyPr/>
                    <a:lstStyle/>
                    <a:p>
                      <a:pPr algn="ctr"/>
                      <a:endParaRPr lang="en-US" sz="1200" dirty="0">
                        <a:solidFill>
                          <a:srgbClr val="000000"/>
                        </a:solidFill>
                      </a:endParaRPr>
                    </a:p>
                  </a:txBody>
                  <a:tcPr anchor="ctr"/>
                </a:tc>
              </a:tr>
              <a:tr h="370840">
                <a:tc>
                  <a:txBody>
                    <a:bodyPr/>
                    <a:lstStyle/>
                    <a:p>
                      <a:pPr algn="ctr"/>
                      <a:r>
                        <a:rPr lang="en-US" sz="1200" b="1" dirty="0" smtClean="0">
                          <a:solidFill>
                            <a:srgbClr val="000000"/>
                          </a:solidFill>
                        </a:rPr>
                        <a:t>IBM</a:t>
                      </a:r>
                      <a:endParaRPr lang="en-US" sz="1200" b="1" dirty="0">
                        <a:solidFill>
                          <a:srgbClr val="000000"/>
                        </a:solidFill>
                      </a:endParaRPr>
                    </a:p>
                  </a:txBody>
                  <a:tcPr anchor="ctr"/>
                </a:tc>
                <a:tc>
                  <a:txBody>
                    <a:bodyPr/>
                    <a:lstStyle/>
                    <a:p>
                      <a:pPr algn="ctr"/>
                      <a:r>
                        <a:rPr lang="en-US" sz="1200" dirty="0" smtClean="0">
                          <a:solidFill>
                            <a:srgbClr val="000000"/>
                          </a:solidFill>
                        </a:rPr>
                        <a:t>Completed</a:t>
                      </a:r>
                      <a:endParaRPr lang="en-US" sz="1200" dirty="0">
                        <a:solidFill>
                          <a:srgbClr val="000000"/>
                        </a:solidFill>
                      </a:endParaRPr>
                    </a:p>
                  </a:txBody>
                  <a:tcPr anchor="ctr"/>
                </a:tc>
                <a:tc>
                  <a:txBody>
                    <a:bodyPr/>
                    <a:lstStyle/>
                    <a:p>
                      <a:pPr algn="ctr"/>
                      <a:r>
                        <a:rPr lang="en-US" sz="1200" dirty="0" smtClean="0">
                          <a:solidFill>
                            <a:srgbClr val="000000"/>
                          </a:solidFill>
                        </a:rPr>
                        <a:t>Completed</a:t>
                      </a:r>
                      <a:endParaRPr lang="en-US" sz="1200" dirty="0">
                        <a:solidFill>
                          <a:srgbClr val="000000"/>
                        </a:solidFill>
                      </a:endParaRPr>
                    </a:p>
                  </a:txBody>
                  <a:tcPr anchor="ctr"/>
                </a:tc>
                <a:tc>
                  <a:txBody>
                    <a:bodyPr/>
                    <a:lstStyle/>
                    <a:p>
                      <a:pPr algn="ctr"/>
                      <a:r>
                        <a:rPr lang="en-US" sz="1200" dirty="0" smtClean="0">
                          <a:solidFill>
                            <a:srgbClr val="000000"/>
                          </a:solidFill>
                        </a:rPr>
                        <a:t>Completed</a:t>
                      </a:r>
                      <a:endParaRPr lang="en-US" sz="1200" dirty="0">
                        <a:solidFill>
                          <a:srgbClr val="000000"/>
                        </a:solidFill>
                      </a:endParaRPr>
                    </a:p>
                  </a:txBody>
                  <a:tcPr anchor="ctr"/>
                </a:tc>
                <a:tc>
                  <a:txBody>
                    <a:bodyPr/>
                    <a:lstStyle/>
                    <a:p>
                      <a:pPr algn="ctr"/>
                      <a:r>
                        <a:rPr lang="en-US" sz="1200" dirty="0" smtClean="0">
                          <a:solidFill>
                            <a:srgbClr val="000000"/>
                          </a:solidFill>
                        </a:rPr>
                        <a:t>Completed</a:t>
                      </a:r>
                      <a:endParaRPr lang="en-US" sz="1200" dirty="0">
                        <a:solidFill>
                          <a:srgbClr val="000000"/>
                        </a:solidFill>
                      </a:endParaRPr>
                    </a:p>
                  </a:txBody>
                  <a:tcPr anchor="ctr"/>
                </a:tc>
              </a:tr>
              <a:tr h="370840">
                <a:tc>
                  <a:txBody>
                    <a:bodyPr/>
                    <a:lstStyle/>
                    <a:p>
                      <a:pPr algn="ctr"/>
                      <a:r>
                        <a:rPr lang="en-US" sz="1200" b="1" dirty="0" smtClean="0">
                          <a:solidFill>
                            <a:srgbClr val="000000"/>
                          </a:solidFill>
                        </a:rPr>
                        <a:t>KPMG</a:t>
                      </a:r>
                      <a:endParaRPr lang="en-US" sz="1200" b="1" dirty="0">
                        <a:solidFill>
                          <a:srgbClr val="000000"/>
                        </a:solidFill>
                      </a:endParaRPr>
                    </a:p>
                  </a:txBody>
                  <a:tcPr anchor="ctr"/>
                </a:tc>
                <a:tc>
                  <a:txBody>
                    <a:bodyPr/>
                    <a:lstStyle/>
                    <a:p>
                      <a:pPr algn="ctr"/>
                      <a:r>
                        <a:rPr lang="en-US" sz="1200" dirty="0" smtClean="0">
                          <a:solidFill>
                            <a:srgbClr val="000000"/>
                          </a:solidFill>
                        </a:rPr>
                        <a:t>Completed</a:t>
                      </a:r>
                      <a:endParaRPr lang="en-US" sz="1200" dirty="0">
                        <a:solidFill>
                          <a:srgbClr val="000000"/>
                        </a:solidFill>
                      </a:endParaRPr>
                    </a:p>
                  </a:txBody>
                  <a:tcPr anchor="ctr"/>
                </a:tc>
                <a:tc>
                  <a:txBody>
                    <a:bodyPr/>
                    <a:lstStyle/>
                    <a:p>
                      <a:pPr algn="ctr"/>
                      <a:r>
                        <a:rPr lang="en-US" sz="1200" dirty="0" smtClean="0">
                          <a:solidFill>
                            <a:srgbClr val="000000"/>
                          </a:solidFill>
                        </a:rPr>
                        <a:t>Completed</a:t>
                      </a:r>
                      <a:endParaRPr lang="en-US" sz="1200" dirty="0">
                        <a:solidFill>
                          <a:srgbClr val="000000"/>
                        </a:solidFill>
                      </a:endParaRPr>
                    </a:p>
                  </a:txBody>
                  <a:tcPr anchor="ctr"/>
                </a:tc>
                <a:tc>
                  <a:txBody>
                    <a:bodyPr/>
                    <a:lstStyle/>
                    <a:p>
                      <a:pPr algn="ctr"/>
                      <a:r>
                        <a:rPr lang="en-US" sz="1200" dirty="0" smtClean="0">
                          <a:solidFill>
                            <a:srgbClr val="000000"/>
                          </a:solidFill>
                        </a:rPr>
                        <a:t>Completed</a:t>
                      </a:r>
                      <a:endParaRPr lang="en-US" sz="1200" dirty="0">
                        <a:solidFill>
                          <a:srgbClr val="000000"/>
                        </a:solidFill>
                      </a:endParaRPr>
                    </a:p>
                  </a:txBody>
                  <a:tcPr anchor="ctr"/>
                </a:tc>
                <a:tc>
                  <a:txBody>
                    <a:bodyPr/>
                    <a:lstStyle/>
                    <a:p>
                      <a:pPr algn="ctr"/>
                      <a:r>
                        <a:rPr lang="en-US" sz="1200" dirty="0" smtClean="0">
                          <a:solidFill>
                            <a:srgbClr val="000000"/>
                          </a:solidFill>
                        </a:rPr>
                        <a:t>Draft ready</a:t>
                      </a:r>
                      <a:endParaRPr lang="en-US" sz="1200" dirty="0">
                        <a:solidFill>
                          <a:srgbClr val="000000"/>
                        </a:solidFill>
                      </a:endParaRPr>
                    </a:p>
                  </a:txBody>
                  <a:tcPr anchor="ctr"/>
                </a:tc>
              </a:tr>
              <a:tr h="370840">
                <a:tc>
                  <a:txBody>
                    <a:bodyPr/>
                    <a:lstStyle/>
                    <a:p>
                      <a:pPr algn="ctr"/>
                      <a:r>
                        <a:rPr lang="en-US" sz="1200" b="1" dirty="0" smtClean="0">
                          <a:solidFill>
                            <a:srgbClr val="000000"/>
                          </a:solidFill>
                        </a:rPr>
                        <a:t>Cognizant</a:t>
                      </a:r>
                      <a:endParaRPr lang="en-US" sz="1200" b="1" dirty="0">
                        <a:solidFill>
                          <a:srgbClr val="000000"/>
                        </a:solidFill>
                      </a:endParaRPr>
                    </a:p>
                  </a:txBody>
                  <a:tcPr anchor="ctr"/>
                </a:tc>
                <a:tc>
                  <a:txBody>
                    <a:bodyPr/>
                    <a:lstStyle/>
                    <a:p>
                      <a:pPr algn="ctr"/>
                      <a:r>
                        <a:rPr lang="en-US" sz="1200" dirty="0" smtClean="0">
                          <a:solidFill>
                            <a:srgbClr val="000000"/>
                          </a:solidFill>
                        </a:rPr>
                        <a:t>Completed</a:t>
                      </a:r>
                      <a:endParaRPr lang="en-US" sz="1200" dirty="0">
                        <a:solidFill>
                          <a:srgbClr val="000000"/>
                        </a:solidFill>
                      </a:endParaRPr>
                    </a:p>
                  </a:txBody>
                  <a:tcPr anchor="ctr"/>
                </a:tc>
                <a:tc>
                  <a:txBody>
                    <a:bodyPr/>
                    <a:lstStyle/>
                    <a:p>
                      <a:pPr algn="ctr"/>
                      <a:r>
                        <a:rPr lang="en-US" sz="1200" dirty="0" smtClean="0">
                          <a:solidFill>
                            <a:srgbClr val="000000"/>
                          </a:solidFill>
                        </a:rPr>
                        <a:t>Completed</a:t>
                      </a:r>
                      <a:endParaRPr lang="en-US" sz="1200" dirty="0">
                        <a:solidFill>
                          <a:srgbClr val="000000"/>
                        </a:solidFill>
                      </a:endParaRPr>
                    </a:p>
                  </a:txBody>
                  <a:tcPr anchor="ctr"/>
                </a:tc>
                <a:tc>
                  <a:txBody>
                    <a:bodyPr/>
                    <a:lstStyle/>
                    <a:p>
                      <a:pPr algn="ctr"/>
                      <a:r>
                        <a:rPr lang="en-US" sz="1200" dirty="0" smtClean="0">
                          <a:solidFill>
                            <a:srgbClr val="000000"/>
                          </a:solidFill>
                        </a:rPr>
                        <a:t>Completed</a:t>
                      </a:r>
                      <a:endParaRPr lang="en-US" sz="1200" dirty="0">
                        <a:solidFill>
                          <a:srgbClr val="000000"/>
                        </a:solidFill>
                      </a:endParaRPr>
                    </a:p>
                  </a:txBody>
                  <a:tcPr anchor="ctr"/>
                </a:tc>
                <a:tc>
                  <a:txBody>
                    <a:bodyPr/>
                    <a:lstStyle/>
                    <a:p>
                      <a:pPr algn="ctr"/>
                      <a:r>
                        <a:rPr lang="en-US" sz="1200" dirty="0" smtClean="0">
                          <a:solidFill>
                            <a:srgbClr val="000000"/>
                          </a:solidFill>
                        </a:rPr>
                        <a:t>Draft</a:t>
                      </a:r>
                      <a:r>
                        <a:rPr lang="en-US" sz="1200" baseline="0" dirty="0" smtClean="0">
                          <a:solidFill>
                            <a:srgbClr val="000000"/>
                          </a:solidFill>
                        </a:rPr>
                        <a:t> ready</a:t>
                      </a:r>
                      <a:endParaRPr lang="en-US" sz="1200" dirty="0">
                        <a:solidFill>
                          <a:srgbClr val="000000"/>
                        </a:solidFill>
                      </a:endParaRPr>
                    </a:p>
                  </a:txBody>
                  <a:tcPr anchor="ctr"/>
                </a:tc>
              </a:tr>
              <a:tr h="370840">
                <a:tc>
                  <a:txBody>
                    <a:bodyPr/>
                    <a:lstStyle/>
                    <a:p>
                      <a:pPr algn="ctr"/>
                      <a:r>
                        <a:rPr lang="en-US" sz="1200" b="1" dirty="0" smtClean="0">
                          <a:solidFill>
                            <a:srgbClr val="000000"/>
                          </a:solidFill>
                        </a:rPr>
                        <a:t>PwC</a:t>
                      </a:r>
                      <a:endParaRPr lang="en-US" sz="1200" b="1" dirty="0">
                        <a:solidFill>
                          <a:srgbClr val="000000"/>
                        </a:solidFill>
                      </a:endParaRPr>
                    </a:p>
                  </a:txBody>
                  <a:tcPr anchor="ctr"/>
                </a:tc>
                <a:tc>
                  <a:txBody>
                    <a:bodyPr/>
                    <a:lstStyle/>
                    <a:p>
                      <a:pPr algn="ctr"/>
                      <a:r>
                        <a:rPr lang="en-US" sz="1200" dirty="0" smtClean="0">
                          <a:solidFill>
                            <a:srgbClr val="000000"/>
                          </a:solidFill>
                        </a:rPr>
                        <a:t>Completed</a:t>
                      </a:r>
                      <a:endParaRPr lang="en-US" sz="1200" dirty="0">
                        <a:solidFill>
                          <a:srgbClr val="000000"/>
                        </a:solidFill>
                      </a:endParaRPr>
                    </a:p>
                  </a:txBody>
                  <a:tcPr anchor="ctr"/>
                </a:tc>
                <a:tc>
                  <a:txBody>
                    <a:bodyPr/>
                    <a:lstStyle/>
                    <a:p>
                      <a:pPr algn="ctr"/>
                      <a:r>
                        <a:rPr lang="en-US" sz="1200" dirty="0" smtClean="0">
                          <a:solidFill>
                            <a:srgbClr val="000000"/>
                          </a:solidFill>
                        </a:rPr>
                        <a:t>Completed</a:t>
                      </a:r>
                      <a:endParaRPr lang="en-US" sz="1200" dirty="0">
                        <a:solidFill>
                          <a:srgbClr val="000000"/>
                        </a:solidFill>
                      </a:endParaRPr>
                    </a:p>
                  </a:txBody>
                  <a:tcPr anchor="ctr"/>
                </a:tc>
                <a:tc>
                  <a:txBody>
                    <a:bodyPr/>
                    <a:lstStyle/>
                    <a:p>
                      <a:pPr algn="ctr"/>
                      <a:r>
                        <a:rPr lang="en-US" sz="1200" dirty="0" smtClean="0">
                          <a:solidFill>
                            <a:srgbClr val="000000"/>
                          </a:solidFill>
                        </a:rPr>
                        <a:t>Completed</a:t>
                      </a:r>
                      <a:endParaRPr lang="en-US" sz="1200" dirty="0">
                        <a:solidFill>
                          <a:srgbClr val="000000"/>
                        </a:solidFill>
                      </a:endParaRPr>
                    </a:p>
                  </a:txBody>
                  <a:tcPr anchor="ctr"/>
                </a:tc>
                <a:tc>
                  <a:txBody>
                    <a:bodyPr/>
                    <a:lstStyle/>
                    <a:p>
                      <a:pPr algn="ctr"/>
                      <a:endParaRPr lang="en-US" sz="1200" dirty="0">
                        <a:solidFill>
                          <a:srgbClr val="000000"/>
                        </a:solidFill>
                      </a:endParaRPr>
                    </a:p>
                  </a:txBody>
                  <a:tcPr anchor="ctr"/>
                </a:tc>
              </a:tr>
              <a:tr h="370840">
                <a:tc>
                  <a:txBody>
                    <a:bodyPr/>
                    <a:lstStyle/>
                    <a:p>
                      <a:pPr algn="ctr"/>
                      <a:r>
                        <a:rPr lang="en-US" sz="1200" b="1" dirty="0" smtClean="0">
                          <a:solidFill>
                            <a:srgbClr val="000000"/>
                          </a:solidFill>
                        </a:rPr>
                        <a:t>EY</a:t>
                      </a:r>
                      <a:endParaRPr lang="en-US" sz="1200" b="1" dirty="0">
                        <a:solidFill>
                          <a:srgbClr val="000000"/>
                        </a:solidFill>
                      </a:endParaRPr>
                    </a:p>
                  </a:txBody>
                  <a:tcPr anchor="ctr"/>
                </a:tc>
                <a:tc>
                  <a:txBody>
                    <a:bodyPr/>
                    <a:lstStyle/>
                    <a:p>
                      <a:pPr algn="ctr"/>
                      <a:r>
                        <a:rPr lang="en-US" sz="1200" dirty="0" smtClean="0">
                          <a:solidFill>
                            <a:srgbClr val="000000"/>
                          </a:solidFill>
                        </a:rPr>
                        <a:t>Completed</a:t>
                      </a:r>
                      <a:endParaRPr lang="en-US" sz="1200" dirty="0">
                        <a:solidFill>
                          <a:srgbClr val="000000"/>
                        </a:solidFill>
                      </a:endParaRPr>
                    </a:p>
                  </a:txBody>
                  <a:tcPr anchor="ctr"/>
                </a:tc>
                <a:tc>
                  <a:txBody>
                    <a:bodyPr/>
                    <a:lstStyle/>
                    <a:p>
                      <a:pPr algn="ctr"/>
                      <a:r>
                        <a:rPr lang="en-US" sz="1200" dirty="0" smtClean="0">
                          <a:solidFill>
                            <a:srgbClr val="000000"/>
                          </a:solidFill>
                        </a:rPr>
                        <a:t>Completed</a:t>
                      </a:r>
                      <a:endParaRPr lang="en-US" sz="1200" dirty="0">
                        <a:solidFill>
                          <a:srgbClr val="000000"/>
                        </a:solidFill>
                      </a:endParaRPr>
                    </a:p>
                  </a:txBody>
                  <a:tcPr anchor="ctr"/>
                </a:tc>
                <a:tc>
                  <a:txBody>
                    <a:bodyPr/>
                    <a:lstStyle/>
                    <a:p>
                      <a:pPr algn="ctr"/>
                      <a:r>
                        <a:rPr lang="en-US" sz="1200" dirty="0" smtClean="0">
                          <a:solidFill>
                            <a:srgbClr val="000000"/>
                          </a:solidFill>
                        </a:rPr>
                        <a:t>Completed</a:t>
                      </a:r>
                      <a:endParaRPr lang="en-US" sz="1200" dirty="0">
                        <a:solidFill>
                          <a:srgbClr val="000000"/>
                        </a:solidFill>
                      </a:endParaRPr>
                    </a:p>
                  </a:txBody>
                  <a:tcPr anchor="ctr"/>
                </a:tc>
                <a:tc>
                  <a:txBody>
                    <a:bodyPr/>
                    <a:lstStyle/>
                    <a:p>
                      <a:pPr algn="ctr"/>
                      <a:endParaRPr lang="en-US" sz="1200" dirty="0">
                        <a:solidFill>
                          <a:srgbClr val="000000"/>
                        </a:solidFill>
                      </a:endParaRPr>
                    </a:p>
                  </a:txBody>
                  <a:tcPr anchor="ctr"/>
                </a:tc>
              </a:tr>
              <a:tr h="370840">
                <a:tc>
                  <a:txBody>
                    <a:bodyPr/>
                    <a:lstStyle/>
                    <a:p>
                      <a:pPr algn="ctr"/>
                      <a:r>
                        <a:rPr lang="en-US" sz="1200" b="1" dirty="0" smtClean="0">
                          <a:solidFill>
                            <a:srgbClr val="000000"/>
                          </a:solidFill>
                        </a:rPr>
                        <a:t>Summary</a:t>
                      </a:r>
                      <a:endParaRPr lang="en-US" sz="1200" b="1" dirty="0">
                        <a:solidFill>
                          <a:srgbClr val="000000"/>
                        </a:solidFill>
                      </a:endParaRPr>
                    </a:p>
                  </a:txBody>
                  <a:tcPr anchor="ctr"/>
                </a:tc>
                <a:tc>
                  <a:txBody>
                    <a:bodyPr/>
                    <a:lstStyle/>
                    <a:p>
                      <a:pPr algn="ctr"/>
                      <a:endParaRPr lang="en-US" sz="1200" dirty="0">
                        <a:solidFill>
                          <a:srgbClr val="000000"/>
                        </a:solidFill>
                      </a:endParaRPr>
                    </a:p>
                  </a:txBody>
                  <a:tcPr anchor="ctr"/>
                </a:tc>
                <a:tc>
                  <a:txBody>
                    <a:bodyPr/>
                    <a:lstStyle/>
                    <a:p>
                      <a:pPr algn="ctr"/>
                      <a:endParaRPr lang="en-US" sz="1200" dirty="0">
                        <a:solidFill>
                          <a:srgbClr val="000000"/>
                        </a:solidFill>
                      </a:endParaRPr>
                    </a:p>
                  </a:txBody>
                  <a:tcPr anchor="ctr"/>
                </a:tc>
                <a:tc>
                  <a:txBody>
                    <a:bodyPr/>
                    <a:lstStyle/>
                    <a:p>
                      <a:pPr algn="ctr"/>
                      <a:r>
                        <a:rPr lang="en-US" sz="1200" dirty="0" smtClean="0">
                          <a:solidFill>
                            <a:srgbClr val="000000"/>
                          </a:solidFill>
                        </a:rPr>
                        <a:t>Completed</a:t>
                      </a:r>
                      <a:endParaRPr lang="en-US" sz="1200" dirty="0">
                        <a:solidFill>
                          <a:srgbClr val="000000"/>
                        </a:solidFill>
                      </a:endParaRPr>
                    </a:p>
                  </a:txBody>
                  <a:tcPr anchor="ctr"/>
                </a:tc>
                <a:tc>
                  <a:txBody>
                    <a:bodyPr/>
                    <a:lstStyle/>
                    <a:p>
                      <a:pPr algn="ctr"/>
                      <a:endParaRPr lang="en-US" sz="1200" dirty="0">
                        <a:solidFill>
                          <a:srgbClr val="000000"/>
                        </a:solidFill>
                      </a:endParaRPr>
                    </a:p>
                  </a:txBody>
                  <a:tcPr anchor="ctr"/>
                </a:tc>
              </a:tr>
            </a:tbl>
          </a:graphicData>
        </a:graphic>
      </p:graphicFrame>
      <p:sp>
        <p:nvSpPr>
          <p:cNvPr id="3" name="Rectangle 2"/>
          <p:cNvSpPr/>
          <p:nvPr/>
        </p:nvSpPr>
        <p:spPr>
          <a:xfrm>
            <a:off x="381000" y="5410200"/>
            <a:ext cx="8534400" cy="381000"/>
          </a:xfrm>
          <a:prstGeom prst="rect">
            <a:avLst/>
          </a:prstGeom>
          <a:ln w="12700">
            <a:solidFill>
              <a:schemeClr val="accent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b="1" dirty="0" smtClean="0">
                <a:solidFill>
                  <a:srgbClr val="000000"/>
                </a:solidFill>
              </a:rPr>
              <a:t>Collated information available in a slide deck and all information have been uploaded on KM server</a:t>
            </a:r>
          </a:p>
        </p:txBody>
      </p:sp>
    </p:spTree>
    <p:extLst>
      <p:ext uri="{BB962C8B-B14F-4D97-AF65-F5344CB8AC3E}">
        <p14:creationId xmlns:p14="http://schemas.microsoft.com/office/powerpoint/2010/main" val="168034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Content</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769635113"/>
              </p:ext>
            </p:extLst>
          </p:nvPr>
        </p:nvGraphicFramePr>
        <p:xfrm>
          <a:off x="609600" y="1752600"/>
          <a:ext cx="6819900" cy="3143250"/>
        </p:xfrm>
        <a:graphic>
          <a:graphicData uri="http://schemas.openxmlformats.org/drawingml/2006/table">
            <a:tbl>
              <a:tblPr firstRow="1" bandRow="1">
                <a:tableStyleId>{2D5ABB26-0587-4C30-8999-92F81FD0307C}</a:tableStyleId>
              </a:tblPr>
              <a:tblGrid>
                <a:gridCol w="594395"/>
                <a:gridCol w="6225505"/>
              </a:tblGrid>
              <a:tr h="628650">
                <a:tc>
                  <a:txBody>
                    <a:bodyPr/>
                    <a:lstStyle/>
                    <a:p>
                      <a:endParaRPr lang="en-US" sz="1600" b="1" dirty="0">
                        <a:solidFill>
                          <a:srgbClr val="000000"/>
                        </a:solidFill>
                      </a:endParaRPr>
                    </a:p>
                  </a:txBody>
                  <a:tcPr>
                    <a:noFill/>
                  </a:tcPr>
                </a:tc>
                <a:tc>
                  <a:txBody>
                    <a:bodyPr/>
                    <a:lstStyle/>
                    <a:p>
                      <a:r>
                        <a:rPr lang="en-US" sz="1600" b="1" dirty="0" smtClean="0">
                          <a:solidFill>
                            <a:srgbClr val="000000"/>
                          </a:solidFill>
                        </a:rPr>
                        <a:t>Summary</a:t>
                      </a:r>
                      <a:endParaRPr lang="en-US" sz="1600" b="1" dirty="0">
                        <a:solidFill>
                          <a:srgbClr val="000000"/>
                        </a:solidFill>
                      </a:endParaRPr>
                    </a:p>
                  </a:txBody>
                  <a:tcPr>
                    <a:noFill/>
                  </a:tcPr>
                </a:tc>
              </a:tr>
              <a:tr h="628650">
                <a:tc>
                  <a:txBody>
                    <a:bodyPr/>
                    <a:lstStyle/>
                    <a:p>
                      <a:endParaRPr lang="en-US" sz="1600" b="1" dirty="0">
                        <a:solidFill>
                          <a:srgbClr val="000000"/>
                        </a:solidFill>
                      </a:endParaRPr>
                    </a:p>
                  </a:txBody>
                  <a:tcPr>
                    <a:noFill/>
                  </a:tcPr>
                </a:tc>
                <a:tc>
                  <a:txBody>
                    <a:bodyPr/>
                    <a:lstStyle/>
                    <a:p>
                      <a:r>
                        <a:rPr lang="en-US" sz="1600" b="1" dirty="0" smtClean="0">
                          <a:solidFill>
                            <a:srgbClr val="000000"/>
                          </a:solidFill>
                        </a:rPr>
                        <a:t>Competitive Intelligence</a:t>
                      </a:r>
                      <a:r>
                        <a:rPr lang="en-US" sz="1600" b="1" baseline="0" dirty="0" smtClean="0">
                          <a:solidFill>
                            <a:srgbClr val="000000"/>
                          </a:solidFill>
                        </a:rPr>
                        <a:t> Report</a:t>
                      </a:r>
                      <a:endParaRPr lang="en-US" sz="1600" b="1" dirty="0">
                        <a:solidFill>
                          <a:srgbClr val="000000"/>
                        </a:solidFill>
                      </a:endParaRPr>
                    </a:p>
                  </a:txBody>
                  <a:tcPr>
                    <a:noFill/>
                  </a:tcPr>
                </a:tc>
              </a:tr>
              <a:tr h="628650">
                <a:tc>
                  <a:txBody>
                    <a:bodyPr/>
                    <a:lstStyle/>
                    <a:p>
                      <a:endParaRPr lang="en-US" sz="1600" b="1" dirty="0">
                        <a:solidFill>
                          <a:srgbClr val="000000"/>
                        </a:solidFill>
                      </a:endParaRPr>
                    </a:p>
                  </a:txBody>
                  <a:tcPr>
                    <a:solidFill>
                      <a:schemeClr val="accent3">
                        <a:lumMod val="20000"/>
                        <a:lumOff val="80000"/>
                      </a:schemeClr>
                    </a:solidFill>
                  </a:tcPr>
                </a:tc>
                <a:tc>
                  <a:txBody>
                    <a:bodyPr/>
                    <a:lstStyle/>
                    <a:p>
                      <a:r>
                        <a:rPr lang="en-US" sz="1600" b="1" dirty="0" smtClean="0">
                          <a:solidFill>
                            <a:srgbClr val="000000"/>
                          </a:solidFill>
                        </a:rPr>
                        <a:t>POC/POV</a:t>
                      </a:r>
                      <a:r>
                        <a:rPr lang="en-US" sz="1600" b="1" baseline="0" dirty="0" smtClean="0">
                          <a:solidFill>
                            <a:srgbClr val="000000"/>
                          </a:solidFill>
                        </a:rPr>
                        <a:t> Template</a:t>
                      </a:r>
                      <a:endParaRPr lang="en-US" sz="1600" b="1" dirty="0">
                        <a:solidFill>
                          <a:srgbClr val="000000"/>
                        </a:solidFill>
                      </a:endParaRPr>
                    </a:p>
                  </a:txBody>
                  <a:tcPr>
                    <a:solidFill>
                      <a:schemeClr val="accent3">
                        <a:lumMod val="20000"/>
                        <a:lumOff val="80000"/>
                      </a:schemeClr>
                    </a:solidFill>
                  </a:tcPr>
                </a:tc>
              </a:tr>
              <a:tr h="628650">
                <a:tc>
                  <a:txBody>
                    <a:bodyPr/>
                    <a:lstStyle/>
                    <a:p>
                      <a:endParaRPr lang="en-US" sz="1600" b="1" dirty="0">
                        <a:solidFill>
                          <a:srgbClr val="000000"/>
                        </a:solidFill>
                      </a:endParaRPr>
                    </a:p>
                  </a:txBody>
                  <a:tcPr/>
                </a:tc>
                <a:tc>
                  <a:txBody>
                    <a:bodyPr/>
                    <a:lstStyle/>
                    <a:p>
                      <a:r>
                        <a:rPr lang="en-US" sz="1600" b="1" dirty="0" smtClean="0">
                          <a:solidFill>
                            <a:srgbClr val="000000"/>
                          </a:solidFill>
                        </a:rPr>
                        <a:t>Center</a:t>
                      </a:r>
                      <a:r>
                        <a:rPr lang="en-US" sz="1600" b="1" baseline="0" dirty="0" smtClean="0">
                          <a:solidFill>
                            <a:srgbClr val="000000"/>
                          </a:solidFill>
                        </a:rPr>
                        <a:t> of Excellence (Blockchain)</a:t>
                      </a:r>
                      <a:endParaRPr lang="en-US" sz="1600" b="1" dirty="0">
                        <a:solidFill>
                          <a:srgbClr val="000000"/>
                        </a:solidFill>
                      </a:endParaRPr>
                    </a:p>
                  </a:txBody>
                  <a:tcPr/>
                </a:tc>
              </a:tr>
              <a:tr h="628650">
                <a:tc>
                  <a:txBody>
                    <a:bodyPr/>
                    <a:lstStyle/>
                    <a:p>
                      <a:endParaRPr lang="en-US" sz="1600" b="1" dirty="0">
                        <a:solidFill>
                          <a:srgbClr val="000000"/>
                        </a:solidFill>
                      </a:endParaRPr>
                    </a:p>
                  </a:txBody>
                  <a:tcPr/>
                </a:tc>
                <a:tc>
                  <a:txBody>
                    <a:bodyPr/>
                    <a:lstStyle/>
                    <a:p>
                      <a:r>
                        <a:rPr lang="en-US" sz="1600" b="1" dirty="0" smtClean="0">
                          <a:solidFill>
                            <a:srgbClr val="000000"/>
                          </a:solidFill>
                        </a:rPr>
                        <a:t>Miscellaneous </a:t>
                      </a:r>
                      <a:endParaRPr lang="en-US" sz="1600" b="1" dirty="0">
                        <a:solidFill>
                          <a:srgbClr val="000000"/>
                        </a:solidFill>
                      </a:endParaRPr>
                    </a:p>
                  </a:txBody>
                  <a:tcPr/>
                </a:tc>
              </a:tr>
            </a:tbl>
          </a:graphicData>
        </a:graphic>
      </p:graphicFrame>
    </p:spTree>
    <p:extLst>
      <p:ext uri="{BB962C8B-B14F-4D97-AF65-F5344CB8AC3E}">
        <p14:creationId xmlns:p14="http://schemas.microsoft.com/office/powerpoint/2010/main" val="4179015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POC/POV Template</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229069987"/>
              </p:ext>
            </p:extLst>
          </p:nvPr>
        </p:nvGraphicFramePr>
        <p:xfrm>
          <a:off x="228600" y="1295400"/>
          <a:ext cx="8686800" cy="2077720"/>
        </p:xfrm>
        <a:graphic>
          <a:graphicData uri="http://schemas.openxmlformats.org/drawingml/2006/table">
            <a:tbl>
              <a:tblPr firstRow="1" bandRow="1">
                <a:tableStyleId>{5C22544A-7EE6-4342-B048-85BDC9FD1C3A}</a:tableStyleId>
              </a:tblPr>
              <a:tblGrid>
                <a:gridCol w="1752600"/>
                <a:gridCol w="1219200"/>
                <a:gridCol w="2209800"/>
                <a:gridCol w="3505200"/>
              </a:tblGrid>
              <a:tr h="294640">
                <a:tc>
                  <a:txBody>
                    <a:bodyPr/>
                    <a:lstStyle/>
                    <a:p>
                      <a:endParaRPr lang="en-US" sz="1100" dirty="0"/>
                    </a:p>
                  </a:txBody>
                  <a:tcPr/>
                </a:tc>
                <a:tc>
                  <a:txBody>
                    <a:bodyPr/>
                    <a:lstStyle/>
                    <a:p>
                      <a:pPr algn="ctr"/>
                      <a:r>
                        <a:rPr lang="en-US" sz="1100" dirty="0" smtClean="0"/>
                        <a:t>Update</a:t>
                      </a:r>
                      <a:endParaRPr lang="en-US" sz="1100" dirty="0"/>
                    </a:p>
                  </a:txBody>
                  <a:tcPr anchor="ctr"/>
                </a:tc>
                <a:tc>
                  <a:txBody>
                    <a:bodyPr/>
                    <a:lstStyle/>
                    <a:p>
                      <a:pPr algn="ctr"/>
                      <a:r>
                        <a:rPr lang="en-US" sz="1100" dirty="0" smtClean="0"/>
                        <a:t>Comment(s)</a:t>
                      </a:r>
                      <a:endParaRPr lang="en-US" sz="1100" dirty="0"/>
                    </a:p>
                  </a:txBody>
                  <a:tcPr anchor="ctr"/>
                </a:tc>
                <a:tc>
                  <a:txBody>
                    <a:bodyPr/>
                    <a:lstStyle/>
                    <a:p>
                      <a:pPr algn="ctr"/>
                      <a:r>
                        <a:rPr lang="en-US" sz="1100" dirty="0" smtClean="0"/>
                        <a:t>Status</a:t>
                      </a:r>
                      <a:endParaRPr lang="en-US" sz="1100" dirty="0"/>
                    </a:p>
                  </a:txBody>
                  <a:tcPr anchor="ctr"/>
                </a:tc>
              </a:tr>
              <a:tr h="370840">
                <a:tc>
                  <a:txBody>
                    <a:bodyPr/>
                    <a:lstStyle/>
                    <a:p>
                      <a:r>
                        <a:rPr lang="en-US" sz="1100" b="1" dirty="0" smtClean="0">
                          <a:solidFill>
                            <a:srgbClr val="000000"/>
                          </a:solidFill>
                        </a:rPr>
                        <a:t>POC/POV</a:t>
                      </a:r>
                      <a:r>
                        <a:rPr lang="en-US" sz="1100" b="1" baseline="0" dirty="0" smtClean="0">
                          <a:solidFill>
                            <a:srgbClr val="000000"/>
                          </a:solidFill>
                        </a:rPr>
                        <a:t> Pune team</a:t>
                      </a:r>
                      <a:endParaRPr lang="en-US" sz="1100" b="1" dirty="0">
                        <a:solidFill>
                          <a:srgbClr val="000000"/>
                        </a:solidFill>
                      </a:endParaRPr>
                    </a:p>
                  </a:txBody>
                  <a:tcPr anchor="ctr"/>
                </a:tc>
                <a:tc>
                  <a:txBody>
                    <a:bodyPr/>
                    <a:lstStyle/>
                    <a:p>
                      <a:r>
                        <a:rPr lang="en-US" sz="1100" dirty="0" smtClean="0">
                          <a:solidFill>
                            <a:srgbClr val="000000"/>
                          </a:solidFill>
                        </a:rPr>
                        <a:t>3 POC/POV</a:t>
                      </a:r>
                      <a:endParaRPr lang="en-US" sz="1100" dirty="0">
                        <a:solidFill>
                          <a:srgbClr val="000000"/>
                        </a:solidFill>
                      </a:endParaRPr>
                    </a:p>
                  </a:txBody>
                  <a:tcPr anchor="ctr"/>
                </a:tc>
                <a:tc>
                  <a:txBody>
                    <a:bodyPr/>
                    <a:lstStyle/>
                    <a:p>
                      <a:r>
                        <a:rPr lang="en-US" sz="1100" dirty="0" smtClean="0">
                          <a:solidFill>
                            <a:srgbClr val="000000"/>
                          </a:solidFill>
                        </a:rPr>
                        <a:t>Viewed demo completed of top 2 –</a:t>
                      </a:r>
                      <a:r>
                        <a:rPr lang="en-US" sz="1100" baseline="0" dirty="0" smtClean="0">
                          <a:solidFill>
                            <a:srgbClr val="000000"/>
                          </a:solidFill>
                        </a:rPr>
                        <a:t> Trade finance and KYC</a:t>
                      </a:r>
                      <a:endParaRPr lang="en-US" sz="1100" dirty="0">
                        <a:solidFill>
                          <a:srgbClr val="000000"/>
                        </a:solidFill>
                      </a:endParaRPr>
                    </a:p>
                  </a:txBody>
                  <a:tcPr anchor="ctr"/>
                </a:tc>
                <a:tc>
                  <a:txBody>
                    <a:bodyPr/>
                    <a:lstStyle/>
                    <a:p>
                      <a:endParaRPr lang="en-US" sz="1100" dirty="0">
                        <a:solidFill>
                          <a:srgbClr val="000000"/>
                        </a:solidFill>
                      </a:endParaRPr>
                    </a:p>
                  </a:txBody>
                  <a:tcPr anchor="ctr"/>
                </a:tc>
              </a:tr>
              <a:tr h="370840">
                <a:tc>
                  <a:txBody>
                    <a:bodyPr/>
                    <a:lstStyle/>
                    <a:p>
                      <a:pPr marL="0" marR="0" indent="0" algn="l" defTabSz="914262" rtl="0" eaLnBrk="1" fontAlgn="auto" latinLnBrk="0" hangingPunct="1">
                        <a:lnSpc>
                          <a:spcPct val="100000"/>
                        </a:lnSpc>
                        <a:spcBef>
                          <a:spcPts val="0"/>
                        </a:spcBef>
                        <a:spcAft>
                          <a:spcPts val="0"/>
                        </a:spcAft>
                        <a:buClrTx/>
                        <a:buSzTx/>
                        <a:buFontTx/>
                        <a:buNone/>
                        <a:tabLst/>
                        <a:defRPr/>
                      </a:pPr>
                      <a:r>
                        <a:rPr lang="en-US" sz="1100" b="1" dirty="0" smtClean="0">
                          <a:solidFill>
                            <a:srgbClr val="000000"/>
                          </a:solidFill>
                        </a:rPr>
                        <a:t>POC/POV</a:t>
                      </a:r>
                      <a:r>
                        <a:rPr lang="en-US" sz="1100" b="1" baseline="0" dirty="0" smtClean="0">
                          <a:solidFill>
                            <a:srgbClr val="000000"/>
                          </a:solidFill>
                        </a:rPr>
                        <a:t> Bangalore team</a:t>
                      </a:r>
                      <a:endParaRPr lang="en-US" sz="1100" b="1" dirty="0" smtClean="0">
                        <a:solidFill>
                          <a:srgbClr val="000000"/>
                        </a:solidFill>
                      </a:endParaRPr>
                    </a:p>
                  </a:txBody>
                  <a:tcPr anchor="ctr"/>
                </a:tc>
                <a:tc>
                  <a:txBody>
                    <a:bodyPr/>
                    <a:lstStyle/>
                    <a:p>
                      <a:pPr marL="0" marR="0" indent="0" algn="l" defTabSz="914262" rtl="0" eaLnBrk="1" fontAlgn="auto" latinLnBrk="0" hangingPunct="1">
                        <a:lnSpc>
                          <a:spcPct val="100000"/>
                        </a:lnSpc>
                        <a:spcBef>
                          <a:spcPts val="0"/>
                        </a:spcBef>
                        <a:spcAft>
                          <a:spcPts val="0"/>
                        </a:spcAft>
                        <a:buClrTx/>
                        <a:buSzTx/>
                        <a:buFontTx/>
                        <a:buNone/>
                        <a:tabLst/>
                        <a:defRPr/>
                      </a:pPr>
                      <a:r>
                        <a:rPr lang="en-US" sz="1100" dirty="0" smtClean="0">
                          <a:solidFill>
                            <a:srgbClr val="000000"/>
                          </a:solidFill>
                        </a:rPr>
                        <a:t>3 POC/POV</a:t>
                      </a:r>
                    </a:p>
                    <a:p>
                      <a:endParaRPr lang="en-US" sz="1100" dirty="0">
                        <a:solidFill>
                          <a:srgbClr val="000000"/>
                        </a:solidFill>
                      </a:endParaRPr>
                    </a:p>
                  </a:txBody>
                  <a:tcPr anchor="ctr"/>
                </a:tc>
                <a:tc>
                  <a:txBody>
                    <a:bodyPr/>
                    <a:lstStyle/>
                    <a:p>
                      <a:pPr marL="0" marR="0" indent="0" algn="l" defTabSz="914262" rtl="0" eaLnBrk="1" fontAlgn="auto" latinLnBrk="0" hangingPunct="1">
                        <a:lnSpc>
                          <a:spcPct val="100000"/>
                        </a:lnSpc>
                        <a:spcBef>
                          <a:spcPts val="0"/>
                        </a:spcBef>
                        <a:spcAft>
                          <a:spcPts val="0"/>
                        </a:spcAft>
                        <a:buClrTx/>
                        <a:buSzTx/>
                        <a:buFontTx/>
                        <a:buNone/>
                        <a:tabLst/>
                        <a:defRPr/>
                      </a:pPr>
                      <a:r>
                        <a:rPr lang="en-US" sz="1100" dirty="0" smtClean="0">
                          <a:solidFill>
                            <a:srgbClr val="000000"/>
                          </a:solidFill>
                        </a:rPr>
                        <a:t>Viewed</a:t>
                      </a:r>
                      <a:r>
                        <a:rPr lang="en-US" sz="1100" baseline="0" dirty="0" smtClean="0">
                          <a:solidFill>
                            <a:srgbClr val="000000"/>
                          </a:solidFill>
                        </a:rPr>
                        <a:t> </a:t>
                      </a:r>
                      <a:r>
                        <a:rPr lang="en-US" sz="1100" baseline="0" dirty="0" err="1" smtClean="0">
                          <a:solidFill>
                            <a:srgbClr val="000000"/>
                          </a:solidFill>
                        </a:rPr>
                        <a:t>d</a:t>
                      </a:r>
                      <a:r>
                        <a:rPr lang="en-US" sz="1100" dirty="0" err="1" smtClean="0">
                          <a:solidFill>
                            <a:srgbClr val="000000"/>
                          </a:solidFill>
                        </a:rPr>
                        <a:t>ePrivate</a:t>
                      </a:r>
                      <a:r>
                        <a:rPr lang="en-US" sz="1100" dirty="0" smtClean="0">
                          <a:solidFill>
                            <a:srgbClr val="000000"/>
                          </a:solidFill>
                        </a:rPr>
                        <a:t> Securities and Syndicated</a:t>
                      </a:r>
                      <a:r>
                        <a:rPr lang="en-US" sz="1100" baseline="0" dirty="0" smtClean="0">
                          <a:solidFill>
                            <a:srgbClr val="000000"/>
                          </a:solidFill>
                        </a:rPr>
                        <a:t> Lending</a:t>
                      </a:r>
                      <a:endParaRPr lang="en-US" sz="1100" dirty="0" smtClean="0">
                        <a:solidFill>
                          <a:srgbClr val="000000"/>
                        </a:solidFill>
                      </a:endParaRPr>
                    </a:p>
                    <a:p>
                      <a:r>
                        <a:rPr lang="en-US" sz="1100" dirty="0" err="1" smtClean="0">
                          <a:solidFill>
                            <a:srgbClr val="000000"/>
                          </a:solidFill>
                        </a:rPr>
                        <a:t>mo</a:t>
                      </a:r>
                      <a:r>
                        <a:rPr lang="en-US" sz="1100" dirty="0" smtClean="0">
                          <a:solidFill>
                            <a:srgbClr val="000000"/>
                          </a:solidFill>
                        </a:rPr>
                        <a:t> of</a:t>
                      </a:r>
                      <a:endParaRPr lang="en-US" sz="1100" dirty="0">
                        <a:solidFill>
                          <a:srgbClr val="000000"/>
                        </a:solidFill>
                      </a:endParaRPr>
                    </a:p>
                  </a:txBody>
                  <a:tcPr anchor="ctr"/>
                </a:tc>
                <a:tc>
                  <a:txBody>
                    <a:bodyPr/>
                    <a:lstStyle/>
                    <a:p>
                      <a:r>
                        <a:rPr lang="en-US" sz="1100" dirty="0" smtClean="0">
                          <a:solidFill>
                            <a:srgbClr val="000000"/>
                          </a:solidFill>
                        </a:rPr>
                        <a:t>Offered</a:t>
                      </a:r>
                      <a:r>
                        <a:rPr lang="en-US" sz="1100" baseline="0" dirty="0" smtClean="0">
                          <a:solidFill>
                            <a:srgbClr val="000000"/>
                          </a:solidFill>
                        </a:rPr>
                        <a:t> to develop template for Syndicated Lending but team said they would do it themselves. Have shared Trade finance template with them. No update from Bangalore team to date (Oct 16</a:t>
                      </a:r>
                      <a:r>
                        <a:rPr lang="en-US" sz="1100" baseline="30000" dirty="0" smtClean="0">
                          <a:solidFill>
                            <a:srgbClr val="000000"/>
                          </a:solidFill>
                        </a:rPr>
                        <a:t>th</a:t>
                      </a:r>
                      <a:r>
                        <a:rPr lang="en-US" sz="1100" baseline="0" dirty="0" smtClean="0">
                          <a:solidFill>
                            <a:srgbClr val="000000"/>
                          </a:solidFill>
                        </a:rPr>
                        <a:t> 2017)</a:t>
                      </a:r>
                      <a:endParaRPr lang="en-US" sz="1100" dirty="0">
                        <a:solidFill>
                          <a:srgbClr val="000000"/>
                        </a:solidFill>
                      </a:endParaRPr>
                    </a:p>
                  </a:txBody>
                  <a:tcPr anchor="ctr"/>
                </a:tc>
              </a:tr>
              <a:tr h="370840">
                <a:tc>
                  <a:txBody>
                    <a:bodyPr/>
                    <a:lstStyle/>
                    <a:p>
                      <a:pPr marL="0" marR="0" indent="0" algn="l" defTabSz="914262" rtl="0" eaLnBrk="1" fontAlgn="auto" latinLnBrk="0" hangingPunct="1">
                        <a:lnSpc>
                          <a:spcPct val="100000"/>
                        </a:lnSpc>
                        <a:spcBef>
                          <a:spcPts val="0"/>
                        </a:spcBef>
                        <a:spcAft>
                          <a:spcPts val="0"/>
                        </a:spcAft>
                        <a:buClrTx/>
                        <a:buSzTx/>
                        <a:buFontTx/>
                        <a:buNone/>
                        <a:tabLst/>
                        <a:defRPr/>
                      </a:pPr>
                      <a:r>
                        <a:rPr lang="en-US" sz="1100" b="1" dirty="0" smtClean="0">
                          <a:solidFill>
                            <a:srgbClr val="000000"/>
                          </a:solidFill>
                        </a:rPr>
                        <a:t>POC/POV</a:t>
                      </a:r>
                      <a:r>
                        <a:rPr lang="en-US" sz="1100" b="1" baseline="0" dirty="0" smtClean="0">
                          <a:solidFill>
                            <a:srgbClr val="000000"/>
                          </a:solidFill>
                        </a:rPr>
                        <a:t> Benelux team</a:t>
                      </a:r>
                      <a:endParaRPr lang="en-US" sz="1100" b="1" dirty="0" smtClean="0">
                        <a:solidFill>
                          <a:srgbClr val="000000"/>
                        </a:solidFill>
                      </a:endParaRPr>
                    </a:p>
                  </a:txBody>
                  <a:tcPr anchor="ctr"/>
                </a:tc>
                <a:tc>
                  <a:txBody>
                    <a:bodyPr/>
                    <a:lstStyle/>
                    <a:p>
                      <a:pPr marL="0" marR="0" indent="0" algn="l" defTabSz="914262" rtl="0" eaLnBrk="1" fontAlgn="auto" latinLnBrk="0" hangingPunct="1">
                        <a:lnSpc>
                          <a:spcPct val="100000"/>
                        </a:lnSpc>
                        <a:spcBef>
                          <a:spcPts val="0"/>
                        </a:spcBef>
                        <a:spcAft>
                          <a:spcPts val="0"/>
                        </a:spcAft>
                        <a:buClrTx/>
                        <a:buSzTx/>
                        <a:buFontTx/>
                        <a:buNone/>
                        <a:tabLst/>
                        <a:defRPr/>
                      </a:pPr>
                      <a:r>
                        <a:rPr lang="en-US" sz="1100" dirty="0" smtClean="0">
                          <a:solidFill>
                            <a:srgbClr val="000000"/>
                          </a:solidFill>
                        </a:rPr>
                        <a:t>7 POC/POV</a:t>
                      </a:r>
                    </a:p>
                  </a:txBody>
                  <a:tcPr anchor="ctr"/>
                </a:tc>
                <a:tc>
                  <a:txBody>
                    <a:bodyPr/>
                    <a:lstStyle/>
                    <a:p>
                      <a:r>
                        <a:rPr lang="en-US" sz="1100" dirty="0" smtClean="0">
                          <a:solidFill>
                            <a:srgbClr val="000000"/>
                          </a:solidFill>
                        </a:rPr>
                        <a:t>Demo possible for PSD2, Smart Logistics</a:t>
                      </a:r>
                      <a:r>
                        <a:rPr lang="en-US" sz="1100" baseline="0" dirty="0" smtClean="0">
                          <a:solidFill>
                            <a:srgbClr val="000000"/>
                          </a:solidFill>
                        </a:rPr>
                        <a:t>, Conflict zone communication</a:t>
                      </a:r>
                      <a:endParaRPr lang="en-US" sz="1100" dirty="0">
                        <a:solidFill>
                          <a:srgbClr val="000000"/>
                        </a:solidFill>
                      </a:endParaRPr>
                    </a:p>
                  </a:txBody>
                  <a:tcPr anchor="ctr"/>
                </a:tc>
                <a:tc>
                  <a:txBody>
                    <a:bodyPr/>
                    <a:lstStyle/>
                    <a:p>
                      <a:endParaRPr lang="en-US" sz="1100" dirty="0">
                        <a:solidFill>
                          <a:srgbClr val="000000"/>
                        </a:solidFill>
                      </a:endParaRPr>
                    </a:p>
                  </a:txBody>
                  <a:tcPr anchor="ct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922307578"/>
              </p:ext>
            </p:extLst>
          </p:nvPr>
        </p:nvGraphicFramePr>
        <p:xfrm>
          <a:off x="228600" y="3962400"/>
          <a:ext cx="8686800" cy="2355786"/>
        </p:xfrm>
        <a:graphic>
          <a:graphicData uri="http://schemas.openxmlformats.org/drawingml/2006/table">
            <a:tbl>
              <a:tblPr firstRow="1" bandRow="1">
                <a:tableStyleId>{5C22544A-7EE6-4342-B048-85BDC9FD1C3A}</a:tableStyleId>
              </a:tblPr>
              <a:tblGrid>
                <a:gridCol w="2171700"/>
                <a:gridCol w="2171700"/>
                <a:gridCol w="2438400"/>
                <a:gridCol w="1905000"/>
              </a:tblGrid>
              <a:tr h="369506">
                <a:tc>
                  <a:txBody>
                    <a:bodyPr/>
                    <a:lstStyle/>
                    <a:p>
                      <a:pPr marL="0" marR="0" indent="0" algn="l" defTabSz="914262" rtl="0" eaLnBrk="1" fontAlgn="auto" latinLnBrk="0" hangingPunct="1">
                        <a:lnSpc>
                          <a:spcPct val="100000"/>
                        </a:lnSpc>
                        <a:spcBef>
                          <a:spcPts val="0"/>
                        </a:spcBef>
                        <a:spcAft>
                          <a:spcPts val="0"/>
                        </a:spcAft>
                        <a:buClrTx/>
                        <a:buSzTx/>
                        <a:buFontTx/>
                        <a:buNone/>
                        <a:tabLst/>
                        <a:defRPr/>
                      </a:pPr>
                      <a:endParaRPr lang="en-US" sz="1100" b="1" dirty="0" smtClean="0"/>
                    </a:p>
                  </a:txBody>
                  <a:tcPr/>
                </a:tc>
                <a:tc>
                  <a:txBody>
                    <a:bodyPr/>
                    <a:lstStyle/>
                    <a:p>
                      <a:pPr algn="ctr"/>
                      <a:r>
                        <a:rPr lang="en-US" sz="1100" dirty="0" smtClean="0"/>
                        <a:t>Update</a:t>
                      </a:r>
                      <a:endParaRPr lang="en-US" sz="1100" dirty="0"/>
                    </a:p>
                  </a:txBody>
                  <a:tcPr anchor="ctr"/>
                </a:tc>
                <a:tc>
                  <a:txBody>
                    <a:bodyPr/>
                    <a:lstStyle/>
                    <a:p>
                      <a:pPr algn="ctr"/>
                      <a:r>
                        <a:rPr lang="en-US" sz="1100" dirty="0" smtClean="0"/>
                        <a:t>Comment</a:t>
                      </a:r>
                      <a:r>
                        <a:rPr lang="en-US" sz="1100" baseline="0" dirty="0" smtClean="0"/>
                        <a:t> (s)</a:t>
                      </a:r>
                      <a:endParaRPr lang="en-US" sz="1100" dirty="0"/>
                    </a:p>
                  </a:txBody>
                  <a:tcPr anchor="ctr"/>
                </a:tc>
                <a:tc>
                  <a:txBody>
                    <a:bodyPr/>
                    <a:lstStyle/>
                    <a:p>
                      <a:pPr algn="ctr"/>
                      <a:r>
                        <a:rPr lang="en-US" sz="1100" dirty="0" smtClean="0"/>
                        <a:t>Status</a:t>
                      </a:r>
                      <a:endParaRPr lang="en-US" sz="1100" dirty="0"/>
                    </a:p>
                  </a:txBody>
                  <a:tcPr anchor="ctr"/>
                </a:tc>
              </a:tr>
              <a:tr h="370840">
                <a:tc>
                  <a:txBody>
                    <a:bodyPr/>
                    <a:lstStyle/>
                    <a:p>
                      <a:pPr marL="0" marR="0" indent="0" algn="l" defTabSz="914262" rtl="0" eaLnBrk="1" fontAlgn="auto" latinLnBrk="0" hangingPunct="1">
                        <a:lnSpc>
                          <a:spcPct val="100000"/>
                        </a:lnSpc>
                        <a:spcBef>
                          <a:spcPts val="0"/>
                        </a:spcBef>
                        <a:spcAft>
                          <a:spcPts val="0"/>
                        </a:spcAft>
                        <a:buClrTx/>
                        <a:buSzTx/>
                        <a:buFontTx/>
                        <a:buNone/>
                        <a:tabLst/>
                        <a:defRPr/>
                      </a:pPr>
                      <a:r>
                        <a:rPr lang="en-US" sz="1100" b="1" dirty="0" smtClean="0">
                          <a:solidFill>
                            <a:srgbClr val="000000"/>
                          </a:solidFill>
                        </a:rPr>
                        <a:t>PPT</a:t>
                      </a:r>
                      <a:r>
                        <a:rPr lang="en-US" sz="1100" b="1" baseline="0" dirty="0" smtClean="0">
                          <a:solidFill>
                            <a:srgbClr val="000000"/>
                          </a:solidFill>
                        </a:rPr>
                        <a:t> template</a:t>
                      </a:r>
                      <a:endParaRPr lang="en-US" sz="1100" b="1" dirty="0" smtClean="0">
                        <a:solidFill>
                          <a:srgbClr val="000000"/>
                        </a:solidFill>
                      </a:endParaRPr>
                    </a:p>
                  </a:txBody>
                  <a:tcPr/>
                </a:tc>
                <a:tc>
                  <a:txBody>
                    <a:bodyPr/>
                    <a:lstStyle/>
                    <a:p>
                      <a:r>
                        <a:rPr lang="en-US" sz="1100" dirty="0" smtClean="0">
                          <a:solidFill>
                            <a:srgbClr val="000000"/>
                          </a:solidFill>
                        </a:rPr>
                        <a:t>Trade Finance (Pune Team)</a:t>
                      </a:r>
                      <a:endParaRPr lang="en-US" sz="1100" dirty="0">
                        <a:solidFill>
                          <a:srgbClr val="000000"/>
                        </a:solidFill>
                      </a:endParaRPr>
                    </a:p>
                  </a:txBody>
                  <a:tcPr/>
                </a:tc>
                <a:tc>
                  <a:txBody>
                    <a:bodyPr/>
                    <a:lstStyle/>
                    <a:p>
                      <a:endParaRPr lang="en-US" sz="1100" dirty="0">
                        <a:solidFill>
                          <a:srgbClr val="000000"/>
                        </a:solidFill>
                      </a:endParaRPr>
                    </a:p>
                  </a:txBody>
                  <a:tcPr/>
                </a:tc>
                <a:tc>
                  <a:txBody>
                    <a:bodyPr/>
                    <a:lstStyle/>
                    <a:p>
                      <a:r>
                        <a:rPr lang="en-US" sz="1100" dirty="0" smtClean="0">
                          <a:solidFill>
                            <a:srgbClr val="000000"/>
                          </a:solidFill>
                        </a:rPr>
                        <a:t>Completed. Shared on KM</a:t>
                      </a:r>
                      <a:endParaRPr lang="en-US" sz="1100" dirty="0">
                        <a:solidFill>
                          <a:srgbClr val="000000"/>
                        </a:solidFill>
                      </a:endParaRPr>
                    </a:p>
                  </a:txBody>
                  <a:tcPr/>
                </a:tc>
              </a:tr>
              <a:tr h="370840">
                <a:tc>
                  <a:txBody>
                    <a:bodyPr/>
                    <a:lstStyle/>
                    <a:p>
                      <a:pPr marL="0" marR="0" indent="0" algn="l" defTabSz="914262" rtl="0" eaLnBrk="1" fontAlgn="auto" latinLnBrk="0" hangingPunct="1">
                        <a:lnSpc>
                          <a:spcPct val="100000"/>
                        </a:lnSpc>
                        <a:spcBef>
                          <a:spcPts val="0"/>
                        </a:spcBef>
                        <a:spcAft>
                          <a:spcPts val="0"/>
                        </a:spcAft>
                        <a:buClrTx/>
                        <a:buSzTx/>
                        <a:buFontTx/>
                        <a:buNone/>
                        <a:tabLst/>
                        <a:defRPr/>
                      </a:pPr>
                      <a:r>
                        <a:rPr lang="en-US" sz="1100" b="1" dirty="0" smtClean="0">
                          <a:solidFill>
                            <a:srgbClr val="000000"/>
                          </a:solidFill>
                        </a:rPr>
                        <a:t>Video for POC/POV</a:t>
                      </a:r>
                    </a:p>
                  </a:txBody>
                  <a:tcPr/>
                </a:tc>
                <a:tc>
                  <a:txBody>
                    <a:bodyPr/>
                    <a:lstStyle/>
                    <a:p>
                      <a:r>
                        <a:rPr lang="en-US" sz="1100" dirty="0" smtClean="0">
                          <a:solidFill>
                            <a:srgbClr val="000000"/>
                          </a:solidFill>
                        </a:rPr>
                        <a:t>Received</a:t>
                      </a:r>
                      <a:r>
                        <a:rPr lang="en-US" sz="1100" baseline="0" dirty="0" smtClean="0">
                          <a:solidFill>
                            <a:srgbClr val="000000"/>
                          </a:solidFill>
                        </a:rPr>
                        <a:t> quotes from Marketing team</a:t>
                      </a:r>
                      <a:endParaRPr lang="en-US" sz="1100" dirty="0">
                        <a:solidFill>
                          <a:srgbClr val="000000"/>
                        </a:solidFill>
                      </a:endParaRPr>
                    </a:p>
                  </a:txBody>
                  <a:tcPr/>
                </a:tc>
                <a:tc>
                  <a:txBody>
                    <a:bodyPr/>
                    <a:lstStyle/>
                    <a:p>
                      <a:r>
                        <a:rPr lang="en-US" sz="1100" dirty="0" smtClean="0">
                          <a:solidFill>
                            <a:srgbClr val="000000"/>
                          </a:solidFill>
                        </a:rPr>
                        <a:t>Needs to be discussed and finalized </a:t>
                      </a:r>
                      <a:endParaRPr lang="en-US" sz="1100" dirty="0">
                        <a:solidFill>
                          <a:srgbClr val="000000"/>
                        </a:solidFill>
                      </a:endParaRPr>
                    </a:p>
                  </a:txBody>
                  <a:tcPr/>
                </a:tc>
                <a:tc>
                  <a:txBody>
                    <a:bodyPr/>
                    <a:lstStyle/>
                    <a:p>
                      <a:r>
                        <a:rPr lang="en-US" sz="1100" dirty="0" smtClean="0">
                          <a:solidFill>
                            <a:srgbClr val="FF0000"/>
                          </a:solidFill>
                        </a:rPr>
                        <a:t>On</a:t>
                      </a:r>
                      <a:r>
                        <a:rPr lang="en-US" sz="1100" baseline="0" dirty="0" smtClean="0">
                          <a:solidFill>
                            <a:srgbClr val="FF0000"/>
                          </a:solidFill>
                        </a:rPr>
                        <a:t> </a:t>
                      </a:r>
                      <a:r>
                        <a:rPr lang="en-US" sz="1100" dirty="0" smtClean="0">
                          <a:solidFill>
                            <a:srgbClr val="FF0000"/>
                          </a:solidFill>
                        </a:rPr>
                        <a:t>Hold. </a:t>
                      </a:r>
                      <a:endParaRPr lang="en-US" sz="1100" dirty="0">
                        <a:solidFill>
                          <a:srgbClr val="FF0000"/>
                        </a:solidFill>
                      </a:endParaRPr>
                    </a:p>
                  </a:txBody>
                  <a:tcPr/>
                </a:tc>
              </a:tr>
              <a:tr h="370840">
                <a:tc>
                  <a:txBody>
                    <a:bodyPr/>
                    <a:lstStyle/>
                    <a:p>
                      <a:pPr marL="0" marR="0" indent="0" algn="l" defTabSz="914262" rtl="0" eaLnBrk="1" fontAlgn="auto" latinLnBrk="0" hangingPunct="1">
                        <a:lnSpc>
                          <a:spcPct val="100000"/>
                        </a:lnSpc>
                        <a:spcBef>
                          <a:spcPts val="0"/>
                        </a:spcBef>
                        <a:spcAft>
                          <a:spcPts val="0"/>
                        </a:spcAft>
                        <a:buClrTx/>
                        <a:buSzTx/>
                        <a:buFontTx/>
                        <a:buNone/>
                        <a:tabLst/>
                        <a:defRPr/>
                      </a:pPr>
                      <a:r>
                        <a:rPr lang="en-US" sz="1100" b="1" dirty="0" smtClean="0">
                          <a:solidFill>
                            <a:srgbClr val="000000"/>
                          </a:solidFill>
                        </a:rPr>
                        <a:t>Presentation</a:t>
                      </a:r>
                      <a:r>
                        <a:rPr lang="en-US" sz="1100" b="1" baseline="0" dirty="0" smtClean="0">
                          <a:solidFill>
                            <a:srgbClr val="000000"/>
                          </a:solidFill>
                        </a:rPr>
                        <a:t> editing</a:t>
                      </a:r>
                      <a:endParaRPr lang="en-US" sz="1100" b="1" dirty="0" smtClean="0">
                        <a:solidFill>
                          <a:srgbClr val="000000"/>
                        </a:solidFill>
                      </a:endParaRPr>
                    </a:p>
                  </a:txBody>
                  <a:tcPr/>
                </a:tc>
                <a:tc>
                  <a:txBody>
                    <a:bodyPr/>
                    <a:lstStyle/>
                    <a:p>
                      <a:r>
                        <a:rPr lang="en-US" sz="1100" dirty="0" smtClean="0">
                          <a:solidFill>
                            <a:srgbClr val="000000"/>
                          </a:solidFill>
                        </a:rPr>
                        <a:t>Fill</a:t>
                      </a:r>
                      <a:r>
                        <a:rPr lang="en-US" sz="1100" baseline="0" dirty="0" smtClean="0">
                          <a:solidFill>
                            <a:srgbClr val="000000"/>
                          </a:solidFill>
                        </a:rPr>
                        <a:t> request form at </a:t>
                      </a:r>
                      <a:r>
                        <a:rPr lang="en-US" sz="1100" kern="1200" dirty="0" smtClean="0">
                          <a:solidFill>
                            <a:srgbClr val="000000"/>
                          </a:solidFill>
                          <a:effectLst/>
                          <a:latin typeface="+mn-lt"/>
                          <a:ea typeface="+mn-ea"/>
                          <a:cs typeface="+mn-cs"/>
                        </a:rPr>
                        <a:t>marketing.fs.capgemini.com</a:t>
                      </a:r>
                      <a:endParaRPr lang="en-US" sz="1100" dirty="0">
                        <a:solidFill>
                          <a:srgbClr val="000000"/>
                        </a:solidFill>
                      </a:endParaRPr>
                    </a:p>
                  </a:txBody>
                  <a:tcPr/>
                </a:tc>
                <a:tc>
                  <a:txBody>
                    <a:bodyPr/>
                    <a:lstStyle/>
                    <a:p>
                      <a:r>
                        <a:rPr lang="en-US" sz="1100" dirty="0" smtClean="0">
                          <a:solidFill>
                            <a:srgbClr val="000000"/>
                          </a:solidFill>
                        </a:rPr>
                        <a:t>The market</a:t>
                      </a:r>
                      <a:r>
                        <a:rPr lang="en-US" sz="1100" baseline="0" dirty="0" smtClean="0">
                          <a:solidFill>
                            <a:srgbClr val="000000"/>
                          </a:solidFill>
                        </a:rPr>
                        <a:t> comm. team can edit the visuals of deck</a:t>
                      </a:r>
                      <a:endParaRPr lang="en-US" sz="1100" dirty="0">
                        <a:solidFill>
                          <a:srgbClr val="000000"/>
                        </a:solidFill>
                      </a:endParaRPr>
                    </a:p>
                  </a:txBody>
                  <a:tcPr/>
                </a:tc>
                <a:tc>
                  <a:txBody>
                    <a:bodyPr/>
                    <a:lstStyle/>
                    <a:p>
                      <a:endParaRPr lang="en-US" sz="1100" dirty="0"/>
                    </a:p>
                  </a:txBody>
                  <a:tcPr/>
                </a:tc>
              </a:tr>
              <a:tr h="370840">
                <a:tc>
                  <a:txBody>
                    <a:bodyPr/>
                    <a:lstStyle/>
                    <a:p>
                      <a:pPr marL="0" marR="0" indent="0" algn="l" defTabSz="914262" rtl="0" eaLnBrk="1" fontAlgn="auto" latinLnBrk="0" hangingPunct="1">
                        <a:lnSpc>
                          <a:spcPct val="100000"/>
                        </a:lnSpc>
                        <a:spcBef>
                          <a:spcPts val="0"/>
                        </a:spcBef>
                        <a:spcAft>
                          <a:spcPts val="0"/>
                        </a:spcAft>
                        <a:buClrTx/>
                        <a:buSzTx/>
                        <a:buFontTx/>
                        <a:buNone/>
                        <a:tabLst/>
                        <a:defRPr/>
                      </a:pPr>
                      <a:r>
                        <a:rPr lang="en-US" sz="1100" b="1" dirty="0" smtClean="0">
                          <a:solidFill>
                            <a:srgbClr val="000000"/>
                          </a:solidFill>
                        </a:rPr>
                        <a:t>PSD2</a:t>
                      </a:r>
                    </a:p>
                  </a:txBody>
                  <a:tcPr/>
                </a:tc>
                <a:tc>
                  <a:txBody>
                    <a:bodyPr/>
                    <a:lstStyle/>
                    <a:p>
                      <a:r>
                        <a:rPr lang="en-US" sz="1100" dirty="0" smtClean="0">
                          <a:solidFill>
                            <a:srgbClr val="000000"/>
                          </a:solidFill>
                        </a:rPr>
                        <a:t>Explored option</a:t>
                      </a:r>
                      <a:r>
                        <a:rPr lang="en-US" sz="1100" baseline="0" dirty="0" smtClean="0">
                          <a:solidFill>
                            <a:srgbClr val="000000"/>
                          </a:solidFill>
                        </a:rPr>
                        <a:t> of application of Blockchain in PSD2 (POC by Benelux team)</a:t>
                      </a:r>
                      <a:endParaRPr lang="en-US" sz="1100" dirty="0">
                        <a:solidFill>
                          <a:srgbClr val="000000"/>
                        </a:solidFill>
                      </a:endParaRPr>
                    </a:p>
                  </a:txBody>
                  <a:tcPr/>
                </a:tc>
                <a:tc>
                  <a:txBody>
                    <a:bodyPr/>
                    <a:lstStyle/>
                    <a:p>
                      <a:r>
                        <a:rPr lang="en-US" sz="1100" dirty="0" smtClean="0">
                          <a:solidFill>
                            <a:srgbClr val="000000"/>
                          </a:solidFill>
                        </a:rPr>
                        <a:t>Discussion with</a:t>
                      </a:r>
                      <a:r>
                        <a:rPr lang="en-US" sz="1100" baseline="0" dirty="0" smtClean="0">
                          <a:solidFill>
                            <a:srgbClr val="000000"/>
                          </a:solidFill>
                        </a:rPr>
                        <a:t> Christoph Vergne, Market Intelligence team. Currently stalled this option as POC was not mature enough</a:t>
                      </a:r>
                      <a:endParaRPr lang="en-US" sz="1100" dirty="0">
                        <a:solidFill>
                          <a:srgbClr val="000000"/>
                        </a:solidFill>
                      </a:endParaRPr>
                    </a:p>
                  </a:txBody>
                  <a:tcPr/>
                </a:tc>
                <a:tc>
                  <a:txBody>
                    <a:bodyPr/>
                    <a:lstStyle/>
                    <a:p>
                      <a:r>
                        <a:rPr lang="en-US" sz="1100" dirty="0" smtClean="0">
                          <a:solidFill>
                            <a:srgbClr val="FF0000"/>
                          </a:solidFill>
                        </a:rPr>
                        <a:t>On</a:t>
                      </a:r>
                      <a:r>
                        <a:rPr lang="en-US" sz="1100" baseline="0" dirty="0" smtClean="0">
                          <a:solidFill>
                            <a:srgbClr val="FF0000"/>
                          </a:solidFill>
                        </a:rPr>
                        <a:t> Hold</a:t>
                      </a:r>
                      <a:endParaRPr lang="en-US" sz="1100" dirty="0">
                        <a:solidFill>
                          <a:srgbClr val="FF0000"/>
                        </a:solidFill>
                      </a:endParaRPr>
                    </a:p>
                  </a:txBody>
                  <a:tcPr/>
                </a:tc>
              </a:tr>
            </a:tbl>
          </a:graphicData>
        </a:graphic>
      </p:graphicFrame>
      <p:sp>
        <p:nvSpPr>
          <p:cNvPr id="6" name="Rectangle 5"/>
          <p:cNvSpPr/>
          <p:nvPr/>
        </p:nvSpPr>
        <p:spPr>
          <a:xfrm>
            <a:off x="228600" y="3373121"/>
            <a:ext cx="8686800" cy="336614"/>
          </a:xfrm>
          <a:prstGeom prst="rect">
            <a:avLst/>
          </a:prstGeom>
          <a:ln w="12700">
            <a:solidFill>
              <a:schemeClr val="accent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050" b="1" dirty="0" smtClean="0">
                <a:solidFill>
                  <a:srgbClr val="000000"/>
                </a:solidFill>
              </a:rPr>
              <a:t>List of all POCs available in an excel sheet (‘</a:t>
            </a:r>
            <a:r>
              <a:rPr lang="en-US" sz="1050" b="1" dirty="0" err="1" smtClean="0">
                <a:solidFill>
                  <a:srgbClr val="000000"/>
                </a:solidFill>
              </a:rPr>
              <a:t>Blockchain_Use</a:t>
            </a:r>
            <a:r>
              <a:rPr lang="en-US" sz="1050" b="1" dirty="0" smtClean="0">
                <a:solidFill>
                  <a:srgbClr val="000000"/>
                </a:solidFill>
              </a:rPr>
              <a:t>-cases and list of POCs’) and in the following slide</a:t>
            </a:r>
          </a:p>
        </p:txBody>
      </p:sp>
    </p:spTree>
    <p:extLst>
      <p:ext uri="{BB962C8B-B14F-4D97-AF65-F5344CB8AC3E}">
        <p14:creationId xmlns:p14="http://schemas.microsoft.com/office/powerpoint/2010/main" val="36249648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POCs developed</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47533852"/>
              </p:ext>
            </p:extLst>
          </p:nvPr>
        </p:nvGraphicFramePr>
        <p:xfrm>
          <a:off x="114300" y="1219198"/>
          <a:ext cx="8915399" cy="4861091"/>
        </p:xfrm>
        <a:graphic>
          <a:graphicData uri="http://schemas.openxmlformats.org/drawingml/2006/table">
            <a:tbl>
              <a:tblPr/>
              <a:tblGrid>
                <a:gridCol w="457199"/>
                <a:gridCol w="631584"/>
                <a:gridCol w="686406"/>
                <a:gridCol w="2737737"/>
                <a:gridCol w="623289"/>
                <a:gridCol w="544392"/>
                <a:gridCol w="520723"/>
                <a:gridCol w="465495"/>
                <a:gridCol w="536502"/>
                <a:gridCol w="378707"/>
                <a:gridCol w="1333365"/>
              </a:tblGrid>
              <a:tr h="122093">
                <a:tc rowSpan="2">
                  <a:txBody>
                    <a:bodyPr/>
                    <a:lstStyle/>
                    <a:p>
                      <a:pPr algn="ctr" fontAlgn="ctr"/>
                      <a:r>
                        <a:rPr lang="en-US" sz="800" b="1" i="0" u="none" strike="noStrike" dirty="0">
                          <a:solidFill>
                            <a:srgbClr val="FFFFFF"/>
                          </a:solidFill>
                          <a:effectLst/>
                          <a:latin typeface="Arial" panose="020B0604020202020204" pitchFamily="34" charset="0"/>
                        </a:rPr>
                        <a:t>Count of POCs</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4182"/>
                    </a:solidFill>
                  </a:tcPr>
                </a:tc>
                <a:tc rowSpan="2">
                  <a:txBody>
                    <a:bodyPr/>
                    <a:lstStyle/>
                    <a:p>
                      <a:pPr algn="ctr" fontAlgn="ctr"/>
                      <a:r>
                        <a:rPr lang="en-US" sz="800" b="1" i="0" u="none" strike="noStrike" dirty="0" smtClean="0">
                          <a:solidFill>
                            <a:srgbClr val="FFFFFF"/>
                          </a:solidFill>
                          <a:effectLst/>
                          <a:latin typeface="Arial" panose="020B0604020202020204" pitchFamily="34" charset="0"/>
                        </a:rPr>
                        <a:t>Domain</a:t>
                      </a:r>
                      <a:endParaRPr lang="en-US" sz="800" b="1" i="0" u="none" strike="noStrike" dirty="0">
                        <a:solidFill>
                          <a:srgbClr val="FFFFFF"/>
                        </a:solidFill>
                        <a:effectLst/>
                        <a:latin typeface="Arial" panose="020B0604020202020204" pitchFamily="34" charset="0"/>
                      </a:endParaRP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4182"/>
                    </a:solidFill>
                  </a:tcPr>
                </a:tc>
                <a:tc rowSpan="2">
                  <a:txBody>
                    <a:bodyPr/>
                    <a:lstStyle/>
                    <a:p>
                      <a:pPr algn="ctr" fontAlgn="ctr"/>
                      <a:r>
                        <a:rPr lang="en-US" sz="800" b="1" i="0" u="none" strike="noStrike" dirty="0" smtClean="0">
                          <a:solidFill>
                            <a:srgbClr val="FFFFFF"/>
                          </a:solidFill>
                          <a:effectLst/>
                          <a:latin typeface="Arial" panose="020B0604020202020204" pitchFamily="34" charset="0"/>
                        </a:rPr>
                        <a:t>Topic</a:t>
                      </a:r>
                      <a:endParaRPr lang="en-US" sz="800" b="1" i="0" u="none" strike="noStrike" dirty="0">
                        <a:solidFill>
                          <a:srgbClr val="FFFFFF"/>
                        </a:solidFill>
                        <a:effectLst/>
                        <a:latin typeface="Arial" panose="020B0604020202020204" pitchFamily="34" charset="0"/>
                      </a:endParaRP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4182"/>
                    </a:solidFill>
                  </a:tcPr>
                </a:tc>
                <a:tc rowSpan="2">
                  <a:txBody>
                    <a:bodyPr/>
                    <a:lstStyle/>
                    <a:p>
                      <a:pPr algn="ctr" fontAlgn="ctr"/>
                      <a:r>
                        <a:rPr lang="en-US" sz="600" b="1" i="0" u="none" strike="noStrike" dirty="0">
                          <a:solidFill>
                            <a:srgbClr val="FFFFFF"/>
                          </a:solidFill>
                          <a:effectLst/>
                          <a:latin typeface="Arial" panose="020B0604020202020204" pitchFamily="34" charset="0"/>
                        </a:rPr>
                        <a:t>Description</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4182"/>
                    </a:solidFill>
                  </a:tcPr>
                </a:tc>
                <a:tc rowSpan="2">
                  <a:txBody>
                    <a:bodyPr/>
                    <a:lstStyle/>
                    <a:p>
                      <a:pPr algn="ctr" fontAlgn="ctr"/>
                      <a:r>
                        <a:rPr lang="en-US" sz="700" b="1" i="0" u="none" strike="noStrike" dirty="0">
                          <a:solidFill>
                            <a:srgbClr val="FFFFFF"/>
                          </a:solidFill>
                          <a:effectLst/>
                          <a:latin typeface="Arial" panose="020B0604020202020204" pitchFamily="34" charset="0"/>
                        </a:rPr>
                        <a:t> Development Team</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4182"/>
                    </a:solidFill>
                  </a:tcPr>
                </a:tc>
                <a:tc>
                  <a:txBody>
                    <a:bodyPr/>
                    <a:lstStyle/>
                    <a:p>
                      <a:pPr algn="ctr" fontAlgn="ctr"/>
                      <a:r>
                        <a:rPr lang="en-US" sz="600" b="1" i="0" u="none" strike="noStrike" dirty="0">
                          <a:solidFill>
                            <a:srgbClr val="FFFFFF"/>
                          </a:solidFill>
                          <a:effectLst/>
                          <a:latin typeface="Arial" panose="020B0604020202020204" pitchFamily="34" charset="0"/>
                        </a:rPr>
                        <a:t>Hyperledger</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4182"/>
                    </a:solidFill>
                  </a:tcPr>
                </a:tc>
                <a:tc rowSpan="2">
                  <a:txBody>
                    <a:bodyPr/>
                    <a:lstStyle/>
                    <a:p>
                      <a:pPr algn="ctr" fontAlgn="ctr"/>
                      <a:r>
                        <a:rPr lang="en-US" sz="600" b="1" i="0" u="none" strike="noStrike">
                          <a:solidFill>
                            <a:srgbClr val="FFFFFF"/>
                          </a:solidFill>
                          <a:effectLst/>
                          <a:latin typeface="Arial" panose="020B0604020202020204" pitchFamily="34" charset="0"/>
                        </a:rPr>
                        <a:t>CORDA</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4182"/>
                    </a:solidFill>
                  </a:tcPr>
                </a:tc>
                <a:tc rowSpan="2">
                  <a:txBody>
                    <a:bodyPr/>
                    <a:lstStyle/>
                    <a:p>
                      <a:pPr algn="ctr" fontAlgn="ctr"/>
                      <a:r>
                        <a:rPr lang="en-US" sz="600" b="1" i="0" u="none" strike="noStrike">
                          <a:solidFill>
                            <a:srgbClr val="FFFFFF"/>
                          </a:solidFill>
                          <a:effectLst/>
                          <a:latin typeface="Arial" panose="020B0604020202020204" pitchFamily="34" charset="0"/>
                        </a:rPr>
                        <a:t>Ethereum</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4182"/>
                    </a:solidFill>
                  </a:tcPr>
                </a:tc>
                <a:tc rowSpan="2">
                  <a:txBody>
                    <a:bodyPr/>
                    <a:lstStyle/>
                    <a:p>
                      <a:pPr algn="ctr" fontAlgn="ctr"/>
                      <a:r>
                        <a:rPr lang="en-US" sz="600" b="1" i="0" u="none" strike="noStrike">
                          <a:solidFill>
                            <a:srgbClr val="FFFFFF"/>
                          </a:solidFill>
                          <a:effectLst/>
                          <a:latin typeface="Arial" panose="020B0604020202020204" pitchFamily="34" charset="0"/>
                        </a:rPr>
                        <a:t>BigchainDB</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4182"/>
                    </a:solidFill>
                  </a:tcPr>
                </a:tc>
                <a:tc rowSpan="2">
                  <a:txBody>
                    <a:bodyPr/>
                    <a:lstStyle/>
                    <a:p>
                      <a:pPr algn="ctr" fontAlgn="ctr"/>
                      <a:r>
                        <a:rPr lang="en-US" sz="600" b="1" i="0" u="none" strike="noStrike">
                          <a:solidFill>
                            <a:srgbClr val="FFFFFF"/>
                          </a:solidFill>
                          <a:effectLst/>
                          <a:latin typeface="Arial" panose="020B0604020202020204" pitchFamily="34" charset="0"/>
                        </a:rPr>
                        <a:t>Bitcoin</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4182"/>
                    </a:solidFill>
                  </a:tcPr>
                </a:tc>
                <a:tc rowSpan="2">
                  <a:txBody>
                    <a:bodyPr/>
                    <a:lstStyle/>
                    <a:p>
                      <a:pPr algn="ctr" fontAlgn="ctr"/>
                      <a:r>
                        <a:rPr lang="en-US" sz="600" b="1" i="0" u="none" strike="noStrike">
                          <a:solidFill>
                            <a:srgbClr val="FFFFFF"/>
                          </a:solidFill>
                          <a:effectLst/>
                          <a:latin typeface="Arial" panose="020B0604020202020204" pitchFamily="34" charset="0"/>
                        </a:rPr>
                        <a:t>Comments (if any)</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4182"/>
                    </a:solidFill>
                  </a:tcPr>
                </a:tc>
              </a:tr>
              <a:tr h="14423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600" b="1" i="0" u="none" strike="noStrike" dirty="0">
                          <a:solidFill>
                            <a:srgbClr val="FFFFFF"/>
                          </a:solidFill>
                          <a:effectLst/>
                          <a:latin typeface="Arial" panose="020B0604020202020204" pitchFamily="34" charset="0"/>
                        </a:rPr>
                        <a:t>FABRIC</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4182"/>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324178">
                <a:tc>
                  <a:txBody>
                    <a:bodyPr/>
                    <a:lstStyle/>
                    <a:p>
                      <a:pPr algn="r" fontAlgn="ctr"/>
                      <a:r>
                        <a:rPr lang="en-US" sz="800" b="1" i="0" u="none" strike="noStrike" dirty="0">
                          <a:solidFill>
                            <a:schemeClr val="bg1"/>
                          </a:solidFill>
                          <a:effectLst/>
                          <a:latin typeface="Arial" panose="020B0604020202020204" pitchFamily="34" charset="0"/>
                        </a:rPr>
                        <a:t>1</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4182"/>
                    </a:solidFill>
                  </a:tcPr>
                </a:tc>
                <a:tc rowSpan="2">
                  <a:txBody>
                    <a:bodyPr/>
                    <a:lstStyle/>
                    <a:p>
                      <a:pPr algn="l" fontAlgn="ctr"/>
                      <a:r>
                        <a:rPr lang="en-US" sz="800" b="1" i="0" u="none" strike="noStrike" dirty="0">
                          <a:solidFill>
                            <a:schemeClr val="bg1"/>
                          </a:solidFill>
                          <a:effectLst/>
                          <a:latin typeface="Arial" panose="020B0604020202020204" pitchFamily="34" charset="0"/>
                        </a:rPr>
                        <a:t>PAYMENTS</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4182"/>
                    </a:solidFill>
                  </a:tcPr>
                </a:tc>
                <a:tc>
                  <a:txBody>
                    <a:bodyPr/>
                    <a:lstStyle/>
                    <a:p>
                      <a:pPr algn="l" fontAlgn="ctr"/>
                      <a:r>
                        <a:rPr lang="en-US" sz="700" b="0" i="0" u="none" strike="noStrike" dirty="0" smtClean="0">
                          <a:solidFill>
                            <a:srgbClr val="4E4641"/>
                          </a:solidFill>
                          <a:effectLst/>
                          <a:latin typeface="Arial" panose="020B0604020202020204" pitchFamily="34" charset="0"/>
                        </a:rPr>
                        <a:t>Loyalty</a:t>
                      </a:r>
                      <a:endParaRPr lang="en-US" sz="700" b="0" i="0" u="none" strike="noStrike" dirty="0">
                        <a:solidFill>
                          <a:srgbClr val="4E4641"/>
                        </a:solidFill>
                        <a:effectLst/>
                        <a:latin typeface="Arial" panose="020B0604020202020204" pitchFamily="34" charset="0"/>
                      </a:endParaRP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b"/>
                      <a:r>
                        <a:rPr lang="en-US" sz="600" b="0" i="0" u="none" strike="noStrike" dirty="0">
                          <a:solidFill>
                            <a:srgbClr val="4E4641"/>
                          </a:solidFill>
                          <a:effectLst/>
                          <a:latin typeface="Arial" panose="020B0604020202020204" pitchFamily="34" charset="0"/>
                        </a:rPr>
                        <a:t>Digital Loyalty Tokens Platform that enables multi-tenant, cross-platform collaboration and a de-centralized exchange for easy and quick conversion of Loyalty tokens </a:t>
                      </a:r>
                    </a:p>
                  </a:txBody>
                  <a:tcPr marL="3917" marR="3917" marT="39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b"/>
                      <a:r>
                        <a:rPr lang="en-US" sz="700" b="0" i="0" u="none" strike="noStrike" dirty="0" err="1">
                          <a:solidFill>
                            <a:srgbClr val="4E4641"/>
                          </a:solidFill>
                          <a:effectLst/>
                          <a:latin typeface="Arial" panose="020B0604020202020204" pitchFamily="34" charset="0"/>
                        </a:rPr>
                        <a:t>CoE</a:t>
                      </a:r>
                      <a:r>
                        <a:rPr lang="en-US" sz="700" b="0" i="0" u="none" strike="noStrike" dirty="0">
                          <a:solidFill>
                            <a:srgbClr val="4E4641"/>
                          </a:solidFill>
                          <a:effectLst/>
                          <a:latin typeface="Arial" panose="020B0604020202020204" pitchFamily="34" charset="0"/>
                        </a:rPr>
                        <a:t> Pune</a:t>
                      </a:r>
                    </a:p>
                  </a:txBody>
                  <a:tcPr marL="3917" marR="3917" marT="39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100" b="1" i="0" u="none" strike="noStrike" dirty="0">
                          <a:solidFill>
                            <a:srgbClr val="4E4641"/>
                          </a:solidFill>
                          <a:effectLst/>
                          <a:latin typeface="Wingdings" panose="05000000000000000000" pitchFamily="2" charset="2"/>
                        </a:rPr>
                        <a:t> </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100" b="1" i="0" u="none" strike="noStrike" dirty="0">
                          <a:solidFill>
                            <a:srgbClr val="4E4641"/>
                          </a:solidFill>
                          <a:effectLst/>
                          <a:latin typeface="Wingdings" panose="05000000000000000000" pitchFamily="2" charset="2"/>
                        </a:rPr>
                        <a:t> </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t"/>
                      <a:r>
                        <a:rPr lang="en-US" sz="1400" b="0" i="0" u="none" strike="noStrike" dirty="0">
                          <a:solidFill>
                            <a:srgbClr val="000000"/>
                          </a:solidFill>
                          <a:effectLst/>
                          <a:latin typeface="Arial" panose="020B0604020202020204" pitchFamily="34" charset="0"/>
                        </a:rPr>
                        <a:t> </a:t>
                      </a:r>
                    </a:p>
                  </a:txBody>
                  <a:tcPr marL="3917" marR="3917" marT="391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100" b="1" i="0" u="none" strike="noStrike">
                          <a:solidFill>
                            <a:srgbClr val="4E4641"/>
                          </a:solidFill>
                          <a:effectLst/>
                          <a:latin typeface="Wingdings" panose="05000000000000000000" pitchFamily="2" charset="2"/>
                        </a:rPr>
                        <a:t>ü</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3917" marR="3917" marT="39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b"/>
                      <a:r>
                        <a:rPr lang="en-US" sz="700" b="0" i="0" u="none" strike="noStrike" dirty="0">
                          <a:solidFill>
                            <a:srgbClr val="000000"/>
                          </a:solidFill>
                          <a:effectLst/>
                          <a:latin typeface="Calibri" panose="020F0502020204030204" pitchFamily="34" charset="0"/>
                        </a:rPr>
                        <a:t>Demo possible. Demo video available (video by Geri's team)</a:t>
                      </a:r>
                    </a:p>
                  </a:txBody>
                  <a:tcPr marL="3917" marR="3917" marT="39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r>
              <a:tr h="324178">
                <a:tc>
                  <a:txBody>
                    <a:bodyPr/>
                    <a:lstStyle/>
                    <a:p>
                      <a:pPr algn="r" fontAlgn="ctr"/>
                      <a:r>
                        <a:rPr lang="en-US" sz="800" b="1" i="0" u="none" strike="noStrike" dirty="0">
                          <a:solidFill>
                            <a:schemeClr val="bg1"/>
                          </a:solidFill>
                          <a:effectLst/>
                          <a:latin typeface="Arial" panose="020B0604020202020204" pitchFamily="34" charset="0"/>
                        </a:rPr>
                        <a:t>2</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4182"/>
                    </a:solidFill>
                  </a:tcPr>
                </a:tc>
                <a:tc vMerge="1">
                  <a:txBody>
                    <a:bodyPr/>
                    <a:lstStyle/>
                    <a:p>
                      <a:endParaRPr lang="en-US"/>
                    </a:p>
                  </a:txBody>
                  <a:tcPr/>
                </a:tc>
                <a:tc>
                  <a:txBody>
                    <a:bodyPr/>
                    <a:lstStyle/>
                    <a:p>
                      <a:pPr algn="l" fontAlgn="ctr"/>
                      <a:r>
                        <a:rPr lang="en-US" sz="700" b="0" i="0" u="none" strike="noStrike" dirty="0">
                          <a:solidFill>
                            <a:srgbClr val="4E4641"/>
                          </a:solidFill>
                          <a:effectLst/>
                          <a:latin typeface="Arial" panose="020B0604020202020204" pitchFamily="34" charset="0"/>
                        </a:rPr>
                        <a:t>PSD2 Compliance</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dirty="0">
                          <a:solidFill>
                            <a:srgbClr val="4E4641"/>
                          </a:solidFill>
                          <a:effectLst/>
                          <a:latin typeface="Arial" panose="020B0604020202020204" pitchFamily="34" charset="0"/>
                        </a:rPr>
                        <a:t>Blockchain solution for Payment Service Directory 2 (PSD2) targets to create a common framework and standard for Third Parties and Financial Institutions to authorize transactions between 2 parties </a:t>
                      </a:r>
                    </a:p>
                  </a:txBody>
                  <a:tcPr marL="3917" marR="3917" marT="39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b"/>
                      <a:r>
                        <a:rPr lang="en-US" sz="700" b="0" i="0" u="none" strike="noStrike" dirty="0">
                          <a:solidFill>
                            <a:srgbClr val="4E4641"/>
                          </a:solidFill>
                          <a:effectLst/>
                          <a:latin typeface="Arial" panose="020B0604020202020204" pitchFamily="34" charset="0"/>
                        </a:rPr>
                        <a:t>Benelux</a:t>
                      </a:r>
                    </a:p>
                  </a:txBody>
                  <a:tcPr marL="3917" marR="3917" marT="39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1100" b="1" i="0" u="none" strike="noStrike" dirty="0">
                          <a:solidFill>
                            <a:srgbClr val="4E4641"/>
                          </a:solidFill>
                          <a:effectLst/>
                          <a:latin typeface="Wingdings" panose="05000000000000000000" pitchFamily="2" charset="2"/>
                        </a:rPr>
                        <a:t> </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1100" b="1" i="0" u="none" strike="noStrike" dirty="0">
                          <a:solidFill>
                            <a:srgbClr val="4E4641"/>
                          </a:solidFill>
                          <a:effectLst/>
                          <a:latin typeface="Wingdings" panose="05000000000000000000" pitchFamily="2" charset="2"/>
                        </a:rPr>
                        <a:t> </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1100" b="1" i="0" u="none" strike="noStrike" dirty="0">
                          <a:solidFill>
                            <a:srgbClr val="4E4641"/>
                          </a:solidFill>
                          <a:effectLst/>
                          <a:latin typeface="Wingdings" panose="05000000000000000000" pitchFamily="2" charset="2"/>
                        </a:rPr>
                        <a:t>ü</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1100" b="1" i="0" u="none" strike="noStrike" dirty="0">
                          <a:solidFill>
                            <a:srgbClr val="4E4641"/>
                          </a:solidFill>
                          <a:effectLst/>
                          <a:latin typeface="Wingdings" panose="05000000000000000000" pitchFamily="2" charset="2"/>
                        </a:rPr>
                        <a:t> </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3917" marR="3917" marT="39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b"/>
                      <a:r>
                        <a:rPr lang="en-US" sz="700" b="0" i="0" u="none" strike="noStrike" dirty="0">
                          <a:solidFill>
                            <a:srgbClr val="000000"/>
                          </a:solidFill>
                          <a:effectLst/>
                          <a:latin typeface="Calibri" panose="020F0502020204030204" pitchFamily="34" charset="0"/>
                        </a:rPr>
                        <a:t>Demo possible</a:t>
                      </a:r>
                    </a:p>
                  </a:txBody>
                  <a:tcPr marL="3917" marR="3917" marT="39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r>
              <a:tr h="429430">
                <a:tc>
                  <a:txBody>
                    <a:bodyPr/>
                    <a:lstStyle/>
                    <a:p>
                      <a:pPr algn="r" fontAlgn="ctr"/>
                      <a:r>
                        <a:rPr lang="en-US" sz="800" b="1" i="0" u="none" strike="noStrike" dirty="0">
                          <a:solidFill>
                            <a:schemeClr val="bg1"/>
                          </a:solidFill>
                          <a:effectLst/>
                          <a:latin typeface="Arial" panose="020B0604020202020204" pitchFamily="34" charset="0"/>
                        </a:rPr>
                        <a:t>3</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4182"/>
                    </a:solidFill>
                  </a:tcPr>
                </a:tc>
                <a:tc>
                  <a:txBody>
                    <a:bodyPr/>
                    <a:lstStyle/>
                    <a:p>
                      <a:pPr algn="l" fontAlgn="ctr"/>
                      <a:r>
                        <a:rPr lang="en-US" sz="800" b="1" i="0" u="none" strike="noStrike">
                          <a:solidFill>
                            <a:schemeClr val="bg1"/>
                          </a:solidFill>
                          <a:effectLst/>
                          <a:latin typeface="Arial" panose="020B0604020202020204" pitchFamily="34" charset="0"/>
                        </a:rPr>
                        <a:t>KYC</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4182"/>
                    </a:solidFill>
                  </a:tcPr>
                </a:tc>
                <a:tc>
                  <a:txBody>
                    <a:bodyPr/>
                    <a:lstStyle/>
                    <a:p>
                      <a:pPr algn="l" fontAlgn="ctr"/>
                      <a:r>
                        <a:rPr lang="en-US" sz="700" b="0" i="0" u="none" strike="noStrike" dirty="0">
                          <a:solidFill>
                            <a:srgbClr val="4E4641"/>
                          </a:solidFill>
                          <a:effectLst/>
                          <a:latin typeface="Arial" panose="020B0604020202020204" pitchFamily="34" charset="0"/>
                        </a:rPr>
                        <a:t>Know Your Customer</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b"/>
                      <a:r>
                        <a:rPr lang="en-US" sz="600" b="0" i="0" u="none" strike="noStrike" dirty="0">
                          <a:solidFill>
                            <a:srgbClr val="4E4641"/>
                          </a:solidFill>
                          <a:effectLst/>
                          <a:latin typeface="Arial" panose="020B0604020202020204" pitchFamily="34" charset="0"/>
                        </a:rPr>
                        <a:t>Using blockchain the customers KYC details will be shared across all banks / intra-bank departments and every banks / intra-bank department will have same master copy of KYC data as others. This solution is developed in both Hyperledger Fabric and R3 Corda </a:t>
                      </a:r>
                    </a:p>
                  </a:txBody>
                  <a:tcPr marL="3917" marR="3917" marT="39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b"/>
                      <a:r>
                        <a:rPr lang="en-US" sz="700" b="0" i="0" u="none" strike="noStrike" dirty="0" err="1">
                          <a:solidFill>
                            <a:srgbClr val="4E4641"/>
                          </a:solidFill>
                          <a:effectLst/>
                          <a:latin typeface="Arial" panose="020B0604020202020204" pitchFamily="34" charset="0"/>
                        </a:rPr>
                        <a:t>CoE</a:t>
                      </a:r>
                      <a:r>
                        <a:rPr lang="en-US" sz="700" b="0" i="0" u="none" strike="noStrike" dirty="0">
                          <a:solidFill>
                            <a:srgbClr val="4E4641"/>
                          </a:solidFill>
                          <a:effectLst/>
                          <a:latin typeface="Arial" panose="020B0604020202020204" pitchFamily="34" charset="0"/>
                        </a:rPr>
                        <a:t> Pune</a:t>
                      </a:r>
                    </a:p>
                  </a:txBody>
                  <a:tcPr marL="3917" marR="3917" marT="39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100" b="1" i="0" u="none" strike="noStrike" dirty="0">
                          <a:solidFill>
                            <a:srgbClr val="4E4641"/>
                          </a:solidFill>
                          <a:effectLst/>
                          <a:latin typeface="Wingdings" panose="05000000000000000000" pitchFamily="2" charset="2"/>
                        </a:rPr>
                        <a:t>ü</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100" b="1" i="0" u="none" strike="noStrike" dirty="0">
                          <a:solidFill>
                            <a:srgbClr val="4E4641"/>
                          </a:solidFill>
                          <a:effectLst/>
                          <a:latin typeface="Wingdings" panose="05000000000000000000" pitchFamily="2" charset="2"/>
                        </a:rPr>
                        <a:t>ü</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t"/>
                      <a:r>
                        <a:rPr lang="en-US" sz="1400" b="0" i="0" u="none" strike="noStrike" dirty="0">
                          <a:solidFill>
                            <a:srgbClr val="000000"/>
                          </a:solidFill>
                          <a:effectLst/>
                          <a:latin typeface="Arial" panose="020B0604020202020204" pitchFamily="34" charset="0"/>
                        </a:rPr>
                        <a:t> </a:t>
                      </a:r>
                    </a:p>
                  </a:txBody>
                  <a:tcPr marL="3917" marR="3917" marT="391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100" b="1" i="0" u="none" strike="noStrike">
                          <a:solidFill>
                            <a:srgbClr val="4E4641"/>
                          </a:solidFill>
                          <a:effectLst/>
                          <a:latin typeface="Wingdings" panose="05000000000000000000" pitchFamily="2" charset="2"/>
                        </a:rPr>
                        <a:t> </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3917" marR="3917" marT="39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b"/>
                      <a:r>
                        <a:rPr lang="en-US" sz="700" b="0" i="0" u="none" strike="noStrike" dirty="0">
                          <a:solidFill>
                            <a:srgbClr val="000000"/>
                          </a:solidFill>
                          <a:effectLst/>
                          <a:latin typeface="Calibri" panose="020F0502020204030204" pitchFamily="34" charset="0"/>
                        </a:rPr>
                        <a:t>Demo possible. Demo video available (video by Geri's team)</a:t>
                      </a:r>
                    </a:p>
                  </a:txBody>
                  <a:tcPr marL="3917" marR="3917" marT="39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r>
              <a:tr h="429430">
                <a:tc>
                  <a:txBody>
                    <a:bodyPr/>
                    <a:lstStyle/>
                    <a:p>
                      <a:pPr algn="r" fontAlgn="ctr"/>
                      <a:r>
                        <a:rPr lang="en-US" sz="800" b="1" i="0" u="none" strike="noStrike" dirty="0">
                          <a:solidFill>
                            <a:schemeClr val="bg1"/>
                          </a:solidFill>
                          <a:effectLst/>
                          <a:latin typeface="Arial" panose="020B0604020202020204" pitchFamily="34" charset="0"/>
                        </a:rPr>
                        <a:t>4</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4182"/>
                    </a:solidFill>
                  </a:tcPr>
                </a:tc>
                <a:tc rowSpan="2">
                  <a:txBody>
                    <a:bodyPr/>
                    <a:lstStyle/>
                    <a:p>
                      <a:pPr algn="ctr" fontAlgn="ctr"/>
                      <a:r>
                        <a:rPr lang="en-US" sz="800" b="1" i="0" u="none" strike="noStrike" dirty="0">
                          <a:solidFill>
                            <a:schemeClr val="bg1"/>
                          </a:solidFill>
                          <a:effectLst/>
                          <a:latin typeface="Arial" panose="020B0604020202020204" pitchFamily="34" charset="0"/>
                        </a:rPr>
                        <a:t>TRADE FINANCE</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4182"/>
                    </a:solidFill>
                  </a:tcPr>
                </a:tc>
                <a:tc>
                  <a:txBody>
                    <a:bodyPr/>
                    <a:lstStyle/>
                    <a:p>
                      <a:pPr algn="l" fontAlgn="ctr"/>
                      <a:r>
                        <a:rPr lang="en-US" sz="700" b="0" i="0" u="none" strike="noStrike" dirty="0">
                          <a:solidFill>
                            <a:srgbClr val="4E4641"/>
                          </a:solidFill>
                          <a:effectLst/>
                          <a:latin typeface="Arial" panose="020B0604020202020204" pitchFamily="34" charset="0"/>
                        </a:rPr>
                        <a:t>Trade Finance</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b"/>
                      <a:r>
                        <a:rPr lang="en-US" sz="600" b="0" i="0" u="none" strike="noStrike" dirty="0">
                          <a:solidFill>
                            <a:srgbClr val="4E4641"/>
                          </a:solidFill>
                          <a:effectLst/>
                          <a:latin typeface="Arial" panose="020B0604020202020204" pitchFamily="34" charset="0"/>
                        </a:rPr>
                        <a:t>This solution automates the still manual trade finance process by transforming letters of credit to smart contracts with automated payments, digitizing printed documents as metadata, and creating a record of ownership in each step such as bills of landing and storing them </a:t>
                      </a:r>
                    </a:p>
                  </a:txBody>
                  <a:tcPr marL="3917" marR="3917" marT="39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b"/>
                      <a:r>
                        <a:rPr lang="en-US" sz="700" b="0" i="0" u="none" strike="noStrike" dirty="0" err="1">
                          <a:solidFill>
                            <a:srgbClr val="4E4641"/>
                          </a:solidFill>
                          <a:effectLst/>
                          <a:latin typeface="Arial" panose="020B0604020202020204" pitchFamily="34" charset="0"/>
                        </a:rPr>
                        <a:t>CoE</a:t>
                      </a:r>
                      <a:r>
                        <a:rPr lang="en-US" sz="700" b="0" i="0" u="none" strike="noStrike" dirty="0">
                          <a:solidFill>
                            <a:srgbClr val="4E4641"/>
                          </a:solidFill>
                          <a:effectLst/>
                          <a:latin typeface="Arial" panose="020B0604020202020204" pitchFamily="34" charset="0"/>
                        </a:rPr>
                        <a:t> Pune</a:t>
                      </a:r>
                    </a:p>
                  </a:txBody>
                  <a:tcPr marL="3917" marR="3917" marT="39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100" b="1" i="0" u="none" strike="noStrike" dirty="0">
                          <a:solidFill>
                            <a:srgbClr val="4E4641"/>
                          </a:solidFill>
                          <a:effectLst/>
                          <a:latin typeface="Wingdings" panose="05000000000000000000" pitchFamily="2" charset="2"/>
                        </a:rPr>
                        <a:t>ü</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100" b="1" i="0" u="none" strike="noStrike" dirty="0">
                          <a:solidFill>
                            <a:srgbClr val="4E4641"/>
                          </a:solidFill>
                          <a:effectLst/>
                          <a:latin typeface="Wingdings" panose="05000000000000000000" pitchFamily="2" charset="2"/>
                        </a:rPr>
                        <a:t>ü</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t"/>
                      <a:r>
                        <a:rPr lang="en-US" sz="1400" b="0" i="0" u="none" strike="noStrike" dirty="0">
                          <a:solidFill>
                            <a:srgbClr val="000000"/>
                          </a:solidFill>
                          <a:effectLst/>
                          <a:latin typeface="Arial" panose="020B0604020202020204" pitchFamily="34" charset="0"/>
                        </a:rPr>
                        <a:t> </a:t>
                      </a:r>
                    </a:p>
                  </a:txBody>
                  <a:tcPr marL="3917" marR="3917" marT="391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100" b="1" i="0" u="none" strike="noStrike" dirty="0">
                          <a:solidFill>
                            <a:srgbClr val="4E4641"/>
                          </a:solidFill>
                          <a:effectLst/>
                          <a:latin typeface="Wingdings" panose="05000000000000000000" pitchFamily="2" charset="2"/>
                        </a:rPr>
                        <a:t> </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3917" marR="3917" marT="39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b"/>
                      <a:r>
                        <a:rPr lang="en-US" sz="700" b="0" i="0" u="none" strike="noStrike" dirty="0">
                          <a:solidFill>
                            <a:srgbClr val="000000"/>
                          </a:solidFill>
                          <a:effectLst/>
                          <a:latin typeface="Calibri" panose="020F0502020204030204" pitchFamily="34" charset="0"/>
                        </a:rPr>
                        <a:t>Demo possible. Demo video available (video by Geri's team). PPT also available.</a:t>
                      </a:r>
                    </a:p>
                  </a:txBody>
                  <a:tcPr marL="3917" marR="3917" marT="39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r>
              <a:tr h="534683">
                <a:tc>
                  <a:txBody>
                    <a:bodyPr/>
                    <a:lstStyle/>
                    <a:p>
                      <a:pPr algn="r" fontAlgn="ctr"/>
                      <a:r>
                        <a:rPr lang="en-US" sz="800" b="1" i="0" u="none" strike="noStrike" dirty="0">
                          <a:solidFill>
                            <a:schemeClr val="bg1"/>
                          </a:solidFill>
                          <a:effectLst/>
                          <a:latin typeface="Arial" panose="020B0604020202020204" pitchFamily="34" charset="0"/>
                        </a:rPr>
                        <a:t>5</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4182"/>
                    </a:solidFill>
                  </a:tcPr>
                </a:tc>
                <a:tc vMerge="1">
                  <a:txBody>
                    <a:bodyPr/>
                    <a:lstStyle/>
                    <a:p>
                      <a:endParaRPr lang="en-US"/>
                    </a:p>
                  </a:txBody>
                  <a:tcPr/>
                </a:tc>
                <a:tc>
                  <a:txBody>
                    <a:bodyPr/>
                    <a:lstStyle/>
                    <a:p>
                      <a:pPr algn="l" fontAlgn="ctr"/>
                      <a:r>
                        <a:rPr lang="en-US" sz="700" b="0" i="0" u="none" strike="noStrike" dirty="0">
                          <a:solidFill>
                            <a:srgbClr val="4E4641"/>
                          </a:solidFill>
                          <a:effectLst/>
                          <a:latin typeface="Arial" panose="020B0604020202020204" pitchFamily="34" charset="0"/>
                        </a:rPr>
                        <a:t>Trade Finance</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b"/>
                      <a:r>
                        <a:rPr lang="en-US" sz="600" b="0" i="0" u="none" strike="noStrike" dirty="0">
                          <a:solidFill>
                            <a:srgbClr val="4E4641"/>
                          </a:solidFill>
                          <a:effectLst/>
                          <a:latin typeface="Arial" panose="020B0604020202020204" pitchFamily="34" charset="0"/>
                        </a:rPr>
                        <a:t>A block chain-based Trade Finance Solution allows all the parties in the Trade Finance Value Chain ( Importer, Importers Bank, Exporter, Exporters Bank, Customs Office, Port Authorities, Shipping Companies ) to access the Trade Documents using a single platform and also enables faster processing of the transaction</a:t>
                      </a:r>
                    </a:p>
                  </a:txBody>
                  <a:tcPr marL="3917" marR="3917" marT="39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b"/>
                      <a:r>
                        <a:rPr lang="en-US" sz="700" b="0" i="0" u="none" strike="noStrike" dirty="0">
                          <a:solidFill>
                            <a:srgbClr val="4E4641"/>
                          </a:solidFill>
                          <a:effectLst/>
                          <a:latin typeface="Arial" panose="020B0604020202020204" pitchFamily="34" charset="0"/>
                        </a:rPr>
                        <a:t>Bangalore</a:t>
                      </a:r>
                    </a:p>
                  </a:txBody>
                  <a:tcPr marL="3917" marR="3917" marT="39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ctr"/>
                      <a:r>
                        <a:rPr lang="en-US" sz="1100" b="1" i="0" u="none" strike="noStrike" dirty="0">
                          <a:solidFill>
                            <a:srgbClr val="4E4641"/>
                          </a:solidFill>
                          <a:effectLst/>
                          <a:latin typeface="Wingdings" panose="05000000000000000000" pitchFamily="2" charset="2"/>
                        </a:rPr>
                        <a:t>ü</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ctr"/>
                      <a:r>
                        <a:rPr lang="en-US" sz="1100" b="1" i="0" u="none" strike="noStrike" dirty="0">
                          <a:solidFill>
                            <a:srgbClr val="4E4641"/>
                          </a:solidFill>
                          <a:effectLst/>
                          <a:latin typeface="Wingdings" panose="05000000000000000000" pitchFamily="2" charset="2"/>
                        </a:rPr>
                        <a:t>ü</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t"/>
                      <a:r>
                        <a:rPr lang="en-US" sz="1400" b="0" i="0" u="none" strike="noStrike" dirty="0">
                          <a:solidFill>
                            <a:srgbClr val="000000"/>
                          </a:solidFill>
                          <a:effectLst/>
                          <a:latin typeface="Arial" panose="020B0604020202020204" pitchFamily="34" charset="0"/>
                        </a:rPr>
                        <a:t> </a:t>
                      </a:r>
                    </a:p>
                  </a:txBody>
                  <a:tcPr marL="3917" marR="3917" marT="391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ctr"/>
                      <a:r>
                        <a:rPr lang="en-US" sz="1100" b="1" i="0" u="none" strike="noStrike" dirty="0">
                          <a:solidFill>
                            <a:srgbClr val="4E4641"/>
                          </a:solidFill>
                          <a:effectLst/>
                          <a:latin typeface="Wingdings" panose="05000000000000000000" pitchFamily="2" charset="2"/>
                        </a:rPr>
                        <a:t> </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3917" marR="3917" marT="39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b"/>
                      <a:r>
                        <a:rPr lang="en-US" sz="700" b="0" i="0" u="none" strike="noStrike" dirty="0">
                          <a:solidFill>
                            <a:srgbClr val="000000"/>
                          </a:solidFill>
                          <a:effectLst/>
                          <a:latin typeface="Calibri" panose="020F0502020204030204" pitchFamily="34" charset="0"/>
                        </a:rPr>
                        <a:t> </a:t>
                      </a:r>
                    </a:p>
                  </a:txBody>
                  <a:tcPr marL="3917" marR="3917" marT="39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r>
              <a:tr h="437850">
                <a:tc>
                  <a:txBody>
                    <a:bodyPr/>
                    <a:lstStyle/>
                    <a:p>
                      <a:pPr algn="r" fontAlgn="ctr"/>
                      <a:r>
                        <a:rPr lang="en-US" sz="800" b="1" i="0" u="none" strike="noStrike" dirty="0">
                          <a:solidFill>
                            <a:schemeClr val="bg1"/>
                          </a:solidFill>
                          <a:effectLst/>
                          <a:latin typeface="Arial" panose="020B0604020202020204" pitchFamily="34" charset="0"/>
                        </a:rPr>
                        <a:t>6</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4182"/>
                    </a:solidFill>
                  </a:tcPr>
                </a:tc>
                <a:tc rowSpan="2">
                  <a:txBody>
                    <a:bodyPr/>
                    <a:lstStyle/>
                    <a:p>
                      <a:pPr algn="ctr" fontAlgn="ctr"/>
                      <a:r>
                        <a:rPr lang="en-US" sz="800" b="1" i="0" u="none" strike="noStrike" dirty="0">
                          <a:solidFill>
                            <a:schemeClr val="bg1"/>
                          </a:solidFill>
                          <a:effectLst/>
                          <a:latin typeface="Arial" panose="020B0604020202020204" pitchFamily="34" charset="0"/>
                        </a:rPr>
                        <a:t>SUPPLY CHAIN MANAGEMENT</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4182"/>
                    </a:solidFill>
                  </a:tcPr>
                </a:tc>
                <a:tc>
                  <a:txBody>
                    <a:bodyPr/>
                    <a:lstStyle/>
                    <a:p>
                      <a:pPr algn="l" fontAlgn="ctr"/>
                      <a:r>
                        <a:rPr lang="en-US" sz="700" b="0" i="0" u="none" strike="noStrike" dirty="0">
                          <a:solidFill>
                            <a:srgbClr val="4E4641"/>
                          </a:solidFill>
                          <a:effectLst/>
                          <a:latin typeface="Arial" panose="020B0604020202020204" pitchFamily="34" charset="0"/>
                        </a:rPr>
                        <a:t>Supply Chain Management</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dirty="0">
                          <a:solidFill>
                            <a:srgbClr val="4E4641"/>
                          </a:solidFill>
                          <a:effectLst/>
                          <a:latin typeface="Arial" panose="020B0604020202020204" pitchFamily="34" charset="0"/>
                        </a:rPr>
                        <a:t>Supply Chain Management Corda (Project with industry company)</a:t>
                      </a:r>
                    </a:p>
                  </a:txBody>
                  <a:tcPr marL="3917" marR="3917" marT="39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b"/>
                      <a:r>
                        <a:rPr lang="en-US" sz="700" b="0" i="0" u="none" strike="noStrike" dirty="0">
                          <a:solidFill>
                            <a:srgbClr val="4E4641"/>
                          </a:solidFill>
                          <a:effectLst/>
                          <a:latin typeface="Arial" panose="020B0604020202020204" pitchFamily="34" charset="0"/>
                        </a:rPr>
                        <a:t>Benelux</a:t>
                      </a:r>
                    </a:p>
                  </a:txBody>
                  <a:tcPr marL="3917" marR="3917" marT="39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1100" b="1" i="0" u="none" strike="noStrike">
                          <a:solidFill>
                            <a:srgbClr val="4E4641"/>
                          </a:solidFill>
                          <a:effectLst/>
                          <a:latin typeface="Wingdings" panose="05000000000000000000" pitchFamily="2" charset="2"/>
                        </a:rPr>
                        <a:t> </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1100" b="1" i="0" u="none" strike="noStrike">
                          <a:solidFill>
                            <a:srgbClr val="4E4641"/>
                          </a:solidFill>
                          <a:effectLst/>
                          <a:latin typeface="Wingdings" panose="05000000000000000000" pitchFamily="2" charset="2"/>
                        </a:rPr>
                        <a:t>ü</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t"/>
                      <a:r>
                        <a:rPr lang="en-US" sz="1400" b="0" i="0" u="none" strike="noStrike" dirty="0">
                          <a:solidFill>
                            <a:srgbClr val="000000"/>
                          </a:solidFill>
                          <a:effectLst/>
                          <a:latin typeface="Arial" panose="020B0604020202020204" pitchFamily="34" charset="0"/>
                        </a:rPr>
                        <a:t> </a:t>
                      </a:r>
                    </a:p>
                  </a:txBody>
                  <a:tcPr marL="3917" marR="3917" marT="391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1100" b="1" i="0" u="none" strike="noStrike">
                          <a:solidFill>
                            <a:srgbClr val="4E4641"/>
                          </a:solidFill>
                          <a:effectLst/>
                          <a:latin typeface="Wingdings" panose="05000000000000000000" pitchFamily="2" charset="2"/>
                        </a:rPr>
                        <a:t> </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3917" marR="3917" marT="39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b"/>
                      <a:r>
                        <a:rPr lang="en-US" sz="700" b="0" i="0" u="none" strike="noStrike" dirty="0">
                          <a:solidFill>
                            <a:srgbClr val="000000"/>
                          </a:solidFill>
                          <a:effectLst/>
                          <a:latin typeface="Calibri" panose="020F0502020204030204" pitchFamily="34" charset="0"/>
                        </a:rPr>
                        <a:t> </a:t>
                      </a:r>
                    </a:p>
                  </a:txBody>
                  <a:tcPr marL="3917" marR="3917" marT="39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r>
              <a:tr h="266330">
                <a:tc>
                  <a:txBody>
                    <a:bodyPr/>
                    <a:lstStyle/>
                    <a:p>
                      <a:pPr algn="r" fontAlgn="ctr"/>
                      <a:r>
                        <a:rPr lang="en-US" sz="800" b="1" i="0" u="none" strike="noStrike" dirty="0">
                          <a:solidFill>
                            <a:schemeClr val="bg1"/>
                          </a:solidFill>
                          <a:effectLst/>
                          <a:latin typeface="Arial" panose="020B0604020202020204" pitchFamily="34" charset="0"/>
                        </a:rPr>
                        <a:t>7</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4182"/>
                    </a:solidFill>
                  </a:tcPr>
                </a:tc>
                <a:tc vMerge="1">
                  <a:txBody>
                    <a:bodyPr/>
                    <a:lstStyle/>
                    <a:p>
                      <a:endParaRPr lang="en-US"/>
                    </a:p>
                  </a:txBody>
                  <a:tcPr/>
                </a:tc>
                <a:tc>
                  <a:txBody>
                    <a:bodyPr/>
                    <a:lstStyle/>
                    <a:p>
                      <a:pPr algn="l" fontAlgn="ctr"/>
                      <a:r>
                        <a:rPr lang="en-US" sz="700" b="0" i="0" u="none" strike="noStrike" dirty="0">
                          <a:solidFill>
                            <a:srgbClr val="4E4641"/>
                          </a:solidFill>
                          <a:effectLst/>
                          <a:latin typeface="Arial" panose="020B0604020202020204" pitchFamily="34" charset="0"/>
                        </a:rPr>
                        <a:t>Smart Logistics</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dirty="0">
                          <a:solidFill>
                            <a:srgbClr val="4E4641"/>
                          </a:solidFill>
                          <a:effectLst/>
                          <a:latin typeface="Arial" panose="020B0604020202020204" pitchFamily="34" charset="0"/>
                        </a:rPr>
                        <a:t>Smart logistics Bitcoin (POC internal)</a:t>
                      </a:r>
                    </a:p>
                  </a:txBody>
                  <a:tcPr marL="3917" marR="3917" marT="39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b"/>
                      <a:r>
                        <a:rPr lang="en-US" sz="700" b="0" i="0" u="none" strike="noStrike" dirty="0">
                          <a:solidFill>
                            <a:srgbClr val="4E4641"/>
                          </a:solidFill>
                          <a:effectLst/>
                          <a:latin typeface="Arial" panose="020B0604020202020204" pitchFamily="34" charset="0"/>
                        </a:rPr>
                        <a:t>Benelux</a:t>
                      </a:r>
                    </a:p>
                  </a:txBody>
                  <a:tcPr marL="3917" marR="3917" marT="39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1100" b="1" i="0" u="none" strike="noStrike" dirty="0">
                          <a:solidFill>
                            <a:srgbClr val="4E4641"/>
                          </a:solidFill>
                          <a:effectLst/>
                          <a:latin typeface="Wingdings" panose="05000000000000000000" pitchFamily="2" charset="2"/>
                        </a:rPr>
                        <a:t> </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1100" b="1" i="0" u="none" strike="noStrike">
                          <a:solidFill>
                            <a:srgbClr val="4E4641"/>
                          </a:solidFill>
                          <a:effectLst/>
                          <a:latin typeface="Wingdings" panose="05000000000000000000" pitchFamily="2" charset="2"/>
                        </a:rPr>
                        <a:t> </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t"/>
                      <a:r>
                        <a:rPr lang="en-US" sz="1400" b="0" i="0" u="none" strike="noStrike">
                          <a:solidFill>
                            <a:srgbClr val="000000"/>
                          </a:solidFill>
                          <a:effectLst/>
                          <a:latin typeface="Arial" panose="020B0604020202020204" pitchFamily="34" charset="0"/>
                        </a:rPr>
                        <a:t> </a:t>
                      </a:r>
                    </a:p>
                  </a:txBody>
                  <a:tcPr marL="3917" marR="3917" marT="391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1100" b="1" i="0" u="none" strike="noStrike" dirty="0">
                          <a:solidFill>
                            <a:srgbClr val="4E4641"/>
                          </a:solidFill>
                          <a:effectLst/>
                          <a:latin typeface="Wingdings" panose="05000000000000000000" pitchFamily="2" charset="2"/>
                        </a:rPr>
                        <a:t> </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1100" b="0" i="0" u="none" strike="noStrike" dirty="0">
                          <a:solidFill>
                            <a:srgbClr val="4E4641"/>
                          </a:solidFill>
                          <a:effectLst/>
                          <a:latin typeface="Wingdings" panose="05000000000000000000" pitchFamily="2" charset="2"/>
                        </a:rPr>
                        <a:t>ü</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b"/>
                      <a:r>
                        <a:rPr lang="en-US" sz="700" b="0" i="0" u="none" strike="noStrike" dirty="0">
                          <a:solidFill>
                            <a:srgbClr val="000000"/>
                          </a:solidFill>
                          <a:effectLst/>
                          <a:latin typeface="Calibri" panose="020F0502020204030204" pitchFamily="34" charset="0"/>
                        </a:rPr>
                        <a:t>Demo possible</a:t>
                      </a:r>
                    </a:p>
                  </a:txBody>
                  <a:tcPr marL="3917" marR="3917" marT="39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r>
              <a:tr h="429430">
                <a:tc>
                  <a:txBody>
                    <a:bodyPr/>
                    <a:lstStyle/>
                    <a:p>
                      <a:pPr algn="r" fontAlgn="ctr"/>
                      <a:r>
                        <a:rPr lang="en-US" sz="800" b="1" i="0" u="none" strike="noStrike" dirty="0">
                          <a:solidFill>
                            <a:schemeClr val="bg1"/>
                          </a:solidFill>
                          <a:effectLst/>
                          <a:latin typeface="Arial" panose="020B0604020202020204" pitchFamily="34" charset="0"/>
                        </a:rPr>
                        <a:t>8</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4182"/>
                    </a:solidFill>
                  </a:tcPr>
                </a:tc>
                <a:tc rowSpan="3">
                  <a:txBody>
                    <a:bodyPr/>
                    <a:lstStyle/>
                    <a:p>
                      <a:pPr algn="ctr" fontAlgn="ctr"/>
                      <a:r>
                        <a:rPr lang="en-US" sz="800" b="1" i="0" u="none" strike="noStrike" dirty="0">
                          <a:solidFill>
                            <a:schemeClr val="bg1"/>
                          </a:solidFill>
                          <a:effectLst/>
                          <a:latin typeface="Arial" panose="020B0604020202020204" pitchFamily="34" charset="0"/>
                        </a:rPr>
                        <a:t>BANKING</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4182"/>
                    </a:solidFill>
                  </a:tcPr>
                </a:tc>
                <a:tc>
                  <a:txBody>
                    <a:bodyPr/>
                    <a:lstStyle/>
                    <a:p>
                      <a:pPr algn="l" fontAlgn="ctr"/>
                      <a:r>
                        <a:rPr lang="en-US" sz="700" b="0" i="0" u="none" strike="noStrike" dirty="0">
                          <a:solidFill>
                            <a:srgbClr val="4E4641"/>
                          </a:solidFill>
                          <a:effectLst/>
                          <a:latin typeface="Arial" panose="020B0604020202020204" pitchFamily="34" charset="0"/>
                        </a:rPr>
                        <a:t>Private Securities</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b"/>
                      <a:r>
                        <a:rPr lang="en-US" sz="600" b="0" i="0" u="none" strike="noStrike" dirty="0">
                          <a:solidFill>
                            <a:srgbClr val="4E4641"/>
                          </a:solidFill>
                          <a:effectLst/>
                          <a:latin typeface="Arial" panose="020B0604020202020204" pitchFamily="34" charset="0"/>
                        </a:rPr>
                        <a:t>Private Securities Blockchain solution enables Capital Markets firms to create Digital Assets for Private Securities and automates the Master Order Book, Corporate Action and Exchange of Digital Securities, with the direct and immediate access and oversight of State Regulatory Bodies </a:t>
                      </a:r>
                    </a:p>
                  </a:txBody>
                  <a:tcPr marL="3917" marR="3917" marT="39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b"/>
                      <a:r>
                        <a:rPr lang="en-US" sz="700" b="0" i="0" u="none" strike="noStrike" dirty="0">
                          <a:solidFill>
                            <a:srgbClr val="4E4641"/>
                          </a:solidFill>
                          <a:effectLst/>
                          <a:latin typeface="Arial" panose="020B0604020202020204" pitchFamily="34" charset="0"/>
                        </a:rPr>
                        <a:t>Bangalore</a:t>
                      </a:r>
                    </a:p>
                  </a:txBody>
                  <a:tcPr marL="3917" marR="3917" marT="39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ctr"/>
                      <a:r>
                        <a:rPr lang="en-US" sz="1100" b="1" i="0" u="none" strike="noStrike" dirty="0">
                          <a:solidFill>
                            <a:srgbClr val="4E4641"/>
                          </a:solidFill>
                          <a:effectLst/>
                          <a:latin typeface="Wingdings" panose="05000000000000000000" pitchFamily="2" charset="2"/>
                        </a:rPr>
                        <a:t> </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t"/>
                      <a:r>
                        <a:rPr lang="en-US" sz="1400" b="0" i="0" u="none" strike="noStrike" dirty="0">
                          <a:solidFill>
                            <a:srgbClr val="000000"/>
                          </a:solidFill>
                          <a:effectLst/>
                          <a:latin typeface="Arial" panose="020B0604020202020204" pitchFamily="34" charset="0"/>
                        </a:rPr>
                        <a:t> </a:t>
                      </a:r>
                    </a:p>
                  </a:txBody>
                  <a:tcPr marL="3917" marR="3917" marT="391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ctr"/>
                      <a:r>
                        <a:rPr lang="en-US" sz="1100" b="1" i="0" u="none" strike="noStrike" dirty="0">
                          <a:solidFill>
                            <a:srgbClr val="4E4641"/>
                          </a:solidFill>
                          <a:effectLst/>
                          <a:latin typeface="Wingdings" panose="05000000000000000000" pitchFamily="2" charset="2"/>
                        </a:rPr>
                        <a:t>ü</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ctr"/>
                      <a:r>
                        <a:rPr lang="en-US" sz="1100" b="1" i="0" u="none" strike="noStrike" dirty="0">
                          <a:solidFill>
                            <a:srgbClr val="4E4641"/>
                          </a:solidFill>
                          <a:effectLst/>
                          <a:latin typeface="Wingdings" panose="05000000000000000000" pitchFamily="2" charset="2"/>
                        </a:rPr>
                        <a:t> </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3917" marR="3917" marT="39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b"/>
                      <a:r>
                        <a:rPr lang="en-US" sz="700" b="0" i="0" u="none" strike="noStrike">
                          <a:solidFill>
                            <a:srgbClr val="000000"/>
                          </a:solidFill>
                          <a:effectLst/>
                          <a:latin typeface="Calibri" panose="020F0502020204030204" pitchFamily="34" charset="0"/>
                        </a:rPr>
                        <a:t>Demo possible.</a:t>
                      </a:r>
                    </a:p>
                  </a:txBody>
                  <a:tcPr marL="3917" marR="3917" marT="39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r>
              <a:tr h="324178">
                <a:tc>
                  <a:txBody>
                    <a:bodyPr/>
                    <a:lstStyle/>
                    <a:p>
                      <a:pPr algn="r" fontAlgn="ctr"/>
                      <a:r>
                        <a:rPr lang="en-US" sz="800" b="1" i="0" u="none" strike="noStrike" dirty="0">
                          <a:solidFill>
                            <a:schemeClr val="bg1"/>
                          </a:solidFill>
                          <a:effectLst/>
                          <a:latin typeface="Arial" panose="020B0604020202020204" pitchFamily="34" charset="0"/>
                        </a:rPr>
                        <a:t>9</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4182"/>
                    </a:solidFill>
                  </a:tcPr>
                </a:tc>
                <a:tc vMerge="1">
                  <a:txBody>
                    <a:bodyPr/>
                    <a:lstStyle/>
                    <a:p>
                      <a:endParaRPr lang="en-US"/>
                    </a:p>
                  </a:txBody>
                  <a:tcPr/>
                </a:tc>
                <a:tc>
                  <a:txBody>
                    <a:bodyPr/>
                    <a:lstStyle/>
                    <a:p>
                      <a:pPr algn="l" fontAlgn="ctr"/>
                      <a:r>
                        <a:rPr lang="en-US" sz="700" b="0" i="0" u="none" strike="noStrike" dirty="0">
                          <a:solidFill>
                            <a:srgbClr val="4E4641"/>
                          </a:solidFill>
                          <a:effectLst/>
                          <a:latin typeface="Arial" panose="020B0604020202020204" pitchFamily="34" charset="0"/>
                        </a:rPr>
                        <a:t>Syndicated Lending</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b"/>
                      <a:r>
                        <a:rPr lang="en-US" sz="600" b="0" i="0" u="none" strike="noStrike" dirty="0">
                          <a:solidFill>
                            <a:srgbClr val="4E4641"/>
                          </a:solidFill>
                          <a:effectLst/>
                          <a:latin typeface="Arial" panose="020B0604020202020204" pitchFamily="34" charset="0"/>
                        </a:rPr>
                        <a:t>A de-centralized solution that brings a common digital platform to a small group of stakeholders (Lead Bank, Participating Bank and Borrower) to increase efficiency (conversion from paper to digital) </a:t>
                      </a:r>
                    </a:p>
                  </a:txBody>
                  <a:tcPr marL="3917" marR="3917" marT="39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b"/>
                      <a:r>
                        <a:rPr lang="en-US" sz="700" b="0" i="0" u="none" strike="noStrike" dirty="0">
                          <a:solidFill>
                            <a:srgbClr val="4E4641"/>
                          </a:solidFill>
                          <a:effectLst/>
                          <a:latin typeface="Arial" panose="020B0604020202020204" pitchFamily="34" charset="0"/>
                        </a:rPr>
                        <a:t>Bangalore</a:t>
                      </a:r>
                    </a:p>
                  </a:txBody>
                  <a:tcPr marL="3917" marR="3917" marT="39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ctr"/>
                      <a:r>
                        <a:rPr lang="en-US" sz="1100" b="1" i="0" u="none" strike="noStrike" dirty="0">
                          <a:solidFill>
                            <a:srgbClr val="4E4641"/>
                          </a:solidFill>
                          <a:effectLst/>
                          <a:latin typeface="Wingdings" panose="05000000000000000000" pitchFamily="2" charset="2"/>
                        </a:rPr>
                        <a:t> </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t"/>
                      <a:r>
                        <a:rPr lang="en-US" sz="1400" b="0" i="0" u="none" strike="noStrike" dirty="0">
                          <a:solidFill>
                            <a:srgbClr val="000000"/>
                          </a:solidFill>
                          <a:effectLst/>
                          <a:latin typeface="Arial" panose="020B0604020202020204" pitchFamily="34" charset="0"/>
                        </a:rPr>
                        <a:t> </a:t>
                      </a:r>
                    </a:p>
                  </a:txBody>
                  <a:tcPr marL="3917" marR="3917" marT="391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ctr"/>
                      <a:r>
                        <a:rPr lang="en-US" sz="1100" b="1" i="0" u="none" strike="noStrike">
                          <a:solidFill>
                            <a:srgbClr val="4E4641"/>
                          </a:solidFill>
                          <a:effectLst/>
                          <a:latin typeface="Wingdings" panose="05000000000000000000" pitchFamily="2" charset="2"/>
                        </a:rPr>
                        <a:t>ü</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ctr"/>
                      <a:r>
                        <a:rPr lang="en-US" sz="1100" b="1" i="0" u="none" strike="noStrike" dirty="0">
                          <a:solidFill>
                            <a:srgbClr val="4E4641"/>
                          </a:solidFill>
                          <a:effectLst/>
                          <a:latin typeface="Wingdings" panose="05000000000000000000" pitchFamily="2" charset="2"/>
                        </a:rPr>
                        <a:t> </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3917" marR="3917" marT="39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b"/>
                      <a:r>
                        <a:rPr lang="en-US" sz="700" b="0" i="0" u="none" strike="noStrike" dirty="0">
                          <a:solidFill>
                            <a:srgbClr val="000000"/>
                          </a:solidFill>
                          <a:effectLst/>
                          <a:latin typeface="Calibri" panose="020F0502020204030204" pitchFamily="34" charset="0"/>
                        </a:rPr>
                        <a:t>Demo possible.</a:t>
                      </a:r>
                    </a:p>
                  </a:txBody>
                  <a:tcPr marL="3917" marR="3917" marT="39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r>
              <a:tr h="189455">
                <a:tc>
                  <a:txBody>
                    <a:bodyPr/>
                    <a:lstStyle/>
                    <a:p>
                      <a:pPr algn="r" fontAlgn="ctr"/>
                      <a:r>
                        <a:rPr lang="en-US" sz="800" b="1" i="0" u="none" strike="noStrike" dirty="0">
                          <a:solidFill>
                            <a:schemeClr val="bg1"/>
                          </a:solidFill>
                          <a:effectLst/>
                          <a:latin typeface="Arial" panose="020B0604020202020204" pitchFamily="34" charset="0"/>
                        </a:rPr>
                        <a:t>10</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4182"/>
                    </a:solidFill>
                  </a:tcPr>
                </a:tc>
                <a:tc vMerge="1">
                  <a:txBody>
                    <a:bodyPr/>
                    <a:lstStyle/>
                    <a:p>
                      <a:endParaRPr lang="en-US"/>
                    </a:p>
                  </a:txBody>
                  <a:tcPr/>
                </a:tc>
                <a:tc>
                  <a:txBody>
                    <a:bodyPr/>
                    <a:lstStyle/>
                    <a:p>
                      <a:pPr algn="l" fontAlgn="ctr"/>
                      <a:r>
                        <a:rPr lang="en-US" sz="700" b="0" i="0" u="none" strike="noStrike" dirty="0">
                          <a:solidFill>
                            <a:srgbClr val="4E4641"/>
                          </a:solidFill>
                          <a:effectLst/>
                          <a:latin typeface="Arial" panose="020B0604020202020204" pitchFamily="34" charset="0"/>
                        </a:rPr>
                        <a:t>Core banking</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a:solidFill>
                            <a:srgbClr val="4E4641"/>
                          </a:solidFill>
                          <a:effectLst/>
                          <a:latin typeface="Arial" panose="020B0604020202020204" pitchFamily="34" charset="0"/>
                        </a:rPr>
                        <a:t>Core Banking Ethereum (Project with large international bank)</a:t>
                      </a:r>
                    </a:p>
                  </a:txBody>
                  <a:tcPr marL="3917" marR="3917" marT="39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b"/>
                      <a:r>
                        <a:rPr lang="en-US" sz="700" b="0" i="0" u="none" strike="noStrike" dirty="0">
                          <a:solidFill>
                            <a:srgbClr val="4E4641"/>
                          </a:solidFill>
                          <a:effectLst/>
                          <a:latin typeface="Arial" panose="020B0604020202020204" pitchFamily="34" charset="0"/>
                        </a:rPr>
                        <a:t>Benelux</a:t>
                      </a:r>
                    </a:p>
                  </a:txBody>
                  <a:tcPr marL="3917" marR="3917" marT="39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1100" b="1" i="0" u="none" strike="noStrike">
                          <a:solidFill>
                            <a:srgbClr val="4E4641"/>
                          </a:solidFill>
                          <a:effectLst/>
                          <a:latin typeface="Wingdings" panose="05000000000000000000" pitchFamily="2" charset="2"/>
                        </a:rPr>
                        <a:t> </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t"/>
                      <a:r>
                        <a:rPr lang="en-US" sz="1400" b="0" i="0" u="none" strike="noStrike">
                          <a:solidFill>
                            <a:srgbClr val="000000"/>
                          </a:solidFill>
                          <a:effectLst/>
                          <a:latin typeface="Arial" panose="020B0604020202020204" pitchFamily="34" charset="0"/>
                        </a:rPr>
                        <a:t> </a:t>
                      </a:r>
                    </a:p>
                  </a:txBody>
                  <a:tcPr marL="3917" marR="3917" marT="391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1100" b="1" i="0" u="none" strike="noStrike" dirty="0">
                          <a:solidFill>
                            <a:srgbClr val="4E4641"/>
                          </a:solidFill>
                          <a:effectLst/>
                          <a:latin typeface="Wingdings" panose="05000000000000000000" pitchFamily="2" charset="2"/>
                        </a:rPr>
                        <a:t>ü</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1100" b="1" i="0" u="none" strike="noStrike" dirty="0">
                          <a:solidFill>
                            <a:srgbClr val="4E4641"/>
                          </a:solidFill>
                          <a:effectLst/>
                          <a:latin typeface="Wingdings" panose="05000000000000000000" pitchFamily="2" charset="2"/>
                        </a:rPr>
                        <a:t> </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3917" marR="3917" marT="39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b"/>
                      <a:r>
                        <a:rPr lang="en-US" sz="700" b="0" i="0" u="none" strike="noStrike">
                          <a:solidFill>
                            <a:srgbClr val="000000"/>
                          </a:solidFill>
                          <a:effectLst/>
                          <a:latin typeface="Calibri" panose="020F0502020204030204" pitchFamily="34" charset="0"/>
                        </a:rPr>
                        <a:t> </a:t>
                      </a:r>
                    </a:p>
                  </a:txBody>
                  <a:tcPr marL="3917" marR="3917" marT="39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r>
              <a:tr h="168404">
                <a:tc>
                  <a:txBody>
                    <a:bodyPr/>
                    <a:lstStyle/>
                    <a:p>
                      <a:pPr algn="r" fontAlgn="ctr"/>
                      <a:r>
                        <a:rPr lang="en-US" sz="800" b="1" i="0" u="none" strike="noStrike" dirty="0">
                          <a:solidFill>
                            <a:schemeClr val="bg1"/>
                          </a:solidFill>
                          <a:effectLst/>
                          <a:latin typeface="Arial" panose="020B0604020202020204" pitchFamily="34" charset="0"/>
                        </a:rPr>
                        <a:t>11</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4182"/>
                    </a:solidFill>
                  </a:tcPr>
                </a:tc>
                <a:tc rowSpan="2">
                  <a:txBody>
                    <a:bodyPr/>
                    <a:lstStyle/>
                    <a:p>
                      <a:pPr algn="ctr" fontAlgn="ctr"/>
                      <a:r>
                        <a:rPr lang="en-US" sz="800" b="1" i="0" u="none" strike="noStrike" dirty="0">
                          <a:solidFill>
                            <a:schemeClr val="bg1"/>
                          </a:solidFill>
                          <a:effectLst/>
                          <a:latin typeface="Arial" panose="020B0604020202020204" pitchFamily="34" charset="0"/>
                        </a:rPr>
                        <a:t>INSURANCE</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4182"/>
                    </a:solidFill>
                  </a:tcPr>
                </a:tc>
                <a:tc>
                  <a:txBody>
                    <a:bodyPr/>
                    <a:lstStyle/>
                    <a:p>
                      <a:pPr algn="l" fontAlgn="ctr"/>
                      <a:r>
                        <a:rPr lang="en-US" sz="700" b="0" i="0" u="none" strike="noStrike" dirty="0">
                          <a:solidFill>
                            <a:srgbClr val="4E4641"/>
                          </a:solidFill>
                          <a:effectLst/>
                          <a:latin typeface="Arial" panose="020B0604020202020204" pitchFamily="34" charset="0"/>
                        </a:rPr>
                        <a:t>Insurance</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dirty="0">
                          <a:solidFill>
                            <a:srgbClr val="4E4641"/>
                          </a:solidFill>
                          <a:effectLst/>
                          <a:latin typeface="Arial" panose="020B0604020202020204" pitchFamily="34" charset="0"/>
                        </a:rPr>
                        <a:t>Insurer/broker platform Corda (Project with consortium)</a:t>
                      </a:r>
                    </a:p>
                  </a:txBody>
                  <a:tcPr marL="3917" marR="3917" marT="39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b"/>
                      <a:r>
                        <a:rPr lang="en-US" sz="700" b="0" i="0" u="none" strike="noStrike" dirty="0">
                          <a:solidFill>
                            <a:srgbClr val="4E4641"/>
                          </a:solidFill>
                          <a:effectLst/>
                          <a:latin typeface="Arial" panose="020B0604020202020204" pitchFamily="34" charset="0"/>
                        </a:rPr>
                        <a:t>Benelux</a:t>
                      </a:r>
                    </a:p>
                  </a:txBody>
                  <a:tcPr marL="3917" marR="3917" marT="39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1100" b="1" i="0" u="none" strike="noStrike">
                          <a:solidFill>
                            <a:srgbClr val="4E4641"/>
                          </a:solidFill>
                          <a:effectLst/>
                          <a:latin typeface="Wingdings" panose="05000000000000000000" pitchFamily="2" charset="2"/>
                        </a:rPr>
                        <a:t> </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1100" b="1" i="0" u="none" strike="noStrike">
                          <a:solidFill>
                            <a:srgbClr val="4E4641"/>
                          </a:solidFill>
                          <a:effectLst/>
                          <a:latin typeface="Wingdings" panose="05000000000000000000" pitchFamily="2" charset="2"/>
                        </a:rPr>
                        <a:t>ü</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1100" b="1" i="0" u="none" strike="noStrike">
                          <a:solidFill>
                            <a:srgbClr val="4E4641"/>
                          </a:solidFill>
                          <a:effectLst/>
                          <a:latin typeface="Wingdings" panose="05000000000000000000" pitchFamily="2" charset="2"/>
                        </a:rPr>
                        <a:t> </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1100" b="1" i="0" u="none" strike="noStrike" dirty="0">
                          <a:solidFill>
                            <a:srgbClr val="4E4641"/>
                          </a:solidFill>
                          <a:effectLst/>
                          <a:latin typeface="Wingdings" panose="05000000000000000000" pitchFamily="2" charset="2"/>
                        </a:rPr>
                        <a:t> </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3917" marR="3917" marT="39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b"/>
                      <a:r>
                        <a:rPr lang="en-US" sz="700" b="0" i="0" u="none" strike="noStrike">
                          <a:solidFill>
                            <a:srgbClr val="000000"/>
                          </a:solidFill>
                          <a:effectLst/>
                          <a:latin typeface="Calibri" panose="020F0502020204030204" pitchFamily="34" charset="0"/>
                        </a:rPr>
                        <a:t> </a:t>
                      </a:r>
                    </a:p>
                  </a:txBody>
                  <a:tcPr marL="3917" marR="3917" marT="39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r>
              <a:tr h="168404">
                <a:tc>
                  <a:txBody>
                    <a:bodyPr/>
                    <a:lstStyle/>
                    <a:p>
                      <a:pPr algn="r" fontAlgn="ctr"/>
                      <a:r>
                        <a:rPr lang="en-US" sz="800" b="1" i="0" u="none" strike="noStrike" dirty="0">
                          <a:solidFill>
                            <a:schemeClr val="bg1"/>
                          </a:solidFill>
                          <a:effectLst/>
                          <a:latin typeface="Arial" panose="020B0604020202020204" pitchFamily="34" charset="0"/>
                        </a:rPr>
                        <a:t>12</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4182"/>
                    </a:solidFill>
                  </a:tcPr>
                </a:tc>
                <a:tc vMerge="1">
                  <a:txBody>
                    <a:bodyPr/>
                    <a:lstStyle/>
                    <a:p>
                      <a:endParaRPr lang="en-US"/>
                    </a:p>
                  </a:txBody>
                  <a:tcPr/>
                </a:tc>
                <a:tc>
                  <a:txBody>
                    <a:bodyPr/>
                    <a:lstStyle/>
                    <a:p>
                      <a:pPr algn="l" fontAlgn="ctr"/>
                      <a:r>
                        <a:rPr lang="en-US" sz="700" b="0" i="0" u="none" strike="noStrike" dirty="0">
                          <a:solidFill>
                            <a:srgbClr val="4E4641"/>
                          </a:solidFill>
                          <a:effectLst/>
                          <a:latin typeface="Arial" panose="020B0604020202020204" pitchFamily="34" charset="0"/>
                        </a:rPr>
                        <a:t>P2P Insurance</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dirty="0">
                          <a:solidFill>
                            <a:srgbClr val="4E4641"/>
                          </a:solidFill>
                          <a:effectLst/>
                          <a:latin typeface="Arial" panose="020B0604020202020204" pitchFamily="34" charset="0"/>
                        </a:rPr>
                        <a:t>P2P insurance Bitcoin (client project with insurer)</a:t>
                      </a:r>
                    </a:p>
                  </a:txBody>
                  <a:tcPr marL="3917" marR="3917" marT="39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b"/>
                      <a:r>
                        <a:rPr lang="en-US" sz="700" b="0" i="0" u="none" strike="noStrike" dirty="0">
                          <a:solidFill>
                            <a:srgbClr val="4E4641"/>
                          </a:solidFill>
                          <a:effectLst/>
                          <a:latin typeface="Arial" panose="020B0604020202020204" pitchFamily="34" charset="0"/>
                        </a:rPr>
                        <a:t>Benelux</a:t>
                      </a:r>
                    </a:p>
                  </a:txBody>
                  <a:tcPr marL="3917" marR="3917" marT="39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1100" b="1" i="0" u="none" strike="noStrike">
                          <a:solidFill>
                            <a:srgbClr val="4E4641"/>
                          </a:solidFill>
                          <a:effectLst/>
                          <a:latin typeface="Wingdings" panose="05000000000000000000" pitchFamily="2" charset="2"/>
                        </a:rPr>
                        <a:t> </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1100" b="1" i="0" u="none" strike="noStrike">
                          <a:solidFill>
                            <a:srgbClr val="4E4641"/>
                          </a:solidFill>
                          <a:effectLst/>
                          <a:latin typeface="Wingdings" panose="05000000000000000000" pitchFamily="2" charset="2"/>
                        </a:rPr>
                        <a:t> </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1100" b="1" i="0" u="none" strike="noStrike">
                          <a:solidFill>
                            <a:srgbClr val="4E4641"/>
                          </a:solidFill>
                          <a:effectLst/>
                          <a:latin typeface="Wingdings" panose="05000000000000000000" pitchFamily="2" charset="2"/>
                        </a:rPr>
                        <a:t> </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1100" b="1" i="0" u="none" strike="noStrike" dirty="0">
                          <a:solidFill>
                            <a:srgbClr val="4E4641"/>
                          </a:solidFill>
                          <a:effectLst/>
                          <a:latin typeface="Wingdings" panose="05000000000000000000" pitchFamily="2" charset="2"/>
                        </a:rPr>
                        <a:t> </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1100" b="1" i="0" u="none" strike="noStrike">
                          <a:solidFill>
                            <a:srgbClr val="4E4641"/>
                          </a:solidFill>
                          <a:effectLst/>
                          <a:latin typeface="Wingdings" panose="05000000000000000000" pitchFamily="2" charset="2"/>
                        </a:rPr>
                        <a:t>ü</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b"/>
                      <a:r>
                        <a:rPr lang="en-US" sz="700" b="0" i="0" u="none" strike="noStrike">
                          <a:solidFill>
                            <a:srgbClr val="000000"/>
                          </a:solidFill>
                          <a:effectLst/>
                          <a:latin typeface="Calibri" panose="020F0502020204030204" pitchFamily="34" charset="0"/>
                        </a:rPr>
                        <a:t> </a:t>
                      </a:r>
                    </a:p>
                  </a:txBody>
                  <a:tcPr marL="3917" marR="3917" marT="39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r>
              <a:tr h="534683">
                <a:tc>
                  <a:txBody>
                    <a:bodyPr/>
                    <a:lstStyle/>
                    <a:p>
                      <a:pPr algn="r" fontAlgn="ctr"/>
                      <a:r>
                        <a:rPr lang="en-US" sz="800" b="1" i="0" u="none" strike="noStrike" dirty="0">
                          <a:solidFill>
                            <a:schemeClr val="bg1"/>
                          </a:solidFill>
                          <a:effectLst/>
                          <a:latin typeface="Arial" panose="020B0604020202020204" pitchFamily="34" charset="0"/>
                        </a:rPr>
                        <a:t>13</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4182"/>
                    </a:solidFill>
                  </a:tcPr>
                </a:tc>
                <a:tc>
                  <a:txBody>
                    <a:bodyPr/>
                    <a:lstStyle/>
                    <a:p>
                      <a:pPr algn="l" fontAlgn="ctr"/>
                      <a:r>
                        <a:rPr lang="en-US" sz="800" b="1" i="0" u="none" strike="noStrike" dirty="0">
                          <a:solidFill>
                            <a:schemeClr val="bg1"/>
                          </a:solidFill>
                          <a:effectLst/>
                          <a:latin typeface="Arial" panose="020B0604020202020204" pitchFamily="34" charset="0"/>
                        </a:rPr>
                        <a:t>OTHERS</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4182"/>
                    </a:solidFill>
                  </a:tcPr>
                </a:tc>
                <a:tc>
                  <a:txBody>
                    <a:bodyPr/>
                    <a:lstStyle/>
                    <a:p>
                      <a:pPr algn="l" fontAlgn="ctr"/>
                      <a:r>
                        <a:rPr lang="en-US" sz="700" b="0" i="0" u="none" strike="noStrike" dirty="0">
                          <a:solidFill>
                            <a:srgbClr val="4E4641"/>
                          </a:solidFill>
                          <a:effectLst/>
                          <a:latin typeface="Arial" panose="020B0604020202020204" pitchFamily="34" charset="0"/>
                        </a:rPr>
                        <a:t>Conflict-zone communication system</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b"/>
                      <a:r>
                        <a:rPr lang="en-US" sz="600" b="0" i="0" u="none" strike="noStrike" dirty="0">
                          <a:solidFill>
                            <a:srgbClr val="4E4641"/>
                          </a:solidFill>
                          <a:effectLst/>
                          <a:latin typeface="Arial" panose="020B0604020202020204" pitchFamily="34" charset="0"/>
                        </a:rPr>
                        <a:t>White Flag 0.1 Application is the first version of a conflict-zone communication system proof of concept. This is the first version, in which the “Military Coalition” can send information about </a:t>
                      </a:r>
                      <a:r>
                        <a:rPr lang="en-US" sz="600" b="0" i="0" u="none" strike="noStrike" dirty="0" err="1">
                          <a:solidFill>
                            <a:srgbClr val="4E4641"/>
                          </a:solidFill>
                          <a:effectLst/>
                          <a:latin typeface="Arial" panose="020B0604020202020204" pitchFamily="34" charset="0"/>
                        </a:rPr>
                        <a:t>mili-tary</a:t>
                      </a:r>
                      <a:r>
                        <a:rPr lang="en-US" sz="600" b="0" i="0" u="none" strike="noStrike" dirty="0">
                          <a:solidFill>
                            <a:srgbClr val="4E4641"/>
                          </a:solidFill>
                          <a:effectLst/>
                          <a:latin typeface="Arial" panose="020B0604020202020204" pitchFamily="34" charset="0"/>
                        </a:rPr>
                        <a:t> operations to the network, or the “Aid Organization” can send information about </a:t>
                      </a:r>
                      <a:r>
                        <a:rPr lang="en-US" sz="600" b="0" i="0" u="none" strike="noStrike" dirty="0" err="1">
                          <a:solidFill>
                            <a:srgbClr val="4E4641"/>
                          </a:solidFill>
                          <a:effectLst/>
                          <a:latin typeface="Arial" panose="020B0604020202020204" pitchFamily="34" charset="0"/>
                        </a:rPr>
                        <a:t>hu-manitarian</a:t>
                      </a:r>
                      <a:r>
                        <a:rPr lang="en-US" sz="600" b="0" i="0" u="none" strike="noStrike" dirty="0">
                          <a:solidFill>
                            <a:srgbClr val="4E4641"/>
                          </a:solidFill>
                          <a:effectLst/>
                          <a:latin typeface="Arial" panose="020B0604020202020204" pitchFamily="34" charset="0"/>
                        </a:rPr>
                        <a:t> operations to the network. </a:t>
                      </a:r>
                    </a:p>
                  </a:txBody>
                  <a:tcPr marL="3917" marR="3917" marT="39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b"/>
                      <a:r>
                        <a:rPr lang="en-US" sz="700" b="0" i="0" u="none" strike="noStrike" dirty="0">
                          <a:solidFill>
                            <a:srgbClr val="4E4641"/>
                          </a:solidFill>
                          <a:effectLst/>
                          <a:latin typeface="Arial" panose="020B0604020202020204" pitchFamily="34" charset="0"/>
                        </a:rPr>
                        <a:t>Benelux</a:t>
                      </a:r>
                    </a:p>
                  </a:txBody>
                  <a:tcPr marL="3917" marR="3917" marT="39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3917" marR="3917" marT="39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3917" marR="3917" marT="39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3917" marR="3917" marT="39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3917" marR="3917" marT="39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1100" b="1" i="0" u="none" strike="noStrike" dirty="0">
                          <a:solidFill>
                            <a:srgbClr val="4E4641"/>
                          </a:solidFill>
                          <a:effectLst/>
                          <a:latin typeface="Wingdings" panose="05000000000000000000" pitchFamily="2" charset="2"/>
                        </a:rPr>
                        <a:t>ü</a:t>
                      </a:r>
                    </a:p>
                  </a:txBody>
                  <a:tcPr marL="3917" marR="3917" marT="3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b"/>
                      <a:r>
                        <a:rPr lang="en-US" sz="700" b="0" i="0" u="none" strike="noStrike" dirty="0">
                          <a:solidFill>
                            <a:srgbClr val="000000"/>
                          </a:solidFill>
                          <a:effectLst/>
                          <a:latin typeface="Calibri" panose="020F0502020204030204" pitchFamily="34" charset="0"/>
                        </a:rPr>
                        <a:t>Demo possible</a:t>
                      </a:r>
                    </a:p>
                  </a:txBody>
                  <a:tcPr marL="3917" marR="3917" marT="39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r>
            </a:tbl>
          </a:graphicData>
        </a:graphic>
      </p:graphicFrame>
      <p:sp>
        <p:nvSpPr>
          <p:cNvPr id="3" name="Rectangle 2"/>
          <p:cNvSpPr/>
          <p:nvPr/>
        </p:nvSpPr>
        <p:spPr>
          <a:xfrm>
            <a:off x="114300" y="6165912"/>
            <a:ext cx="466725" cy="178761"/>
          </a:xfrm>
          <a:prstGeom prst="rect">
            <a:avLst/>
          </a:prstGeom>
          <a:solidFill>
            <a:schemeClr val="bg1">
              <a:lumMod val="85000"/>
            </a:schemeClr>
          </a:solidFill>
          <a:ln w="12700">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00" dirty="0" err="1" smtClean="0"/>
          </a:p>
        </p:txBody>
      </p:sp>
      <p:sp>
        <p:nvSpPr>
          <p:cNvPr id="5" name="Rectangle 4"/>
          <p:cNvSpPr/>
          <p:nvPr/>
        </p:nvSpPr>
        <p:spPr>
          <a:xfrm>
            <a:off x="3352800" y="6165912"/>
            <a:ext cx="466725" cy="178761"/>
          </a:xfrm>
          <a:prstGeom prst="rect">
            <a:avLst/>
          </a:prstGeom>
          <a:solidFill>
            <a:schemeClr val="accent4">
              <a:lumMod val="20000"/>
              <a:lumOff val="80000"/>
            </a:schemeClr>
          </a:solidFill>
          <a:ln w="12700">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00" dirty="0" err="1" smtClean="0"/>
          </a:p>
        </p:txBody>
      </p:sp>
      <p:sp>
        <p:nvSpPr>
          <p:cNvPr id="6" name="Rectangle 5"/>
          <p:cNvSpPr/>
          <p:nvPr/>
        </p:nvSpPr>
        <p:spPr>
          <a:xfrm>
            <a:off x="1733550" y="6165912"/>
            <a:ext cx="466725" cy="178761"/>
          </a:xfrm>
          <a:prstGeom prst="rect">
            <a:avLst/>
          </a:prstGeom>
          <a:solidFill>
            <a:schemeClr val="tx2">
              <a:lumMod val="20000"/>
              <a:lumOff val="80000"/>
            </a:schemeClr>
          </a:solidFill>
          <a:ln w="12700">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00" dirty="0" err="1" smtClean="0"/>
          </a:p>
        </p:txBody>
      </p:sp>
      <p:sp>
        <p:nvSpPr>
          <p:cNvPr id="7" name="TextBox 6"/>
          <p:cNvSpPr txBox="1"/>
          <p:nvPr/>
        </p:nvSpPr>
        <p:spPr bwMode="gray">
          <a:xfrm>
            <a:off x="581025" y="6165912"/>
            <a:ext cx="1095375" cy="178761"/>
          </a:xfrm>
          <a:prstGeom prst="rect">
            <a:avLst/>
          </a:prstGeom>
          <a:noFill/>
          <a:ln w="9525">
            <a:noFill/>
            <a:miter lim="800000"/>
            <a:headEnd/>
            <a:tailEnd/>
          </a:ln>
          <a:effectLst/>
        </p:spPr>
        <p:txBody>
          <a:bodyPr vert="horz" wrap="square" lIns="45720" tIns="45720" rIns="45720" bIns="45720" numCol="1" rtlCol="0" anchor="t" anchorCtr="0" compatLnSpc="1">
            <a:prstTxWarp prst="textNoShape">
              <a:avLst/>
            </a:prstTxWarp>
            <a:normAutofit fontScale="70000" lnSpcReduction="20000"/>
          </a:bodyPr>
          <a:lstStyle/>
          <a:p>
            <a:pPr>
              <a:spcBef>
                <a:spcPts val="468"/>
              </a:spcBef>
            </a:pPr>
            <a:r>
              <a:rPr lang="en-US" sz="1000" dirty="0" err="1" smtClean="0">
                <a:solidFill>
                  <a:srgbClr val="000000"/>
                </a:solidFill>
                <a:latin typeface="+mn-lt"/>
              </a:rPr>
              <a:t>CoE</a:t>
            </a:r>
            <a:r>
              <a:rPr lang="en-US" sz="1000" dirty="0" smtClean="0">
                <a:solidFill>
                  <a:srgbClr val="000000"/>
                </a:solidFill>
                <a:latin typeface="+mn-lt"/>
              </a:rPr>
              <a:t> Pune</a:t>
            </a:r>
          </a:p>
        </p:txBody>
      </p:sp>
      <p:sp>
        <p:nvSpPr>
          <p:cNvPr id="8" name="TextBox 7"/>
          <p:cNvSpPr txBox="1"/>
          <p:nvPr/>
        </p:nvSpPr>
        <p:spPr bwMode="gray">
          <a:xfrm>
            <a:off x="2254775" y="6172220"/>
            <a:ext cx="1095375" cy="178761"/>
          </a:xfrm>
          <a:prstGeom prst="rect">
            <a:avLst/>
          </a:prstGeom>
          <a:noFill/>
          <a:ln w="9525">
            <a:noFill/>
            <a:miter lim="800000"/>
            <a:headEnd/>
            <a:tailEnd/>
          </a:ln>
          <a:effectLst/>
        </p:spPr>
        <p:txBody>
          <a:bodyPr vert="horz" wrap="square" lIns="45720" tIns="45720" rIns="45720" bIns="45720" numCol="1" rtlCol="0" anchor="t" anchorCtr="0" compatLnSpc="1">
            <a:prstTxWarp prst="textNoShape">
              <a:avLst/>
            </a:prstTxWarp>
            <a:normAutofit fontScale="70000" lnSpcReduction="20000"/>
          </a:bodyPr>
          <a:lstStyle/>
          <a:p>
            <a:pPr>
              <a:spcBef>
                <a:spcPts val="468"/>
              </a:spcBef>
            </a:pPr>
            <a:r>
              <a:rPr lang="en-US" sz="1000" dirty="0" smtClean="0">
                <a:solidFill>
                  <a:srgbClr val="000000"/>
                </a:solidFill>
                <a:latin typeface="+mn-lt"/>
              </a:rPr>
              <a:t>Benelux</a:t>
            </a:r>
          </a:p>
        </p:txBody>
      </p:sp>
      <p:sp>
        <p:nvSpPr>
          <p:cNvPr id="9" name="TextBox 8"/>
          <p:cNvSpPr txBox="1"/>
          <p:nvPr/>
        </p:nvSpPr>
        <p:spPr bwMode="gray">
          <a:xfrm>
            <a:off x="3876675" y="6165912"/>
            <a:ext cx="1095375" cy="178761"/>
          </a:xfrm>
          <a:prstGeom prst="rect">
            <a:avLst/>
          </a:prstGeom>
          <a:noFill/>
          <a:ln w="9525">
            <a:noFill/>
            <a:miter lim="800000"/>
            <a:headEnd/>
            <a:tailEnd/>
          </a:ln>
          <a:effectLst/>
        </p:spPr>
        <p:txBody>
          <a:bodyPr vert="horz" wrap="square" lIns="45720" tIns="45720" rIns="45720" bIns="45720" numCol="1" rtlCol="0" anchor="t" anchorCtr="0" compatLnSpc="1">
            <a:prstTxWarp prst="textNoShape">
              <a:avLst/>
            </a:prstTxWarp>
            <a:normAutofit fontScale="70000" lnSpcReduction="20000"/>
          </a:bodyPr>
          <a:lstStyle/>
          <a:p>
            <a:pPr>
              <a:spcBef>
                <a:spcPts val="468"/>
              </a:spcBef>
            </a:pPr>
            <a:r>
              <a:rPr lang="en-US" sz="1000" dirty="0" smtClean="0">
                <a:solidFill>
                  <a:srgbClr val="000000"/>
                </a:solidFill>
                <a:latin typeface="+mn-lt"/>
              </a:rPr>
              <a:t>Bangalore</a:t>
            </a:r>
          </a:p>
        </p:txBody>
      </p:sp>
      <p:sp>
        <p:nvSpPr>
          <p:cNvPr id="10" name="TextBox 9"/>
          <p:cNvSpPr txBox="1"/>
          <p:nvPr/>
        </p:nvSpPr>
        <p:spPr bwMode="gray">
          <a:xfrm>
            <a:off x="6781800" y="6140991"/>
            <a:ext cx="2247899" cy="275909"/>
          </a:xfrm>
          <a:prstGeom prst="rect">
            <a:avLst/>
          </a:prstGeom>
          <a:noFill/>
          <a:ln w="9525">
            <a:noFill/>
            <a:miter lim="800000"/>
            <a:headEnd/>
            <a:tailEnd/>
          </a:ln>
          <a:effectLst/>
        </p:spPr>
        <p:txBody>
          <a:bodyPr vert="horz" wrap="square" lIns="45720" tIns="45720" rIns="45720" bIns="45720" numCol="1" rtlCol="0" anchor="t" anchorCtr="0" compatLnSpc="1">
            <a:prstTxWarp prst="textNoShape">
              <a:avLst/>
            </a:prstTxWarp>
            <a:normAutofit/>
          </a:bodyPr>
          <a:lstStyle/>
          <a:p>
            <a:pPr>
              <a:spcBef>
                <a:spcPts val="468"/>
              </a:spcBef>
            </a:pPr>
            <a:r>
              <a:rPr lang="en-US" sz="1000" dirty="0" smtClean="0">
                <a:solidFill>
                  <a:schemeClr val="tx1"/>
                </a:solidFill>
                <a:latin typeface="+mn-lt"/>
              </a:rPr>
              <a:t>Note: List also available on KM server</a:t>
            </a:r>
          </a:p>
        </p:txBody>
      </p:sp>
    </p:spTree>
    <p:extLst>
      <p:ext uri="{BB962C8B-B14F-4D97-AF65-F5344CB8AC3E}">
        <p14:creationId xmlns:p14="http://schemas.microsoft.com/office/powerpoint/2010/main" val="1814549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for POC/POV</a:t>
            </a:r>
            <a:endParaRPr lang="en-US" dirty="0"/>
          </a:p>
        </p:txBody>
      </p:sp>
      <p:sp>
        <p:nvSpPr>
          <p:cNvPr id="3" name="Rectangle 2"/>
          <p:cNvSpPr/>
          <p:nvPr/>
        </p:nvSpPr>
        <p:spPr>
          <a:xfrm>
            <a:off x="457200" y="2286000"/>
            <a:ext cx="8229600" cy="2308324"/>
          </a:xfrm>
          <a:prstGeom prst="rect">
            <a:avLst/>
          </a:prstGeom>
          <a:ln>
            <a:solidFill>
              <a:schemeClr val="tx1"/>
            </a:solidFill>
          </a:ln>
        </p:spPr>
        <p:txBody>
          <a:bodyPr wrap="square">
            <a:spAutoFit/>
          </a:bodyPr>
          <a:lstStyle/>
          <a:p>
            <a:pPr marL="342900" marR="0" lvl="0" indent="-342900">
              <a:spcBef>
                <a:spcPts val="0"/>
              </a:spcBef>
              <a:spcAft>
                <a:spcPts val="0"/>
              </a:spcAft>
              <a:buFont typeface="Calibri" panose="020F0502020204030204" pitchFamily="34" charset="0"/>
              <a:buChar char="-"/>
            </a:pPr>
            <a:r>
              <a:rPr lang="en-US" sz="1200" b="1" dirty="0" smtClean="0">
                <a:solidFill>
                  <a:srgbClr val="1F497D"/>
                </a:solidFill>
                <a:ea typeface="Calibri" panose="020F0502020204030204" pitchFamily="34" charset="0"/>
                <a:cs typeface="Times New Roman" panose="02020603050405020304" pitchFamily="18" charset="0"/>
              </a:rPr>
              <a:t>Option </a:t>
            </a:r>
            <a:r>
              <a:rPr lang="en-US" sz="1200" b="1" dirty="0">
                <a:solidFill>
                  <a:srgbClr val="1F497D"/>
                </a:solidFill>
                <a:ea typeface="Calibri" panose="020F0502020204030204" pitchFamily="34" charset="0"/>
                <a:cs typeface="Times New Roman" panose="02020603050405020304" pitchFamily="18" charset="0"/>
              </a:rPr>
              <a:t>1:</a:t>
            </a:r>
            <a:r>
              <a:rPr lang="en-US" sz="1200" dirty="0">
                <a:solidFill>
                  <a:srgbClr val="1F497D"/>
                </a:solidFill>
                <a:ea typeface="Calibri" panose="020F0502020204030204" pitchFamily="34" charset="0"/>
                <a:cs typeface="Times New Roman" panose="02020603050405020304" pitchFamily="18" charset="0"/>
              </a:rPr>
              <a:t> To have an animated video (similar to the DTC video)</a:t>
            </a:r>
            <a:endParaRPr lang="en-US" sz="1200" dirty="0">
              <a:ea typeface="Calibri" panose="020F0502020204030204" pitchFamily="34" charset="0"/>
              <a:cs typeface="Times New Roman" panose="02020603050405020304" pitchFamily="18" charset="0"/>
            </a:endParaRPr>
          </a:p>
          <a:p>
            <a:pPr marL="742950" marR="0" lvl="1" indent="-285750">
              <a:spcBef>
                <a:spcPts val="0"/>
              </a:spcBef>
              <a:spcAft>
                <a:spcPts val="0"/>
              </a:spcAft>
              <a:buFont typeface="Courier New" panose="02070309020205020404" pitchFamily="49" charset="0"/>
              <a:buChar char="o"/>
            </a:pPr>
            <a:r>
              <a:rPr lang="en-US" sz="1200" dirty="0">
                <a:solidFill>
                  <a:srgbClr val="1F497D"/>
                </a:solidFill>
                <a:ea typeface="Calibri" panose="020F0502020204030204" pitchFamily="34" charset="0"/>
                <a:cs typeface="Times New Roman" panose="02020603050405020304" pitchFamily="18" charset="0"/>
              </a:rPr>
              <a:t>Pre-production: This includes creating a script. We will create a script. There is also an option of an in-house script writer. Given that it is a product demo, the marketing manager suggested that we develop the script our self.</a:t>
            </a:r>
            <a:endParaRPr lang="en-US" sz="1200" dirty="0">
              <a:ea typeface="Calibri" panose="020F0502020204030204" pitchFamily="34" charset="0"/>
              <a:cs typeface="Times New Roman" panose="02020603050405020304" pitchFamily="18" charset="0"/>
            </a:endParaRPr>
          </a:p>
          <a:p>
            <a:pPr marL="742950" marR="0" lvl="1" indent="-285750">
              <a:spcBef>
                <a:spcPts val="0"/>
              </a:spcBef>
              <a:spcAft>
                <a:spcPts val="0"/>
              </a:spcAft>
              <a:buFont typeface="Courier New" panose="02070309020205020404" pitchFamily="49" charset="0"/>
              <a:buChar char="o"/>
            </a:pPr>
            <a:r>
              <a:rPr lang="en-US" sz="1200" dirty="0">
                <a:solidFill>
                  <a:srgbClr val="1F497D"/>
                </a:solidFill>
                <a:ea typeface="Calibri" panose="020F0502020204030204" pitchFamily="34" charset="0"/>
                <a:cs typeface="Times New Roman" panose="02020603050405020304" pitchFamily="18" charset="0"/>
              </a:rPr>
              <a:t>Post Production:</a:t>
            </a:r>
            <a:endParaRPr lang="en-US" sz="1200" dirty="0">
              <a:ea typeface="Calibri" panose="020F0502020204030204" pitchFamily="34" charset="0"/>
              <a:cs typeface="Times New Roman" panose="02020603050405020304" pitchFamily="18" charset="0"/>
            </a:endParaRPr>
          </a:p>
          <a:p>
            <a:pPr marL="1143000" marR="0" lvl="2" indent="-228600">
              <a:spcBef>
                <a:spcPts val="0"/>
              </a:spcBef>
              <a:spcAft>
                <a:spcPts val="0"/>
              </a:spcAft>
              <a:buFont typeface="Wingdings" panose="05000000000000000000" pitchFamily="2" charset="2"/>
              <a:buChar char=""/>
            </a:pPr>
            <a:r>
              <a:rPr lang="en-US" sz="1200" dirty="0">
                <a:solidFill>
                  <a:srgbClr val="1F497D"/>
                </a:solidFill>
                <a:ea typeface="Calibri" panose="020F0502020204030204" pitchFamily="34" charset="0"/>
                <a:cs typeface="Times New Roman" panose="02020603050405020304" pitchFamily="18" charset="0"/>
              </a:rPr>
              <a:t>Editing, creating graphics, digitizing – cost EUR 200/day. Ashwin informed me that he will send information actual no of days required after consulting with his team.</a:t>
            </a:r>
            <a:endParaRPr lang="en-US" sz="1200" dirty="0">
              <a:ea typeface="Calibri" panose="020F0502020204030204" pitchFamily="34" charset="0"/>
              <a:cs typeface="Times New Roman" panose="02020603050405020304" pitchFamily="18" charset="0"/>
            </a:endParaRPr>
          </a:p>
          <a:p>
            <a:pPr marL="1143000" marR="0" lvl="2" indent="-228600">
              <a:spcBef>
                <a:spcPts val="0"/>
              </a:spcBef>
              <a:spcAft>
                <a:spcPts val="0"/>
              </a:spcAft>
              <a:buFont typeface="Wingdings" panose="05000000000000000000" pitchFamily="2" charset="2"/>
              <a:buChar char=""/>
            </a:pPr>
            <a:r>
              <a:rPr lang="en-US" sz="1200" dirty="0">
                <a:solidFill>
                  <a:srgbClr val="1F497D"/>
                </a:solidFill>
                <a:ea typeface="Calibri" panose="020F0502020204030204" pitchFamily="34" charset="0"/>
                <a:cs typeface="Times New Roman" panose="02020603050405020304" pitchFamily="18" charset="0"/>
              </a:rPr>
              <a:t>Add copyrighted music in the background – Cost depends on music. approx. EUR350</a:t>
            </a:r>
            <a:endParaRPr lang="en-US" sz="1200" dirty="0">
              <a:ea typeface="Calibri" panose="020F0502020204030204" pitchFamily="34" charset="0"/>
              <a:cs typeface="Times New Roman" panose="02020603050405020304" pitchFamily="18" charset="0"/>
            </a:endParaRPr>
          </a:p>
          <a:p>
            <a:pPr marL="1143000" marR="0" lvl="2" indent="-228600">
              <a:spcBef>
                <a:spcPts val="0"/>
              </a:spcBef>
              <a:spcAft>
                <a:spcPts val="0"/>
              </a:spcAft>
              <a:buFont typeface="Wingdings" panose="05000000000000000000" pitchFamily="2" charset="2"/>
              <a:buChar char=""/>
            </a:pPr>
            <a:r>
              <a:rPr lang="en-US" sz="1200" dirty="0">
                <a:solidFill>
                  <a:srgbClr val="1F497D"/>
                </a:solidFill>
                <a:ea typeface="Calibri" panose="020F0502020204030204" pitchFamily="34" charset="0"/>
                <a:cs typeface="Times New Roman" panose="02020603050405020304" pitchFamily="18" charset="0"/>
              </a:rPr>
              <a:t>Voice over: </a:t>
            </a:r>
            <a:endParaRPr lang="en-US" sz="1200" dirty="0">
              <a:ea typeface="Calibri" panose="020F0502020204030204" pitchFamily="34" charset="0"/>
              <a:cs typeface="Times New Roman" panose="02020603050405020304" pitchFamily="18" charset="0"/>
            </a:endParaRPr>
          </a:p>
          <a:p>
            <a:pPr marL="1600200" marR="0" lvl="3" indent="-228600">
              <a:spcBef>
                <a:spcPts val="0"/>
              </a:spcBef>
              <a:spcAft>
                <a:spcPts val="0"/>
              </a:spcAft>
              <a:buFont typeface="Symbol" panose="05050102010706020507" pitchFamily="18" charset="2"/>
              <a:buChar char=""/>
            </a:pPr>
            <a:r>
              <a:rPr lang="en-US" sz="1200" dirty="0">
                <a:solidFill>
                  <a:srgbClr val="1F497D"/>
                </a:solidFill>
                <a:ea typeface="Calibri" panose="020F0502020204030204" pitchFamily="34" charset="0"/>
                <a:cs typeface="Times New Roman" panose="02020603050405020304" pitchFamily="18" charset="0"/>
              </a:rPr>
              <a:t>If we have a voice over from US/UK. Cost ~ EUR 1150</a:t>
            </a:r>
            <a:endParaRPr lang="en-US" sz="1200" dirty="0">
              <a:ea typeface="Calibri" panose="020F0502020204030204" pitchFamily="34" charset="0"/>
              <a:cs typeface="Times New Roman" panose="02020603050405020304" pitchFamily="18" charset="0"/>
            </a:endParaRPr>
          </a:p>
          <a:p>
            <a:pPr marL="1600200" marR="0" lvl="3" indent="-228600">
              <a:spcBef>
                <a:spcPts val="0"/>
              </a:spcBef>
              <a:spcAft>
                <a:spcPts val="0"/>
              </a:spcAft>
              <a:buFont typeface="Symbol" panose="05050102010706020507" pitchFamily="18" charset="2"/>
              <a:buChar char=""/>
            </a:pPr>
            <a:r>
              <a:rPr lang="en-US" sz="1200" dirty="0">
                <a:solidFill>
                  <a:srgbClr val="1F497D"/>
                </a:solidFill>
                <a:ea typeface="Calibri" panose="020F0502020204030204" pitchFamily="34" charset="0"/>
                <a:cs typeface="Times New Roman" panose="02020603050405020304" pitchFamily="18" charset="0"/>
              </a:rPr>
              <a:t>If we have voiceover from India in US/UK/International accent: Cost ~EUR 750</a:t>
            </a:r>
            <a:endParaRPr lang="en-US" sz="1200" dirty="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Calibri" panose="020F0502020204030204" pitchFamily="34" charset="0"/>
              <a:buChar char="-"/>
            </a:pPr>
            <a:r>
              <a:rPr lang="en-US" sz="1200" b="1" dirty="0">
                <a:solidFill>
                  <a:srgbClr val="1F497D"/>
                </a:solidFill>
                <a:ea typeface="Calibri" panose="020F0502020204030204" pitchFamily="34" charset="0"/>
                <a:cs typeface="Times New Roman" panose="02020603050405020304" pitchFamily="18" charset="0"/>
              </a:rPr>
              <a:t>Total Cost: (Voice over) 1100 + (Music) 350 + (editing) 200/day *n days =~EUR </a:t>
            </a:r>
            <a:r>
              <a:rPr lang="en-US" sz="1200" b="1" dirty="0" smtClean="0">
                <a:solidFill>
                  <a:srgbClr val="1F497D"/>
                </a:solidFill>
                <a:ea typeface="Calibri" panose="020F0502020204030204" pitchFamily="34" charset="0"/>
                <a:cs typeface="Times New Roman" panose="02020603050405020304" pitchFamily="18" charset="0"/>
              </a:rPr>
              <a:t>1500+200*n days</a:t>
            </a:r>
            <a:endParaRPr lang="en-US" sz="1200" dirty="0">
              <a:effectLst/>
              <a:ea typeface="Calibri" panose="020F0502020204030204" pitchFamily="34" charset="0"/>
              <a:cs typeface="Times New Roman" panose="02020603050405020304" pitchFamily="18" charset="0"/>
            </a:endParaRPr>
          </a:p>
        </p:txBody>
      </p:sp>
      <p:sp>
        <p:nvSpPr>
          <p:cNvPr id="5" name="Rectangle 4"/>
          <p:cNvSpPr/>
          <p:nvPr/>
        </p:nvSpPr>
        <p:spPr>
          <a:xfrm>
            <a:off x="381000" y="1447800"/>
            <a:ext cx="8229600" cy="685059"/>
          </a:xfrm>
          <a:prstGeom prst="rect">
            <a:avLst/>
          </a:prstGeom>
        </p:spPr>
        <p:txBody>
          <a:bodyPr wrap="square">
            <a:spAutoFit/>
          </a:bodyPr>
          <a:lstStyle/>
          <a:p>
            <a:pPr>
              <a:lnSpc>
                <a:spcPct val="107000"/>
              </a:lnSpc>
              <a:spcAft>
                <a:spcPts val="800"/>
              </a:spcAft>
            </a:pPr>
            <a:r>
              <a:rPr lang="en-US"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Update on Video Options based on call with Ashwin Marulasiddappa, Global Media </a:t>
            </a:r>
            <a:r>
              <a:rPr lang="en-US"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Manager (Contact received through Manish Grover)</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581025" y="5351145"/>
            <a:ext cx="3228975" cy="830997"/>
          </a:xfrm>
          <a:prstGeom prst="rect">
            <a:avLst/>
          </a:prstGeom>
        </p:spPr>
        <p:txBody>
          <a:bodyPr wrap="square">
            <a:spAutoFit/>
          </a:bodyPr>
          <a:lstStyle/>
          <a:p>
            <a:r>
              <a:rPr lang="en-US" sz="1200" b="1" dirty="0" smtClean="0">
                <a:solidFill>
                  <a:srgbClr val="000000"/>
                </a:solidFill>
              </a:rPr>
              <a:t>Ashwin Marulasiddappa</a:t>
            </a:r>
          </a:p>
          <a:p>
            <a:r>
              <a:rPr lang="en-US" sz="1200" b="1" dirty="0" smtClean="0">
                <a:solidFill>
                  <a:srgbClr val="000000"/>
                </a:solidFill>
                <a:hlinkClick r:id="rId2"/>
              </a:rPr>
              <a:t>ashwin.m@capgemini.com</a:t>
            </a:r>
            <a:r>
              <a:rPr lang="en-US" sz="1200" b="1" dirty="0" smtClean="0">
                <a:solidFill>
                  <a:srgbClr val="000000"/>
                </a:solidFill>
              </a:rPr>
              <a:t> </a:t>
            </a:r>
          </a:p>
          <a:p>
            <a:r>
              <a:rPr lang="en-US" sz="1200" dirty="0" smtClean="0">
                <a:solidFill>
                  <a:srgbClr val="000000"/>
                </a:solidFill>
              </a:rPr>
              <a:t>Global Media Manager</a:t>
            </a:r>
          </a:p>
          <a:p>
            <a:r>
              <a:rPr lang="en-US" sz="1200" dirty="0" smtClean="0">
                <a:solidFill>
                  <a:srgbClr val="000000"/>
                </a:solidFill>
              </a:rPr>
              <a:t>Capgemini Technology Services India Ltd</a:t>
            </a:r>
            <a:endParaRPr lang="en-US" sz="1200" dirty="0">
              <a:solidFill>
                <a:srgbClr val="000000"/>
              </a:solidFill>
            </a:endParaRPr>
          </a:p>
        </p:txBody>
      </p:sp>
      <p:sp>
        <p:nvSpPr>
          <p:cNvPr id="6"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TextBox 9"/>
          <p:cNvSpPr txBox="1"/>
          <p:nvPr/>
        </p:nvSpPr>
        <p:spPr bwMode="gray">
          <a:xfrm>
            <a:off x="581025" y="4970145"/>
            <a:ext cx="3657600" cy="381000"/>
          </a:xfrm>
          <a:prstGeom prst="rect">
            <a:avLst/>
          </a:prstGeom>
          <a:noFill/>
          <a:ln w="9525">
            <a:noFill/>
            <a:miter lim="800000"/>
            <a:headEnd/>
            <a:tailEnd/>
          </a:ln>
          <a:effectLst/>
        </p:spPr>
        <p:txBody>
          <a:bodyPr vert="horz" wrap="square" lIns="45720" tIns="45720" rIns="45720" bIns="45720" numCol="1" rtlCol="0" anchor="t" anchorCtr="0" compatLnSpc="1">
            <a:prstTxWarp prst="textNoShape">
              <a:avLst/>
            </a:prstTxWarp>
            <a:normAutofit/>
          </a:bodyPr>
          <a:lstStyle/>
          <a:p>
            <a:pPr>
              <a:spcBef>
                <a:spcPts val="468"/>
              </a:spcBef>
            </a:pPr>
            <a:r>
              <a:rPr lang="en-US" sz="1200" b="1" dirty="0" smtClean="0">
                <a:solidFill>
                  <a:srgbClr val="000000"/>
                </a:solidFill>
                <a:latin typeface="+mn-lt"/>
              </a:rPr>
              <a:t>Contacts:</a:t>
            </a:r>
          </a:p>
        </p:txBody>
      </p:sp>
      <p:sp>
        <p:nvSpPr>
          <p:cNvPr id="11" name="Rectangle 10"/>
          <p:cNvSpPr/>
          <p:nvPr/>
        </p:nvSpPr>
        <p:spPr>
          <a:xfrm>
            <a:off x="5029200" y="5351407"/>
            <a:ext cx="3505200" cy="830997"/>
          </a:xfrm>
          <a:prstGeom prst="rect">
            <a:avLst/>
          </a:prstGeom>
        </p:spPr>
        <p:txBody>
          <a:bodyPr wrap="square">
            <a:spAutoFit/>
          </a:bodyPr>
          <a:lstStyle/>
          <a:p>
            <a:pPr lvl="0" eaLnBrk="0" fontAlgn="base" hangingPunct="0">
              <a:spcBef>
                <a:spcPct val="0"/>
              </a:spcBef>
              <a:spcAft>
                <a:spcPct val="0"/>
              </a:spcAft>
            </a:pPr>
            <a:r>
              <a:rPr lang="en-US" altLang="en-US" sz="1200" b="1" dirty="0">
                <a:solidFill>
                  <a:srgbClr val="000000"/>
                </a:solidFill>
                <a:ea typeface="Calibri" panose="020F0502020204030204" pitchFamily="34" charset="0"/>
                <a:cs typeface="Arial" panose="020B0604020202020204" pitchFamily="34" charset="0"/>
              </a:rPr>
              <a:t>Jyoti Goyal </a:t>
            </a:r>
            <a:endParaRPr lang="en-US" altLang="en-US" sz="1200" b="1" dirty="0" smtClean="0">
              <a:solidFill>
                <a:srgbClr val="000000"/>
              </a:solidFill>
              <a:ea typeface="Calibri" panose="020F0502020204030204" pitchFamily="34" charset="0"/>
              <a:cs typeface="Arial" panose="020B0604020202020204" pitchFamily="34" charset="0"/>
            </a:endParaRPr>
          </a:p>
          <a:p>
            <a:pPr lvl="0" eaLnBrk="0" fontAlgn="base" hangingPunct="0">
              <a:spcBef>
                <a:spcPct val="0"/>
              </a:spcBef>
              <a:spcAft>
                <a:spcPct val="0"/>
              </a:spcAft>
            </a:pPr>
            <a:r>
              <a:rPr lang="en-US" altLang="en-US" sz="1200" b="1" dirty="0" smtClean="0">
                <a:solidFill>
                  <a:srgbClr val="000000"/>
                </a:solidFill>
                <a:ea typeface="Calibri" panose="020F0502020204030204" pitchFamily="34" charset="0"/>
                <a:cs typeface="Arial" panose="020B0604020202020204" pitchFamily="34" charset="0"/>
              </a:rPr>
              <a:t>&lt;</a:t>
            </a:r>
            <a:r>
              <a:rPr lang="en-US" altLang="en-US" sz="1200" b="1" dirty="0">
                <a:solidFill>
                  <a:srgbClr val="000000"/>
                </a:solidFill>
                <a:ea typeface="Calibri" panose="020F0502020204030204" pitchFamily="34" charset="0"/>
                <a:cs typeface="Arial" panose="020B0604020202020204" pitchFamily="34" charset="0"/>
              </a:rPr>
              <a:t>jyoti.goyal@capgemini.com&gt;</a:t>
            </a:r>
            <a:endParaRPr lang="en-US" altLang="en-US" sz="1200" dirty="0"/>
          </a:p>
          <a:p>
            <a:pPr lvl="0" eaLnBrk="0" fontAlgn="base" hangingPunct="0">
              <a:spcBef>
                <a:spcPct val="0"/>
              </a:spcBef>
              <a:spcAft>
                <a:spcPct val="0"/>
              </a:spcAft>
            </a:pPr>
            <a:r>
              <a:rPr lang="en-US" altLang="en-US" sz="1200" dirty="0">
                <a:solidFill>
                  <a:srgbClr val="000000"/>
                </a:solidFill>
                <a:ea typeface="Calibri" panose="020F0502020204030204" pitchFamily="34" charset="0"/>
                <a:cs typeface="Arial" panose="020B0604020202020204" pitchFamily="34" charset="0"/>
              </a:rPr>
              <a:t>Senior Marketing Manager | Global Marketing</a:t>
            </a:r>
          </a:p>
          <a:p>
            <a:pPr lvl="0" eaLnBrk="0" fontAlgn="base" hangingPunct="0">
              <a:spcBef>
                <a:spcPct val="0"/>
              </a:spcBef>
              <a:spcAft>
                <a:spcPct val="0"/>
              </a:spcAft>
            </a:pPr>
            <a:r>
              <a:rPr lang="en-US" altLang="en-US" sz="1200" dirty="0">
                <a:solidFill>
                  <a:srgbClr val="000000"/>
                </a:solidFill>
                <a:ea typeface="Calibri" panose="020F0502020204030204" pitchFamily="34" charset="0"/>
                <a:cs typeface="Arial" panose="020B0604020202020204" pitchFamily="34" charset="0"/>
              </a:rPr>
              <a:t>FSSBU Global Sales &amp; Marketing</a:t>
            </a:r>
            <a:r>
              <a:rPr lang="en-US" altLang="en-US" sz="1200" dirty="0"/>
              <a:t> </a:t>
            </a:r>
          </a:p>
        </p:txBody>
      </p:sp>
    </p:spTree>
    <p:extLst>
      <p:ext uri="{BB962C8B-B14F-4D97-AF65-F5344CB8AC3E}">
        <p14:creationId xmlns:p14="http://schemas.microsoft.com/office/powerpoint/2010/main" val="193199868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heme/theme1.xml><?xml version="1.0" encoding="utf-8"?>
<a:theme xmlns:a="http://schemas.openxmlformats.org/drawingml/2006/main" name="MI Template v2.0">
  <a:themeElements>
    <a:clrScheme name="MI Template_2011">
      <a:dk1>
        <a:srgbClr val="004182"/>
      </a:dk1>
      <a:lt1>
        <a:sysClr val="window" lastClr="FFFFFF"/>
      </a:lt1>
      <a:dk2>
        <a:srgbClr val="FFBE19"/>
      </a:dk2>
      <a:lt2>
        <a:srgbClr val="EEECE1"/>
      </a:lt2>
      <a:accent1>
        <a:srgbClr val="004182"/>
      </a:accent1>
      <a:accent2>
        <a:srgbClr val="009BCC"/>
      </a:accent2>
      <a:accent3>
        <a:srgbClr val="AACBE2"/>
      </a:accent3>
      <a:accent4>
        <a:srgbClr val="67B3FF"/>
      </a:accent4>
      <a:accent5>
        <a:srgbClr val="47D3FF"/>
      </a:accent5>
      <a:accent6>
        <a:srgbClr val="0F85FF"/>
      </a:accent6>
      <a:hlink>
        <a:srgbClr val="0000FF"/>
      </a:hlink>
      <a:folHlink>
        <a:srgbClr val="004182"/>
      </a:folHlink>
    </a:clrScheme>
    <a:fontScheme name="MI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accent1"/>
          </a:solidFill>
          <a:tailEnd type="none"/>
        </a:ln>
      </a:spPr>
      <a:bodyPr rtlCol="0" anchor="ctr"/>
      <a:lstStyle>
        <a:defPPr algn="ctr">
          <a:defRPr sz="1000" dirty="0" err="1" smtClean="0"/>
        </a:defPPr>
      </a:lstStyle>
      <a:style>
        <a:lnRef idx="1">
          <a:schemeClr val="accent1"/>
        </a:lnRef>
        <a:fillRef idx="0">
          <a:schemeClr val="accent1"/>
        </a:fillRef>
        <a:effectRef idx="0">
          <a:schemeClr val="accent1"/>
        </a:effectRef>
        <a:fontRef idx="minor">
          <a:schemeClr val="tx1"/>
        </a:fontRef>
      </a:style>
    </a:spDef>
    <a:lnDef>
      <a:spPr>
        <a:ln w="12700">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bwMode="gray">
        <a:noFill/>
        <a:ln w="9525">
          <a:noFill/>
          <a:miter lim="800000"/>
          <a:headEnd/>
          <a:tailEnd/>
        </a:ln>
        <a:effectLst/>
      </a:spPr>
      <a:bodyPr vert="horz" wrap="square" lIns="45720" tIns="45720" rIns="45720" bIns="45720" numCol="1" rtlCol="0" anchor="t" anchorCtr="0" compatLnSpc="1">
        <a:prstTxWarp prst="textNoShape">
          <a:avLst/>
        </a:prstTxWarp>
        <a:normAutofit/>
      </a:bodyPr>
      <a:lstStyle>
        <a:defPPr>
          <a:spcBef>
            <a:spcPts val="468"/>
          </a:spcBef>
          <a:defRPr sz="1000" dirty="0" err="1" smtClean="0">
            <a:solidFill>
              <a:schemeClr val="tx1"/>
            </a:solidFill>
            <a:latin typeface="+mn-lt"/>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MIXXX_PC Insurance Trends Book 2013_v2_07102013</Template>
  <TotalTime>20798</TotalTime>
  <Words>2060</Words>
  <Application>Microsoft Office PowerPoint</Application>
  <PresentationFormat>On-screen Show (4:3)</PresentationFormat>
  <Paragraphs>520</Paragraphs>
  <Slides>18</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8" baseType="lpstr">
      <vt:lpstr>Arial</vt:lpstr>
      <vt:lpstr>Calibri</vt:lpstr>
      <vt:lpstr>Century Gothic</vt:lpstr>
      <vt:lpstr>Courier New</vt:lpstr>
      <vt:lpstr>Open Sans</vt:lpstr>
      <vt:lpstr>Symbol</vt:lpstr>
      <vt:lpstr>Times New Roman</vt:lpstr>
      <vt:lpstr>Wingdings</vt:lpstr>
      <vt:lpstr>MI Template v2.0</vt:lpstr>
      <vt:lpstr>think-cell Slide</vt:lpstr>
      <vt:lpstr>Blockchain in Action  Rotation 1</vt:lpstr>
      <vt:lpstr>Content</vt:lpstr>
      <vt:lpstr>Project Update</vt:lpstr>
      <vt:lpstr>Content</vt:lpstr>
      <vt:lpstr>Competitive Intelligence</vt:lpstr>
      <vt:lpstr>Content</vt:lpstr>
      <vt:lpstr>POC/POV Template</vt:lpstr>
      <vt:lpstr>List of POCs developed</vt:lpstr>
      <vt:lpstr>Video for POC/POV</vt:lpstr>
      <vt:lpstr>Video for POC/POV</vt:lpstr>
      <vt:lpstr>Content</vt:lpstr>
      <vt:lpstr>Capgemini Product and Solution Footprint</vt:lpstr>
      <vt:lpstr>Blockchain Center of Excellence in Pune</vt:lpstr>
      <vt:lpstr>Blockchain Center of Excellence in Pune</vt:lpstr>
      <vt:lpstr>Linkage with Pune Team</vt:lpstr>
      <vt:lpstr>Bangalore Team</vt:lpstr>
      <vt:lpstr>Content</vt:lpstr>
      <vt:lpstr>Miscellaneous </vt:lpstr>
    </vt:vector>
  </TitlesOfParts>
  <Company>Capgemini India Private Limited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BNP Paribas Company Analysis- Saurabh</dc:title>
  <dc:creator>sauchoud</dc:creator>
  <cp:lastModifiedBy>Sailo, Annie</cp:lastModifiedBy>
  <cp:revision>191</cp:revision>
  <dcterms:created xsi:type="dcterms:W3CDTF">2011-06-20T11:12:30Z</dcterms:created>
  <dcterms:modified xsi:type="dcterms:W3CDTF">2017-10-23T14:47:50Z</dcterms:modified>
</cp:coreProperties>
</file>